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26"/>
  </p:notesMasterIdLst>
  <p:sldIdLst>
    <p:sldId id="256" r:id="rId2"/>
    <p:sldId id="257" r:id="rId3"/>
    <p:sldId id="258" r:id="rId4"/>
    <p:sldId id="259" r:id="rId5"/>
    <p:sldId id="342" r:id="rId6"/>
    <p:sldId id="343" r:id="rId7"/>
    <p:sldId id="344" r:id="rId8"/>
    <p:sldId id="431" r:id="rId9"/>
    <p:sldId id="432" r:id="rId10"/>
    <p:sldId id="433" r:id="rId11"/>
    <p:sldId id="434" r:id="rId12"/>
    <p:sldId id="435" r:id="rId13"/>
    <p:sldId id="436" r:id="rId14"/>
    <p:sldId id="384" r:id="rId15"/>
    <p:sldId id="394" r:id="rId16"/>
    <p:sldId id="395" r:id="rId17"/>
    <p:sldId id="396" r:id="rId18"/>
    <p:sldId id="397" r:id="rId19"/>
    <p:sldId id="398" r:id="rId20"/>
    <p:sldId id="413" r:id="rId21"/>
    <p:sldId id="388" r:id="rId22"/>
    <p:sldId id="430" r:id="rId23"/>
    <p:sldId id="260" r:id="rId24"/>
    <p:sldId id="262" r:id="rId25"/>
    <p:sldId id="263" r:id="rId26"/>
    <p:sldId id="264" r:id="rId27"/>
    <p:sldId id="265" r:id="rId28"/>
    <p:sldId id="266" r:id="rId29"/>
    <p:sldId id="267" r:id="rId30"/>
    <p:sldId id="268" r:id="rId31"/>
    <p:sldId id="269" r:id="rId32"/>
    <p:sldId id="270" r:id="rId33"/>
    <p:sldId id="271" r:id="rId34"/>
    <p:sldId id="272" r:id="rId35"/>
    <p:sldId id="273" r:id="rId36"/>
    <p:sldId id="274" r:id="rId37"/>
    <p:sldId id="275" r:id="rId38"/>
    <p:sldId id="276" r:id="rId39"/>
    <p:sldId id="277" r:id="rId40"/>
    <p:sldId id="278" r:id="rId41"/>
    <p:sldId id="279" r:id="rId42"/>
    <p:sldId id="280" r:id="rId43"/>
    <p:sldId id="281" r:id="rId44"/>
    <p:sldId id="282" r:id="rId45"/>
    <p:sldId id="283" r:id="rId46"/>
    <p:sldId id="284" r:id="rId47"/>
    <p:sldId id="285" r:id="rId48"/>
    <p:sldId id="286" r:id="rId49"/>
    <p:sldId id="287" r:id="rId50"/>
    <p:sldId id="372" r:id="rId51"/>
    <p:sldId id="290" r:id="rId52"/>
    <p:sldId id="420" r:id="rId53"/>
    <p:sldId id="289" r:id="rId54"/>
    <p:sldId id="291" r:id="rId55"/>
    <p:sldId id="292" r:id="rId56"/>
    <p:sldId id="361" r:id="rId57"/>
    <p:sldId id="293" r:id="rId58"/>
    <p:sldId id="375" r:id="rId59"/>
    <p:sldId id="376" r:id="rId60"/>
    <p:sldId id="379" r:id="rId61"/>
    <p:sldId id="368" r:id="rId62"/>
    <p:sldId id="296" r:id="rId63"/>
    <p:sldId id="374" r:id="rId64"/>
    <p:sldId id="298" r:id="rId65"/>
    <p:sldId id="299" r:id="rId66"/>
    <p:sldId id="300" r:id="rId67"/>
    <p:sldId id="301" r:id="rId68"/>
    <p:sldId id="302" r:id="rId69"/>
    <p:sldId id="303" r:id="rId70"/>
    <p:sldId id="304" r:id="rId71"/>
    <p:sldId id="305" r:id="rId72"/>
    <p:sldId id="306" r:id="rId73"/>
    <p:sldId id="307" r:id="rId74"/>
    <p:sldId id="308" r:id="rId75"/>
    <p:sldId id="309" r:id="rId76"/>
    <p:sldId id="310" r:id="rId77"/>
    <p:sldId id="311" r:id="rId78"/>
    <p:sldId id="312" r:id="rId79"/>
    <p:sldId id="313" r:id="rId80"/>
    <p:sldId id="314" r:id="rId81"/>
    <p:sldId id="315" r:id="rId82"/>
    <p:sldId id="316" r:id="rId83"/>
    <p:sldId id="355" r:id="rId84"/>
    <p:sldId id="317" r:id="rId85"/>
    <p:sldId id="356" r:id="rId86"/>
    <p:sldId id="318" r:id="rId87"/>
    <p:sldId id="319" r:id="rId88"/>
    <p:sldId id="320" r:id="rId89"/>
    <p:sldId id="321" r:id="rId90"/>
    <p:sldId id="322" r:id="rId91"/>
    <p:sldId id="324" r:id="rId92"/>
    <p:sldId id="325" r:id="rId93"/>
    <p:sldId id="357" r:id="rId94"/>
    <p:sldId id="326" r:id="rId95"/>
    <p:sldId id="327" r:id="rId96"/>
    <p:sldId id="328" r:id="rId97"/>
    <p:sldId id="329" r:id="rId98"/>
    <p:sldId id="330" r:id="rId99"/>
    <p:sldId id="331" r:id="rId100"/>
    <p:sldId id="332" r:id="rId101"/>
    <p:sldId id="333" r:id="rId102"/>
    <p:sldId id="334" r:id="rId103"/>
    <p:sldId id="335" r:id="rId104"/>
    <p:sldId id="359" r:id="rId105"/>
    <p:sldId id="362" r:id="rId106"/>
    <p:sldId id="363" r:id="rId107"/>
    <p:sldId id="364" r:id="rId108"/>
    <p:sldId id="336" r:id="rId109"/>
    <p:sldId id="338" r:id="rId110"/>
    <p:sldId id="339" r:id="rId111"/>
    <p:sldId id="377" r:id="rId112"/>
    <p:sldId id="340" r:id="rId113"/>
    <p:sldId id="345" r:id="rId114"/>
    <p:sldId id="346" r:id="rId115"/>
    <p:sldId id="347" r:id="rId116"/>
    <p:sldId id="348" r:id="rId117"/>
    <p:sldId id="358" r:id="rId118"/>
    <p:sldId id="351" r:id="rId119"/>
    <p:sldId id="350" r:id="rId120"/>
    <p:sldId id="352" r:id="rId121"/>
    <p:sldId id="353" r:id="rId122"/>
    <p:sldId id="365" r:id="rId123"/>
    <p:sldId id="354" r:id="rId124"/>
    <p:sldId id="367" r:id="rId1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79"/>
    <p:restoredTop sz="94664"/>
  </p:normalViewPr>
  <p:slideViewPr>
    <p:cSldViewPr snapToGrid="0" snapToObjects="1">
      <p:cViewPr varScale="1">
        <p:scale>
          <a:sx n="128" d="100"/>
          <a:sy n="128" d="100"/>
        </p:scale>
        <p:origin x="10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theme" Target="theme/theme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77D49-3A5F-6D43-B9E5-8CFA34B81AA9}" type="datetimeFigureOut">
              <a:rPr lang="en-US" smtClean="0"/>
              <a:t>2/16/21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E7243-BB0B-4144-9C4D-31226D86D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640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96655-90FC-BD4C-B636-A157F5318E7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55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B02F-5730-3849-9469-ADB714D8B0B5}" type="datetime1">
              <a:rPr lang="en-US" smtClean="0"/>
              <a:t>2/16/21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3F90E-A23D-6745-A4F0-079A27EFD269}" type="datetime1">
              <a:rPr lang="en-US" smtClean="0"/>
              <a:t>2/16/21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47F0B-1CE1-B547-8C29-5BA1068E1216}" type="datetime1">
              <a:rPr lang="en-US" smtClean="0"/>
              <a:t>2/16/21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3E8FF-2296-5747-9875-3E56EADB0DA7}" type="datetime1">
              <a:rPr lang="en-US" smtClean="0"/>
              <a:t>2/16/21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41AD2-4009-4942-878E-26300EFB155D}" type="datetime1">
              <a:rPr lang="en-US" smtClean="0"/>
              <a:t>2/16/21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227F8-D0A1-1242-A718-8A85FD38977C}" type="datetime1">
              <a:rPr lang="en-US" smtClean="0"/>
              <a:t>2/16/21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10A2-3AAB-3A4E-8357-B5C7D54434FC}" type="datetime1">
              <a:rPr lang="en-US" smtClean="0"/>
              <a:t>2/16/21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C82D2-B37A-A541-9C76-83A33FEE49F7}" type="datetime1">
              <a:rPr lang="en-US" smtClean="0"/>
              <a:t>2/16/21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8191A-FA76-6449-A59B-764EC8AFD68D}" type="datetime1">
              <a:rPr lang="en-US" smtClean="0"/>
              <a:t>2/16/21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1845A-A609-5349-85E1-0988ECBBD4AD}" type="datetime1">
              <a:rPr lang="en-US" smtClean="0"/>
              <a:t>2/16/21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799FE-4E8A-E841-8DCE-4C14F396BDB4}" type="datetime1">
              <a:rPr lang="en-US" smtClean="0"/>
              <a:t>2/16/21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56C62-34C4-7448-A9CB-70A0FC72B485}" type="datetime1">
              <a:rPr lang="en-US" smtClean="0"/>
              <a:t>2/16/21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96C45-57D5-3248-8B38-2BB5411AD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7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tiff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tiff"/><Relationship Id="rId3" Type="http://schemas.openxmlformats.org/officeDocument/2006/relationships/image" Target="../media/image49.tiff"/><Relationship Id="rId7" Type="http://schemas.openxmlformats.org/officeDocument/2006/relationships/image" Target="../media/image50.tiff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tiff"/><Relationship Id="rId5" Type="http://schemas.openxmlformats.org/officeDocument/2006/relationships/image" Target="../media/image37.tiff"/><Relationship Id="rId4" Type="http://schemas.openxmlformats.org/officeDocument/2006/relationships/image" Target="../media/image36.tiff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iff"/><Relationship Id="rId7" Type="http://schemas.openxmlformats.org/officeDocument/2006/relationships/image" Target="../media/image37.tiff"/><Relationship Id="rId2" Type="http://schemas.openxmlformats.org/officeDocument/2006/relationships/image" Target="../media/image49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tiff"/><Relationship Id="rId5" Type="http://schemas.openxmlformats.org/officeDocument/2006/relationships/image" Target="../media/image34.tiff"/><Relationship Id="rId4" Type="http://schemas.openxmlformats.org/officeDocument/2006/relationships/image" Target="../media/image50.tiff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iff"/><Relationship Id="rId2" Type="http://schemas.openxmlformats.org/officeDocument/2006/relationships/image" Target="../media/image49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tiff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iff"/><Relationship Id="rId7" Type="http://schemas.openxmlformats.org/officeDocument/2006/relationships/image" Target="../media/image37.tiff"/><Relationship Id="rId2" Type="http://schemas.openxmlformats.org/officeDocument/2006/relationships/image" Target="../media/image49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tiff"/><Relationship Id="rId5" Type="http://schemas.openxmlformats.org/officeDocument/2006/relationships/image" Target="../media/image34.tiff"/><Relationship Id="rId4" Type="http://schemas.openxmlformats.org/officeDocument/2006/relationships/image" Target="../media/image50.tiff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iff"/><Relationship Id="rId7" Type="http://schemas.openxmlformats.org/officeDocument/2006/relationships/image" Target="../media/image37.tiff"/><Relationship Id="rId2" Type="http://schemas.openxmlformats.org/officeDocument/2006/relationships/image" Target="../media/image49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tiff"/><Relationship Id="rId5" Type="http://schemas.openxmlformats.org/officeDocument/2006/relationships/image" Target="../media/image34.tiff"/><Relationship Id="rId4" Type="http://schemas.openxmlformats.org/officeDocument/2006/relationships/image" Target="../media/image50.tiff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iff"/><Relationship Id="rId7" Type="http://schemas.openxmlformats.org/officeDocument/2006/relationships/image" Target="../media/image37.tiff"/><Relationship Id="rId2" Type="http://schemas.openxmlformats.org/officeDocument/2006/relationships/image" Target="../media/image49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tiff"/><Relationship Id="rId5" Type="http://schemas.openxmlformats.org/officeDocument/2006/relationships/image" Target="../media/image34.tiff"/><Relationship Id="rId4" Type="http://schemas.openxmlformats.org/officeDocument/2006/relationships/image" Target="../media/image50.tiff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tiff"/><Relationship Id="rId5" Type="http://schemas.openxmlformats.org/officeDocument/2006/relationships/image" Target="../media/image40.tiff"/><Relationship Id="rId4" Type="http://schemas.openxmlformats.org/officeDocument/2006/relationships/image" Target="../media/image49.tiff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tiff"/><Relationship Id="rId5" Type="http://schemas.openxmlformats.org/officeDocument/2006/relationships/image" Target="../media/image40.tiff"/><Relationship Id="rId4" Type="http://schemas.openxmlformats.org/officeDocument/2006/relationships/image" Target="../media/image49.tiff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tiff"/><Relationship Id="rId2" Type="http://schemas.openxmlformats.org/officeDocument/2006/relationships/image" Target="../media/image5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tiff"/><Relationship Id="rId5" Type="http://schemas.openxmlformats.org/officeDocument/2006/relationships/image" Target="../media/image57.tiff"/><Relationship Id="rId4" Type="http://schemas.openxmlformats.org/officeDocument/2006/relationships/image" Target="../media/image56.tiff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tiff"/><Relationship Id="rId7" Type="http://schemas.openxmlformats.org/officeDocument/2006/relationships/image" Target="../media/image44.png"/><Relationship Id="rId2" Type="http://schemas.openxmlformats.org/officeDocument/2006/relationships/image" Target="../media/image5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tiff"/><Relationship Id="rId5" Type="http://schemas.openxmlformats.org/officeDocument/2006/relationships/image" Target="../media/image57.tiff"/><Relationship Id="rId4" Type="http://schemas.openxmlformats.org/officeDocument/2006/relationships/image" Target="../media/image56.tiff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tiff"/><Relationship Id="rId2" Type="http://schemas.openxmlformats.org/officeDocument/2006/relationships/image" Target="../media/image5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tiff"/><Relationship Id="rId5" Type="http://schemas.openxmlformats.org/officeDocument/2006/relationships/image" Target="../media/image57.tiff"/><Relationship Id="rId4" Type="http://schemas.openxmlformats.org/officeDocument/2006/relationships/image" Target="../media/image56.tiff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tiff"/><Relationship Id="rId7" Type="http://schemas.openxmlformats.org/officeDocument/2006/relationships/image" Target="../media/image59.tiff"/><Relationship Id="rId2" Type="http://schemas.openxmlformats.org/officeDocument/2006/relationships/image" Target="../media/image5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tiff"/><Relationship Id="rId5" Type="http://schemas.openxmlformats.org/officeDocument/2006/relationships/image" Target="../media/image57.tiff"/><Relationship Id="rId4" Type="http://schemas.openxmlformats.org/officeDocument/2006/relationships/image" Target="../media/image56.tiff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tiff"/><Relationship Id="rId5" Type="http://schemas.openxmlformats.org/officeDocument/2006/relationships/image" Target="../media/image40.tiff"/><Relationship Id="rId4" Type="http://schemas.openxmlformats.org/officeDocument/2006/relationships/image" Target="../media/image49.tiff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tiff"/><Relationship Id="rId5" Type="http://schemas.openxmlformats.org/officeDocument/2006/relationships/image" Target="../media/image40.tiff"/><Relationship Id="rId4" Type="http://schemas.openxmlformats.org/officeDocument/2006/relationships/image" Target="../media/image49.tiff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tiff"/><Relationship Id="rId7" Type="http://schemas.openxmlformats.org/officeDocument/2006/relationships/image" Target="../media/image49.tiff"/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tiff"/><Relationship Id="rId5" Type="http://schemas.openxmlformats.org/officeDocument/2006/relationships/image" Target="../media/image36.tiff"/><Relationship Id="rId4" Type="http://schemas.openxmlformats.org/officeDocument/2006/relationships/image" Target="../media/image34.tiff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tiff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tiff"/><Relationship Id="rId4" Type="http://schemas.openxmlformats.org/officeDocument/2006/relationships/image" Target="../media/image13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tiff"/><Relationship Id="rId5" Type="http://schemas.openxmlformats.org/officeDocument/2006/relationships/image" Target="../media/image18.tiff"/><Relationship Id="rId4" Type="http://schemas.openxmlformats.org/officeDocument/2006/relationships/image" Target="../media/image17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escapetheclassroom.nl/portfolio-items/scrabble/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tiff"/><Relationship Id="rId3" Type="http://schemas.openxmlformats.org/officeDocument/2006/relationships/image" Target="../media/image34.tiff"/><Relationship Id="rId7" Type="http://schemas.openxmlformats.org/officeDocument/2006/relationships/image" Target="../media/image38.tiff"/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tiff"/><Relationship Id="rId5" Type="http://schemas.openxmlformats.org/officeDocument/2006/relationships/image" Target="../media/image36.tiff"/><Relationship Id="rId4" Type="http://schemas.openxmlformats.org/officeDocument/2006/relationships/image" Target="../media/image35.tiff"/><Relationship Id="rId9" Type="http://schemas.openxmlformats.org/officeDocument/2006/relationships/image" Target="../media/image40.tif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7" Type="http://schemas.openxmlformats.org/officeDocument/2006/relationships/image" Target="../media/image40.tiff"/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tiff"/><Relationship Id="rId5" Type="http://schemas.openxmlformats.org/officeDocument/2006/relationships/image" Target="../media/image36.tiff"/><Relationship Id="rId4" Type="http://schemas.openxmlformats.org/officeDocument/2006/relationships/image" Target="../media/image35.tif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tif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tif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iff"/><Relationship Id="rId7" Type="http://schemas.openxmlformats.org/officeDocument/2006/relationships/image" Target="../media/image50.tiff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tiff"/><Relationship Id="rId5" Type="http://schemas.openxmlformats.org/officeDocument/2006/relationships/image" Target="../media/image37.tiff"/><Relationship Id="rId4" Type="http://schemas.openxmlformats.org/officeDocument/2006/relationships/image" Target="../media/image36.tif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iff"/><Relationship Id="rId7" Type="http://schemas.openxmlformats.org/officeDocument/2006/relationships/image" Target="../media/image50.tiff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tiff"/><Relationship Id="rId5" Type="http://schemas.openxmlformats.org/officeDocument/2006/relationships/image" Target="../media/image37.tiff"/><Relationship Id="rId4" Type="http://schemas.openxmlformats.org/officeDocument/2006/relationships/image" Target="../media/image36.tif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iff"/><Relationship Id="rId7" Type="http://schemas.openxmlformats.org/officeDocument/2006/relationships/image" Target="../media/image50.tiff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tiff"/><Relationship Id="rId5" Type="http://schemas.openxmlformats.org/officeDocument/2006/relationships/image" Target="../media/image37.tiff"/><Relationship Id="rId4" Type="http://schemas.openxmlformats.org/officeDocument/2006/relationships/image" Target="../media/image36.tiff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tiff"/><Relationship Id="rId3" Type="http://schemas.openxmlformats.org/officeDocument/2006/relationships/image" Target="../media/image49.tiff"/><Relationship Id="rId7" Type="http://schemas.openxmlformats.org/officeDocument/2006/relationships/image" Target="../media/image50.tiff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tiff"/><Relationship Id="rId5" Type="http://schemas.openxmlformats.org/officeDocument/2006/relationships/image" Target="../media/image37.tiff"/><Relationship Id="rId4" Type="http://schemas.openxmlformats.org/officeDocument/2006/relationships/image" Target="../media/image36.tiff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tiff"/><Relationship Id="rId3" Type="http://schemas.openxmlformats.org/officeDocument/2006/relationships/image" Target="../media/image49.tiff"/><Relationship Id="rId7" Type="http://schemas.openxmlformats.org/officeDocument/2006/relationships/image" Target="../media/image50.tiff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tiff"/><Relationship Id="rId5" Type="http://schemas.openxmlformats.org/officeDocument/2006/relationships/image" Target="../media/image37.tiff"/><Relationship Id="rId4" Type="http://schemas.openxmlformats.org/officeDocument/2006/relationships/image" Target="../media/image36.tiff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tiff"/><Relationship Id="rId3" Type="http://schemas.openxmlformats.org/officeDocument/2006/relationships/image" Target="../media/image49.tiff"/><Relationship Id="rId7" Type="http://schemas.openxmlformats.org/officeDocument/2006/relationships/image" Target="../media/image50.tiff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tiff"/><Relationship Id="rId5" Type="http://schemas.openxmlformats.org/officeDocument/2006/relationships/image" Target="../media/image37.tiff"/><Relationship Id="rId4" Type="http://schemas.openxmlformats.org/officeDocument/2006/relationships/image" Target="../media/image36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tiff"/><Relationship Id="rId3" Type="http://schemas.openxmlformats.org/officeDocument/2006/relationships/image" Target="../media/image49.tiff"/><Relationship Id="rId7" Type="http://schemas.openxmlformats.org/officeDocument/2006/relationships/image" Target="../media/image50.tiff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tiff"/><Relationship Id="rId5" Type="http://schemas.openxmlformats.org/officeDocument/2006/relationships/image" Target="../media/image37.tiff"/><Relationship Id="rId4" Type="http://schemas.openxmlformats.org/officeDocument/2006/relationships/image" Target="../media/image36.tiff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tiff"/><Relationship Id="rId3" Type="http://schemas.openxmlformats.org/officeDocument/2006/relationships/image" Target="../media/image49.tiff"/><Relationship Id="rId7" Type="http://schemas.openxmlformats.org/officeDocument/2006/relationships/image" Target="../media/image50.tiff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tiff"/><Relationship Id="rId5" Type="http://schemas.openxmlformats.org/officeDocument/2006/relationships/image" Target="../media/image37.tiff"/><Relationship Id="rId4" Type="http://schemas.openxmlformats.org/officeDocument/2006/relationships/image" Target="../media/image36.tiff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tiff"/><Relationship Id="rId3" Type="http://schemas.openxmlformats.org/officeDocument/2006/relationships/image" Target="../media/image49.tiff"/><Relationship Id="rId7" Type="http://schemas.openxmlformats.org/officeDocument/2006/relationships/image" Target="../media/image50.tiff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tiff"/><Relationship Id="rId5" Type="http://schemas.openxmlformats.org/officeDocument/2006/relationships/image" Target="../media/image37.tiff"/><Relationship Id="rId4" Type="http://schemas.openxmlformats.org/officeDocument/2006/relationships/image" Target="../media/image36.tiff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tiff"/><Relationship Id="rId3" Type="http://schemas.openxmlformats.org/officeDocument/2006/relationships/image" Target="../media/image49.tiff"/><Relationship Id="rId7" Type="http://schemas.openxmlformats.org/officeDocument/2006/relationships/image" Target="../media/image50.tiff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tiff"/><Relationship Id="rId5" Type="http://schemas.openxmlformats.org/officeDocument/2006/relationships/image" Target="../media/image37.tiff"/><Relationship Id="rId4" Type="http://schemas.openxmlformats.org/officeDocument/2006/relationships/image" Target="../media/image36.tiff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tiff"/><Relationship Id="rId3" Type="http://schemas.openxmlformats.org/officeDocument/2006/relationships/image" Target="../media/image49.tiff"/><Relationship Id="rId7" Type="http://schemas.openxmlformats.org/officeDocument/2006/relationships/image" Target="../media/image50.tiff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tiff"/><Relationship Id="rId5" Type="http://schemas.openxmlformats.org/officeDocument/2006/relationships/image" Target="../media/image37.tiff"/><Relationship Id="rId4" Type="http://schemas.openxmlformats.org/officeDocument/2006/relationships/image" Target="../media/image36.tiff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tiff"/><Relationship Id="rId3" Type="http://schemas.openxmlformats.org/officeDocument/2006/relationships/image" Target="../media/image49.tiff"/><Relationship Id="rId7" Type="http://schemas.openxmlformats.org/officeDocument/2006/relationships/image" Target="../media/image50.tiff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tiff"/><Relationship Id="rId5" Type="http://schemas.openxmlformats.org/officeDocument/2006/relationships/image" Target="../media/image37.tiff"/><Relationship Id="rId4" Type="http://schemas.openxmlformats.org/officeDocument/2006/relationships/image" Target="../media/image36.tiff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tiff"/><Relationship Id="rId3" Type="http://schemas.openxmlformats.org/officeDocument/2006/relationships/image" Target="../media/image49.tiff"/><Relationship Id="rId7" Type="http://schemas.openxmlformats.org/officeDocument/2006/relationships/image" Target="../media/image50.tiff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tiff"/><Relationship Id="rId5" Type="http://schemas.openxmlformats.org/officeDocument/2006/relationships/image" Target="../media/image37.tiff"/><Relationship Id="rId4" Type="http://schemas.openxmlformats.org/officeDocument/2006/relationships/image" Target="../media/image36.tiff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tiff"/><Relationship Id="rId3" Type="http://schemas.openxmlformats.org/officeDocument/2006/relationships/image" Target="../media/image49.tiff"/><Relationship Id="rId7" Type="http://schemas.openxmlformats.org/officeDocument/2006/relationships/image" Target="../media/image50.tiff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tiff"/><Relationship Id="rId5" Type="http://schemas.openxmlformats.org/officeDocument/2006/relationships/image" Target="../media/image37.tiff"/><Relationship Id="rId4" Type="http://schemas.openxmlformats.org/officeDocument/2006/relationships/image" Target="../media/image36.tiff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tiff"/><Relationship Id="rId3" Type="http://schemas.openxmlformats.org/officeDocument/2006/relationships/image" Target="../media/image49.tiff"/><Relationship Id="rId7" Type="http://schemas.openxmlformats.org/officeDocument/2006/relationships/image" Target="../media/image50.tiff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tiff"/><Relationship Id="rId5" Type="http://schemas.openxmlformats.org/officeDocument/2006/relationships/image" Target="../media/image37.tiff"/><Relationship Id="rId4" Type="http://schemas.openxmlformats.org/officeDocument/2006/relationships/image" Target="../media/image36.tiff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tiff"/><Relationship Id="rId3" Type="http://schemas.openxmlformats.org/officeDocument/2006/relationships/image" Target="../media/image49.tiff"/><Relationship Id="rId7" Type="http://schemas.openxmlformats.org/officeDocument/2006/relationships/image" Target="../media/image50.tiff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tiff"/><Relationship Id="rId5" Type="http://schemas.openxmlformats.org/officeDocument/2006/relationships/image" Target="../media/image37.tiff"/><Relationship Id="rId4" Type="http://schemas.openxmlformats.org/officeDocument/2006/relationships/image" Target="../media/image36.tiff"/><Relationship Id="rId9" Type="http://schemas.openxmlformats.org/officeDocument/2006/relationships/image" Target="../media/image22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iff"/><Relationship Id="rId7" Type="http://schemas.openxmlformats.org/officeDocument/2006/relationships/image" Target="../media/image50.tiff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tiff"/><Relationship Id="rId5" Type="http://schemas.openxmlformats.org/officeDocument/2006/relationships/image" Target="../media/image37.tiff"/><Relationship Id="rId4" Type="http://schemas.openxmlformats.org/officeDocument/2006/relationships/image" Target="../media/image36.tif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iff"/><Relationship Id="rId7" Type="http://schemas.openxmlformats.org/officeDocument/2006/relationships/image" Target="../media/image50.tiff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tiff"/><Relationship Id="rId5" Type="http://schemas.openxmlformats.org/officeDocument/2006/relationships/image" Target="../media/image37.tiff"/><Relationship Id="rId4" Type="http://schemas.openxmlformats.org/officeDocument/2006/relationships/image" Target="../media/image36.tif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iff"/><Relationship Id="rId7" Type="http://schemas.openxmlformats.org/officeDocument/2006/relationships/image" Target="../media/image50.tiff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tiff"/><Relationship Id="rId5" Type="http://schemas.openxmlformats.org/officeDocument/2006/relationships/image" Target="../media/image37.tiff"/><Relationship Id="rId4" Type="http://schemas.openxmlformats.org/officeDocument/2006/relationships/image" Target="../media/image36.tiff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tiff"/><Relationship Id="rId3" Type="http://schemas.openxmlformats.org/officeDocument/2006/relationships/image" Target="../media/image49.tiff"/><Relationship Id="rId7" Type="http://schemas.openxmlformats.org/officeDocument/2006/relationships/image" Target="../media/image50.tiff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tiff"/><Relationship Id="rId5" Type="http://schemas.openxmlformats.org/officeDocument/2006/relationships/image" Target="../media/image37.tiff"/><Relationship Id="rId4" Type="http://schemas.openxmlformats.org/officeDocument/2006/relationships/image" Target="../media/image36.tiff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tiff"/><Relationship Id="rId3" Type="http://schemas.openxmlformats.org/officeDocument/2006/relationships/image" Target="../media/image49.tiff"/><Relationship Id="rId7" Type="http://schemas.openxmlformats.org/officeDocument/2006/relationships/image" Target="../media/image50.tiff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tiff"/><Relationship Id="rId5" Type="http://schemas.openxmlformats.org/officeDocument/2006/relationships/image" Target="../media/image37.tiff"/><Relationship Id="rId4" Type="http://schemas.openxmlformats.org/officeDocument/2006/relationships/image" Target="../media/image36.tiff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tiff"/><Relationship Id="rId3" Type="http://schemas.openxmlformats.org/officeDocument/2006/relationships/image" Target="../media/image49.tiff"/><Relationship Id="rId7" Type="http://schemas.openxmlformats.org/officeDocument/2006/relationships/image" Target="../media/image50.tiff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tiff"/><Relationship Id="rId5" Type="http://schemas.openxmlformats.org/officeDocument/2006/relationships/image" Target="../media/image37.tiff"/><Relationship Id="rId4" Type="http://schemas.openxmlformats.org/officeDocument/2006/relationships/image" Target="../media/image36.tiff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tiff"/><Relationship Id="rId3" Type="http://schemas.openxmlformats.org/officeDocument/2006/relationships/image" Target="../media/image49.tiff"/><Relationship Id="rId7" Type="http://schemas.openxmlformats.org/officeDocument/2006/relationships/image" Target="../media/image50.tiff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tiff"/><Relationship Id="rId5" Type="http://schemas.openxmlformats.org/officeDocument/2006/relationships/image" Target="../media/image37.tiff"/><Relationship Id="rId4" Type="http://schemas.openxmlformats.org/officeDocument/2006/relationships/image" Target="../media/image36.tiff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tiff"/><Relationship Id="rId3" Type="http://schemas.openxmlformats.org/officeDocument/2006/relationships/image" Target="../media/image49.tiff"/><Relationship Id="rId7" Type="http://schemas.openxmlformats.org/officeDocument/2006/relationships/image" Target="../media/image50.tiff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tiff"/><Relationship Id="rId5" Type="http://schemas.openxmlformats.org/officeDocument/2006/relationships/image" Target="../media/image37.tiff"/><Relationship Id="rId4" Type="http://schemas.openxmlformats.org/officeDocument/2006/relationships/image" Target="../media/image36.tiff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tiff"/><Relationship Id="rId3" Type="http://schemas.openxmlformats.org/officeDocument/2006/relationships/image" Target="../media/image49.tiff"/><Relationship Id="rId7" Type="http://schemas.openxmlformats.org/officeDocument/2006/relationships/image" Target="../media/image50.tiff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tiff"/><Relationship Id="rId5" Type="http://schemas.openxmlformats.org/officeDocument/2006/relationships/image" Target="../media/image37.tiff"/><Relationship Id="rId4" Type="http://schemas.openxmlformats.org/officeDocument/2006/relationships/image" Target="../media/image36.tiff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tiff"/><Relationship Id="rId3" Type="http://schemas.openxmlformats.org/officeDocument/2006/relationships/image" Target="../media/image49.tiff"/><Relationship Id="rId7" Type="http://schemas.openxmlformats.org/officeDocument/2006/relationships/image" Target="../media/image50.tiff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tiff"/><Relationship Id="rId5" Type="http://schemas.openxmlformats.org/officeDocument/2006/relationships/image" Target="../media/image37.tiff"/><Relationship Id="rId4" Type="http://schemas.openxmlformats.org/officeDocument/2006/relationships/image" Target="../media/image36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tiff"/><Relationship Id="rId3" Type="http://schemas.openxmlformats.org/officeDocument/2006/relationships/image" Target="../media/image49.tiff"/><Relationship Id="rId7" Type="http://schemas.openxmlformats.org/officeDocument/2006/relationships/image" Target="../media/image50.tiff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tiff"/><Relationship Id="rId5" Type="http://schemas.openxmlformats.org/officeDocument/2006/relationships/image" Target="../media/image37.tiff"/><Relationship Id="rId4" Type="http://schemas.openxmlformats.org/officeDocument/2006/relationships/image" Target="../media/image36.tiff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tiff"/><Relationship Id="rId3" Type="http://schemas.openxmlformats.org/officeDocument/2006/relationships/image" Target="../media/image49.tiff"/><Relationship Id="rId7" Type="http://schemas.openxmlformats.org/officeDocument/2006/relationships/image" Target="../media/image50.tiff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tiff"/><Relationship Id="rId5" Type="http://schemas.openxmlformats.org/officeDocument/2006/relationships/image" Target="../media/image37.tiff"/><Relationship Id="rId4" Type="http://schemas.openxmlformats.org/officeDocument/2006/relationships/image" Target="../media/image36.tiff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tiff"/><Relationship Id="rId3" Type="http://schemas.openxmlformats.org/officeDocument/2006/relationships/image" Target="../media/image49.tiff"/><Relationship Id="rId7" Type="http://schemas.openxmlformats.org/officeDocument/2006/relationships/image" Target="../media/image50.tiff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tiff"/><Relationship Id="rId5" Type="http://schemas.openxmlformats.org/officeDocument/2006/relationships/image" Target="../media/image37.tiff"/><Relationship Id="rId4" Type="http://schemas.openxmlformats.org/officeDocument/2006/relationships/image" Target="../media/image36.tiff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iff"/><Relationship Id="rId7" Type="http://schemas.openxmlformats.org/officeDocument/2006/relationships/image" Target="../media/image50.tiff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tiff"/><Relationship Id="rId5" Type="http://schemas.openxmlformats.org/officeDocument/2006/relationships/image" Target="../media/image37.tiff"/><Relationship Id="rId4" Type="http://schemas.openxmlformats.org/officeDocument/2006/relationships/image" Target="../media/image36.tiff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tiff"/><Relationship Id="rId3" Type="http://schemas.openxmlformats.org/officeDocument/2006/relationships/image" Target="../media/image36.tiff"/><Relationship Id="rId7" Type="http://schemas.openxmlformats.org/officeDocument/2006/relationships/image" Target="../media/image40.tiff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tiff"/><Relationship Id="rId5" Type="http://schemas.openxmlformats.org/officeDocument/2006/relationships/image" Target="../media/image52.tiff"/><Relationship Id="rId4" Type="http://schemas.openxmlformats.org/officeDocument/2006/relationships/image" Target="../media/image37.tiff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tiff"/><Relationship Id="rId3" Type="http://schemas.openxmlformats.org/officeDocument/2006/relationships/image" Target="../media/image37.tiff"/><Relationship Id="rId7" Type="http://schemas.openxmlformats.org/officeDocument/2006/relationships/image" Target="../media/image50.tiff"/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tiff"/><Relationship Id="rId5" Type="http://schemas.openxmlformats.org/officeDocument/2006/relationships/image" Target="../media/image49.tiff"/><Relationship Id="rId4" Type="http://schemas.openxmlformats.org/officeDocument/2006/relationships/image" Target="../media/image34.tiff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tiff"/><Relationship Id="rId3" Type="http://schemas.openxmlformats.org/officeDocument/2006/relationships/image" Target="../media/image37.tiff"/><Relationship Id="rId7" Type="http://schemas.openxmlformats.org/officeDocument/2006/relationships/image" Target="../media/image50.tiff"/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tiff"/><Relationship Id="rId5" Type="http://schemas.openxmlformats.org/officeDocument/2006/relationships/image" Target="../media/image49.tiff"/><Relationship Id="rId4" Type="http://schemas.openxmlformats.org/officeDocument/2006/relationships/image" Target="../media/image34.tiff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tiff"/><Relationship Id="rId3" Type="http://schemas.openxmlformats.org/officeDocument/2006/relationships/image" Target="../media/image37.tiff"/><Relationship Id="rId7" Type="http://schemas.openxmlformats.org/officeDocument/2006/relationships/image" Target="../media/image50.tiff"/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tiff"/><Relationship Id="rId5" Type="http://schemas.openxmlformats.org/officeDocument/2006/relationships/image" Target="../media/image49.tiff"/><Relationship Id="rId4" Type="http://schemas.openxmlformats.org/officeDocument/2006/relationships/image" Target="../media/image34.tiff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tiff"/><Relationship Id="rId3" Type="http://schemas.openxmlformats.org/officeDocument/2006/relationships/image" Target="../media/image37.tiff"/><Relationship Id="rId7" Type="http://schemas.openxmlformats.org/officeDocument/2006/relationships/image" Target="../media/image50.tiff"/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tiff"/><Relationship Id="rId5" Type="http://schemas.openxmlformats.org/officeDocument/2006/relationships/image" Target="../media/image49.tiff"/><Relationship Id="rId4" Type="http://schemas.openxmlformats.org/officeDocument/2006/relationships/image" Target="../media/image34.tiff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7" Type="http://schemas.openxmlformats.org/officeDocument/2006/relationships/image" Target="../media/image50.tiff"/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tiff"/><Relationship Id="rId5" Type="http://schemas.openxmlformats.org/officeDocument/2006/relationships/image" Target="../media/image49.tiff"/><Relationship Id="rId4" Type="http://schemas.openxmlformats.org/officeDocument/2006/relationships/image" Target="../media/image3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10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Finding strongly connected components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2284EA-DECE-A146-B807-3AC8168DA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693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Breadth-First Search</a:t>
            </a:r>
            <a:br>
              <a:rPr lang="en-US" dirty="0"/>
            </a:br>
            <a:r>
              <a:rPr lang="en-US" sz="3600" dirty="0">
                <a:solidFill>
                  <a:schemeClr val="accent5"/>
                </a:solidFill>
              </a:rPr>
              <a:t>Exploring the world with a bird’s-eye view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057714" y="3267022"/>
            <a:ext cx="585164" cy="56458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529375" y="1870468"/>
            <a:ext cx="585164" cy="56458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321426" y="4386709"/>
            <a:ext cx="585164" cy="564585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494736" y="5788688"/>
            <a:ext cx="585164" cy="56458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>
            <a:stCxn id="12" idx="0"/>
            <a:endCxn id="11" idx="3"/>
          </p:cNvCxnSpPr>
          <p:nvPr/>
        </p:nvCxnSpPr>
        <p:spPr>
          <a:xfrm flipV="1">
            <a:off x="1787318" y="4868612"/>
            <a:ext cx="1619803" cy="920076"/>
          </a:xfrm>
          <a:prstGeom prst="line">
            <a:avLst/>
          </a:prstGeom>
          <a:ln w="666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12" idx="0"/>
          </p:cNvCxnSpPr>
          <p:nvPr/>
        </p:nvCxnSpPr>
        <p:spPr>
          <a:xfrm flipV="1">
            <a:off x="1787318" y="2435053"/>
            <a:ext cx="1034639" cy="3353635"/>
          </a:xfrm>
          <a:prstGeom prst="line">
            <a:avLst/>
          </a:prstGeom>
          <a:ln w="666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11" idx="2"/>
            <a:endCxn id="9" idx="5"/>
          </p:cNvCxnSpPr>
          <p:nvPr/>
        </p:nvCxnSpPr>
        <p:spPr>
          <a:xfrm flipH="1" flipV="1">
            <a:off x="1557183" y="3748925"/>
            <a:ext cx="1764243" cy="920077"/>
          </a:xfrm>
          <a:prstGeom prst="line">
            <a:avLst/>
          </a:prstGeom>
          <a:ln w="666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4391147" y="1934270"/>
            <a:ext cx="585164" cy="564585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875704" y="5224103"/>
            <a:ext cx="585164" cy="56458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460868" y="2984729"/>
            <a:ext cx="585164" cy="56458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>
            <a:stCxn id="18" idx="2"/>
          </p:cNvCxnSpPr>
          <p:nvPr/>
        </p:nvCxnSpPr>
        <p:spPr>
          <a:xfrm flipH="1" flipV="1">
            <a:off x="3028844" y="2352371"/>
            <a:ext cx="1846860" cy="3154025"/>
          </a:xfrm>
          <a:prstGeom prst="line">
            <a:avLst/>
          </a:prstGeom>
          <a:ln w="666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8" idx="0"/>
          </p:cNvCxnSpPr>
          <p:nvPr/>
        </p:nvCxnSpPr>
        <p:spPr>
          <a:xfrm flipV="1">
            <a:off x="5168286" y="3549314"/>
            <a:ext cx="585164" cy="1674789"/>
          </a:xfrm>
          <a:prstGeom prst="line">
            <a:avLst/>
          </a:prstGeom>
          <a:ln w="666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7"/>
          </p:cNvCxnSpPr>
          <p:nvPr/>
        </p:nvCxnSpPr>
        <p:spPr>
          <a:xfrm flipV="1">
            <a:off x="3820895" y="3466632"/>
            <a:ext cx="1725668" cy="1002759"/>
          </a:xfrm>
          <a:prstGeom prst="line">
            <a:avLst/>
          </a:prstGeom>
          <a:ln w="666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8" idx="2"/>
            <a:endCxn id="12" idx="6"/>
          </p:cNvCxnSpPr>
          <p:nvPr/>
        </p:nvCxnSpPr>
        <p:spPr>
          <a:xfrm flipH="1">
            <a:off x="2079900" y="5506396"/>
            <a:ext cx="2795804" cy="564584"/>
          </a:xfrm>
          <a:prstGeom prst="line">
            <a:avLst/>
          </a:prstGeom>
          <a:ln w="666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7" idx="3"/>
            <a:endCxn id="9" idx="6"/>
          </p:cNvCxnSpPr>
          <p:nvPr/>
        </p:nvCxnSpPr>
        <p:spPr>
          <a:xfrm flipH="1">
            <a:off x="1642878" y="2416173"/>
            <a:ext cx="2833964" cy="1133142"/>
          </a:xfrm>
          <a:prstGeom prst="line">
            <a:avLst/>
          </a:prstGeom>
          <a:ln w="666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30469" y="3811121"/>
            <a:ext cx="928533" cy="37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10385" y="2319573"/>
            <a:ext cx="791675" cy="931398"/>
          </a:xfrm>
          <a:prstGeom prst="rect">
            <a:avLst/>
          </a:prstGeom>
        </p:spPr>
      </p:pic>
      <p:grpSp>
        <p:nvGrpSpPr>
          <p:cNvPr id="440" name="Group 439"/>
          <p:cNvGrpSpPr/>
          <p:nvPr/>
        </p:nvGrpSpPr>
        <p:grpSpPr>
          <a:xfrm>
            <a:off x="6731466" y="1979322"/>
            <a:ext cx="2318606" cy="3692575"/>
            <a:chOff x="6731466" y="1979322"/>
            <a:chExt cx="2318606" cy="3692575"/>
          </a:xfrm>
        </p:grpSpPr>
        <p:sp>
          <p:nvSpPr>
            <p:cNvPr id="21" name="Oval 20"/>
            <p:cNvSpPr/>
            <p:nvPr/>
          </p:nvSpPr>
          <p:spPr>
            <a:xfrm>
              <a:off x="6731466" y="2015789"/>
              <a:ext cx="292582" cy="31690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024048" y="1979322"/>
              <a:ext cx="202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Not </a:t>
              </a:r>
              <a:r>
                <a:rPr lang="en-US"/>
                <a:t>been there yet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6731466" y="3397599"/>
              <a:ext cx="292582" cy="316902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024048" y="3384944"/>
              <a:ext cx="20260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Can reach there in one step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024048" y="4205255"/>
              <a:ext cx="20260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Can reach there in two steps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6731466" y="4219665"/>
              <a:ext cx="292582" cy="316902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024048" y="5025566"/>
              <a:ext cx="20260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Can reach there in three steps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6731466" y="5039976"/>
              <a:ext cx="292582" cy="316902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024048" y="2547807"/>
              <a:ext cx="20260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Can reach there in zero steps</a:t>
              </a:r>
            </a:p>
          </p:txBody>
        </p:sp>
        <p:sp>
          <p:nvSpPr>
            <p:cNvPr id="34" name="Oval 33"/>
            <p:cNvSpPr/>
            <p:nvPr/>
          </p:nvSpPr>
          <p:spPr>
            <a:xfrm>
              <a:off x="6731466" y="2599394"/>
              <a:ext cx="292582" cy="316902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436" name="Straight Connector 435"/>
          <p:cNvCxnSpPr>
            <a:stCxn id="12" idx="2"/>
            <a:endCxn id="5" idx="6"/>
          </p:cNvCxnSpPr>
          <p:nvPr/>
        </p:nvCxnSpPr>
        <p:spPr>
          <a:xfrm flipH="1" flipV="1">
            <a:off x="3114539" y="2152761"/>
            <a:ext cx="1276608" cy="63802"/>
          </a:xfrm>
          <a:prstGeom prst="line">
            <a:avLst/>
          </a:prstGeom>
          <a:ln w="666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9" name="TextBox 438"/>
          <p:cNvSpPr txBox="1"/>
          <p:nvPr/>
        </p:nvSpPr>
        <p:spPr>
          <a:xfrm rot="21130423">
            <a:off x="5721809" y="5649270"/>
            <a:ext cx="3004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5"/>
                </a:solidFill>
                <a:ea typeface="Phosphate Inline" charset="0"/>
                <a:cs typeface="Phosphate Inline" charset="0"/>
              </a:rPr>
              <a:t>World:</a:t>
            </a:r>
            <a:r>
              <a:rPr lang="en-US" sz="2400" dirty="0">
                <a:solidFill>
                  <a:schemeClr val="accent5"/>
                </a:solidFill>
                <a:latin typeface="Phosphate Inline" charset="0"/>
                <a:ea typeface="Phosphate Inline" charset="0"/>
                <a:cs typeface="Phosphate Inline" charset="0"/>
              </a:rPr>
              <a:t> </a:t>
            </a:r>
          </a:p>
          <a:p>
            <a:pPr algn="ctr"/>
            <a:r>
              <a:rPr lang="en-US" sz="3600" dirty="0">
                <a:solidFill>
                  <a:schemeClr val="accent5"/>
                </a:solidFill>
                <a:latin typeface="Phosphate Inline" charset="0"/>
                <a:ea typeface="Phosphate Inline" charset="0"/>
                <a:cs typeface="Phosphate Inline" charset="0"/>
              </a:rPr>
              <a:t>explored!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2CB2C0-B8FF-454C-93E1-5241CF1EC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09CFC-1E7E-D345-9273-4ED8A141D8B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28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question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251" y="1690689"/>
            <a:ext cx="6069497" cy="455212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B42F6C-E977-864C-9DC7-C7A6A33FB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91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/>
          <p:cNvSpPr/>
          <p:nvPr/>
        </p:nvSpPr>
        <p:spPr>
          <a:xfrm rot="2831201">
            <a:off x="1366963" y="2728386"/>
            <a:ext cx="1675353" cy="4520258"/>
          </a:xfrm>
          <a:prstGeom prst="ellipse">
            <a:avLst/>
          </a:prstGeom>
          <a:noFill/>
          <a:ln w="539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 rot="391388">
            <a:off x="4565034" y="2870116"/>
            <a:ext cx="1675353" cy="1481913"/>
          </a:xfrm>
          <a:prstGeom prst="ellipse">
            <a:avLst/>
          </a:prstGeom>
          <a:noFill/>
          <a:ln w="539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3009969" y="264067"/>
            <a:ext cx="5826586" cy="3930169"/>
          </a:xfrm>
          <a:custGeom>
            <a:avLst/>
            <a:gdLst>
              <a:gd name="connsiteX0" fmla="*/ 1257231 w 5826586"/>
              <a:gd name="connsiteY0" fmla="*/ 531063 h 3930169"/>
              <a:gd name="connsiteX1" fmla="*/ 289822 w 5826586"/>
              <a:gd name="connsiteY1" fmla="*/ 1167168 h 3930169"/>
              <a:gd name="connsiteX2" fmla="*/ 11527 w 5826586"/>
              <a:gd name="connsiteY2" fmla="*/ 1975550 h 3930169"/>
              <a:gd name="connsiteX3" fmla="*/ 594622 w 5826586"/>
              <a:gd name="connsiteY3" fmla="*/ 2452629 h 3930169"/>
              <a:gd name="connsiteX4" fmla="*/ 2502935 w 5826586"/>
              <a:gd name="connsiteY4" fmla="*/ 2465881 h 3930169"/>
              <a:gd name="connsiteX5" fmla="*/ 3311318 w 5826586"/>
              <a:gd name="connsiteY5" fmla="*/ 2956211 h 3930169"/>
              <a:gd name="connsiteX6" fmla="*/ 4530518 w 5826586"/>
              <a:gd name="connsiteY6" fmla="*/ 3910368 h 3930169"/>
              <a:gd name="connsiteX7" fmla="*/ 5789474 w 5826586"/>
              <a:gd name="connsiteY7" fmla="*/ 3353776 h 3930169"/>
              <a:gd name="connsiteX8" fmla="*/ 5219631 w 5826586"/>
              <a:gd name="connsiteY8" fmla="*/ 650333 h 3930169"/>
              <a:gd name="connsiteX9" fmla="*/ 2529440 w 5826586"/>
              <a:gd name="connsiteY9" fmla="*/ 976 h 3930169"/>
              <a:gd name="connsiteX10" fmla="*/ 1257231 w 5826586"/>
              <a:gd name="connsiteY10" fmla="*/ 531063 h 393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26586" h="3930169">
                <a:moveTo>
                  <a:pt x="1257231" y="531063"/>
                </a:moveTo>
                <a:cubicBezTo>
                  <a:pt x="883961" y="725428"/>
                  <a:pt x="497439" y="926420"/>
                  <a:pt x="289822" y="1167168"/>
                </a:cubicBezTo>
                <a:cubicBezTo>
                  <a:pt x="82205" y="1407916"/>
                  <a:pt x="-39273" y="1761307"/>
                  <a:pt x="11527" y="1975550"/>
                </a:cubicBezTo>
                <a:cubicBezTo>
                  <a:pt x="62327" y="2189794"/>
                  <a:pt x="179387" y="2370907"/>
                  <a:pt x="594622" y="2452629"/>
                </a:cubicBezTo>
                <a:cubicBezTo>
                  <a:pt x="1009857" y="2534351"/>
                  <a:pt x="2050152" y="2381951"/>
                  <a:pt x="2502935" y="2465881"/>
                </a:cubicBezTo>
                <a:cubicBezTo>
                  <a:pt x="2955718" y="2549811"/>
                  <a:pt x="2973388" y="2715463"/>
                  <a:pt x="3311318" y="2956211"/>
                </a:cubicBezTo>
                <a:cubicBezTo>
                  <a:pt x="3649249" y="3196959"/>
                  <a:pt x="4117492" y="3844107"/>
                  <a:pt x="4530518" y="3910368"/>
                </a:cubicBezTo>
                <a:cubicBezTo>
                  <a:pt x="4943544" y="3976629"/>
                  <a:pt x="5674622" y="3897115"/>
                  <a:pt x="5789474" y="3353776"/>
                </a:cubicBezTo>
                <a:cubicBezTo>
                  <a:pt x="5904326" y="2810437"/>
                  <a:pt x="5762970" y="1209133"/>
                  <a:pt x="5219631" y="650333"/>
                </a:cubicBezTo>
                <a:cubicBezTo>
                  <a:pt x="4676292" y="91533"/>
                  <a:pt x="3189840" y="23063"/>
                  <a:pt x="2529440" y="976"/>
                </a:cubicBezTo>
                <a:cubicBezTo>
                  <a:pt x="1869040" y="-21111"/>
                  <a:pt x="1630501" y="336698"/>
                  <a:pt x="1257231" y="531063"/>
                </a:cubicBezTo>
                <a:close/>
              </a:path>
            </a:pathLst>
          </a:custGeom>
          <a:noFill/>
          <a:ln w="4762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883" y="246361"/>
            <a:ext cx="3477579" cy="1253414"/>
          </a:xfrm>
        </p:spPr>
        <p:txBody>
          <a:bodyPr>
            <a:normAutofit/>
          </a:bodyPr>
          <a:lstStyle/>
          <a:p>
            <a:r>
              <a:rPr lang="en-US"/>
              <a:t>The SCC </a:t>
            </a:r>
            <a:r>
              <a:rPr lang="en-US" dirty="0"/>
              <a:t>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8080" y="5603263"/>
            <a:ext cx="5125920" cy="1699351"/>
          </a:xfrm>
        </p:spPr>
        <p:txBody>
          <a:bodyPr/>
          <a:lstStyle/>
          <a:p>
            <a:r>
              <a:rPr lang="en-US" dirty="0"/>
              <a:t>Pretend that each SCC is a vertex in a new graph.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816547" y="3112052"/>
            <a:ext cx="1264269" cy="842731"/>
            <a:chOff x="4373217" y="4464763"/>
            <a:chExt cx="1264269" cy="842731"/>
          </a:xfrm>
        </p:grpSpPr>
        <p:sp>
          <p:nvSpPr>
            <p:cNvPr id="5" name="Oval 4"/>
            <p:cNvSpPr/>
            <p:nvPr/>
          </p:nvSpPr>
          <p:spPr>
            <a:xfrm>
              <a:off x="4373217" y="4464763"/>
              <a:ext cx="1264269" cy="8427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3477211" y="1524064"/>
            <a:ext cx="1154261" cy="964879"/>
            <a:chOff x="1791276" y="2676798"/>
            <a:chExt cx="995793" cy="769286"/>
          </a:xfrm>
        </p:grpSpPr>
        <p:sp>
          <p:nvSpPr>
            <p:cNvPr id="8" name="Oval 7"/>
            <p:cNvSpPr/>
            <p:nvPr/>
          </p:nvSpPr>
          <p:spPr>
            <a:xfrm>
              <a:off x="1791276" y="2676798"/>
              <a:ext cx="995793" cy="76928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effectLst>
              <a:glow rad="25400">
                <a:schemeClr val="tx1"/>
              </a:glow>
            </a:effectLst>
          </p:spPr>
        </p:pic>
      </p:grpSp>
      <p:grpSp>
        <p:nvGrpSpPr>
          <p:cNvPr id="10" name="Group 9"/>
          <p:cNvGrpSpPr/>
          <p:nvPr/>
        </p:nvGrpSpPr>
        <p:grpSpPr>
          <a:xfrm>
            <a:off x="2253377" y="3647881"/>
            <a:ext cx="1610963" cy="1208222"/>
            <a:chOff x="4053781" y="5555199"/>
            <a:chExt cx="1610963" cy="1208222"/>
          </a:xfrm>
        </p:grpSpPr>
        <p:sp>
          <p:nvSpPr>
            <p:cNvPr id="11" name="Oval 10"/>
            <p:cNvSpPr/>
            <p:nvPr/>
          </p:nvSpPr>
          <p:spPr>
            <a:xfrm>
              <a:off x="4287492" y="5555199"/>
              <a:ext cx="1112794" cy="114770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effectLst>
              <a:glow rad="50800">
                <a:schemeClr val="tx1">
                  <a:alpha val="45000"/>
                </a:schemeClr>
              </a:glow>
            </a:effectLst>
          </p:spPr>
        </p:pic>
      </p:grpSp>
      <p:grpSp>
        <p:nvGrpSpPr>
          <p:cNvPr id="13" name="Group 12"/>
          <p:cNvGrpSpPr/>
          <p:nvPr/>
        </p:nvGrpSpPr>
        <p:grpSpPr>
          <a:xfrm>
            <a:off x="592385" y="5385661"/>
            <a:ext cx="1046441" cy="1067278"/>
            <a:chOff x="6021896" y="4336008"/>
            <a:chExt cx="1046441" cy="1067278"/>
          </a:xfrm>
        </p:grpSpPr>
        <p:sp>
          <p:nvSpPr>
            <p:cNvPr id="14" name="Oval 13"/>
            <p:cNvSpPr/>
            <p:nvPr/>
          </p:nvSpPr>
          <p:spPr>
            <a:xfrm>
              <a:off x="6021896" y="4336008"/>
              <a:ext cx="1046441" cy="106727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effectLst>
              <a:glow rad="63500">
                <a:schemeClr val="tx1">
                  <a:alpha val="67000"/>
                </a:schemeClr>
              </a:glow>
            </a:effectLst>
          </p:spPr>
        </p:pic>
      </p:grpSp>
      <p:grpSp>
        <p:nvGrpSpPr>
          <p:cNvPr id="16" name="Group 15"/>
          <p:cNvGrpSpPr/>
          <p:nvPr/>
        </p:nvGrpSpPr>
        <p:grpSpPr>
          <a:xfrm>
            <a:off x="7417684" y="2790449"/>
            <a:ext cx="931129" cy="857432"/>
            <a:chOff x="6334072" y="2019168"/>
            <a:chExt cx="931129" cy="857432"/>
          </a:xfrm>
        </p:grpSpPr>
        <p:sp>
          <p:nvSpPr>
            <p:cNvPr id="17" name="Oval 16"/>
            <p:cNvSpPr/>
            <p:nvPr/>
          </p:nvSpPr>
          <p:spPr>
            <a:xfrm>
              <a:off x="6334072" y="2019168"/>
              <a:ext cx="931129" cy="85743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5588924" y="560609"/>
            <a:ext cx="1385211" cy="934596"/>
            <a:chOff x="2508568" y="1917700"/>
            <a:chExt cx="913763" cy="706230"/>
          </a:xfrm>
        </p:grpSpPr>
        <p:sp>
          <p:nvSpPr>
            <p:cNvPr id="20" name="Oval 19"/>
            <p:cNvSpPr/>
            <p:nvPr/>
          </p:nvSpPr>
          <p:spPr>
            <a:xfrm>
              <a:off x="2508568" y="1917700"/>
              <a:ext cx="913763" cy="7016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</p:spPr>
        </p:pic>
      </p:grpSp>
      <p:cxnSp>
        <p:nvCxnSpPr>
          <p:cNvPr id="22" name="Straight Connector 21"/>
          <p:cNvCxnSpPr>
            <a:endCxn id="13" idx="7"/>
          </p:cNvCxnSpPr>
          <p:nvPr/>
        </p:nvCxnSpPr>
        <p:spPr>
          <a:xfrm flipH="1">
            <a:off x="4462434" y="1024864"/>
            <a:ext cx="1126490" cy="640503"/>
          </a:xfrm>
          <a:prstGeom prst="line">
            <a:avLst/>
          </a:prstGeom>
          <a:ln w="69850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22" idx="0"/>
          </p:cNvCxnSpPr>
          <p:nvPr/>
        </p:nvCxnSpPr>
        <p:spPr>
          <a:xfrm flipH="1" flipV="1">
            <a:off x="6771276" y="1353142"/>
            <a:ext cx="1111973" cy="1437307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3" idx="6"/>
          </p:cNvCxnSpPr>
          <p:nvPr/>
        </p:nvCxnSpPr>
        <p:spPr>
          <a:xfrm flipV="1">
            <a:off x="4631472" y="1353142"/>
            <a:ext cx="1160311" cy="653362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0" idx="0"/>
          </p:cNvCxnSpPr>
          <p:nvPr/>
        </p:nvCxnSpPr>
        <p:spPr>
          <a:xfrm flipV="1">
            <a:off x="5448682" y="1489119"/>
            <a:ext cx="832848" cy="1622933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4"/>
          </p:cNvCxnSpPr>
          <p:nvPr/>
        </p:nvCxnSpPr>
        <p:spPr>
          <a:xfrm flipH="1">
            <a:off x="3646250" y="3647881"/>
            <a:ext cx="4236999" cy="970507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0" idx="3"/>
            <a:endCxn id="17" idx="3"/>
          </p:cNvCxnSpPr>
          <p:nvPr/>
        </p:nvCxnSpPr>
        <p:spPr>
          <a:xfrm flipH="1">
            <a:off x="3864340" y="3831368"/>
            <a:ext cx="1137355" cy="420624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3477211" y="1470674"/>
            <a:ext cx="2485359" cy="2279691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3" idx="3"/>
            <a:endCxn id="16" idx="0"/>
          </p:cNvCxnSpPr>
          <p:nvPr/>
        </p:nvCxnSpPr>
        <p:spPr>
          <a:xfrm flipH="1">
            <a:off x="3043485" y="2347640"/>
            <a:ext cx="602764" cy="1300241"/>
          </a:xfrm>
          <a:prstGeom prst="line">
            <a:avLst/>
          </a:prstGeom>
          <a:ln w="69850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482013" y="4641745"/>
            <a:ext cx="1186740" cy="963328"/>
          </a:xfrm>
          <a:prstGeom prst="line">
            <a:avLst/>
          </a:prstGeom>
          <a:ln w="69850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3" idx="5"/>
            <a:endCxn id="22" idx="2"/>
          </p:cNvCxnSpPr>
          <p:nvPr/>
        </p:nvCxnSpPr>
        <p:spPr>
          <a:xfrm>
            <a:off x="4462434" y="2347640"/>
            <a:ext cx="2955250" cy="871525"/>
          </a:xfrm>
          <a:prstGeom prst="line">
            <a:avLst/>
          </a:prstGeom>
          <a:ln w="69850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1115606" y="4251993"/>
            <a:ext cx="1371482" cy="113366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4295" y="1229968"/>
            <a:ext cx="2170217" cy="2559275"/>
          </a:xfrm>
          <a:prstGeom prst="rect">
            <a:avLst/>
          </a:prstGeom>
        </p:spPr>
      </p:pic>
      <p:sp>
        <p:nvSpPr>
          <p:cNvPr id="37" name="Slide Number Placeholder 36">
            <a:extLst>
              <a:ext uri="{FF2B5EF4-FFF2-40B4-BE49-F238E27FC236}">
                <a16:creationId xmlns:a16="http://schemas.microsoft.com/office/drawing/2014/main" id="{C130D894-4A42-DA49-AD82-1A7ACBC64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3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SCC graph</a:t>
            </a:r>
          </a:p>
        </p:txBody>
      </p:sp>
      <p:sp>
        <p:nvSpPr>
          <p:cNvPr id="4" name="Oval 3"/>
          <p:cNvSpPr/>
          <p:nvPr/>
        </p:nvSpPr>
        <p:spPr>
          <a:xfrm>
            <a:off x="5274365" y="702365"/>
            <a:ext cx="3631096" cy="2896637"/>
          </a:xfrm>
          <a:prstGeom prst="ellipse">
            <a:avLst/>
          </a:prstGeom>
          <a:solidFill>
            <a:schemeClr val="accent2"/>
          </a:solidFill>
          <a:ln w="539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895935" y="4900000"/>
            <a:ext cx="1676400" cy="1486317"/>
          </a:xfrm>
          <a:prstGeom prst="ellipse">
            <a:avLst/>
          </a:prstGeom>
          <a:solidFill>
            <a:schemeClr val="accent2"/>
          </a:solidFill>
          <a:ln w="539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311965" y="4698932"/>
            <a:ext cx="3425688" cy="1882845"/>
          </a:xfrm>
          <a:prstGeom prst="ellipse">
            <a:avLst/>
          </a:prstGeom>
          <a:solidFill>
            <a:schemeClr val="accent2"/>
          </a:solidFill>
          <a:ln w="539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705784" y="1972513"/>
            <a:ext cx="1154261" cy="964879"/>
            <a:chOff x="1791276" y="2676798"/>
            <a:chExt cx="995793" cy="769286"/>
          </a:xfrm>
        </p:grpSpPr>
        <p:sp>
          <p:nvSpPr>
            <p:cNvPr id="8" name="Oval 7"/>
            <p:cNvSpPr/>
            <p:nvPr/>
          </p:nvSpPr>
          <p:spPr>
            <a:xfrm>
              <a:off x="1791276" y="2676798"/>
              <a:ext cx="995793" cy="76928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effectLst>
              <a:glow rad="25400">
                <a:schemeClr val="tx1"/>
              </a:glow>
            </a:effectLst>
          </p:spPr>
        </p:pic>
      </p:grpSp>
      <p:grpSp>
        <p:nvGrpSpPr>
          <p:cNvPr id="10" name="Group 9"/>
          <p:cNvGrpSpPr/>
          <p:nvPr/>
        </p:nvGrpSpPr>
        <p:grpSpPr>
          <a:xfrm>
            <a:off x="7377252" y="2487293"/>
            <a:ext cx="931129" cy="857432"/>
            <a:chOff x="6334072" y="2019168"/>
            <a:chExt cx="931129" cy="857432"/>
          </a:xfrm>
        </p:grpSpPr>
        <p:sp>
          <p:nvSpPr>
            <p:cNvPr id="11" name="Oval 10"/>
            <p:cNvSpPr/>
            <p:nvPr/>
          </p:nvSpPr>
          <p:spPr>
            <a:xfrm>
              <a:off x="6334072" y="2019168"/>
              <a:ext cx="931129" cy="85743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6493704" y="948668"/>
            <a:ext cx="1385211" cy="934596"/>
            <a:chOff x="2508568" y="1917700"/>
            <a:chExt cx="913763" cy="706230"/>
          </a:xfrm>
        </p:grpSpPr>
        <p:sp>
          <p:nvSpPr>
            <p:cNvPr id="14" name="Oval 13"/>
            <p:cNvSpPr/>
            <p:nvPr/>
          </p:nvSpPr>
          <p:spPr>
            <a:xfrm>
              <a:off x="2508568" y="1917700"/>
              <a:ext cx="913763" cy="7016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6987527" y="5150642"/>
            <a:ext cx="1264269" cy="842731"/>
            <a:chOff x="4373217" y="4464763"/>
            <a:chExt cx="1264269" cy="842731"/>
          </a:xfrm>
        </p:grpSpPr>
        <p:sp>
          <p:nvSpPr>
            <p:cNvPr id="17" name="Oval 16"/>
            <p:cNvSpPr/>
            <p:nvPr/>
          </p:nvSpPr>
          <p:spPr>
            <a:xfrm>
              <a:off x="4373217" y="4464763"/>
              <a:ext cx="1264269" cy="8427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2986925" y="5135766"/>
            <a:ext cx="1610963" cy="1208222"/>
            <a:chOff x="4053781" y="5555199"/>
            <a:chExt cx="1610963" cy="1208222"/>
          </a:xfrm>
        </p:grpSpPr>
        <p:sp>
          <p:nvSpPr>
            <p:cNvPr id="20" name="Oval 19"/>
            <p:cNvSpPr/>
            <p:nvPr/>
          </p:nvSpPr>
          <p:spPr>
            <a:xfrm>
              <a:off x="4287492" y="5555199"/>
              <a:ext cx="1112794" cy="114770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effectLst>
              <a:glow rad="50800">
                <a:schemeClr val="tx1">
                  <a:alpha val="45000"/>
                </a:schemeClr>
              </a:glow>
            </a:effectLst>
          </p:spPr>
        </p:pic>
      </p:grpSp>
      <p:grpSp>
        <p:nvGrpSpPr>
          <p:cNvPr id="22" name="Group 21"/>
          <p:cNvGrpSpPr/>
          <p:nvPr/>
        </p:nvGrpSpPr>
        <p:grpSpPr>
          <a:xfrm>
            <a:off x="1684470" y="5135766"/>
            <a:ext cx="1046441" cy="1067278"/>
            <a:chOff x="6021896" y="4336008"/>
            <a:chExt cx="1046441" cy="1067278"/>
          </a:xfrm>
        </p:grpSpPr>
        <p:sp>
          <p:nvSpPr>
            <p:cNvPr id="23" name="Oval 22"/>
            <p:cNvSpPr/>
            <p:nvPr/>
          </p:nvSpPr>
          <p:spPr>
            <a:xfrm>
              <a:off x="6021896" y="4336008"/>
              <a:ext cx="1046441" cy="106727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effectLst>
              <a:glow rad="63500">
                <a:schemeClr val="tx1">
                  <a:alpha val="67000"/>
                </a:schemeClr>
              </a:glow>
            </a:effectLst>
          </p:spPr>
        </p:pic>
      </p:grpSp>
      <p:cxnSp>
        <p:nvCxnSpPr>
          <p:cNvPr id="25" name="Straight Connector 24"/>
          <p:cNvCxnSpPr>
            <a:stCxn id="4" idx="3"/>
            <a:endCxn id="6" idx="7"/>
          </p:cNvCxnSpPr>
          <p:nvPr/>
        </p:nvCxnSpPr>
        <p:spPr>
          <a:xfrm flipH="1">
            <a:off x="4235973" y="3174799"/>
            <a:ext cx="1570154" cy="1799869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5" idx="0"/>
            <a:endCxn id="4" idx="4"/>
          </p:cNvCxnSpPr>
          <p:nvPr/>
        </p:nvCxnSpPr>
        <p:spPr>
          <a:xfrm flipH="1" flipV="1">
            <a:off x="7089913" y="3599002"/>
            <a:ext cx="644222" cy="130099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5" idx="2"/>
            <a:endCxn id="6" idx="6"/>
          </p:cNvCxnSpPr>
          <p:nvPr/>
        </p:nvCxnSpPr>
        <p:spPr>
          <a:xfrm flipH="1" flipV="1">
            <a:off x="4737653" y="5640355"/>
            <a:ext cx="2158282" cy="2804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42122" y="1550504"/>
            <a:ext cx="4386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</a:rPr>
              <a:t>Lemma 1</a:t>
            </a:r>
            <a:r>
              <a:rPr lang="en-US" sz="2400" dirty="0">
                <a:solidFill>
                  <a:schemeClr val="accent4"/>
                </a:solidFill>
              </a:rPr>
              <a:t>: The SCC graph is a Directed Acyclic Graph (DAG).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42122" y="2586682"/>
            <a:ext cx="3954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</a:rPr>
              <a:t>Proof idea</a:t>
            </a:r>
            <a:r>
              <a:rPr lang="en-US" sz="2400" dirty="0">
                <a:solidFill>
                  <a:schemeClr val="accent4"/>
                </a:solidFill>
              </a:rPr>
              <a:t>: if not, then two SCCs would collapse into one.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0CB3F2-B681-584B-9757-ACBA323ED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8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430" y="426098"/>
            <a:ext cx="8608115" cy="1325563"/>
          </a:xfrm>
        </p:spPr>
        <p:txBody>
          <a:bodyPr/>
          <a:lstStyle/>
          <a:p>
            <a:r>
              <a:rPr lang="en-US" dirty="0"/>
              <a:t>Starting and finishing times in a SCC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545" y="2137982"/>
            <a:ext cx="7886700" cy="4351338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finishing time </a:t>
            </a:r>
            <a:r>
              <a:rPr lang="en-US" dirty="0"/>
              <a:t>of a SCC is the </a:t>
            </a:r>
            <a:r>
              <a:rPr lang="en-US" dirty="0">
                <a:solidFill>
                  <a:schemeClr val="accent4"/>
                </a:solidFill>
              </a:rPr>
              <a:t>largest finishing time </a:t>
            </a:r>
            <a:r>
              <a:rPr lang="en-US" dirty="0"/>
              <a:t>of any element of that SCC.</a:t>
            </a:r>
          </a:p>
          <a:p>
            <a:pPr lvl="1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395878" y="3670545"/>
            <a:ext cx="4656244" cy="3069263"/>
          </a:xfrm>
          <a:prstGeom prst="ellipse">
            <a:avLst/>
          </a:prstGeom>
          <a:solidFill>
            <a:schemeClr val="accent2"/>
          </a:solidFill>
          <a:ln w="539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665488" y="5054145"/>
            <a:ext cx="1154261" cy="964879"/>
            <a:chOff x="1791276" y="2676798"/>
            <a:chExt cx="995793" cy="769286"/>
          </a:xfrm>
        </p:grpSpPr>
        <p:sp>
          <p:nvSpPr>
            <p:cNvPr id="6" name="Oval 5"/>
            <p:cNvSpPr/>
            <p:nvPr/>
          </p:nvSpPr>
          <p:spPr>
            <a:xfrm>
              <a:off x="1791276" y="2676798"/>
              <a:ext cx="995793" cy="76928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effectLst>
              <a:glow rad="25400">
                <a:schemeClr val="tx1"/>
              </a:glow>
            </a:effectLst>
          </p:spPr>
        </p:pic>
      </p:grpSp>
      <p:grpSp>
        <p:nvGrpSpPr>
          <p:cNvPr id="8" name="Group 7"/>
          <p:cNvGrpSpPr/>
          <p:nvPr/>
        </p:nvGrpSpPr>
        <p:grpSpPr>
          <a:xfrm>
            <a:off x="7679432" y="5039395"/>
            <a:ext cx="931129" cy="857432"/>
            <a:chOff x="6334072" y="2019168"/>
            <a:chExt cx="931129" cy="857432"/>
          </a:xfrm>
        </p:grpSpPr>
        <p:sp>
          <p:nvSpPr>
            <p:cNvPr id="9" name="Oval 8"/>
            <p:cNvSpPr/>
            <p:nvPr/>
          </p:nvSpPr>
          <p:spPr>
            <a:xfrm>
              <a:off x="6334072" y="2019168"/>
              <a:ext cx="931129" cy="85743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5819749" y="3849396"/>
            <a:ext cx="1385211" cy="934596"/>
            <a:chOff x="2508568" y="1917700"/>
            <a:chExt cx="913763" cy="706230"/>
          </a:xfrm>
        </p:grpSpPr>
        <p:sp>
          <p:nvSpPr>
            <p:cNvPr id="12" name="Oval 11"/>
            <p:cNvSpPr/>
            <p:nvPr/>
          </p:nvSpPr>
          <p:spPr>
            <a:xfrm>
              <a:off x="2508568" y="1917700"/>
              <a:ext cx="913763" cy="7016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7190806" y="4016943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Start:0</a:t>
            </a:r>
          </a:p>
          <a:p>
            <a:r>
              <a:rPr lang="en-US" b="1" dirty="0"/>
              <a:t>Finish:9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19749" y="5251601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Start:1</a:t>
            </a:r>
          </a:p>
          <a:p>
            <a:r>
              <a:rPr lang="en-US" b="1" dirty="0"/>
              <a:t>Finish:8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60850" y="5737940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Start:6</a:t>
            </a:r>
          </a:p>
          <a:p>
            <a:r>
              <a:rPr lang="en-US" b="1" dirty="0"/>
              <a:t>Finish:7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92279" y="5682495"/>
            <a:ext cx="2226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Start: 0</a:t>
            </a:r>
          </a:p>
          <a:p>
            <a:r>
              <a:rPr lang="en-US" sz="2400" dirty="0"/>
              <a:t>Finish: 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6545" y="3082568"/>
            <a:ext cx="48914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/>
              <a:t>The </a:t>
            </a:r>
            <a:r>
              <a:rPr lang="en-US" sz="2800" b="1" dirty="0"/>
              <a:t>starting time </a:t>
            </a:r>
            <a:r>
              <a:rPr lang="en-US" sz="2800" dirty="0"/>
              <a:t>of a SCC is the </a:t>
            </a:r>
            <a:r>
              <a:rPr lang="en-US" sz="2800" dirty="0">
                <a:solidFill>
                  <a:schemeClr val="accent4"/>
                </a:solidFill>
              </a:rPr>
              <a:t>smallest starting time </a:t>
            </a:r>
            <a:r>
              <a:rPr lang="en-US" sz="2800" dirty="0"/>
              <a:t>of any element of that SCC.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403213" y="41960"/>
            <a:ext cx="26489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/>
              <a:t>all times are with respect to the </a:t>
            </a:r>
            <a:r>
              <a:rPr lang="en-US" b="1" dirty="0"/>
              <a:t>first</a:t>
            </a:r>
            <a:r>
              <a:rPr lang="en-US" dirty="0"/>
              <a:t> DFS run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C95CC3-F1BD-B646-8CA2-AB575D80D8F1}"/>
              </a:ext>
            </a:extLst>
          </p:cNvPr>
          <p:cNvSpPr txBox="1"/>
          <p:nvPr/>
        </p:nvSpPr>
        <p:spPr>
          <a:xfrm>
            <a:off x="361430" y="1520828"/>
            <a:ext cx="2533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Definitions: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460ABE40-186B-B84E-90F2-0EF5782C9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21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7" grpId="0"/>
      <p:bldP spid="18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95" y="-325038"/>
            <a:ext cx="7886700" cy="2295258"/>
          </a:xfrm>
        </p:spPr>
        <p:txBody>
          <a:bodyPr>
            <a:normAutofit/>
          </a:bodyPr>
          <a:lstStyle/>
          <a:p>
            <a:r>
              <a:rPr lang="en-US" dirty="0"/>
              <a:t>Our SCC DAG</a:t>
            </a:r>
            <a:br>
              <a:rPr lang="en-US" dirty="0"/>
            </a:br>
            <a:r>
              <a:rPr lang="en-US" sz="4000" dirty="0">
                <a:solidFill>
                  <a:schemeClr val="accent4"/>
                </a:solidFill>
              </a:rPr>
              <a:t>with start and finish times</a:t>
            </a:r>
          </a:p>
        </p:txBody>
      </p:sp>
      <p:sp>
        <p:nvSpPr>
          <p:cNvPr id="4" name="Oval 3"/>
          <p:cNvSpPr/>
          <p:nvPr/>
        </p:nvSpPr>
        <p:spPr>
          <a:xfrm>
            <a:off x="5274365" y="702365"/>
            <a:ext cx="3631096" cy="2896637"/>
          </a:xfrm>
          <a:prstGeom prst="ellipse">
            <a:avLst/>
          </a:prstGeom>
          <a:solidFill>
            <a:schemeClr val="accent2"/>
          </a:solidFill>
          <a:ln w="539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895935" y="4900000"/>
            <a:ext cx="1676400" cy="1486317"/>
          </a:xfrm>
          <a:prstGeom prst="ellipse">
            <a:avLst/>
          </a:prstGeom>
          <a:solidFill>
            <a:schemeClr val="accent2"/>
          </a:solidFill>
          <a:ln w="539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311965" y="4698932"/>
            <a:ext cx="3425688" cy="1882845"/>
          </a:xfrm>
          <a:prstGeom prst="ellipse">
            <a:avLst/>
          </a:prstGeom>
          <a:solidFill>
            <a:schemeClr val="accent2"/>
          </a:solidFill>
          <a:ln w="539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705784" y="1972513"/>
            <a:ext cx="1154261" cy="964879"/>
            <a:chOff x="1791276" y="2676798"/>
            <a:chExt cx="995793" cy="769286"/>
          </a:xfrm>
        </p:grpSpPr>
        <p:sp>
          <p:nvSpPr>
            <p:cNvPr id="8" name="Oval 7"/>
            <p:cNvSpPr/>
            <p:nvPr/>
          </p:nvSpPr>
          <p:spPr>
            <a:xfrm>
              <a:off x="1791276" y="2676798"/>
              <a:ext cx="995793" cy="76928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effectLst>
              <a:glow rad="25400">
                <a:schemeClr val="tx1"/>
              </a:glow>
            </a:effectLst>
          </p:spPr>
        </p:pic>
      </p:grpSp>
      <p:grpSp>
        <p:nvGrpSpPr>
          <p:cNvPr id="10" name="Group 9"/>
          <p:cNvGrpSpPr/>
          <p:nvPr/>
        </p:nvGrpSpPr>
        <p:grpSpPr>
          <a:xfrm>
            <a:off x="7377252" y="2487293"/>
            <a:ext cx="931129" cy="857432"/>
            <a:chOff x="6334072" y="2019168"/>
            <a:chExt cx="931129" cy="857432"/>
          </a:xfrm>
        </p:grpSpPr>
        <p:sp>
          <p:nvSpPr>
            <p:cNvPr id="11" name="Oval 10"/>
            <p:cNvSpPr/>
            <p:nvPr/>
          </p:nvSpPr>
          <p:spPr>
            <a:xfrm>
              <a:off x="6334072" y="2019168"/>
              <a:ext cx="931129" cy="85743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6493704" y="948668"/>
            <a:ext cx="1385211" cy="934596"/>
            <a:chOff x="2508568" y="1917700"/>
            <a:chExt cx="913763" cy="706230"/>
          </a:xfrm>
        </p:grpSpPr>
        <p:sp>
          <p:nvSpPr>
            <p:cNvPr id="14" name="Oval 13"/>
            <p:cNvSpPr/>
            <p:nvPr/>
          </p:nvSpPr>
          <p:spPr>
            <a:xfrm>
              <a:off x="2508568" y="1917700"/>
              <a:ext cx="913763" cy="7016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6987527" y="5150642"/>
            <a:ext cx="1264269" cy="842731"/>
            <a:chOff x="4373217" y="4464763"/>
            <a:chExt cx="1264269" cy="842731"/>
          </a:xfrm>
        </p:grpSpPr>
        <p:sp>
          <p:nvSpPr>
            <p:cNvPr id="17" name="Oval 16"/>
            <p:cNvSpPr/>
            <p:nvPr/>
          </p:nvSpPr>
          <p:spPr>
            <a:xfrm>
              <a:off x="4373217" y="4464763"/>
              <a:ext cx="1264269" cy="8427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2986925" y="5135766"/>
            <a:ext cx="1610963" cy="1208222"/>
            <a:chOff x="4053781" y="5555199"/>
            <a:chExt cx="1610963" cy="1208222"/>
          </a:xfrm>
        </p:grpSpPr>
        <p:sp>
          <p:nvSpPr>
            <p:cNvPr id="20" name="Oval 19"/>
            <p:cNvSpPr/>
            <p:nvPr/>
          </p:nvSpPr>
          <p:spPr>
            <a:xfrm>
              <a:off x="4287492" y="5555199"/>
              <a:ext cx="1112794" cy="114770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effectLst>
              <a:glow rad="50800">
                <a:schemeClr val="tx1">
                  <a:alpha val="45000"/>
                </a:schemeClr>
              </a:glow>
            </a:effectLst>
          </p:spPr>
        </p:pic>
      </p:grpSp>
      <p:grpSp>
        <p:nvGrpSpPr>
          <p:cNvPr id="22" name="Group 21"/>
          <p:cNvGrpSpPr/>
          <p:nvPr/>
        </p:nvGrpSpPr>
        <p:grpSpPr>
          <a:xfrm>
            <a:off x="1684470" y="5135766"/>
            <a:ext cx="1046441" cy="1067278"/>
            <a:chOff x="6021896" y="4336008"/>
            <a:chExt cx="1046441" cy="1067278"/>
          </a:xfrm>
        </p:grpSpPr>
        <p:sp>
          <p:nvSpPr>
            <p:cNvPr id="23" name="Oval 22"/>
            <p:cNvSpPr/>
            <p:nvPr/>
          </p:nvSpPr>
          <p:spPr>
            <a:xfrm>
              <a:off x="6021896" y="4336008"/>
              <a:ext cx="1046441" cy="106727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effectLst>
              <a:glow rad="63500">
                <a:schemeClr val="tx1">
                  <a:alpha val="67000"/>
                </a:schemeClr>
              </a:glow>
            </a:effectLst>
          </p:spPr>
        </p:pic>
      </p:grpSp>
      <p:cxnSp>
        <p:nvCxnSpPr>
          <p:cNvPr id="25" name="Straight Connector 24"/>
          <p:cNvCxnSpPr>
            <a:stCxn id="4" idx="3"/>
            <a:endCxn id="6" idx="7"/>
          </p:cNvCxnSpPr>
          <p:nvPr/>
        </p:nvCxnSpPr>
        <p:spPr>
          <a:xfrm flipH="1">
            <a:off x="4235973" y="3174799"/>
            <a:ext cx="1570154" cy="1799869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5" idx="0"/>
            <a:endCxn id="4" idx="4"/>
          </p:cNvCxnSpPr>
          <p:nvPr/>
        </p:nvCxnSpPr>
        <p:spPr>
          <a:xfrm flipH="1" flipV="1">
            <a:off x="7089913" y="3599002"/>
            <a:ext cx="644222" cy="130099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5" idx="2"/>
            <a:endCxn id="6" idx="6"/>
          </p:cNvCxnSpPr>
          <p:nvPr/>
        </p:nvCxnSpPr>
        <p:spPr>
          <a:xfrm flipH="1" flipV="1">
            <a:off x="4737653" y="5640355"/>
            <a:ext cx="2158282" cy="2804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734135" y="3599002"/>
            <a:ext cx="1171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 0</a:t>
            </a:r>
          </a:p>
          <a:p>
            <a:r>
              <a:rPr lang="en-US" dirty="0"/>
              <a:t>Finish: 9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014983" y="5886129"/>
            <a:ext cx="1171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 10</a:t>
            </a:r>
          </a:p>
          <a:p>
            <a:r>
              <a:rPr lang="en-US" dirty="0"/>
              <a:t>Finish: 11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98444" y="5641393"/>
            <a:ext cx="1171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 2</a:t>
            </a:r>
          </a:p>
          <a:p>
            <a:r>
              <a:rPr lang="en-US" dirty="0"/>
              <a:t>Finish: 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8954" y="1630141"/>
            <a:ext cx="435959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/>
              <a:t>Last time we saw that Finishing times allowed us to </a:t>
            </a:r>
            <a:r>
              <a:rPr lang="en-US" sz="2400" b="1" dirty="0"/>
              <a:t>topologically sort </a:t>
            </a:r>
            <a:r>
              <a:rPr lang="en-US" sz="2400" dirty="0"/>
              <a:t>of the vertices.</a:t>
            </a:r>
            <a:endParaRPr lang="en-US" sz="2400" b="1" dirty="0"/>
          </a:p>
          <a:p>
            <a:pPr marL="800100" lvl="1" indent="-342900">
              <a:buFont typeface="Arial" charset="0"/>
              <a:buChar char="•"/>
            </a:pPr>
            <a:endParaRPr lang="en-US" b="1" dirty="0">
              <a:solidFill>
                <a:schemeClr val="accent5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Notice that works in this example too</a:t>
            </a:r>
            <a:r>
              <a:rPr lang="mr-IN" sz="2400" dirty="0"/>
              <a:t>…</a:t>
            </a:r>
            <a:endParaRPr lang="en-US" sz="2400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69C790CB-630E-CE40-A1B2-DCC99BC3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16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 bldLvl="2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274365" y="702365"/>
            <a:ext cx="3631096" cy="2896637"/>
          </a:xfrm>
          <a:prstGeom prst="ellipse">
            <a:avLst/>
          </a:prstGeom>
          <a:solidFill>
            <a:schemeClr val="accent2"/>
          </a:solidFill>
          <a:ln w="539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895935" y="4900000"/>
            <a:ext cx="1676400" cy="1486317"/>
          </a:xfrm>
          <a:prstGeom prst="ellipse">
            <a:avLst/>
          </a:prstGeom>
          <a:solidFill>
            <a:schemeClr val="accent2"/>
          </a:solidFill>
          <a:ln w="539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311965" y="4698932"/>
            <a:ext cx="3425688" cy="1882845"/>
          </a:xfrm>
          <a:prstGeom prst="ellipse">
            <a:avLst/>
          </a:prstGeom>
          <a:solidFill>
            <a:schemeClr val="accent2"/>
          </a:solidFill>
          <a:ln w="539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705784" y="1972513"/>
            <a:ext cx="1154261" cy="964879"/>
            <a:chOff x="1791276" y="2676798"/>
            <a:chExt cx="995793" cy="769286"/>
          </a:xfrm>
        </p:grpSpPr>
        <p:sp>
          <p:nvSpPr>
            <p:cNvPr id="8" name="Oval 7"/>
            <p:cNvSpPr/>
            <p:nvPr/>
          </p:nvSpPr>
          <p:spPr>
            <a:xfrm>
              <a:off x="1791276" y="2676798"/>
              <a:ext cx="995793" cy="76928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effectLst>
              <a:glow rad="25400">
                <a:schemeClr val="tx1"/>
              </a:glow>
            </a:effectLst>
          </p:spPr>
        </p:pic>
      </p:grpSp>
      <p:grpSp>
        <p:nvGrpSpPr>
          <p:cNvPr id="10" name="Group 9"/>
          <p:cNvGrpSpPr/>
          <p:nvPr/>
        </p:nvGrpSpPr>
        <p:grpSpPr>
          <a:xfrm>
            <a:off x="7377252" y="2487293"/>
            <a:ext cx="931129" cy="857432"/>
            <a:chOff x="6334072" y="2019168"/>
            <a:chExt cx="931129" cy="857432"/>
          </a:xfrm>
        </p:grpSpPr>
        <p:sp>
          <p:nvSpPr>
            <p:cNvPr id="11" name="Oval 10"/>
            <p:cNvSpPr/>
            <p:nvPr/>
          </p:nvSpPr>
          <p:spPr>
            <a:xfrm>
              <a:off x="6334072" y="2019168"/>
              <a:ext cx="931129" cy="85743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6493704" y="948668"/>
            <a:ext cx="1385211" cy="934596"/>
            <a:chOff x="2508568" y="1917700"/>
            <a:chExt cx="913763" cy="706230"/>
          </a:xfrm>
        </p:grpSpPr>
        <p:sp>
          <p:nvSpPr>
            <p:cNvPr id="14" name="Oval 13"/>
            <p:cNvSpPr/>
            <p:nvPr/>
          </p:nvSpPr>
          <p:spPr>
            <a:xfrm>
              <a:off x="2508568" y="1917700"/>
              <a:ext cx="913763" cy="7016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6987527" y="5150642"/>
            <a:ext cx="1264269" cy="842731"/>
            <a:chOff x="4373217" y="4464763"/>
            <a:chExt cx="1264269" cy="842731"/>
          </a:xfrm>
        </p:grpSpPr>
        <p:sp>
          <p:nvSpPr>
            <p:cNvPr id="17" name="Oval 16"/>
            <p:cNvSpPr/>
            <p:nvPr/>
          </p:nvSpPr>
          <p:spPr>
            <a:xfrm>
              <a:off x="4373217" y="4464763"/>
              <a:ext cx="1264269" cy="8427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2986925" y="5135766"/>
            <a:ext cx="1610963" cy="1208222"/>
            <a:chOff x="4053781" y="5555199"/>
            <a:chExt cx="1610963" cy="1208222"/>
          </a:xfrm>
        </p:grpSpPr>
        <p:sp>
          <p:nvSpPr>
            <p:cNvPr id="20" name="Oval 19"/>
            <p:cNvSpPr/>
            <p:nvPr/>
          </p:nvSpPr>
          <p:spPr>
            <a:xfrm>
              <a:off x="4287492" y="5555199"/>
              <a:ext cx="1112794" cy="114770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effectLst>
              <a:glow rad="50800">
                <a:schemeClr val="tx1">
                  <a:alpha val="45000"/>
                </a:schemeClr>
              </a:glow>
            </a:effectLst>
          </p:spPr>
        </p:pic>
      </p:grpSp>
      <p:grpSp>
        <p:nvGrpSpPr>
          <p:cNvPr id="22" name="Group 21"/>
          <p:cNvGrpSpPr/>
          <p:nvPr/>
        </p:nvGrpSpPr>
        <p:grpSpPr>
          <a:xfrm>
            <a:off x="1684470" y="5135766"/>
            <a:ext cx="1046441" cy="1067278"/>
            <a:chOff x="6021896" y="4336008"/>
            <a:chExt cx="1046441" cy="1067278"/>
          </a:xfrm>
        </p:grpSpPr>
        <p:sp>
          <p:nvSpPr>
            <p:cNvPr id="23" name="Oval 22"/>
            <p:cNvSpPr/>
            <p:nvPr/>
          </p:nvSpPr>
          <p:spPr>
            <a:xfrm>
              <a:off x="6021896" y="4336008"/>
              <a:ext cx="1046441" cy="106727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effectLst>
              <a:glow rad="63500">
                <a:schemeClr val="tx1">
                  <a:alpha val="67000"/>
                </a:schemeClr>
              </a:glow>
            </a:effectLst>
          </p:spPr>
        </p:pic>
      </p:grpSp>
      <p:cxnSp>
        <p:nvCxnSpPr>
          <p:cNvPr id="25" name="Straight Connector 24"/>
          <p:cNvCxnSpPr>
            <a:stCxn id="4" idx="3"/>
            <a:endCxn id="6" idx="7"/>
          </p:cNvCxnSpPr>
          <p:nvPr/>
        </p:nvCxnSpPr>
        <p:spPr>
          <a:xfrm flipH="1">
            <a:off x="4235973" y="3174799"/>
            <a:ext cx="1570154" cy="1799869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5" idx="0"/>
            <a:endCxn id="4" idx="4"/>
          </p:cNvCxnSpPr>
          <p:nvPr/>
        </p:nvCxnSpPr>
        <p:spPr>
          <a:xfrm flipH="1" flipV="1">
            <a:off x="7089913" y="3599002"/>
            <a:ext cx="644222" cy="130099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5" idx="2"/>
            <a:endCxn id="6" idx="6"/>
          </p:cNvCxnSpPr>
          <p:nvPr/>
        </p:nvCxnSpPr>
        <p:spPr>
          <a:xfrm flipH="1" flipV="1">
            <a:off x="4737653" y="5640355"/>
            <a:ext cx="2158282" cy="2804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734135" y="3599002"/>
            <a:ext cx="1171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 0</a:t>
            </a:r>
          </a:p>
          <a:p>
            <a:r>
              <a:rPr lang="en-US" dirty="0"/>
              <a:t>Finish: 9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014983" y="5886129"/>
            <a:ext cx="1171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 10</a:t>
            </a:r>
          </a:p>
          <a:p>
            <a:r>
              <a:rPr lang="en-US" dirty="0"/>
              <a:t>Finish: 11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98444" y="5641393"/>
            <a:ext cx="1171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 2</a:t>
            </a:r>
          </a:p>
          <a:p>
            <a:r>
              <a:rPr lang="en-US" dirty="0"/>
              <a:t>Finish: 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5102" y="1560829"/>
            <a:ext cx="4359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/>
              <a:t>Let’s reverse the edges.</a:t>
            </a:r>
            <a:endParaRPr lang="en-US" sz="2000" b="1" dirty="0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F605C7F2-8CBF-6C41-9090-83A041A8FC3F}"/>
              </a:ext>
            </a:extLst>
          </p:cNvPr>
          <p:cNvSpPr txBox="1">
            <a:spLocks/>
          </p:cNvSpPr>
          <p:nvPr/>
        </p:nvSpPr>
        <p:spPr>
          <a:xfrm>
            <a:off x="298444" y="-82603"/>
            <a:ext cx="4380794" cy="1834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Main idea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7C4677-EB96-0440-8554-9F391B825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6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 bldLvl="2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444" y="-82603"/>
            <a:ext cx="4380794" cy="1834296"/>
          </a:xfrm>
        </p:spPr>
        <p:txBody>
          <a:bodyPr>
            <a:normAutofit/>
          </a:bodyPr>
          <a:lstStyle/>
          <a:p>
            <a:r>
              <a:rPr lang="en-US" dirty="0"/>
              <a:t>Main idea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274365" y="702365"/>
            <a:ext cx="3631096" cy="2896637"/>
          </a:xfrm>
          <a:prstGeom prst="ellipse">
            <a:avLst/>
          </a:prstGeom>
          <a:solidFill>
            <a:schemeClr val="accent2"/>
          </a:solidFill>
          <a:ln w="539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895935" y="4900000"/>
            <a:ext cx="1676400" cy="1486317"/>
          </a:xfrm>
          <a:prstGeom prst="ellipse">
            <a:avLst/>
          </a:prstGeom>
          <a:solidFill>
            <a:schemeClr val="accent2"/>
          </a:solidFill>
          <a:ln w="539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311965" y="4698932"/>
            <a:ext cx="3425688" cy="1882845"/>
          </a:xfrm>
          <a:prstGeom prst="ellipse">
            <a:avLst/>
          </a:prstGeom>
          <a:solidFill>
            <a:schemeClr val="accent2"/>
          </a:solidFill>
          <a:ln w="539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705784" y="1972513"/>
            <a:ext cx="1154261" cy="964879"/>
            <a:chOff x="1791276" y="2676798"/>
            <a:chExt cx="995793" cy="769286"/>
          </a:xfrm>
        </p:grpSpPr>
        <p:sp>
          <p:nvSpPr>
            <p:cNvPr id="8" name="Oval 7"/>
            <p:cNvSpPr/>
            <p:nvPr/>
          </p:nvSpPr>
          <p:spPr>
            <a:xfrm>
              <a:off x="1791276" y="2676798"/>
              <a:ext cx="995793" cy="76928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effectLst>
              <a:glow rad="25400">
                <a:schemeClr val="tx1"/>
              </a:glow>
            </a:effectLst>
          </p:spPr>
        </p:pic>
      </p:grpSp>
      <p:grpSp>
        <p:nvGrpSpPr>
          <p:cNvPr id="10" name="Group 9"/>
          <p:cNvGrpSpPr/>
          <p:nvPr/>
        </p:nvGrpSpPr>
        <p:grpSpPr>
          <a:xfrm>
            <a:off x="7377252" y="2487293"/>
            <a:ext cx="931129" cy="857432"/>
            <a:chOff x="6334072" y="2019168"/>
            <a:chExt cx="931129" cy="857432"/>
          </a:xfrm>
        </p:grpSpPr>
        <p:sp>
          <p:nvSpPr>
            <p:cNvPr id="11" name="Oval 10"/>
            <p:cNvSpPr/>
            <p:nvPr/>
          </p:nvSpPr>
          <p:spPr>
            <a:xfrm>
              <a:off x="6334072" y="2019168"/>
              <a:ext cx="931129" cy="85743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6493704" y="948668"/>
            <a:ext cx="1385211" cy="934596"/>
            <a:chOff x="2508568" y="1917700"/>
            <a:chExt cx="913763" cy="706230"/>
          </a:xfrm>
        </p:grpSpPr>
        <p:sp>
          <p:nvSpPr>
            <p:cNvPr id="14" name="Oval 13"/>
            <p:cNvSpPr/>
            <p:nvPr/>
          </p:nvSpPr>
          <p:spPr>
            <a:xfrm>
              <a:off x="2508568" y="1917700"/>
              <a:ext cx="913763" cy="7016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6987527" y="5150642"/>
            <a:ext cx="1264269" cy="842731"/>
            <a:chOff x="4373217" y="4464763"/>
            <a:chExt cx="1264269" cy="842731"/>
          </a:xfrm>
        </p:grpSpPr>
        <p:sp>
          <p:nvSpPr>
            <p:cNvPr id="17" name="Oval 16"/>
            <p:cNvSpPr/>
            <p:nvPr/>
          </p:nvSpPr>
          <p:spPr>
            <a:xfrm>
              <a:off x="4373217" y="4464763"/>
              <a:ext cx="1264269" cy="8427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2986925" y="5135766"/>
            <a:ext cx="1610963" cy="1208222"/>
            <a:chOff x="4053781" y="5555199"/>
            <a:chExt cx="1610963" cy="1208222"/>
          </a:xfrm>
        </p:grpSpPr>
        <p:sp>
          <p:nvSpPr>
            <p:cNvPr id="20" name="Oval 19"/>
            <p:cNvSpPr/>
            <p:nvPr/>
          </p:nvSpPr>
          <p:spPr>
            <a:xfrm>
              <a:off x="4287492" y="5555199"/>
              <a:ext cx="1112794" cy="114770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effectLst>
              <a:glow rad="50800">
                <a:schemeClr val="tx1">
                  <a:alpha val="45000"/>
                </a:schemeClr>
              </a:glow>
            </a:effectLst>
          </p:spPr>
        </p:pic>
      </p:grpSp>
      <p:grpSp>
        <p:nvGrpSpPr>
          <p:cNvPr id="22" name="Group 21"/>
          <p:cNvGrpSpPr/>
          <p:nvPr/>
        </p:nvGrpSpPr>
        <p:grpSpPr>
          <a:xfrm>
            <a:off x="1684470" y="5135766"/>
            <a:ext cx="1046441" cy="1067278"/>
            <a:chOff x="6021896" y="4336008"/>
            <a:chExt cx="1046441" cy="1067278"/>
          </a:xfrm>
        </p:grpSpPr>
        <p:sp>
          <p:nvSpPr>
            <p:cNvPr id="23" name="Oval 22"/>
            <p:cNvSpPr/>
            <p:nvPr/>
          </p:nvSpPr>
          <p:spPr>
            <a:xfrm>
              <a:off x="6021896" y="4336008"/>
              <a:ext cx="1046441" cy="106727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effectLst>
              <a:glow rad="63500">
                <a:schemeClr val="tx1">
                  <a:alpha val="67000"/>
                </a:schemeClr>
              </a:glow>
            </a:effectLst>
          </p:spPr>
        </p:pic>
      </p:grpSp>
      <p:cxnSp>
        <p:nvCxnSpPr>
          <p:cNvPr id="25" name="Straight Connector 24"/>
          <p:cNvCxnSpPr>
            <a:stCxn id="6" idx="7"/>
            <a:endCxn id="4" idx="3"/>
          </p:cNvCxnSpPr>
          <p:nvPr/>
        </p:nvCxnSpPr>
        <p:spPr>
          <a:xfrm flipV="1">
            <a:off x="4235973" y="3174799"/>
            <a:ext cx="1570154" cy="1799869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4" idx="4"/>
            <a:endCxn id="5" idx="0"/>
          </p:cNvCxnSpPr>
          <p:nvPr/>
        </p:nvCxnSpPr>
        <p:spPr>
          <a:xfrm>
            <a:off x="7089913" y="3599002"/>
            <a:ext cx="644222" cy="130099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6" idx="6"/>
            <a:endCxn id="5" idx="2"/>
          </p:cNvCxnSpPr>
          <p:nvPr/>
        </p:nvCxnSpPr>
        <p:spPr>
          <a:xfrm>
            <a:off x="4737653" y="5640355"/>
            <a:ext cx="2158282" cy="2804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734135" y="3599002"/>
            <a:ext cx="1171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 0</a:t>
            </a:r>
          </a:p>
          <a:p>
            <a:r>
              <a:rPr lang="en-US" dirty="0"/>
              <a:t>Finish: 9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014983" y="5886129"/>
            <a:ext cx="1171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 10</a:t>
            </a:r>
          </a:p>
          <a:p>
            <a:r>
              <a:rPr lang="en-US" dirty="0"/>
              <a:t>Finish: 11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98444" y="5641393"/>
            <a:ext cx="1171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 2</a:t>
            </a:r>
          </a:p>
          <a:p>
            <a:r>
              <a:rPr lang="en-US" dirty="0"/>
              <a:t>Finish: 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1696" y="1524006"/>
            <a:ext cx="485843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/>
              <a:t>Let’s reverse the edges.</a:t>
            </a:r>
            <a:endParaRPr lang="en-US" sz="2000" dirty="0"/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Now, the SCC with the largest finish time has no edges going out.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>
                <a:solidFill>
                  <a:schemeClr val="accent4"/>
                </a:solidFill>
              </a:rPr>
              <a:t>If it did have edges going out, then it wouldn’t be a good thing to choose first in a topological ordering!</a:t>
            </a:r>
            <a:endParaRPr lang="en-US" sz="2000" dirty="0">
              <a:solidFill>
                <a:schemeClr val="accent4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If I run DFS there, I’ll find exactly that component.</a:t>
            </a:r>
            <a:endParaRPr lang="en-US" sz="1600" dirty="0"/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Remove and repeat. </a:t>
            </a:r>
            <a:endParaRPr lang="en-US" sz="2000" dirty="0"/>
          </a:p>
        </p:txBody>
      </p:sp>
      <p:sp>
        <p:nvSpPr>
          <p:cNvPr id="40" name="Freeform 39"/>
          <p:cNvSpPr/>
          <p:nvPr/>
        </p:nvSpPr>
        <p:spPr>
          <a:xfrm>
            <a:off x="5351129" y="4216049"/>
            <a:ext cx="4710804" cy="3202220"/>
          </a:xfrm>
          <a:custGeom>
            <a:avLst/>
            <a:gdLst>
              <a:gd name="connsiteX0" fmla="*/ 3256354 w 3729109"/>
              <a:gd name="connsiteY0" fmla="*/ 0 h 3202220"/>
              <a:gd name="connsiteX1" fmla="*/ 2567241 w 3729109"/>
              <a:gd name="connsiteY1" fmla="*/ 66260 h 3202220"/>
              <a:gd name="connsiteX2" fmla="*/ 1480563 w 3729109"/>
              <a:gd name="connsiteY2" fmla="*/ 344556 h 3202220"/>
              <a:gd name="connsiteX3" fmla="*/ 658928 w 3729109"/>
              <a:gd name="connsiteY3" fmla="*/ 755374 h 3202220"/>
              <a:gd name="connsiteX4" fmla="*/ 340876 w 3729109"/>
              <a:gd name="connsiteY4" fmla="*/ 1616765 h 3202220"/>
              <a:gd name="connsiteX5" fmla="*/ 195102 w 3729109"/>
              <a:gd name="connsiteY5" fmla="*/ 2902226 h 3202220"/>
              <a:gd name="connsiteX6" fmla="*/ 261363 w 3729109"/>
              <a:gd name="connsiteY6" fmla="*/ 3140765 h 3202220"/>
              <a:gd name="connsiteX7" fmla="*/ 3428633 w 3729109"/>
              <a:gd name="connsiteY7" fmla="*/ 2968487 h 3202220"/>
              <a:gd name="connsiteX8" fmla="*/ 3415380 w 3729109"/>
              <a:gd name="connsiteY8" fmla="*/ 848139 h 3202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9109" h="3202220">
                <a:moveTo>
                  <a:pt x="3256354" y="0"/>
                </a:moveTo>
                <a:cubicBezTo>
                  <a:pt x="3059780" y="4417"/>
                  <a:pt x="2863206" y="8834"/>
                  <a:pt x="2567241" y="66260"/>
                </a:cubicBezTo>
                <a:cubicBezTo>
                  <a:pt x="2271276" y="123686"/>
                  <a:pt x="1798615" y="229704"/>
                  <a:pt x="1480563" y="344556"/>
                </a:cubicBezTo>
                <a:cubicBezTo>
                  <a:pt x="1162511" y="459408"/>
                  <a:pt x="848876" y="543339"/>
                  <a:pt x="658928" y="755374"/>
                </a:cubicBezTo>
                <a:cubicBezTo>
                  <a:pt x="468980" y="967409"/>
                  <a:pt x="418180" y="1258956"/>
                  <a:pt x="340876" y="1616765"/>
                </a:cubicBezTo>
                <a:cubicBezTo>
                  <a:pt x="263572" y="1974574"/>
                  <a:pt x="208354" y="2648226"/>
                  <a:pt x="195102" y="2902226"/>
                </a:cubicBezTo>
                <a:cubicBezTo>
                  <a:pt x="181850" y="3156226"/>
                  <a:pt x="-277559" y="3129722"/>
                  <a:pt x="261363" y="3140765"/>
                </a:cubicBezTo>
                <a:cubicBezTo>
                  <a:pt x="800285" y="3151808"/>
                  <a:pt x="2902963" y="3350591"/>
                  <a:pt x="3428633" y="2968487"/>
                </a:cubicBezTo>
                <a:cubicBezTo>
                  <a:pt x="3954303" y="2586383"/>
                  <a:pt x="3684841" y="1717261"/>
                  <a:pt x="3415380" y="848139"/>
                </a:cubicBezTo>
              </a:path>
            </a:pathLst>
          </a:custGeom>
          <a:solidFill>
            <a:schemeClr val="bg1">
              <a:alpha val="86000"/>
            </a:schemeClr>
          </a:solidFill>
          <a:ln w="31750">
            <a:solidFill>
              <a:srgbClr val="8B1B1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3E3FFF4A-CD4A-5B4E-9584-7A9907E81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3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uiExpand="1" build="p" bldLvl="2"/>
      <p:bldP spid="40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137" y="2498726"/>
            <a:ext cx="7886700" cy="1325563"/>
          </a:xfrm>
        </p:spPr>
        <p:txBody>
          <a:bodyPr/>
          <a:lstStyle/>
          <a:p>
            <a:r>
              <a:rPr lang="en-US" dirty="0"/>
              <a:t>Let’s make this idea formal.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81C387-35A3-E442-B717-7DA90F85A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953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43" y="202547"/>
            <a:ext cx="8534839" cy="1325563"/>
          </a:xfrm>
        </p:spPr>
        <p:txBody>
          <a:bodyPr>
            <a:normAutofit/>
          </a:bodyPr>
          <a:lstStyle/>
          <a:p>
            <a:r>
              <a:rPr lang="en-US" dirty="0"/>
              <a:t>Recall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344" y="1797047"/>
            <a:ext cx="686709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/>
              <a:t>If v is a descendent of w in this tree:</a:t>
            </a:r>
          </a:p>
          <a:p>
            <a:pPr marL="914400" lvl="1" indent="-457200">
              <a:buFont typeface="Arial" charset="0"/>
              <a:buChar char="•"/>
            </a:pPr>
            <a:endParaRPr lang="en-US" sz="2800" dirty="0"/>
          </a:p>
          <a:p>
            <a:pPr marL="914400" lvl="1" indent="-457200">
              <a:buFont typeface="Arial" charset="0"/>
              <a:buChar char="•"/>
            </a:pPr>
            <a:endParaRPr lang="en-US" sz="2800" dirty="0"/>
          </a:p>
          <a:p>
            <a:pPr marL="914400" lvl="1" indent="-457200">
              <a:buFont typeface="Arial" charset="0"/>
              <a:buChar char="•"/>
            </a:pPr>
            <a:endParaRPr lang="en-US" sz="2800" dirty="0"/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If w is a descendent of v in this tree:</a:t>
            </a:r>
          </a:p>
          <a:p>
            <a:pPr marL="914400" lvl="1" indent="-457200">
              <a:buFont typeface="Arial" charset="0"/>
              <a:buChar char="•"/>
            </a:pPr>
            <a:endParaRPr lang="en-US" sz="2800" dirty="0"/>
          </a:p>
          <a:p>
            <a:pPr marL="914400" lvl="1" indent="-457200">
              <a:buFont typeface="Arial" charset="0"/>
              <a:buChar char="•"/>
            </a:pPr>
            <a:endParaRPr lang="en-US" sz="2800" dirty="0"/>
          </a:p>
          <a:p>
            <a:pPr marL="914400" lvl="1" indent="-457200">
              <a:buFont typeface="Arial" charset="0"/>
              <a:buChar char="•"/>
            </a:pPr>
            <a:endParaRPr lang="en-US" sz="2800" dirty="0"/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If neither are </a:t>
            </a:r>
            <a:r>
              <a:rPr lang="en-US" sz="2800" dirty="0" err="1"/>
              <a:t>descendents</a:t>
            </a:r>
            <a:r>
              <a:rPr lang="en-US" sz="2800" dirty="0"/>
              <a:t> of each other:</a:t>
            </a:r>
          </a:p>
          <a:p>
            <a:pPr marL="457200" indent="-457200">
              <a:buFont typeface="Arial" charset="0"/>
              <a:buChar char="•"/>
            </a:pPr>
            <a:endParaRPr lang="en-US" sz="24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6523651" y="1493386"/>
            <a:ext cx="2620348" cy="5172018"/>
            <a:chOff x="6523651" y="1493386"/>
            <a:chExt cx="2620348" cy="517201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325478" y="1493386"/>
              <a:ext cx="1818521" cy="988962"/>
            </a:xfrm>
            <a:prstGeom prst="rect">
              <a:avLst/>
            </a:prstGeom>
          </p:spPr>
        </p:pic>
        <p:grpSp>
          <p:nvGrpSpPr>
            <p:cNvPr id="19" name="Group 18"/>
            <p:cNvGrpSpPr/>
            <p:nvPr/>
          </p:nvGrpSpPr>
          <p:grpSpPr>
            <a:xfrm>
              <a:off x="6523651" y="2350986"/>
              <a:ext cx="2303943" cy="4314418"/>
              <a:chOff x="6523651" y="2350986"/>
              <a:chExt cx="2303943" cy="4314418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7626982" y="2350986"/>
                <a:ext cx="618553" cy="46596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 flipH="1">
                <a:off x="7525848" y="2816946"/>
                <a:ext cx="410411" cy="506288"/>
              </a:xfrm>
              <a:prstGeom prst="line">
                <a:avLst/>
              </a:prstGeom>
              <a:ln w="66675">
                <a:solidFill>
                  <a:srgbClr val="CF6E6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Oval 22"/>
              <p:cNvSpPr/>
              <p:nvPr/>
            </p:nvSpPr>
            <p:spPr>
              <a:xfrm>
                <a:off x="7216571" y="3323234"/>
                <a:ext cx="618553" cy="46596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 flipH="1">
                <a:off x="7458290" y="3789194"/>
                <a:ext cx="67558" cy="348396"/>
              </a:xfrm>
              <a:prstGeom prst="line">
                <a:avLst/>
              </a:prstGeom>
              <a:ln w="66675">
                <a:solidFill>
                  <a:srgbClr val="CF6E6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Oval 24"/>
              <p:cNvSpPr/>
              <p:nvPr/>
            </p:nvSpPr>
            <p:spPr>
              <a:xfrm>
                <a:off x="7149013" y="4137590"/>
                <a:ext cx="618553" cy="46596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6974854" y="5131589"/>
                <a:ext cx="618553" cy="46596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 flipH="1">
                <a:off x="7284131" y="4603550"/>
                <a:ext cx="174159" cy="528039"/>
              </a:xfrm>
              <a:prstGeom prst="line">
                <a:avLst/>
              </a:prstGeom>
              <a:ln w="66675">
                <a:solidFill>
                  <a:srgbClr val="CF6E6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Oval 27"/>
              <p:cNvSpPr/>
              <p:nvPr/>
            </p:nvSpPr>
            <p:spPr>
              <a:xfrm>
                <a:off x="6523651" y="6199444"/>
                <a:ext cx="618553" cy="46596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 flipH="1">
                <a:off x="6832928" y="5597549"/>
                <a:ext cx="451203" cy="601895"/>
              </a:xfrm>
              <a:prstGeom prst="line">
                <a:avLst/>
              </a:prstGeom>
              <a:ln w="66675">
                <a:solidFill>
                  <a:srgbClr val="CF6E6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Oval 29"/>
              <p:cNvSpPr/>
              <p:nvPr/>
            </p:nvSpPr>
            <p:spPr>
              <a:xfrm>
                <a:off x="7851424" y="6125588"/>
                <a:ext cx="618553" cy="46596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1" name="Straight Connector 30"/>
              <p:cNvCxnSpPr/>
              <p:nvPr/>
            </p:nvCxnSpPr>
            <p:spPr>
              <a:xfrm>
                <a:off x="7454956" y="5531232"/>
                <a:ext cx="705745" cy="594356"/>
              </a:xfrm>
              <a:prstGeom prst="line">
                <a:avLst/>
              </a:prstGeom>
              <a:ln w="66675">
                <a:solidFill>
                  <a:srgbClr val="CF6E6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Oval 31"/>
              <p:cNvSpPr/>
              <p:nvPr/>
            </p:nvSpPr>
            <p:spPr>
              <a:xfrm>
                <a:off x="8209041" y="3432003"/>
                <a:ext cx="618553" cy="46596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>
                <a:off x="7936259" y="2816946"/>
                <a:ext cx="582059" cy="615057"/>
              </a:xfrm>
              <a:prstGeom prst="line">
                <a:avLst/>
              </a:prstGeom>
              <a:ln w="66675">
                <a:solidFill>
                  <a:srgbClr val="CF6E6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" name="Group 33"/>
          <p:cNvGrpSpPr/>
          <p:nvPr/>
        </p:nvGrpSpPr>
        <p:grpSpPr>
          <a:xfrm>
            <a:off x="6523651" y="3556214"/>
            <a:ext cx="1637050" cy="2876210"/>
            <a:chOff x="6523651" y="3556214"/>
            <a:chExt cx="1637050" cy="2876210"/>
          </a:xfrm>
        </p:grpSpPr>
        <p:cxnSp>
          <p:nvCxnSpPr>
            <p:cNvPr id="35" name="Straight Connector 34"/>
            <p:cNvCxnSpPr/>
            <p:nvPr/>
          </p:nvCxnSpPr>
          <p:spPr>
            <a:xfrm flipH="1" flipV="1">
              <a:off x="7744539" y="3720956"/>
              <a:ext cx="416162" cy="2404632"/>
            </a:xfrm>
            <a:prstGeom prst="line">
              <a:avLst/>
            </a:prstGeom>
            <a:ln w="31750">
              <a:solidFill>
                <a:schemeClr val="accent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6523651" y="3556214"/>
              <a:ext cx="692920" cy="2876210"/>
            </a:xfrm>
            <a:prstGeom prst="line">
              <a:avLst/>
            </a:prstGeom>
            <a:ln w="31750">
              <a:solidFill>
                <a:schemeClr val="accent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 flipV="1">
              <a:off x="7458290" y="4603550"/>
              <a:ext cx="702411" cy="1522038"/>
            </a:xfrm>
            <a:prstGeom prst="line">
              <a:avLst/>
            </a:prstGeom>
            <a:ln w="31750">
              <a:solidFill>
                <a:schemeClr val="accent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860612" y="2594108"/>
            <a:ext cx="5217459" cy="753385"/>
            <a:chOff x="860612" y="2594108"/>
            <a:chExt cx="5217459" cy="753385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860612" y="3323234"/>
              <a:ext cx="5217459" cy="0"/>
            </a:xfrm>
            <a:prstGeom prst="line">
              <a:avLst/>
            </a:prstGeom>
            <a:ln w="508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1228241" y="2598368"/>
              <a:ext cx="10350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chemeClr val="accent4"/>
                  </a:solidFill>
                </a:rPr>
                <a:t>w.start</a:t>
              </a:r>
              <a:endParaRPr lang="en-US" sz="2400" dirty="0">
                <a:solidFill>
                  <a:schemeClr val="accent4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854462" y="2606634"/>
              <a:ext cx="11356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chemeClr val="accent4"/>
                  </a:solidFill>
                </a:rPr>
                <a:t>w.finish</a:t>
              </a:r>
              <a:endParaRPr lang="en-US" sz="2400" dirty="0">
                <a:solidFill>
                  <a:schemeClr val="accent4"/>
                </a:solidFill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H="1">
              <a:off x="1705161" y="3068299"/>
              <a:ext cx="4562" cy="279194"/>
            </a:xfrm>
            <a:prstGeom prst="line">
              <a:avLst/>
            </a:prstGeom>
            <a:ln w="508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2325928" y="2598368"/>
              <a:ext cx="9489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chemeClr val="accent1"/>
                  </a:solidFill>
                </a:rPr>
                <a:t>v.start</a:t>
              </a:r>
              <a:endParaRPr lang="en-US" sz="2400" dirty="0">
                <a:solidFill>
                  <a:schemeClr val="accent1"/>
                </a:solidFill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>
            <a:xfrm flipH="1">
              <a:off x="2802848" y="3068299"/>
              <a:ext cx="4562" cy="279194"/>
            </a:xfrm>
            <a:prstGeom prst="line">
              <a:avLst/>
            </a:prstGeom>
            <a:ln w="508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3481466" y="2594108"/>
              <a:ext cx="10496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chemeClr val="accent1"/>
                  </a:solidFill>
                </a:rPr>
                <a:t>v.finish</a:t>
              </a:r>
              <a:endParaRPr lang="en-US" sz="2400" dirty="0">
                <a:solidFill>
                  <a:schemeClr val="accent1"/>
                </a:solidFill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 flipH="1">
              <a:off x="3995964" y="3038987"/>
              <a:ext cx="4562" cy="279194"/>
            </a:xfrm>
            <a:prstGeom prst="line">
              <a:avLst/>
            </a:prstGeom>
            <a:ln w="508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5427853" y="3038987"/>
              <a:ext cx="4562" cy="279194"/>
            </a:xfrm>
            <a:prstGeom prst="line">
              <a:avLst/>
            </a:prstGeom>
            <a:ln w="508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836906" y="4250683"/>
            <a:ext cx="5217459" cy="791906"/>
            <a:chOff x="836906" y="4250683"/>
            <a:chExt cx="5217459" cy="791906"/>
          </a:xfrm>
        </p:grpSpPr>
        <p:cxnSp>
          <p:nvCxnSpPr>
            <p:cNvPr id="49" name="Straight Connector 48"/>
            <p:cNvCxnSpPr/>
            <p:nvPr/>
          </p:nvCxnSpPr>
          <p:spPr>
            <a:xfrm flipH="1">
              <a:off x="836906" y="5018330"/>
              <a:ext cx="5217459" cy="0"/>
            </a:xfrm>
            <a:prstGeom prst="line">
              <a:avLst/>
            </a:prstGeom>
            <a:ln w="508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1681455" y="4763395"/>
              <a:ext cx="4562" cy="279194"/>
            </a:xfrm>
            <a:prstGeom prst="line">
              <a:avLst/>
            </a:prstGeom>
            <a:ln w="508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2779142" y="4763395"/>
              <a:ext cx="4562" cy="279194"/>
            </a:xfrm>
            <a:prstGeom prst="line">
              <a:avLst/>
            </a:prstGeom>
            <a:ln w="508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3972258" y="4734083"/>
              <a:ext cx="4562" cy="279194"/>
            </a:xfrm>
            <a:prstGeom prst="line">
              <a:avLst/>
            </a:prstGeom>
            <a:ln w="508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5417748" y="4737127"/>
              <a:ext cx="4562" cy="279194"/>
            </a:xfrm>
            <a:prstGeom prst="line">
              <a:avLst/>
            </a:prstGeom>
            <a:ln w="508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2204194" y="4268300"/>
              <a:ext cx="10350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chemeClr val="accent4"/>
                  </a:solidFill>
                </a:rPr>
                <a:t>w.start</a:t>
              </a:r>
              <a:endParaRPr lang="en-US" sz="2400" dirty="0">
                <a:solidFill>
                  <a:schemeClr val="accent4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398807" y="4250683"/>
              <a:ext cx="11356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chemeClr val="accent4"/>
                  </a:solidFill>
                </a:rPr>
                <a:t>w.finish</a:t>
              </a:r>
              <a:endParaRPr lang="en-US" sz="2400" dirty="0">
                <a:solidFill>
                  <a:schemeClr val="accent4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063534" y="4287727"/>
              <a:ext cx="9489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chemeClr val="accent1"/>
                  </a:solidFill>
                </a:rPr>
                <a:t>v.start</a:t>
              </a:r>
              <a:endParaRPr lang="en-US" sz="2400" dirty="0">
                <a:solidFill>
                  <a:schemeClr val="accent1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892925" y="4254597"/>
              <a:ext cx="10496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chemeClr val="accent1"/>
                  </a:solidFill>
                </a:rPr>
                <a:t>v.finish</a:t>
              </a:r>
              <a:endParaRPr lang="en-US" sz="2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836905" y="5689626"/>
            <a:ext cx="5217459" cy="772698"/>
            <a:chOff x="819529" y="5792612"/>
            <a:chExt cx="5217459" cy="772698"/>
          </a:xfrm>
        </p:grpSpPr>
        <p:cxnSp>
          <p:nvCxnSpPr>
            <p:cNvPr id="61" name="Straight Connector 60"/>
            <p:cNvCxnSpPr/>
            <p:nvPr/>
          </p:nvCxnSpPr>
          <p:spPr>
            <a:xfrm flipH="1">
              <a:off x="819529" y="6541051"/>
              <a:ext cx="5217459" cy="0"/>
            </a:xfrm>
            <a:prstGeom prst="line">
              <a:avLst/>
            </a:prstGeom>
            <a:ln w="508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3479620" y="5792612"/>
              <a:ext cx="10350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chemeClr val="accent4"/>
                  </a:solidFill>
                </a:rPr>
                <a:t>w.start</a:t>
              </a:r>
              <a:endParaRPr lang="en-US" sz="2400" dirty="0">
                <a:solidFill>
                  <a:schemeClr val="accent4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813379" y="5824451"/>
              <a:ext cx="11356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chemeClr val="accent4"/>
                  </a:solidFill>
                </a:rPr>
                <a:t>w.finish</a:t>
              </a:r>
              <a:endParaRPr lang="en-US" sz="2400" dirty="0">
                <a:solidFill>
                  <a:schemeClr val="accent4"/>
                </a:solidFill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 flipH="1">
              <a:off x="1664078" y="6286116"/>
              <a:ext cx="4562" cy="279194"/>
            </a:xfrm>
            <a:prstGeom prst="line">
              <a:avLst/>
            </a:prstGeom>
            <a:ln w="508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1134343" y="5812774"/>
              <a:ext cx="9489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chemeClr val="accent1"/>
                  </a:solidFill>
                </a:rPr>
                <a:t>v.start</a:t>
              </a:r>
              <a:endParaRPr lang="en-US" sz="2400" dirty="0">
                <a:solidFill>
                  <a:schemeClr val="accent1"/>
                </a:solidFill>
              </a:endParaRPr>
            </a:p>
          </p:txBody>
        </p:sp>
        <p:cxnSp>
          <p:nvCxnSpPr>
            <p:cNvPr id="66" name="Straight Connector 65"/>
            <p:cNvCxnSpPr/>
            <p:nvPr/>
          </p:nvCxnSpPr>
          <p:spPr>
            <a:xfrm flipH="1">
              <a:off x="2761765" y="6286116"/>
              <a:ext cx="4562" cy="279194"/>
            </a:xfrm>
            <a:prstGeom prst="line">
              <a:avLst/>
            </a:prstGeom>
            <a:ln w="508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2228307" y="5811966"/>
              <a:ext cx="10496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chemeClr val="accent1"/>
                  </a:solidFill>
                </a:rPr>
                <a:t>v.finish</a:t>
              </a:r>
              <a:endParaRPr lang="en-US" sz="2400" dirty="0">
                <a:solidFill>
                  <a:schemeClr val="accent1"/>
                </a:solidFill>
              </a:endParaRPr>
            </a:p>
          </p:txBody>
        </p:sp>
        <p:cxnSp>
          <p:nvCxnSpPr>
            <p:cNvPr id="68" name="Straight Connector 67"/>
            <p:cNvCxnSpPr/>
            <p:nvPr/>
          </p:nvCxnSpPr>
          <p:spPr>
            <a:xfrm flipH="1">
              <a:off x="3954881" y="6256804"/>
              <a:ext cx="4562" cy="279194"/>
            </a:xfrm>
            <a:prstGeom prst="line">
              <a:avLst/>
            </a:prstGeom>
            <a:ln w="508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5386770" y="6256804"/>
              <a:ext cx="4562" cy="279194"/>
            </a:xfrm>
            <a:prstGeom prst="line">
              <a:avLst/>
            </a:prstGeom>
            <a:ln w="508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Box 72"/>
          <p:cNvSpPr txBox="1"/>
          <p:nvPr/>
        </p:nvSpPr>
        <p:spPr>
          <a:xfrm>
            <a:off x="3766812" y="6458190"/>
            <a:ext cx="2669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(or the other way around)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6784667" y="3306113"/>
            <a:ext cx="2182672" cy="3338682"/>
            <a:chOff x="6784667" y="3306113"/>
            <a:chExt cx="2182672" cy="3338682"/>
          </a:xfrm>
        </p:grpSpPr>
        <p:sp>
          <p:nvSpPr>
            <p:cNvPr id="75" name="TextBox 74"/>
            <p:cNvSpPr txBox="1"/>
            <p:nvPr/>
          </p:nvSpPr>
          <p:spPr>
            <a:xfrm>
              <a:off x="6784667" y="3306113"/>
              <a:ext cx="4604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4"/>
                  </a:solidFill>
                </a:rPr>
                <a:t>w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506930" y="6183130"/>
              <a:ext cx="4604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1"/>
                  </a:solidFill>
                </a:rPr>
                <a:t>v</a:t>
              </a: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8526926" y="6203739"/>
            <a:ext cx="460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97257" y="2953902"/>
            <a:ext cx="123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timeline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0F35B5-7699-B04B-883D-DE4FAEDA8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74238"/>
      </p:ext>
    </p:extLst>
  </p:cSld>
  <p:clrMapOvr>
    <a:masterClrMapping/>
  </p:clrMapOvr>
  <p:transition spd="slow">
    <p:push dir="r"/>
  </p:transition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533" y="381844"/>
            <a:ext cx="7886700" cy="1325563"/>
          </a:xfrm>
        </p:spPr>
        <p:txBody>
          <a:bodyPr/>
          <a:lstStyle/>
          <a:p>
            <a:r>
              <a:rPr lang="en-US" dirty="0"/>
              <a:t>As we saw last time…</a:t>
            </a:r>
          </a:p>
        </p:txBody>
      </p:sp>
      <p:sp>
        <p:nvSpPr>
          <p:cNvPr id="3" name="Oval 2"/>
          <p:cNvSpPr/>
          <p:nvPr/>
        </p:nvSpPr>
        <p:spPr>
          <a:xfrm>
            <a:off x="1973168" y="3556787"/>
            <a:ext cx="1329015" cy="10161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4" name="Oval 3"/>
          <p:cNvSpPr/>
          <p:nvPr/>
        </p:nvSpPr>
        <p:spPr>
          <a:xfrm>
            <a:off x="5783783" y="3572913"/>
            <a:ext cx="1304927" cy="10161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5" name="Straight Connector 4"/>
          <p:cNvCxnSpPr>
            <a:endCxn id="6" idx="6"/>
          </p:cNvCxnSpPr>
          <p:nvPr/>
        </p:nvCxnSpPr>
        <p:spPr>
          <a:xfrm flipH="1" flipV="1">
            <a:off x="3302183" y="4064872"/>
            <a:ext cx="2457512" cy="16126"/>
          </a:xfrm>
          <a:prstGeom prst="line">
            <a:avLst/>
          </a:prstGeom>
          <a:ln w="66675">
            <a:solidFill>
              <a:schemeClr val="accent4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75642" y="2210630"/>
            <a:ext cx="91619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4"/>
                </a:solidFill>
              </a:rPr>
              <a:t>Claim:</a:t>
            </a:r>
            <a:r>
              <a:rPr lang="en-US" sz="4000" dirty="0"/>
              <a:t> In a DAG, we’ll always have:</a:t>
            </a:r>
          </a:p>
          <a:p>
            <a:endParaRPr lang="en-US" sz="4000" dirty="0"/>
          </a:p>
          <a:p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5479884" y="4631947"/>
            <a:ext cx="2707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F6E6C"/>
                </a:solidFill>
              </a:rPr>
              <a:t>finish: [smaller]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74284" y="4631948"/>
            <a:ext cx="2623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F6E6C"/>
                </a:solidFill>
              </a:rPr>
              <a:t>finish: [larger]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5469CB-931A-C845-BFCB-27AF4F62B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781464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Breadth-First Search</a:t>
            </a:r>
            <a:br>
              <a:rPr lang="en-US" sz="3600" dirty="0">
                <a:solidFill>
                  <a:schemeClr val="accent5"/>
                </a:solidFill>
              </a:rPr>
            </a:br>
            <a:r>
              <a:rPr lang="en-US" sz="3600" dirty="0">
                <a:solidFill>
                  <a:schemeClr val="accent5"/>
                </a:solidFill>
              </a:rPr>
              <a:t>Exploring the world with pseudocode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10033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Set L</a:t>
            </a:r>
            <a:r>
              <a:rPr lang="en-US" baseline="-25000" dirty="0"/>
              <a:t>i</a:t>
            </a:r>
            <a:r>
              <a:rPr lang="en-US" dirty="0"/>
              <a:t> = [] for </a:t>
            </a:r>
            <a:r>
              <a:rPr lang="en-US" dirty="0" err="1"/>
              <a:t>i</a:t>
            </a:r>
            <a:r>
              <a:rPr lang="en-US" dirty="0"/>
              <a:t>=1,</a:t>
            </a:r>
            <a:r>
              <a:rPr lang="mr-IN" dirty="0"/>
              <a:t>…</a:t>
            </a:r>
            <a:r>
              <a:rPr lang="en-US" dirty="0"/>
              <a:t>,n</a:t>
            </a:r>
          </a:p>
          <a:p>
            <a:r>
              <a:rPr lang="en-US" dirty="0"/>
              <a:t>L</a:t>
            </a:r>
            <a:r>
              <a:rPr lang="en-US" baseline="-25000" dirty="0"/>
              <a:t>0</a:t>
            </a:r>
            <a:r>
              <a:rPr lang="en-US" dirty="0"/>
              <a:t> = [w], where w is the start node</a:t>
            </a:r>
          </a:p>
          <a:p>
            <a:r>
              <a:rPr lang="en-US" dirty="0"/>
              <a:t>Mark w as visited</a:t>
            </a:r>
          </a:p>
          <a:p>
            <a:r>
              <a:rPr lang="en-US" b="1" dirty="0"/>
              <a:t>For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= 0, </a:t>
            </a:r>
            <a:r>
              <a:rPr lang="mr-IN" dirty="0"/>
              <a:t>…</a:t>
            </a:r>
            <a:r>
              <a:rPr lang="en-US" dirty="0"/>
              <a:t>, n-1:</a:t>
            </a:r>
          </a:p>
          <a:p>
            <a:pPr lvl="1"/>
            <a:r>
              <a:rPr lang="en-US" sz="2800" b="1" dirty="0"/>
              <a:t>For</a:t>
            </a:r>
            <a:r>
              <a:rPr lang="en-US" sz="2800" dirty="0"/>
              <a:t> u in L</a:t>
            </a:r>
            <a:r>
              <a:rPr lang="en-US" sz="2800" baseline="-25000" dirty="0"/>
              <a:t>i</a:t>
            </a:r>
            <a:r>
              <a:rPr lang="en-US" sz="2800" dirty="0"/>
              <a:t>:</a:t>
            </a:r>
          </a:p>
          <a:p>
            <a:pPr lvl="2"/>
            <a:r>
              <a:rPr lang="en-US" sz="2800" b="1" dirty="0"/>
              <a:t>For </a:t>
            </a:r>
            <a:r>
              <a:rPr lang="en-US" sz="2800" dirty="0"/>
              <a:t>each v which is a neighbor of u:</a:t>
            </a:r>
          </a:p>
          <a:p>
            <a:pPr lvl="3"/>
            <a:r>
              <a:rPr lang="en-US" sz="2800" b="1" dirty="0"/>
              <a:t>If </a:t>
            </a:r>
            <a:r>
              <a:rPr lang="en-US" sz="2800" dirty="0"/>
              <a:t>v isn’t yet visited:</a:t>
            </a:r>
          </a:p>
          <a:p>
            <a:pPr lvl="4"/>
            <a:r>
              <a:rPr lang="en-US" sz="2800" dirty="0"/>
              <a:t>Mark v as visited, and put it in L</a:t>
            </a:r>
            <a:r>
              <a:rPr lang="en-US" sz="2800" baseline="-25000" dirty="0"/>
              <a:t>i+1</a:t>
            </a:r>
          </a:p>
          <a:p>
            <a:pPr lvl="4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85648" y="1690689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7030A0"/>
                </a:solidFill>
              </a:rPr>
              <a:t>L</a:t>
            </a:r>
            <a:r>
              <a:rPr lang="en-US" sz="2400" baseline="-25000" dirty="0">
                <a:solidFill>
                  <a:srgbClr val="7030A0"/>
                </a:solidFill>
              </a:rPr>
              <a:t>i</a:t>
            </a:r>
            <a:r>
              <a:rPr lang="en-US" sz="2400" dirty="0">
                <a:solidFill>
                  <a:srgbClr val="7030A0"/>
                </a:solidFill>
              </a:rPr>
              <a:t> is the set of nodes we can reach in </a:t>
            </a:r>
            <a:r>
              <a:rPr lang="en-US" sz="2400" dirty="0" err="1">
                <a:solidFill>
                  <a:srgbClr val="7030A0"/>
                </a:solidFill>
              </a:rPr>
              <a:t>i</a:t>
            </a:r>
            <a:r>
              <a:rPr lang="en-US" sz="2400" dirty="0">
                <a:solidFill>
                  <a:srgbClr val="7030A0"/>
                </a:solidFill>
              </a:rPr>
              <a:t> steps from 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1342" y="5509528"/>
            <a:ext cx="3505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Go through all the nodes in L</a:t>
            </a:r>
            <a:r>
              <a:rPr lang="en-US" sz="2400" baseline="-25000" dirty="0">
                <a:solidFill>
                  <a:srgbClr val="7030A0"/>
                </a:solidFill>
              </a:rPr>
              <a:t>i</a:t>
            </a:r>
            <a:r>
              <a:rPr lang="en-US" sz="2400" dirty="0">
                <a:solidFill>
                  <a:srgbClr val="7030A0"/>
                </a:solidFill>
              </a:rPr>
              <a:t> and add their unvisited neighbors to L</a:t>
            </a:r>
            <a:r>
              <a:rPr lang="en-US" sz="2400" baseline="-25000" dirty="0">
                <a:solidFill>
                  <a:srgbClr val="7030A0"/>
                </a:solidFill>
              </a:rPr>
              <a:t>i+1</a:t>
            </a:r>
            <a:endParaRPr lang="en-US" sz="2400" dirty="0">
              <a:solidFill>
                <a:srgbClr val="7030A0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8347586" y="3648176"/>
            <a:ext cx="1852859" cy="3061681"/>
            <a:chOff x="6731466" y="1979322"/>
            <a:chExt cx="2318606" cy="3765435"/>
          </a:xfrm>
        </p:grpSpPr>
        <p:sp>
          <p:nvSpPr>
            <p:cNvPr id="36" name="Oval 35"/>
            <p:cNvSpPr/>
            <p:nvPr/>
          </p:nvSpPr>
          <p:spPr>
            <a:xfrm>
              <a:off x="6731466" y="2015789"/>
              <a:ext cx="292582" cy="31690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024048" y="1979322"/>
              <a:ext cx="2026024" cy="719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-</a:t>
              </a:r>
              <a:endParaRPr lang="en-US" sz="3200" baseline="-25000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6731466" y="3397599"/>
              <a:ext cx="292582" cy="316902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024048" y="3384943"/>
              <a:ext cx="2026024" cy="719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L</a:t>
              </a:r>
              <a:r>
                <a:rPr lang="en-US" sz="3200" baseline="-25000" dirty="0"/>
                <a:t>1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024048" y="4205256"/>
              <a:ext cx="2026024" cy="719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L</a:t>
              </a:r>
              <a:r>
                <a:rPr lang="en-US" sz="3200" baseline="-25000" dirty="0"/>
                <a:t>2</a:t>
              </a:r>
            </a:p>
          </p:txBody>
        </p:sp>
        <p:sp>
          <p:nvSpPr>
            <p:cNvPr id="41" name="Oval 40"/>
            <p:cNvSpPr/>
            <p:nvPr/>
          </p:nvSpPr>
          <p:spPr>
            <a:xfrm>
              <a:off x="6731466" y="4219665"/>
              <a:ext cx="292582" cy="316902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024048" y="5025566"/>
              <a:ext cx="2026024" cy="719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L</a:t>
              </a:r>
              <a:r>
                <a:rPr lang="en-US" sz="3200" baseline="-25000" dirty="0"/>
                <a:t>3</a:t>
              </a:r>
            </a:p>
          </p:txBody>
        </p:sp>
        <p:sp>
          <p:nvSpPr>
            <p:cNvPr id="43" name="Oval 42"/>
            <p:cNvSpPr/>
            <p:nvPr/>
          </p:nvSpPr>
          <p:spPr>
            <a:xfrm>
              <a:off x="6731466" y="5039976"/>
              <a:ext cx="292582" cy="316902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024048" y="2547807"/>
              <a:ext cx="2026024" cy="719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L</a:t>
              </a:r>
              <a:r>
                <a:rPr lang="en-US" sz="3200" baseline="-25000" dirty="0"/>
                <a:t>0</a:t>
              </a:r>
            </a:p>
          </p:txBody>
        </p:sp>
        <p:sp>
          <p:nvSpPr>
            <p:cNvPr id="45" name="Oval 44"/>
            <p:cNvSpPr/>
            <p:nvPr/>
          </p:nvSpPr>
          <p:spPr>
            <a:xfrm>
              <a:off x="6731466" y="2599394"/>
              <a:ext cx="292582" cy="316902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587368" y="4900175"/>
            <a:ext cx="2491671" cy="1943241"/>
            <a:chOff x="910385" y="1870468"/>
            <a:chExt cx="5135647" cy="4482804"/>
          </a:xfrm>
        </p:grpSpPr>
        <p:sp>
          <p:nvSpPr>
            <p:cNvPr id="47" name="Oval 46"/>
            <p:cNvSpPr/>
            <p:nvPr/>
          </p:nvSpPr>
          <p:spPr>
            <a:xfrm>
              <a:off x="1057714" y="3267022"/>
              <a:ext cx="585164" cy="56458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2529375" y="1870468"/>
              <a:ext cx="585164" cy="56458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3321426" y="4386709"/>
              <a:ext cx="585164" cy="56458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1494736" y="5788688"/>
              <a:ext cx="585164" cy="56458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51" name="Straight Connector 50"/>
            <p:cNvCxnSpPr>
              <a:stCxn id="56" idx="0"/>
              <a:endCxn id="55" idx="3"/>
            </p:cNvCxnSpPr>
            <p:nvPr/>
          </p:nvCxnSpPr>
          <p:spPr>
            <a:xfrm flipV="1">
              <a:off x="1787318" y="4868612"/>
              <a:ext cx="1619803" cy="920076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56" idx="0"/>
            </p:cNvCxnSpPr>
            <p:nvPr/>
          </p:nvCxnSpPr>
          <p:spPr>
            <a:xfrm flipV="1">
              <a:off x="1787318" y="2435053"/>
              <a:ext cx="1034639" cy="3353635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55" idx="2"/>
              <a:endCxn id="53" idx="5"/>
            </p:cNvCxnSpPr>
            <p:nvPr/>
          </p:nvCxnSpPr>
          <p:spPr>
            <a:xfrm flipH="1" flipV="1">
              <a:off x="1557183" y="3748925"/>
              <a:ext cx="1764243" cy="920077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>
              <a:off x="4391147" y="1934270"/>
              <a:ext cx="585164" cy="56458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4875704" y="5224103"/>
              <a:ext cx="585164" cy="56458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5460868" y="2984729"/>
              <a:ext cx="585164" cy="56458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57" name="Straight Connector 56"/>
            <p:cNvCxnSpPr>
              <a:stCxn id="55" idx="0"/>
            </p:cNvCxnSpPr>
            <p:nvPr/>
          </p:nvCxnSpPr>
          <p:spPr>
            <a:xfrm flipH="1" flipV="1">
              <a:off x="3028847" y="2419284"/>
              <a:ext cx="2139440" cy="2804819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50" idx="6"/>
              <a:endCxn id="55" idx="3"/>
            </p:cNvCxnSpPr>
            <p:nvPr/>
          </p:nvCxnSpPr>
          <p:spPr>
            <a:xfrm flipV="1">
              <a:off x="2079901" y="5706008"/>
              <a:ext cx="2881499" cy="364972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55" idx="7"/>
            </p:cNvCxnSpPr>
            <p:nvPr/>
          </p:nvCxnSpPr>
          <p:spPr>
            <a:xfrm flipV="1">
              <a:off x="3820895" y="3466632"/>
              <a:ext cx="1725668" cy="1002759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55" idx="7"/>
              <a:endCxn id="56" idx="4"/>
            </p:cNvCxnSpPr>
            <p:nvPr/>
          </p:nvCxnSpPr>
          <p:spPr>
            <a:xfrm flipV="1">
              <a:off x="5375173" y="3549316"/>
              <a:ext cx="378278" cy="1757468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61" idx="3"/>
              <a:endCxn id="53" idx="6"/>
            </p:cNvCxnSpPr>
            <p:nvPr/>
          </p:nvCxnSpPr>
          <p:spPr>
            <a:xfrm flipH="1">
              <a:off x="1642878" y="2416173"/>
              <a:ext cx="2833964" cy="1133142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910385" y="2319573"/>
              <a:ext cx="791675" cy="931398"/>
            </a:xfrm>
            <a:prstGeom prst="rect">
              <a:avLst/>
            </a:prstGeom>
          </p:spPr>
        </p:pic>
        <p:cxnSp>
          <p:nvCxnSpPr>
            <p:cNvPr id="64" name="Straight Connector 63"/>
            <p:cNvCxnSpPr/>
            <p:nvPr/>
          </p:nvCxnSpPr>
          <p:spPr>
            <a:xfrm flipH="1" flipV="1">
              <a:off x="3114539" y="2152761"/>
              <a:ext cx="1276608" cy="63802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5893807" y="4917493"/>
            <a:ext cx="1658864" cy="1307844"/>
            <a:chOff x="6053576" y="5080232"/>
            <a:chExt cx="1658864" cy="1307844"/>
          </a:xfrm>
        </p:grpSpPr>
        <p:sp>
          <p:nvSpPr>
            <p:cNvPr id="74" name="Oval 73"/>
            <p:cNvSpPr/>
            <p:nvPr/>
          </p:nvSpPr>
          <p:spPr>
            <a:xfrm>
              <a:off x="6909537" y="6143335"/>
              <a:ext cx="283905" cy="244741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75" name="Straight Connector 74"/>
            <p:cNvCxnSpPr/>
            <p:nvPr/>
          </p:nvCxnSpPr>
          <p:spPr>
            <a:xfrm flipH="1" flipV="1">
              <a:off x="6053576" y="5866863"/>
              <a:ext cx="855961" cy="398842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Oval 75"/>
            <p:cNvSpPr/>
            <p:nvPr/>
          </p:nvSpPr>
          <p:spPr>
            <a:xfrm>
              <a:off x="7428535" y="5080232"/>
              <a:ext cx="283905" cy="244741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77" name="Straight Connector 76"/>
            <p:cNvCxnSpPr/>
            <p:nvPr/>
          </p:nvCxnSpPr>
          <p:spPr>
            <a:xfrm flipH="1">
              <a:off x="6095153" y="5289131"/>
              <a:ext cx="1374959" cy="491203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TextBox 78"/>
          <p:cNvSpPr txBox="1"/>
          <p:nvPr/>
        </p:nvSpPr>
        <p:spPr>
          <a:xfrm>
            <a:off x="1607574" y="-9076"/>
            <a:ext cx="7527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4"/>
                </a:solidFill>
              </a:rPr>
              <a:t>Same disclaimer as for DFS: you may have seen other ways to implement this, this will be convenient for us.</a:t>
            </a: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0D7ACC95-9E17-A847-8220-25FBFD3D90FA}"/>
              </a:ext>
            </a:extLst>
          </p:cNvPr>
          <p:cNvSpPr/>
          <p:nvPr/>
        </p:nvSpPr>
        <p:spPr>
          <a:xfrm rot="18934036">
            <a:off x="1319707" y="3344926"/>
            <a:ext cx="545242" cy="1906562"/>
          </a:xfrm>
          <a:prstGeom prst="lef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9493E91F-429D-FC4D-B3F0-954220767AAE}"/>
              </a:ext>
            </a:extLst>
          </p:cNvPr>
          <p:cNvSpPr/>
          <p:nvPr/>
        </p:nvSpPr>
        <p:spPr>
          <a:xfrm>
            <a:off x="1093386" y="4459135"/>
            <a:ext cx="333632" cy="1037968"/>
          </a:xfrm>
          <a:custGeom>
            <a:avLst/>
            <a:gdLst>
              <a:gd name="connsiteX0" fmla="*/ 333632 w 333632"/>
              <a:gd name="connsiteY0" fmla="*/ 0 h 1037968"/>
              <a:gd name="connsiteX1" fmla="*/ 74140 w 333632"/>
              <a:gd name="connsiteY1" fmla="*/ 284205 h 1037968"/>
              <a:gd name="connsiteX2" fmla="*/ 0 w 333632"/>
              <a:gd name="connsiteY2" fmla="*/ 1037968 h 1037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3632" h="1037968">
                <a:moveTo>
                  <a:pt x="333632" y="0"/>
                </a:moveTo>
                <a:cubicBezTo>
                  <a:pt x="231688" y="55605"/>
                  <a:pt x="129745" y="111211"/>
                  <a:pt x="74140" y="284205"/>
                </a:cubicBezTo>
                <a:cubicBezTo>
                  <a:pt x="18535" y="457199"/>
                  <a:pt x="9267" y="747583"/>
                  <a:pt x="0" y="1037968"/>
                </a:cubicBezTo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EED46E-252A-2143-8FA0-07D8DB1D0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09CFC-1E7E-D345-9273-4ED8A141D8B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9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5" grpId="0"/>
      <p:bldP spid="6" grpId="0"/>
      <p:bldP spid="4" grpId="0" animBg="1"/>
      <p:bldP spid="7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Same thing, in the SCC DAG.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accent4"/>
                </a:solidFill>
              </a:rPr>
              <a:t>Claim</a:t>
            </a:r>
            <a:r>
              <a:rPr lang="en-US" sz="3600" dirty="0"/>
              <a:t>: we’ll always have </a:t>
            </a:r>
          </a:p>
        </p:txBody>
      </p:sp>
      <p:sp>
        <p:nvSpPr>
          <p:cNvPr id="5" name="Oval 4"/>
          <p:cNvSpPr/>
          <p:nvPr/>
        </p:nvSpPr>
        <p:spPr>
          <a:xfrm>
            <a:off x="5767150" y="2810515"/>
            <a:ext cx="2623930" cy="1882845"/>
          </a:xfrm>
          <a:prstGeom prst="ellipse">
            <a:avLst/>
          </a:prstGeom>
          <a:solidFill>
            <a:schemeClr val="accent2"/>
          </a:solidFill>
          <a:ln w="539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5729404" y="3343038"/>
            <a:ext cx="1610963" cy="1208222"/>
            <a:chOff x="4053781" y="5555199"/>
            <a:chExt cx="1610963" cy="1208222"/>
          </a:xfrm>
        </p:grpSpPr>
        <p:sp>
          <p:nvSpPr>
            <p:cNvPr id="16" name="Oval 15"/>
            <p:cNvSpPr/>
            <p:nvPr/>
          </p:nvSpPr>
          <p:spPr>
            <a:xfrm>
              <a:off x="4287492" y="5555199"/>
              <a:ext cx="1112794" cy="114770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effectLst>
              <a:glow rad="50800">
                <a:schemeClr val="tx1">
                  <a:alpha val="45000"/>
                </a:schemeClr>
              </a:glow>
            </a:effectLst>
          </p:spPr>
        </p:pic>
      </p:grpSp>
      <p:grpSp>
        <p:nvGrpSpPr>
          <p:cNvPr id="18" name="Group 17"/>
          <p:cNvGrpSpPr/>
          <p:nvPr/>
        </p:nvGrpSpPr>
        <p:grpSpPr>
          <a:xfrm>
            <a:off x="7230406" y="3102573"/>
            <a:ext cx="1046441" cy="1067278"/>
            <a:chOff x="6021896" y="4336008"/>
            <a:chExt cx="1046441" cy="1067278"/>
          </a:xfrm>
        </p:grpSpPr>
        <p:sp>
          <p:nvSpPr>
            <p:cNvPr id="19" name="Oval 18"/>
            <p:cNvSpPr/>
            <p:nvPr/>
          </p:nvSpPr>
          <p:spPr>
            <a:xfrm>
              <a:off x="6021896" y="4336008"/>
              <a:ext cx="1046441" cy="106727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effectLst>
              <a:glow rad="63500">
                <a:schemeClr val="tx1">
                  <a:alpha val="67000"/>
                </a:schemeClr>
              </a:glow>
            </a:effectLst>
          </p:spPr>
        </p:pic>
      </p:grpSp>
      <p:cxnSp>
        <p:nvCxnSpPr>
          <p:cNvPr id="22" name="Straight Connector 21"/>
          <p:cNvCxnSpPr>
            <a:stCxn id="23" idx="6"/>
            <a:endCxn id="5" idx="2"/>
          </p:cNvCxnSpPr>
          <p:nvPr/>
        </p:nvCxnSpPr>
        <p:spPr>
          <a:xfrm>
            <a:off x="3610850" y="3744776"/>
            <a:ext cx="2156300" cy="7162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509841" y="2790619"/>
            <a:ext cx="3101009" cy="1908313"/>
          </a:xfrm>
          <a:prstGeom prst="ellipse">
            <a:avLst/>
          </a:prstGeom>
          <a:solidFill>
            <a:schemeClr val="accent2"/>
          </a:solidFill>
          <a:ln w="539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717316" y="3036415"/>
            <a:ext cx="1154261" cy="964879"/>
            <a:chOff x="1791276" y="2676798"/>
            <a:chExt cx="995793" cy="769286"/>
          </a:xfrm>
        </p:grpSpPr>
        <p:sp>
          <p:nvSpPr>
            <p:cNvPr id="25" name="Oval 24"/>
            <p:cNvSpPr/>
            <p:nvPr/>
          </p:nvSpPr>
          <p:spPr>
            <a:xfrm>
              <a:off x="1791276" y="2676798"/>
              <a:ext cx="995793" cy="76928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effectLst>
              <a:glow rad="25400">
                <a:schemeClr val="tx1"/>
              </a:glow>
            </a:effectLst>
          </p:spPr>
        </p:pic>
      </p:grpSp>
      <p:grpSp>
        <p:nvGrpSpPr>
          <p:cNvPr id="27" name="Group 26"/>
          <p:cNvGrpSpPr/>
          <p:nvPr/>
        </p:nvGrpSpPr>
        <p:grpSpPr>
          <a:xfrm>
            <a:off x="1624205" y="3829795"/>
            <a:ext cx="931129" cy="857432"/>
            <a:chOff x="6334072" y="2019168"/>
            <a:chExt cx="931129" cy="857432"/>
          </a:xfrm>
        </p:grpSpPr>
        <p:sp>
          <p:nvSpPr>
            <p:cNvPr id="28" name="Oval 27"/>
            <p:cNvSpPr/>
            <p:nvPr/>
          </p:nvSpPr>
          <p:spPr>
            <a:xfrm>
              <a:off x="6334072" y="2019168"/>
              <a:ext cx="931129" cy="85743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2012409" y="3142059"/>
            <a:ext cx="1385211" cy="934596"/>
            <a:chOff x="2508568" y="1917700"/>
            <a:chExt cx="913763" cy="706230"/>
          </a:xfrm>
        </p:grpSpPr>
        <p:sp>
          <p:nvSpPr>
            <p:cNvPr id="31" name="Oval 30"/>
            <p:cNvSpPr/>
            <p:nvPr/>
          </p:nvSpPr>
          <p:spPr>
            <a:xfrm>
              <a:off x="2508568" y="1917700"/>
              <a:ext cx="913763" cy="7016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</p:spPr>
        </p:pic>
      </p:grpSp>
      <p:sp>
        <p:nvSpPr>
          <p:cNvPr id="35" name="TextBox 34"/>
          <p:cNvSpPr txBox="1"/>
          <p:nvPr/>
        </p:nvSpPr>
        <p:spPr>
          <a:xfrm>
            <a:off x="5662609" y="4777972"/>
            <a:ext cx="2707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F6E6C"/>
                </a:solidFill>
              </a:rPr>
              <a:t>finish: [smaller]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87439" y="4726153"/>
            <a:ext cx="2623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F6E6C"/>
                </a:solidFill>
              </a:rPr>
              <a:t>finish: [larger]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2CDA74-485E-2648-8E1E-32631AF4A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92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23" grpId="0" animBg="1"/>
      <p:bldP spid="35" grpId="0"/>
      <p:bldP spid="36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call it Lemma 2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If there is an edge like this:</a:t>
            </a:r>
          </a:p>
          <a:p>
            <a:endParaRPr lang="en-US" sz="3600" dirty="0">
              <a:solidFill>
                <a:schemeClr val="accent4"/>
              </a:solidFill>
            </a:endParaRPr>
          </a:p>
          <a:p>
            <a:endParaRPr lang="en-US" sz="3600" dirty="0">
              <a:solidFill>
                <a:schemeClr val="accent4"/>
              </a:solidFill>
            </a:endParaRPr>
          </a:p>
          <a:p>
            <a:endParaRPr lang="en-US" sz="3600" dirty="0">
              <a:solidFill>
                <a:schemeClr val="accent4"/>
              </a:solidFill>
            </a:endParaRPr>
          </a:p>
          <a:p>
            <a:endParaRPr lang="en-US" sz="3600" dirty="0">
              <a:solidFill>
                <a:schemeClr val="accent4"/>
              </a:solidFill>
            </a:endParaRPr>
          </a:p>
          <a:p>
            <a:endParaRPr lang="en-US" sz="3600" dirty="0">
              <a:solidFill>
                <a:schemeClr val="accent4"/>
              </a:solidFill>
            </a:endParaRPr>
          </a:p>
          <a:p>
            <a:r>
              <a:rPr lang="en-US" sz="3600" dirty="0"/>
              <a:t>Then </a:t>
            </a:r>
            <a:r>
              <a:rPr lang="en-US" sz="3600" dirty="0" err="1">
                <a:solidFill>
                  <a:schemeClr val="accent4"/>
                </a:solidFill>
              </a:rPr>
              <a:t>A.finish</a:t>
            </a:r>
            <a:r>
              <a:rPr lang="en-US" sz="3600" dirty="0">
                <a:solidFill>
                  <a:schemeClr val="accent4"/>
                </a:solidFill>
              </a:rPr>
              <a:t> &gt; </a:t>
            </a:r>
            <a:r>
              <a:rPr lang="en-US" sz="3600" dirty="0" err="1">
                <a:solidFill>
                  <a:schemeClr val="accent4"/>
                </a:solidFill>
              </a:rPr>
              <a:t>B.finish</a:t>
            </a:r>
            <a:r>
              <a:rPr lang="en-US" sz="3600" dirty="0"/>
              <a:t>.</a:t>
            </a:r>
            <a:endParaRPr lang="en-US" sz="3600" dirty="0">
              <a:solidFill>
                <a:schemeClr val="accent4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767150" y="2810515"/>
            <a:ext cx="2623930" cy="1882845"/>
          </a:xfrm>
          <a:prstGeom prst="ellipse">
            <a:avLst/>
          </a:prstGeom>
          <a:solidFill>
            <a:schemeClr val="accent2"/>
          </a:solidFill>
          <a:ln w="539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5729404" y="3343038"/>
            <a:ext cx="1610963" cy="1208222"/>
            <a:chOff x="4053781" y="5555199"/>
            <a:chExt cx="1610963" cy="1208222"/>
          </a:xfrm>
        </p:grpSpPr>
        <p:sp>
          <p:nvSpPr>
            <p:cNvPr id="16" name="Oval 15"/>
            <p:cNvSpPr/>
            <p:nvPr/>
          </p:nvSpPr>
          <p:spPr>
            <a:xfrm>
              <a:off x="4287492" y="5555199"/>
              <a:ext cx="1112794" cy="114770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effectLst>
              <a:glow rad="50800">
                <a:schemeClr val="tx1">
                  <a:alpha val="45000"/>
                </a:schemeClr>
              </a:glow>
            </a:effectLst>
          </p:spPr>
        </p:pic>
      </p:grpSp>
      <p:grpSp>
        <p:nvGrpSpPr>
          <p:cNvPr id="18" name="Group 17"/>
          <p:cNvGrpSpPr/>
          <p:nvPr/>
        </p:nvGrpSpPr>
        <p:grpSpPr>
          <a:xfrm>
            <a:off x="7230406" y="3102573"/>
            <a:ext cx="1046441" cy="1067278"/>
            <a:chOff x="6021896" y="4336008"/>
            <a:chExt cx="1046441" cy="1067278"/>
          </a:xfrm>
        </p:grpSpPr>
        <p:sp>
          <p:nvSpPr>
            <p:cNvPr id="19" name="Oval 18"/>
            <p:cNvSpPr/>
            <p:nvPr/>
          </p:nvSpPr>
          <p:spPr>
            <a:xfrm>
              <a:off x="6021896" y="4336008"/>
              <a:ext cx="1046441" cy="106727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effectLst>
              <a:glow rad="63500">
                <a:schemeClr val="tx1">
                  <a:alpha val="67000"/>
                </a:schemeClr>
              </a:glow>
            </a:effectLst>
          </p:spPr>
        </p:pic>
      </p:grpSp>
      <p:cxnSp>
        <p:nvCxnSpPr>
          <p:cNvPr id="22" name="Straight Connector 21"/>
          <p:cNvCxnSpPr>
            <a:stCxn id="23" idx="6"/>
            <a:endCxn id="5" idx="2"/>
          </p:cNvCxnSpPr>
          <p:nvPr/>
        </p:nvCxnSpPr>
        <p:spPr>
          <a:xfrm>
            <a:off x="3610850" y="3744776"/>
            <a:ext cx="2156300" cy="7162"/>
          </a:xfrm>
          <a:prstGeom prst="line">
            <a:avLst/>
          </a:prstGeom>
          <a:ln w="66675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509841" y="2790619"/>
            <a:ext cx="3101009" cy="1908313"/>
          </a:xfrm>
          <a:prstGeom prst="ellipse">
            <a:avLst/>
          </a:prstGeom>
          <a:solidFill>
            <a:schemeClr val="accent2"/>
          </a:solidFill>
          <a:ln w="539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717316" y="3036415"/>
            <a:ext cx="1154261" cy="964879"/>
            <a:chOff x="1791276" y="2676798"/>
            <a:chExt cx="995793" cy="769286"/>
          </a:xfrm>
        </p:grpSpPr>
        <p:sp>
          <p:nvSpPr>
            <p:cNvPr id="25" name="Oval 24"/>
            <p:cNvSpPr/>
            <p:nvPr/>
          </p:nvSpPr>
          <p:spPr>
            <a:xfrm>
              <a:off x="1791276" y="2676798"/>
              <a:ext cx="995793" cy="76928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effectLst>
              <a:glow rad="25400">
                <a:schemeClr val="tx1"/>
              </a:glow>
            </a:effectLst>
          </p:spPr>
        </p:pic>
      </p:grpSp>
      <p:grpSp>
        <p:nvGrpSpPr>
          <p:cNvPr id="27" name="Group 26"/>
          <p:cNvGrpSpPr/>
          <p:nvPr/>
        </p:nvGrpSpPr>
        <p:grpSpPr>
          <a:xfrm>
            <a:off x="1624205" y="3829795"/>
            <a:ext cx="931129" cy="857432"/>
            <a:chOff x="6334072" y="2019168"/>
            <a:chExt cx="931129" cy="857432"/>
          </a:xfrm>
        </p:grpSpPr>
        <p:sp>
          <p:nvSpPr>
            <p:cNvPr id="28" name="Oval 27"/>
            <p:cNvSpPr/>
            <p:nvPr/>
          </p:nvSpPr>
          <p:spPr>
            <a:xfrm>
              <a:off x="6334072" y="2019168"/>
              <a:ext cx="931129" cy="85743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2012409" y="3142059"/>
            <a:ext cx="1385211" cy="934596"/>
            <a:chOff x="2508568" y="1917700"/>
            <a:chExt cx="913763" cy="706230"/>
          </a:xfrm>
        </p:grpSpPr>
        <p:sp>
          <p:nvSpPr>
            <p:cNvPr id="31" name="Oval 30"/>
            <p:cNvSpPr/>
            <p:nvPr/>
          </p:nvSpPr>
          <p:spPr>
            <a:xfrm>
              <a:off x="2508568" y="1917700"/>
              <a:ext cx="913763" cy="7016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3161143" y="4195009"/>
            <a:ext cx="5118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A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060625" y="4150631"/>
            <a:ext cx="5118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B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6A396F-E95B-2441-994A-F001D30BF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7363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idea</a:t>
            </a:r>
            <a:endParaRPr lang="en-US" dirty="0">
              <a:solidFill>
                <a:schemeClr val="accent4"/>
              </a:solidFill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7210441" y="138642"/>
            <a:ext cx="1790368" cy="1272393"/>
            <a:chOff x="7190747" y="107705"/>
            <a:chExt cx="1790368" cy="1272393"/>
          </a:xfrm>
        </p:grpSpPr>
        <p:sp>
          <p:nvSpPr>
            <p:cNvPr id="4" name="Oval 3"/>
            <p:cNvSpPr/>
            <p:nvPr/>
          </p:nvSpPr>
          <p:spPr>
            <a:xfrm>
              <a:off x="7190748" y="107705"/>
              <a:ext cx="1790367" cy="1272393"/>
            </a:xfrm>
            <a:prstGeom prst="ellipse">
              <a:avLst/>
            </a:prstGeom>
            <a:solidFill>
              <a:schemeClr val="accent2"/>
            </a:solidFill>
            <a:ln w="53975">
              <a:solidFill>
                <a:schemeClr val="accent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7190747" y="329290"/>
              <a:ext cx="1099197" cy="816495"/>
              <a:chOff x="3015737" y="5467924"/>
              <a:chExt cx="1610964" cy="1208222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3159494" y="5475175"/>
                <a:ext cx="1112794" cy="1147707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15737" y="5467924"/>
                <a:ext cx="1610964" cy="1208222"/>
              </a:xfrm>
              <a:prstGeom prst="rect">
                <a:avLst/>
              </a:prstGeom>
              <a:effectLst>
                <a:glow rad="50800">
                  <a:schemeClr val="tx1">
                    <a:alpha val="45000"/>
                  </a:schemeClr>
                </a:glow>
              </a:effectLst>
            </p:spPr>
          </p:pic>
        </p:grpSp>
        <p:grpSp>
          <p:nvGrpSpPr>
            <p:cNvPr id="8" name="Group 7"/>
            <p:cNvGrpSpPr/>
            <p:nvPr/>
          </p:nvGrpSpPr>
          <p:grpSpPr>
            <a:xfrm>
              <a:off x="8160168" y="312457"/>
              <a:ext cx="714011" cy="721248"/>
              <a:chOff x="7301826" y="4258330"/>
              <a:chExt cx="1046441" cy="1067278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7301826" y="4258330"/>
                <a:ext cx="1046441" cy="106727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413049" y="4379120"/>
                <a:ext cx="886304" cy="886306"/>
              </a:xfrm>
              <a:prstGeom prst="rect">
                <a:avLst/>
              </a:prstGeom>
              <a:effectLst>
                <a:glow rad="63500">
                  <a:schemeClr val="tx1">
                    <a:alpha val="67000"/>
                  </a:schemeClr>
                </a:glow>
              </a:effectLst>
            </p:spPr>
          </p:pic>
        </p:grpSp>
      </p:grpSp>
      <p:grpSp>
        <p:nvGrpSpPr>
          <p:cNvPr id="28" name="Group 27"/>
          <p:cNvGrpSpPr/>
          <p:nvPr/>
        </p:nvGrpSpPr>
        <p:grpSpPr>
          <a:xfrm>
            <a:off x="4337506" y="107705"/>
            <a:ext cx="2115890" cy="1289604"/>
            <a:chOff x="3749339" y="834514"/>
            <a:chExt cx="2115890" cy="1289604"/>
          </a:xfrm>
        </p:grpSpPr>
        <p:sp>
          <p:nvSpPr>
            <p:cNvPr id="12" name="Oval 11"/>
            <p:cNvSpPr/>
            <p:nvPr/>
          </p:nvSpPr>
          <p:spPr>
            <a:xfrm>
              <a:off x="3749339" y="834514"/>
              <a:ext cx="2115890" cy="1289604"/>
            </a:xfrm>
            <a:prstGeom prst="ellipse">
              <a:avLst/>
            </a:prstGeom>
            <a:solidFill>
              <a:schemeClr val="accent2"/>
            </a:solidFill>
            <a:ln w="53975">
              <a:solidFill>
                <a:schemeClr val="accent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3779682" y="1125281"/>
              <a:ext cx="787579" cy="652048"/>
              <a:chOff x="1485801" y="2412224"/>
              <a:chExt cx="995793" cy="769286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1485801" y="2412224"/>
                <a:ext cx="995793" cy="769286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>
                    <a:solidFill>
                      <a:schemeClr val="tx1"/>
                    </a:solidFill>
                  </a:rPr>
                  <a:t>     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69098" y="2511761"/>
                <a:ext cx="660724" cy="603013"/>
              </a:xfrm>
              <a:prstGeom prst="rect">
                <a:avLst/>
              </a:prstGeom>
              <a:effectLst>
                <a:glow rad="25400">
                  <a:schemeClr val="tx1"/>
                </a:glow>
              </a:effectLst>
            </p:spPr>
          </p:pic>
        </p:grpSp>
        <p:grpSp>
          <p:nvGrpSpPr>
            <p:cNvPr id="16" name="Group 15"/>
            <p:cNvGrpSpPr/>
            <p:nvPr/>
          </p:nvGrpSpPr>
          <p:grpSpPr>
            <a:xfrm>
              <a:off x="4575018" y="1476520"/>
              <a:ext cx="591194" cy="579437"/>
              <a:chOff x="5520124" y="2254636"/>
              <a:chExt cx="866443" cy="857432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5520124" y="2254636"/>
                <a:ext cx="866443" cy="85743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>
                    <a:solidFill>
                      <a:schemeClr val="tx1"/>
                    </a:solidFill>
                  </a:rPr>
                  <a:t>       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61377" y="2302196"/>
                <a:ext cx="571893" cy="768989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4772202" y="947603"/>
              <a:ext cx="945161" cy="631583"/>
              <a:chOff x="2930006" y="1976607"/>
              <a:chExt cx="913763" cy="706230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2930006" y="1976607"/>
                <a:ext cx="913763" cy="701631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>
                    <a:solidFill>
                      <a:schemeClr val="tx1"/>
                    </a:solidFill>
                  </a:rPr>
                  <a:t>        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55642" y="2008376"/>
                <a:ext cx="453154" cy="674461"/>
              </a:xfrm>
              <a:prstGeom prst="rect">
                <a:avLst/>
              </a:prstGeom>
            </p:spPr>
          </p:pic>
        </p:grpSp>
      </p:grpSp>
      <p:sp>
        <p:nvSpPr>
          <p:cNvPr id="29" name="TextBox 28"/>
          <p:cNvSpPr txBox="1"/>
          <p:nvPr/>
        </p:nvSpPr>
        <p:spPr>
          <a:xfrm>
            <a:off x="628650" y="1874317"/>
            <a:ext cx="71984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b="1" dirty="0"/>
              <a:t>Two cases</a:t>
            </a:r>
            <a:r>
              <a:rPr lang="en-US" sz="2800" dirty="0"/>
              <a:t>: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800" dirty="0"/>
              <a:t>We reached </a:t>
            </a:r>
            <a:r>
              <a:rPr lang="en-US" sz="2800" b="1" dirty="0">
                <a:solidFill>
                  <a:schemeClr val="accent2"/>
                </a:solidFill>
              </a:rPr>
              <a:t>A</a:t>
            </a:r>
            <a:r>
              <a:rPr lang="en-US" sz="1600" b="1" dirty="0">
                <a:solidFill>
                  <a:schemeClr val="accent2"/>
                </a:solidFill>
              </a:rPr>
              <a:t> </a:t>
            </a:r>
            <a:r>
              <a:rPr lang="en-US" sz="2800" dirty="0"/>
              <a:t> before </a:t>
            </a:r>
            <a:r>
              <a:rPr lang="en-US" sz="2800" b="1" dirty="0">
                <a:solidFill>
                  <a:schemeClr val="accent2"/>
                </a:solidFill>
              </a:rPr>
              <a:t>B</a:t>
            </a:r>
            <a:r>
              <a:rPr lang="en-US" sz="2800" dirty="0"/>
              <a:t> in our first DFS.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800" dirty="0"/>
              <a:t>We reached </a:t>
            </a:r>
            <a:r>
              <a:rPr lang="en-US" sz="2800" b="1" dirty="0">
                <a:solidFill>
                  <a:schemeClr val="accent2"/>
                </a:solidFill>
              </a:rPr>
              <a:t>B</a:t>
            </a:r>
            <a:r>
              <a:rPr lang="en-US" sz="1600" b="1" dirty="0">
                <a:solidFill>
                  <a:schemeClr val="accent2"/>
                </a:solidFill>
              </a:rPr>
              <a:t> </a:t>
            </a:r>
            <a:r>
              <a:rPr lang="en-US" sz="2800" dirty="0"/>
              <a:t> before </a:t>
            </a:r>
            <a:r>
              <a:rPr lang="en-US" sz="2800" b="1" dirty="0">
                <a:solidFill>
                  <a:schemeClr val="accent2"/>
                </a:solidFill>
              </a:rPr>
              <a:t>A</a:t>
            </a:r>
            <a:r>
              <a:rPr lang="en-US" sz="2800" dirty="0"/>
              <a:t> in our first DFS. </a:t>
            </a:r>
          </a:p>
          <a:p>
            <a:pPr marL="742950" lvl="1" indent="-285750">
              <a:buFont typeface="Arial" charset="0"/>
              <a:buChar char="•"/>
            </a:pPr>
            <a:endParaRPr lang="en-US" sz="2800" dirty="0"/>
          </a:p>
        </p:txBody>
      </p:sp>
      <p:cxnSp>
        <p:nvCxnSpPr>
          <p:cNvPr id="11" name="Straight Connector 10"/>
          <p:cNvCxnSpPr>
            <a:stCxn id="12" idx="6"/>
            <a:endCxn id="4" idx="2"/>
          </p:cNvCxnSpPr>
          <p:nvPr/>
        </p:nvCxnSpPr>
        <p:spPr>
          <a:xfrm>
            <a:off x="6453396" y="752507"/>
            <a:ext cx="757046" cy="22332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4134297" y="910295"/>
            <a:ext cx="5118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A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6817372" y="797986"/>
            <a:ext cx="5118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B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4744278" y="1567427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Want to show </a:t>
            </a:r>
            <a:r>
              <a:rPr lang="en-US" dirty="0" err="1">
                <a:solidFill>
                  <a:schemeClr val="accent5"/>
                </a:solidFill>
              </a:rPr>
              <a:t>A.finish</a:t>
            </a:r>
            <a:r>
              <a:rPr lang="en-US" dirty="0">
                <a:solidFill>
                  <a:schemeClr val="accent5"/>
                </a:solidFill>
              </a:rPr>
              <a:t> &gt; </a:t>
            </a:r>
            <a:r>
              <a:rPr lang="en-US" dirty="0" err="1">
                <a:solidFill>
                  <a:schemeClr val="accent5"/>
                </a:solidFill>
              </a:rPr>
              <a:t>B.finish</a:t>
            </a:r>
            <a:r>
              <a:rPr lang="en-US" dirty="0">
                <a:solidFill>
                  <a:schemeClr val="accent5"/>
                </a:solidFill>
              </a:rPr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7D537C-5FB1-3C42-AC9A-D9EFAFBB6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2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 bldLvl="2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440085" y="1728975"/>
            <a:ext cx="826382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b="1" dirty="0"/>
              <a:t>Case 1</a:t>
            </a:r>
            <a:r>
              <a:rPr lang="en-US" sz="2800" dirty="0"/>
              <a:t>: We reached </a:t>
            </a:r>
            <a:r>
              <a:rPr lang="en-US" sz="2800" b="1" dirty="0">
                <a:solidFill>
                  <a:schemeClr val="accent2"/>
                </a:solidFill>
              </a:rPr>
              <a:t>A</a:t>
            </a:r>
            <a:r>
              <a:rPr lang="en-US" sz="1600" b="1" dirty="0">
                <a:solidFill>
                  <a:schemeClr val="accent2"/>
                </a:solidFill>
              </a:rPr>
              <a:t> </a:t>
            </a:r>
            <a:r>
              <a:rPr lang="en-US" sz="2800" dirty="0"/>
              <a:t> before </a:t>
            </a:r>
            <a:r>
              <a:rPr lang="en-US" sz="2800" b="1" dirty="0">
                <a:solidFill>
                  <a:schemeClr val="accent2"/>
                </a:solidFill>
              </a:rPr>
              <a:t>B</a:t>
            </a:r>
            <a:r>
              <a:rPr lang="en-US" sz="2800" dirty="0"/>
              <a:t> in our first DFS.</a:t>
            </a:r>
          </a:p>
          <a:p>
            <a:pPr marL="742950" lvl="1" indent="-285750">
              <a:buFont typeface="Arial" charset="0"/>
              <a:buChar char="•"/>
            </a:pPr>
            <a:endParaRPr lang="en-US" sz="1200" dirty="0"/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Say that: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b="1" dirty="0">
                <a:solidFill>
                  <a:schemeClr val="accent6"/>
                </a:solidFill>
              </a:rPr>
              <a:t>y</a:t>
            </a:r>
            <a:r>
              <a:rPr lang="en-US" sz="2400" dirty="0"/>
              <a:t> has the largest finish in </a:t>
            </a:r>
            <a:r>
              <a:rPr lang="en-US" sz="2400" b="1" dirty="0">
                <a:solidFill>
                  <a:schemeClr val="accent2"/>
                </a:solidFill>
              </a:rPr>
              <a:t>B</a:t>
            </a:r>
            <a:r>
              <a:rPr lang="en-US" sz="2400" dirty="0"/>
              <a:t>;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b="1" dirty="0">
                <a:solidFill>
                  <a:schemeClr val="accent4"/>
                </a:solidFill>
              </a:rPr>
              <a:t>z</a:t>
            </a:r>
            <a:r>
              <a:rPr lang="en-US" sz="2400" dirty="0"/>
              <a:t> was discovered first in </a:t>
            </a:r>
            <a:r>
              <a:rPr lang="en-US" sz="2400" b="1" dirty="0">
                <a:solidFill>
                  <a:schemeClr val="accent2"/>
                </a:solidFill>
              </a:rPr>
              <a:t>A</a:t>
            </a:r>
            <a:r>
              <a:rPr lang="en-US" sz="2400" dirty="0"/>
              <a:t>;</a:t>
            </a:r>
            <a:endParaRPr lang="en-US" sz="2800" dirty="0"/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Then: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/>
              <a:t>Reach </a:t>
            </a:r>
            <a:r>
              <a:rPr lang="en-US" sz="2400" b="1" dirty="0">
                <a:solidFill>
                  <a:schemeClr val="accent2"/>
                </a:solidFill>
              </a:rPr>
              <a:t>A</a:t>
            </a:r>
            <a:r>
              <a:rPr lang="en-US" sz="2400" dirty="0"/>
              <a:t> before</a:t>
            </a:r>
            <a:r>
              <a:rPr lang="en-US" sz="2400" b="1" dirty="0">
                <a:solidFill>
                  <a:schemeClr val="accent2"/>
                </a:solidFill>
              </a:rPr>
              <a:t> B </a:t>
            </a:r>
            <a:r>
              <a:rPr lang="en-US" sz="2400" dirty="0"/>
              <a:t>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/>
              <a:t>=&gt; we will discover </a:t>
            </a:r>
            <a:r>
              <a:rPr lang="en-US" sz="2400" b="1" dirty="0">
                <a:solidFill>
                  <a:schemeClr val="accent6"/>
                </a:solidFill>
              </a:rPr>
              <a:t>y</a:t>
            </a:r>
            <a:r>
              <a:rPr lang="en-US" sz="2400" dirty="0"/>
              <a:t> via </a:t>
            </a:r>
            <a:r>
              <a:rPr lang="en-US" sz="2400" b="1" dirty="0">
                <a:solidFill>
                  <a:schemeClr val="accent4"/>
                </a:solidFill>
              </a:rPr>
              <a:t>z</a:t>
            </a:r>
            <a:r>
              <a:rPr lang="en-US" sz="2400" dirty="0"/>
              <a:t> 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/>
              <a:t>=&gt; </a:t>
            </a:r>
            <a:r>
              <a:rPr lang="en-US" sz="2400" b="1" dirty="0">
                <a:solidFill>
                  <a:schemeClr val="accent6"/>
                </a:solidFill>
              </a:rPr>
              <a:t>y</a:t>
            </a:r>
            <a:r>
              <a:rPr lang="en-US" sz="2400" dirty="0"/>
              <a:t> is a descendant of </a:t>
            </a:r>
            <a:r>
              <a:rPr lang="en-US" sz="2400" b="1" dirty="0">
                <a:solidFill>
                  <a:schemeClr val="accent4"/>
                </a:solidFill>
              </a:rPr>
              <a:t>z</a:t>
            </a:r>
            <a:r>
              <a:rPr lang="en-US" sz="2400" dirty="0"/>
              <a:t> in the DFS forest.</a:t>
            </a:r>
          </a:p>
          <a:p>
            <a:pPr marL="285750" indent="-285750">
              <a:buFont typeface="Arial" charset="0"/>
              <a:buChar char="•"/>
            </a:pPr>
            <a:endParaRPr lang="en-US" sz="2800" dirty="0"/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Then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idea</a:t>
            </a:r>
            <a:endParaRPr lang="en-US" dirty="0">
              <a:solidFill>
                <a:schemeClr val="accent4"/>
              </a:solidFill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7210441" y="138642"/>
            <a:ext cx="1790368" cy="1272393"/>
            <a:chOff x="7190747" y="107705"/>
            <a:chExt cx="1790368" cy="1272393"/>
          </a:xfrm>
        </p:grpSpPr>
        <p:sp>
          <p:nvSpPr>
            <p:cNvPr id="4" name="Oval 3"/>
            <p:cNvSpPr/>
            <p:nvPr/>
          </p:nvSpPr>
          <p:spPr>
            <a:xfrm>
              <a:off x="7190748" y="107705"/>
              <a:ext cx="1790367" cy="1272393"/>
            </a:xfrm>
            <a:prstGeom prst="ellipse">
              <a:avLst/>
            </a:prstGeom>
            <a:solidFill>
              <a:schemeClr val="accent2"/>
            </a:solidFill>
            <a:ln w="53975">
              <a:solidFill>
                <a:schemeClr val="accent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7190747" y="329290"/>
              <a:ext cx="1099197" cy="816495"/>
              <a:chOff x="3015737" y="5467924"/>
              <a:chExt cx="1610964" cy="1208222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3159494" y="5475175"/>
                <a:ext cx="1112794" cy="1147707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15737" y="5467924"/>
                <a:ext cx="1610964" cy="1208222"/>
              </a:xfrm>
              <a:prstGeom prst="rect">
                <a:avLst/>
              </a:prstGeom>
              <a:effectLst>
                <a:glow rad="50800">
                  <a:schemeClr val="tx1">
                    <a:alpha val="45000"/>
                  </a:schemeClr>
                </a:glow>
              </a:effectLst>
            </p:spPr>
          </p:pic>
        </p:grpSp>
        <p:grpSp>
          <p:nvGrpSpPr>
            <p:cNvPr id="8" name="Group 7"/>
            <p:cNvGrpSpPr/>
            <p:nvPr/>
          </p:nvGrpSpPr>
          <p:grpSpPr>
            <a:xfrm>
              <a:off x="8160168" y="312457"/>
              <a:ext cx="714011" cy="721248"/>
              <a:chOff x="7301826" y="4258330"/>
              <a:chExt cx="1046441" cy="1067278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7301826" y="4258330"/>
                <a:ext cx="1046441" cy="106727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413049" y="4379120"/>
                <a:ext cx="886304" cy="886306"/>
              </a:xfrm>
              <a:prstGeom prst="rect">
                <a:avLst/>
              </a:prstGeom>
              <a:effectLst>
                <a:glow rad="63500">
                  <a:schemeClr val="tx1">
                    <a:alpha val="67000"/>
                  </a:schemeClr>
                </a:glow>
              </a:effectLst>
            </p:spPr>
          </p:pic>
        </p:grpSp>
      </p:grpSp>
      <p:grpSp>
        <p:nvGrpSpPr>
          <p:cNvPr id="28" name="Group 27"/>
          <p:cNvGrpSpPr/>
          <p:nvPr/>
        </p:nvGrpSpPr>
        <p:grpSpPr>
          <a:xfrm>
            <a:off x="4337506" y="107705"/>
            <a:ext cx="2115890" cy="1289604"/>
            <a:chOff x="3749339" y="834514"/>
            <a:chExt cx="2115890" cy="1289604"/>
          </a:xfrm>
        </p:grpSpPr>
        <p:sp>
          <p:nvSpPr>
            <p:cNvPr id="12" name="Oval 11"/>
            <p:cNvSpPr/>
            <p:nvPr/>
          </p:nvSpPr>
          <p:spPr>
            <a:xfrm>
              <a:off x="3749339" y="834514"/>
              <a:ext cx="2115890" cy="1289604"/>
            </a:xfrm>
            <a:prstGeom prst="ellipse">
              <a:avLst/>
            </a:prstGeom>
            <a:solidFill>
              <a:schemeClr val="accent2"/>
            </a:solidFill>
            <a:ln w="53975">
              <a:solidFill>
                <a:schemeClr val="accent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3779682" y="1125281"/>
              <a:ext cx="787579" cy="652048"/>
              <a:chOff x="1485801" y="2412224"/>
              <a:chExt cx="995793" cy="769286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1485801" y="2412224"/>
                <a:ext cx="995793" cy="769286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>
                    <a:solidFill>
                      <a:schemeClr val="tx1"/>
                    </a:solidFill>
                  </a:rPr>
                  <a:t>     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69098" y="2511761"/>
                <a:ext cx="660724" cy="603013"/>
              </a:xfrm>
              <a:prstGeom prst="rect">
                <a:avLst/>
              </a:prstGeom>
              <a:effectLst>
                <a:glow rad="25400">
                  <a:schemeClr val="tx1"/>
                </a:glow>
              </a:effectLst>
            </p:spPr>
          </p:pic>
        </p:grpSp>
        <p:grpSp>
          <p:nvGrpSpPr>
            <p:cNvPr id="16" name="Group 15"/>
            <p:cNvGrpSpPr/>
            <p:nvPr/>
          </p:nvGrpSpPr>
          <p:grpSpPr>
            <a:xfrm>
              <a:off x="4575018" y="1476520"/>
              <a:ext cx="591194" cy="579437"/>
              <a:chOff x="5520124" y="2254636"/>
              <a:chExt cx="866443" cy="857432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5520124" y="2254636"/>
                <a:ext cx="866443" cy="85743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>
                    <a:solidFill>
                      <a:schemeClr val="tx1"/>
                    </a:solidFill>
                  </a:rPr>
                  <a:t>       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61377" y="2302196"/>
                <a:ext cx="571893" cy="768989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4772202" y="947603"/>
              <a:ext cx="945161" cy="631583"/>
              <a:chOff x="2930006" y="1976607"/>
              <a:chExt cx="913763" cy="706230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2930006" y="1976607"/>
                <a:ext cx="913763" cy="701631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>
                    <a:solidFill>
                      <a:schemeClr val="tx1"/>
                    </a:solidFill>
                  </a:rPr>
                  <a:t>        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55642" y="2008376"/>
                <a:ext cx="453154" cy="674461"/>
              </a:xfrm>
              <a:prstGeom prst="rect">
                <a:avLst/>
              </a:prstGeom>
            </p:spPr>
          </p:pic>
        </p:grpSp>
      </p:grpSp>
      <p:cxnSp>
        <p:nvCxnSpPr>
          <p:cNvPr id="11" name="Straight Connector 10"/>
          <p:cNvCxnSpPr>
            <a:stCxn id="12" idx="6"/>
            <a:endCxn id="4" idx="2"/>
          </p:cNvCxnSpPr>
          <p:nvPr/>
        </p:nvCxnSpPr>
        <p:spPr>
          <a:xfrm>
            <a:off x="6453396" y="752507"/>
            <a:ext cx="757046" cy="22332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4134297" y="910295"/>
            <a:ext cx="5118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A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6817372" y="797986"/>
            <a:ext cx="5118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B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987975" y="5516373"/>
            <a:ext cx="5217459" cy="1157794"/>
            <a:chOff x="774778" y="2189699"/>
            <a:chExt cx="5217459" cy="1157794"/>
          </a:xfrm>
        </p:grpSpPr>
        <p:cxnSp>
          <p:nvCxnSpPr>
            <p:cNvPr id="73" name="Straight Connector 72"/>
            <p:cNvCxnSpPr/>
            <p:nvPr/>
          </p:nvCxnSpPr>
          <p:spPr>
            <a:xfrm flipH="1">
              <a:off x="774778" y="3324242"/>
              <a:ext cx="5217459" cy="0"/>
            </a:xfrm>
            <a:prstGeom prst="line">
              <a:avLst/>
            </a:prstGeom>
            <a:ln w="508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1000133" y="2583384"/>
              <a:ext cx="9816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chemeClr val="accent4"/>
                  </a:solidFill>
                </a:rPr>
                <a:t>z.start</a:t>
              </a:r>
              <a:endParaRPr lang="en-US" sz="2400" b="1" dirty="0">
                <a:solidFill>
                  <a:schemeClr val="accent4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110258" y="2189699"/>
              <a:ext cx="10845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chemeClr val="accent4"/>
                  </a:solidFill>
                </a:rPr>
                <a:t>z.finish</a:t>
              </a:r>
              <a:endParaRPr lang="en-US" sz="2400" b="1" dirty="0">
                <a:solidFill>
                  <a:schemeClr val="accent4"/>
                </a:solidFill>
              </a:endParaRPr>
            </a:p>
          </p:txBody>
        </p:sp>
        <p:cxnSp>
          <p:nvCxnSpPr>
            <p:cNvPr id="77" name="Straight Connector 76"/>
            <p:cNvCxnSpPr/>
            <p:nvPr/>
          </p:nvCxnSpPr>
          <p:spPr>
            <a:xfrm flipH="1">
              <a:off x="1705161" y="3068299"/>
              <a:ext cx="4562" cy="279194"/>
            </a:xfrm>
            <a:prstGeom prst="line">
              <a:avLst/>
            </a:prstGeom>
            <a:ln w="508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2224028" y="2189699"/>
              <a:ext cx="9868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chemeClr val="accent6"/>
                  </a:solidFill>
                </a:rPr>
                <a:t>y.start</a:t>
              </a:r>
              <a:endParaRPr lang="en-US" sz="2400" b="1" dirty="0">
                <a:solidFill>
                  <a:schemeClr val="accent6"/>
                </a:solidFill>
              </a:endParaRPr>
            </a:p>
          </p:txBody>
        </p:sp>
        <p:cxnSp>
          <p:nvCxnSpPr>
            <p:cNvPr id="79" name="Straight Connector 78"/>
            <p:cNvCxnSpPr/>
            <p:nvPr/>
          </p:nvCxnSpPr>
          <p:spPr>
            <a:xfrm flipH="1">
              <a:off x="2802848" y="2691210"/>
              <a:ext cx="2792" cy="656283"/>
            </a:xfrm>
            <a:prstGeom prst="line">
              <a:avLst/>
            </a:prstGeom>
            <a:ln w="508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3205150" y="2608706"/>
              <a:ext cx="10897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chemeClr val="accent6"/>
                  </a:solidFill>
                </a:rPr>
                <a:t>y.finish</a:t>
              </a:r>
              <a:endParaRPr lang="en-US" sz="2400" b="1" dirty="0">
                <a:solidFill>
                  <a:schemeClr val="accent6"/>
                </a:solidFill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 flipH="1">
              <a:off x="3770165" y="3066279"/>
              <a:ext cx="4562" cy="279194"/>
            </a:xfrm>
            <a:prstGeom prst="line">
              <a:avLst/>
            </a:prstGeom>
            <a:ln w="508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>
              <a:off x="4520958" y="2651364"/>
              <a:ext cx="6382" cy="694109"/>
            </a:xfrm>
            <a:prstGeom prst="line">
              <a:avLst/>
            </a:prstGeom>
            <a:ln w="508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/>
          <p:cNvSpPr txBox="1"/>
          <p:nvPr/>
        </p:nvSpPr>
        <p:spPr>
          <a:xfrm>
            <a:off x="6560474" y="5682825"/>
            <a:ext cx="2450494" cy="76944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/>
                </a:solidFill>
                <a:ea typeface="Stencil" charset="0"/>
                <a:cs typeface="Stencil" charset="0"/>
              </a:rPr>
              <a:t>aka, </a:t>
            </a:r>
          </a:p>
          <a:p>
            <a:pPr algn="ctr"/>
            <a:r>
              <a:rPr lang="en-US" sz="2400" b="1" dirty="0" err="1">
                <a:solidFill>
                  <a:schemeClr val="accent4"/>
                </a:solidFill>
                <a:ea typeface="Stencil" charset="0"/>
                <a:cs typeface="Stencil" charset="0"/>
              </a:rPr>
              <a:t>A.finish</a:t>
            </a:r>
            <a:r>
              <a:rPr lang="en-US" sz="2400" b="1" dirty="0">
                <a:solidFill>
                  <a:schemeClr val="accent4"/>
                </a:solidFill>
                <a:ea typeface="Stencil" charset="0"/>
                <a:cs typeface="Stencil" charset="0"/>
              </a:rPr>
              <a:t> &gt; </a:t>
            </a:r>
            <a:r>
              <a:rPr lang="en-US" sz="2400" b="1" dirty="0" err="1">
                <a:solidFill>
                  <a:schemeClr val="accent4"/>
                </a:solidFill>
                <a:ea typeface="Stencil" charset="0"/>
                <a:cs typeface="Stencil" charset="0"/>
              </a:rPr>
              <a:t>B.finish</a:t>
            </a:r>
            <a:endParaRPr lang="en-US" sz="2400" b="1" dirty="0">
              <a:solidFill>
                <a:schemeClr val="accent4"/>
              </a:solidFill>
              <a:ea typeface="Stencil" charset="0"/>
              <a:cs typeface="Stencil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054278" y="1447954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Want to show </a:t>
            </a:r>
            <a:r>
              <a:rPr lang="en-US" dirty="0" err="1">
                <a:solidFill>
                  <a:schemeClr val="accent5"/>
                </a:solidFill>
              </a:rPr>
              <a:t>A.finish</a:t>
            </a:r>
            <a:r>
              <a:rPr lang="en-US" dirty="0">
                <a:solidFill>
                  <a:schemeClr val="accent5"/>
                </a:solidFill>
              </a:rPr>
              <a:t> &gt; </a:t>
            </a:r>
            <a:r>
              <a:rPr lang="en-US" dirty="0" err="1">
                <a:solidFill>
                  <a:schemeClr val="accent5"/>
                </a:solidFill>
              </a:rPr>
              <a:t>B.finish</a:t>
            </a:r>
            <a:r>
              <a:rPr lang="en-US" dirty="0">
                <a:solidFill>
                  <a:schemeClr val="accent5"/>
                </a:solidFill>
              </a:rPr>
              <a:t>.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259565" y="2771559"/>
            <a:ext cx="3300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2"/>
                </a:solidFill>
              </a:rPr>
              <a:t>B</a:t>
            </a:r>
            <a:r>
              <a:rPr lang="en-US" dirty="0" err="1">
                <a:solidFill>
                  <a:schemeClr val="accent2"/>
                </a:solidFill>
              </a:rPr>
              <a:t>.finish</a:t>
            </a:r>
            <a:r>
              <a:rPr lang="en-US" dirty="0"/>
              <a:t> = </a:t>
            </a:r>
            <a:r>
              <a:rPr lang="en-US" b="1" dirty="0" err="1">
                <a:solidFill>
                  <a:schemeClr val="accent6"/>
                </a:solidFill>
              </a:rPr>
              <a:t>y</a:t>
            </a:r>
            <a:r>
              <a:rPr lang="en-US" dirty="0" err="1">
                <a:solidFill>
                  <a:schemeClr val="accent6"/>
                </a:solidFill>
              </a:rPr>
              <a:t>.finish</a:t>
            </a:r>
            <a:endParaRPr lang="en-US" dirty="0">
              <a:solidFill>
                <a:schemeClr val="accent6"/>
              </a:solidFill>
            </a:endParaRPr>
          </a:p>
          <a:p>
            <a:r>
              <a:rPr lang="en-US" dirty="0"/>
              <a:t> </a:t>
            </a:r>
          </a:p>
        </p:txBody>
      </p:sp>
      <p:sp>
        <p:nvSpPr>
          <p:cNvPr id="87" name="Rectangle 86"/>
          <p:cNvSpPr/>
          <p:nvPr/>
        </p:nvSpPr>
        <p:spPr>
          <a:xfrm>
            <a:off x="5088789" y="3169511"/>
            <a:ext cx="1930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b="1" dirty="0" err="1">
                <a:solidFill>
                  <a:schemeClr val="accent2"/>
                </a:solidFill>
              </a:rPr>
              <a:t>A</a:t>
            </a:r>
            <a:r>
              <a:rPr lang="en-US" dirty="0" err="1">
                <a:solidFill>
                  <a:schemeClr val="accent2"/>
                </a:solidFill>
              </a:rPr>
              <a:t>.finish</a:t>
            </a:r>
            <a:r>
              <a:rPr lang="en-US" dirty="0"/>
              <a:t> &gt;= </a:t>
            </a:r>
            <a:r>
              <a:rPr lang="en-US" b="1" dirty="0" err="1">
                <a:solidFill>
                  <a:schemeClr val="accent4"/>
                </a:solidFill>
              </a:rPr>
              <a:t>z</a:t>
            </a:r>
            <a:r>
              <a:rPr lang="en-US" dirty="0" err="1">
                <a:solidFill>
                  <a:schemeClr val="accent4"/>
                </a:solidFill>
              </a:rPr>
              <a:t>.finish</a:t>
            </a:r>
            <a:endParaRPr lang="en-US" dirty="0">
              <a:solidFill>
                <a:schemeClr val="accent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CFEF654-D11D-674F-9127-D49EAF49C30A}"/>
                  </a:ext>
                </a:extLst>
              </p:cNvPr>
              <p:cNvSpPr/>
              <p:nvPr/>
            </p:nvSpPr>
            <p:spPr>
              <a:xfrm>
                <a:off x="4835338" y="5859271"/>
                <a:ext cx="127291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en-US" sz="2000" b="1" dirty="0" err="1">
                    <a:solidFill>
                      <a:schemeClr val="accent2"/>
                    </a:solidFill>
                  </a:rPr>
                  <a:t>A</a:t>
                </a:r>
                <a:r>
                  <a:rPr lang="en-US" sz="2000" dirty="0" err="1">
                    <a:solidFill>
                      <a:schemeClr val="accent2"/>
                    </a:solidFill>
                  </a:rPr>
                  <a:t>.finish</a:t>
                </a:r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CFEF654-D11D-674F-9127-D49EAF49C3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5338" y="5859271"/>
                <a:ext cx="1272913" cy="400110"/>
              </a:xfrm>
              <a:prstGeom prst="rect">
                <a:avLst/>
              </a:prstGeom>
              <a:blipFill>
                <a:blip r:embed="rId7"/>
                <a:stretch>
                  <a:fillRect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>
            <a:extLst>
              <a:ext uri="{FF2B5EF4-FFF2-40B4-BE49-F238E27FC236}">
                <a16:creationId xmlns:a16="http://schemas.microsoft.com/office/drawing/2014/main" id="{1D09A972-796C-0141-9501-4A586924E95D}"/>
              </a:ext>
            </a:extLst>
          </p:cNvPr>
          <p:cNvSpPr/>
          <p:nvPr/>
        </p:nvSpPr>
        <p:spPr>
          <a:xfrm>
            <a:off x="3213844" y="5803987"/>
            <a:ext cx="1045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chemeClr val="accent2"/>
                </a:solidFill>
              </a:rPr>
              <a:t>B</a:t>
            </a:r>
            <a:r>
              <a:rPr lang="en-US" dirty="0" err="1">
                <a:solidFill>
                  <a:schemeClr val="accent2"/>
                </a:solidFill>
              </a:rPr>
              <a:t>.finish</a:t>
            </a:r>
            <a:r>
              <a:rPr lang="en-US" dirty="0">
                <a:solidFill>
                  <a:schemeClr val="accent2"/>
                </a:solidFill>
              </a:rPr>
              <a:t>=</a:t>
            </a:r>
            <a:r>
              <a:rPr lang="en-US" dirty="0"/>
              <a:t> 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8AFA6BD5-F388-5B45-9CA1-75D64E24E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0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uiExpand="1" build="p" bldLvl="2"/>
      <p:bldP spid="65" grpId="0" animBg="1"/>
      <p:bldP spid="69" grpId="0"/>
      <p:bldP spid="87" grpId="0"/>
      <p:bldP spid="3" grpId="0"/>
      <p:bldP spid="43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489733" y="1835021"/>
            <a:ext cx="865426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b="1" dirty="0"/>
              <a:t>Case 2</a:t>
            </a:r>
            <a:r>
              <a:rPr lang="en-US" sz="2800" dirty="0"/>
              <a:t>: We reached </a:t>
            </a:r>
            <a:r>
              <a:rPr lang="en-US" sz="2800" b="1" dirty="0">
                <a:solidFill>
                  <a:schemeClr val="accent2"/>
                </a:solidFill>
              </a:rPr>
              <a:t>B </a:t>
            </a:r>
            <a:r>
              <a:rPr lang="en-US" sz="2800" dirty="0"/>
              <a:t> before </a:t>
            </a:r>
            <a:r>
              <a:rPr lang="en-US" sz="2800" b="1" dirty="0">
                <a:solidFill>
                  <a:schemeClr val="accent2"/>
                </a:solidFill>
              </a:rPr>
              <a:t>A</a:t>
            </a:r>
            <a:r>
              <a:rPr lang="en-US" sz="2800" dirty="0"/>
              <a:t> in our first DFS.</a:t>
            </a:r>
          </a:p>
          <a:p>
            <a:pPr marL="285750" indent="-285750">
              <a:buFont typeface="Arial" charset="0"/>
              <a:buChar char="•"/>
            </a:pPr>
            <a:endParaRPr lang="en-US" sz="2800" dirty="0"/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There are no paths from B to A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because the SCC graph has no cycles</a:t>
            </a:r>
          </a:p>
          <a:p>
            <a:pPr marL="742950" lvl="1" indent="-285750">
              <a:buFont typeface="Arial" charset="0"/>
              <a:buChar char="•"/>
            </a:pPr>
            <a:endParaRPr lang="en-US" sz="2400" dirty="0">
              <a:solidFill>
                <a:schemeClr val="accent4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So we completely finish exploring B and never reach A.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A is explored later after we restart DFS.</a:t>
            </a:r>
          </a:p>
          <a:p>
            <a:pPr marL="285750" indent="-285750">
              <a:buFont typeface="Arial" charset="0"/>
              <a:buChar char="•"/>
            </a:pPr>
            <a:endParaRPr lang="en-US" sz="2800" dirty="0"/>
          </a:p>
          <a:p>
            <a:pPr marL="285750" indent="-285750">
              <a:buFont typeface="Arial" charset="0"/>
              <a:buChar char="•"/>
            </a:pP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idea</a:t>
            </a:r>
            <a:endParaRPr lang="en-US" dirty="0">
              <a:solidFill>
                <a:schemeClr val="accent4"/>
              </a:solidFill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7210441" y="138642"/>
            <a:ext cx="1790368" cy="1272393"/>
            <a:chOff x="7190747" y="107705"/>
            <a:chExt cx="1790368" cy="1272393"/>
          </a:xfrm>
        </p:grpSpPr>
        <p:sp>
          <p:nvSpPr>
            <p:cNvPr id="4" name="Oval 3"/>
            <p:cNvSpPr/>
            <p:nvPr/>
          </p:nvSpPr>
          <p:spPr>
            <a:xfrm>
              <a:off x="7190748" y="107705"/>
              <a:ext cx="1790367" cy="1272393"/>
            </a:xfrm>
            <a:prstGeom prst="ellipse">
              <a:avLst/>
            </a:prstGeom>
            <a:solidFill>
              <a:schemeClr val="accent2"/>
            </a:solidFill>
            <a:ln w="53975">
              <a:solidFill>
                <a:schemeClr val="accent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7190747" y="329290"/>
              <a:ext cx="1099197" cy="816495"/>
              <a:chOff x="3015737" y="5467924"/>
              <a:chExt cx="1610964" cy="1208222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3159494" y="5475175"/>
                <a:ext cx="1112794" cy="1147707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15737" y="5467924"/>
                <a:ext cx="1610964" cy="1208222"/>
              </a:xfrm>
              <a:prstGeom prst="rect">
                <a:avLst/>
              </a:prstGeom>
              <a:effectLst>
                <a:glow rad="50800">
                  <a:schemeClr val="tx1">
                    <a:alpha val="45000"/>
                  </a:schemeClr>
                </a:glow>
              </a:effectLst>
            </p:spPr>
          </p:pic>
        </p:grpSp>
        <p:grpSp>
          <p:nvGrpSpPr>
            <p:cNvPr id="8" name="Group 7"/>
            <p:cNvGrpSpPr/>
            <p:nvPr/>
          </p:nvGrpSpPr>
          <p:grpSpPr>
            <a:xfrm>
              <a:off x="8160168" y="312457"/>
              <a:ext cx="714011" cy="721248"/>
              <a:chOff x="7301826" y="4258330"/>
              <a:chExt cx="1046441" cy="1067278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7301826" y="4258330"/>
                <a:ext cx="1046441" cy="106727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413049" y="4379120"/>
                <a:ext cx="886304" cy="886306"/>
              </a:xfrm>
              <a:prstGeom prst="rect">
                <a:avLst/>
              </a:prstGeom>
              <a:effectLst>
                <a:glow rad="63500">
                  <a:schemeClr val="tx1">
                    <a:alpha val="67000"/>
                  </a:schemeClr>
                </a:glow>
              </a:effectLst>
            </p:spPr>
          </p:pic>
        </p:grpSp>
      </p:grpSp>
      <p:grpSp>
        <p:nvGrpSpPr>
          <p:cNvPr id="28" name="Group 27"/>
          <p:cNvGrpSpPr/>
          <p:nvPr/>
        </p:nvGrpSpPr>
        <p:grpSpPr>
          <a:xfrm>
            <a:off x="4337506" y="107705"/>
            <a:ext cx="2115890" cy="1289604"/>
            <a:chOff x="3749339" y="834514"/>
            <a:chExt cx="2115890" cy="1289604"/>
          </a:xfrm>
        </p:grpSpPr>
        <p:sp>
          <p:nvSpPr>
            <p:cNvPr id="12" name="Oval 11"/>
            <p:cNvSpPr/>
            <p:nvPr/>
          </p:nvSpPr>
          <p:spPr>
            <a:xfrm>
              <a:off x="3749339" y="834514"/>
              <a:ext cx="2115890" cy="1289604"/>
            </a:xfrm>
            <a:prstGeom prst="ellipse">
              <a:avLst/>
            </a:prstGeom>
            <a:solidFill>
              <a:schemeClr val="accent2"/>
            </a:solidFill>
            <a:ln w="53975">
              <a:solidFill>
                <a:schemeClr val="accent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3779682" y="1125281"/>
              <a:ext cx="787579" cy="652048"/>
              <a:chOff x="1485801" y="2412224"/>
              <a:chExt cx="995793" cy="769286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1485801" y="2412224"/>
                <a:ext cx="995793" cy="769286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>
                    <a:solidFill>
                      <a:schemeClr val="tx1"/>
                    </a:solidFill>
                  </a:rPr>
                  <a:t>     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69098" y="2511761"/>
                <a:ext cx="660724" cy="603013"/>
              </a:xfrm>
              <a:prstGeom prst="rect">
                <a:avLst/>
              </a:prstGeom>
              <a:effectLst>
                <a:glow rad="25400">
                  <a:schemeClr val="tx1"/>
                </a:glow>
              </a:effectLst>
            </p:spPr>
          </p:pic>
        </p:grpSp>
        <p:grpSp>
          <p:nvGrpSpPr>
            <p:cNvPr id="16" name="Group 15"/>
            <p:cNvGrpSpPr/>
            <p:nvPr/>
          </p:nvGrpSpPr>
          <p:grpSpPr>
            <a:xfrm>
              <a:off x="4575018" y="1476520"/>
              <a:ext cx="591194" cy="579437"/>
              <a:chOff x="5520124" y="2254636"/>
              <a:chExt cx="866443" cy="857432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5520124" y="2254636"/>
                <a:ext cx="866443" cy="85743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>
                    <a:solidFill>
                      <a:schemeClr val="tx1"/>
                    </a:solidFill>
                  </a:rPr>
                  <a:t>       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61377" y="2302196"/>
                <a:ext cx="571893" cy="768989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4772202" y="947603"/>
              <a:ext cx="945161" cy="631583"/>
              <a:chOff x="2930006" y="1976607"/>
              <a:chExt cx="913763" cy="706230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2930006" y="1976607"/>
                <a:ext cx="913763" cy="701631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>
                    <a:solidFill>
                      <a:schemeClr val="tx1"/>
                    </a:solidFill>
                  </a:rPr>
                  <a:t>        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55642" y="2008376"/>
                <a:ext cx="453154" cy="674461"/>
              </a:xfrm>
              <a:prstGeom prst="rect">
                <a:avLst/>
              </a:prstGeom>
            </p:spPr>
          </p:pic>
        </p:grpSp>
      </p:grpSp>
      <p:cxnSp>
        <p:nvCxnSpPr>
          <p:cNvPr id="11" name="Straight Connector 10"/>
          <p:cNvCxnSpPr>
            <a:stCxn id="12" idx="6"/>
            <a:endCxn id="4" idx="2"/>
          </p:cNvCxnSpPr>
          <p:nvPr/>
        </p:nvCxnSpPr>
        <p:spPr>
          <a:xfrm>
            <a:off x="6453396" y="752507"/>
            <a:ext cx="757046" cy="22332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4134297" y="910295"/>
            <a:ext cx="5118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A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6817372" y="797986"/>
            <a:ext cx="5118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B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 rot="359818">
            <a:off x="2887979" y="5380284"/>
            <a:ext cx="3516319" cy="89255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/>
                </a:solidFill>
                <a:ea typeface="Stencil" charset="0"/>
                <a:cs typeface="Stencil" charset="0"/>
              </a:rPr>
              <a:t>aka, </a:t>
            </a:r>
          </a:p>
          <a:p>
            <a:pPr algn="ctr"/>
            <a:r>
              <a:rPr lang="en-US" sz="2800" b="1" dirty="0" err="1">
                <a:solidFill>
                  <a:schemeClr val="accent4"/>
                </a:solidFill>
                <a:ea typeface="Stencil" charset="0"/>
                <a:cs typeface="Stencil" charset="0"/>
              </a:rPr>
              <a:t>A.finish</a:t>
            </a:r>
            <a:r>
              <a:rPr lang="en-US" sz="2800" b="1" dirty="0">
                <a:solidFill>
                  <a:schemeClr val="accent4"/>
                </a:solidFill>
                <a:ea typeface="Stencil" charset="0"/>
                <a:cs typeface="Stencil" charset="0"/>
              </a:rPr>
              <a:t> &gt; </a:t>
            </a:r>
            <a:r>
              <a:rPr lang="en-US" sz="2800" b="1" dirty="0" err="1">
                <a:solidFill>
                  <a:schemeClr val="accent4"/>
                </a:solidFill>
                <a:ea typeface="Stencil" charset="0"/>
                <a:cs typeface="Stencil" charset="0"/>
              </a:rPr>
              <a:t>B.finish</a:t>
            </a:r>
            <a:endParaRPr lang="en-US" sz="2800" b="1" dirty="0">
              <a:solidFill>
                <a:schemeClr val="accent4"/>
              </a:solidFill>
              <a:ea typeface="Stencil" charset="0"/>
              <a:cs typeface="Stencil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54278" y="1447954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Want to show </a:t>
            </a:r>
            <a:r>
              <a:rPr lang="en-US" dirty="0" err="1">
                <a:solidFill>
                  <a:schemeClr val="accent5"/>
                </a:solidFill>
              </a:rPr>
              <a:t>A.finish</a:t>
            </a:r>
            <a:r>
              <a:rPr lang="en-US" dirty="0">
                <a:solidFill>
                  <a:schemeClr val="accent5"/>
                </a:solidFill>
              </a:rPr>
              <a:t> &gt; </a:t>
            </a:r>
            <a:r>
              <a:rPr lang="en-US" dirty="0" err="1">
                <a:solidFill>
                  <a:schemeClr val="accent5"/>
                </a:solidFill>
              </a:rPr>
              <a:t>B.finish</a:t>
            </a:r>
            <a:r>
              <a:rPr lang="en-US" dirty="0">
                <a:solidFill>
                  <a:schemeClr val="accent5"/>
                </a:solidFill>
              </a:rPr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EA1625-71F7-F944-BAF0-0F348308D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27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uiExpand="1" build="p" bldLvl="2"/>
      <p:bldP spid="65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idea</a:t>
            </a:r>
            <a:endParaRPr lang="en-US" dirty="0">
              <a:solidFill>
                <a:schemeClr val="accent4"/>
              </a:solidFill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7210441" y="138642"/>
            <a:ext cx="1790368" cy="1272393"/>
            <a:chOff x="7190747" y="107705"/>
            <a:chExt cx="1790368" cy="1272393"/>
          </a:xfrm>
        </p:grpSpPr>
        <p:sp>
          <p:nvSpPr>
            <p:cNvPr id="4" name="Oval 3"/>
            <p:cNvSpPr/>
            <p:nvPr/>
          </p:nvSpPr>
          <p:spPr>
            <a:xfrm>
              <a:off x="7190748" y="107705"/>
              <a:ext cx="1790367" cy="1272393"/>
            </a:xfrm>
            <a:prstGeom prst="ellipse">
              <a:avLst/>
            </a:prstGeom>
            <a:solidFill>
              <a:schemeClr val="accent2"/>
            </a:solidFill>
            <a:ln w="53975">
              <a:solidFill>
                <a:schemeClr val="accent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7190747" y="329290"/>
              <a:ext cx="1099197" cy="816495"/>
              <a:chOff x="3015737" y="5467924"/>
              <a:chExt cx="1610964" cy="1208222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3159494" y="5475175"/>
                <a:ext cx="1112794" cy="1147707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15737" y="5467924"/>
                <a:ext cx="1610964" cy="1208222"/>
              </a:xfrm>
              <a:prstGeom prst="rect">
                <a:avLst/>
              </a:prstGeom>
              <a:effectLst>
                <a:glow rad="50800">
                  <a:schemeClr val="tx1">
                    <a:alpha val="45000"/>
                  </a:schemeClr>
                </a:glow>
              </a:effectLst>
            </p:spPr>
          </p:pic>
        </p:grpSp>
        <p:grpSp>
          <p:nvGrpSpPr>
            <p:cNvPr id="8" name="Group 7"/>
            <p:cNvGrpSpPr/>
            <p:nvPr/>
          </p:nvGrpSpPr>
          <p:grpSpPr>
            <a:xfrm>
              <a:off x="8160168" y="312457"/>
              <a:ext cx="714011" cy="721248"/>
              <a:chOff x="7301826" y="4258330"/>
              <a:chExt cx="1046441" cy="1067278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7301826" y="4258330"/>
                <a:ext cx="1046441" cy="106727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413049" y="4379120"/>
                <a:ext cx="886304" cy="886306"/>
              </a:xfrm>
              <a:prstGeom prst="rect">
                <a:avLst/>
              </a:prstGeom>
              <a:effectLst>
                <a:glow rad="63500">
                  <a:schemeClr val="tx1">
                    <a:alpha val="67000"/>
                  </a:schemeClr>
                </a:glow>
              </a:effectLst>
            </p:spPr>
          </p:pic>
        </p:grpSp>
      </p:grpSp>
      <p:grpSp>
        <p:nvGrpSpPr>
          <p:cNvPr id="28" name="Group 27"/>
          <p:cNvGrpSpPr/>
          <p:nvPr/>
        </p:nvGrpSpPr>
        <p:grpSpPr>
          <a:xfrm>
            <a:off x="4337506" y="107705"/>
            <a:ext cx="2115890" cy="1289604"/>
            <a:chOff x="3749339" y="834514"/>
            <a:chExt cx="2115890" cy="1289604"/>
          </a:xfrm>
        </p:grpSpPr>
        <p:sp>
          <p:nvSpPr>
            <p:cNvPr id="12" name="Oval 11"/>
            <p:cNvSpPr/>
            <p:nvPr/>
          </p:nvSpPr>
          <p:spPr>
            <a:xfrm>
              <a:off x="3749339" y="834514"/>
              <a:ext cx="2115890" cy="1289604"/>
            </a:xfrm>
            <a:prstGeom prst="ellipse">
              <a:avLst/>
            </a:prstGeom>
            <a:solidFill>
              <a:schemeClr val="accent2"/>
            </a:solidFill>
            <a:ln w="53975">
              <a:solidFill>
                <a:schemeClr val="accent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3779682" y="1125281"/>
              <a:ext cx="787579" cy="652048"/>
              <a:chOff x="1485801" y="2412224"/>
              <a:chExt cx="995793" cy="769286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1485801" y="2412224"/>
                <a:ext cx="995793" cy="769286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>
                    <a:solidFill>
                      <a:schemeClr val="tx1"/>
                    </a:solidFill>
                  </a:rPr>
                  <a:t>     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69098" y="2511761"/>
                <a:ext cx="660724" cy="603013"/>
              </a:xfrm>
              <a:prstGeom prst="rect">
                <a:avLst/>
              </a:prstGeom>
              <a:effectLst>
                <a:glow rad="25400">
                  <a:schemeClr val="tx1"/>
                </a:glow>
              </a:effectLst>
            </p:spPr>
          </p:pic>
        </p:grpSp>
        <p:grpSp>
          <p:nvGrpSpPr>
            <p:cNvPr id="16" name="Group 15"/>
            <p:cNvGrpSpPr/>
            <p:nvPr/>
          </p:nvGrpSpPr>
          <p:grpSpPr>
            <a:xfrm>
              <a:off x="4575018" y="1476520"/>
              <a:ext cx="591194" cy="579437"/>
              <a:chOff x="5520124" y="2254636"/>
              <a:chExt cx="866443" cy="857432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5520124" y="2254636"/>
                <a:ext cx="866443" cy="85743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>
                    <a:solidFill>
                      <a:schemeClr val="tx1"/>
                    </a:solidFill>
                  </a:rPr>
                  <a:t>       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61377" y="2302196"/>
                <a:ext cx="571893" cy="768989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4772202" y="947603"/>
              <a:ext cx="945161" cy="631583"/>
              <a:chOff x="2930006" y="1976607"/>
              <a:chExt cx="913763" cy="706230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2930006" y="1976607"/>
                <a:ext cx="913763" cy="701631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>
                    <a:solidFill>
                      <a:schemeClr val="tx1"/>
                    </a:solidFill>
                  </a:rPr>
                  <a:t>        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55642" y="2008376"/>
                <a:ext cx="453154" cy="674461"/>
              </a:xfrm>
              <a:prstGeom prst="rect">
                <a:avLst/>
              </a:prstGeom>
            </p:spPr>
          </p:pic>
        </p:grpSp>
      </p:grpSp>
      <p:sp>
        <p:nvSpPr>
          <p:cNvPr id="29" name="TextBox 28"/>
          <p:cNvSpPr txBox="1"/>
          <p:nvPr/>
        </p:nvSpPr>
        <p:spPr>
          <a:xfrm>
            <a:off x="628650" y="1874317"/>
            <a:ext cx="71984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b="1" dirty="0"/>
              <a:t>Two cases</a:t>
            </a:r>
            <a:r>
              <a:rPr lang="en-US" sz="2800" dirty="0"/>
              <a:t>: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800" dirty="0"/>
              <a:t>We reached </a:t>
            </a:r>
            <a:r>
              <a:rPr lang="en-US" sz="2800" b="1" dirty="0">
                <a:solidFill>
                  <a:schemeClr val="accent2"/>
                </a:solidFill>
              </a:rPr>
              <a:t>A</a:t>
            </a:r>
            <a:r>
              <a:rPr lang="en-US" sz="1600" b="1" dirty="0">
                <a:solidFill>
                  <a:schemeClr val="accent2"/>
                </a:solidFill>
              </a:rPr>
              <a:t> </a:t>
            </a:r>
            <a:r>
              <a:rPr lang="en-US" sz="2800" dirty="0"/>
              <a:t> before </a:t>
            </a:r>
            <a:r>
              <a:rPr lang="en-US" sz="2800" b="1" dirty="0">
                <a:solidFill>
                  <a:schemeClr val="accent2"/>
                </a:solidFill>
              </a:rPr>
              <a:t>B</a:t>
            </a:r>
            <a:r>
              <a:rPr lang="en-US" sz="2800" dirty="0"/>
              <a:t> in our first DFS.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800" dirty="0"/>
              <a:t>We reached </a:t>
            </a:r>
            <a:r>
              <a:rPr lang="en-US" sz="2800" b="1" dirty="0">
                <a:solidFill>
                  <a:schemeClr val="accent2"/>
                </a:solidFill>
              </a:rPr>
              <a:t>B</a:t>
            </a:r>
            <a:r>
              <a:rPr lang="en-US" sz="1600" b="1" dirty="0">
                <a:solidFill>
                  <a:schemeClr val="accent2"/>
                </a:solidFill>
              </a:rPr>
              <a:t> </a:t>
            </a:r>
            <a:r>
              <a:rPr lang="en-US" sz="2800" dirty="0"/>
              <a:t> before </a:t>
            </a:r>
            <a:r>
              <a:rPr lang="en-US" sz="2800" b="1" dirty="0">
                <a:solidFill>
                  <a:schemeClr val="accent2"/>
                </a:solidFill>
              </a:rPr>
              <a:t>A</a:t>
            </a:r>
            <a:r>
              <a:rPr lang="en-US" sz="2800" dirty="0"/>
              <a:t> in our first DFS. </a:t>
            </a:r>
          </a:p>
          <a:p>
            <a:pPr marL="742950" lvl="1" indent="-285750">
              <a:buFont typeface="Arial" charset="0"/>
              <a:buChar char="•"/>
            </a:pPr>
            <a:endParaRPr lang="en-US" sz="2800" dirty="0"/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In either case:</a:t>
            </a:r>
          </a:p>
          <a:p>
            <a:pPr marL="742950" lvl="1" indent="-285750">
              <a:buFont typeface="Arial" charset="0"/>
              <a:buChar char="•"/>
            </a:pPr>
            <a:endParaRPr lang="en-US" sz="2800" dirty="0"/>
          </a:p>
        </p:txBody>
      </p:sp>
      <p:cxnSp>
        <p:nvCxnSpPr>
          <p:cNvPr id="11" name="Straight Connector 10"/>
          <p:cNvCxnSpPr>
            <a:stCxn id="12" idx="6"/>
            <a:endCxn id="4" idx="2"/>
          </p:cNvCxnSpPr>
          <p:nvPr/>
        </p:nvCxnSpPr>
        <p:spPr>
          <a:xfrm>
            <a:off x="6453396" y="752507"/>
            <a:ext cx="757046" cy="22332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4134297" y="910295"/>
            <a:ext cx="5118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A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6817372" y="797986"/>
            <a:ext cx="5118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B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21255915">
            <a:off x="2469709" y="4112450"/>
            <a:ext cx="3516319" cy="52322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/>
                </a:solidFill>
                <a:ea typeface="Stencil" charset="0"/>
                <a:cs typeface="Stencil" charset="0"/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  <a:ea typeface="Stencil" charset="0"/>
                <a:cs typeface="Stencil" charset="0"/>
              </a:rPr>
              <a:t>A.finish</a:t>
            </a:r>
            <a:r>
              <a:rPr lang="en-US" sz="2800" b="1" dirty="0">
                <a:solidFill>
                  <a:schemeClr val="accent4"/>
                </a:solidFill>
                <a:ea typeface="Stencil" charset="0"/>
                <a:cs typeface="Stencil" charset="0"/>
              </a:rPr>
              <a:t> &gt; </a:t>
            </a:r>
            <a:r>
              <a:rPr lang="en-US" sz="2800" b="1" dirty="0" err="1">
                <a:solidFill>
                  <a:schemeClr val="accent4"/>
                </a:solidFill>
                <a:ea typeface="Stencil" charset="0"/>
                <a:cs typeface="Stencil" charset="0"/>
              </a:rPr>
              <a:t>B.finish</a:t>
            </a:r>
            <a:endParaRPr lang="en-US" sz="2800" b="1" dirty="0">
              <a:solidFill>
                <a:schemeClr val="accent4"/>
              </a:solidFill>
              <a:ea typeface="Stencil" charset="0"/>
              <a:cs typeface="Stenci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12820" y="4735601"/>
            <a:ext cx="4002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which is what we wanted to show.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054278" y="1447954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Want to show </a:t>
            </a:r>
            <a:r>
              <a:rPr lang="en-US" dirty="0" err="1">
                <a:solidFill>
                  <a:schemeClr val="accent5"/>
                </a:solidFill>
              </a:rPr>
              <a:t>A.finish</a:t>
            </a:r>
            <a:r>
              <a:rPr lang="en-US" dirty="0">
                <a:solidFill>
                  <a:schemeClr val="accent5"/>
                </a:solidFill>
              </a:rPr>
              <a:t> &gt; </a:t>
            </a:r>
            <a:r>
              <a:rPr lang="en-US" dirty="0" err="1">
                <a:solidFill>
                  <a:schemeClr val="accent5"/>
                </a:solidFill>
              </a:rPr>
              <a:t>B.finish</a:t>
            </a:r>
            <a:r>
              <a:rPr lang="en-US" dirty="0">
                <a:solidFill>
                  <a:schemeClr val="accent5"/>
                </a:solidFill>
              </a:rPr>
              <a:t>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0478" y="4735601"/>
            <a:ext cx="1270000" cy="12319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04898" y="6152519"/>
            <a:ext cx="6712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Notice: this is exactly the same two-case argument that we did last time for topological sorting, just with the SCC DAG!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2DD40DCB-CD64-6A4C-B1AD-18E57299B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8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uiExpand="1" build="p" bldLvl="2"/>
      <p:bldP spid="26" grpId="0" animBg="1"/>
      <p:bldP spid="3" grpId="0"/>
      <p:bldP spid="23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This establishes: </a:t>
            </a:r>
            <a:br>
              <a:rPr lang="en-US" dirty="0"/>
            </a:br>
            <a:r>
              <a:rPr lang="en-US" dirty="0"/>
              <a:t>Lemma 2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If there is an edge like this:</a:t>
            </a:r>
          </a:p>
          <a:p>
            <a:endParaRPr lang="en-US" sz="3600" dirty="0">
              <a:solidFill>
                <a:schemeClr val="accent4"/>
              </a:solidFill>
            </a:endParaRPr>
          </a:p>
          <a:p>
            <a:endParaRPr lang="en-US" sz="3600" dirty="0">
              <a:solidFill>
                <a:schemeClr val="accent4"/>
              </a:solidFill>
            </a:endParaRPr>
          </a:p>
          <a:p>
            <a:endParaRPr lang="en-US" sz="3600" dirty="0">
              <a:solidFill>
                <a:schemeClr val="accent4"/>
              </a:solidFill>
            </a:endParaRPr>
          </a:p>
          <a:p>
            <a:endParaRPr lang="en-US" sz="3600" dirty="0">
              <a:solidFill>
                <a:schemeClr val="accent4"/>
              </a:solidFill>
            </a:endParaRPr>
          </a:p>
          <a:p>
            <a:endParaRPr lang="en-US" sz="3600" dirty="0">
              <a:solidFill>
                <a:schemeClr val="accent4"/>
              </a:solidFill>
            </a:endParaRPr>
          </a:p>
          <a:p>
            <a:r>
              <a:rPr lang="en-US" sz="3600" dirty="0"/>
              <a:t>Then </a:t>
            </a:r>
            <a:r>
              <a:rPr lang="en-US" sz="3600" dirty="0" err="1">
                <a:solidFill>
                  <a:schemeClr val="accent4"/>
                </a:solidFill>
              </a:rPr>
              <a:t>A.finish</a:t>
            </a:r>
            <a:r>
              <a:rPr lang="en-US" sz="3600" dirty="0">
                <a:solidFill>
                  <a:schemeClr val="accent4"/>
                </a:solidFill>
              </a:rPr>
              <a:t> &gt; </a:t>
            </a:r>
            <a:r>
              <a:rPr lang="en-US" sz="3600" dirty="0" err="1">
                <a:solidFill>
                  <a:schemeClr val="accent4"/>
                </a:solidFill>
              </a:rPr>
              <a:t>B.finish</a:t>
            </a:r>
            <a:r>
              <a:rPr lang="en-US" sz="3600" dirty="0"/>
              <a:t>.</a:t>
            </a:r>
            <a:endParaRPr lang="en-US" sz="3600" dirty="0">
              <a:solidFill>
                <a:schemeClr val="accent4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767150" y="2810515"/>
            <a:ext cx="2623930" cy="1882845"/>
          </a:xfrm>
          <a:prstGeom prst="ellipse">
            <a:avLst/>
          </a:prstGeom>
          <a:solidFill>
            <a:schemeClr val="accent2"/>
          </a:solidFill>
          <a:ln w="539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5729404" y="3343038"/>
            <a:ext cx="1610963" cy="1208222"/>
            <a:chOff x="4053781" y="5555199"/>
            <a:chExt cx="1610963" cy="1208222"/>
          </a:xfrm>
        </p:grpSpPr>
        <p:sp>
          <p:nvSpPr>
            <p:cNvPr id="16" name="Oval 15"/>
            <p:cNvSpPr/>
            <p:nvPr/>
          </p:nvSpPr>
          <p:spPr>
            <a:xfrm>
              <a:off x="4287492" y="5555199"/>
              <a:ext cx="1112794" cy="114770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effectLst>
              <a:glow rad="50800">
                <a:schemeClr val="tx1">
                  <a:alpha val="45000"/>
                </a:schemeClr>
              </a:glow>
            </a:effectLst>
          </p:spPr>
        </p:pic>
      </p:grpSp>
      <p:grpSp>
        <p:nvGrpSpPr>
          <p:cNvPr id="18" name="Group 17"/>
          <p:cNvGrpSpPr/>
          <p:nvPr/>
        </p:nvGrpSpPr>
        <p:grpSpPr>
          <a:xfrm>
            <a:off x="7230406" y="3102573"/>
            <a:ext cx="1046441" cy="1067278"/>
            <a:chOff x="6021896" y="4336008"/>
            <a:chExt cx="1046441" cy="1067278"/>
          </a:xfrm>
        </p:grpSpPr>
        <p:sp>
          <p:nvSpPr>
            <p:cNvPr id="19" name="Oval 18"/>
            <p:cNvSpPr/>
            <p:nvPr/>
          </p:nvSpPr>
          <p:spPr>
            <a:xfrm>
              <a:off x="6021896" y="4336008"/>
              <a:ext cx="1046441" cy="106727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effectLst>
              <a:glow rad="63500">
                <a:schemeClr val="tx1">
                  <a:alpha val="67000"/>
                </a:schemeClr>
              </a:glow>
            </a:effectLst>
          </p:spPr>
        </p:pic>
      </p:grpSp>
      <p:cxnSp>
        <p:nvCxnSpPr>
          <p:cNvPr id="22" name="Straight Connector 21"/>
          <p:cNvCxnSpPr>
            <a:stCxn id="23" idx="6"/>
            <a:endCxn id="5" idx="2"/>
          </p:cNvCxnSpPr>
          <p:nvPr/>
        </p:nvCxnSpPr>
        <p:spPr>
          <a:xfrm>
            <a:off x="3610850" y="3744776"/>
            <a:ext cx="2156300" cy="7162"/>
          </a:xfrm>
          <a:prstGeom prst="line">
            <a:avLst/>
          </a:prstGeom>
          <a:ln w="66675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509841" y="2790619"/>
            <a:ext cx="3101009" cy="1908313"/>
          </a:xfrm>
          <a:prstGeom prst="ellipse">
            <a:avLst/>
          </a:prstGeom>
          <a:solidFill>
            <a:schemeClr val="accent2"/>
          </a:solidFill>
          <a:ln w="539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717316" y="3036415"/>
            <a:ext cx="1154261" cy="964879"/>
            <a:chOff x="1791276" y="2676798"/>
            <a:chExt cx="995793" cy="769286"/>
          </a:xfrm>
        </p:grpSpPr>
        <p:sp>
          <p:nvSpPr>
            <p:cNvPr id="25" name="Oval 24"/>
            <p:cNvSpPr/>
            <p:nvPr/>
          </p:nvSpPr>
          <p:spPr>
            <a:xfrm>
              <a:off x="1791276" y="2676798"/>
              <a:ext cx="995793" cy="76928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effectLst>
              <a:glow rad="25400">
                <a:schemeClr val="tx1"/>
              </a:glow>
            </a:effectLst>
          </p:spPr>
        </p:pic>
      </p:grpSp>
      <p:grpSp>
        <p:nvGrpSpPr>
          <p:cNvPr id="27" name="Group 26"/>
          <p:cNvGrpSpPr/>
          <p:nvPr/>
        </p:nvGrpSpPr>
        <p:grpSpPr>
          <a:xfrm>
            <a:off x="1624205" y="3829795"/>
            <a:ext cx="931129" cy="857432"/>
            <a:chOff x="6334072" y="2019168"/>
            <a:chExt cx="931129" cy="857432"/>
          </a:xfrm>
        </p:grpSpPr>
        <p:sp>
          <p:nvSpPr>
            <p:cNvPr id="28" name="Oval 27"/>
            <p:cNvSpPr/>
            <p:nvPr/>
          </p:nvSpPr>
          <p:spPr>
            <a:xfrm>
              <a:off x="6334072" y="2019168"/>
              <a:ext cx="931129" cy="85743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2012409" y="3142059"/>
            <a:ext cx="1385211" cy="934596"/>
            <a:chOff x="2508568" y="1917700"/>
            <a:chExt cx="913763" cy="706230"/>
          </a:xfrm>
        </p:grpSpPr>
        <p:sp>
          <p:nvSpPr>
            <p:cNvPr id="31" name="Oval 30"/>
            <p:cNvSpPr/>
            <p:nvPr/>
          </p:nvSpPr>
          <p:spPr>
            <a:xfrm>
              <a:off x="2508568" y="1917700"/>
              <a:ext cx="913763" cy="7016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3161143" y="4195009"/>
            <a:ext cx="5118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A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060625" y="4150631"/>
            <a:ext cx="5118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B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EA8C90-5333-1040-AD12-0FF7FE36C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14937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This establishes: </a:t>
            </a:r>
            <a:br>
              <a:rPr lang="en-US" dirty="0"/>
            </a:br>
            <a:r>
              <a:rPr lang="en-US" dirty="0"/>
              <a:t>Corollary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965924" cy="4351338"/>
          </a:xfrm>
        </p:spPr>
        <p:txBody>
          <a:bodyPr>
            <a:normAutofit/>
          </a:bodyPr>
          <a:lstStyle/>
          <a:p>
            <a:r>
              <a:rPr lang="en-US" sz="3200" dirty="0"/>
              <a:t>If there is an edge like this in the </a:t>
            </a:r>
            <a:r>
              <a:rPr lang="en-US" sz="3200" b="1" dirty="0">
                <a:solidFill>
                  <a:schemeClr val="accent4"/>
                </a:solidFill>
              </a:rPr>
              <a:t>reversed graph</a:t>
            </a:r>
            <a:r>
              <a:rPr lang="en-US" sz="3200" dirty="0"/>
              <a:t>:</a:t>
            </a:r>
          </a:p>
          <a:p>
            <a:endParaRPr lang="en-US" sz="3600" dirty="0">
              <a:solidFill>
                <a:schemeClr val="accent4"/>
              </a:solidFill>
            </a:endParaRPr>
          </a:p>
          <a:p>
            <a:endParaRPr lang="en-US" sz="3600" dirty="0">
              <a:solidFill>
                <a:schemeClr val="accent4"/>
              </a:solidFill>
            </a:endParaRPr>
          </a:p>
          <a:p>
            <a:endParaRPr lang="en-US" sz="3600" dirty="0">
              <a:solidFill>
                <a:schemeClr val="accent4"/>
              </a:solidFill>
            </a:endParaRPr>
          </a:p>
          <a:p>
            <a:endParaRPr lang="en-US" sz="3600" dirty="0">
              <a:solidFill>
                <a:schemeClr val="accent4"/>
              </a:solidFill>
            </a:endParaRPr>
          </a:p>
          <a:p>
            <a:endParaRPr lang="en-US" sz="3600" dirty="0">
              <a:solidFill>
                <a:schemeClr val="accent4"/>
              </a:solidFill>
            </a:endParaRPr>
          </a:p>
          <a:p>
            <a:r>
              <a:rPr lang="en-US" sz="3600" dirty="0"/>
              <a:t>Then </a:t>
            </a:r>
            <a:r>
              <a:rPr lang="en-US" sz="3600" dirty="0" err="1">
                <a:solidFill>
                  <a:schemeClr val="accent4"/>
                </a:solidFill>
              </a:rPr>
              <a:t>A.finish</a:t>
            </a:r>
            <a:r>
              <a:rPr lang="en-US" sz="3600" dirty="0">
                <a:solidFill>
                  <a:schemeClr val="accent4"/>
                </a:solidFill>
              </a:rPr>
              <a:t> &gt; </a:t>
            </a:r>
            <a:r>
              <a:rPr lang="en-US" sz="3600" dirty="0" err="1">
                <a:solidFill>
                  <a:schemeClr val="accent4"/>
                </a:solidFill>
              </a:rPr>
              <a:t>B.finish</a:t>
            </a:r>
            <a:r>
              <a:rPr lang="en-US" sz="3600" dirty="0"/>
              <a:t>.</a:t>
            </a:r>
            <a:endParaRPr lang="en-US" sz="3600" dirty="0">
              <a:solidFill>
                <a:schemeClr val="accent4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767150" y="2810515"/>
            <a:ext cx="2623930" cy="1882845"/>
          </a:xfrm>
          <a:prstGeom prst="ellipse">
            <a:avLst/>
          </a:prstGeom>
          <a:solidFill>
            <a:schemeClr val="accent2"/>
          </a:solidFill>
          <a:ln w="539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5729404" y="3343038"/>
            <a:ext cx="1610963" cy="1208222"/>
            <a:chOff x="4053781" y="5555199"/>
            <a:chExt cx="1610963" cy="1208222"/>
          </a:xfrm>
        </p:grpSpPr>
        <p:sp>
          <p:nvSpPr>
            <p:cNvPr id="16" name="Oval 15"/>
            <p:cNvSpPr/>
            <p:nvPr/>
          </p:nvSpPr>
          <p:spPr>
            <a:xfrm>
              <a:off x="4287492" y="5555199"/>
              <a:ext cx="1112794" cy="114770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effectLst>
              <a:glow rad="50800">
                <a:schemeClr val="tx1">
                  <a:alpha val="45000"/>
                </a:schemeClr>
              </a:glow>
            </a:effectLst>
          </p:spPr>
        </p:pic>
      </p:grpSp>
      <p:grpSp>
        <p:nvGrpSpPr>
          <p:cNvPr id="18" name="Group 17"/>
          <p:cNvGrpSpPr/>
          <p:nvPr/>
        </p:nvGrpSpPr>
        <p:grpSpPr>
          <a:xfrm>
            <a:off x="7230406" y="3102573"/>
            <a:ext cx="1046441" cy="1067278"/>
            <a:chOff x="6021896" y="4336008"/>
            <a:chExt cx="1046441" cy="1067278"/>
          </a:xfrm>
        </p:grpSpPr>
        <p:sp>
          <p:nvSpPr>
            <p:cNvPr id="19" name="Oval 18"/>
            <p:cNvSpPr/>
            <p:nvPr/>
          </p:nvSpPr>
          <p:spPr>
            <a:xfrm>
              <a:off x="6021896" y="4336008"/>
              <a:ext cx="1046441" cy="106727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effectLst>
              <a:glow rad="63500">
                <a:schemeClr val="tx1">
                  <a:alpha val="67000"/>
                </a:schemeClr>
              </a:glow>
            </a:effectLst>
          </p:spPr>
        </p:pic>
      </p:grpSp>
      <p:cxnSp>
        <p:nvCxnSpPr>
          <p:cNvPr id="22" name="Straight Connector 21"/>
          <p:cNvCxnSpPr>
            <a:endCxn id="23" idx="6"/>
          </p:cNvCxnSpPr>
          <p:nvPr/>
        </p:nvCxnSpPr>
        <p:spPr>
          <a:xfrm flipH="1">
            <a:off x="3610850" y="3697357"/>
            <a:ext cx="2118554" cy="47419"/>
          </a:xfrm>
          <a:prstGeom prst="line">
            <a:avLst/>
          </a:prstGeom>
          <a:ln w="66675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509841" y="2790619"/>
            <a:ext cx="3101009" cy="1908313"/>
          </a:xfrm>
          <a:prstGeom prst="ellipse">
            <a:avLst/>
          </a:prstGeom>
          <a:solidFill>
            <a:schemeClr val="accent2"/>
          </a:solidFill>
          <a:ln w="539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717316" y="3036415"/>
            <a:ext cx="1154261" cy="964879"/>
            <a:chOff x="1791276" y="2676798"/>
            <a:chExt cx="995793" cy="769286"/>
          </a:xfrm>
        </p:grpSpPr>
        <p:sp>
          <p:nvSpPr>
            <p:cNvPr id="25" name="Oval 24"/>
            <p:cNvSpPr/>
            <p:nvPr/>
          </p:nvSpPr>
          <p:spPr>
            <a:xfrm>
              <a:off x="1791276" y="2676798"/>
              <a:ext cx="995793" cy="76928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effectLst>
              <a:glow rad="25400">
                <a:schemeClr val="tx1"/>
              </a:glow>
            </a:effectLst>
          </p:spPr>
        </p:pic>
      </p:grpSp>
      <p:grpSp>
        <p:nvGrpSpPr>
          <p:cNvPr id="27" name="Group 26"/>
          <p:cNvGrpSpPr/>
          <p:nvPr/>
        </p:nvGrpSpPr>
        <p:grpSpPr>
          <a:xfrm>
            <a:off x="1624205" y="3829795"/>
            <a:ext cx="931129" cy="857432"/>
            <a:chOff x="6334072" y="2019168"/>
            <a:chExt cx="931129" cy="857432"/>
          </a:xfrm>
        </p:grpSpPr>
        <p:sp>
          <p:nvSpPr>
            <p:cNvPr id="28" name="Oval 27"/>
            <p:cNvSpPr/>
            <p:nvPr/>
          </p:nvSpPr>
          <p:spPr>
            <a:xfrm>
              <a:off x="6334072" y="2019168"/>
              <a:ext cx="931129" cy="85743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2012409" y="3142059"/>
            <a:ext cx="1385211" cy="934596"/>
            <a:chOff x="2508568" y="1917700"/>
            <a:chExt cx="913763" cy="706230"/>
          </a:xfrm>
        </p:grpSpPr>
        <p:sp>
          <p:nvSpPr>
            <p:cNvPr id="31" name="Oval 30"/>
            <p:cNvSpPr/>
            <p:nvPr/>
          </p:nvSpPr>
          <p:spPr>
            <a:xfrm>
              <a:off x="2508568" y="1917700"/>
              <a:ext cx="913763" cy="7016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3161143" y="4195009"/>
            <a:ext cx="5118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A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060625" y="4150631"/>
            <a:ext cx="5118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B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63115" y="265043"/>
            <a:ext cx="2703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F52CE2-8806-5741-8E8E-62E7DF193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1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/>
          <p:cNvSpPr txBox="1"/>
          <p:nvPr/>
        </p:nvSpPr>
        <p:spPr>
          <a:xfrm>
            <a:off x="8088569" y="833870"/>
            <a:ext cx="1241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 0</a:t>
            </a:r>
          </a:p>
          <a:p>
            <a:r>
              <a:rPr lang="en-US" dirty="0"/>
              <a:t>Finish: 9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145167" y="6141540"/>
            <a:ext cx="1241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 10</a:t>
            </a:r>
          </a:p>
          <a:p>
            <a:r>
              <a:rPr lang="en-US" dirty="0"/>
              <a:t>Finish:11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392" y="378268"/>
            <a:ext cx="7886700" cy="772046"/>
          </a:xfrm>
        </p:spPr>
        <p:txBody>
          <a:bodyPr>
            <a:normAutofit fontScale="90000"/>
          </a:bodyPr>
          <a:lstStyle/>
          <a:p>
            <a:r>
              <a:rPr lang="en-US" dirty="0"/>
              <a:t>Now we see why </a:t>
            </a:r>
            <a:br>
              <a:rPr lang="en-US" dirty="0"/>
            </a:br>
            <a:r>
              <a:rPr lang="en-US" dirty="0"/>
              <a:t>this finds SCCs.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905" y="1477886"/>
            <a:ext cx="5037754" cy="2893768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The Corollary says that </a:t>
            </a:r>
            <a:r>
              <a:rPr lang="en-US" sz="2400" b="1" dirty="0"/>
              <a:t>all blue arrows point towards larger finish times</a:t>
            </a:r>
            <a:r>
              <a:rPr lang="en-US" sz="2400" dirty="0"/>
              <a:t>.</a:t>
            </a:r>
          </a:p>
          <a:p>
            <a:r>
              <a:rPr lang="en-US" sz="2400" dirty="0"/>
              <a:t>So if we start with the largest finish time, </a:t>
            </a:r>
            <a:r>
              <a:rPr lang="en-US" sz="2400" b="1" dirty="0"/>
              <a:t>all blue arrows lead in</a:t>
            </a:r>
            <a:r>
              <a:rPr lang="en-US" sz="2400" dirty="0"/>
              <a:t>.</a:t>
            </a:r>
          </a:p>
          <a:p>
            <a:r>
              <a:rPr lang="en-US" sz="2400" dirty="0"/>
              <a:t>Thus, that connected component, and only that connected component, are reachable by the second round of DFS</a:t>
            </a:r>
          </a:p>
        </p:txBody>
      </p:sp>
      <p:sp>
        <p:nvSpPr>
          <p:cNvPr id="4" name="Oval 3"/>
          <p:cNvSpPr/>
          <p:nvPr/>
        </p:nvSpPr>
        <p:spPr>
          <a:xfrm>
            <a:off x="5827585" y="1202943"/>
            <a:ext cx="3099334" cy="2395374"/>
          </a:xfrm>
          <a:prstGeom prst="ellipse">
            <a:avLst/>
          </a:prstGeom>
          <a:solidFill>
            <a:schemeClr val="accent2"/>
          </a:solidFill>
          <a:ln w="539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895935" y="4900000"/>
            <a:ext cx="1676400" cy="1486317"/>
          </a:xfrm>
          <a:prstGeom prst="ellipse">
            <a:avLst/>
          </a:prstGeom>
          <a:solidFill>
            <a:schemeClr val="accent2"/>
          </a:solidFill>
          <a:ln w="539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270203" y="4626614"/>
            <a:ext cx="2723323" cy="1882845"/>
          </a:xfrm>
          <a:prstGeom prst="ellipse">
            <a:avLst/>
          </a:prstGeom>
          <a:solidFill>
            <a:schemeClr val="accent2"/>
          </a:solidFill>
          <a:ln w="539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7377252" y="2487293"/>
            <a:ext cx="931129" cy="857432"/>
            <a:chOff x="6334072" y="2019168"/>
            <a:chExt cx="931129" cy="857432"/>
          </a:xfrm>
        </p:grpSpPr>
        <p:sp>
          <p:nvSpPr>
            <p:cNvPr id="11" name="Oval 10"/>
            <p:cNvSpPr/>
            <p:nvPr/>
          </p:nvSpPr>
          <p:spPr>
            <a:xfrm>
              <a:off x="6334072" y="2019168"/>
              <a:ext cx="931129" cy="85743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7041529" y="1425559"/>
            <a:ext cx="1385211" cy="934596"/>
            <a:chOff x="2508568" y="1917700"/>
            <a:chExt cx="913763" cy="706230"/>
          </a:xfrm>
        </p:grpSpPr>
        <p:sp>
          <p:nvSpPr>
            <p:cNvPr id="14" name="Oval 13"/>
            <p:cNvSpPr/>
            <p:nvPr/>
          </p:nvSpPr>
          <p:spPr>
            <a:xfrm>
              <a:off x="2508568" y="1917700"/>
              <a:ext cx="913763" cy="7016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6987527" y="5150642"/>
            <a:ext cx="1264269" cy="842731"/>
            <a:chOff x="4373217" y="4464763"/>
            <a:chExt cx="1264269" cy="842731"/>
          </a:xfrm>
        </p:grpSpPr>
        <p:sp>
          <p:nvSpPr>
            <p:cNvPr id="17" name="Oval 16"/>
            <p:cNvSpPr/>
            <p:nvPr/>
          </p:nvSpPr>
          <p:spPr>
            <a:xfrm>
              <a:off x="4373217" y="4464763"/>
              <a:ext cx="1264269" cy="8427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4372212" y="4993833"/>
            <a:ext cx="1610963" cy="1208222"/>
            <a:chOff x="4053781" y="5555199"/>
            <a:chExt cx="1610963" cy="1208222"/>
          </a:xfrm>
        </p:grpSpPr>
        <p:sp>
          <p:nvSpPr>
            <p:cNvPr id="20" name="Oval 19"/>
            <p:cNvSpPr/>
            <p:nvPr/>
          </p:nvSpPr>
          <p:spPr>
            <a:xfrm>
              <a:off x="4287492" y="5555199"/>
              <a:ext cx="1112794" cy="114770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effectLst>
              <a:glow rad="50800">
                <a:schemeClr val="tx1">
                  <a:alpha val="45000"/>
                </a:schemeClr>
              </a:glow>
            </a:effectLst>
          </p:spPr>
        </p:pic>
      </p:grpSp>
      <p:grpSp>
        <p:nvGrpSpPr>
          <p:cNvPr id="22" name="Group 21"/>
          <p:cNvGrpSpPr/>
          <p:nvPr/>
        </p:nvGrpSpPr>
        <p:grpSpPr>
          <a:xfrm>
            <a:off x="3399039" y="5034397"/>
            <a:ext cx="1046441" cy="1067278"/>
            <a:chOff x="6021896" y="4336008"/>
            <a:chExt cx="1046441" cy="1067278"/>
          </a:xfrm>
        </p:grpSpPr>
        <p:sp>
          <p:nvSpPr>
            <p:cNvPr id="23" name="Oval 22"/>
            <p:cNvSpPr/>
            <p:nvPr/>
          </p:nvSpPr>
          <p:spPr>
            <a:xfrm>
              <a:off x="6021896" y="4336008"/>
              <a:ext cx="1046441" cy="106727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effectLst>
              <a:glow rad="63500">
                <a:schemeClr val="tx1">
                  <a:alpha val="67000"/>
                </a:schemeClr>
              </a:glow>
            </a:effectLst>
          </p:spPr>
        </p:pic>
      </p:grpSp>
      <p:cxnSp>
        <p:nvCxnSpPr>
          <p:cNvPr id="25" name="Straight Connector 24"/>
          <p:cNvCxnSpPr>
            <a:stCxn id="6" idx="7"/>
            <a:endCxn id="4" idx="3"/>
          </p:cNvCxnSpPr>
          <p:nvPr/>
        </p:nvCxnSpPr>
        <p:spPr>
          <a:xfrm flipV="1">
            <a:off x="5594705" y="3247523"/>
            <a:ext cx="686767" cy="1654827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4" idx="4"/>
            <a:endCxn id="5" idx="0"/>
          </p:cNvCxnSpPr>
          <p:nvPr/>
        </p:nvCxnSpPr>
        <p:spPr>
          <a:xfrm>
            <a:off x="7377252" y="3598317"/>
            <a:ext cx="356883" cy="1301683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6" idx="6"/>
            <a:endCxn id="5" idx="2"/>
          </p:cNvCxnSpPr>
          <p:nvPr/>
        </p:nvCxnSpPr>
        <p:spPr>
          <a:xfrm>
            <a:off x="5993526" y="5568037"/>
            <a:ext cx="902409" cy="75122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4398957" y="186146"/>
            <a:ext cx="4820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Remember that after the first round of DFS, and after we reversed all the edges, we ended up with this SCC DAG: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6166679" y="2094245"/>
            <a:ext cx="1154261" cy="964879"/>
            <a:chOff x="1791276" y="2676798"/>
            <a:chExt cx="995793" cy="769286"/>
          </a:xfrm>
        </p:grpSpPr>
        <p:sp>
          <p:nvSpPr>
            <p:cNvPr id="39" name="Oval 38"/>
            <p:cNvSpPr/>
            <p:nvPr/>
          </p:nvSpPr>
          <p:spPr>
            <a:xfrm>
              <a:off x="1791276" y="2676798"/>
              <a:ext cx="995793" cy="76928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effectLst>
              <a:glow rad="25400">
                <a:schemeClr val="tx1"/>
              </a:glow>
            </a:effectLst>
          </p:spPr>
        </p:pic>
      </p:grpSp>
      <p:sp>
        <p:nvSpPr>
          <p:cNvPr id="53" name="Freeform 52"/>
          <p:cNvSpPr/>
          <p:nvPr/>
        </p:nvSpPr>
        <p:spPr>
          <a:xfrm>
            <a:off x="6158103" y="4022469"/>
            <a:ext cx="3729109" cy="3202220"/>
          </a:xfrm>
          <a:custGeom>
            <a:avLst/>
            <a:gdLst>
              <a:gd name="connsiteX0" fmla="*/ 3256354 w 3729109"/>
              <a:gd name="connsiteY0" fmla="*/ 0 h 3202220"/>
              <a:gd name="connsiteX1" fmla="*/ 2567241 w 3729109"/>
              <a:gd name="connsiteY1" fmla="*/ 66260 h 3202220"/>
              <a:gd name="connsiteX2" fmla="*/ 1480563 w 3729109"/>
              <a:gd name="connsiteY2" fmla="*/ 344556 h 3202220"/>
              <a:gd name="connsiteX3" fmla="*/ 658928 w 3729109"/>
              <a:gd name="connsiteY3" fmla="*/ 755374 h 3202220"/>
              <a:gd name="connsiteX4" fmla="*/ 340876 w 3729109"/>
              <a:gd name="connsiteY4" fmla="*/ 1616765 h 3202220"/>
              <a:gd name="connsiteX5" fmla="*/ 195102 w 3729109"/>
              <a:gd name="connsiteY5" fmla="*/ 2902226 h 3202220"/>
              <a:gd name="connsiteX6" fmla="*/ 261363 w 3729109"/>
              <a:gd name="connsiteY6" fmla="*/ 3140765 h 3202220"/>
              <a:gd name="connsiteX7" fmla="*/ 3428633 w 3729109"/>
              <a:gd name="connsiteY7" fmla="*/ 2968487 h 3202220"/>
              <a:gd name="connsiteX8" fmla="*/ 3415380 w 3729109"/>
              <a:gd name="connsiteY8" fmla="*/ 848139 h 3202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9109" h="3202220">
                <a:moveTo>
                  <a:pt x="3256354" y="0"/>
                </a:moveTo>
                <a:cubicBezTo>
                  <a:pt x="3059780" y="4417"/>
                  <a:pt x="2863206" y="8834"/>
                  <a:pt x="2567241" y="66260"/>
                </a:cubicBezTo>
                <a:cubicBezTo>
                  <a:pt x="2271276" y="123686"/>
                  <a:pt x="1798615" y="229704"/>
                  <a:pt x="1480563" y="344556"/>
                </a:cubicBezTo>
                <a:cubicBezTo>
                  <a:pt x="1162511" y="459408"/>
                  <a:pt x="848876" y="543339"/>
                  <a:pt x="658928" y="755374"/>
                </a:cubicBezTo>
                <a:cubicBezTo>
                  <a:pt x="468980" y="967409"/>
                  <a:pt x="418180" y="1258956"/>
                  <a:pt x="340876" y="1616765"/>
                </a:cubicBezTo>
                <a:cubicBezTo>
                  <a:pt x="263572" y="1974574"/>
                  <a:pt x="208354" y="2648226"/>
                  <a:pt x="195102" y="2902226"/>
                </a:cubicBezTo>
                <a:cubicBezTo>
                  <a:pt x="181850" y="3156226"/>
                  <a:pt x="-277559" y="3129722"/>
                  <a:pt x="261363" y="3140765"/>
                </a:cubicBezTo>
                <a:cubicBezTo>
                  <a:pt x="800285" y="3151808"/>
                  <a:pt x="2902963" y="3350591"/>
                  <a:pt x="3428633" y="2968487"/>
                </a:cubicBezTo>
                <a:cubicBezTo>
                  <a:pt x="3954303" y="2586383"/>
                  <a:pt x="3684841" y="1717261"/>
                  <a:pt x="3415380" y="848139"/>
                </a:cubicBezTo>
              </a:path>
            </a:pathLst>
          </a:custGeom>
          <a:solidFill>
            <a:schemeClr val="bg1">
              <a:alpha val="86000"/>
            </a:schemeClr>
          </a:solidFill>
          <a:ln w="31750">
            <a:solidFill>
              <a:srgbClr val="8B1B1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ontent Placeholder 2"/>
          <p:cNvSpPr txBox="1">
            <a:spLocks/>
          </p:cNvSpPr>
          <p:nvPr/>
        </p:nvSpPr>
        <p:spPr>
          <a:xfrm>
            <a:off x="133345" y="4249158"/>
            <a:ext cx="3215539" cy="2893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accent4"/>
                </a:solidFill>
              </a:rPr>
              <a:t>Now, we’ve deleted that first component.</a:t>
            </a:r>
          </a:p>
          <a:p>
            <a:r>
              <a:rPr lang="en-US" sz="2000" dirty="0">
                <a:solidFill>
                  <a:schemeClr val="accent4"/>
                </a:solidFill>
              </a:rPr>
              <a:t>The next one has the </a:t>
            </a:r>
            <a:r>
              <a:rPr lang="en-US" sz="2000" b="1" dirty="0">
                <a:solidFill>
                  <a:schemeClr val="accent4"/>
                </a:solidFill>
              </a:rPr>
              <a:t>next biggest finishing time.</a:t>
            </a:r>
          </a:p>
          <a:p>
            <a:r>
              <a:rPr lang="en-US" sz="2000" dirty="0">
                <a:solidFill>
                  <a:schemeClr val="accent4"/>
                </a:solidFill>
              </a:rPr>
              <a:t>So </a:t>
            </a:r>
            <a:r>
              <a:rPr lang="en-US" sz="2000" b="1" dirty="0">
                <a:solidFill>
                  <a:schemeClr val="accent4"/>
                </a:solidFill>
              </a:rPr>
              <a:t>all remaining blue arrows lead in.</a:t>
            </a:r>
          </a:p>
          <a:p>
            <a:r>
              <a:rPr lang="en-US" sz="2000" dirty="0">
                <a:solidFill>
                  <a:srgbClr val="CF6E6C"/>
                </a:solidFill>
              </a:rPr>
              <a:t>Repeat.</a:t>
            </a:r>
          </a:p>
        </p:txBody>
      </p:sp>
      <p:sp>
        <p:nvSpPr>
          <p:cNvPr id="55" name="Freeform 54"/>
          <p:cNvSpPr/>
          <p:nvPr/>
        </p:nvSpPr>
        <p:spPr>
          <a:xfrm>
            <a:off x="5453934" y="786620"/>
            <a:ext cx="3932417" cy="3142382"/>
          </a:xfrm>
          <a:custGeom>
            <a:avLst/>
            <a:gdLst>
              <a:gd name="connsiteX0" fmla="*/ 3835412 w 3932417"/>
              <a:gd name="connsiteY0" fmla="*/ 38514 h 3142382"/>
              <a:gd name="connsiteX1" fmla="*/ 1741568 w 3932417"/>
              <a:gd name="connsiteY1" fmla="*/ 78271 h 3142382"/>
              <a:gd name="connsiteX2" fmla="*/ 270577 w 3932417"/>
              <a:gd name="connsiteY2" fmla="*/ 740880 h 3142382"/>
              <a:gd name="connsiteX3" fmla="*/ 5533 w 3932417"/>
              <a:gd name="connsiteY3" fmla="*/ 1549262 h 3142382"/>
              <a:gd name="connsiteX4" fmla="*/ 257325 w 3932417"/>
              <a:gd name="connsiteY4" fmla="*/ 2516671 h 3142382"/>
              <a:gd name="connsiteX5" fmla="*/ 1874090 w 3932417"/>
              <a:gd name="connsiteY5" fmla="*/ 3126271 h 3142382"/>
              <a:gd name="connsiteX6" fmla="*/ 3451099 w 3932417"/>
              <a:gd name="connsiteY6" fmla="*/ 2927488 h 3142382"/>
              <a:gd name="connsiteX7" fmla="*/ 3875168 w 3932417"/>
              <a:gd name="connsiteY7" fmla="*/ 2516671 h 3142382"/>
              <a:gd name="connsiteX8" fmla="*/ 3928177 w 3932417"/>
              <a:gd name="connsiteY8" fmla="*/ 38514 h 3142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32417" h="3142382">
                <a:moveTo>
                  <a:pt x="3835412" y="38514"/>
                </a:moveTo>
                <a:cubicBezTo>
                  <a:pt x="3085559" y="-138"/>
                  <a:pt x="2335707" y="-38790"/>
                  <a:pt x="1741568" y="78271"/>
                </a:cubicBezTo>
                <a:cubicBezTo>
                  <a:pt x="1147429" y="195332"/>
                  <a:pt x="559916" y="495715"/>
                  <a:pt x="270577" y="740880"/>
                </a:cubicBezTo>
                <a:cubicBezTo>
                  <a:pt x="-18762" y="986045"/>
                  <a:pt x="7742" y="1253297"/>
                  <a:pt x="5533" y="1549262"/>
                </a:cubicBezTo>
                <a:cubicBezTo>
                  <a:pt x="3324" y="1845227"/>
                  <a:pt x="-54101" y="2253836"/>
                  <a:pt x="257325" y="2516671"/>
                </a:cubicBezTo>
                <a:cubicBezTo>
                  <a:pt x="568751" y="2779506"/>
                  <a:pt x="1341794" y="3057802"/>
                  <a:pt x="1874090" y="3126271"/>
                </a:cubicBezTo>
                <a:cubicBezTo>
                  <a:pt x="2406386" y="3194741"/>
                  <a:pt x="3117586" y="3029088"/>
                  <a:pt x="3451099" y="2927488"/>
                </a:cubicBezTo>
                <a:cubicBezTo>
                  <a:pt x="3784612" y="2825888"/>
                  <a:pt x="3795655" y="2998167"/>
                  <a:pt x="3875168" y="2516671"/>
                </a:cubicBezTo>
                <a:cubicBezTo>
                  <a:pt x="3954681" y="2035175"/>
                  <a:pt x="3928177" y="38514"/>
                  <a:pt x="3928177" y="38514"/>
                </a:cubicBezTo>
              </a:path>
            </a:pathLst>
          </a:custGeom>
          <a:solidFill>
            <a:schemeClr val="bg1">
              <a:alpha val="82000"/>
            </a:schemeClr>
          </a:solidFill>
          <a:ln w="25400">
            <a:solidFill>
              <a:srgbClr val="8B1B1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2809429" y="6216583"/>
            <a:ext cx="1241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 2</a:t>
            </a:r>
          </a:p>
          <a:p>
            <a:r>
              <a:rPr lang="en-US" dirty="0"/>
              <a:t>Finish: 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DF7E79-F9E7-FF40-BE68-5DD5CE60F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32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3" grpId="0" animBg="1"/>
      <p:bldP spid="54" grpId="0" uiExpand="1" build="p"/>
      <p:bldP spid="55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Formally, we prove it by induction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Theorem</a:t>
            </a:r>
            <a:r>
              <a:rPr lang="en-US" dirty="0"/>
              <a:t>:  The algorithm we saw before will correctly identify strongly connected components. </a:t>
            </a:r>
          </a:p>
          <a:p>
            <a:endParaRPr lang="en-US" b="1" dirty="0"/>
          </a:p>
          <a:p>
            <a:r>
              <a:rPr lang="en-US" b="1" dirty="0">
                <a:solidFill>
                  <a:schemeClr val="accent4"/>
                </a:solidFill>
              </a:rPr>
              <a:t>Inductive hypothesis</a:t>
            </a:r>
            <a:r>
              <a:rPr lang="en-US" dirty="0">
                <a:solidFill>
                  <a:schemeClr val="accent4"/>
                </a:solidFill>
              </a:rPr>
              <a:t>:  </a:t>
            </a:r>
          </a:p>
          <a:p>
            <a:pPr lvl="1"/>
            <a:r>
              <a:rPr lang="en-US" dirty="0"/>
              <a:t>The first t trees found in the second (reversed) DFS forest are the t SCCs with the largest finish times.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>
                <a:solidFill>
                  <a:schemeClr val="accent4"/>
                </a:solidFill>
              </a:rPr>
              <a:t>Base case</a:t>
            </a:r>
            <a:r>
              <a:rPr lang="en-US" dirty="0">
                <a:solidFill>
                  <a:schemeClr val="accent4"/>
                </a:solidFill>
              </a:rPr>
              <a:t>: (t=0) </a:t>
            </a:r>
          </a:p>
          <a:p>
            <a:pPr lvl="1"/>
            <a:r>
              <a:rPr lang="en-US" dirty="0"/>
              <a:t>The first 0 trees found in the reversed DFS forest are the 0 SCCs with the largest finish times</a:t>
            </a:r>
            <a:r>
              <a:rPr lang="en-US" b="1" dirty="0"/>
              <a:t>.</a:t>
            </a:r>
            <a:r>
              <a:rPr lang="en-US" b="1" dirty="0">
                <a:solidFill>
                  <a:srgbClr val="CF6E6C"/>
                </a:solidFill>
              </a:rPr>
              <a:t>  (TRUE)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0CE406-8264-D54E-A0F3-E3690C5AF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5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BFS also finds all the nodes reachable from the starting point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12978" y="1870468"/>
            <a:ext cx="3720388" cy="3275273"/>
            <a:chOff x="1030469" y="1870468"/>
            <a:chExt cx="5015563" cy="4482804"/>
          </a:xfrm>
        </p:grpSpPr>
        <p:sp>
          <p:nvSpPr>
            <p:cNvPr id="13" name="Oval 12"/>
            <p:cNvSpPr/>
            <p:nvPr/>
          </p:nvSpPr>
          <p:spPr>
            <a:xfrm>
              <a:off x="1057714" y="3267022"/>
              <a:ext cx="585164" cy="564585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529375" y="1870468"/>
              <a:ext cx="585164" cy="564585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3321426" y="4386709"/>
              <a:ext cx="585164" cy="564585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494736" y="5788688"/>
              <a:ext cx="585164" cy="56458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Straight Connector 17"/>
            <p:cNvCxnSpPr>
              <a:stCxn id="22" idx="0"/>
              <a:endCxn id="21" idx="3"/>
            </p:cNvCxnSpPr>
            <p:nvPr/>
          </p:nvCxnSpPr>
          <p:spPr>
            <a:xfrm flipV="1">
              <a:off x="1787318" y="4868612"/>
              <a:ext cx="1619803" cy="920076"/>
            </a:xfrm>
            <a:prstGeom prst="line">
              <a:avLst/>
            </a:prstGeom>
            <a:ln w="666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22" idx="0"/>
              <a:endCxn id="20" idx="4"/>
            </p:cNvCxnSpPr>
            <p:nvPr/>
          </p:nvCxnSpPr>
          <p:spPr>
            <a:xfrm flipV="1">
              <a:off x="1787318" y="2435053"/>
              <a:ext cx="1034639" cy="3353635"/>
            </a:xfrm>
            <a:prstGeom prst="line">
              <a:avLst/>
            </a:prstGeom>
            <a:ln w="666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21" idx="1"/>
              <a:endCxn id="20" idx="4"/>
            </p:cNvCxnSpPr>
            <p:nvPr/>
          </p:nvCxnSpPr>
          <p:spPr>
            <a:xfrm flipH="1" flipV="1">
              <a:off x="2821957" y="2435053"/>
              <a:ext cx="585164" cy="2034338"/>
            </a:xfrm>
            <a:prstGeom prst="line">
              <a:avLst/>
            </a:prstGeom>
            <a:ln w="666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21" idx="2"/>
              <a:endCxn id="19" idx="5"/>
            </p:cNvCxnSpPr>
            <p:nvPr/>
          </p:nvCxnSpPr>
          <p:spPr>
            <a:xfrm flipH="1" flipV="1">
              <a:off x="1557183" y="3748925"/>
              <a:ext cx="1764243" cy="920077"/>
            </a:xfrm>
            <a:prstGeom prst="line">
              <a:avLst/>
            </a:prstGeom>
            <a:ln w="666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4391147" y="1934270"/>
              <a:ext cx="585164" cy="564585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4875704" y="5224103"/>
              <a:ext cx="585164" cy="564585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5460868" y="2984729"/>
              <a:ext cx="585164" cy="564585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5" name="Straight Connector 24"/>
            <p:cNvCxnSpPr>
              <a:stCxn id="28" idx="2"/>
              <a:endCxn id="20" idx="5"/>
            </p:cNvCxnSpPr>
            <p:nvPr/>
          </p:nvCxnSpPr>
          <p:spPr>
            <a:xfrm flipH="1" flipV="1">
              <a:off x="3028844" y="2352371"/>
              <a:ext cx="1846860" cy="3154025"/>
            </a:xfrm>
            <a:prstGeom prst="line">
              <a:avLst/>
            </a:prstGeom>
            <a:ln w="666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8" idx="0"/>
            </p:cNvCxnSpPr>
            <p:nvPr/>
          </p:nvCxnSpPr>
          <p:spPr>
            <a:xfrm flipV="1">
              <a:off x="5168286" y="3549314"/>
              <a:ext cx="585164" cy="1674789"/>
            </a:xfrm>
            <a:prstGeom prst="line">
              <a:avLst/>
            </a:prstGeom>
            <a:ln w="666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21" idx="7"/>
            </p:cNvCxnSpPr>
            <p:nvPr/>
          </p:nvCxnSpPr>
          <p:spPr>
            <a:xfrm flipV="1">
              <a:off x="3820895" y="3466632"/>
              <a:ext cx="1725668" cy="1002759"/>
            </a:xfrm>
            <a:prstGeom prst="line">
              <a:avLst/>
            </a:prstGeom>
            <a:ln w="666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8" idx="2"/>
              <a:endCxn id="22" idx="6"/>
            </p:cNvCxnSpPr>
            <p:nvPr/>
          </p:nvCxnSpPr>
          <p:spPr>
            <a:xfrm flipH="1">
              <a:off x="2079900" y="5506396"/>
              <a:ext cx="2795804" cy="564584"/>
            </a:xfrm>
            <a:prstGeom prst="line">
              <a:avLst/>
            </a:prstGeom>
            <a:ln w="666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7" idx="3"/>
              <a:endCxn id="19" idx="6"/>
            </p:cNvCxnSpPr>
            <p:nvPr/>
          </p:nvCxnSpPr>
          <p:spPr>
            <a:xfrm flipH="1">
              <a:off x="1642878" y="2416173"/>
              <a:ext cx="2833964" cy="1133142"/>
            </a:xfrm>
            <a:prstGeom prst="line">
              <a:avLst/>
            </a:prstGeom>
            <a:ln w="666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1030469" y="3811121"/>
              <a:ext cx="928533" cy="37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start</a:t>
              </a:r>
            </a:p>
          </p:txBody>
        </p:sp>
      </p:grpSp>
      <p:sp>
        <p:nvSpPr>
          <p:cNvPr id="33" name="Oval 32"/>
          <p:cNvSpPr/>
          <p:nvPr/>
        </p:nvSpPr>
        <p:spPr>
          <a:xfrm rot="9772353">
            <a:off x="8231314" y="4449221"/>
            <a:ext cx="434056" cy="41250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 rot="9772353">
            <a:off x="7488589" y="5745819"/>
            <a:ext cx="434056" cy="41250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 rot="9772353">
            <a:off x="6385708" y="4161931"/>
            <a:ext cx="434056" cy="41250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 rot="9772353">
            <a:off x="7378936" y="2783990"/>
            <a:ext cx="434056" cy="41250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rot="9772353" flipV="1">
            <a:off x="6580814" y="3349362"/>
            <a:ext cx="1201519" cy="672236"/>
          </a:xfrm>
          <a:prstGeom prst="line">
            <a:avLst/>
          </a:prstGeom>
          <a:ln w="666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9772353" flipV="1">
            <a:off x="7267059" y="3246022"/>
            <a:ext cx="767463" cy="2450268"/>
          </a:xfrm>
          <a:prstGeom prst="line">
            <a:avLst/>
          </a:prstGeom>
          <a:ln w="666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9772353" flipH="1" flipV="1">
            <a:off x="7001582" y="4365489"/>
            <a:ext cx="434056" cy="1486349"/>
          </a:xfrm>
          <a:prstGeom prst="line">
            <a:avLst/>
          </a:prstGeom>
          <a:ln w="666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49" idx="5"/>
          </p:cNvCxnSpPr>
          <p:nvPr/>
        </p:nvCxnSpPr>
        <p:spPr>
          <a:xfrm rot="9772353" flipH="1" flipV="1">
            <a:off x="6880107" y="4096662"/>
            <a:ext cx="1308660" cy="672236"/>
          </a:xfrm>
          <a:prstGeom prst="line">
            <a:avLst/>
          </a:prstGeom>
          <a:ln w="666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 rot="9772353">
            <a:off x="6155101" y="6107974"/>
            <a:ext cx="434056" cy="41250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 rot="9772353">
            <a:off x="5103741" y="3916770"/>
            <a:ext cx="434056" cy="41250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 rot="9772353">
            <a:off x="5170779" y="5608193"/>
            <a:ext cx="434056" cy="41250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rot="9772353" flipH="1" flipV="1">
            <a:off x="5837120" y="3806285"/>
            <a:ext cx="1369943" cy="2304427"/>
          </a:xfrm>
          <a:prstGeom prst="line">
            <a:avLst/>
          </a:prstGeom>
          <a:ln w="666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9772353" flipV="1">
            <a:off x="5137260" y="4356907"/>
            <a:ext cx="434056" cy="1223652"/>
          </a:xfrm>
          <a:prstGeom prst="line">
            <a:avLst/>
          </a:prstGeom>
          <a:ln w="666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9772353" flipV="1">
            <a:off x="5355248" y="4724990"/>
            <a:ext cx="1280047" cy="732646"/>
          </a:xfrm>
          <a:prstGeom prst="line">
            <a:avLst/>
          </a:prstGeom>
          <a:ln w="666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9772353" flipH="1">
            <a:off x="5421447" y="3350380"/>
            <a:ext cx="2073840" cy="412502"/>
          </a:xfrm>
          <a:prstGeom prst="line">
            <a:avLst/>
          </a:prstGeom>
          <a:ln w="666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endCxn id="49" idx="6"/>
          </p:cNvCxnSpPr>
          <p:nvPr/>
        </p:nvCxnSpPr>
        <p:spPr>
          <a:xfrm rot="9772353" flipH="1">
            <a:off x="6307315" y="5010568"/>
            <a:ext cx="2102146" cy="827908"/>
          </a:xfrm>
          <a:prstGeom prst="line">
            <a:avLst/>
          </a:prstGeom>
          <a:ln w="666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08507" y="5672311"/>
            <a:ext cx="3943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It is also a good way to find all the </a:t>
            </a:r>
            <a:r>
              <a:rPr lang="en-US" sz="2400" b="1" dirty="0">
                <a:solidFill>
                  <a:schemeClr val="accent4"/>
                </a:solidFill>
              </a:rPr>
              <a:t>connected components.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20740" y="1978912"/>
            <a:ext cx="791675" cy="93139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557DCA-ECDB-BE4E-803C-351F6BC30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09CFC-1E7E-D345-9273-4ED8A141D8B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471800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804" y="100082"/>
            <a:ext cx="7886700" cy="933587"/>
          </a:xfrm>
        </p:spPr>
        <p:txBody>
          <a:bodyPr>
            <a:normAutofit fontScale="90000"/>
          </a:bodyPr>
          <a:lstStyle/>
          <a:p>
            <a:r>
              <a:rPr lang="en-US" dirty="0"/>
              <a:t>Inductive step </a:t>
            </a:r>
            <a:r>
              <a:rPr lang="en-US" sz="2700" dirty="0">
                <a:solidFill>
                  <a:schemeClr val="accent4"/>
                </a:solidFill>
              </a:rPr>
              <a:t>[drawing on board to supplement]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126" y="1033669"/>
            <a:ext cx="8524874" cy="5824331"/>
          </a:xfrm>
        </p:spPr>
        <p:txBody>
          <a:bodyPr>
            <a:normAutofit/>
          </a:bodyPr>
          <a:lstStyle/>
          <a:p>
            <a:r>
              <a:rPr lang="en-US" sz="2400" b="1" dirty="0"/>
              <a:t>Assume by induction that the first t trees are the last-finishing SCCs.</a:t>
            </a:r>
          </a:p>
          <a:p>
            <a:r>
              <a:rPr lang="en-US" sz="2400" dirty="0"/>
              <a:t>Consider the (t+1)</a:t>
            </a:r>
            <a:r>
              <a:rPr lang="en-US" sz="2400" baseline="30000" dirty="0" err="1"/>
              <a:t>st</a:t>
            </a:r>
            <a:r>
              <a:rPr lang="en-US" sz="2400" dirty="0"/>
              <a:t> tree produced, suppose the root is </a:t>
            </a:r>
            <a:r>
              <a:rPr lang="en-US" sz="2400" b="1" dirty="0">
                <a:solidFill>
                  <a:schemeClr val="accent5"/>
                </a:solidFill>
              </a:rPr>
              <a:t>x</a:t>
            </a:r>
            <a:r>
              <a:rPr lang="en-US" sz="2400" dirty="0">
                <a:solidFill>
                  <a:srgbClr val="7030A0"/>
                </a:solidFill>
              </a:rPr>
              <a:t>.</a:t>
            </a:r>
          </a:p>
          <a:p>
            <a:r>
              <a:rPr lang="en-US" sz="2400" dirty="0"/>
              <a:t>Suppose that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chemeClr val="accent5"/>
                </a:solidFill>
              </a:rPr>
              <a:t>x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dirty="0"/>
              <a:t>lives in the SCC </a:t>
            </a:r>
            <a:r>
              <a:rPr lang="en-US" sz="2400" b="1" dirty="0">
                <a:solidFill>
                  <a:schemeClr val="accent2"/>
                </a:solidFill>
              </a:rPr>
              <a:t>A</a:t>
            </a:r>
            <a:r>
              <a:rPr lang="en-US" sz="2400" dirty="0">
                <a:solidFill>
                  <a:schemeClr val="accent4"/>
                </a:solidFill>
              </a:rPr>
              <a:t>.</a:t>
            </a:r>
            <a:endParaRPr lang="en-US" sz="2000" dirty="0">
              <a:solidFill>
                <a:schemeClr val="accent1"/>
              </a:solidFill>
            </a:endParaRPr>
          </a:p>
          <a:p>
            <a:r>
              <a:rPr lang="en-US" sz="2400" dirty="0"/>
              <a:t>Then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A</a:t>
            </a:r>
            <a:r>
              <a:rPr lang="en-US" sz="2400" dirty="0" err="1"/>
              <a:t>.finish</a:t>
            </a:r>
            <a:r>
              <a:rPr lang="en-US" sz="2400" dirty="0"/>
              <a:t> &gt; </a:t>
            </a:r>
            <a:r>
              <a:rPr lang="en-US" sz="2400" b="1" dirty="0" err="1">
                <a:solidFill>
                  <a:schemeClr val="accent6"/>
                </a:solidFill>
              </a:rPr>
              <a:t>B</a:t>
            </a:r>
            <a:r>
              <a:rPr lang="en-US" sz="2400" dirty="0" err="1"/>
              <a:t>.finish</a:t>
            </a:r>
            <a:r>
              <a:rPr lang="en-US" sz="2400" dirty="0"/>
              <a:t> for all remaining SCCs </a:t>
            </a:r>
            <a:r>
              <a:rPr lang="en-US" sz="2400" b="1" dirty="0">
                <a:solidFill>
                  <a:schemeClr val="accent6"/>
                </a:solidFill>
              </a:rPr>
              <a:t>B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pPr lvl="1"/>
            <a:r>
              <a:rPr lang="en-US" sz="2000" dirty="0">
                <a:solidFill>
                  <a:schemeClr val="accent4"/>
                </a:solidFill>
              </a:rPr>
              <a:t>This is because we chose </a:t>
            </a:r>
            <a:r>
              <a:rPr lang="en-US" sz="2000" b="1" dirty="0">
                <a:solidFill>
                  <a:schemeClr val="accent5"/>
                </a:solidFill>
              </a:rPr>
              <a:t>x </a:t>
            </a:r>
            <a:r>
              <a:rPr lang="en-US" sz="2000" dirty="0">
                <a:solidFill>
                  <a:schemeClr val="accent4"/>
                </a:solidFill>
              </a:rPr>
              <a:t>to have the largest finish time.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/>
              <a:t>Then there are no edges leaving </a:t>
            </a:r>
            <a:r>
              <a:rPr lang="en-US" sz="2400" b="1" dirty="0">
                <a:solidFill>
                  <a:schemeClr val="accent2"/>
                </a:solidFill>
              </a:rPr>
              <a:t>A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/>
              <a:t>in the remaining SCC DAG.</a:t>
            </a:r>
          </a:p>
          <a:p>
            <a:pPr lvl="1"/>
            <a:r>
              <a:rPr lang="en-US" sz="2000" dirty="0">
                <a:solidFill>
                  <a:schemeClr val="accent4"/>
                </a:solidFill>
              </a:rPr>
              <a:t>This follows from the Corollary.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/>
              <a:t>Then DFS started at </a:t>
            </a:r>
            <a:r>
              <a:rPr lang="en-US" sz="2400" b="1" dirty="0">
                <a:solidFill>
                  <a:schemeClr val="accent5"/>
                </a:solidFill>
              </a:rPr>
              <a:t>x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/>
              <a:t>recovers exactly </a:t>
            </a:r>
            <a:r>
              <a:rPr lang="en-US" sz="2400" b="1" dirty="0">
                <a:solidFill>
                  <a:schemeClr val="accent2"/>
                </a:solidFill>
              </a:rPr>
              <a:t>A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pPr lvl="1"/>
            <a:r>
              <a:rPr lang="en-US" sz="2000" dirty="0">
                <a:solidFill>
                  <a:schemeClr val="accent4"/>
                </a:solidFill>
              </a:rPr>
              <a:t>It doesn’t recover any more since nothing else is reachable.</a:t>
            </a:r>
          </a:p>
          <a:p>
            <a:pPr lvl="1"/>
            <a:r>
              <a:rPr lang="en-US" sz="2000" dirty="0">
                <a:solidFill>
                  <a:schemeClr val="accent4"/>
                </a:solidFill>
              </a:rPr>
              <a:t>It doesn’t recover any less since A is strongly connected. </a:t>
            </a:r>
          </a:p>
          <a:p>
            <a:pPr lvl="1"/>
            <a:r>
              <a:rPr lang="en-US" sz="2000" dirty="0">
                <a:solidFill>
                  <a:schemeClr val="accent4"/>
                </a:solidFill>
              </a:rPr>
              <a:t>(Notice that we are using that A is still strongly connected when we reverse all the edges).</a:t>
            </a:r>
          </a:p>
          <a:p>
            <a:r>
              <a:rPr lang="en-US" sz="2400" b="1" dirty="0"/>
              <a:t>So the (t+1)</a:t>
            </a:r>
            <a:r>
              <a:rPr lang="en-US" sz="2400" b="1" baseline="30000" dirty="0" err="1"/>
              <a:t>st</a:t>
            </a:r>
            <a:r>
              <a:rPr lang="en-US" sz="2400" b="1" dirty="0"/>
              <a:t> tree is the SCC with the (t+1)</a:t>
            </a:r>
            <a:r>
              <a:rPr lang="en-US" sz="2400" b="1" baseline="30000" dirty="0" err="1"/>
              <a:t>st</a:t>
            </a:r>
            <a:r>
              <a:rPr lang="en-US" sz="2400" b="1" dirty="0"/>
              <a:t> biggest finish time.  </a:t>
            </a:r>
            <a:endParaRPr lang="en-US" sz="2400" baseline="30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0AAB81-B5BC-1E4D-A1AA-816B5C924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4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Formally, we prove it by induction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81067"/>
            <a:ext cx="7886700" cy="5277542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Theorem</a:t>
            </a:r>
            <a:r>
              <a:rPr lang="en-US" dirty="0"/>
              <a:t>:  The algorithm we saw before will correctly identify strongly connected components. </a:t>
            </a:r>
          </a:p>
          <a:p>
            <a:endParaRPr lang="en-US" b="1" dirty="0"/>
          </a:p>
          <a:p>
            <a:r>
              <a:rPr lang="en-US" b="1" dirty="0">
                <a:solidFill>
                  <a:schemeClr val="accent4"/>
                </a:solidFill>
              </a:rPr>
              <a:t>Inductive hypothesis</a:t>
            </a:r>
            <a:r>
              <a:rPr lang="en-US" dirty="0">
                <a:solidFill>
                  <a:schemeClr val="accent4"/>
                </a:solidFill>
              </a:rPr>
              <a:t>:  </a:t>
            </a:r>
          </a:p>
          <a:p>
            <a:pPr lvl="1"/>
            <a:r>
              <a:rPr lang="en-US" dirty="0"/>
              <a:t>The first t trees found in the second (reversed) DFS forest are the t SCCs with the largest finish times.</a:t>
            </a:r>
          </a:p>
          <a:p>
            <a:pPr lvl="1"/>
            <a:endParaRPr lang="en-US" dirty="0">
              <a:solidFill>
                <a:schemeClr val="accent4"/>
              </a:solidFill>
            </a:endParaRPr>
          </a:p>
          <a:p>
            <a:r>
              <a:rPr lang="en-US" b="1" dirty="0">
                <a:solidFill>
                  <a:schemeClr val="accent4"/>
                </a:solidFill>
              </a:rPr>
              <a:t>Base case</a:t>
            </a:r>
            <a:r>
              <a:rPr lang="en-US" dirty="0">
                <a:solidFill>
                  <a:schemeClr val="accent4"/>
                </a:solidFill>
              </a:rPr>
              <a:t>: </a:t>
            </a:r>
            <a:r>
              <a:rPr lang="en-US" i="1" dirty="0"/>
              <a:t>[done]</a:t>
            </a:r>
            <a:endParaRPr lang="en-US" dirty="0"/>
          </a:p>
          <a:p>
            <a:r>
              <a:rPr lang="en-US" b="1" dirty="0">
                <a:solidFill>
                  <a:schemeClr val="accent4"/>
                </a:solidFill>
              </a:rPr>
              <a:t>Inductive step</a:t>
            </a:r>
            <a:r>
              <a:rPr lang="en-US" dirty="0">
                <a:solidFill>
                  <a:schemeClr val="accent4"/>
                </a:solidFill>
              </a:rPr>
              <a:t>: </a:t>
            </a:r>
            <a:r>
              <a:rPr lang="en-US" i="1" dirty="0"/>
              <a:t>[done]</a:t>
            </a:r>
          </a:p>
          <a:p>
            <a:r>
              <a:rPr lang="en-US" b="1" dirty="0">
                <a:solidFill>
                  <a:schemeClr val="accent4"/>
                </a:solidFill>
              </a:rPr>
              <a:t>Conclusion: </a:t>
            </a:r>
            <a:r>
              <a:rPr lang="en-US" dirty="0"/>
              <a:t>The second (reversed) DFS forest contains all the SCCs as its trees!  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(This is the </a:t>
            </a:r>
            <a:r>
              <a:rPr lang="en-US" b="1" dirty="0">
                <a:solidFill>
                  <a:schemeClr val="accent4"/>
                </a:solidFill>
              </a:rPr>
              <a:t>IH</a:t>
            </a:r>
            <a:r>
              <a:rPr lang="en-US" dirty="0">
                <a:solidFill>
                  <a:schemeClr val="accent4"/>
                </a:solidFill>
              </a:rPr>
              <a:t> when t = #SCCs)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51C652-4EEE-A844-9477-E4D3683EB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5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299" y="242010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Punchline: </a:t>
            </a:r>
            <a:br>
              <a:rPr lang="en-US" sz="3600" dirty="0"/>
            </a:br>
            <a:r>
              <a:rPr lang="en-US" sz="3200" dirty="0">
                <a:solidFill>
                  <a:schemeClr val="accent4"/>
                </a:solidFill>
              </a:rPr>
              <a:t>we can find SCCs in time O(n + 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35936"/>
            <a:ext cx="8515350" cy="4813714"/>
          </a:xfrm>
        </p:spPr>
        <p:txBody>
          <a:bodyPr>
            <a:normAutofit/>
          </a:bodyPr>
          <a:lstStyle/>
          <a:p>
            <a:r>
              <a:rPr lang="en-US" dirty="0"/>
              <a:t>Do DFS to create a </a:t>
            </a:r>
            <a:r>
              <a:rPr lang="en-US" b="1" dirty="0"/>
              <a:t>DFS forest</a:t>
            </a:r>
            <a:r>
              <a:rPr lang="en-US" dirty="0"/>
              <a:t>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Choose starting vertices in any order.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Keep track of finishing times.</a:t>
            </a:r>
          </a:p>
          <a:p>
            <a:r>
              <a:rPr lang="en-US" dirty="0"/>
              <a:t>Reverse all the edges in the graph.</a:t>
            </a:r>
          </a:p>
          <a:p>
            <a:r>
              <a:rPr lang="en-US" dirty="0"/>
              <a:t>Do DFS again to create </a:t>
            </a:r>
            <a:r>
              <a:rPr lang="en-US" b="1" dirty="0">
                <a:solidFill>
                  <a:schemeClr val="accent2"/>
                </a:solidFill>
              </a:rPr>
              <a:t>another DFS forest</a:t>
            </a:r>
            <a:r>
              <a:rPr lang="en-US" dirty="0"/>
              <a:t>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This time, order the nodes in the reverse order of the finishing times that they had from the first DFS run.</a:t>
            </a:r>
          </a:p>
          <a:p>
            <a:r>
              <a:rPr lang="en-US" dirty="0"/>
              <a:t>The SCCs are the different trees in the </a:t>
            </a:r>
            <a:r>
              <a:rPr lang="en-US" b="1" dirty="0">
                <a:solidFill>
                  <a:schemeClr val="accent2"/>
                </a:solidFill>
              </a:rPr>
              <a:t>second DFS forest.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5299" y="1567573"/>
            <a:ext cx="2517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Algorithm: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8280" y="307995"/>
            <a:ext cx="2573678" cy="32578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76335" y="5657671"/>
            <a:ext cx="38676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F6E6C"/>
                </a:solidFill>
              </a:rPr>
              <a:t>(Clearly it wasn’t obvious since it took all class to do!  But hopefully it is less mysterious now.)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A3A5FF-8370-9241-A4C5-8CFB012F2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1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75182"/>
            <a:ext cx="7886700" cy="4982818"/>
          </a:xfrm>
        </p:spPr>
        <p:txBody>
          <a:bodyPr>
            <a:normAutofit/>
          </a:bodyPr>
          <a:lstStyle/>
          <a:p>
            <a:r>
              <a:rPr lang="en-US" dirty="0"/>
              <a:t>Breadth First Search can be used to find shortest paths in unweighted graphs!</a:t>
            </a:r>
          </a:p>
          <a:p>
            <a:r>
              <a:rPr lang="en-US" dirty="0"/>
              <a:t>Depth First Search reveals a very useful structure!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We saw last week that this structure can be used to do </a:t>
            </a:r>
            <a:r>
              <a:rPr lang="en-US" b="1" dirty="0">
                <a:solidFill>
                  <a:schemeClr val="accent4"/>
                </a:solidFill>
              </a:rPr>
              <a:t>Topological Sorting </a:t>
            </a:r>
            <a:r>
              <a:rPr lang="en-US" dirty="0">
                <a:solidFill>
                  <a:schemeClr val="accent4"/>
                </a:solidFill>
              </a:rPr>
              <a:t>in time O(n + m)</a:t>
            </a:r>
          </a:p>
          <a:p>
            <a:pPr lvl="1"/>
            <a:endParaRPr lang="en-US" dirty="0">
              <a:solidFill>
                <a:schemeClr val="accent4"/>
              </a:solidFill>
            </a:endParaRPr>
          </a:p>
          <a:p>
            <a:pPr lvl="1"/>
            <a:r>
              <a:rPr lang="en-US" dirty="0">
                <a:solidFill>
                  <a:schemeClr val="accent4"/>
                </a:solidFill>
              </a:rPr>
              <a:t>Today we saw that it can also find </a:t>
            </a:r>
            <a:r>
              <a:rPr lang="en-US" b="1" dirty="0">
                <a:solidFill>
                  <a:schemeClr val="accent4"/>
                </a:solidFill>
              </a:rPr>
              <a:t>Strongly Connected Components</a:t>
            </a:r>
            <a:r>
              <a:rPr lang="en-US" dirty="0">
                <a:solidFill>
                  <a:schemeClr val="accent4"/>
                </a:solidFill>
              </a:rPr>
              <a:t> in time O(n + m)</a:t>
            </a:r>
          </a:p>
          <a:p>
            <a:pPr lvl="1"/>
            <a:endParaRPr lang="en-US" dirty="0">
              <a:solidFill>
                <a:schemeClr val="accent4"/>
              </a:solidFill>
            </a:endParaRP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This was pretty non-trivial.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2ABC55-A9FF-7240-9445-8D0005B94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73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Dijkstra’s algorithm!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Pre-lecture exercise: weighted graphs!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8650" y="315470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CF6E6C"/>
                </a:solidFill>
              </a:rPr>
              <a:t>BEFORE</a:t>
            </a:r>
            <a:r>
              <a:rPr lang="en-US" dirty="0"/>
              <a:t> Next time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64C2B5-98E4-8740-BE0B-F43F1BD12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029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Running time and</a:t>
            </a:r>
            <a:br>
              <a:rPr lang="en-US" dirty="0"/>
            </a:br>
            <a:r>
              <a:rPr lang="en-US" dirty="0"/>
              <a:t>extension to directed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316"/>
            <a:ext cx="8688518" cy="4351338"/>
          </a:xfrm>
        </p:spPr>
        <p:txBody>
          <a:bodyPr/>
          <a:lstStyle/>
          <a:p>
            <a:r>
              <a:rPr lang="en-US" dirty="0"/>
              <a:t>To explore the whole graph, explore the connected components one-by-one.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Same argument as DFS: BFS running time is O(n + m)</a:t>
            </a:r>
          </a:p>
          <a:p>
            <a:r>
              <a:rPr lang="en-US" dirty="0"/>
              <a:t>Like DFS, BFS also works fine on directed graphs.</a:t>
            </a:r>
          </a:p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599705" y="6311899"/>
            <a:ext cx="3263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7030A0"/>
                </a:solidFill>
              </a:rPr>
              <a:t>Siggi</a:t>
            </a:r>
            <a:r>
              <a:rPr lang="en-US" dirty="0">
                <a:solidFill>
                  <a:srgbClr val="7030A0"/>
                </a:solidFill>
              </a:rPr>
              <a:t> the Studious Stork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44803" y="3841837"/>
            <a:ext cx="2079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Verify these!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6087" y="4247121"/>
            <a:ext cx="2431081" cy="219751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77B1A4-F295-C74A-9D11-868155CBA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09CFC-1E7E-D345-9273-4ED8A141D8B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88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it called breadth-first?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873" y="1527039"/>
            <a:ext cx="7886700" cy="5864783"/>
          </a:xfrm>
        </p:spPr>
        <p:txBody>
          <a:bodyPr>
            <a:normAutofit/>
          </a:bodyPr>
          <a:lstStyle/>
          <a:p>
            <a:r>
              <a:rPr lang="en-US" dirty="0"/>
              <a:t>We are implicitly building a tree: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First we go as broadly as we can.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917449" y="2278016"/>
            <a:ext cx="4048998" cy="3699719"/>
            <a:chOff x="1057714" y="1870468"/>
            <a:chExt cx="4988318" cy="4482804"/>
          </a:xfrm>
        </p:grpSpPr>
        <p:sp>
          <p:nvSpPr>
            <p:cNvPr id="4" name="Oval 3"/>
            <p:cNvSpPr/>
            <p:nvPr/>
          </p:nvSpPr>
          <p:spPr>
            <a:xfrm>
              <a:off x="1057714" y="3267022"/>
              <a:ext cx="585164" cy="56458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2529375" y="1870468"/>
              <a:ext cx="585164" cy="56458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3321426" y="4386709"/>
              <a:ext cx="585164" cy="56458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1494736" y="5788688"/>
              <a:ext cx="585164" cy="56458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8" name="Straight Connector 7"/>
            <p:cNvCxnSpPr>
              <a:stCxn id="12" idx="0"/>
              <a:endCxn id="11" idx="3"/>
            </p:cNvCxnSpPr>
            <p:nvPr/>
          </p:nvCxnSpPr>
          <p:spPr>
            <a:xfrm flipV="1">
              <a:off x="1787318" y="4868612"/>
              <a:ext cx="1619803" cy="920076"/>
            </a:xfrm>
            <a:prstGeom prst="line">
              <a:avLst/>
            </a:prstGeom>
            <a:ln w="666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12" idx="0"/>
            </p:cNvCxnSpPr>
            <p:nvPr/>
          </p:nvCxnSpPr>
          <p:spPr>
            <a:xfrm flipV="1">
              <a:off x="1787318" y="2435053"/>
              <a:ext cx="1034639" cy="3353635"/>
            </a:xfrm>
            <a:prstGeom prst="line">
              <a:avLst/>
            </a:prstGeom>
            <a:ln w="666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11" idx="2"/>
              <a:endCxn id="9" idx="5"/>
            </p:cNvCxnSpPr>
            <p:nvPr/>
          </p:nvCxnSpPr>
          <p:spPr>
            <a:xfrm flipH="1" flipV="1">
              <a:off x="1557183" y="3748925"/>
              <a:ext cx="1764243" cy="920077"/>
            </a:xfrm>
            <a:prstGeom prst="line">
              <a:avLst/>
            </a:prstGeom>
            <a:ln w="66675">
              <a:solidFill>
                <a:srgbClr val="8B1B1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4391147" y="1934270"/>
              <a:ext cx="585164" cy="56458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875704" y="5224103"/>
              <a:ext cx="585164" cy="56458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5460868" y="2984729"/>
              <a:ext cx="585164" cy="56458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  <p:cxnSp>
          <p:nvCxnSpPr>
            <p:cNvPr id="15" name="Straight Connector 14"/>
            <p:cNvCxnSpPr>
              <a:stCxn id="18" idx="2"/>
            </p:cNvCxnSpPr>
            <p:nvPr/>
          </p:nvCxnSpPr>
          <p:spPr>
            <a:xfrm flipH="1" flipV="1">
              <a:off x="3028844" y="2352371"/>
              <a:ext cx="1846860" cy="3154025"/>
            </a:xfrm>
            <a:prstGeom prst="line">
              <a:avLst/>
            </a:prstGeom>
            <a:ln w="666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8" idx="0"/>
            </p:cNvCxnSpPr>
            <p:nvPr/>
          </p:nvCxnSpPr>
          <p:spPr>
            <a:xfrm flipV="1">
              <a:off x="5168286" y="3549314"/>
              <a:ext cx="585164" cy="1674789"/>
            </a:xfrm>
            <a:prstGeom prst="line">
              <a:avLst/>
            </a:prstGeom>
            <a:ln w="666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1" idx="7"/>
            </p:cNvCxnSpPr>
            <p:nvPr/>
          </p:nvCxnSpPr>
          <p:spPr>
            <a:xfrm flipV="1">
              <a:off x="3820895" y="3466632"/>
              <a:ext cx="1725668" cy="1002759"/>
            </a:xfrm>
            <a:prstGeom prst="line">
              <a:avLst/>
            </a:prstGeom>
            <a:ln w="666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8" idx="2"/>
              <a:endCxn id="12" idx="6"/>
            </p:cNvCxnSpPr>
            <p:nvPr/>
          </p:nvCxnSpPr>
          <p:spPr>
            <a:xfrm flipH="1">
              <a:off x="2079900" y="5506396"/>
              <a:ext cx="2795804" cy="564584"/>
            </a:xfrm>
            <a:prstGeom prst="line">
              <a:avLst/>
            </a:prstGeom>
            <a:ln w="666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7" idx="3"/>
              <a:endCxn id="9" idx="6"/>
            </p:cNvCxnSpPr>
            <p:nvPr/>
          </p:nvCxnSpPr>
          <p:spPr>
            <a:xfrm flipH="1">
              <a:off x="1642878" y="2416173"/>
              <a:ext cx="2833964" cy="1133142"/>
            </a:xfrm>
            <a:prstGeom prst="line">
              <a:avLst/>
            </a:prstGeom>
            <a:ln w="66675">
              <a:solidFill>
                <a:srgbClr val="8B1B1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74" y="2536044"/>
            <a:ext cx="1855729" cy="988962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50282" y="2143726"/>
            <a:ext cx="1368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8B1B17"/>
                </a:solidFill>
                <a:latin typeface="Comic Sans MS" charset="0"/>
                <a:ea typeface="Comic Sans MS" charset="0"/>
                <a:cs typeface="Comic Sans MS" charset="0"/>
              </a:rPr>
              <a:t>YOINK!</a:t>
            </a:r>
          </a:p>
        </p:txBody>
      </p:sp>
      <p:cxnSp>
        <p:nvCxnSpPr>
          <p:cNvPr id="177" name="Straight Connector 176"/>
          <p:cNvCxnSpPr>
            <a:stCxn id="12" idx="2"/>
            <a:endCxn id="5" idx="6"/>
          </p:cNvCxnSpPr>
          <p:nvPr/>
        </p:nvCxnSpPr>
        <p:spPr>
          <a:xfrm flipH="1" flipV="1">
            <a:off x="2586965" y="2510996"/>
            <a:ext cx="1036218" cy="52657"/>
          </a:xfrm>
          <a:prstGeom prst="line">
            <a:avLst/>
          </a:prstGeom>
          <a:ln w="666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6" name="Group 205"/>
          <p:cNvGrpSpPr/>
          <p:nvPr/>
        </p:nvGrpSpPr>
        <p:grpSpPr>
          <a:xfrm>
            <a:off x="6540561" y="1421988"/>
            <a:ext cx="2603438" cy="4514315"/>
            <a:chOff x="6540561" y="1421988"/>
            <a:chExt cx="2603438" cy="4514315"/>
          </a:xfrm>
        </p:grpSpPr>
        <p:grpSp>
          <p:nvGrpSpPr>
            <p:cNvPr id="85" name="Group 84"/>
            <p:cNvGrpSpPr/>
            <p:nvPr/>
          </p:nvGrpSpPr>
          <p:grpSpPr>
            <a:xfrm>
              <a:off x="6540561" y="2302261"/>
              <a:ext cx="2500980" cy="3634042"/>
              <a:chOff x="6631797" y="2350986"/>
              <a:chExt cx="2500980" cy="3634042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7626982" y="2350986"/>
                <a:ext cx="618553" cy="46596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</a:t>
                </a:r>
              </a:p>
            </p:txBody>
          </p:sp>
          <p:cxnSp>
            <p:nvCxnSpPr>
              <p:cNvPr id="24" name="Straight Connector 23"/>
              <p:cNvCxnSpPr>
                <a:stCxn id="23" idx="4"/>
                <a:endCxn id="27" idx="0"/>
              </p:cNvCxnSpPr>
              <p:nvPr/>
            </p:nvCxnSpPr>
            <p:spPr>
              <a:xfrm flipH="1">
                <a:off x="7525848" y="2816946"/>
                <a:ext cx="410411" cy="506288"/>
              </a:xfrm>
              <a:prstGeom prst="line">
                <a:avLst/>
              </a:prstGeom>
              <a:ln w="66675">
                <a:solidFill>
                  <a:srgbClr val="8B1B1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Oval 26"/>
              <p:cNvSpPr/>
              <p:nvPr/>
            </p:nvSpPr>
            <p:spPr>
              <a:xfrm>
                <a:off x="7216571" y="3323234"/>
                <a:ext cx="618553" cy="46596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B</a:t>
                </a:r>
              </a:p>
            </p:txBody>
          </p:sp>
          <p:cxnSp>
            <p:nvCxnSpPr>
              <p:cNvPr id="28" name="Straight Connector 27"/>
              <p:cNvCxnSpPr>
                <a:stCxn id="27" idx="4"/>
                <a:endCxn id="29" idx="0"/>
              </p:cNvCxnSpPr>
              <p:nvPr/>
            </p:nvCxnSpPr>
            <p:spPr>
              <a:xfrm flipH="1">
                <a:off x="6941075" y="3789194"/>
                <a:ext cx="584773" cy="615977"/>
              </a:xfrm>
              <a:prstGeom prst="line">
                <a:avLst/>
              </a:prstGeom>
              <a:ln w="666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Oval 28"/>
              <p:cNvSpPr/>
              <p:nvPr/>
            </p:nvSpPr>
            <p:spPr>
              <a:xfrm>
                <a:off x="6631798" y="4405171"/>
                <a:ext cx="618553" cy="46596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C</a:t>
                </a: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6631797" y="5507903"/>
                <a:ext cx="618553" cy="477125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G</a:t>
                </a:r>
              </a:p>
            </p:txBody>
          </p:sp>
          <p:cxnSp>
            <p:nvCxnSpPr>
              <p:cNvPr id="39" name="Straight Connector 38"/>
              <p:cNvCxnSpPr>
                <a:stCxn id="29" idx="4"/>
                <a:endCxn id="38" idx="0"/>
              </p:cNvCxnSpPr>
              <p:nvPr/>
            </p:nvCxnSpPr>
            <p:spPr>
              <a:xfrm flipH="1">
                <a:off x="6941074" y="4871131"/>
                <a:ext cx="1" cy="636772"/>
              </a:xfrm>
              <a:prstGeom prst="line">
                <a:avLst/>
              </a:prstGeom>
              <a:ln w="666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Oval 44"/>
              <p:cNvSpPr/>
              <p:nvPr/>
            </p:nvSpPr>
            <p:spPr>
              <a:xfrm>
                <a:off x="7525847" y="4255154"/>
                <a:ext cx="618553" cy="42164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F</a:t>
                </a: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8514224" y="4443814"/>
                <a:ext cx="618553" cy="46596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</a:rPr>
                  <a:t>D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8" name="Straight Connector 47"/>
              <p:cNvCxnSpPr>
                <a:stCxn id="52" idx="4"/>
                <a:endCxn id="47" idx="0"/>
              </p:cNvCxnSpPr>
              <p:nvPr/>
            </p:nvCxnSpPr>
            <p:spPr>
              <a:xfrm>
                <a:off x="8518318" y="3897963"/>
                <a:ext cx="305183" cy="545851"/>
              </a:xfrm>
              <a:prstGeom prst="line">
                <a:avLst/>
              </a:prstGeom>
              <a:ln w="666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Oval 51"/>
              <p:cNvSpPr/>
              <p:nvPr/>
            </p:nvSpPr>
            <p:spPr>
              <a:xfrm>
                <a:off x="8209041" y="3432003"/>
                <a:ext cx="618553" cy="46596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E</a:t>
                </a:r>
              </a:p>
            </p:txBody>
          </p:sp>
          <p:cxnSp>
            <p:nvCxnSpPr>
              <p:cNvPr id="53" name="Straight Connector 52"/>
              <p:cNvCxnSpPr>
                <a:stCxn id="23" idx="4"/>
                <a:endCxn id="52" idx="0"/>
              </p:cNvCxnSpPr>
              <p:nvPr/>
            </p:nvCxnSpPr>
            <p:spPr>
              <a:xfrm>
                <a:off x="7936259" y="2816946"/>
                <a:ext cx="582059" cy="615057"/>
              </a:xfrm>
              <a:prstGeom prst="line">
                <a:avLst/>
              </a:prstGeom>
              <a:ln w="66675">
                <a:solidFill>
                  <a:srgbClr val="8B1B1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4" name="Straight Connector 193"/>
            <p:cNvCxnSpPr>
              <a:stCxn id="27" idx="4"/>
              <a:endCxn id="45" idx="0"/>
            </p:cNvCxnSpPr>
            <p:nvPr/>
          </p:nvCxnSpPr>
          <p:spPr>
            <a:xfrm>
              <a:off x="7434612" y="3740469"/>
              <a:ext cx="309276" cy="465960"/>
            </a:xfrm>
            <a:prstGeom prst="line">
              <a:avLst/>
            </a:prstGeom>
            <a:ln w="666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143902" y="1421988"/>
              <a:ext cx="2000097" cy="988962"/>
            </a:xfrm>
            <a:prstGeom prst="rect">
              <a:avLst/>
            </a:prstGeom>
          </p:spPr>
        </p:pic>
      </p:grpSp>
      <p:cxnSp>
        <p:nvCxnSpPr>
          <p:cNvPr id="207" name="Straight Connector 206"/>
          <p:cNvCxnSpPr/>
          <p:nvPr/>
        </p:nvCxnSpPr>
        <p:spPr>
          <a:xfrm flipH="1">
            <a:off x="7159114" y="4861049"/>
            <a:ext cx="1573151" cy="836692"/>
          </a:xfrm>
          <a:prstGeom prst="line">
            <a:avLst/>
          </a:prstGeom>
          <a:ln w="3175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 flipH="1" flipV="1">
            <a:off x="7068530" y="4754168"/>
            <a:ext cx="1445043" cy="38643"/>
          </a:xfrm>
          <a:prstGeom prst="line">
            <a:avLst/>
          </a:prstGeom>
          <a:ln w="3175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 flipH="1">
            <a:off x="7068529" y="4628069"/>
            <a:ext cx="675359" cy="900982"/>
          </a:xfrm>
          <a:prstGeom prst="line">
            <a:avLst/>
          </a:prstGeom>
          <a:ln w="3175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TextBox 209"/>
          <p:cNvSpPr txBox="1"/>
          <p:nvPr/>
        </p:nvSpPr>
        <p:spPr>
          <a:xfrm>
            <a:off x="7683486" y="5493857"/>
            <a:ext cx="1274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Call this the “BFS tree”</a:t>
            </a:r>
          </a:p>
        </p:txBody>
      </p:sp>
      <p:grpSp>
        <p:nvGrpSpPr>
          <p:cNvPr id="215" name="Group 214"/>
          <p:cNvGrpSpPr/>
          <p:nvPr/>
        </p:nvGrpSpPr>
        <p:grpSpPr>
          <a:xfrm>
            <a:off x="5805553" y="2265567"/>
            <a:ext cx="815171" cy="3576415"/>
            <a:chOff x="5362890" y="2332648"/>
            <a:chExt cx="815171" cy="3576415"/>
          </a:xfrm>
        </p:grpSpPr>
        <p:sp>
          <p:nvSpPr>
            <p:cNvPr id="211" name="TextBox 210"/>
            <p:cNvSpPr txBox="1"/>
            <p:nvPr/>
          </p:nvSpPr>
          <p:spPr>
            <a:xfrm>
              <a:off x="5470138" y="5324288"/>
              <a:ext cx="7079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2"/>
                  </a:solidFill>
                </a:rPr>
                <a:t>L</a:t>
              </a:r>
              <a:r>
                <a:rPr lang="en-US" sz="3200" b="1" baseline="-25000" dirty="0">
                  <a:solidFill>
                    <a:schemeClr val="accent2"/>
                  </a:solidFill>
                </a:rPr>
                <a:t>3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5399477" y="3215101"/>
              <a:ext cx="7079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5"/>
                  </a:solidFill>
                </a:rPr>
                <a:t>L</a:t>
              </a:r>
              <a:r>
                <a:rPr lang="en-US" sz="3200" b="1" baseline="-25000" dirty="0">
                  <a:solidFill>
                    <a:schemeClr val="accent5"/>
                  </a:solidFill>
                </a:rPr>
                <a:t>1</a:t>
              </a:r>
              <a:endParaRPr lang="en-US" b="1" dirty="0">
                <a:solidFill>
                  <a:schemeClr val="accent5"/>
                </a:solidFill>
              </a:endParaRPr>
            </a:p>
          </p:txBody>
        </p:sp>
        <p:sp>
          <p:nvSpPr>
            <p:cNvPr id="213" name="TextBox 212"/>
            <p:cNvSpPr txBox="1"/>
            <p:nvPr/>
          </p:nvSpPr>
          <p:spPr>
            <a:xfrm>
              <a:off x="5416915" y="4258387"/>
              <a:ext cx="7079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/>
                  </a:solidFill>
                </a:rPr>
                <a:t>L</a:t>
              </a:r>
              <a:r>
                <a:rPr lang="en-US" sz="3200" b="1" baseline="-25000" dirty="0">
                  <a:solidFill>
                    <a:schemeClr val="accent6"/>
                  </a:solidFill>
                </a:rPr>
                <a:t>2</a:t>
              </a:r>
              <a:endParaRPr lang="en-US" b="1" dirty="0">
                <a:solidFill>
                  <a:schemeClr val="accent6"/>
                </a:solidFill>
              </a:endParaRPr>
            </a:p>
          </p:txBody>
        </p:sp>
        <p:sp>
          <p:nvSpPr>
            <p:cNvPr id="214" name="TextBox 213"/>
            <p:cNvSpPr txBox="1"/>
            <p:nvPr/>
          </p:nvSpPr>
          <p:spPr>
            <a:xfrm>
              <a:off x="5362890" y="2332648"/>
              <a:ext cx="7079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7030A0"/>
                  </a:solidFill>
                </a:rPr>
                <a:t>L</a:t>
              </a:r>
              <a:r>
                <a:rPr lang="en-US" sz="3200" b="1" baseline="-25000" dirty="0">
                  <a:solidFill>
                    <a:srgbClr val="7030A0"/>
                  </a:solidFill>
                </a:rPr>
                <a:t>0</a:t>
              </a:r>
              <a:endParaRPr lang="en-US" b="1" dirty="0">
                <a:solidFill>
                  <a:srgbClr val="7030A0"/>
                </a:solidFill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B85CA8C-7228-E14F-B460-BECFBD048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09CFC-1E7E-D345-9273-4ED8A141D8B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3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Pre-lecture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Samuel L. Jackson’s Bacon number?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84401" y="2348654"/>
            <a:ext cx="6705620" cy="3817319"/>
            <a:chOff x="358049" y="1870468"/>
            <a:chExt cx="7897348" cy="448280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Oval 4"/>
            <p:cNvSpPr/>
            <p:nvPr/>
          </p:nvSpPr>
          <p:spPr>
            <a:xfrm>
              <a:off x="1057714" y="3267022"/>
              <a:ext cx="585164" cy="564585"/>
            </a:xfrm>
            <a:prstGeom prst="ellipse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529375" y="1870468"/>
              <a:ext cx="585164" cy="564585"/>
            </a:xfrm>
            <a:prstGeom prst="ellipse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321426" y="4386709"/>
              <a:ext cx="585164" cy="564585"/>
            </a:xfrm>
            <a:prstGeom prst="ellipse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494736" y="5788688"/>
              <a:ext cx="585164" cy="564584"/>
            </a:xfrm>
            <a:prstGeom prst="ellipse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Straight Connector 8"/>
            <p:cNvCxnSpPr>
              <a:stCxn id="16" idx="0"/>
              <a:endCxn id="15" idx="3"/>
            </p:cNvCxnSpPr>
            <p:nvPr/>
          </p:nvCxnSpPr>
          <p:spPr>
            <a:xfrm flipV="1">
              <a:off x="1787318" y="4868612"/>
              <a:ext cx="1619803" cy="920076"/>
            </a:xfrm>
            <a:prstGeom prst="line">
              <a:avLst/>
            </a:prstGeom>
            <a:grpFill/>
            <a:ln w="666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16" idx="0"/>
            </p:cNvCxnSpPr>
            <p:nvPr/>
          </p:nvCxnSpPr>
          <p:spPr>
            <a:xfrm flipV="1">
              <a:off x="1787318" y="2435053"/>
              <a:ext cx="1034639" cy="3353635"/>
            </a:xfrm>
            <a:prstGeom prst="line">
              <a:avLst/>
            </a:prstGeom>
            <a:grpFill/>
            <a:ln w="666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15" idx="2"/>
              <a:endCxn id="13" idx="5"/>
            </p:cNvCxnSpPr>
            <p:nvPr/>
          </p:nvCxnSpPr>
          <p:spPr>
            <a:xfrm flipH="1" flipV="1">
              <a:off x="1557183" y="3748925"/>
              <a:ext cx="1764243" cy="920077"/>
            </a:xfrm>
            <a:prstGeom prst="line">
              <a:avLst/>
            </a:prstGeom>
            <a:grpFill/>
            <a:ln w="666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4391147" y="1934270"/>
              <a:ext cx="585164" cy="564585"/>
            </a:xfrm>
            <a:prstGeom prst="ellipse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875704" y="5224103"/>
              <a:ext cx="585164" cy="564585"/>
            </a:xfrm>
            <a:prstGeom prst="ellipse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460868" y="2984729"/>
              <a:ext cx="585164" cy="564585"/>
            </a:xfrm>
            <a:prstGeom prst="ellipse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 flipV="1">
              <a:off x="3028844" y="2352371"/>
              <a:ext cx="1846860" cy="3154025"/>
            </a:xfrm>
            <a:prstGeom prst="line">
              <a:avLst/>
            </a:prstGeom>
            <a:grpFill/>
            <a:ln w="666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5168286" y="3549314"/>
              <a:ext cx="585164" cy="1674789"/>
            </a:xfrm>
            <a:prstGeom prst="line">
              <a:avLst/>
            </a:prstGeom>
            <a:grpFill/>
            <a:ln w="666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5" idx="7"/>
            </p:cNvCxnSpPr>
            <p:nvPr/>
          </p:nvCxnSpPr>
          <p:spPr>
            <a:xfrm flipV="1">
              <a:off x="3820895" y="3466632"/>
              <a:ext cx="1725668" cy="1002759"/>
            </a:xfrm>
            <a:prstGeom prst="line">
              <a:avLst/>
            </a:prstGeom>
            <a:grpFill/>
            <a:ln w="666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endCxn id="16" idx="6"/>
            </p:cNvCxnSpPr>
            <p:nvPr/>
          </p:nvCxnSpPr>
          <p:spPr>
            <a:xfrm flipH="1">
              <a:off x="2079900" y="5506396"/>
              <a:ext cx="2795804" cy="564584"/>
            </a:xfrm>
            <a:prstGeom prst="line">
              <a:avLst/>
            </a:prstGeom>
            <a:grpFill/>
            <a:ln w="666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endCxn id="13" idx="6"/>
            </p:cNvCxnSpPr>
            <p:nvPr/>
          </p:nvCxnSpPr>
          <p:spPr>
            <a:xfrm flipH="1">
              <a:off x="1642878" y="2416173"/>
              <a:ext cx="2833964" cy="1133142"/>
            </a:xfrm>
            <a:prstGeom prst="line">
              <a:avLst/>
            </a:prstGeom>
            <a:grpFill/>
            <a:ln w="666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686875" y="3868650"/>
              <a:ext cx="2568522" cy="83129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Samuel L.</a:t>
              </a:r>
            </a:p>
            <a:p>
              <a:r>
                <a:rPr lang="en-US" sz="2000" dirty="0"/>
                <a:t>Jackson</a:t>
              </a:r>
            </a:p>
          </p:txBody>
        </p:sp>
        <p:cxnSp>
          <p:nvCxnSpPr>
            <p:cNvPr id="21" name="Straight Connector 20"/>
            <p:cNvCxnSpPr>
              <a:stCxn id="16" idx="2"/>
              <a:endCxn id="9" idx="6"/>
            </p:cNvCxnSpPr>
            <p:nvPr/>
          </p:nvCxnSpPr>
          <p:spPr>
            <a:xfrm flipH="1" flipV="1">
              <a:off x="3114539" y="2152761"/>
              <a:ext cx="1276608" cy="63802"/>
            </a:xfrm>
            <a:prstGeom prst="line">
              <a:avLst/>
            </a:prstGeom>
            <a:grpFill/>
            <a:ln w="666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358049" y="4284743"/>
              <a:ext cx="1630832" cy="83129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Kevin</a:t>
              </a:r>
            </a:p>
            <a:p>
              <a:r>
                <a:rPr lang="en-US" sz="2000" dirty="0"/>
                <a:t>Bacon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919" y="3179942"/>
            <a:ext cx="992802" cy="125093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4688" y="2928764"/>
            <a:ext cx="1010921" cy="113490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5165" y="4153802"/>
            <a:ext cx="648368" cy="96043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586661" y="5145894"/>
            <a:ext cx="1819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Ariana Richards</a:t>
            </a:r>
          </a:p>
        </p:txBody>
      </p:sp>
      <p:sp>
        <p:nvSpPr>
          <p:cNvPr id="28" name="TextBox 27"/>
          <p:cNvSpPr txBox="1"/>
          <p:nvPr/>
        </p:nvSpPr>
        <p:spPr>
          <a:xfrm rot="19793454">
            <a:off x="3725956" y="3488621"/>
            <a:ext cx="924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Jurassic Park</a:t>
            </a:r>
          </a:p>
        </p:txBody>
      </p:sp>
      <p:sp>
        <p:nvSpPr>
          <p:cNvPr id="29" name="TextBox 28"/>
          <p:cNvSpPr txBox="1"/>
          <p:nvPr/>
        </p:nvSpPr>
        <p:spPr>
          <a:xfrm rot="1530250">
            <a:off x="2155958" y="4525392"/>
            <a:ext cx="1177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Tremors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62015" y="6342715"/>
            <a:ext cx="1506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(Answer: 2)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D4C22F68-41EA-8D4B-B84B-11EDD159E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09CFC-1E7E-D345-9273-4ED8A141D8B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82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 example with distance 3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37957" y="2348654"/>
            <a:ext cx="4776098" cy="3817319"/>
            <a:chOff x="421123" y="1870468"/>
            <a:chExt cx="5624909" cy="448280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Oval 4"/>
            <p:cNvSpPr/>
            <p:nvPr/>
          </p:nvSpPr>
          <p:spPr>
            <a:xfrm>
              <a:off x="1057714" y="3267022"/>
              <a:ext cx="585164" cy="564585"/>
            </a:xfrm>
            <a:prstGeom prst="ellipse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529375" y="1870468"/>
              <a:ext cx="585164" cy="564585"/>
            </a:xfrm>
            <a:prstGeom prst="ellipse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321426" y="4386709"/>
              <a:ext cx="585164" cy="564585"/>
            </a:xfrm>
            <a:prstGeom prst="ellipse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494736" y="5788688"/>
              <a:ext cx="585164" cy="564584"/>
            </a:xfrm>
            <a:prstGeom prst="ellipse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Straight Connector 8"/>
            <p:cNvCxnSpPr>
              <a:stCxn id="18" idx="0"/>
              <a:endCxn id="17" idx="3"/>
            </p:cNvCxnSpPr>
            <p:nvPr/>
          </p:nvCxnSpPr>
          <p:spPr>
            <a:xfrm flipV="1">
              <a:off x="1787318" y="4868612"/>
              <a:ext cx="1619803" cy="920076"/>
            </a:xfrm>
            <a:prstGeom prst="line">
              <a:avLst/>
            </a:prstGeom>
            <a:grpFill/>
            <a:ln w="666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18" idx="0"/>
            </p:cNvCxnSpPr>
            <p:nvPr/>
          </p:nvCxnSpPr>
          <p:spPr>
            <a:xfrm flipV="1">
              <a:off x="1787318" y="2435053"/>
              <a:ext cx="1034639" cy="3353635"/>
            </a:xfrm>
            <a:prstGeom prst="line">
              <a:avLst/>
            </a:prstGeom>
            <a:grpFill/>
            <a:ln w="666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17" idx="2"/>
              <a:endCxn id="15" idx="5"/>
            </p:cNvCxnSpPr>
            <p:nvPr/>
          </p:nvCxnSpPr>
          <p:spPr>
            <a:xfrm flipH="1" flipV="1">
              <a:off x="1557183" y="3748925"/>
              <a:ext cx="1764243" cy="920077"/>
            </a:xfrm>
            <a:prstGeom prst="line">
              <a:avLst/>
            </a:prstGeom>
            <a:grpFill/>
            <a:ln w="666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4391147" y="1934270"/>
              <a:ext cx="585164" cy="564585"/>
            </a:xfrm>
            <a:prstGeom prst="ellipse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875704" y="5224103"/>
              <a:ext cx="585164" cy="564585"/>
            </a:xfrm>
            <a:prstGeom prst="ellipse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460868" y="2984729"/>
              <a:ext cx="585164" cy="564585"/>
            </a:xfrm>
            <a:prstGeom prst="ellipse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 flipV="1">
              <a:off x="3028844" y="2352371"/>
              <a:ext cx="1846860" cy="3154025"/>
            </a:xfrm>
            <a:prstGeom prst="line">
              <a:avLst/>
            </a:prstGeom>
            <a:grpFill/>
            <a:ln w="666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5168286" y="3549314"/>
              <a:ext cx="585164" cy="1674789"/>
            </a:xfrm>
            <a:prstGeom prst="line">
              <a:avLst/>
            </a:prstGeom>
            <a:grpFill/>
            <a:ln w="666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7" idx="7"/>
            </p:cNvCxnSpPr>
            <p:nvPr/>
          </p:nvCxnSpPr>
          <p:spPr>
            <a:xfrm flipV="1">
              <a:off x="3820895" y="3466632"/>
              <a:ext cx="1725668" cy="1002759"/>
            </a:xfrm>
            <a:prstGeom prst="line">
              <a:avLst/>
            </a:prstGeom>
            <a:grpFill/>
            <a:ln w="666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endCxn id="18" idx="6"/>
            </p:cNvCxnSpPr>
            <p:nvPr/>
          </p:nvCxnSpPr>
          <p:spPr>
            <a:xfrm flipH="1">
              <a:off x="2079900" y="5506396"/>
              <a:ext cx="2795804" cy="564584"/>
            </a:xfrm>
            <a:prstGeom prst="line">
              <a:avLst/>
            </a:prstGeom>
            <a:grpFill/>
            <a:ln w="666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endCxn id="15" idx="6"/>
            </p:cNvCxnSpPr>
            <p:nvPr/>
          </p:nvCxnSpPr>
          <p:spPr>
            <a:xfrm flipH="1">
              <a:off x="1642878" y="2416173"/>
              <a:ext cx="2833964" cy="1133142"/>
            </a:xfrm>
            <a:prstGeom prst="line">
              <a:avLst/>
            </a:prstGeom>
            <a:grpFill/>
            <a:ln w="666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8" idx="2"/>
              <a:endCxn id="11" idx="6"/>
            </p:cNvCxnSpPr>
            <p:nvPr/>
          </p:nvCxnSpPr>
          <p:spPr>
            <a:xfrm flipH="1" flipV="1">
              <a:off x="3114539" y="2152761"/>
              <a:ext cx="1276608" cy="63802"/>
            </a:xfrm>
            <a:prstGeom prst="line">
              <a:avLst/>
            </a:prstGeom>
            <a:grpFill/>
            <a:ln w="666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21123" y="4371893"/>
              <a:ext cx="1414776" cy="83129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Kevin</a:t>
              </a:r>
            </a:p>
            <a:p>
              <a:r>
                <a:rPr lang="en-US" sz="2000" dirty="0"/>
                <a:t>Bacon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919" y="3179942"/>
            <a:ext cx="992802" cy="125093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6309" y="4869917"/>
            <a:ext cx="1055314" cy="107908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179886" y="5927842"/>
            <a:ext cx="2143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Oliver Sacks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467798" y="5925588"/>
            <a:ext cx="26252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>
                <a:solidFill>
                  <a:srgbClr val="CF6E6C"/>
                </a:solidFill>
              </a:rPr>
              <a:t>It is really hard to find people with Bacon number 3!</a:t>
            </a:r>
          </a:p>
        </p:txBody>
      </p:sp>
      <p:sp>
        <p:nvSpPr>
          <p:cNvPr id="32" name="Rectangle 31"/>
          <p:cNvSpPr/>
          <p:nvPr/>
        </p:nvSpPr>
        <p:spPr>
          <a:xfrm rot="20874122">
            <a:off x="2097980" y="5738727"/>
            <a:ext cx="17695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When Bjork Met Attenborough</a:t>
            </a:r>
          </a:p>
        </p:txBody>
      </p:sp>
      <p:sp>
        <p:nvSpPr>
          <p:cNvPr id="33" name="Rectangle 32"/>
          <p:cNvSpPr/>
          <p:nvPr/>
        </p:nvSpPr>
        <p:spPr>
          <a:xfrm rot="19889872">
            <a:off x="2020725" y="4701441"/>
            <a:ext cx="17695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Narnia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 rot="1711691">
            <a:off x="2156270" y="4294069"/>
            <a:ext cx="17695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X-men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4659" y="5321290"/>
            <a:ext cx="929627" cy="139698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68472" y="6038558"/>
            <a:ext cx="1072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/>
              <a:t>Tilda Swinton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600" y="4257314"/>
            <a:ext cx="640472" cy="962458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2795097" y="3660288"/>
            <a:ext cx="1094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James McAvoy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8C6E30-F48A-6145-8969-8B57431EF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09CFC-1E7E-D345-9273-4ED8A141D8B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8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6" grpId="0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66" y="221578"/>
            <a:ext cx="7886700" cy="1325563"/>
          </a:xfrm>
        </p:spPr>
        <p:txBody>
          <a:bodyPr/>
          <a:lstStyle/>
          <a:p>
            <a:r>
              <a:rPr lang="en-US" dirty="0"/>
              <a:t>Application of BFS: shortest path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1178485" y="2348654"/>
            <a:ext cx="4389359" cy="3817319"/>
            <a:chOff x="1057714" y="1870468"/>
            <a:chExt cx="5169438" cy="448280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" name="Oval 3"/>
            <p:cNvSpPr/>
            <p:nvPr/>
          </p:nvSpPr>
          <p:spPr>
            <a:xfrm>
              <a:off x="1057714" y="3267022"/>
              <a:ext cx="585164" cy="564585"/>
            </a:xfrm>
            <a:prstGeom prst="ellipse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2529375" y="1870468"/>
              <a:ext cx="585164" cy="564585"/>
            </a:xfrm>
            <a:prstGeom prst="ellipse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321426" y="4386709"/>
              <a:ext cx="585164" cy="564585"/>
            </a:xfrm>
            <a:prstGeom prst="ellipse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494736" y="5788688"/>
              <a:ext cx="585164" cy="564584"/>
            </a:xfrm>
            <a:prstGeom prst="ellipse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Connector 7"/>
            <p:cNvCxnSpPr>
              <a:stCxn id="14" idx="0"/>
              <a:endCxn id="13" idx="3"/>
            </p:cNvCxnSpPr>
            <p:nvPr/>
          </p:nvCxnSpPr>
          <p:spPr>
            <a:xfrm flipV="1">
              <a:off x="1787318" y="4868612"/>
              <a:ext cx="1619803" cy="920076"/>
            </a:xfrm>
            <a:prstGeom prst="line">
              <a:avLst/>
            </a:prstGeom>
            <a:grpFill/>
            <a:ln w="666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14" idx="0"/>
            </p:cNvCxnSpPr>
            <p:nvPr/>
          </p:nvCxnSpPr>
          <p:spPr>
            <a:xfrm flipV="1">
              <a:off x="1787318" y="2435053"/>
              <a:ext cx="1034639" cy="3353635"/>
            </a:xfrm>
            <a:prstGeom prst="line">
              <a:avLst/>
            </a:prstGeom>
            <a:grpFill/>
            <a:ln w="666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13" idx="2"/>
              <a:endCxn id="11" idx="5"/>
            </p:cNvCxnSpPr>
            <p:nvPr/>
          </p:nvCxnSpPr>
          <p:spPr>
            <a:xfrm flipH="1" flipV="1">
              <a:off x="1557183" y="3748925"/>
              <a:ext cx="1764243" cy="920077"/>
            </a:xfrm>
            <a:prstGeom prst="line">
              <a:avLst/>
            </a:prstGeom>
            <a:grpFill/>
            <a:ln w="666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4391147" y="1934270"/>
              <a:ext cx="585164" cy="564585"/>
            </a:xfrm>
            <a:prstGeom prst="ellipse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875704" y="5224103"/>
              <a:ext cx="585164" cy="564585"/>
            </a:xfrm>
            <a:prstGeom prst="ellipse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5460868" y="2984729"/>
              <a:ext cx="585164" cy="564585"/>
            </a:xfrm>
            <a:prstGeom prst="ellipse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H="1" flipV="1">
              <a:off x="3028844" y="2352371"/>
              <a:ext cx="1846860" cy="3154025"/>
            </a:xfrm>
            <a:prstGeom prst="line">
              <a:avLst/>
            </a:prstGeom>
            <a:grpFill/>
            <a:ln w="666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5168286" y="3549314"/>
              <a:ext cx="585164" cy="1674789"/>
            </a:xfrm>
            <a:prstGeom prst="line">
              <a:avLst/>
            </a:prstGeom>
            <a:grpFill/>
            <a:ln w="666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3" idx="7"/>
            </p:cNvCxnSpPr>
            <p:nvPr/>
          </p:nvCxnSpPr>
          <p:spPr>
            <a:xfrm flipV="1">
              <a:off x="3820895" y="3466632"/>
              <a:ext cx="1725668" cy="1002759"/>
            </a:xfrm>
            <a:prstGeom prst="line">
              <a:avLst/>
            </a:prstGeom>
            <a:grpFill/>
            <a:ln w="666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endCxn id="14" idx="6"/>
            </p:cNvCxnSpPr>
            <p:nvPr/>
          </p:nvCxnSpPr>
          <p:spPr>
            <a:xfrm flipH="1">
              <a:off x="2079900" y="5506396"/>
              <a:ext cx="2795804" cy="564584"/>
            </a:xfrm>
            <a:prstGeom prst="line">
              <a:avLst/>
            </a:prstGeom>
            <a:grpFill/>
            <a:ln w="666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endCxn id="11" idx="6"/>
            </p:cNvCxnSpPr>
            <p:nvPr/>
          </p:nvCxnSpPr>
          <p:spPr>
            <a:xfrm flipH="1">
              <a:off x="1642878" y="2416173"/>
              <a:ext cx="2833964" cy="1133142"/>
            </a:xfrm>
            <a:prstGeom prst="line">
              <a:avLst/>
            </a:prstGeom>
            <a:grpFill/>
            <a:ln w="666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1098742" y="3750498"/>
              <a:ext cx="928533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w</a:t>
              </a:r>
            </a:p>
          </p:txBody>
        </p:sp>
        <p:cxnSp>
          <p:nvCxnSpPr>
            <p:cNvPr id="31" name="Straight Connector 30"/>
            <p:cNvCxnSpPr>
              <a:stCxn id="14" idx="2"/>
              <a:endCxn id="7" idx="6"/>
            </p:cNvCxnSpPr>
            <p:nvPr/>
          </p:nvCxnSpPr>
          <p:spPr>
            <a:xfrm flipH="1" flipV="1">
              <a:off x="3114539" y="2152761"/>
              <a:ext cx="1276608" cy="63802"/>
            </a:xfrm>
            <a:prstGeom prst="line">
              <a:avLst/>
            </a:prstGeom>
            <a:grpFill/>
            <a:ln w="666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5298619" y="5617827"/>
              <a:ext cx="928533" cy="5847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v</a:t>
              </a:r>
            </a:p>
          </p:txBody>
        </p:sp>
      </p:grpSp>
      <p:sp>
        <p:nvSpPr>
          <p:cNvPr id="34" name="Content Placeholder 33"/>
          <p:cNvSpPr>
            <a:spLocks noGrp="1"/>
          </p:cNvSpPr>
          <p:nvPr>
            <p:ph idx="1"/>
          </p:nvPr>
        </p:nvSpPr>
        <p:spPr>
          <a:xfrm>
            <a:off x="617566" y="1437350"/>
            <a:ext cx="7547162" cy="4351338"/>
          </a:xfrm>
        </p:spPr>
        <p:txBody>
          <a:bodyPr/>
          <a:lstStyle/>
          <a:p>
            <a:r>
              <a:rPr lang="en-US" dirty="0"/>
              <a:t>How long is the shortest path between w and v?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6EA505-5653-1B49-9168-C3365A82C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09CFC-1E7E-D345-9273-4ED8A141D8B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353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66" y="221578"/>
            <a:ext cx="7886700" cy="1325563"/>
          </a:xfrm>
        </p:spPr>
        <p:txBody>
          <a:bodyPr/>
          <a:lstStyle/>
          <a:p>
            <a:r>
              <a:rPr lang="en-US" dirty="0"/>
              <a:t>Application of BFS: shortest path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1053388" y="2348654"/>
            <a:ext cx="4664709" cy="3817319"/>
            <a:chOff x="910385" y="1870468"/>
            <a:chExt cx="5493723" cy="4482804"/>
          </a:xfrm>
        </p:grpSpPr>
        <p:sp>
          <p:nvSpPr>
            <p:cNvPr id="4" name="Oval 3"/>
            <p:cNvSpPr/>
            <p:nvPr/>
          </p:nvSpPr>
          <p:spPr>
            <a:xfrm>
              <a:off x="1057714" y="3267022"/>
              <a:ext cx="585164" cy="56458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2529375" y="1870468"/>
              <a:ext cx="585164" cy="564585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321426" y="4386709"/>
              <a:ext cx="585164" cy="564585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494736" y="5788688"/>
              <a:ext cx="585164" cy="564584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Connector 7"/>
            <p:cNvCxnSpPr>
              <a:stCxn id="14" idx="0"/>
              <a:endCxn id="13" idx="3"/>
            </p:cNvCxnSpPr>
            <p:nvPr/>
          </p:nvCxnSpPr>
          <p:spPr>
            <a:xfrm flipV="1">
              <a:off x="1787318" y="4868612"/>
              <a:ext cx="1619803" cy="920076"/>
            </a:xfrm>
            <a:prstGeom prst="line">
              <a:avLst/>
            </a:prstGeom>
            <a:ln w="666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14" idx="0"/>
            </p:cNvCxnSpPr>
            <p:nvPr/>
          </p:nvCxnSpPr>
          <p:spPr>
            <a:xfrm flipV="1">
              <a:off x="1787318" y="2435053"/>
              <a:ext cx="1034639" cy="3353635"/>
            </a:xfrm>
            <a:prstGeom prst="line">
              <a:avLst/>
            </a:prstGeom>
            <a:ln w="666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13" idx="2"/>
              <a:endCxn id="11" idx="5"/>
            </p:cNvCxnSpPr>
            <p:nvPr/>
          </p:nvCxnSpPr>
          <p:spPr>
            <a:xfrm flipH="1" flipV="1">
              <a:off x="1557183" y="3748925"/>
              <a:ext cx="1764243" cy="920077"/>
            </a:xfrm>
            <a:prstGeom prst="line">
              <a:avLst/>
            </a:prstGeom>
            <a:ln w="666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4391147" y="1934270"/>
              <a:ext cx="585164" cy="564585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875704" y="5224103"/>
              <a:ext cx="585164" cy="564585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5460868" y="2984729"/>
              <a:ext cx="585164" cy="564585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Straight Connector 13"/>
            <p:cNvCxnSpPr>
              <a:stCxn id="20" idx="2"/>
            </p:cNvCxnSpPr>
            <p:nvPr/>
          </p:nvCxnSpPr>
          <p:spPr>
            <a:xfrm flipH="1" flipV="1">
              <a:off x="3028844" y="2352371"/>
              <a:ext cx="1846860" cy="3154025"/>
            </a:xfrm>
            <a:prstGeom prst="line">
              <a:avLst/>
            </a:prstGeom>
            <a:ln w="666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20" idx="0"/>
            </p:cNvCxnSpPr>
            <p:nvPr/>
          </p:nvCxnSpPr>
          <p:spPr>
            <a:xfrm flipV="1">
              <a:off x="5168286" y="3549314"/>
              <a:ext cx="585164" cy="1674789"/>
            </a:xfrm>
            <a:prstGeom prst="line">
              <a:avLst/>
            </a:prstGeom>
            <a:ln w="666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3" idx="7"/>
            </p:cNvCxnSpPr>
            <p:nvPr/>
          </p:nvCxnSpPr>
          <p:spPr>
            <a:xfrm flipV="1">
              <a:off x="3820895" y="3466632"/>
              <a:ext cx="1725668" cy="1002759"/>
            </a:xfrm>
            <a:prstGeom prst="line">
              <a:avLst/>
            </a:prstGeom>
            <a:ln w="666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20" idx="2"/>
              <a:endCxn id="14" idx="6"/>
            </p:cNvCxnSpPr>
            <p:nvPr/>
          </p:nvCxnSpPr>
          <p:spPr>
            <a:xfrm flipH="1">
              <a:off x="2079900" y="5506396"/>
              <a:ext cx="2795804" cy="564584"/>
            </a:xfrm>
            <a:prstGeom prst="line">
              <a:avLst/>
            </a:prstGeom>
            <a:ln w="666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9" idx="3"/>
              <a:endCxn id="11" idx="6"/>
            </p:cNvCxnSpPr>
            <p:nvPr/>
          </p:nvCxnSpPr>
          <p:spPr>
            <a:xfrm flipH="1">
              <a:off x="1642878" y="2416173"/>
              <a:ext cx="2833964" cy="1133142"/>
            </a:xfrm>
            <a:prstGeom prst="line">
              <a:avLst/>
            </a:prstGeom>
            <a:ln w="666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1098742" y="3750498"/>
              <a:ext cx="9285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w</a:t>
              </a: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910385" y="2319573"/>
              <a:ext cx="791675" cy="931398"/>
            </a:xfrm>
            <a:prstGeom prst="rect">
              <a:avLst/>
            </a:prstGeom>
          </p:spPr>
        </p:pic>
        <p:cxnSp>
          <p:nvCxnSpPr>
            <p:cNvPr id="31" name="Straight Connector 30"/>
            <p:cNvCxnSpPr>
              <a:stCxn id="14" idx="2"/>
              <a:endCxn id="7" idx="6"/>
            </p:cNvCxnSpPr>
            <p:nvPr/>
          </p:nvCxnSpPr>
          <p:spPr>
            <a:xfrm flipH="1" flipV="1">
              <a:off x="3114539" y="2152761"/>
              <a:ext cx="1276608" cy="63802"/>
            </a:xfrm>
            <a:prstGeom prst="line">
              <a:avLst/>
            </a:prstGeom>
            <a:ln w="666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5475575" y="5081536"/>
              <a:ext cx="928533" cy="58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v</a:t>
              </a:r>
            </a:p>
          </p:txBody>
        </p:sp>
      </p:grpSp>
      <p:sp>
        <p:nvSpPr>
          <p:cNvPr id="34" name="Content Placeholder 33"/>
          <p:cNvSpPr>
            <a:spLocks noGrp="1"/>
          </p:cNvSpPr>
          <p:nvPr>
            <p:ph idx="1"/>
          </p:nvPr>
        </p:nvSpPr>
        <p:spPr>
          <a:xfrm>
            <a:off x="617566" y="1437350"/>
            <a:ext cx="7547162" cy="4351338"/>
          </a:xfrm>
        </p:spPr>
        <p:txBody>
          <a:bodyPr/>
          <a:lstStyle/>
          <a:p>
            <a:r>
              <a:rPr lang="en-US" dirty="0"/>
              <a:t>How long is the shortest path between w and v?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6240412" y="2493705"/>
            <a:ext cx="2318606" cy="3692575"/>
            <a:chOff x="6731466" y="1979322"/>
            <a:chExt cx="2318606" cy="3692575"/>
          </a:xfrm>
        </p:grpSpPr>
        <p:sp>
          <p:nvSpPr>
            <p:cNvPr id="41" name="Oval 40"/>
            <p:cNvSpPr/>
            <p:nvPr/>
          </p:nvSpPr>
          <p:spPr>
            <a:xfrm>
              <a:off x="6731466" y="2015789"/>
              <a:ext cx="292582" cy="31690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024048" y="1979322"/>
              <a:ext cx="202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Not </a:t>
              </a:r>
              <a:r>
                <a:rPr lang="en-US"/>
                <a:t>been there yet</a:t>
              </a:r>
            </a:p>
          </p:txBody>
        </p:sp>
        <p:sp>
          <p:nvSpPr>
            <p:cNvPr id="43" name="Oval 42"/>
            <p:cNvSpPr/>
            <p:nvPr/>
          </p:nvSpPr>
          <p:spPr>
            <a:xfrm>
              <a:off x="6731466" y="3397599"/>
              <a:ext cx="292582" cy="316902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024048" y="3384944"/>
              <a:ext cx="20260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Can reach there in one step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024048" y="4205255"/>
              <a:ext cx="20260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Can reach there in two steps</a:t>
              </a:r>
            </a:p>
          </p:txBody>
        </p:sp>
        <p:sp>
          <p:nvSpPr>
            <p:cNvPr id="46" name="Oval 45"/>
            <p:cNvSpPr/>
            <p:nvPr/>
          </p:nvSpPr>
          <p:spPr>
            <a:xfrm>
              <a:off x="6731466" y="4219665"/>
              <a:ext cx="292582" cy="316902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024048" y="5025566"/>
              <a:ext cx="20260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Can reach there in three steps</a:t>
              </a:r>
            </a:p>
          </p:txBody>
        </p:sp>
        <p:sp>
          <p:nvSpPr>
            <p:cNvPr id="48" name="Oval 47"/>
            <p:cNvSpPr/>
            <p:nvPr/>
          </p:nvSpPr>
          <p:spPr>
            <a:xfrm>
              <a:off x="6731466" y="5039976"/>
              <a:ext cx="292582" cy="316902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024048" y="2547807"/>
              <a:ext cx="20260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Can reach there in zero steps</a:t>
              </a:r>
            </a:p>
          </p:txBody>
        </p:sp>
        <p:sp>
          <p:nvSpPr>
            <p:cNvPr id="50" name="Oval 49"/>
            <p:cNvSpPr/>
            <p:nvPr/>
          </p:nvSpPr>
          <p:spPr>
            <a:xfrm>
              <a:off x="6731466" y="2599394"/>
              <a:ext cx="292582" cy="316902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4417477" y="6113548"/>
            <a:ext cx="1812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</a:rPr>
              <a:t>It’s three!</a:t>
            </a:r>
          </a:p>
        </p:txBody>
      </p:sp>
      <p:cxnSp>
        <p:nvCxnSpPr>
          <p:cNvPr id="53" name="Straight Arrow Connector 52"/>
          <p:cNvCxnSpPr>
            <a:stCxn id="51" idx="0"/>
            <a:endCxn id="48" idx="3"/>
          </p:cNvCxnSpPr>
          <p:nvPr/>
        </p:nvCxnSpPr>
        <p:spPr>
          <a:xfrm flipV="1">
            <a:off x="5323889" y="5824852"/>
            <a:ext cx="959371" cy="288696"/>
          </a:xfrm>
          <a:prstGeom prst="straightConnector1">
            <a:avLst/>
          </a:prstGeom>
          <a:ln w="31750">
            <a:solidFill>
              <a:srgbClr val="7030A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51" idx="0"/>
            <a:endCxn id="12" idx="4"/>
          </p:cNvCxnSpPr>
          <p:nvPr/>
        </p:nvCxnSpPr>
        <p:spPr>
          <a:xfrm flipH="1" flipV="1">
            <a:off x="4668763" y="5685203"/>
            <a:ext cx="655126" cy="428345"/>
          </a:xfrm>
          <a:prstGeom prst="straightConnector1">
            <a:avLst/>
          </a:prstGeom>
          <a:ln w="31750">
            <a:solidFill>
              <a:srgbClr val="7030A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1771099" y="4892752"/>
            <a:ext cx="1375371" cy="783488"/>
          </a:xfrm>
          <a:prstGeom prst="line">
            <a:avLst/>
          </a:prstGeom>
          <a:ln w="66675">
            <a:solidFill>
              <a:schemeClr val="accent6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 flipV="1">
            <a:off x="1575692" y="3939286"/>
            <a:ext cx="1498015" cy="783489"/>
          </a:xfrm>
          <a:prstGeom prst="line">
            <a:avLst/>
          </a:prstGeom>
          <a:ln w="66675">
            <a:solidFill>
              <a:schemeClr val="accent5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7" idx="6"/>
            <a:endCxn id="12" idx="2"/>
          </p:cNvCxnSpPr>
          <p:nvPr/>
        </p:nvCxnSpPr>
        <p:spPr>
          <a:xfrm flipV="1">
            <a:off x="2046421" y="5444818"/>
            <a:ext cx="2373911" cy="480770"/>
          </a:xfrm>
          <a:prstGeom prst="line">
            <a:avLst/>
          </a:prstGeom>
          <a:ln w="66675">
            <a:solidFill>
              <a:schemeClr val="accent2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3D006B-36F6-1D4E-91EF-12E53D37A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09CFC-1E7E-D345-9273-4ED8A141D8B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4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find the </a:t>
            </a:r>
            <a:r>
              <a:rPr lang="en-US" dirty="0">
                <a:solidFill>
                  <a:schemeClr val="accent1"/>
                </a:solidFill>
              </a:rPr>
              <a:t>distance</a:t>
            </a:r>
            <a:r>
              <a:rPr lang="en-US" dirty="0"/>
              <a:t> between w and all other vertices 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5265804" cy="4351338"/>
          </a:xfrm>
        </p:spPr>
        <p:txBody>
          <a:bodyPr>
            <a:normAutofit/>
          </a:bodyPr>
          <a:lstStyle/>
          <a:p>
            <a:r>
              <a:rPr lang="en-US" dirty="0"/>
              <a:t>Do a BFS starting at w</a:t>
            </a:r>
          </a:p>
          <a:p>
            <a:r>
              <a:rPr lang="en-US" dirty="0"/>
              <a:t>For all v in L</a:t>
            </a:r>
            <a:r>
              <a:rPr lang="en-US" baseline="-25000" dirty="0"/>
              <a:t>i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 shortest path between w and v has length </a:t>
            </a:r>
            <a:r>
              <a:rPr lang="en-US" dirty="0" err="1">
                <a:solidFill>
                  <a:schemeClr val="accent4"/>
                </a:solidFill>
              </a:rPr>
              <a:t>i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r>
              <a:rPr lang="en-US" dirty="0">
                <a:solidFill>
                  <a:schemeClr val="accent4"/>
                </a:solidFill>
              </a:rPr>
              <a:t>A shortest path between w and v is given by the path in the BFS tree.</a:t>
            </a:r>
          </a:p>
          <a:p>
            <a:r>
              <a:rPr lang="en-US" dirty="0"/>
              <a:t>If we never found v, the distance is infinite.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35757" y="1145269"/>
            <a:ext cx="3008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</a:rPr>
              <a:t>The </a:t>
            </a:r>
            <a:r>
              <a:rPr lang="en-US" sz="1600" b="1" dirty="0">
                <a:solidFill>
                  <a:schemeClr val="accent1"/>
                </a:solidFill>
              </a:rPr>
              <a:t>distance</a:t>
            </a:r>
            <a:r>
              <a:rPr lang="en-US" sz="1600" dirty="0">
                <a:solidFill>
                  <a:schemeClr val="accent1"/>
                </a:solidFill>
              </a:rPr>
              <a:t> between two vertices is the number of edges in the shortest path between them.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5906822" y="2083750"/>
            <a:ext cx="3338446" cy="4718200"/>
            <a:chOff x="5805553" y="2085664"/>
            <a:chExt cx="3338446" cy="4718200"/>
          </a:xfrm>
        </p:grpSpPr>
        <p:grpSp>
          <p:nvGrpSpPr>
            <p:cNvPr id="30" name="Group 29"/>
            <p:cNvGrpSpPr/>
            <p:nvPr/>
          </p:nvGrpSpPr>
          <p:grpSpPr>
            <a:xfrm>
              <a:off x="6540561" y="2085664"/>
              <a:ext cx="2603438" cy="4514315"/>
              <a:chOff x="6540561" y="1421988"/>
              <a:chExt cx="2603438" cy="4514315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6540561" y="2302261"/>
                <a:ext cx="2500980" cy="3634042"/>
                <a:chOff x="6631797" y="2350986"/>
                <a:chExt cx="2500980" cy="3634042"/>
              </a:xfrm>
            </p:grpSpPr>
            <p:sp>
              <p:nvSpPr>
                <p:cNvPr id="34" name="Oval 33"/>
                <p:cNvSpPr/>
                <p:nvPr/>
              </p:nvSpPr>
              <p:spPr>
                <a:xfrm>
                  <a:off x="7626982" y="2350986"/>
                  <a:ext cx="618553" cy="46596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w</a:t>
                  </a:r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7216571" y="3323234"/>
                  <a:ext cx="618553" cy="46596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7" name="Straight Connector 36"/>
                <p:cNvCxnSpPr/>
                <p:nvPr/>
              </p:nvCxnSpPr>
              <p:spPr>
                <a:xfrm flipH="1">
                  <a:off x="6941075" y="3789194"/>
                  <a:ext cx="584773" cy="615977"/>
                </a:xfrm>
                <a:prstGeom prst="line">
                  <a:avLst/>
                </a:prstGeom>
                <a:ln w="66675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Oval 37"/>
                <p:cNvSpPr/>
                <p:nvPr/>
              </p:nvSpPr>
              <p:spPr>
                <a:xfrm>
                  <a:off x="6631798" y="4405171"/>
                  <a:ext cx="618553" cy="46596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6631797" y="5507903"/>
                  <a:ext cx="618553" cy="477125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v</a:t>
                  </a:r>
                </a:p>
              </p:txBody>
            </p:sp>
            <p:cxnSp>
              <p:nvCxnSpPr>
                <p:cNvPr id="40" name="Straight Connector 39"/>
                <p:cNvCxnSpPr/>
                <p:nvPr/>
              </p:nvCxnSpPr>
              <p:spPr>
                <a:xfrm flipH="1">
                  <a:off x="6941074" y="4871131"/>
                  <a:ext cx="1" cy="636772"/>
                </a:xfrm>
                <a:prstGeom prst="line">
                  <a:avLst/>
                </a:prstGeom>
                <a:ln w="66675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Oval 40"/>
                <p:cNvSpPr/>
                <p:nvPr/>
              </p:nvSpPr>
              <p:spPr>
                <a:xfrm>
                  <a:off x="7525847" y="4255154"/>
                  <a:ext cx="618553" cy="42164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8514224" y="4443814"/>
                  <a:ext cx="618553" cy="46596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3" name="Straight Connector 42"/>
                <p:cNvCxnSpPr/>
                <p:nvPr/>
              </p:nvCxnSpPr>
              <p:spPr>
                <a:xfrm>
                  <a:off x="8518318" y="3897963"/>
                  <a:ext cx="305183" cy="545851"/>
                </a:xfrm>
                <a:prstGeom prst="line">
                  <a:avLst/>
                </a:prstGeom>
                <a:ln w="66675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Oval 43"/>
                <p:cNvSpPr/>
                <p:nvPr/>
              </p:nvSpPr>
              <p:spPr>
                <a:xfrm>
                  <a:off x="8209041" y="3432003"/>
                  <a:ext cx="618553" cy="46596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32" name="Straight Connector 31"/>
              <p:cNvCxnSpPr/>
              <p:nvPr/>
            </p:nvCxnSpPr>
            <p:spPr>
              <a:xfrm>
                <a:off x="7434612" y="3740469"/>
                <a:ext cx="309276" cy="465960"/>
              </a:xfrm>
              <a:prstGeom prst="line">
                <a:avLst/>
              </a:prstGeom>
              <a:ln w="666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7143902" y="1421988"/>
                <a:ext cx="2000097" cy="988962"/>
              </a:xfrm>
              <a:prstGeom prst="rect">
                <a:avLst/>
              </a:prstGeom>
            </p:spPr>
          </p:pic>
        </p:grpSp>
        <p:cxnSp>
          <p:nvCxnSpPr>
            <p:cNvPr id="46" name="Straight Connector 45"/>
            <p:cNvCxnSpPr/>
            <p:nvPr/>
          </p:nvCxnSpPr>
          <p:spPr>
            <a:xfrm flipH="1">
              <a:off x="7159114" y="5524725"/>
              <a:ext cx="1573151" cy="836692"/>
            </a:xfrm>
            <a:prstGeom prst="line">
              <a:avLst/>
            </a:prstGeom>
            <a:ln w="31750">
              <a:solidFill>
                <a:schemeClr val="accent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 flipV="1">
              <a:off x="7068530" y="5417844"/>
              <a:ext cx="1445043" cy="38643"/>
            </a:xfrm>
            <a:prstGeom prst="line">
              <a:avLst/>
            </a:prstGeom>
            <a:ln w="31750">
              <a:solidFill>
                <a:schemeClr val="accent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7068529" y="5291745"/>
              <a:ext cx="675359" cy="900982"/>
            </a:xfrm>
            <a:prstGeom prst="line">
              <a:avLst/>
            </a:prstGeom>
            <a:ln w="31750">
              <a:solidFill>
                <a:schemeClr val="accent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7683486" y="6157533"/>
              <a:ext cx="12749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Call this the “BFS tree”</a:t>
              </a: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5805553" y="2929243"/>
              <a:ext cx="815171" cy="3576415"/>
              <a:chOff x="5362890" y="2332648"/>
              <a:chExt cx="815171" cy="3576415"/>
            </a:xfrm>
          </p:grpSpPr>
          <p:sp>
            <p:nvSpPr>
              <p:cNvPr id="51" name="TextBox 50"/>
              <p:cNvSpPr txBox="1"/>
              <p:nvPr/>
            </p:nvSpPr>
            <p:spPr>
              <a:xfrm>
                <a:off x="5470138" y="5324288"/>
                <a:ext cx="70792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accent2"/>
                    </a:solidFill>
                  </a:rPr>
                  <a:t>L</a:t>
                </a:r>
                <a:r>
                  <a:rPr lang="en-US" sz="3200" b="1" baseline="-25000" dirty="0">
                    <a:solidFill>
                      <a:schemeClr val="accent2"/>
                    </a:solidFill>
                  </a:rPr>
                  <a:t>3</a:t>
                </a:r>
                <a:endParaRPr lang="en-US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5399477" y="3215101"/>
                <a:ext cx="70792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accent5"/>
                    </a:solidFill>
                  </a:rPr>
                  <a:t>L</a:t>
                </a:r>
                <a:r>
                  <a:rPr lang="en-US" sz="3200" b="1" baseline="-25000" dirty="0">
                    <a:solidFill>
                      <a:schemeClr val="accent5"/>
                    </a:solidFill>
                  </a:rPr>
                  <a:t>1</a:t>
                </a:r>
                <a:endParaRPr lang="en-US" b="1" dirty="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416915" y="4258387"/>
                <a:ext cx="70792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accent6"/>
                    </a:solidFill>
                  </a:rPr>
                  <a:t>L</a:t>
                </a:r>
                <a:r>
                  <a:rPr lang="en-US" sz="3200" b="1" baseline="-25000" dirty="0">
                    <a:solidFill>
                      <a:schemeClr val="accent6"/>
                    </a:solidFill>
                  </a:rPr>
                  <a:t>2</a:t>
                </a:r>
                <a:endParaRPr lang="en-US" b="1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5362890" y="2332648"/>
                <a:ext cx="70792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7030A0"/>
                    </a:solidFill>
                  </a:rPr>
                  <a:t>L</a:t>
                </a:r>
                <a:r>
                  <a:rPr lang="en-US" sz="3200" b="1" baseline="-25000" dirty="0">
                    <a:solidFill>
                      <a:srgbClr val="7030A0"/>
                    </a:solidFill>
                  </a:rPr>
                  <a:t>0</a:t>
                </a:r>
                <a:endParaRPr lang="en-US" b="1" dirty="0">
                  <a:solidFill>
                    <a:srgbClr val="7030A0"/>
                  </a:solidFill>
                </a:endParaRPr>
              </a:p>
            </p:txBody>
          </p:sp>
        </p:grpSp>
        <p:cxnSp>
          <p:nvCxnSpPr>
            <p:cNvPr id="55" name="Straight Connector 54"/>
            <p:cNvCxnSpPr/>
            <p:nvPr/>
          </p:nvCxnSpPr>
          <p:spPr>
            <a:xfrm flipH="1">
              <a:off x="7430518" y="3432543"/>
              <a:ext cx="410411" cy="506288"/>
            </a:xfrm>
            <a:prstGeom prst="line">
              <a:avLst/>
            </a:prstGeom>
            <a:ln w="66675">
              <a:solidFill>
                <a:srgbClr val="8B1B1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7840929" y="3432543"/>
              <a:ext cx="582059" cy="615057"/>
            </a:xfrm>
            <a:prstGeom prst="line">
              <a:avLst/>
            </a:prstGeom>
            <a:ln w="66675">
              <a:solidFill>
                <a:srgbClr val="8B1B1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8" name="Picture 5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2021" y="6146459"/>
            <a:ext cx="519456" cy="531156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1343" y="2882048"/>
            <a:ext cx="491410" cy="619176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6342" y="5509566"/>
            <a:ext cx="1048082" cy="1176152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2397493" y="6039387"/>
            <a:ext cx="1750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Gauss has no Bacon number</a:t>
            </a:r>
          </a:p>
        </p:txBody>
      </p:sp>
      <p:sp>
        <p:nvSpPr>
          <p:cNvPr id="63" name="Oval 62"/>
          <p:cNvSpPr/>
          <p:nvPr/>
        </p:nvSpPr>
        <p:spPr>
          <a:xfrm>
            <a:off x="4686035" y="5924553"/>
            <a:ext cx="618553" cy="46596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288261-F4BC-594A-8BFE-2614FBE21CB5}"/>
              </a:ext>
            </a:extLst>
          </p:cNvPr>
          <p:cNvSpPr txBox="1"/>
          <p:nvPr/>
        </p:nvSpPr>
        <p:spPr>
          <a:xfrm>
            <a:off x="43876" y="5032512"/>
            <a:ext cx="22121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4"/>
                </a:solidFill>
              </a:rPr>
              <a:t>Modify the BFS pseudocode to return shortest paths!</a:t>
            </a:r>
          </a:p>
          <a:p>
            <a:r>
              <a:rPr lang="en-US" sz="1400" dirty="0">
                <a:solidFill>
                  <a:schemeClr val="accent4"/>
                </a:solidFill>
              </a:rPr>
              <a:t>Prove that this indeed returns shortest paths!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AB0F39D-0671-8C42-8865-F52B16C1B0F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45159" y="5853055"/>
            <a:ext cx="1269880" cy="1074916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D01DA44-7E9C-164E-A516-8F6836C64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09CFC-1E7E-D345-9273-4ED8A141D8B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7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2" grpId="0"/>
      <p:bldP spid="63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801" y="-76930"/>
            <a:ext cx="7886700" cy="1325563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25011"/>
            <a:ext cx="7886700" cy="5696465"/>
          </a:xfrm>
        </p:spPr>
        <p:txBody>
          <a:bodyPr>
            <a:normAutofit/>
          </a:bodyPr>
          <a:lstStyle/>
          <a:p>
            <a:r>
              <a:rPr lang="en-US" dirty="0"/>
              <a:t>HW5 due tomorrow (unusual date).</a:t>
            </a:r>
          </a:p>
          <a:p>
            <a:endParaRPr lang="en-US" dirty="0"/>
          </a:p>
          <a:p>
            <a:r>
              <a:rPr lang="en-US" dirty="0"/>
              <a:t>Exam 2:</a:t>
            </a:r>
          </a:p>
          <a:p>
            <a:pPr lvl="1"/>
            <a:endParaRPr lang="en-US" dirty="0">
              <a:solidFill>
                <a:schemeClr val="accent4"/>
              </a:solidFill>
            </a:endParaRPr>
          </a:p>
          <a:p>
            <a:pPr lvl="1"/>
            <a:r>
              <a:rPr lang="en-US" dirty="0">
                <a:solidFill>
                  <a:schemeClr val="accent4"/>
                </a:solidFill>
              </a:rPr>
              <a:t>It was a difficult exam! You are not alone if you felt this. We will try to better tune the difficulty level in future.</a:t>
            </a:r>
          </a:p>
          <a:p>
            <a:pPr lvl="1"/>
            <a:endParaRPr lang="en-US" dirty="0">
              <a:solidFill>
                <a:schemeClr val="accent4"/>
              </a:solidFill>
            </a:endParaRP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There were unfortunate typos. We didn’t announce the typos in the interest of fairness. The course staff is discussing our policy for clarifications for the remaining two exams.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A4583E-FF0A-CB4E-A4FF-79DBBE8FF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43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459" y="95417"/>
            <a:ext cx="7886700" cy="1044996"/>
          </a:xfrm>
        </p:spPr>
        <p:txBody>
          <a:bodyPr>
            <a:normAutofit fontScale="90000"/>
          </a:bodyPr>
          <a:lstStyle/>
          <a:p>
            <a:r>
              <a:rPr lang="en-US" dirty="0"/>
              <a:t>Why do the vertices in L</a:t>
            </a:r>
            <a:r>
              <a:rPr lang="en-US" baseline="-25000" dirty="0"/>
              <a:t>i</a:t>
            </a:r>
            <a:r>
              <a:rPr lang="en-US" dirty="0"/>
              <a:t> have distance </a:t>
            </a:r>
            <a:r>
              <a:rPr lang="en-US" dirty="0" err="1"/>
              <a:t>i</a:t>
            </a:r>
            <a:r>
              <a:rPr lang="en-US" dirty="0"/>
              <a:t> from v?</a:t>
            </a:r>
            <a:endParaRPr lang="en-US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6237" y="1379772"/>
                <a:ext cx="9017763" cy="506212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Proof by induction.  </a:t>
                </a:r>
              </a:p>
              <a:p>
                <a:r>
                  <a:rPr lang="en-US" dirty="0"/>
                  <a:t>Inductive hypothesis for j: 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For all </a:t>
                </a:r>
                <a:r>
                  <a:rPr lang="en-US" dirty="0" err="1">
                    <a:solidFill>
                      <a:schemeClr val="accent4"/>
                    </a:solidFill>
                  </a:rPr>
                  <a:t>i</a:t>
                </a:r>
                <a:r>
                  <a:rPr lang="en-US" dirty="0">
                    <a:solidFill>
                      <a:schemeClr val="accent4"/>
                    </a:solidFill>
                  </a:rPr>
                  <a:t>&lt;j the vertices in L</a:t>
                </a:r>
                <a:r>
                  <a:rPr lang="en-US" baseline="-25000" dirty="0">
                    <a:solidFill>
                      <a:schemeClr val="accent4"/>
                    </a:solidFill>
                  </a:rPr>
                  <a:t>i</a:t>
                </a:r>
                <a:r>
                  <a:rPr lang="en-US" dirty="0">
                    <a:solidFill>
                      <a:schemeClr val="accent4"/>
                    </a:solidFill>
                  </a:rPr>
                  <a:t> have distance </a:t>
                </a:r>
                <a:r>
                  <a:rPr lang="en-US" dirty="0" err="1">
                    <a:solidFill>
                      <a:schemeClr val="accent4"/>
                    </a:solidFill>
                  </a:rPr>
                  <a:t>i</a:t>
                </a:r>
                <a:r>
                  <a:rPr lang="en-US" dirty="0">
                    <a:solidFill>
                      <a:schemeClr val="accent4"/>
                    </a:solidFill>
                  </a:rPr>
                  <a:t> from v.</a:t>
                </a:r>
              </a:p>
              <a:p>
                <a:r>
                  <a:rPr lang="en-US" dirty="0"/>
                  <a:t>Base case: 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L</a:t>
                </a:r>
                <a:r>
                  <a:rPr lang="en-US" baseline="-25000" dirty="0">
                    <a:solidFill>
                      <a:schemeClr val="accent4"/>
                    </a:solidFill>
                  </a:rPr>
                  <a:t>0</a:t>
                </a:r>
                <a:r>
                  <a:rPr lang="en-US" dirty="0">
                    <a:solidFill>
                      <a:schemeClr val="accent4"/>
                    </a:solidFill>
                  </a:rPr>
                  <a:t> = {v}, so we’re good.</a:t>
                </a:r>
              </a:p>
              <a:p>
                <a:r>
                  <a:rPr lang="en-US" dirty="0"/>
                  <a:t>Inductive step: 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Let w be in </a:t>
                </a:r>
                <a:r>
                  <a:rPr lang="en-US" dirty="0" err="1">
                    <a:solidFill>
                      <a:schemeClr val="accent4"/>
                    </a:solidFill>
                  </a:rPr>
                  <a:t>L</a:t>
                </a:r>
                <a:r>
                  <a:rPr lang="en-US" baseline="-25000" dirty="0" err="1">
                    <a:solidFill>
                      <a:schemeClr val="accent4"/>
                    </a:solidFill>
                  </a:rPr>
                  <a:t>j</a:t>
                </a:r>
                <a:r>
                  <a:rPr lang="en-US" dirty="0">
                    <a:solidFill>
                      <a:schemeClr val="accent4"/>
                    </a:solidFill>
                  </a:rPr>
                  <a:t>.  Want to show </a:t>
                </a:r>
                <a:r>
                  <a:rPr lang="en-US" dirty="0" err="1">
                    <a:solidFill>
                      <a:schemeClr val="accent4"/>
                    </a:solidFill>
                  </a:rPr>
                  <a:t>dist</a:t>
                </a:r>
                <a:r>
                  <a:rPr lang="en-US" dirty="0">
                    <a:solidFill>
                      <a:schemeClr val="accent4"/>
                    </a:solidFill>
                  </a:rPr>
                  <a:t>(</a:t>
                </a:r>
                <a:r>
                  <a:rPr lang="en-US" dirty="0" err="1">
                    <a:solidFill>
                      <a:schemeClr val="accent4"/>
                    </a:solidFill>
                  </a:rPr>
                  <a:t>v,w</a:t>
                </a:r>
                <a:r>
                  <a:rPr lang="en-US" dirty="0">
                    <a:solidFill>
                      <a:schemeClr val="accent4"/>
                    </a:solidFill>
                  </a:rPr>
                  <a:t>) = j.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We know </a:t>
                </a:r>
                <a:r>
                  <a:rPr lang="en-US" dirty="0" err="1">
                    <a:solidFill>
                      <a:schemeClr val="accent4"/>
                    </a:solidFill>
                  </a:rPr>
                  <a:t>dist</a:t>
                </a:r>
                <a:r>
                  <a:rPr lang="en-US" dirty="0">
                    <a:solidFill>
                      <a:schemeClr val="accent4"/>
                    </a:solidFill>
                  </a:rPr>
                  <a:t>(</a:t>
                </a:r>
                <a:r>
                  <a:rPr lang="en-US" dirty="0" err="1">
                    <a:solidFill>
                      <a:schemeClr val="accent4"/>
                    </a:solidFill>
                  </a:rPr>
                  <a:t>v,w</a:t>
                </a:r>
                <a:r>
                  <a:rPr lang="en-US" dirty="0">
                    <a:solidFill>
                      <a:schemeClr val="accent4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>
                    <a:solidFill>
                      <a:schemeClr val="accent4"/>
                    </a:solidFill>
                  </a:rPr>
                  <a:t> j, since </a:t>
                </a:r>
                <a:r>
                  <a:rPr lang="en-US" dirty="0" err="1">
                    <a:solidFill>
                      <a:schemeClr val="accent4"/>
                    </a:solidFill>
                  </a:rPr>
                  <a:t>dist</a:t>
                </a:r>
                <a:r>
                  <a:rPr lang="en-US" dirty="0">
                    <a:solidFill>
                      <a:schemeClr val="accent4"/>
                    </a:solidFill>
                  </a:rPr>
                  <a:t>(v, w’s parent in L</a:t>
                </a:r>
                <a:r>
                  <a:rPr lang="en-US" baseline="-25000" dirty="0">
                    <a:solidFill>
                      <a:schemeClr val="accent4"/>
                    </a:solidFill>
                  </a:rPr>
                  <a:t>j-1</a:t>
                </a:r>
                <a:r>
                  <a:rPr lang="en-US" dirty="0">
                    <a:solidFill>
                      <a:schemeClr val="accent4"/>
                    </a:solidFill>
                  </a:rPr>
                  <a:t>) = j-1 by induction, so that gives a path of length j from v to w.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On the other hand, dist(</a:t>
                </a:r>
                <a:r>
                  <a:rPr lang="en-US" dirty="0" err="1">
                    <a:solidFill>
                      <a:schemeClr val="accent4"/>
                    </a:solidFill>
                  </a:rPr>
                  <a:t>v,w</a:t>
                </a:r>
                <a:r>
                  <a:rPr lang="en-US" dirty="0">
                    <a:solidFill>
                      <a:schemeClr val="accent4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>
                    <a:solidFill>
                      <a:schemeClr val="accent4"/>
                    </a:solidFill>
                  </a:rPr>
                  <a:t> j, since if </a:t>
                </a:r>
                <a:r>
                  <a:rPr lang="en-US" dirty="0" err="1">
                    <a:solidFill>
                      <a:schemeClr val="accent4"/>
                    </a:solidFill>
                  </a:rPr>
                  <a:t>dist</a:t>
                </a:r>
                <a:r>
                  <a:rPr lang="en-US" dirty="0">
                    <a:solidFill>
                      <a:schemeClr val="accent4"/>
                    </a:solidFill>
                  </a:rPr>
                  <a:t>(</a:t>
                </a:r>
                <a:r>
                  <a:rPr lang="en-US" dirty="0" err="1">
                    <a:solidFill>
                      <a:schemeClr val="accent4"/>
                    </a:solidFill>
                  </a:rPr>
                  <a:t>v,w</a:t>
                </a:r>
                <a:r>
                  <a:rPr lang="en-US" dirty="0">
                    <a:solidFill>
                      <a:schemeClr val="accent4"/>
                    </a:solidFill>
                  </a:rPr>
                  <a:t>) &lt; j, w would have shown up in an earlier layer.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Thus, </a:t>
                </a:r>
                <a:r>
                  <a:rPr lang="en-US" dirty="0" err="1">
                    <a:solidFill>
                      <a:schemeClr val="accent4"/>
                    </a:solidFill>
                  </a:rPr>
                  <a:t>dist</a:t>
                </a:r>
                <a:r>
                  <a:rPr lang="en-US" dirty="0">
                    <a:solidFill>
                      <a:schemeClr val="accent4"/>
                    </a:solidFill>
                  </a:rPr>
                  <a:t>(</a:t>
                </a:r>
                <a:r>
                  <a:rPr lang="en-US" dirty="0" err="1">
                    <a:solidFill>
                      <a:schemeClr val="accent4"/>
                    </a:solidFill>
                  </a:rPr>
                  <a:t>v,w</a:t>
                </a:r>
                <a:r>
                  <a:rPr lang="en-US" dirty="0">
                    <a:solidFill>
                      <a:schemeClr val="accent4"/>
                    </a:solidFill>
                  </a:rPr>
                  <a:t>) = j.</a:t>
                </a:r>
              </a:p>
              <a:p>
                <a:r>
                  <a:rPr lang="en-US" dirty="0"/>
                  <a:t>Conclusion: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For each vertex w in V, if w is in </a:t>
                </a:r>
                <a:r>
                  <a:rPr lang="en-US" dirty="0" err="1">
                    <a:solidFill>
                      <a:schemeClr val="accent4"/>
                    </a:solidFill>
                  </a:rPr>
                  <a:t>L</a:t>
                </a:r>
                <a:r>
                  <a:rPr lang="en-US" baseline="-25000" dirty="0" err="1">
                    <a:solidFill>
                      <a:schemeClr val="accent4"/>
                    </a:solidFill>
                  </a:rPr>
                  <a:t>j</a:t>
                </a:r>
                <a:r>
                  <a:rPr lang="en-US" dirty="0">
                    <a:solidFill>
                      <a:schemeClr val="accent4"/>
                    </a:solidFill>
                  </a:rPr>
                  <a:t>, then </a:t>
                </a:r>
                <a:r>
                  <a:rPr lang="en-US" dirty="0" err="1">
                    <a:solidFill>
                      <a:schemeClr val="accent4"/>
                    </a:solidFill>
                  </a:rPr>
                  <a:t>dist</a:t>
                </a:r>
                <a:r>
                  <a:rPr lang="en-US" dirty="0">
                    <a:solidFill>
                      <a:schemeClr val="accent4"/>
                    </a:solidFill>
                  </a:rPr>
                  <a:t>(</a:t>
                </a:r>
                <a:r>
                  <a:rPr lang="en-US" dirty="0" err="1">
                    <a:solidFill>
                      <a:schemeClr val="accent4"/>
                    </a:solidFill>
                  </a:rPr>
                  <a:t>v,w</a:t>
                </a:r>
                <a:r>
                  <a:rPr lang="en-US" dirty="0">
                    <a:solidFill>
                      <a:schemeClr val="accent4"/>
                    </a:solidFill>
                  </a:rPr>
                  <a:t>) = j.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6237" y="1379772"/>
                <a:ext cx="9017763" cy="5062125"/>
              </a:xfrm>
              <a:blipFill>
                <a:blip r:embed="rId2"/>
                <a:stretch>
                  <a:fillRect l="-985" t="-2256" b="-2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6689438" y="55191"/>
            <a:ext cx="2454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7030A0"/>
                </a:solidFill>
              </a:rPr>
              <a:t>High-level idea!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2234" y="279161"/>
            <a:ext cx="1045776" cy="110061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626364" y="1434465"/>
            <a:ext cx="319376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THIS SLIDE SKIPPED IN CLASS</a:t>
            </a:r>
          </a:p>
        </p:txBody>
      </p:sp>
      <p:sp>
        <p:nvSpPr>
          <p:cNvPr id="37" name="Slide Number Placeholder 36">
            <a:extLst>
              <a:ext uri="{FF2B5EF4-FFF2-40B4-BE49-F238E27FC236}">
                <a16:creationId xmlns:a16="http://schemas.microsoft.com/office/drawing/2014/main" id="{53719C61-1007-E346-8FC9-68D681701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09CFC-1E7E-D345-9273-4ED8A141D8B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81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634169"/>
          </a:xfrm>
        </p:spPr>
        <p:txBody>
          <a:bodyPr>
            <a:normAutofit/>
          </a:bodyPr>
          <a:lstStyle/>
          <a:p>
            <a:r>
              <a:rPr lang="en-US" dirty="0"/>
              <a:t>The BFS tree is useful for computing distances between pairs of vertices.</a:t>
            </a:r>
          </a:p>
          <a:p>
            <a:r>
              <a:rPr lang="en-US" dirty="0"/>
              <a:t>We can find the shortest path between u and v in time O(</a:t>
            </a:r>
            <a:r>
              <a:rPr lang="en-US" dirty="0" err="1"/>
              <a:t>n+m</a:t>
            </a:r>
            <a:r>
              <a:rPr lang="en-US" dirty="0"/>
              <a:t>).</a:t>
            </a:r>
          </a:p>
          <a:p>
            <a:endParaRPr lang="en-US" sz="1800" dirty="0">
              <a:latin typeface="+mj-lt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212951"/>
          </a:xfrm>
        </p:spPr>
        <p:txBody>
          <a:bodyPr/>
          <a:lstStyle/>
          <a:p>
            <a:r>
              <a:rPr lang="en-US" dirty="0"/>
              <a:t>What have we learned?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C26B79-719E-DB44-BABF-C93B1037D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09CFC-1E7E-D345-9273-4ED8A141D8B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4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Finish up BFS with an application: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Shortest path in unweighted graphs</a:t>
            </a:r>
          </a:p>
          <a:p>
            <a:endParaRPr lang="en-US" dirty="0"/>
          </a:p>
          <a:p>
            <a:r>
              <a:rPr lang="en-US" dirty="0"/>
              <a:t>One more application of DFS: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pPr marL="457200" lvl="1" indent="0" algn="ctr">
              <a:buNone/>
            </a:pPr>
            <a:r>
              <a:rPr lang="en-US" sz="3600" dirty="0">
                <a:solidFill>
                  <a:schemeClr val="accent4"/>
                </a:solidFill>
              </a:rPr>
              <a:t>Finding </a:t>
            </a:r>
          </a:p>
          <a:p>
            <a:pPr marL="457200" lvl="1" indent="0" algn="ctr">
              <a:buNone/>
            </a:pPr>
            <a:r>
              <a:rPr lang="en-US" sz="3600" b="1" dirty="0">
                <a:solidFill>
                  <a:schemeClr val="accent4"/>
                </a:solidFill>
              </a:rPr>
              <a:t>Strongly Connected Components</a:t>
            </a:r>
          </a:p>
          <a:p>
            <a:pPr lvl="1"/>
            <a:endParaRPr lang="en-US" dirty="0">
              <a:solidFill>
                <a:schemeClr val="accent4"/>
              </a:solidFill>
            </a:endParaRPr>
          </a:p>
          <a:p>
            <a:pPr lvl="1"/>
            <a:endParaRPr lang="en-US" dirty="0">
              <a:solidFill>
                <a:schemeClr val="accent4"/>
              </a:solidFill>
            </a:endParaRPr>
          </a:p>
          <a:p>
            <a:r>
              <a:rPr lang="en-US" dirty="0"/>
              <a:t>But first!  Let’s briefly recap DFS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BE3DB-EB74-2743-B536-D13D46FDC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22</a:t>
            </a:fld>
            <a:endParaRPr lang="en-US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F032966B-DFE2-5442-B3FE-17C2869326AE}"/>
              </a:ext>
            </a:extLst>
          </p:cNvPr>
          <p:cNvSpPr/>
          <p:nvPr/>
        </p:nvSpPr>
        <p:spPr>
          <a:xfrm rot="8434147">
            <a:off x="6870357" y="3262184"/>
            <a:ext cx="1482811" cy="7290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49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74799"/>
            <a:ext cx="867537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Recall: DFS</a:t>
            </a:r>
            <a:br>
              <a:rPr lang="en-US" dirty="0"/>
            </a:br>
            <a:r>
              <a:rPr lang="en-US" sz="2700" dirty="0">
                <a:solidFill>
                  <a:schemeClr val="accent4"/>
                </a:solidFill>
              </a:rPr>
              <a:t>It’s how you’d explore a labyrinth with chalk and a piece of string.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980329"/>
            <a:ext cx="4269684" cy="267036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57714" y="3267022"/>
            <a:ext cx="585164" cy="564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479989" y="2408709"/>
            <a:ext cx="585164" cy="564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658789" y="4027642"/>
            <a:ext cx="585164" cy="564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494736" y="5788688"/>
            <a:ext cx="585164" cy="5645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>
            <a:stCxn id="12" idx="0"/>
          </p:cNvCxnSpPr>
          <p:nvPr/>
        </p:nvCxnSpPr>
        <p:spPr>
          <a:xfrm flipV="1">
            <a:off x="1787318" y="4509546"/>
            <a:ext cx="957166" cy="1279142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12" idx="0"/>
          </p:cNvCxnSpPr>
          <p:nvPr/>
        </p:nvCxnSpPr>
        <p:spPr>
          <a:xfrm flipV="1">
            <a:off x="1787318" y="2973294"/>
            <a:ext cx="985253" cy="2815394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2772571" y="2973294"/>
            <a:ext cx="178800" cy="1054349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1557183" y="3748926"/>
            <a:ext cx="1187300" cy="361398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4407401" y="2196563"/>
            <a:ext cx="585164" cy="564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102972" y="3088446"/>
            <a:ext cx="585164" cy="564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146551" y="1736359"/>
            <a:ext cx="585164" cy="564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858808" y="2121840"/>
            <a:ext cx="585164" cy="564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>
            <a:stCxn id="17" idx="2"/>
            <a:endCxn id="10" idx="6"/>
          </p:cNvCxnSpPr>
          <p:nvPr/>
        </p:nvCxnSpPr>
        <p:spPr>
          <a:xfrm flipH="1">
            <a:off x="3065153" y="2478856"/>
            <a:ext cx="1342248" cy="212146"/>
          </a:xfrm>
          <a:prstGeom prst="line">
            <a:avLst/>
          </a:prstGeom>
          <a:ln w="666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8" idx="2"/>
            <a:endCxn id="10" idx="6"/>
          </p:cNvCxnSpPr>
          <p:nvPr/>
        </p:nvCxnSpPr>
        <p:spPr>
          <a:xfrm flipH="1" flipV="1">
            <a:off x="3065153" y="2691002"/>
            <a:ext cx="3037819" cy="679737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8" idx="0"/>
            <a:endCxn id="19" idx="4"/>
          </p:cNvCxnSpPr>
          <p:nvPr/>
        </p:nvCxnSpPr>
        <p:spPr>
          <a:xfrm flipV="1">
            <a:off x="6395554" y="2300944"/>
            <a:ext cx="43579" cy="787502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1" idx="7"/>
            <a:endCxn id="19" idx="3"/>
          </p:cNvCxnSpPr>
          <p:nvPr/>
        </p:nvCxnSpPr>
        <p:spPr>
          <a:xfrm flipV="1">
            <a:off x="3158258" y="2218262"/>
            <a:ext cx="3073988" cy="1892062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20" idx="2"/>
            <a:endCxn id="17" idx="6"/>
          </p:cNvCxnSpPr>
          <p:nvPr/>
        </p:nvCxnSpPr>
        <p:spPr>
          <a:xfrm flipH="1">
            <a:off x="4992565" y="2404133"/>
            <a:ext cx="2866243" cy="74723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8" idx="1"/>
            <a:endCxn id="17" idx="6"/>
          </p:cNvCxnSpPr>
          <p:nvPr/>
        </p:nvCxnSpPr>
        <p:spPr>
          <a:xfrm flipH="1" flipV="1">
            <a:off x="4992565" y="2478856"/>
            <a:ext cx="1196102" cy="692272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8" idx="2"/>
            <a:endCxn id="12" idx="6"/>
          </p:cNvCxnSpPr>
          <p:nvPr/>
        </p:nvCxnSpPr>
        <p:spPr>
          <a:xfrm flipH="1">
            <a:off x="2079900" y="3370739"/>
            <a:ext cx="4023072" cy="2700241"/>
          </a:xfrm>
          <a:prstGeom prst="line">
            <a:avLst/>
          </a:prstGeom>
          <a:ln w="66675">
            <a:solidFill>
              <a:schemeClr val="accent4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8" idx="6"/>
            <a:endCxn id="20" idx="3"/>
          </p:cNvCxnSpPr>
          <p:nvPr/>
        </p:nvCxnSpPr>
        <p:spPr>
          <a:xfrm flipV="1">
            <a:off x="6688136" y="2603743"/>
            <a:ext cx="1256367" cy="766996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731" y="2421454"/>
            <a:ext cx="721144" cy="1022714"/>
          </a:xfrm>
          <a:prstGeom prst="rect">
            <a:avLst/>
          </a:prstGeom>
        </p:spPr>
      </p:pic>
      <p:cxnSp>
        <p:nvCxnSpPr>
          <p:cNvPr id="26" name="Straight Connector 25"/>
          <p:cNvCxnSpPr>
            <a:stCxn id="17" idx="3"/>
            <a:endCxn id="9" idx="6"/>
          </p:cNvCxnSpPr>
          <p:nvPr/>
        </p:nvCxnSpPr>
        <p:spPr>
          <a:xfrm flipH="1">
            <a:off x="1642878" y="2678466"/>
            <a:ext cx="2850218" cy="870849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825067" y="135467"/>
            <a:ext cx="3016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F6E6C"/>
                </a:solidFill>
              </a:rPr>
              <a:t>Today, all graphs are </a:t>
            </a:r>
            <a:r>
              <a:rPr lang="en-US" b="1" dirty="0">
                <a:solidFill>
                  <a:srgbClr val="CF6E6C"/>
                </a:solidFill>
              </a:rPr>
              <a:t>directed</a:t>
            </a:r>
            <a:r>
              <a:rPr lang="en-US" dirty="0">
                <a:solidFill>
                  <a:srgbClr val="CF6E6C"/>
                </a:solidFill>
              </a:rPr>
              <a:t>!  Check that the things we did last week still all work!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E8DD4D-186B-744A-BD41-8DCB0EF52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70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Depth First Search </a:t>
            </a:r>
            <a:br>
              <a:rPr lang="en-US" sz="3200" dirty="0">
                <a:solidFill>
                  <a:schemeClr val="accent5"/>
                </a:solidFill>
              </a:rPr>
            </a:br>
            <a:r>
              <a:rPr lang="en-US" sz="3200" dirty="0">
                <a:solidFill>
                  <a:schemeClr val="accent5"/>
                </a:solidFill>
              </a:rPr>
              <a:t>Exploring a labyrinth with chalk and a piece of string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057714" y="3267022"/>
            <a:ext cx="585164" cy="564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529375" y="1870468"/>
            <a:ext cx="585164" cy="564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321426" y="4386709"/>
            <a:ext cx="585164" cy="564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494736" y="5788688"/>
            <a:ext cx="585164" cy="5645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>
            <a:stCxn id="10" idx="0"/>
            <a:endCxn id="9" idx="3"/>
          </p:cNvCxnSpPr>
          <p:nvPr/>
        </p:nvCxnSpPr>
        <p:spPr>
          <a:xfrm flipV="1">
            <a:off x="1787318" y="4868612"/>
            <a:ext cx="1619803" cy="920076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0" idx="0"/>
            <a:endCxn id="8" idx="4"/>
          </p:cNvCxnSpPr>
          <p:nvPr/>
        </p:nvCxnSpPr>
        <p:spPr>
          <a:xfrm flipV="1">
            <a:off x="1787318" y="2435053"/>
            <a:ext cx="1034639" cy="3353635"/>
          </a:xfrm>
          <a:prstGeom prst="line">
            <a:avLst/>
          </a:prstGeom>
          <a:ln w="66675">
            <a:solidFill>
              <a:schemeClr val="accent4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9" idx="1"/>
            <a:endCxn id="8" idx="4"/>
          </p:cNvCxnSpPr>
          <p:nvPr/>
        </p:nvCxnSpPr>
        <p:spPr>
          <a:xfrm flipH="1" flipV="1">
            <a:off x="2821957" y="2435053"/>
            <a:ext cx="585164" cy="203433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2"/>
            <a:endCxn id="7" idx="5"/>
          </p:cNvCxnSpPr>
          <p:nvPr/>
        </p:nvCxnSpPr>
        <p:spPr>
          <a:xfrm flipH="1" flipV="1">
            <a:off x="1557183" y="3748925"/>
            <a:ext cx="1764243" cy="920077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391147" y="1934270"/>
            <a:ext cx="585164" cy="564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875704" y="5224103"/>
            <a:ext cx="585164" cy="564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460868" y="2984729"/>
            <a:ext cx="585164" cy="564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2" name="Straight Connector 21"/>
          <p:cNvCxnSpPr>
            <a:stCxn id="16" idx="2"/>
            <a:endCxn id="8" idx="5"/>
          </p:cNvCxnSpPr>
          <p:nvPr/>
        </p:nvCxnSpPr>
        <p:spPr>
          <a:xfrm flipH="1" flipV="1">
            <a:off x="3028844" y="2352371"/>
            <a:ext cx="1846860" cy="3154025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6" idx="0"/>
            <a:endCxn id="17" idx="4"/>
          </p:cNvCxnSpPr>
          <p:nvPr/>
        </p:nvCxnSpPr>
        <p:spPr>
          <a:xfrm flipV="1">
            <a:off x="5168286" y="3549314"/>
            <a:ext cx="585164" cy="1674789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9" idx="7"/>
            <a:endCxn id="17" idx="3"/>
          </p:cNvCxnSpPr>
          <p:nvPr/>
        </p:nvCxnSpPr>
        <p:spPr>
          <a:xfrm flipV="1">
            <a:off x="3820895" y="3466632"/>
            <a:ext cx="1725668" cy="1002759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6" idx="2"/>
            <a:endCxn id="10" idx="6"/>
          </p:cNvCxnSpPr>
          <p:nvPr/>
        </p:nvCxnSpPr>
        <p:spPr>
          <a:xfrm flipH="1">
            <a:off x="2079900" y="5506396"/>
            <a:ext cx="2795804" cy="564584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731" y="2421454"/>
            <a:ext cx="721144" cy="1022714"/>
          </a:xfrm>
          <a:prstGeom prst="rect">
            <a:avLst/>
          </a:prstGeom>
        </p:spPr>
      </p:pic>
      <p:cxnSp>
        <p:nvCxnSpPr>
          <p:cNvPr id="51" name="Straight Connector 50"/>
          <p:cNvCxnSpPr>
            <a:stCxn id="15" idx="3"/>
            <a:endCxn id="7" idx="6"/>
          </p:cNvCxnSpPr>
          <p:nvPr/>
        </p:nvCxnSpPr>
        <p:spPr>
          <a:xfrm flipH="1">
            <a:off x="1642878" y="2416173"/>
            <a:ext cx="2833964" cy="1133142"/>
          </a:xfrm>
          <a:prstGeom prst="line">
            <a:avLst/>
          </a:prstGeom>
          <a:ln w="66675">
            <a:solidFill>
              <a:schemeClr val="accent4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6731466" y="2123363"/>
            <a:ext cx="292582" cy="31690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24048" y="2068967"/>
            <a:ext cx="202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</a:t>
            </a:r>
            <a:r>
              <a:rPr lang="en-US"/>
              <a:t>been there yet</a:t>
            </a:r>
          </a:p>
        </p:txBody>
      </p:sp>
      <p:sp>
        <p:nvSpPr>
          <p:cNvPr id="40" name="Oval 39"/>
          <p:cNvSpPr/>
          <p:nvPr/>
        </p:nvSpPr>
        <p:spPr>
          <a:xfrm>
            <a:off x="6731466" y="2644566"/>
            <a:ext cx="292582" cy="31690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24048" y="2631911"/>
            <a:ext cx="2026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Been there, haven’t explored all the paths out.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024048" y="3650205"/>
            <a:ext cx="2026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Been there, have explored all the paths out.</a:t>
            </a:r>
          </a:p>
        </p:txBody>
      </p:sp>
      <p:sp>
        <p:nvSpPr>
          <p:cNvPr id="44" name="Oval 43"/>
          <p:cNvSpPr/>
          <p:nvPr/>
        </p:nvSpPr>
        <p:spPr>
          <a:xfrm>
            <a:off x="6731466" y="3693676"/>
            <a:ext cx="292582" cy="31690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30469" y="3811121"/>
            <a:ext cx="928533" cy="37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46032" y="5191917"/>
            <a:ext cx="3004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This is the same picture we had Monday, except I’ve directed all of the edges.  Notice that there </a:t>
            </a:r>
            <a:r>
              <a:rPr lang="en-US" b="1" dirty="0">
                <a:solidFill>
                  <a:srgbClr val="7030A0"/>
                </a:solidFill>
              </a:rPr>
              <a:t>ARE</a:t>
            </a:r>
            <a:r>
              <a:rPr lang="en-US" dirty="0">
                <a:solidFill>
                  <a:srgbClr val="7030A0"/>
                </a:solidFill>
              </a:rPr>
              <a:t> cycles.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C44C92-8135-734B-ACFD-9EECF5DD5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069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Depth First Search </a:t>
            </a:r>
            <a:br>
              <a:rPr lang="en-US" sz="3200" dirty="0">
                <a:solidFill>
                  <a:schemeClr val="accent5"/>
                </a:solidFill>
              </a:rPr>
            </a:br>
            <a:r>
              <a:rPr lang="en-US" sz="3200" dirty="0">
                <a:solidFill>
                  <a:schemeClr val="accent5"/>
                </a:solidFill>
              </a:rPr>
              <a:t>Exploring a labyrinth with chalk and a piece of string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057714" y="3267022"/>
            <a:ext cx="585164" cy="56458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529375" y="1870468"/>
            <a:ext cx="585164" cy="564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321426" y="4386709"/>
            <a:ext cx="585164" cy="564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494736" y="5788688"/>
            <a:ext cx="585164" cy="5645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91147" y="1934270"/>
            <a:ext cx="585164" cy="564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875704" y="5224103"/>
            <a:ext cx="585164" cy="564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460868" y="2984729"/>
            <a:ext cx="585164" cy="564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731" y="2421454"/>
            <a:ext cx="721144" cy="1022714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6731466" y="2123363"/>
            <a:ext cx="292582" cy="31690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24048" y="2068967"/>
            <a:ext cx="202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</a:t>
            </a:r>
            <a:r>
              <a:rPr lang="en-US"/>
              <a:t>been there yet</a:t>
            </a:r>
          </a:p>
        </p:txBody>
      </p:sp>
      <p:sp>
        <p:nvSpPr>
          <p:cNvPr id="40" name="Oval 39"/>
          <p:cNvSpPr/>
          <p:nvPr/>
        </p:nvSpPr>
        <p:spPr>
          <a:xfrm>
            <a:off x="6731466" y="2644566"/>
            <a:ext cx="292582" cy="31690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24048" y="2631911"/>
            <a:ext cx="2026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Been there, haven’t explored all the paths out.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024048" y="3650205"/>
            <a:ext cx="2026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Been there, have explored all the paths out.</a:t>
            </a:r>
          </a:p>
        </p:txBody>
      </p:sp>
      <p:sp>
        <p:nvSpPr>
          <p:cNvPr id="44" name="Oval 43"/>
          <p:cNvSpPr/>
          <p:nvPr/>
        </p:nvSpPr>
        <p:spPr>
          <a:xfrm>
            <a:off x="6731466" y="3693676"/>
            <a:ext cx="292582" cy="31690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30469" y="3811121"/>
            <a:ext cx="92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start=0</a:t>
            </a:r>
          </a:p>
        </p:txBody>
      </p:sp>
      <p:cxnSp>
        <p:nvCxnSpPr>
          <p:cNvPr id="27" name="Straight Connector 26"/>
          <p:cNvCxnSpPr>
            <a:stCxn id="39" idx="0"/>
            <a:endCxn id="37" idx="3"/>
          </p:cNvCxnSpPr>
          <p:nvPr/>
        </p:nvCxnSpPr>
        <p:spPr>
          <a:xfrm flipV="1">
            <a:off x="1787318" y="4868612"/>
            <a:ext cx="1619803" cy="920076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39" idx="0"/>
            <a:endCxn id="35" idx="4"/>
          </p:cNvCxnSpPr>
          <p:nvPr/>
        </p:nvCxnSpPr>
        <p:spPr>
          <a:xfrm flipV="1">
            <a:off x="1787318" y="2435053"/>
            <a:ext cx="1034639" cy="3353635"/>
          </a:xfrm>
          <a:prstGeom prst="line">
            <a:avLst/>
          </a:prstGeom>
          <a:ln w="66675">
            <a:solidFill>
              <a:schemeClr val="accent4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37" idx="1"/>
            <a:endCxn id="35" idx="4"/>
          </p:cNvCxnSpPr>
          <p:nvPr/>
        </p:nvCxnSpPr>
        <p:spPr>
          <a:xfrm flipH="1" flipV="1">
            <a:off x="2821957" y="2435053"/>
            <a:ext cx="585164" cy="203433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37" idx="2"/>
            <a:endCxn id="34" idx="5"/>
          </p:cNvCxnSpPr>
          <p:nvPr/>
        </p:nvCxnSpPr>
        <p:spPr>
          <a:xfrm flipH="1" flipV="1">
            <a:off x="1557183" y="3748925"/>
            <a:ext cx="1764243" cy="920077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35" idx="5"/>
          </p:cNvCxnSpPr>
          <p:nvPr/>
        </p:nvCxnSpPr>
        <p:spPr>
          <a:xfrm flipH="1" flipV="1">
            <a:off x="3028844" y="2352371"/>
            <a:ext cx="1846860" cy="3154025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5168286" y="3549314"/>
            <a:ext cx="585164" cy="1674789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37" idx="7"/>
          </p:cNvCxnSpPr>
          <p:nvPr/>
        </p:nvCxnSpPr>
        <p:spPr>
          <a:xfrm flipV="1">
            <a:off x="3820895" y="3466632"/>
            <a:ext cx="1725668" cy="1002759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39" idx="6"/>
          </p:cNvCxnSpPr>
          <p:nvPr/>
        </p:nvCxnSpPr>
        <p:spPr>
          <a:xfrm flipH="1">
            <a:off x="2079900" y="5506396"/>
            <a:ext cx="2795804" cy="564584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34" idx="6"/>
          </p:cNvCxnSpPr>
          <p:nvPr/>
        </p:nvCxnSpPr>
        <p:spPr>
          <a:xfrm flipH="1">
            <a:off x="1642878" y="2416173"/>
            <a:ext cx="2833964" cy="1133142"/>
          </a:xfrm>
          <a:prstGeom prst="line">
            <a:avLst/>
          </a:prstGeom>
          <a:ln w="66675">
            <a:solidFill>
              <a:schemeClr val="accent4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4287" y="4951294"/>
            <a:ext cx="1107689" cy="14731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58891" y="5224103"/>
            <a:ext cx="17765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Recall we also keep track of </a:t>
            </a:r>
            <a:r>
              <a:rPr lang="en-US" b="1" dirty="0">
                <a:solidFill>
                  <a:srgbClr val="7030A0"/>
                </a:solidFill>
              </a:rPr>
              <a:t>start</a:t>
            </a:r>
            <a:r>
              <a:rPr lang="en-US" dirty="0">
                <a:solidFill>
                  <a:srgbClr val="7030A0"/>
                </a:solidFill>
              </a:rPr>
              <a:t> and </a:t>
            </a:r>
            <a:r>
              <a:rPr lang="en-US" b="1" dirty="0">
                <a:solidFill>
                  <a:srgbClr val="7030A0"/>
                </a:solidFill>
              </a:rPr>
              <a:t>finish</a:t>
            </a:r>
            <a:r>
              <a:rPr lang="en-US" dirty="0">
                <a:solidFill>
                  <a:srgbClr val="7030A0"/>
                </a:solidFill>
              </a:rPr>
              <a:t> times for every node.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FED434-1B22-1242-93E9-3F8165ED8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Depth First Search </a:t>
            </a:r>
            <a:br>
              <a:rPr lang="en-US" sz="3200" dirty="0">
                <a:solidFill>
                  <a:schemeClr val="accent5"/>
                </a:solidFill>
              </a:rPr>
            </a:br>
            <a:r>
              <a:rPr lang="en-US" sz="3200" dirty="0">
                <a:solidFill>
                  <a:schemeClr val="accent5"/>
                </a:solidFill>
              </a:rPr>
              <a:t>Exploring a labyrinth with chalk and a piece of string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057714" y="3267022"/>
            <a:ext cx="585164" cy="56458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529375" y="1870468"/>
            <a:ext cx="585164" cy="564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321426" y="4386709"/>
            <a:ext cx="585164" cy="56458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494736" y="5788688"/>
            <a:ext cx="585164" cy="5645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91147" y="1934270"/>
            <a:ext cx="585164" cy="564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875704" y="5224103"/>
            <a:ext cx="585164" cy="564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460868" y="2984729"/>
            <a:ext cx="585164" cy="564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731" y="3636848"/>
            <a:ext cx="721144" cy="1022714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6731466" y="2123363"/>
            <a:ext cx="292582" cy="31690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24048" y="2068967"/>
            <a:ext cx="202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</a:t>
            </a:r>
            <a:r>
              <a:rPr lang="en-US"/>
              <a:t>been there yet</a:t>
            </a:r>
          </a:p>
        </p:txBody>
      </p:sp>
      <p:sp>
        <p:nvSpPr>
          <p:cNvPr id="40" name="Oval 39"/>
          <p:cNvSpPr/>
          <p:nvPr/>
        </p:nvSpPr>
        <p:spPr>
          <a:xfrm>
            <a:off x="6731466" y="2644566"/>
            <a:ext cx="292582" cy="31690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24048" y="2631911"/>
            <a:ext cx="2026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Been there, haven’t explored all the paths out.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024048" y="3650205"/>
            <a:ext cx="2026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Been there, have explored all the paths out.</a:t>
            </a:r>
          </a:p>
        </p:txBody>
      </p:sp>
      <p:sp>
        <p:nvSpPr>
          <p:cNvPr id="44" name="Oval 43"/>
          <p:cNvSpPr/>
          <p:nvPr/>
        </p:nvSpPr>
        <p:spPr>
          <a:xfrm>
            <a:off x="6731466" y="3693676"/>
            <a:ext cx="292582" cy="31690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30469" y="3811121"/>
            <a:ext cx="928533" cy="37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start</a:t>
            </a:r>
          </a:p>
        </p:txBody>
      </p:sp>
      <p:cxnSp>
        <p:nvCxnSpPr>
          <p:cNvPr id="55" name="Straight Connector 54"/>
          <p:cNvCxnSpPr>
            <a:stCxn id="63" idx="0"/>
            <a:endCxn id="62" idx="3"/>
          </p:cNvCxnSpPr>
          <p:nvPr/>
        </p:nvCxnSpPr>
        <p:spPr>
          <a:xfrm flipV="1">
            <a:off x="1787318" y="4868612"/>
            <a:ext cx="1619803" cy="920076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63" idx="0"/>
            <a:endCxn id="61" idx="4"/>
          </p:cNvCxnSpPr>
          <p:nvPr/>
        </p:nvCxnSpPr>
        <p:spPr>
          <a:xfrm flipV="1">
            <a:off x="1787318" y="2435053"/>
            <a:ext cx="1034639" cy="3353635"/>
          </a:xfrm>
          <a:prstGeom prst="line">
            <a:avLst/>
          </a:prstGeom>
          <a:ln w="66675">
            <a:solidFill>
              <a:schemeClr val="accent4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62" idx="1"/>
            <a:endCxn id="61" idx="4"/>
          </p:cNvCxnSpPr>
          <p:nvPr/>
        </p:nvCxnSpPr>
        <p:spPr>
          <a:xfrm flipH="1" flipV="1">
            <a:off x="2821957" y="2435053"/>
            <a:ext cx="585164" cy="203433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62" idx="2"/>
            <a:endCxn id="60" idx="5"/>
          </p:cNvCxnSpPr>
          <p:nvPr/>
        </p:nvCxnSpPr>
        <p:spPr>
          <a:xfrm flipH="1" flipV="1">
            <a:off x="1557183" y="3748925"/>
            <a:ext cx="1764243" cy="920077"/>
          </a:xfrm>
          <a:prstGeom prst="line">
            <a:avLst/>
          </a:prstGeom>
          <a:ln w="66675">
            <a:solidFill>
              <a:srgbClr val="CF6E6C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endCxn id="61" idx="5"/>
          </p:cNvCxnSpPr>
          <p:nvPr/>
        </p:nvCxnSpPr>
        <p:spPr>
          <a:xfrm flipH="1" flipV="1">
            <a:off x="3028844" y="2352371"/>
            <a:ext cx="1846860" cy="3154025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5168286" y="3549314"/>
            <a:ext cx="585164" cy="1674789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62" idx="7"/>
          </p:cNvCxnSpPr>
          <p:nvPr/>
        </p:nvCxnSpPr>
        <p:spPr>
          <a:xfrm flipV="1">
            <a:off x="3820895" y="3466632"/>
            <a:ext cx="1725668" cy="1002759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endCxn id="63" idx="6"/>
          </p:cNvCxnSpPr>
          <p:nvPr/>
        </p:nvCxnSpPr>
        <p:spPr>
          <a:xfrm flipH="1">
            <a:off x="2079900" y="5506396"/>
            <a:ext cx="2795804" cy="564584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endCxn id="60" idx="6"/>
          </p:cNvCxnSpPr>
          <p:nvPr/>
        </p:nvCxnSpPr>
        <p:spPr>
          <a:xfrm flipH="1">
            <a:off x="1642878" y="2416173"/>
            <a:ext cx="2833964" cy="1133142"/>
          </a:xfrm>
          <a:prstGeom prst="line">
            <a:avLst/>
          </a:prstGeom>
          <a:ln w="66675">
            <a:solidFill>
              <a:schemeClr val="accent4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030469" y="3811121"/>
            <a:ext cx="92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start=0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97798" y="4898313"/>
            <a:ext cx="846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start=1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4287" y="4951294"/>
            <a:ext cx="1107689" cy="1473152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7458891" y="5224103"/>
            <a:ext cx="17765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Recall we also keep track of </a:t>
            </a:r>
            <a:r>
              <a:rPr lang="en-US" b="1" dirty="0">
                <a:solidFill>
                  <a:srgbClr val="7030A0"/>
                </a:solidFill>
              </a:rPr>
              <a:t>start</a:t>
            </a:r>
            <a:r>
              <a:rPr lang="en-US" dirty="0">
                <a:solidFill>
                  <a:srgbClr val="7030A0"/>
                </a:solidFill>
              </a:rPr>
              <a:t> and </a:t>
            </a:r>
            <a:r>
              <a:rPr lang="en-US" b="1" dirty="0">
                <a:solidFill>
                  <a:srgbClr val="7030A0"/>
                </a:solidFill>
              </a:rPr>
              <a:t>finish</a:t>
            </a:r>
            <a:r>
              <a:rPr lang="en-US" dirty="0">
                <a:solidFill>
                  <a:srgbClr val="7030A0"/>
                </a:solidFill>
              </a:rPr>
              <a:t> times for every node.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1FDB66-3360-4845-9A08-B1BCD6868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5964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Depth First Search </a:t>
            </a:r>
            <a:br>
              <a:rPr lang="en-US" sz="3200" dirty="0">
                <a:solidFill>
                  <a:schemeClr val="accent5"/>
                </a:solidFill>
              </a:rPr>
            </a:br>
            <a:r>
              <a:rPr lang="en-US" sz="3200" dirty="0">
                <a:solidFill>
                  <a:schemeClr val="accent5"/>
                </a:solidFill>
              </a:rPr>
              <a:t>Exploring a labyrinth with chalk and a piece of string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057714" y="3267022"/>
            <a:ext cx="585164" cy="56458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529375" y="1870468"/>
            <a:ext cx="585164" cy="564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321426" y="4386709"/>
            <a:ext cx="585164" cy="56458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494736" y="5788688"/>
            <a:ext cx="585164" cy="56458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91147" y="1934270"/>
            <a:ext cx="585164" cy="564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875704" y="5224103"/>
            <a:ext cx="585164" cy="564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460868" y="2984729"/>
            <a:ext cx="585164" cy="564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9684" y="5098472"/>
            <a:ext cx="721144" cy="1022714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6731466" y="2123363"/>
            <a:ext cx="292582" cy="31690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24048" y="2068967"/>
            <a:ext cx="202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</a:t>
            </a:r>
            <a:r>
              <a:rPr lang="en-US"/>
              <a:t>been there yet</a:t>
            </a:r>
          </a:p>
        </p:txBody>
      </p:sp>
      <p:sp>
        <p:nvSpPr>
          <p:cNvPr id="40" name="Oval 39"/>
          <p:cNvSpPr/>
          <p:nvPr/>
        </p:nvSpPr>
        <p:spPr>
          <a:xfrm>
            <a:off x="6731466" y="2644566"/>
            <a:ext cx="292582" cy="31690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24048" y="2631911"/>
            <a:ext cx="2026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Been there, haven’t explored all the paths out.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024048" y="3650205"/>
            <a:ext cx="2026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Been there, have explored all the paths out.</a:t>
            </a:r>
          </a:p>
        </p:txBody>
      </p:sp>
      <p:sp>
        <p:nvSpPr>
          <p:cNvPr id="44" name="Oval 43"/>
          <p:cNvSpPr/>
          <p:nvPr/>
        </p:nvSpPr>
        <p:spPr>
          <a:xfrm>
            <a:off x="6731466" y="3693676"/>
            <a:ext cx="292582" cy="31690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30469" y="3811121"/>
            <a:ext cx="928533" cy="37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start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1787318" y="4868612"/>
            <a:ext cx="1619803" cy="920076"/>
          </a:xfrm>
          <a:prstGeom prst="line">
            <a:avLst/>
          </a:prstGeom>
          <a:ln w="66675">
            <a:solidFill>
              <a:srgbClr val="CF6E6C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2821957" y="2435053"/>
            <a:ext cx="585164" cy="203433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1557183" y="3748925"/>
            <a:ext cx="1764243" cy="920077"/>
          </a:xfrm>
          <a:prstGeom prst="line">
            <a:avLst/>
          </a:prstGeom>
          <a:ln w="66675">
            <a:solidFill>
              <a:srgbClr val="CF6E6C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3028844" y="2352371"/>
            <a:ext cx="1846860" cy="3154025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5168286" y="3549314"/>
            <a:ext cx="585164" cy="1674789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3820895" y="3466632"/>
            <a:ext cx="1725668" cy="1002759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2079900" y="5506396"/>
            <a:ext cx="2795804" cy="564584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1642878" y="2416173"/>
            <a:ext cx="2833964" cy="1133142"/>
          </a:xfrm>
          <a:prstGeom prst="line">
            <a:avLst/>
          </a:prstGeom>
          <a:ln w="66675">
            <a:solidFill>
              <a:schemeClr val="accent4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787318" y="2435053"/>
            <a:ext cx="1034639" cy="3353635"/>
          </a:xfrm>
          <a:prstGeom prst="line">
            <a:avLst/>
          </a:prstGeom>
          <a:ln w="66675">
            <a:solidFill>
              <a:schemeClr val="accent4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030469" y="3811121"/>
            <a:ext cx="92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start=0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397798" y="4898313"/>
            <a:ext cx="846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start=1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02963" y="6166380"/>
            <a:ext cx="948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start=2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4287" y="4951294"/>
            <a:ext cx="1107689" cy="1473152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7458891" y="5224103"/>
            <a:ext cx="17765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Recall we also keep track of </a:t>
            </a:r>
            <a:r>
              <a:rPr lang="en-US" b="1" dirty="0">
                <a:solidFill>
                  <a:srgbClr val="7030A0"/>
                </a:solidFill>
              </a:rPr>
              <a:t>start</a:t>
            </a:r>
            <a:r>
              <a:rPr lang="en-US" dirty="0">
                <a:solidFill>
                  <a:srgbClr val="7030A0"/>
                </a:solidFill>
              </a:rPr>
              <a:t> and </a:t>
            </a:r>
            <a:r>
              <a:rPr lang="en-US" b="1" dirty="0">
                <a:solidFill>
                  <a:srgbClr val="7030A0"/>
                </a:solidFill>
              </a:rPr>
              <a:t>finish</a:t>
            </a:r>
            <a:r>
              <a:rPr lang="en-US" dirty="0">
                <a:solidFill>
                  <a:srgbClr val="7030A0"/>
                </a:solidFill>
              </a:rPr>
              <a:t> times for every node.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986D9E-98E5-E846-B751-5E73E7E40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205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Depth First Search </a:t>
            </a:r>
            <a:br>
              <a:rPr lang="en-US" sz="3200" dirty="0">
                <a:solidFill>
                  <a:schemeClr val="accent5"/>
                </a:solidFill>
              </a:rPr>
            </a:br>
            <a:r>
              <a:rPr lang="en-US" sz="3200" dirty="0">
                <a:solidFill>
                  <a:schemeClr val="accent5"/>
                </a:solidFill>
              </a:rPr>
              <a:t>Exploring a labyrinth with chalk and a piece of string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057714" y="3267022"/>
            <a:ext cx="585164" cy="56458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529375" y="1870468"/>
            <a:ext cx="585164" cy="564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321426" y="4386709"/>
            <a:ext cx="585164" cy="56458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494736" y="5788688"/>
            <a:ext cx="585164" cy="56458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91147" y="1934270"/>
            <a:ext cx="585164" cy="564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875704" y="5224103"/>
            <a:ext cx="585164" cy="56458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460868" y="2984729"/>
            <a:ext cx="585164" cy="564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9859" y="4522619"/>
            <a:ext cx="721144" cy="1022714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6731466" y="2123363"/>
            <a:ext cx="292582" cy="31690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24048" y="2068967"/>
            <a:ext cx="202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</a:t>
            </a:r>
            <a:r>
              <a:rPr lang="en-US"/>
              <a:t>been there yet</a:t>
            </a:r>
          </a:p>
        </p:txBody>
      </p:sp>
      <p:sp>
        <p:nvSpPr>
          <p:cNvPr id="40" name="Oval 39"/>
          <p:cNvSpPr/>
          <p:nvPr/>
        </p:nvSpPr>
        <p:spPr>
          <a:xfrm>
            <a:off x="6731466" y="2644566"/>
            <a:ext cx="292582" cy="31690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24048" y="2631911"/>
            <a:ext cx="2026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Been there, haven’t explored all the paths out.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024048" y="3650205"/>
            <a:ext cx="2026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Been there, have explored all the paths out.</a:t>
            </a:r>
          </a:p>
        </p:txBody>
      </p:sp>
      <p:sp>
        <p:nvSpPr>
          <p:cNvPr id="44" name="Oval 43"/>
          <p:cNvSpPr/>
          <p:nvPr/>
        </p:nvSpPr>
        <p:spPr>
          <a:xfrm>
            <a:off x="6731466" y="3693676"/>
            <a:ext cx="292582" cy="31690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30469" y="3811121"/>
            <a:ext cx="928533" cy="37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start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1787318" y="4868612"/>
            <a:ext cx="1619803" cy="920076"/>
          </a:xfrm>
          <a:prstGeom prst="line">
            <a:avLst/>
          </a:prstGeom>
          <a:ln w="66675">
            <a:solidFill>
              <a:srgbClr val="CF6E6C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2821957" y="2435053"/>
            <a:ext cx="585164" cy="203433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1557183" y="3748925"/>
            <a:ext cx="1764243" cy="920077"/>
          </a:xfrm>
          <a:prstGeom prst="line">
            <a:avLst/>
          </a:prstGeom>
          <a:ln w="66675">
            <a:solidFill>
              <a:srgbClr val="CF6E6C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3028844" y="2352371"/>
            <a:ext cx="1846860" cy="3154025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5168286" y="3549314"/>
            <a:ext cx="585164" cy="1674789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3820895" y="3466632"/>
            <a:ext cx="1725668" cy="1002759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2079900" y="5506396"/>
            <a:ext cx="2795804" cy="564584"/>
          </a:xfrm>
          <a:prstGeom prst="line">
            <a:avLst/>
          </a:prstGeom>
          <a:ln w="66675">
            <a:solidFill>
              <a:srgbClr val="CF6E6C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1642878" y="2416173"/>
            <a:ext cx="2833964" cy="1133142"/>
          </a:xfrm>
          <a:prstGeom prst="line">
            <a:avLst/>
          </a:prstGeom>
          <a:ln w="66675">
            <a:solidFill>
              <a:schemeClr val="accent4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787318" y="2435053"/>
            <a:ext cx="1034639" cy="3353635"/>
          </a:xfrm>
          <a:prstGeom prst="line">
            <a:avLst/>
          </a:prstGeom>
          <a:ln w="66675">
            <a:solidFill>
              <a:schemeClr val="accent4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030469" y="3811121"/>
            <a:ext cx="92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start=0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397798" y="4898313"/>
            <a:ext cx="846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start=1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002963" y="6166380"/>
            <a:ext cx="948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start=2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11003" y="5444101"/>
            <a:ext cx="846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start=3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4287" y="4951294"/>
            <a:ext cx="1107689" cy="1473152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7458891" y="5224103"/>
            <a:ext cx="17765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Recall we also keep track of </a:t>
            </a:r>
            <a:r>
              <a:rPr lang="en-US" b="1" dirty="0">
                <a:solidFill>
                  <a:srgbClr val="7030A0"/>
                </a:solidFill>
              </a:rPr>
              <a:t>start</a:t>
            </a:r>
            <a:r>
              <a:rPr lang="en-US" dirty="0">
                <a:solidFill>
                  <a:srgbClr val="7030A0"/>
                </a:solidFill>
              </a:rPr>
              <a:t> and </a:t>
            </a:r>
            <a:r>
              <a:rPr lang="en-US" b="1" dirty="0">
                <a:solidFill>
                  <a:srgbClr val="7030A0"/>
                </a:solidFill>
              </a:rPr>
              <a:t>finish</a:t>
            </a:r>
            <a:r>
              <a:rPr lang="en-US" dirty="0">
                <a:solidFill>
                  <a:srgbClr val="7030A0"/>
                </a:solidFill>
              </a:rPr>
              <a:t> times for every node.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2376D5-B492-1548-ACB6-E68D22A7E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5809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Depth First Search </a:t>
            </a:r>
            <a:br>
              <a:rPr lang="en-US" sz="3200" dirty="0">
                <a:solidFill>
                  <a:schemeClr val="accent5"/>
                </a:solidFill>
              </a:rPr>
            </a:br>
            <a:r>
              <a:rPr lang="en-US" sz="3200" dirty="0">
                <a:solidFill>
                  <a:schemeClr val="accent5"/>
                </a:solidFill>
              </a:rPr>
              <a:t>Exploring a labyrinth with chalk and a piece of string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057714" y="3267022"/>
            <a:ext cx="585164" cy="56458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529375" y="1870468"/>
            <a:ext cx="585164" cy="564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321426" y="4386709"/>
            <a:ext cx="585164" cy="56458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494736" y="5788688"/>
            <a:ext cx="585164" cy="56458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91147" y="1934270"/>
            <a:ext cx="585164" cy="564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875704" y="5224103"/>
            <a:ext cx="585164" cy="56458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460868" y="2984729"/>
            <a:ext cx="585164" cy="56458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88" y="2255777"/>
            <a:ext cx="721144" cy="1022714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6731466" y="2123363"/>
            <a:ext cx="292582" cy="31690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24048" y="2068967"/>
            <a:ext cx="202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</a:t>
            </a:r>
            <a:r>
              <a:rPr lang="en-US"/>
              <a:t>been there yet</a:t>
            </a:r>
          </a:p>
        </p:txBody>
      </p:sp>
      <p:sp>
        <p:nvSpPr>
          <p:cNvPr id="40" name="Oval 39"/>
          <p:cNvSpPr/>
          <p:nvPr/>
        </p:nvSpPr>
        <p:spPr>
          <a:xfrm>
            <a:off x="6731466" y="2644566"/>
            <a:ext cx="292582" cy="31690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24048" y="2631911"/>
            <a:ext cx="2026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Been there, haven’t explored all the paths out.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024048" y="3650205"/>
            <a:ext cx="2026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Been there, have explored all the paths out.</a:t>
            </a:r>
          </a:p>
        </p:txBody>
      </p:sp>
      <p:sp>
        <p:nvSpPr>
          <p:cNvPr id="44" name="Oval 43"/>
          <p:cNvSpPr/>
          <p:nvPr/>
        </p:nvSpPr>
        <p:spPr>
          <a:xfrm>
            <a:off x="6731466" y="3693676"/>
            <a:ext cx="292582" cy="31690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30469" y="3811121"/>
            <a:ext cx="928533" cy="37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start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1787318" y="4868612"/>
            <a:ext cx="1619803" cy="920076"/>
          </a:xfrm>
          <a:prstGeom prst="line">
            <a:avLst/>
          </a:prstGeom>
          <a:ln w="66675">
            <a:solidFill>
              <a:srgbClr val="CF6E6C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2821957" y="2435053"/>
            <a:ext cx="585164" cy="203433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1557183" y="3748925"/>
            <a:ext cx="1764243" cy="920077"/>
          </a:xfrm>
          <a:prstGeom prst="line">
            <a:avLst/>
          </a:prstGeom>
          <a:ln w="66675">
            <a:solidFill>
              <a:srgbClr val="CF6E6C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3028844" y="2352371"/>
            <a:ext cx="1846860" cy="3154025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5168286" y="3549314"/>
            <a:ext cx="585164" cy="1674789"/>
          </a:xfrm>
          <a:prstGeom prst="line">
            <a:avLst/>
          </a:prstGeom>
          <a:ln w="66675">
            <a:solidFill>
              <a:srgbClr val="CF6E6C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3820895" y="3466632"/>
            <a:ext cx="1725668" cy="1002759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2079900" y="5506396"/>
            <a:ext cx="2795804" cy="564584"/>
          </a:xfrm>
          <a:prstGeom prst="line">
            <a:avLst/>
          </a:prstGeom>
          <a:ln w="66675">
            <a:solidFill>
              <a:srgbClr val="CF6E6C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1642878" y="2416173"/>
            <a:ext cx="2833964" cy="1133142"/>
          </a:xfrm>
          <a:prstGeom prst="line">
            <a:avLst/>
          </a:prstGeom>
          <a:ln w="66675">
            <a:solidFill>
              <a:schemeClr val="accent4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787318" y="2435053"/>
            <a:ext cx="1034639" cy="3353635"/>
          </a:xfrm>
          <a:prstGeom prst="line">
            <a:avLst/>
          </a:prstGeom>
          <a:ln w="66675">
            <a:solidFill>
              <a:schemeClr val="accent4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030469" y="3811121"/>
            <a:ext cx="92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start=0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397798" y="4898313"/>
            <a:ext cx="846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start=1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002963" y="6166380"/>
            <a:ext cx="948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start=2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511003" y="5444101"/>
            <a:ext cx="846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start=3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60815" y="3462275"/>
            <a:ext cx="868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start=4</a:t>
            </a: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4287" y="4951294"/>
            <a:ext cx="1107689" cy="1473152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7458891" y="5224103"/>
            <a:ext cx="17765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Recall we also keep track of </a:t>
            </a:r>
            <a:r>
              <a:rPr lang="en-US" b="1" dirty="0">
                <a:solidFill>
                  <a:srgbClr val="7030A0"/>
                </a:solidFill>
              </a:rPr>
              <a:t>start</a:t>
            </a:r>
            <a:r>
              <a:rPr lang="en-US" dirty="0">
                <a:solidFill>
                  <a:srgbClr val="7030A0"/>
                </a:solidFill>
              </a:rPr>
              <a:t> and </a:t>
            </a:r>
            <a:r>
              <a:rPr lang="en-US" b="1" dirty="0">
                <a:solidFill>
                  <a:srgbClr val="7030A0"/>
                </a:solidFill>
              </a:rPr>
              <a:t>finish</a:t>
            </a:r>
            <a:r>
              <a:rPr lang="en-US" dirty="0">
                <a:solidFill>
                  <a:srgbClr val="7030A0"/>
                </a:solidFill>
              </a:rPr>
              <a:t> times for every node.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29A833-5787-1D4B-93DA-BFBBF0DDE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227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Graph representation and depth-first search</a:t>
            </a:r>
          </a:p>
          <a:p>
            <a:r>
              <a:rPr lang="en-US" dirty="0"/>
              <a:t>Plus, applications!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Topological sorting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In-order traversal of BSTs</a:t>
            </a:r>
          </a:p>
          <a:p>
            <a:pPr lvl="1"/>
            <a:endParaRPr lang="en-US" dirty="0"/>
          </a:p>
          <a:p>
            <a:r>
              <a:rPr lang="en-US" dirty="0"/>
              <a:t>The key was paying attention to the structure of the tree that the search algorithm implicitly builds.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988C07-56F2-4A4C-9C87-A589A1387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4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Depth First Search </a:t>
            </a:r>
            <a:br>
              <a:rPr lang="en-US" sz="3200" dirty="0">
                <a:solidFill>
                  <a:schemeClr val="accent5"/>
                </a:solidFill>
              </a:rPr>
            </a:br>
            <a:r>
              <a:rPr lang="en-US" sz="3200" dirty="0">
                <a:solidFill>
                  <a:schemeClr val="accent5"/>
                </a:solidFill>
              </a:rPr>
              <a:t>Exploring a labyrinth with chalk and a piece of string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057714" y="3267022"/>
            <a:ext cx="585164" cy="56458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529375" y="1870468"/>
            <a:ext cx="585164" cy="564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321426" y="4386709"/>
            <a:ext cx="585164" cy="56458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494736" y="5788688"/>
            <a:ext cx="585164" cy="56458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91147" y="1934270"/>
            <a:ext cx="585164" cy="564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875704" y="5224103"/>
            <a:ext cx="585164" cy="56458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460868" y="2984729"/>
            <a:ext cx="585164" cy="564585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88" y="2255777"/>
            <a:ext cx="721144" cy="1022714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6731466" y="2123363"/>
            <a:ext cx="292582" cy="31690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24048" y="2068967"/>
            <a:ext cx="202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</a:t>
            </a:r>
            <a:r>
              <a:rPr lang="en-US"/>
              <a:t>been there yet</a:t>
            </a:r>
          </a:p>
        </p:txBody>
      </p:sp>
      <p:sp>
        <p:nvSpPr>
          <p:cNvPr id="40" name="Oval 39"/>
          <p:cNvSpPr/>
          <p:nvPr/>
        </p:nvSpPr>
        <p:spPr>
          <a:xfrm>
            <a:off x="6731466" y="2644566"/>
            <a:ext cx="292582" cy="31690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24048" y="2631911"/>
            <a:ext cx="2026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Been there, haven’t explored all the paths out.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024048" y="3650205"/>
            <a:ext cx="2026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Been there, have explored all the paths out.</a:t>
            </a:r>
          </a:p>
        </p:txBody>
      </p:sp>
      <p:sp>
        <p:nvSpPr>
          <p:cNvPr id="44" name="Oval 43"/>
          <p:cNvSpPr/>
          <p:nvPr/>
        </p:nvSpPr>
        <p:spPr>
          <a:xfrm>
            <a:off x="6731466" y="3693676"/>
            <a:ext cx="292582" cy="31690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30469" y="3811121"/>
            <a:ext cx="928533" cy="37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start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1787318" y="4868612"/>
            <a:ext cx="1619803" cy="920076"/>
          </a:xfrm>
          <a:prstGeom prst="line">
            <a:avLst/>
          </a:prstGeom>
          <a:ln w="66675">
            <a:solidFill>
              <a:srgbClr val="CF6E6C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2821957" y="2435053"/>
            <a:ext cx="585164" cy="203433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1557183" y="3748925"/>
            <a:ext cx="1764243" cy="920077"/>
          </a:xfrm>
          <a:prstGeom prst="line">
            <a:avLst/>
          </a:prstGeom>
          <a:ln w="66675">
            <a:solidFill>
              <a:srgbClr val="CF6E6C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3028844" y="2352371"/>
            <a:ext cx="1846860" cy="3154025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5168286" y="3549314"/>
            <a:ext cx="585164" cy="1674789"/>
          </a:xfrm>
          <a:prstGeom prst="line">
            <a:avLst/>
          </a:prstGeom>
          <a:ln w="66675">
            <a:solidFill>
              <a:srgbClr val="CF6E6C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3820895" y="3466632"/>
            <a:ext cx="1725668" cy="1002759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2079900" y="5506396"/>
            <a:ext cx="2795804" cy="564584"/>
          </a:xfrm>
          <a:prstGeom prst="line">
            <a:avLst/>
          </a:prstGeom>
          <a:ln w="66675">
            <a:solidFill>
              <a:srgbClr val="CF6E6C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1642878" y="2416173"/>
            <a:ext cx="2833964" cy="1133142"/>
          </a:xfrm>
          <a:prstGeom prst="line">
            <a:avLst/>
          </a:prstGeom>
          <a:ln w="66675">
            <a:solidFill>
              <a:schemeClr val="accent4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787318" y="2435053"/>
            <a:ext cx="1034639" cy="3353635"/>
          </a:xfrm>
          <a:prstGeom prst="line">
            <a:avLst/>
          </a:prstGeom>
          <a:ln w="66675">
            <a:solidFill>
              <a:schemeClr val="accent4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030469" y="3811121"/>
            <a:ext cx="92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start=0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397798" y="4898313"/>
            <a:ext cx="846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start=1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002963" y="6166380"/>
            <a:ext cx="948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start=2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511003" y="5444101"/>
            <a:ext cx="846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start=3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760814" y="3462275"/>
            <a:ext cx="915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start=4</a:t>
            </a:r>
          </a:p>
          <a:p>
            <a:r>
              <a:rPr lang="en-US" dirty="0"/>
              <a:t>leave=5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4287" y="4951294"/>
            <a:ext cx="1107689" cy="1473152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7458891" y="5224103"/>
            <a:ext cx="17765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Recall we also keep track of </a:t>
            </a:r>
            <a:r>
              <a:rPr lang="en-US" b="1" dirty="0">
                <a:solidFill>
                  <a:srgbClr val="7030A0"/>
                </a:solidFill>
              </a:rPr>
              <a:t>start</a:t>
            </a:r>
            <a:r>
              <a:rPr lang="en-US" dirty="0">
                <a:solidFill>
                  <a:srgbClr val="7030A0"/>
                </a:solidFill>
              </a:rPr>
              <a:t> and </a:t>
            </a:r>
            <a:r>
              <a:rPr lang="en-US" b="1" dirty="0">
                <a:solidFill>
                  <a:srgbClr val="7030A0"/>
                </a:solidFill>
              </a:rPr>
              <a:t>finish</a:t>
            </a:r>
            <a:r>
              <a:rPr lang="en-US" dirty="0">
                <a:solidFill>
                  <a:srgbClr val="7030A0"/>
                </a:solidFill>
              </a:rPr>
              <a:t> times for every node.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56D1D8-635F-B64D-95D1-281DB086B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803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Depth First Search </a:t>
            </a:r>
            <a:br>
              <a:rPr lang="en-US" sz="3200" dirty="0">
                <a:solidFill>
                  <a:schemeClr val="accent5"/>
                </a:solidFill>
              </a:rPr>
            </a:br>
            <a:r>
              <a:rPr lang="en-US" sz="3200" dirty="0">
                <a:solidFill>
                  <a:schemeClr val="accent5"/>
                </a:solidFill>
              </a:rPr>
              <a:t>Exploring a labyrinth with chalk and a piece of string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057714" y="3267022"/>
            <a:ext cx="585164" cy="56458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529375" y="1870468"/>
            <a:ext cx="585164" cy="564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321426" y="4386709"/>
            <a:ext cx="585164" cy="56458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494736" y="5788688"/>
            <a:ext cx="585164" cy="56458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91147" y="1934270"/>
            <a:ext cx="585164" cy="564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875704" y="5224103"/>
            <a:ext cx="585164" cy="56458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460868" y="2984729"/>
            <a:ext cx="585164" cy="564585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724" y="4483682"/>
            <a:ext cx="721144" cy="1022714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6731466" y="2123363"/>
            <a:ext cx="292582" cy="31690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24048" y="2068967"/>
            <a:ext cx="202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</a:t>
            </a:r>
            <a:r>
              <a:rPr lang="en-US"/>
              <a:t>been there yet</a:t>
            </a:r>
          </a:p>
        </p:txBody>
      </p:sp>
      <p:sp>
        <p:nvSpPr>
          <p:cNvPr id="40" name="Oval 39"/>
          <p:cNvSpPr/>
          <p:nvPr/>
        </p:nvSpPr>
        <p:spPr>
          <a:xfrm>
            <a:off x="6731466" y="2644566"/>
            <a:ext cx="292582" cy="31690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24048" y="2631911"/>
            <a:ext cx="2026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Been there, haven’t explored all the paths out.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024048" y="3650205"/>
            <a:ext cx="2026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Been there, have explored all the paths out.</a:t>
            </a:r>
          </a:p>
        </p:txBody>
      </p:sp>
      <p:sp>
        <p:nvSpPr>
          <p:cNvPr id="44" name="Oval 43"/>
          <p:cNvSpPr/>
          <p:nvPr/>
        </p:nvSpPr>
        <p:spPr>
          <a:xfrm>
            <a:off x="6731466" y="3693676"/>
            <a:ext cx="292582" cy="31690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30469" y="3811121"/>
            <a:ext cx="928533" cy="37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start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1787318" y="4868612"/>
            <a:ext cx="1619803" cy="920076"/>
          </a:xfrm>
          <a:prstGeom prst="line">
            <a:avLst/>
          </a:prstGeom>
          <a:ln w="66675">
            <a:solidFill>
              <a:srgbClr val="CF6E6C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2821957" y="2435053"/>
            <a:ext cx="585164" cy="203433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1557183" y="3748925"/>
            <a:ext cx="1764243" cy="920077"/>
          </a:xfrm>
          <a:prstGeom prst="line">
            <a:avLst/>
          </a:prstGeom>
          <a:ln w="66675">
            <a:solidFill>
              <a:srgbClr val="CF6E6C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3028844" y="2352371"/>
            <a:ext cx="1846860" cy="3154025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5168286" y="3549314"/>
            <a:ext cx="585164" cy="1674789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3820895" y="3466632"/>
            <a:ext cx="1725668" cy="1002759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2079900" y="5506396"/>
            <a:ext cx="2795804" cy="564584"/>
          </a:xfrm>
          <a:prstGeom prst="line">
            <a:avLst/>
          </a:prstGeom>
          <a:ln w="66675">
            <a:solidFill>
              <a:srgbClr val="CF6E6C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1642878" y="2416173"/>
            <a:ext cx="2833964" cy="1133142"/>
          </a:xfrm>
          <a:prstGeom prst="line">
            <a:avLst/>
          </a:prstGeom>
          <a:ln w="66675">
            <a:solidFill>
              <a:schemeClr val="accent4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787318" y="2435053"/>
            <a:ext cx="1034639" cy="3353635"/>
          </a:xfrm>
          <a:prstGeom prst="line">
            <a:avLst/>
          </a:prstGeom>
          <a:ln w="66675">
            <a:solidFill>
              <a:schemeClr val="accent4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030469" y="3811121"/>
            <a:ext cx="92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start=0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397798" y="4898313"/>
            <a:ext cx="846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start=1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002963" y="6166380"/>
            <a:ext cx="948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start=2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511003" y="5444101"/>
            <a:ext cx="846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start=3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760814" y="3462275"/>
            <a:ext cx="915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start=4</a:t>
            </a:r>
          </a:p>
          <a:p>
            <a:r>
              <a:rPr lang="en-US" dirty="0"/>
              <a:t>leave=5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4287" y="4951294"/>
            <a:ext cx="1107689" cy="1473152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7458891" y="5224103"/>
            <a:ext cx="17765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Recall we also keep track of </a:t>
            </a:r>
            <a:r>
              <a:rPr lang="en-US" b="1" dirty="0">
                <a:solidFill>
                  <a:srgbClr val="7030A0"/>
                </a:solidFill>
              </a:rPr>
              <a:t>start</a:t>
            </a:r>
            <a:r>
              <a:rPr lang="en-US" dirty="0">
                <a:solidFill>
                  <a:srgbClr val="7030A0"/>
                </a:solidFill>
              </a:rPr>
              <a:t> and </a:t>
            </a:r>
            <a:r>
              <a:rPr lang="en-US" b="1" dirty="0">
                <a:solidFill>
                  <a:srgbClr val="7030A0"/>
                </a:solidFill>
              </a:rPr>
              <a:t>finish</a:t>
            </a:r>
            <a:r>
              <a:rPr lang="en-US" dirty="0">
                <a:solidFill>
                  <a:srgbClr val="7030A0"/>
                </a:solidFill>
              </a:rPr>
              <a:t> times for every node.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15FEE3-D635-2B4F-AF04-C07827C76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818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Depth First Search </a:t>
            </a:r>
            <a:br>
              <a:rPr lang="en-US" sz="3200" dirty="0">
                <a:solidFill>
                  <a:schemeClr val="accent5"/>
                </a:solidFill>
              </a:rPr>
            </a:br>
            <a:r>
              <a:rPr lang="en-US" sz="3200" dirty="0">
                <a:solidFill>
                  <a:schemeClr val="accent5"/>
                </a:solidFill>
              </a:rPr>
              <a:t>Exploring a labyrinth with chalk and a piece of string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057714" y="3267022"/>
            <a:ext cx="585164" cy="56458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529375" y="1870468"/>
            <a:ext cx="585164" cy="564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321426" y="4386709"/>
            <a:ext cx="585164" cy="56458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494736" y="5788688"/>
            <a:ext cx="585164" cy="56458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91147" y="1934270"/>
            <a:ext cx="585164" cy="564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875704" y="5224103"/>
            <a:ext cx="585164" cy="56458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460868" y="2984729"/>
            <a:ext cx="585164" cy="564585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427048">
            <a:off x="2004552" y="1347998"/>
            <a:ext cx="721144" cy="1022714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6731466" y="2123363"/>
            <a:ext cx="292582" cy="31690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24048" y="2068967"/>
            <a:ext cx="202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</a:t>
            </a:r>
            <a:r>
              <a:rPr lang="en-US"/>
              <a:t>been there yet</a:t>
            </a:r>
          </a:p>
        </p:txBody>
      </p:sp>
      <p:sp>
        <p:nvSpPr>
          <p:cNvPr id="40" name="Oval 39"/>
          <p:cNvSpPr/>
          <p:nvPr/>
        </p:nvSpPr>
        <p:spPr>
          <a:xfrm>
            <a:off x="6731466" y="2644566"/>
            <a:ext cx="292582" cy="31690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24048" y="2631911"/>
            <a:ext cx="2026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Been there, haven’t explored all the paths out.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024048" y="3650205"/>
            <a:ext cx="2026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Been there, have explored all the paths out.</a:t>
            </a:r>
          </a:p>
        </p:txBody>
      </p:sp>
      <p:sp>
        <p:nvSpPr>
          <p:cNvPr id="44" name="Oval 43"/>
          <p:cNvSpPr/>
          <p:nvPr/>
        </p:nvSpPr>
        <p:spPr>
          <a:xfrm>
            <a:off x="6731466" y="3693676"/>
            <a:ext cx="292582" cy="31690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30469" y="3811121"/>
            <a:ext cx="928533" cy="37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start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1787318" y="4868612"/>
            <a:ext cx="1619803" cy="920076"/>
          </a:xfrm>
          <a:prstGeom prst="line">
            <a:avLst/>
          </a:prstGeom>
          <a:ln w="66675">
            <a:solidFill>
              <a:srgbClr val="CF6E6C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2821957" y="2435053"/>
            <a:ext cx="585164" cy="203433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1557183" y="3748925"/>
            <a:ext cx="1764243" cy="920077"/>
          </a:xfrm>
          <a:prstGeom prst="line">
            <a:avLst/>
          </a:prstGeom>
          <a:ln w="66675">
            <a:solidFill>
              <a:srgbClr val="CF6E6C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3028844" y="2352371"/>
            <a:ext cx="1846860" cy="3154025"/>
          </a:xfrm>
          <a:prstGeom prst="line">
            <a:avLst/>
          </a:prstGeom>
          <a:ln w="66675">
            <a:solidFill>
              <a:srgbClr val="CF6E6C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5168286" y="3549314"/>
            <a:ext cx="585164" cy="1674789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3820895" y="3466632"/>
            <a:ext cx="1725668" cy="1002759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2079900" y="5506396"/>
            <a:ext cx="2795804" cy="564584"/>
          </a:xfrm>
          <a:prstGeom prst="line">
            <a:avLst/>
          </a:prstGeom>
          <a:ln w="66675">
            <a:solidFill>
              <a:srgbClr val="CF6E6C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1642878" y="2416173"/>
            <a:ext cx="2833964" cy="1133142"/>
          </a:xfrm>
          <a:prstGeom prst="line">
            <a:avLst/>
          </a:prstGeom>
          <a:ln w="66675">
            <a:solidFill>
              <a:schemeClr val="accent4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787318" y="2435053"/>
            <a:ext cx="1034639" cy="3353635"/>
          </a:xfrm>
          <a:prstGeom prst="line">
            <a:avLst/>
          </a:prstGeom>
          <a:ln w="66675">
            <a:solidFill>
              <a:schemeClr val="accent4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030469" y="3811121"/>
            <a:ext cx="92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start=0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397798" y="4898313"/>
            <a:ext cx="846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start=1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002963" y="6166380"/>
            <a:ext cx="948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start=2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511003" y="5444101"/>
            <a:ext cx="846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start=3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760814" y="3462275"/>
            <a:ext cx="915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start=4</a:t>
            </a:r>
          </a:p>
          <a:p>
            <a:r>
              <a:rPr lang="en-US" dirty="0"/>
              <a:t>leave=5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084010" y="1754491"/>
            <a:ext cx="846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start=6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4287" y="4951294"/>
            <a:ext cx="1107689" cy="1473152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7458891" y="5224103"/>
            <a:ext cx="17765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Recall we also keep track of </a:t>
            </a:r>
            <a:r>
              <a:rPr lang="en-US" b="1" dirty="0">
                <a:solidFill>
                  <a:srgbClr val="7030A0"/>
                </a:solidFill>
              </a:rPr>
              <a:t>start</a:t>
            </a:r>
            <a:r>
              <a:rPr lang="en-US" dirty="0">
                <a:solidFill>
                  <a:srgbClr val="7030A0"/>
                </a:solidFill>
              </a:rPr>
              <a:t> and </a:t>
            </a:r>
            <a:r>
              <a:rPr lang="en-US" b="1" dirty="0">
                <a:solidFill>
                  <a:srgbClr val="7030A0"/>
                </a:solidFill>
              </a:rPr>
              <a:t>finish</a:t>
            </a:r>
            <a:r>
              <a:rPr lang="en-US" dirty="0">
                <a:solidFill>
                  <a:srgbClr val="7030A0"/>
                </a:solidFill>
              </a:rPr>
              <a:t> times for every node.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830BE1-0A88-C949-BB82-0B4AE3DB3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6644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Depth First Search </a:t>
            </a:r>
            <a:br>
              <a:rPr lang="en-US" sz="3200" dirty="0">
                <a:solidFill>
                  <a:schemeClr val="accent5"/>
                </a:solidFill>
              </a:rPr>
            </a:br>
            <a:r>
              <a:rPr lang="en-US" sz="3200" dirty="0">
                <a:solidFill>
                  <a:schemeClr val="accent5"/>
                </a:solidFill>
              </a:rPr>
              <a:t>Exploring a labyrinth with chalk and a piece of string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057714" y="3267022"/>
            <a:ext cx="585164" cy="56458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529375" y="1870468"/>
            <a:ext cx="585164" cy="564585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321426" y="4386709"/>
            <a:ext cx="585164" cy="56458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494736" y="5788688"/>
            <a:ext cx="585164" cy="56458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91147" y="1934270"/>
            <a:ext cx="585164" cy="564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875704" y="5224103"/>
            <a:ext cx="585164" cy="56458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460868" y="2984729"/>
            <a:ext cx="585164" cy="564585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427048">
            <a:off x="2004552" y="1347998"/>
            <a:ext cx="721144" cy="1022714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6731466" y="2123363"/>
            <a:ext cx="292582" cy="31690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24048" y="2068967"/>
            <a:ext cx="202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</a:t>
            </a:r>
            <a:r>
              <a:rPr lang="en-US"/>
              <a:t>been there yet</a:t>
            </a:r>
          </a:p>
        </p:txBody>
      </p:sp>
      <p:sp>
        <p:nvSpPr>
          <p:cNvPr id="40" name="Oval 39"/>
          <p:cNvSpPr/>
          <p:nvPr/>
        </p:nvSpPr>
        <p:spPr>
          <a:xfrm>
            <a:off x="6731466" y="2644566"/>
            <a:ext cx="292582" cy="31690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24048" y="2631911"/>
            <a:ext cx="2026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Been there, haven’t explored all the paths out.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024048" y="3650205"/>
            <a:ext cx="2026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Been there, have explored all the paths out.</a:t>
            </a:r>
          </a:p>
        </p:txBody>
      </p:sp>
      <p:sp>
        <p:nvSpPr>
          <p:cNvPr id="44" name="Oval 43"/>
          <p:cNvSpPr/>
          <p:nvPr/>
        </p:nvSpPr>
        <p:spPr>
          <a:xfrm>
            <a:off x="6731466" y="3693676"/>
            <a:ext cx="292582" cy="31690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30469" y="3811121"/>
            <a:ext cx="928533" cy="37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start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1787318" y="4868612"/>
            <a:ext cx="1619803" cy="920076"/>
          </a:xfrm>
          <a:prstGeom prst="line">
            <a:avLst/>
          </a:prstGeom>
          <a:ln w="66675">
            <a:solidFill>
              <a:srgbClr val="CF6E6C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2821957" y="2435053"/>
            <a:ext cx="585164" cy="203433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1557183" y="3748925"/>
            <a:ext cx="1764243" cy="920077"/>
          </a:xfrm>
          <a:prstGeom prst="line">
            <a:avLst/>
          </a:prstGeom>
          <a:ln w="66675">
            <a:solidFill>
              <a:srgbClr val="CF6E6C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3028844" y="2352371"/>
            <a:ext cx="1846860" cy="3154025"/>
          </a:xfrm>
          <a:prstGeom prst="line">
            <a:avLst/>
          </a:prstGeom>
          <a:ln w="66675">
            <a:solidFill>
              <a:srgbClr val="CF6E6C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5168286" y="3549314"/>
            <a:ext cx="585164" cy="1674789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3820895" y="3466632"/>
            <a:ext cx="1725668" cy="1002759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2079900" y="5506396"/>
            <a:ext cx="2795804" cy="564584"/>
          </a:xfrm>
          <a:prstGeom prst="line">
            <a:avLst/>
          </a:prstGeom>
          <a:ln w="66675">
            <a:solidFill>
              <a:srgbClr val="CF6E6C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1642878" y="2416173"/>
            <a:ext cx="2833964" cy="1133142"/>
          </a:xfrm>
          <a:prstGeom prst="line">
            <a:avLst/>
          </a:prstGeom>
          <a:ln w="66675">
            <a:solidFill>
              <a:schemeClr val="accent4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787318" y="2435053"/>
            <a:ext cx="1034639" cy="3353635"/>
          </a:xfrm>
          <a:prstGeom prst="line">
            <a:avLst/>
          </a:prstGeom>
          <a:ln w="66675">
            <a:solidFill>
              <a:schemeClr val="accent4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030469" y="3811121"/>
            <a:ext cx="92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start=0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397798" y="4898313"/>
            <a:ext cx="846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start=1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002963" y="6166380"/>
            <a:ext cx="948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start=2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511003" y="5444101"/>
            <a:ext cx="846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start=3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760814" y="3462275"/>
            <a:ext cx="915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start=4</a:t>
            </a:r>
          </a:p>
          <a:p>
            <a:r>
              <a:rPr lang="en-US" dirty="0"/>
              <a:t>leave=5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084010" y="1754491"/>
            <a:ext cx="90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start=6</a:t>
            </a:r>
          </a:p>
          <a:p>
            <a:r>
              <a:rPr lang="en-US" dirty="0"/>
              <a:t>leave=7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4287" y="4951294"/>
            <a:ext cx="1107689" cy="1473152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7458891" y="5224103"/>
            <a:ext cx="17765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Recall we also keep track of </a:t>
            </a:r>
            <a:r>
              <a:rPr lang="en-US" b="1" dirty="0">
                <a:solidFill>
                  <a:srgbClr val="7030A0"/>
                </a:solidFill>
              </a:rPr>
              <a:t>start</a:t>
            </a:r>
            <a:r>
              <a:rPr lang="en-US" dirty="0">
                <a:solidFill>
                  <a:srgbClr val="7030A0"/>
                </a:solidFill>
              </a:rPr>
              <a:t> and </a:t>
            </a:r>
            <a:r>
              <a:rPr lang="en-US" b="1" dirty="0">
                <a:solidFill>
                  <a:srgbClr val="7030A0"/>
                </a:solidFill>
              </a:rPr>
              <a:t>finish</a:t>
            </a:r>
            <a:r>
              <a:rPr lang="en-US" dirty="0">
                <a:solidFill>
                  <a:srgbClr val="7030A0"/>
                </a:solidFill>
              </a:rPr>
              <a:t> times for every node.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B173B2-0DEF-EC4A-A541-D6CFBC83C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3835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Depth First Search </a:t>
            </a:r>
            <a:br>
              <a:rPr lang="en-US" sz="3200" dirty="0">
                <a:solidFill>
                  <a:schemeClr val="accent5"/>
                </a:solidFill>
              </a:rPr>
            </a:br>
            <a:r>
              <a:rPr lang="en-US" sz="3200" dirty="0">
                <a:solidFill>
                  <a:schemeClr val="accent5"/>
                </a:solidFill>
              </a:rPr>
              <a:t>Exploring a labyrinth with chalk and a piece of string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057714" y="3267022"/>
            <a:ext cx="585164" cy="56458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529375" y="1870468"/>
            <a:ext cx="585164" cy="564585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321426" y="4386709"/>
            <a:ext cx="585164" cy="56458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494736" y="5788688"/>
            <a:ext cx="585164" cy="56458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91147" y="1934270"/>
            <a:ext cx="585164" cy="564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875704" y="5224103"/>
            <a:ext cx="585164" cy="564585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460868" y="2984729"/>
            <a:ext cx="585164" cy="564585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7168" y="4522619"/>
            <a:ext cx="721144" cy="1022714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6731466" y="2123363"/>
            <a:ext cx="292582" cy="31690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24048" y="2068967"/>
            <a:ext cx="202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</a:t>
            </a:r>
            <a:r>
              <a:rPr lang="en-US"/>
              <a:t>been there yet</a:t>
            </a:r>
          </a:p>
        </p:txBody>
      </p:sp>
      <p:sp>
        <p:nvSpPr>
          <p:cNvPr id="40" name="Oval 39"/>
          <p:cNvSpPr/>
          <p:nvPr/>
        </p:nvSpPr>
        <p:spPr>
          <a:xfrm>
            <a:off x="6731466" y="2644566"/>
            <a:ext cx="292582" cy="31690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24048" y="2631911"/>
            <a:ext cx="2026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Been there, haven’t explored all the paths out.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024048" y="3650205"/>
            <a:ext cx="2026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Been there, have explored all the paths out.</a:t>
            </a:r>
          </a:p>
        </p:txBody>
      </p:sp>
      <p:sp>
        <p:nvSpPr>
          <p:cNvPr id="44" name="Oval 43"/>
          <p:cNvSpPr/>
          <p:nvPr/>
        </p:nvSpPr>
        <p:spPr>
          <a:xfrm>
            <a:off x="6731466" y="3693676"/>
            <a:ext cx="292582" cy="31690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30469" y="3811121"/>
            <a:ext cx="928533" cy="37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start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1787318" y="4868612"/>
            <a:ext cx="1619803" cy="920076"/>
          </a:xfrm>
          <a:prstGeom prst="line">
            <a:avLst/>
          </a:prstGeom>
          <a:ln w="66675">
            <a:solidFill>
              <a:srgbClr val="CF6E6C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2821957" y="2435053"/>
            <a:ext cx="585164" cy="203433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1557183" y="3748925"/>
            <a:ext cx="1764243" cy="920077"/>
          </a:xfrm>
          <a:prstGeom prst="line">
            <a:avLst/>
          </a:prstGeom>
          <a:ln w="66675">
            <a:solidFill>
              <a:srgbClr val="CF6E6C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3028844" y="2352371"/>
            <a:ext cx="1846860" cy="3154025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5168286" y="3549314"/>
            <a:ext cx="585164" cy="1674789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3820895" y="3466632"/>
            <a:ext cx="1725668" cy="1002759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2079900" y="5506396"/>
            <a:ext cx="2795804" cy="564584"/>
          </a:xfrm>
          <a:prstGeom prst="line">
            <a:avLst/>
          </a:prstGeom>
          <a:ln w="66675">
            <a:solidFill>
              <a:srgbClr val="CF6E6C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1642878" y="2416173"/>
            <a:ext cx="2833964" cy="1133142"/>
          </a:xfrm>
          <a:prstGeom prst="line">
            <a:avLst/>
          </a:prstGeom>
          <a:ln w="66675">
            <a:solidFill>
              <a:schemeClr val="accent4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787318" y="2435053"/>
            <a:ext cx="1034639" cy="3353635"/>
          </a:xfrm>
          <a:prstGeom prst="line">
            <a:avLst/>
          </a:prstGeom>
          <a:ln w="66675">
            <a:solidFill>
              <a:schemeClr val="accent4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030469" y="3811121"/>
            <a:ext cx="92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start=0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397798" y="4898313"/>
            <a:ext cx="846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start=1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002963" y="6166380"/>
            <a:ext cx="948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start=2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511003" y="5444101"/>
            <a:ext cx="90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start=3</a:t>
            </a:r>
          </a:p>
          <a:p>
            <a:r>
              <a:rPr lang="en-US" dirty="0"/>
              <a:t>leave=8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760814" y="3462275"/>
            <a:ext cx="915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start=4</a:t>
            </a:r>
          </a:p>
          <a:p>
            <a:r>
              <a:rPr lang="en-US" dirty="0"/>
              <a:t>leave=5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084010" y="1754491"/>
            <a:ext cx="90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start=6</a:t>
            </a:r>
          </a:p>
          <a:p>
            <a:r>
              <a:rPr lang="en-US" dirty="0"/>
              <a:t>leave=7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4287" y="4951294"/>
            <a:ext cx="1107689" cy="1473152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7458891" y="5224103"/>
            <a:ext cx="17765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Recall we also keep track of </a:t>
            </a:r>
            <a:r>
              <a:rPr lang="en-US" b="1" dirty="0">
                <a:solidFill>
                  <a:srgbClr val="7030A0"/>
                </a:solidFill>
              </a:rPr>
              <a:t>start</a:t>
            </a:r>
            <a:r>
              <a:rPr lang="en-US" dirty="0">
                <a:solidFill>
                  <a:srgbClr val="7030A0"/>
                </a:solidFill>
              </a:rPr>
              <a:t> and </a:t>
            </a:r>
            <a:r>
              <a:rPr lang="en-US" b="1" dirty="0">
                <a:solidFill>
                  <a:srgbClr val="7030A0"/>
                </a:solidFill>
              </a:rPr>
              <a:t>finish</a:t>
            </a:r>
            <a:r>
              <a:rPr lang="en-US" dirty="0">
                <a:solidFill>
                  <a:srgbClr val="7030A0"/>
                </a:solidFill>
              </a:rPr>
              <a:t> times for every node.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54D0B6-65C9-7F4C-9B07-2AD8B81A6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0178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Depth First Search </a:t>
            </a:r>
            <a:br>
              <a:rPr lang="en-US" sz="3200" dirty="0">
                <a:solidFill>
                  <a:schemeClr val="accent5"/>
                </a:solidFill>
              </a:rPr>
            </a:br>
            <a:r>
              <a:rPr lang="en-US" sz="3200" dirty="0">
                <a:solidFill>
                  <a:schemeClr val="accent5"/>
                </a:solidFill>
              </a:rPr>
              <a:t>Exploring a labyrinth with chalk and a piece of string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057714" y="3267022"/>
            <a:ext cx="585164" cy="56458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529375" y="1870468"/>
            <a:ext cx="585164" cy="564585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321426" y="4386709"/>
            <a:ext cx="585164" cy="56458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494736" y="5788688"/>
            <a:ext cx="585164" cy="56458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91147" y="1934270"/>
            <a:ext cx="585164" cy="564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875704" y="5224103"/>
            <a:ext cx="585164" cy="564585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460868" y="2984729"/>
            <a:ext cx="585164" cy="564585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0766" y="5095894"/>
            <a:ext cx="721144" cy="1022714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6731466" y="2123363"/>
            <a:ext cx="292582" cy="31690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24048" y="2068967"/>
            <a:ext cx="202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</a:t>
            </a:r>
            <a:r>
              <a:rPr lang="en-US"/>
              <a:t>been there yet</a:t>
            </a:r>
          </a:p>
        </p:txBody>
      </p:sp>
      <p:sp>
        <p:nvSpPr>
          <p:cNvPr id="40" name="Oval 39"/>
          <p:cNvSpPr/>
          <p:nvPr/>
        </p:nvSpPr>
        <p:spPr>
          <a:xfrm>
            <a:off x="6731466" y="2644566"/>
            <a:ext cx="292582" cy="31690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24048" y="2631911"/>
            <a:ext cx="2026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Been there, haven’t explored all the paths out.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024048" y="3650205"/>
            <a:ext cx="2026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Been there, have explored all the paths out.</a:t>
            </a:r>
          </a:p>
        </p:txBody>
      </p:sp>
      <p:sp>
        <p:nvSpPr>
          <p:cNvPr id="44" name="Oval 43"/>
          <p:cNvSpPr/>
          <p:nvPr/>
        </p:nvSpPr>
        <p:spPr>
          <a:xfrm>
            <a:off x="6731466" y="3693676"/>
            <a:ext cx="292582" cy="31690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30469" y="3811121"/>
            <a:ext cx="928533" cy="37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start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1787318" y="4868612"/>
            <a:ext cx="1619803" cy="920076"/>
          </a:xfrm>
          <a:prstGeom prst="line">
            <a:avLst/>
          </a:prstGeom>
          <a:ln w="66675">
            <a:solidFill>
              <a:srgbClr val="CF6E6C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2821957" y="2435053"/>
            <a:ext cx="585164" cy="203433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1557183" y="3748925"/>
            <a:ext cx="1764243" cy="920077"/>
          </a:xfrm>
          <a:prstGeom prst="line">
            <a:avLst/>
          </a:prstGeom>
          <a:ln w="66675">
            <a:solidFill>
              <a:srgbClr val="CF6E6C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3028844" y="2352371"/>
            <a:ext cx="1846860" cy="3154025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5168286" y="3549314"/>
            <a:ext cx="585164" cy="1674789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3820895" y="3466632"/>
            <a:ext cx="1725668" cy="1002759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2079900" y="5506396"/>
            <a:ext cx="2795804" cy="564584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1642878" y="2416173"/>
            <a:ext cx="2833964" cy="1133142"/>
          </a:xfrm>
          <a:prstGeom prst="line">
            <a:avLst/>
          </a:prstGeom>
          <a:ln w="66675">
            <a:solidFill>
              <a:schemeClr val="accent4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787318" y="2435053"/>
            <a:ext cx="1034639" cy="3353635"/>
          </a:xfrm>
          <a:prstGeom prst="line">
            <a:avLst/>
          </a:prstGeom>
          <a:ln w="66675">
            <a:solidFill>
              <a:schemeClr val="accent4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030469" y="3811121"/>
            <a:ext cx="92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start=0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397798" y="4898313"/>
            <a:ext cx="846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start=1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030469" y="3811121"/>
            <a:ext cx="92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start=0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397798" y="4898313"/>
            <a:ext cx="846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start=1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002963" y="6166380"/>
            <a:ext cx="1111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start=2</a:t>
            </a:r>
          </a:p>
          <a:p>
            <a:r>
              <a:rPr lang="en-US" dirty="0"/>
              <a:t>leave=9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511003" y="5444101"/>
            <a:ext cx="90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start=3</a:t>
            </a:r>
          </a:p>
          <a:p>
            <a:r>
              <a:rPr lang="en-US" dirty="0"/>
              <a:t>leave=8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760814" y="3462275"/>
            <a:ext cx="915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start=4</a:t>
            </a:r>
          </a:p>
          <a:p>
            <a:r>
              <a:rPr lang="en-US" dirty="0"/>
              <a:t>leave=5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084010" y="1754491"/>
            <a:ext cx="90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start=6</a:t>
            </a:r>
          </a:p>
          <a:p>
            <a:r>
              <a:rPr lang="en-US" dirty="0"/>
              <a:t>leave=7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4287" y="4951294"/>
            <a:ext cx="1107689" cy="1473152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7458891" y="5224103"/>
            <a:ext cx="17765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Recall we also keep track of </a:t>
            </a:r>
            <a:r>
              <a:rPr lang="en-US" b="1" dirty="0">
                <a:solidFill>
                  <a:srgbClr val="7030A0"/>
                </a:solidFill>
              </a:rPr>
              <a:t>start</a:t>
            </a:r>
            <a:r>
              <a:rPr lang="en-US" dirty="0">
                <a:solidFill>
                  <a:srgbClr val="7030A0"/>
                </a:solidFill>
              </a:rPr>
              <a:t> and </a:t>
            </a:r>
            <a:r>
              <a:rPr lang="en-US" b="1" dirty="0">
                <a:solidFill>
                  <a:srgbClr val="7030A0"/>
                </a:solidFill>
              </a:rPr>
              <a:t>finish</a:t>
            </a:r>
            <a:r>
              <a:rPr lang="en-US" dirty="0">
                <a:solidFill>
                  <a:srgbClr val="7030A0"/>
                </a:solidFill>
              </a:rPr>
              <a:t> times for every node.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BD8AF7-1A41-814B-9710-A5C321985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663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Depth First Search </a:t>
            </a:r>
            <a:br>
              <a:rPr lang="en-US" sz="3200" dirty="0">
                <a:solidFill>
                  <a:schemeClr val="accent5"/>
                </a:solidFill>
              </a:rPr>
            </a:br>
            <a:r>
              <a:rPr lang="en-US" sz="3200" dirty="0">
                <a:solidFill>
                  <a:schemeClr val="accent5"/>
                </a:solidFill>
              </a:rPr>
              <a:t>Exploring a labyrinth with chalk and a piece of string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057714" y="3267022"/>
            <a:ext cx="585164" cy="56458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529375" y="1870468"/>
            <a:ext cx="585164" cy="564585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321426" y="4386709"/>
            <a:ext cx="585164" cy="564585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494736" y="5788688"/>
            <a:ext cx="585164" cy="56458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91147" y="1934270"/>
            <a:ext cx="585164" cy="564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875704" y="5224103"/>
            <a:ext cx="585164" cy="564585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460868" y="2984729"/>
            <a:ext cx="585164" cy="564585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0589" y="3697606"/>
            <a:ext cx="721144" cy="1022714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6731466" y="2123363"/>
            <a:ext cx="292582" cy="31690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24048" y="2068967"/>
            <a:ext cx="202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</a:t>
            </a:r>
            <a:r>
              <a:rPr lang="en-US"/>
              <a:t>been there yet</a:t>
            </a:r>
          </a:p>
        </p:txBody>
      </p:sp>
      <p:sp>
        <p:nvSpPr>
          <p:cNvPr id="40" name="Oval 39"/>
          <p:cNvSpPr/>
          <p:nvPr/>
        </p:nvSpPr>
        <p:spPr>
          <a:xfrm>
            <a:off x="6731466" y="2644566"/>
            <a:ext cx="292582" cy="31690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24048" y="2631911"/>
            <a:ext cx="2026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Been there, haven’t explored all the paths out.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024048" y="3650205"/>
            <a:ext cx="2026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Been there, have explored all the paths out.</a:t>
            </a:r>
          </a:p>
        </p:txBody>
      </p:sp>
      <p:sp>
        <p:nvSpPr>
          <p:cNvPr id="44" name="Oval 43"/>
          <p:cNvSpPr/>
          <p:nvPr/>
        </p:nvSpPr>
        <p:spPr>
          <a:xfrm>
            <a:off x="6731466" y="3693676"/>
            <a:ext cx="292582" cy="31690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30469" y="3811121"/>
            <a:ext cx="928533" cy="37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start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1787318" y="4868612"/>
            <a:ext cx="1619803" cy="920076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2821957" y="2435053"/>
            <a:ext cx="585164" cy="203433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1557183" y="3748925"/>
            <a:ext cx="1764243" cy="920077"/>
          </a:xfrm>
          <a:prstGeom prst="line">
            <a:avLst/>
          </a:prstGeom>
          <a:ln w="66675">
            <a:solidFill>
              <a:srgbClr val="CF6E6C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3028844" y="2352371"/>
            <a:ext cx="1846860" cy="3154025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5168286" y="3549314"/>
            <a:ext cx="585164" cy="1674789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3820895" y="3466632"/>
            <a:ext cx="1725668" cy="1002759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2079900" y="5506396"/>
            <a:ext cx="2795804" cy="564584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1642878" y="2416173"/>
            <a:ext cx="2833964" cy="1133142"/>
          </a:xfrm>
          <a:prstGeom prst="line">
            <a:avLst/>
          </a:prstGeom>
          <a:ln w="66675">
            <a:solidFill>
              <a:schemeClr val="accent4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787318" y="2435053"/>
            <a:ext cx="1034639" cy="3353635"/>
          </a:xfrm>
          <a:prstGeom prst="line">
            <a:avLst/>
          </a:prstGeom>
          <a:ln w="66675">
            <a:solidFill>
              <a:schemeClr val="accent4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030469" y="3811121"/>
            <a:ext cx="92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start=0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397798" y="4898313"/>
            <a:ext cx="1026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start=1</a:t>
            </a:r>
          </a:p>
          <a:p>
            <a:r>
              <a:rPr lang="en-US" dirty="0"/>
              <a:t>leave=10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002963" y="6166380"/>
            <a:ext cx="1111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start=2</a:t>
            </a:r>
          </a:p>
          <a:p>
            <a:r>
              <a:rPr lang="en-US" dirty="0"/>
              <a:t>leave=9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511003" y="5444101"/>
            <a:ext cx="90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start=3</a:t>
            </a:r>
          </a:p>
          <a:p>
            <a:r>
              <a:rPr lang="en-US" dirty="0"/>
              <a:t>leave=8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760814" y="3462275"/>
            <a:ext cx="915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start=4</a:t>
            </a:r>
          </a:p>
          <a:p>
            <a:r>
              <a:rPr lang="en-US" dirty="0"/>
              <a:t>leave=5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084010" y="1754491"/>
            <a:ext cx="90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start=6</a:t>
            </a:r>
          </a:p>
          <a:p>
            <a:r>
              <a:rPr lang="en-US" dirty="0"/>
              <a:t>leave=7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4287" y="4951294"/>
            <a:ext cx="1107689" cy="1473152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7458891" y="5224103"/>
            <a:ext cx="17765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Recall we also keep track of </a:t>
            </a:r>
            <a:r>
              <a:rPr lang="en-US" b="1" dirty="0">
                <a:solidFill>
                  <a:srgbClr val="7030A0"/>
                </a:solidFill>
              </a:rPr>
              <a:t>start</a:t>
            </a:r>
            <a:r>
              <a:rPr lang="en-US" dirty="0">
                <a:solidFill>
                  <a:srgbClr val="7030A0"/>
                </a:solidFill>
              </a:rPr>
              <a:t> and </a:t>
            </a:r>
            <a:r>
              <a:rPr lang="en-US" b="1" dirty="0">
                <a:solidFill>
                  <a:srgbClr val="7030A0"/>
                </a:solidFill>
              </a:rPr>
              <a:t>finish</a:t>
            </a:r>
            <a:r>
              <a:rPr lang="en-US" dirty="0">
                <a:solidFill>
                  <a:srgbClr val="7030A0"/>
                </a:solidFill>
              </a:rPr>
              <a:t> times for every node.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DF80E4-4F7B-1D45-A62C-AE1B98D86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282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Depth First Search </a:t>
            </a:r>
            <a:br>
              <a:rPr lang="en-US" sz="3200" dirty="0">
                <a:solidFill>
                  <a:schemeClr val="accent5"/>
                </a:solidFill>
              </a:rPr>
            </a:br>
            <a:r>
              <a:rPr lang="en-US" sz="3200" dirty="0">
                <a:solidFill>
                  <a:schemeClr val="accent5"/>
                </a:solidFill>
              </a:rPr>
              <a:t>Exploring a labyrinth with chalk and a piece of string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057714" y="3267022"/>
            <a:ext cx="585164" cy="56458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529375" y="1870468"/>
            <a:ext cx="585164" cy="564585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321426" y="4386709"/>
            <a:ext cx="585164" cy="564585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494736" y="5788688"/>
            <a:ext cx="585164" cy="56458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91147" y="1934270"/>
            <a:ext cx="585164" cy="564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875704" y="5224103"/>
            <a:ext cx="585164" cy="564585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460868" y="2984729"/>
            <a:ext cx="585164" cy="564585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07" y="2541538"/>
            <a:ext cx="721144" cy="1022714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6731466" y="2123363"/>
            <a:ext cx="292582" cy="31690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24048" y="2068967"/>
            <a:ext cx="202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</a:t>
            </a:r>
            <a:r>
              <a:rPr lang="en-US"/>
              <a:t>been there yet</a:t>
            </a:r>
          </a:p>
        </p:txBody>
      </p:sp>
      <p:sp>
        <p:nvSpPr>
          <p:cNvPr id="40" name="Oval 39"/>
          <p:cNvSpPr/>
          <p:nvPr/>
        </p:nvSpPr>
        <p:spPr>
          <a:xfrm>
            <a:off x="6731466" y="2644566"/>
            <a:ext cx="292582" cy="31690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24048" y="2631911"/>
            <a:ext cx="2026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Been there, haven’t explored all the paths out.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024048" y="3650205"/>
            <a:ext cx="2026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Been there, have explored all the paths out.</a:t>
            </a:r>
          </a:p>
        </p:txBody>
      </p:sp>
      <p:sp>
        <p:nvSpPr>
          <p:cNvPr id="44" name="Oval 43"/>
          <p:cNvSpPr/>
          <p:nvPr/>
        </p:nvSpPr>
        <p:spPr>
          <a:xfrm>
            <a:off x="6731466" y="3693676"/>
            <a:ext cx="292582" cy="31690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1787318" y="4868612"/>
            <a:ext cx="1619803" cy="920076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2821957" y="2435053"/>
            <a:ext cx="585164" cy="203433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1557183" y="3748925"/>
            <a:ext cx="1764243" cy="920077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3028844" y="2352371"/>
            <a:ext cx="1846860" cy="3154025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5168286" y="3549314"/>
            <a:ext cx="585164" cy="1674789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3820895" y="3466632"/>
            <a:ext cx="1725668" cy="1002759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2079900" y="5506396"/>
            <a:ext cx="2795804" cy="564584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1642878" y="2416173"/>
            <a:ext cx="2833964" cy="1133142"/>
          </a:xfrm>
          <a:prstGeom prst="line">
            <a:avLst/>
          </a:prstGeom>
          <a:ln w="66675">
            <a:solidFill>
              <a:schemeClr val="accent4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787318" y="2435053"/>
            <a:ext cx="1034639" cy="3353635"/>
          </a:xfrm>
          <a:prstGeom prst="line">
            <a:avLst/>
          </a:prstGeom>
          <a:ln w="66675">
            <a:solidFill>
              <a:schemeClr val="accent4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030469" y="3811121"/>
            <a:ext cx="92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start=0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397798" y="4898313"/>
            <a:ext cx="1026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start=1</a:t>
            </a:r>
          </a:p>
          <a:p>
            <a:r>
              <a:rPr lang="en-US" dirty="0"/>
              <a:t>leave=10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002963" y="6166380"/>
            <a:ext cx="1111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start=2</a:t>
            </a:r>
          </a:p>
          <a:p>
            <a:r>
              <a:rPr lang="en-US" dirty="0"/>
              <a:t>leave=9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511003" y="5444101"/>
            <a:ext cx="90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start=3</a:t>
            </a:r>
          </a:p>
          <a:p>
            <a:r>
              <a:rPr lang="en-US" dirty="0"/>
              <a:t>leave=8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760814" y="3462275"/>
            <a:ext cx="915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start=4</a:t>
            </a:r>
          </a:p>
          <a:p>
            <a:r>
              <a:rPr lang="en-US" dirty="0"/>
              <a:t>leave=5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084010" y="1754491"/>
            <a:ext cx="90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start=6</a:t>
            </a:r>
          </a:p>
          <a:p>
            <a:r>
              <a:rPr lang="en-US" dirty="0"/>
              <a:t>leave=7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4287" y="4951294"/>
            <a:ext cx="1107689" cy="1473152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7458891" y="5224103"/>
            <a:ext cx="17765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Recall we also keep track of </a:t>
            </a:r>
            <a:r>
              <a:rPr lang="en-US" b="1" dirty="0">
                <a:solidFill>
                  <a:srgbClr val="7030A0"/>
                </a:solidFill>
              </a:rPr>
              <a:t>start</a:t>
            </a:r>
            <a:r>
              <a:rPr lang="en-US" dirty="0">
                <a:solidFill>
                  <a:srgbClr val="7030A0"/>
                </a:solidFill>
              </a:rPr>
              <a:t> and </a:t>
            </a:r>
            <a:r>
              <a:rPr lang="en-US" b="1" dirty="0">
                <a:solidFill>
                  <a:srgbClr val="7030A0"/>
                </a:solidFill>
              </a:rPr>
              <a:t>finish</a:t>
            </a:r>
            <a:r>
              <a:rPr lang="en-US" dirty="0">
                <a:solidFill>
                  <a:srgbClr val="7030A0"/>
                </a:solidFill>
              </a:rPr>
              <a:t> times for every node.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5CE2AD-C53A-0B4E-9CCD-9D34C273F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54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Depth First Search </a:t>
            </a:r>
            <a:br>
              <a:rPr lang="en-US" sz="3200" dirty="0">
                <a:solidFill>
                  <a:schemeClr val="accent5"/>
                </a:solidFill>
              </a:rPr>
            </a:br>
            <a:r>
              <a:rPr lang="en-US" sz="3200" dirty="0">
                <a:solidFill>
                  <a:schemeClr val="accent5"/>
                </a:solidFill>
              </a:rPr>
              <a:t>Exploring a labyrinth with chalk and a piece of string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057714" y="3267022"/>
            <a:ext cx="585164" cy="56458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529375" y="1870468"/>
            <a:ext cx="585164" cy="564585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321426" y="4386709"/>
            <a:ext cx="585164" cy="564585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494736" y="5788688"/>
            <a:ext cx="585164" cy="56458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91147" y="1934270"/>
            <a:ext cx="585164" cy="564585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875704" y="5224103"/>
            <a:ext cx="585164" cy="564585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460868" y="2984729"/>
            <a:ext cx="585164" cy="564585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5167" y="1341468"/>
            <a:ext cx="721144" cy="1022714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6731466" y="2123363"/>
            <a:ext cx="292582" cy="31690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24048" y="2068967"/>
            <a:ext cx="202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</a:t>
            </a:r>
            <a:r>
              <a:rPr lang="en-US"/>
              <a:t>been there yet</a:t>
            </a:r>
          </a:p>
        </p:txBody>
      </p:sp>
      <p:sp>
        <p:nvSpPr>
          <p:cNvPr id="40" name="Oval 39"/>
          <p:cNvSpPr/>
          <p:nvPr/>
        </p:nvSpPr>
        <p:spPr>
          <a:xfrm>
            <a:off x="6731466" y="2644566"/>
            <a:ext cx="292582" cy="31690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24048" y="2631911"/>
            <a:ext cx="2026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Been there, haven’t explored all the paths out.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024048" y="3650205"/>
            <a:ext cx="2026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Been there, have explored all the paths out.</a:t>
            </a:r>
          </a:p>
        </p:txBody>
      </p:sp>
      <p:sp>
        <p:nvSpPr>
          <p:cNvPr id="44" name="Oval 43"/>
          <p:cNvSpPr/>
          <p:nvPr/>
        </p:nvSpPr>
        <p:spPr>
          <a:xfrm>
            <a:off x="6731466" y="3693676"/>
            <a:ext cx="292582" cy="31690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1787318" y="4868612"/>
            <a:ext cx="1619803" cy="920076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2821957" y="2435053"/>
            <a:ext cx="585164" cy="203433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1557183" y="3748925"/>
            <a:ext cx="1764243" cy="920077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3028844" y="2352371"/>
            <a:ext cx="1846860" cy="3154025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5168286" y="3549314"/>
            <a:ext cx="585164" cy="1674789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3820895" y="3466632"/>
            <a:ext cx="1725668" cy="1002759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2079900" y="5506396"/>
            <a:ext cx="2795804" cy="564584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1642878" y="2416173"/>
            <a:ext cx="2833964" cy="1133142"/>
          </a:xfrm>
          <a:prstGeom prst="line">
            <a:avLst/>
          </a:prstGeom>
          <a:ln w="66675">
            <a:solidFill>
              <a:srgbClr val="CF6E6C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787318" y="2435053"/>
            <a:ext cx="1034639" cy="3353635"/>
          </a:xfrm>
          <a:prstGeom prst="line">
            <a:avLst/>
          </a:prstGeom>
          <a:ln w="66675">
            <a:solidFill>
              <a:schemeClr val="accent4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030469" y="3811121"/>
            <a:ext cx="92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start=0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397798" y="4898313"/>
            <a:ext cx="1026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start=1</a:t>
            </a:r>
          </a:p>
          <a:p>
            <a:r>
              <a:rPr lang="en-US" dirty="0"/>
              <a:t>leave=10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002963" y="6166380"/>
            <a:ext cx="1111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start=2</a:t>
            </a:r>
          </a:p>
          <a:p>
            <a:r>
              <a:rPr lang="en-US" dirty="0"/>
              <a:t>leave=9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511003" y="5444101"/>
            <a:ext cx="90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start=3</a:t>
            </a:r>
          </a:p>
          <a:p>
            <a:r>
              <a:rPr lang="en-US" dirty="0"/>
              <a:t>leave=8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760814" y="3462275"/>
            <a:ext cx="915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start=4</a:t>
            </a:r>
          </a:p>
          <a:p>
            <a:r>
              <a:rPr lang="en-US" dirty="0"/>
              <a:t>leave=5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450043" y="2461808"/>
            <a:ext cx="1310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start=11</a:t>
            </a:r>
          </a:p>
          <a:p>
            <a:r>
              <a:rPr lang="en-US" dirty="0"/>
              <a:t>leave=12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084010" y="1754491"/>
            <a:ext cx="90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start=6</a:t>
            </a:r>
          </a:p>
          <a:p>
            <a:r>
              <a:rPr lang="en-US" dirty="0"/>
              <a:t>leave=7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4287" y="4951294"/>
            <a:ext cx="1107689" cy="1473152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7458891" y="5224103"/>
            <a:ext cx="17765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Recall we also keep track of </a:t>
            </a:r>
            <a:r>
              <a:rPr lang="en-US" b="1" dirty="0">
                <a:solidFill>
                  <a:srgbClr val="7030A0"/>
                </a:solidFill>
              </a:rPr>
              <a:t>start</a:t>
            </a:r>
            <a:r>
              <a:rPr lang="en-US" dirty="0">
                <a:solidFill>
                  <a:srgbClr val="7030A0"/>
                </a:solidFill>
              </a:rPr>
              <a:t> and </a:t>
            </a:r>
            <a:r>
              <a:rPr lang="en-US" b="1" dirty="0">
                <a:solidFill>
                  <a:srgbClr val="7030A0"/>
                </a:solidFill>
              </a:rPr>
              <a:t>finish</a:t>
            </a:r>
            <a:r>
              <a:rPr lang="en-US" dirty="0">
                <a:solidFill>
                  <a:srgbClr val="7030A0"/>
                </a:solidFill>
              </a:rPr>
              <a:t> times for every node.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2AEA6D-7A2B-DA44-AEBC-CB7E7157A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260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Depth First Search </a:t>
            </a:r>
            <a:br>
              <a:rPr lang="en-US" sz="3200" dirty="0">
                <a:solidFill>
                  <a:schemeClr val="accent5"/>
                </a:solidFill>
              </a:rPr>
            </a:br>
            <a:r>
              <a:rPr lang="en-US" sz="3200" dirty="0">
                <a:solidFill>
                  <a:schemeClr val="accent5"/>
                </a:solidFill>
              </a:rPr>
              <a:t>Exploring a labyrinth with chalk and a piece of string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057714" y="3267022"/>
            <a:ext cx="585164" cy="564585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529375" y="1870468"/>
            <a:ext cx="585164" cy="564585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321426" y="4386709"/>
            <a:ext cx="585164" cy="564585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494736" y="5788688"/>
            <a:ext cx="585164" cy="56458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91147" y="1934270"/>
            <a:ext cx="585164" cy="564585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875704" y="5224103"/>
            <a:ext cx="585164" cy="564585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460868" y="2984729"/>
            <a:ext cx="585164" cy="564585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07" y="2552809"/>
            <a:ext cx="721144" cy="1022714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6731466" y="2123363"/>
            <a:ext cx="292582" cy="31690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24048" y="2068967"/>
            <a:ext cx="202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</a:t>
            </a:r>
            <a:r>
              <a:rPr lang="en-US"/>
              <a:t>been there yet</a:t>
            </a:r>
          </a:p>
        </p:txBody>
      </p:sp>
      <p:sp>
        <p:nvSpPr>
          <p:cNvPr id="40" name="Oval 39"/>
          <p:cNvSpPr/>
          <p:nvPr/>
        </p:nvSpPr>
        <p:spPr>
          <a:xfrm>
            <a:off x="6731466" y="2644566"/>
            <a:ext cx="292582" cy="31690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24048" y="2631911"/>
            <a:ext cx="2026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Been there, haven’t explored all the paths out.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024048" y="3650205"/>
            <a:ext cx="2026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Been there, have explored all the paths out.</a:t>
            </a:r>
          </a:p>
        </p:txBody>
      </p:sp>
      <p:sp>
        <p:nvSpPr>
          <p:cNvPr id="44" name="Oval 43"/>
          <p:cNvSpPr/>
          <p:nvPr/>
        </p:nvSpPr>
        <p:spPr>
          <a:xfrm>
            <a:off x="6731466" y="3693676"/>
            <a:ext cx="292582" cy="31690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20774928">
            <a:off x="5968370" y="5293777"/>
            <a:ext cx="3004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5"/>
                </a:solidFill>
                <a:ea typeface="Phosphate Inline" charset="0"/>
                <a:cs typeface="Phosphate Inline" charset="0"/>
              </a:rPr>
              <a:t>Labyrinth:</a:t>
            </a:r>
            <a:r>
              <a:rPr lang="en-US" sz="2400" dirty="0">
                <a:solidFill>
                  <a:schemeClr val="accent5"/>
                </a:solidFill>
                <a:latin typeface="Phosphate Inline" charset="0"/>
                <a:ea typeface="Phosphate Inline" charset="0"/>
                <a:cs typeface="Phosphate Inline" charset="0"/>
              </a:rPr>
              <a:t> </a:t>
            </a:r>
          </a:p>
          <a:p>
            <a:pPr algn="ctr"/>
            <a:r>
              <a:rPr lang="en-US" sz="3600" dirty="0">
                <a:solidFill>
                  <a:schemeClr val="accent5"/>
                </a:solidFill>
                <a:latin typeface="Phosphate Inline" charset="0"/>
                <a:ea typeface="Phosphate Inline" charset="0"/>
                <a:cs typeface="Phosphate Inline" charset="0"/>
              </a:rPr>
              <a:t>explored!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1787318" y="4868612"/>
            <a:ext cx="1619803" cy="920076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2821957" y="2435053"/>
            <a:ext cx="585164" cy="203433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1557183" y="3748925"/>
            <a:ext cx="1764243" cy="920077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3028844" y="2352371"/>
            <a:ext cx="1846860" cy="3154025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5168286" y="3549314"/>
            <a:ext cx="585164" cy="1674789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3820895" y="3466632"/>
            <a:ext cx="1725668" cy="1002759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2079900" y="5506396"/>
            <a:ext cx="2795804" cy="564584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1642878" y="2416173"/>
            <a:ext cx="2833964" cy="1133142"/>
          </a:xfrm>
          <a:prstGeom prst="line">
            <a:avLst/>
          </a:prstGeom>
          <a:ln w="66675">
            <a:solidFill>
              <a:schemeClr val="accent4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1787318" y="2435053"/>
            <a:ext cx="1034639" cy="3353635"/>
          </a:xfrm>
          <a:prstGeom prst="line">
            <a:avLst/>
          </a:prstGeom>
          <a:ln w="66675">
            <a:solidFill>
              <a:schemeClr val="accent4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030469" y="3811121"/>
            <a:ext cx="1020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start=0</a:t>
            </a:r>
          </a:p>
          <a:p>
            <a:r>
              <a:rPr lang="en-US" dirty="0"/>
              <a:t>leave=13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397798" y="4898313"/>
            <a:ext cx="1026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start=1</a:t>
            </a:r>
          </a:p>
          <a:p>
            <a:r>
              <a:rPr lang="en-US" dirty="0"/>
              <a:t>leave=10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002963" y="6166380"/>
            <a:ext cx="1111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start=2</a:t>
            </a:r>
          </a:p>
          <a:p>
            <a:r>
              <a:rPr lang="en-US" dirty="0"/>
              <a:t>leave=9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511003" y="5444101"/>
            <a:ext cx="90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start=3</a:t>
            </a:r>
          </a:p>
          <a:p>
            <a:r>
              <a:rPr lang="en-US" dirty="0"/>
              <a:t>leave=8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760814" y="3462275"/>
            <a:ext cx="915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start=4</a:t>
            </a:r>
          </a:p>
          <a:p>
            <a:r>
              <a:rPr lang="en-US" dirty="0"/>
              <a:t>leave=5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450043" y="2461808"/>
            <a:ext cx="1310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start=11</a:t>
            </a:r>
          </a:p>
          <a:p>
            <a:r>
              <a:rPr lang="en-US" dirty="0"/>
              <a:t>leave=12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084010" y="1754491"/>
            <a:ext cx="90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start=6</a:t>
            </a:r>
          </a:p>
          <a:p>
            <a:r>
              <a:rPr lang="en-US" dirty="0"/>
              <a:t>leave=7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310629-1085-B842-9BBB-E17C2DA8B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BFS with an application: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Shortest path in unweighted graphs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(</a:t>
            </a:r>
            <a:r>
              <a:rPr lang="en-US" b="1" dirty="0">
                <a:solidFill>
                  <a:schemeClr val="accent4"/>
                </a:solidFill>
              </a:rPr>
              <a:t>Note</a:t>
            </a:r>
            <a:r>
              <a:rPr lang="en-US" dirty="0">
                <a:solidFill>
                  <a:schemeClr val="accent4"/>
                </a:solidFill>
              </a:rPr>
              <a:t>: on the slides from last week there’s another application to testing bipartite-ness – we won’t get to that in lecture due to time constraints, but you might want to check out the slides if you are interested!)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One more application of DFS: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pPr marL="457200" lvl="1" indent="0" algn="ctr">
              <a:buNone/>
            </a:pPr>
            <a:r>
              <a:rPr lang="en-US" sz="3600" dirty="0">
                <a:solidFill>
                  <a:schemeClr val="accent4"/>
                </a:solidFill>
              </a:rPr>
              <a:t>Finding </a:t>
            </a:r>
          </a:p>
          <a:p>
            <a:pPr marL="457200" lvl="1" indent="0" algn="ctr">
              <a:buNone/>
            </a:pPr>
            <a:r>
              <a:rPr lang="en-US" sz="3600" b="1" dirty="0">
                <a:solidFill>
                  <a:schemeClr val="accent4"/>
                </a:solidFill>
              </a:rPr>
              <a:t>Strongly Connected Components</a:t>
            </a:r>
          </a:p>
          <a:p>
            <a:pPr lvl="1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BE3DB-EB74-2743-B536-D13D46FDC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4</a:t>
            </a:fld>
            <a:endParaRPr lang="en-US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9AB098D5-D30C-984F-97EB-2FDD06830218}"/>
              </a:ext>
            </a:extLst>
          </p:cNvPr>
          <p:cNvSpPr/>
          <p:nvPr/>
        </p:nvSpPr>
        <p:spPr>
          <a:xfrm rot="8434147">
            <a:off x="5560543" y="976184"/>
            <a:ext cx="1482811" cy="7290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EBD67F-05CD-1443-8381-398FAA7E7E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1576" y="3762676"/>
            <a:ext cx="980323" cy="13205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47A933-DB86-9A43-B432-6157282E1F73}"/>
              </a:ext>
            </a:extLst>
          </p:cNvPr>
          <p:cNvSpPr txBox="1"/>
          <p:nvPr/>
        </p:nvSpPr>
        <p:spPr>
          <a:xfrm>
            <a:off x="5497766" y="3873364"/>
            <a:ext cx="2692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Does DFS work for testing bipartite-ness?</a:t>
            </a:r>
          </a:p>
        </p:txBody>
      </p:sp>
    </p:spTree>
    <p:extLst>
      <p:ext uri="{BB962C8B-B14F-4D97-AF65-F5344CB8AC3E}">
        <p14:creationId xmlns:p14="http://schemas.microsoft.com/office/powerpoint/2010/main" val="73597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Depth first search  </a:t>
            </a:r>
            <a:br>
              <a:rPr lang="en-US" dirty="0"/>
            </a:br>
            <a:r>
              <a:rPr lang="en-US" sz="3100" dirty="0">
                <a:solidFill>
                  <a:schemeClr val="accent5"/>
                </a:solidFill>
              </a:rPr>
              <a:t>implicitly creates a tree on everything you can reach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17449" y="2278016"/>
            <a:ext cx="4048998" cy="3699719"/>
            <a:chOff x="1057714" y="1870468"/>
            <a:chExt cx="4988318" cy="4482804"/>
          </a:xfrm>
        </p:grpSpPr>
        <p:sp>
          <p:nvSpPr>
            <p:cNvPr id="5" name="Oval 4"/>
            <p:cNvSpPr/>
            <p:nvPr/>
          </p:nvSpPr>
          <p:spPr>
            <a:xfrm>
              <a:off x="1057714" y="3267022"/>
              <a:ext cx="585164" cy="56458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529375" y="1870468"/>
              <a:ext cx="585164" cy="56458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3321426" y="4386709"/>
              <a:ext cx="585164" cy="56458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1494736" y="5788688"/>
              <a:ext cx="585164" cy="56458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391147" y="1934270"/>
              <a:ext cx="585164" cy="56458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4875704" y="5224103"/>
              <a:ext cx="585164" cy="56458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5460868" y="2984729"/>
              <a:ext cx="585164" cy="56458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74" y="2536044"/>
            <a:ext cx="1855729" cy="98896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50282" y="2143726"/>
            <a:ext cx="1368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8B1B17"/>
                </a:solidFill>
                <a:latin typeface="Comic Sans MS" charset="0"/>
                <a:ea typeface="Comic Sans MS" charset="0"/>
                <a:cs typeface="Comic Sans MS" charset="0"/>
              </a:rPr>
              <a:t>YOINK!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6523651" y="1493386"/>
            <a:ext cx="2620348" cy="5172018"/>
            <a:chOff x="6523651" y="1493386"/>
            <a:chExt cx="2620348" cy="5172018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325478" y="1493386"/>
              <a:ext cx="1818521" cy="988962"/>
            </a:xfrm>
            <a:prstGeom prst="rect">
              <a:avLst/>
            </a:prstGeom>
          </p:spPr>
        </p:pic>
        <p:grpSp>
          <p:nvGrpSpPr>
            <p:cNvPr id="25" name="Group 24"/>
            <p:cNvGrpSpPr/>
            <p:nvPr/>
          </p:nvGrpSpPr>
          <p:grpSpPr>
            <a:xfrm>
              <a:off x="6523651" y="2350986"/>
              <a:ext cx="2303943" cy="4314418"/>
              <a:chOff x="6523651" y="2350986"/>
              <a:chExt cx="2303943" cy="4314418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7626982" y="2350986"/>
                <a:ext cx="618553" cy="46596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</a:t>
                </a:r>
              </a:p>
            </p:txBody>
          </p:sp>
          <p:cxnSp>
            <p:nvCxnSpPr>
              <p:cNvPr id="27" name="Straight Connector 26"/>
              <p:cNvCxnSpPr>
                <a:stCxn id="25" idx="4"/>
                <a:endCxn id="29" idx="0"/>
              </p:cNvCxnSpPr>
              <p:nvPr/>
            </p:nvCxnSpPr>
            <p:spPr>
              <a:xfrm flipH="1">
                <a:off x="7525848" y="2816946"/>
                <a:ext cx="410411" cy="506288"/>
              </a:xfrm>
              <a:prstGeom prst="line">
                <a:avLst/>
              </a:prstGeom>
              <a:ln w="66675">
                <a:solidFill>
                  <a:srgbClr val="CF6E6C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Oval 27"/>
              <p:cNvSpPr/>
              <p:nvPr/>
            </p:nvSpPr>
            <p:spPr>
              <a:xfrm>
                <a:off x="7216571" y="3323234"/>
                <a:ext cx="618553" cy="46596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B</a:t>
                </a:r>
              </a:p>
            </p:txBody>
          </p:sp>
          <p:cxnSp>
            <p:nvCxnSpPr>
              <p:cNvPr id="29" name="Straight Connector 28"/>
              <p:cNvCxnSpPr>
                <a:stCxn id="29" idx="4"/>
                <a:endCxn id="31" idx="0"/>
              </p:cNvCxnSpPr>
              <p:nvPr/>
            </p:nvCxnSpPr>
            <p:spPr>
              <a:xfrm flipH="1">
                <a:off x="7458290" y="3789194"/>
                <a:ext cx="67558" cy="348396"/>
              </a:xfrm>
              <a:prstGeom prst="line">
                <a:avLst/>
              </a:prstGeom>
              <a:ln w="66675">
                <a:solidFill>
                  <a:srgbClr val="CF6E6C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Oval 29"/>
              <p:cNvSpPr/>
              <p:nvPr/>
            </p:nvSpPr>
            <p:spPr>
              <a:xfrm>
                <a:off x="7149013" y="4137590"/>
                <a:ext cx="618553" cy="46596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C</a:t>
                </a: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6974854" y="5131589"/>
                <a:ext cx="618553" cy="46596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G</a:t>
                </a:r>
              </a:p>
            </p:txBody>
          </p:sp>
          <p:cxnSp>
            <p:nvCxnSpPr>
              <p:cNvPr id="32" name="Straight Connector 31"/>
              <p:cNvCxnSpPr>
                <a:stCxn id="31" idx="4"/>
                <a:endCxn id="40" idx="0"/>
              </p:cNvCxnSpPr>
              <p:nvPr/>
            </p:nvCxnSpPr>
            <p:spPr>
              <a:xfrm flipH="1">
                <a:off x="7284131" y="4603550"/>
                <a:ext cx="174159" cy="528039"/>
              </a:xfrm>
              <a:prstGeom prst="line">
                <a:avLst/>
              </a:prstGeom>
              <a:ln w="66675">
                <a:solidFill>
                  <a:srgbClr val="CF6E6C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Oval 32"/>
              <p:cNvSpPr/>
              <p:nvPr/>
            </p:nvSpPr>
            <p:spPr>
              <a:xfrm>
                <a:off x="6523651" y="6199444"/>
                <a:ext cx="618553" cy="46596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F</a:t>
                </a:r>
              </a:p>
            </p:txBody>
          </p:sp>
          <p:cxnSp>
            <p:nvCxnSpPr>
              <p:cNvPr id="34" name="Straight Connector 33"/>
              <p:cNvCxnSpPr>
                <a:stCxn id="40" idx="4"/>
              </p:cNvCxnSpPr>
              <p:nvPr/>
            </p:nvCxnSpPr>
            <p:spPr>
              <a:xfrm flipH="1">
                <a:off x="6832928" y="5597549"/>
                <a:ext cx="451203" cy="601895"/>
              </a:xfrm>
              <a:prstGeom prst="line">
                <a:avLst/>
              </a:prstGeom>
              <a:ln w="66675">
                <a:solidFill>
                  <a:srgbClr val="CF6E6C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Oval 34"/>
              <p:cNvSpPr/>
              <p:nvPr/>
            </p:nvSpPr>
            <p:spPr>
              <a:xfrm>
                <a:off x="7851424" y="6125588"/>
                <a:ext cx="618553" cy="46596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</a:rPr>
                  <a:t>D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>
                <a:off x="7454956" y="5531232"/>
                <a:ext cx="705745" cy="594356"/>
              </a:xfrm>
              <a:prstGeom prst="line">
                <a:avLst/>
              </a:prstGeom>
              <a:ln w="66675">
                <a:solidFill>
                  <a:srgbClr val="CF6E6C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Oval 36"/>
              <p:cNvSpPr/>
              <p:nvPr/>
            </p:nvSpPr>
            <p:spPr>
              <a:xfrm>
                <a:off x="8209041" y="3432003"/>
                <a:ext cx="618553" cy="46596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E</a:t>
                </a:r>
              </a:p>
            </p:txBody>
          </p:sp>
          <p:cxnSp>
            <p:nvCxnSpPr>
              <p:cNvPr id="38" name="Straight Connector 37"/>
              <p:cNvCxnSpPr>
                <a:stCxn id="25" idx="4"/>
              </p:cNvCxnSpPr>
              <p:nvPr/>
            </p:nvCxnSpPr>
            <p:spPr>
              <a:xfrm>
                <a:off x="7936259" y="2816946"/>
                <a:ext cx="582059" cy="615057"/>
              </a:xfrm>
              <a:prstGeom prst="line">
                <a:avLst/>
              </a:prstGeom>
              <a:ln w="66675">
                <a:solidFill>
                  <a:srgbClr val="CF6E6C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9" name="Group 38"/>
          <p:cNvGrpSpPr/>
          <p:nvPr/>
        </p:nvGrpSpPr>
        <p:grpSpPr>
          <a:xfrm>
            <a:off x="6523651" y="3556214"/>
            <a:ext cx="1637050" cy="2876210"/>
            <a:chOff x="6523651" y="3556214"/>
            <a:chExt cx="1637050" cy="2876210"/>
          </a:xfrm>
        </p:grpSpPr>
        <p:cxnSp>
          <p:nvCxnSpPr>
            <p:cNvPr id="40" name="Straight Connector 39"/>
            <p:cNvCxnSpPr/>
            <p:nvPr/>
          </p:nvCxnSpPr>
          <p:spPr>
            <a:xfrm flipH="1" flipV="1">
              <a:off x="7744539" y="3720956"/>
              <a:ext cx="416162" cy="2404632"/>
            </a:xfrm>
            <a:prstGeom prst="line">
              <a:avLst/>
            </a:prstGeom>
            <a:ln w="79375" cmpd="dbl">
              <a:solidFill>
                <a:schemeClr val="accent4"/>
              </a:solidFill>
              <a:prstDash val="solid"/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6523651" y="3556214"/>
              <a:ext cx="692920" cy="2876210"/>
            </a:xfrm>
            <a:prstGeom prst="line">
              <a:avLst/>
            </a:prstGeom>
            <a:ln w="73025" cmpd="dbl">
              <a:solidFill>
                <a:schemeClr val="accent4"/>
              </a:solidFill>
              <a:prstDash val="solid"/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endCxn id="31" idx="4"/>
            </p:cNvCxnSpPr>
            <p:nvPr/>
          </p:nvCxnSpPr>
          <p:spPr>
            <a:xfrm flipH="1" flipV="1">
              <a:off x="7458290" y="4603550"/>
              <a:ext cx="702411" cy="1522038"/>
            </a:xfrm>
            <a:prstGeom prst="line">
              <a:avLst/>
            </a:prstGeom>
            <a:ln w="76200" cmpd="dbl">
              <a:solidFill>
                <a:schemeClr val="accent4"/>
              </a:solidFill>
              <a:prstDash val="solid"/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5490681" y="4867569"/>
            <a:ext cx="1582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8B1B17"/>
                </a:solidFill>
              </a:rPr>
              <a:t>Call this the “DFS tree”</a:t>
            </a:r>
          </a:p>
        </p:txBody>
      </p:sp>
      <p:cxnSp>
        <p:nvCxnSpPr>
          <p:cNvPr id="53" name="Straight Connector 52"/>
          <p:cNvCxnSpPr>
            <a:stCxn id="8" idx="7"/>
          </p:cNvCxnSpPr>
          <p:nvPr/>
        </p:nvCxnSpPr>
        <p:spPr>
          <a:xfrm flipV="1">
            <a:off x="1677595" y="4770141"/>
            <a:ext cx="1138912" cy="809873"/>
          </a:xfrm>
          <a:prstGeom prst="line">
            <a:avLst/>
          </a:prstGeom>
          <a:ln w="66675">
            <a:solidFill>
              <a:srgbClr val="CF6E6C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 flipV="1">
            <a:off x="2349609" y="2734404"/>
            <a:ext cx="466898" cy="170177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1340455" y="3833493"/>
            <a:ext cx="1407677" cy="769669"/>
          </a:xfrm>
          <a:prstGeom prst="line">
            <a:avLst/>
          </a:prstGeom>
          <a:ln w="66675">
            <a:solidFill>
              <a:srgbClr val="CF6E6C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 flipV="1">
            <a:off x="2514683" y="2665238"/>
            <a:ext cx="1473597" cy="2638426"/>
          </a:xfrm>
          <a:prstGeom prst="line">
            <a:avLst/>
          </a:prstGeom>
          <a:ln w="66675">
            <a:solidFill>
              <a:srgbClr val="CF6E6C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4221729" y="3666513"/>
            <a:ext cx="466898" cy="1401006"/>
          </a:xfrm>
          <a:prstGeom prst="line">
            <a:avLst/>
          </a:prstGeom>
          <a:ln w="66675">
            <a:solidFill>
              <a:srgbClr val="CF6E6C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3146655" y="3597347"/>
            <a:ext cx="1376898" cy="838835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1757527" y="5303664"/>
            <a:ext cx="2230752" cy="472290"/>
          </a:xfrm>
          <a:prstGeom prst="line">
            <a:avLst/>
          </a:prstGeom>
          <a:ln w="66675">
            <a:solidFill>
              <a:srgbClr val="CF6E6C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1408830" y="2718610"/>
            <a:ext cx="2261200" cy="947904"/>
          </a:xfrm>
          <a:prstGeom prst="line">
            <a:avLst/>
          </a:prstGeom>
          <a:ln w="66675">
            <a:solidFill>
              <a:srgbClr val="CF6E6C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1524078" y="2734404"/>
            <a:ext cx="825531" cy="2805405"/>
          </a:xfrm>
          <a:prstGeom prst="line">
            <a:avLst/>
          </a:prstGeom>
          <a:ln w="66675">
            <a:solidFill>
              <a:schemeClr val="accent4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35E04E-2D89-784A-8276-4DEDDD162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17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you can’t reach everything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 DFS repeatedly to get a </a:t>
            </a:r>
            <a:r>
              <a:rPr lang="en-US" dirty="0">
                <a:solidFill>
                  <a:schemeClr val="accent5"/>
                </a:solidFill>
              </a:rPr>
              <a:t>depth-first forest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796601" y="2710184"/>
            <a:ext cx="3775399" cy="3601715"/>
            <a:chOff x="917449" y="2278016"/>
            <a:chExt cx="4048998" cy="3699719"/>
          </a:xfrm>
        </p:grpSpPr>
        <p:grpSp>
          <p:nvGrpSpPr>
            <p:cNvPr id="4" name="Group 3"/>
            <p:cNvGrpSpPr/>
            <p:nvPr/>
          </p:nvGrpSpPr>
          <p:grpSpPr>
            <a:xfrm>
              <a:off x="917449" y="2278016"/>
              <a:ext cx="4048998" cy="3699719"/>
              <a:chOff x="1057714" y="1870468"/>
              <a:chExt cx="4988318" cy="4482804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1057714" y="3267022"/>
                <a:ext cx="585164" cy="564585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</a:t>
                </a: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2529375" y="1870468"/>
                <a:ext cx="585164" cy="564585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D</a:t>
                </a: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3321426" y="4386709"/>
                <a:ext cx="585164" cy="564585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B</a:t>
                </a: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1494736" y="5788688"/>
                <a:ext cx="585164" cy="564584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C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391147" y="1934270"/>
                <a:ext cx="585164" cy="564585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E</a:t>
                </a: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875704" y="5224103"/>
                <a:ext cx="585164" cy="564585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G</a:t>
                </a: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5460868" y="2984729"/>
                <a:ext cx="585164" cy="564585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F</a:t>
                </a:r>
              </a:p>
            </p:txBody>
          </p:sp>
        </p:grpSp>
        <p:cxnSp>
          <p:nvCxnSpPr>
            <p:cNvPr id="12" name="Straight Connector 11"/>
            <p:cNvCxnSpPr>
              <a:stCxn id="10" idx="7"/>
            </p:cNvCxnSpPr>
            <p:nvPr/>
          </p:nvCxnSpPr>
          <p:spPr>
            <a:xfrm flipV="1">
              <a:off x="1677595" y="4770141"/>
              <a:ext cx="1138912" cy="809873"/>
            </a:xfrm>
            <a:prstGeom prst="line">
              <a:avLst/>
            </a:prstGeom>
            <a:ln w="66675">
              <a:solidFill>
                <a:schemeClr val="accent4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 flipV="1">
              <a:off x="2349609" y="2734404"/>
              <a:ext cx="466898" cy="1701778"/>
            </a:xfrm>
            <a:prstGeom prst="line">
              <a:avLst/>
            </a:prstGeom>
            <a:ln w="66675">
              <a:solidFill>
                <a:schemeClr val="accent4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 flipV="1">
              <a:off x="1340455" y="3833493"/>
              <a:ext cx="1407677" cy="769669"/>
            </a:xfrm>
            <a:prstGeom prst="line">
              <a:avLst/>
            </a:prstGeom>
            <a:ln w="66675">
              <a:solidFill>
                <a:schemeClr val="accent4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2514683" y="2665238"/>
              <a:ext cx="1473597" cy="2638426"/>
            </a:xfrm>
            <a:prstGeom prst="line">
              <a:avLst/>
            </a:prstGeom>
            <a:ln w="66675">
              <a:solidFill>
                <a:schemeClr val="accent4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4221729" y="3666513"/>
              <a:ext cx="466898" cy="1401006"/>
            </a:xfrm>
            <a:prstGeom prst="line">
              <a:avLst/>
            </a:prstGeom>
            <a:ln w="66675">
              <a:solidFill>
                <a:schemeClr val="accent4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3146655" y="3597347"/>
              <a:ext cx="1376898" cy="838835"/>
            </a:xfrm>
            <a:prstGeom prst="line">
              <a:avLst/>
            </a:prstGeom>
            <a:ln w="66675">
              <a:solidFill>
                <a:schemeClr val="accent4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1757527" y="5303664"/>
              <a:ext cx="2230752" cy="472290"/>
            </a:xfrm>
            <a:prstGeom prst="line">
              <a:avLst/>
            </a:prstGeom>
            <a:ln w="66675">
              <a:solidFill>
                <a:schemeClr val="accent4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1408830" y="2718610"/>
              <a:ext cx="2261200" cy="947904"/>
            </a:xfrm>
            <a:prstGeom prst="line">
              <a:avLst/>
            </a:prstGeom>
            <a:ln w="66675">
              <a:solidFill>
                <a:schemeClr val="accent4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1524078" y="2734404"/>
              <a:ext cx="825531" cy="2805405"/>
            </a:xfrm>
            <a:prstGeom prst="line">
              <a:avLst/>
            </a:prstGeom>
            <a:ln w="66675">
              <a:solidFill>
                <a:schemeClr val="accent4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Oval 21"/>
          <p:cNvSpPr/>
          <p:nvPr/>
        </p:nvSpPr>
        <p:spPr>
          <a:xfrm>
            <a:off x="6558190" y="4318403"/>
            <a:ext cx="442880" cy="45361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cxnSp>
        <p:nvCxnSpPr>
          <p:cNvPr id="23" name="Straight Connector 22"/>
          <p:cNvCxnSpPr>
            <a:stCxn id="22" idx="2"/>
            <a:endCxn id="11" idx="6"/>
          </p:cNvCxnSpPr>
          <p:nvPr/>
        </p:nvCxnSpPr>
        <p:spPr>
          <a:xfrm flipH="1" flipV="1">
            <a:off x="4572000" y="3832248"/>
            <a:ext cx="1986190" cy="712964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5866199" y="5198652"/>
            <a:ext cx="442880" cy="45361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27" name="Oval 26"/>
          <p:cNvSpPr/>
          <p:nvPr/>
        </p:nvSpPr>
        <p:spPr>
          <a:xfrm>
            <a:off x="6969334" y="5287231"/>
            <a:ext cx="442880" cy="45361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J</a:t>
            </a:r>
          </a:p>
        </p:txBody>
      </p:sp>
      <p:cxnSp>
        <p:nvCxnSpPr>
          <p:cNvPr id="28" name="Straight Connector 27"/>
          <p:cNvCxnSpPr>
            <a:stCxn id="22" idx="3"/>
            <a:endCxn id="26" idx="7"/>
          </p:cNvCxnSpPr>
          <p:nvPr/>
        </p:nvCxnSpPr>
        <p:spPr>
          <a:xfrm flipH="1">
            <a:off x="6244221" y="4705589"/>
            <a:ext cx="378827" cy="559494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2" idx="5"/>
            <a:endCxn id="27" idx="0"/>
          </p:cNvCxnSpPr>
          <p:nvPr/>
        </p:nvCxnSpPr>
        <p:spPr>
          <a:xfrm>
            <a:off x="6936212" y="4705589"/>
            <a:ext cx="254562" cy="581642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6" idx="6"/>
            <a:endCxn id="27" idx="1"/>
          </p:cNvCxnSpPr>
          <p:nvPr/>
        </p:nvCxnSpPr>
        <p:spPr>
          <a:xfrm flipV="1">
            <a:off x="6309079" y="5353662"/>
            <a:ext cx="725113" cy="71799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7" idx="2"/>
            <a:endCxn id="26" idx="5"/>
          </p:cNvCxnSpPr>
          <p:nvPr/>
        </p:nvCxnSpPr>
        <p:spPr>
          <a:xfrm flipH="1">
            <a:off x="6244221" y="5514040"/>
            <a:ext cx="725113" cy="71798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431" y="3154482"/>
            <a:ext cx="574028" cy="814077"/>
          </a:xfrm>
          <a:prstGeom prst="rect">
            <a:avLst/>
          </a:prstGeom>
        </p:spPr>
      </p:pic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B9B7BDC3-34F7-224E-92E0-8E804A2E7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7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5.92593E-6 L 0.20296 0.17778 L 0.03629 0.35163 L 0.31876 0.26667 L 0.37397 0.01922 L 0.30869 0.3014 L 0.13907 -0.11782 L 0.29706 0.29746 L 0.04497 0.35927 L 0.20001 0.16991 L -0.00711 0.07339 L 0.28977 -0.08124 L -0.00572 0.07524 " pathEditMode="relative" ptsTypes="AAAAAAAAAAAAA">
                                      <p:cBhvr>
                                        <p:cTn id="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you can’t reach everything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 DFS repeatedly to get a </a:t>
            </a:r>
            <a:r>
              <a:rPr lang="en-US" dirty="0">
                <a:solidFill>
                  <a:schemeClr val="accent5"/>
                </a:solidFill>
              </a:rPr>
              <a:t>depth-first forest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796601" y="2710184"/>
            <a:ext cx="3775399" cy="3601715"/>
            <a:chOff x="917449" y="2278016"/>
            <a:chExt cx="4048998" cy="3699719"/>
          </a:xfrm>
        </p:grpSpPr>
        <p:grpSp>
          <p:nvGrpSpPr>
            <p:cNvPr id="4" name="Group 3"/>
            <p:cNvGrpSpPr/>
            <p:nvPr/>
          </p:nvGrpSpPr>
          <p:grpSpPr>
            <a:xfrm>
              <a:off x="917449" y="2278016"/>
              <a:ext cx="4048998" cy="3699719"/>
              <a:chOff x="1057714" y="1870468"/>
              <a:chExt cx="4988318" cy="4482804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1057714" y="3267022"/>
                <a:ext cx="585164" cy="564585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2529375" y="1870468"/>
                <a:ext cx="585164" cy="564585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D</a:t>
                </a: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3321426" y="4386709"/>
                <a:ext cx="585164" cy="564585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1494736" y="5788688"/>
                <a:ext cx="585164" cy="564584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391147" y="1934270"/>
                <a:ext cx="585164" cy="564585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E</a:t>
                </a: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875704" y="5224103"/>
                <a:ext cx="585164" cy="564585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G</a:t>
                </a: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5460868" y="2984729"/>
                <a:ext cx="585164" cy="564585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F</a:t>
                </a:r>
              </a:p>
            </p:txBody>
          </p:sp>
        </p:grpSp>
        <p:cxnSp>
          <p:nvCxnSpPr>
            <p:cNvPr id="12" name="Straight Connector 11"/>
            <p:cNvCxnSpPr>
              <a:stCxn id="10" idx="7"/>
            </p:cNvCxnSpPr>
            <p:nvPr/>
          </p:nvCxnSpPr>
          <p:spPr>
            <a:xfrm flipV="1">
              <a:off x="1677595" y="4770141"/>
              <a:ext cx="1138912" cy="809873"/>
            </a:xfrm>
            <a:prstGeom prst="line">
              <a:avLst/>
            </a:prstGeom>
            <a:ln w="66675">
              <a:solidFill>
                <a:srgbClr val="CF6E6C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 flipV="1">
              <a:off x="2349609" y="2734404"/>
              <a:ext cx="466898" cy="1701778"/>
            </a:xfrm>
            <a:prstGeom prst="line">
              <a:avLst/>
            </a:prstGeom>
            <a:ln w="66675">
              <a:solidFill>
                <a:schemeClr val="accent4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 flipV="1">
              <a:off x="1340455" y="3833493"/>
              <a:ext cx="1407677" cy="769669"/>
            </a:xfrm>
            <a:prstGeom prst="line">
              <a:avLst/>
            </a:prstGeom>
            <a:ln w="66675">
              <a:solidFill>
                <a:srgbClr val="CF6E6C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2514683" y="2665238"/>
              <a:ext cx="1473597" cy="2638426"/>
            </a:xfrm>
            <a:prstGeom prst="line">
              <a:avLst/>
            </a:prstGeom>
            <a:ln w="66675">
              <a:solidFill>
                <a:srgbClr val="CF6E6C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4221729" y="3666513"/>
              <a:ext cx="466898" cy="1401006"/>
            </a:xfrm>
            <a:prstGeom prst="line">
              <a:avLst/>
            </a:prstGeom>
            <a:ln w="66675">
              <a:solidFill>
                <a:srgbClr val="CF6E6C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3146655" y="3597347"/>
              <a:ext cx="1376898" cy="838835"/>
            </a:xfrm>
            <a:prstGeom prst="line">
              <a:avLst/>
            </a:prstGeom>
            <a:ln w="66675">
              <a:solidFill>
                <a:schemeClr val="accent4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1757527" y="5303664"/>
              <a:ext cx="2230752" cy="472290"/>
            </a:xfrm>
            <a:prstGeom prst="line">
              <a:avLst/>
            </a:prstGeom>
            <a:ln w="66675">
              <a:solidFill>
                <a:srgbClr val="CF6E6C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1408830" y="2718610"/>
              <a:ext cx="2261200" cy="947904"/>
            </a:xfrm>
            <a:prstGeom prst="line">
              <a:avLst/>
            </a:prstGeom>
            <a:ln w="66675">
              <a:solidFill>
                <a:srgbClr val="CF6E6C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1524078" y="2734404"/>
              <a:ext cx="825531" cy="2805405"/>
            </a:xfrm>
            <a:prstGeom prst="line">
              <a:avLst/>
            </a:prstGeom>
            <a:ln w="66675">
              <a:solidFill>
                <a:schemeClr val="accent4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Oval 21"/>
          <p:cNvSpPr/>
          <p:nvPr/>
        </p:nvSpPr>
        <p:spPr>
          <a:xfrm>
            <a:off x="6558190" y="4318403"/>
            <a:ext cx="442880" cy="45361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cxnSp>
        <p:nvCxnSpPr>
          <p:cNvPr id="23" name="Straight Connector 22"/>
          <p:cNvCxnSpPr>
            <a:stCxn id="22" idx="2"/>
            <a:endCxn id="11" idx="6"/>
          </p:cNvCxnSpPr>
          <p:nvPr/>
        </p:nvCxnSpPr>
        <p:spPr>
          <a:xfrm flipH="1" flipV="1">
            <a:off x="4572000" y="3832248"/>
            <a:ext cx="1986190" cy="712964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5866199" y="5198652"/>
            <a:ext cx="442880" cy="45361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27" name="Oval 26"/>
          <p:cNvSpPr/>
          <p:nvPr/>
        </p:nvSpPr>
        <p:spPr>
          <a:xfrm>
            <a:off x="6969334" y="5287231"/>
            <a:ext cx="442880" cy="45361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J</a:t>
            </a:r>
          </a:p>
        </p:txBody>
      </p:sp>
      <p:cxnSp>
        <p:nvCxnSpPr>
          <p:cNvPr id="28" name="Straight Connector 27"/>
          <p:cNvCxnSpPr>
            <a:stCxn id="22" idx="3"/>
            <a:endCxn id="26" idx="7"/>
          </p:cNvCxnSpPr>
          <p:nvPr/>
        </p:nvCxnSpPr>
        <p:spPr>
          <a:xfrm flipH="1">
            <a:off x="6244221" y="4705589"/>
            <a:ext cx="378827" cy="559494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2" idx="5"/>
            <a:endCxn id="27" idx="0"/>
          </p:cNvCxnSpPr>
          <p:nvPr/>
        </p:nvCxnSpPr>
        <p:spPr>
          <a:xfrm>
            <a:off x="6936212" y="4705589"/>
            <a:ext cx="254562" cy="581642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6" idx="6"/>
            <a:endCxn id="27" idx="1"/>
          </p:cNvCxnSpPr>
          <p:nvPr/>
        </p:nvCxnSpPr>
        <p:spPr>
          <a:xfrm flipV="1">
            <a:off x="6309079" y="5353662"/>
            <a:ext cx="725113" cy="71799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7" idx="2"/>
            <a:endCxn id="26" idx="5"/>
          </p:cNvCxnSpPr>
          <p:nvPr/>
        </p:nvCxnSpPr>
        <p:spPr>
          <a:xfrm flipH="1">
            <a:off x="6244221" y="5514040"/>
            <a:ext cx="725113" cy="71798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431" y="3154482"/>
            <a:ext cx="574028" cy="81407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 rot="1387416">
            <a:off x="6472651" y="3592005"/>
            <a:ext cx="2258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What about these vertices???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CA5FA9B5-429D-5B41-8ED0-58E6732EC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7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you can’t reach everything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 DFS repeatedly to get a </a:t>
            </a:r>
            <a:r>
              <a:rPr lang="en-US" dirty="0">
                <a:solidFill>
                  <a:schemeClr val="accent5"/>
                </a:solidFill>
              </a:rPr>
              <a:t>depth-first forest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796601" y="2710184"/>
            <a:ext cx="3775399" cy="3601715"/>
            <a:chOff x="917449" y="2278016"/>
            <a:chExt cx="4048998" cy="3699719"/>
          </a:xfrm>
        </p:grpSpPr>
        <p:grpSp>
          <p:nvGrpSpPr>
            <p:cNvPr id="4" name="Group 3"/>
            <p:cNvGrpSpPr/>
            <p:nvPr/>
          </p:nvGrpSpPr>
          <p:grpSpPr>
            <a:xfrm>
              <a:off x="917449" y="2278016"/>
              <a:ext cx="4048998" cy="3699719"/>
              <a:chOff x="1057714" y="1870468"/>
              <a:chExt cx="4988318" cy="4482804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1057714" y="3267022"/>
                <a:ext cx="585164" cy="564585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2529375" y="1870468"/>
                <a:ext cx="585164" cy="564585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D</a:t>
                </a: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3321426" y="4386709"/>
                <a:ext cx="585164" cy="564585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1494736" y="5788688"/>
                <a:ext cx="585164" cy="564584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391147" y="1934270"/>
                <a:ext cx="585164" cy="564585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E</a:t>
                </a: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875704" y="5224103"/>
                <a:ext cx="585164" cy="564585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G</a:t>
                </a: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5460868" y="2984729"/>
                <a:ext cx="585164" cy="564585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F</a:t>
                </a:r>
              </a:p>
            </p:txBody>
          </p:sp>
        </p:grpSp>
        <p:cxnSp>
          <p:nvCxnSpPr>
            <p:cNvPr id="12" name="Straight Connector 11"/>
            <p:cNvCxnSpPr>
              <a:stCxn id="10" idx="7"/>
            </p:cNvCxnSpPr>
            <p:nvPr/>
          </p:nvCxnSpPr>
          <p:spPr>
            <a:xfrm flipV="1">
              <a:off x="1677595" y="4770141"/>
              <a:ext cx="1138912" cy="809873"/>
            </a:xfrm>
            <a:prstGeom prst="line">
              <a:avLst/>
            </a:prstGeom>
            <a:ln w="66675">
              <a:solidFill>
                <a:srgbClr val="CF6E6C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 flipV="1">
              <a:off x="2349609" y="2734404"/>
              <a:ext cx="466898" cy="1701778"/>
            </a:xfrm>
            <a:prstGeom prst="line">
              <a:avLst/>
            </a:prstGeom>
            <a:ln w="66675">
              <a:solidFill>
                <a:schemeClr val="accent4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 flipV="1">
              <a:off x="1340455" y="3833493"/>
              <a:ext cx="1407677" cy="769669"/>
            </a:xfrm>
            <a:prstGeom prst="line">
              <a:avLst/>
            </a:prstGeom>
            <a:ln w="66675">
              <a:solidFill>
                <a:srgbClr val="CF6E6C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2514683" y="2665238"/>
              <a:ext cx="1473597" cy="2638426"/>
            </a:xfrm>
            <a:prstGeom prst="line">
              <a:avLst/>
            </a:prstGeom>
            <a:ln w="66675">
              <a:solidFill>
                <a:srgbClr val="CF6E6C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4221729" y="3666513"/>
              <a:ext cx="466898" cy="1401006"/>
            </a:xfrm>
            <a:prstGeom prst="line">
              <a:avLst/>
            </a:prstGeom>
            <a:ln w="66675">
              <a:solidFill>
                <a:srgbClr val="CF6E6C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3146655" y="3597347"/>
              <a:ext cx="1376898" cy="838835"/>
            </a:xfrm>
            <a:prstGeom prst="line">
              <a:avLst/>
            </a:prstGeom>
            <a:ln w="66675">
              <a:solidFill>
                <a:schemeClr val="accent4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1757527" y="5303664"/>
              <a:ext cx="2230752" cy="472290"/>
            </a:xfrm>
            <a:prstGeom prst="line">
              <a:avLst/>
            </a:prstGeom>
            <a:ln w="66675">
              <a:solidFill>
                <a:srgbClr val="CF6E6C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1408830" y="2718610"/>
              <a:ext cx="2261200" cy="947904"/>
            </a:xfrm>
            <a:prstGeom prst="line">
              <a:avLst/>
            </a:prstGeom>
            <a:ln w="66675">
              <a:solidFill>
                <a:srgbClr val="CF6E6C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1524078" y="2734404"/>
              <a:ext cx="825531" cy="2805405"/>
            </a:xfrm>
            <a:prstGeom prst="line">
              <a:avLst/>
            </a:prstGeom>
            <a:ln w="66675">
              <a:solidFill>
                <a:schemeClr val="accent4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Oval 21"/>
          <p:cNvSpPr/>
          <p:nvPr/>
        </p:nvSpPr>
        <p:spPr>
          <a:xfrm>
            <a:off x="6558190" y="4318403"/>
            <a:ext cx="442880" cy="45361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cxnSp>
        <p:nvCxnSpPr>
          <p:cNvPr id="23" name="Straight Connector 22"/>
          <p:cNvCxnSpPr>
            <a:stCxn id="22" idx="2"/>
            <a:endCxn id="11" idx="6"/>
          </p:cNvCxnSpPr>
          <p:nvPr/>
        </p:nvCxnSpPr>
        <p:spPr>
          <a:xfrm flipH="1" flipV="1">
            <a:off x="4572000" y="3832248"/>
            <a:ext cx="1986190" cy="712964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5866199" y="5198652"/>
            <a:ext cx="442880" cy="45361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27" name="Oval 26"/>
          <p:cNvSpPr/>
          <p:nvPr/>
        </p:nvSpPr>
        <p:spPr>
          <a:xfrm>
            <a:off x="6969334" y="5287231"/>
            <a:ext cx="442880" cy="45361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J</a:t>
            </a:r>
          </a:p>
        </p:txBody>
      </p:sp>
      <p:cxnSp>
        <p:nvCxnSpPr>
          <p:cNvPr id="28" name="Straight Connector 27"/>
          <p:cNvCxnSpPr>
            <a:stCxn id="22" idx="3"/>
            <a:endCxn id="26" idx="7"/>
          </p:cNvCxnSpPr>
          <p:nvPr/>
        </p:nvCxnSpPr>
        <p:spPr>
          <a:xfrm flipH="1">
            <a:off x="6244221" y="4705589"/>
            <a:ext cx="378827" cy="559494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2" idx="5"/>
            <a:endCxn id="27" idx="0"/>
          </p:cNvCxnSpPr>
          <p:nvPr/>
        </p:nvCxnSpPr>
        <p:spPr>
          <a:xfrm>
            <a:off x="6936212" y="4705589"/>
            <a:ext cx="254562" cy="581642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6" idx="6"/>
            <a:endCxn id="27" idx="1"/>
          </p:cNvCxnSpPr>
          <p:nvPr/>
        </p:nvCxnSpPr>
        <p:spPr>
          <a:xfrm flipV="1">
            <a:off x="6309079" y="5353662"/>
            <a:ext cx="725113" cy="71799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7" idx="2"/>
            <a:endCxn id="26" idx="5"/>
          </p:cNvCxnSpPr>
          <p:nvPr/>
        </p:nvCxnSpPr>
        <p:spPr>
          <a:xfrm flipH="1">
            <a:off x="6244221" y="5514040"/>
            <a:ext cx="725113" cy="71798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431" y="3154482"/>
            <a:ext cx="574028" cy="81407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6713" y="3697312"/>
            <a:ext cx="513313" cy="788829"/>
          </a:xfrm>
          <a:prstGeom prst="rect">
            <a:avLst/>
          </a:prstGeom>
        </p:spPr>
      </p:pic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6C1BA6F2-249B-5C4D-85AA-75DD256FF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618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you can’t reach everything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 DFS repeatedly to get a </a:t>
            </a:r>
            <a:r>
              <a:rPr lang="en-US" dirty="0">
                <a:solidFill>
                  <a:schemeClr val="accent5"/>
                </a:solidFill>
              </a:rPr>
              <a:t>depth-first forest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796601" y="2710184"/>
            <a:ext cx="3775399" cy="3601715"/>
            <a:chOff x="917449" y="2278016"/>
            <a:chExt cx="4048998" cy="3699719"/>
          </a:xfrm>
        </p:grpSpPr>
        <p:grpSp>
          <p:nvGrpSpPr>
            <p:cNvPr id="4" name="Group 3"/>
            <p:cNvGrpSpPr/>
            <p:nvPr/>
          </p:nvGrpSpPr>
          <p:grpSpPr>
            <a:xfrm>
              <a:off x="917449" y="2278016"/>
              <a:ext cx="4048998" cy="3699719"/>
              <a:chOff x="1057714" y="1870468"/>
              <a:chExt cx="4988318" cy="4482804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1057714" y="3267022"/>
                <a:ext cx="585164" cy="564585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2529375" y="1870468"/>
                <a:ext cx="585164" cy="564585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D</a:t>
                </a: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3321426" y="4386709"/>
                <a:ext cx="585164" cy="564585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1494736" y="5788688"/>
                <a:ext cx="585164" cy="564584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391147" y="1934270"/>
                <a:ext cx="585164" cy="564585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E</a:t>
                </a: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875704" y="5224103"/>
                <a:ext cx="585164" cy="564585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G</a:t>
                </a: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5460868" y="2984729"/>
                <a:ext cx="585164" cy="564585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F</a:t>
                </a:r>
              </a:p>
            </p:txBody>
          </p:sp>
        </p:grpSp>
        <p:cxnSp>
          <p:nvCxnSpPr>
            <p:cNvPr id="12" name="Straight Connector 11"/>
            <p:cNvCxnSpPr>
              <a:stCxn id="10" idx="7"/>
            </p:cNvCxnSpPr>
            <p:nvPr/>
          </p:nvCxnSpPr>
          <p:spPr>
            <a:xfrm flipV="1">
              <a:off x="1677595" y="4770141"/>
              <a:ext cx="1138912" cy="809873"/>
            </a:xfrm>
            <a:prstGeom prst="line">
              <a:avLst/>
            </a:prstGeom>
            <a:ln w="66675">
              <a:solidFill>
                <a:srgbClr val="CF6E6C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 flipV="1">
              <a:off x="2349609" y="2734404"/>
              <a:ext cx="466898" cy="1701778"/>
            </a:xfrm>
            <a:prstGeom prst="line">
              <a:avLst/>
            </a:prstGeom>
            <a:ln w="66675">
              <a:solidFill>
                <a:schemeClr val="accent4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 flipV="1">
              <a:off x="1340455" y="3833493"/>
              <a:ext cx="1407677" cy="769669"/>
            </a:xfrm>
            <a:prstGeom prst="line">
              <a:avLst/>
            </a:prstGeom>
            <a:ln w="66675">
              <a:solidFill>
                <a:srgbClr val="CF6E6C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2514683" y="2665238"/>
              <a:ext cx="1473597" cy="2638426"/>
            </a:xfrm>
            <a:prstGeom prst="line">
              <a:avLst/>
            </a:prstGeom>
            <a:ln w="66675">
              <a:solidFill>
                <a:srgbClr val="CF6E6C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4221729" y="3666513"/>
              <a:ext cx="466898" cy="1401006"/>
            </a:xfrm>
            <a:prstGeom prst="line">
              <a:avLst/>
            </a:prstGeom>
            <a:ln w="66675">
              <a:solidFill>
                <a:srgbClr val="CF6E6C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3146655" y="3597347"/>
              <a:ext cx="1376898" cy="838835"/>
            </a:xfrm>
            <a:prstGeom prst="line">
              <a:avLst/>
            </a:prstGeom>
            <a:ln w="66675">
              <a:solidFill>
                <a:schemeClr val="accent4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1757527" y="5303664"/>
              <a:ext cx="2230752" cy="472290"/>
            </a:xfrm>
            <a:prstGeom prst="line">
              <a:avLst/>
            </a:prstGeom>
            <a:ln w="66675">
              <a:solidFill>
                <a:srgbClr val="CF6E6C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1408830" y="2718610"/>
              <a:ext cx="2261200" cy="947904"/>
            </a:xfrm>
            <a:prstGeom prst="line">
              <a:avLst/>
            </a:prstGeom>
            <a:ln w="66675">
              <a:solidFill>
                <a:srgbClr val="CF6E6C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1524078" y="2734404"/>
              <a:ext cx="825531" cy="2805405"/>
            </a:xfrm>
            <a:prstGeom prst="line">
              <a:avLst/>
            </a:prstGeom>
            <a:ln w="66675">
              <a:solidFill>
                <a:schemeClr val="accent4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Oval 21"/>
          <p:cNvSpPr/>
          <p:nvPr/>
        </p:nvSpPr>
        <p:spPr>
          <a:xfrm>
            <a:off x="6558190" y="4318403"/>
            <a:ext cx="442880" cy="45361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cxnSp>
        <p:nvCxnSpPr>
          <p:cNvPr id="23" name="Straight Connector 22"/>
          <p:cNvCxnSpPr>
            <a:stCxn id="22" idx="2"/>
            <a:endCxn id="11" idx="6"/>
          </p:cNvCxnSpPr>
          <p:nvPr/>
        </p:nvCxnSpPr>
        <p:spPr>
          <a:xfrm flipH="1" flipV="1">
            <a:off x="4572000" y="3832248"/>
            <a:ext cx="1986190" cy="712964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5866199" y="5198652"/>
            <a:ext cx="442880" cy="45361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27" name="Oval 26"/>
          <p:cNvSpPr/>
          <p:nvPr/>
        </p:nvSpPr>
        <p:spPr>
          <a:xfrm>
            <a:off x="6969334" y="5287231"/>
            <a:ext cx="442880" cy="45361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J</a:t>
            </a:r>
          </a:p>
        </p:txBody>
      </p:sp>
      <p:cxnSp>
        <p:nvCxnSpPr>
          <p:cNvPr id="28" name="Straight Connector 27"/>
          <p:cNvCxnSpPr>
            <a:stCxn id="22" idx="3"/>
            <a:endCxn id="26" idx="7"/>
          </p:cNvCxnSpPr>
          <p:nvPr/>
        </p:nvCxnSpPr>
        <p:spPr>
          <a:xfrm flipH="1">
            <a:off x="6244221" y="4705589"/>
            <a:ext cx="378827" cy="559494"/>
          </a:xfrm>
          <a:prstGeom prst="line">
            <a:avLst/>
          </a:prstGeom>
          <a:ln w="66675">
            <a:solidFill>
              <a:srgbClr val="CF6E6C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2" idx="5"/>
            <a:endCxn id="27" idx="0"/>
          </p:cNvCxnSpPr>
          <p:nvPr/>
        </p:nvCxnSpPr>
        <p:spPr>
          <a:xfrm>
            <a:off x="6936212" y="4705589"/>
            <a:ext cx="254562" cy="581642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6" idx="6"/>
            <a:endCxn id="27" idx="1"/>
          </p:cNvCxnSpPr>
          <p:nvPr/>
        </p:nvCxnSpPr>
        <p:spPr>
          <a:xfrm flipV="1">
            <a:off x="6309079" y="5353662"/>
            <a:ext cx="725113" cy="71799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7" idx="2"/>
            <a:endCxn id="26" idx="5"/>
          </p:cNvCxnSpPr>
          <p:nvPr/>
        </p:nvCxnSpPr>
        <p:spPr>
          <a:xfrm flipH="1">
            <a:off x="6244221" y="5514040"/>
            <a:ext cx="725113" cy="71798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431" y="3154482"/>
            <a:ext cx="574028" cy="81407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5830" y="4615838"/>
            <a:ext cx="513313" cy="788829"/>
          </a:xfrm>
          <a:prstGeom prst="rect">
            <a:avLst/>
          </a:prstGeom>
        </p:spPr>
      </p:pic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BD2AACF-AF8C-454E-9403-FADA15229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6082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you can’t reach everything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 DFS repeatedly to get a </a:t>
            </a:r>
            <a:r>
              <a:rPr lang="en-US" dirty="0">
                <a:solidFill>
                  <a:schemeClr val="accent5"/>
                </a:solidFill>
              </a:rPr>
              <a:t>depth-first forest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796601" y="2710184"/>
            <a:ext cx="3775399" cy="3601715"/>
            <a:chOff x="917449" y="2278016"/>
            <a:chExt cx="4048998" cy="3699719"/>
          </a:xfrm>
        </p:grpSpPr>
        <p:grpSp>
          <p:nvGrpSpPr>
            <p:cNvPr id="4" name="Group 3"/>
            <p:cNvGrpSpPr/>
            <p:nvPr/>
          </p:nvGrpSpPr>
          <p:grpSpPr>
            <a:xfrm>
              <a:off x="917449" y="2278016"/>
              <a:ext cx="4048998" cy="3699719"/>
              <a:chOff x="1057714" y="1870468"/>
              <a:chExt cx="4988318" cy="4482804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1057714" y="3267022"/>
                <a:ext cx="585164" cy="564585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2529375" y="1870468"/>
                <a:ext cx="585164" cy="564585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D</a:t>
                </a: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3321426" y="4386709"/>
                <a:ext cx="585164" cy="564585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1494736" y="5788688"/>
                <a:ext cx="585164" cy="564584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391147" y="1934270"/>
                <a:ext cx="585164" cy="564585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E</a:t>
                </a: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875704" y="5224103"/>
                <a:ext cx="585164" cy="564585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G</a:t>
                </a: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5460868" y="2984729"/>
                <a:ext cx="585164" cy="564585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F</a:t>
                </a:r>
              </a:p>
            </p:txBody>
          </p:sp>
        </p:grpSp>
        <p:cxnSp>
          <p:nvCxnSpPr>
            <p:cNvPr id="12" name="Straight Connector 11"/>
            <p:cNvCxnSpPr>
              <a:stCxn id="10" idx="7"/>
            </p:cNvCxnSpPr>
            <p:nvPr/>
          </p:nvCxnSpPr>
          <p:spPr>
            <a:xfrm flipV="1">
              <a:off x="1677595" y="4770141"/>
              <a:ext cx="1138912" cy="809873"/>
            </a:xfrm>
            <a:prstGeom prst="line">
              <a:avLst/>
            </a:prstGeom>
            <a:ln w="66675">
              <a:solidFill>
                <a:srgbClr val="CF6E6C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 flipV="1">
              <a:off x="2349609" y="2734404"/>
              <a:ext cx="466898" cy="1701778"/>
            </a:xfrm>
            <a:prstGeom prst="line">
              <a:avLst/>
            </a:prstGeom>
            <a:ln w="66675">
              <a:solidFill>
                <a:schemeClr val="accent4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 flipV="1">
              <a:off x="1340455" y="3833493"/>
              <a:ext cx="1407677" cy="769669"/>
            </a:xfrm>
            <a:prstGeom prst="line">
              <a:avLst/>
            </a:prstGeom>
            <a:ln w="66675">
              <a:solidFill>
                <a:srgbClr val="CF6E6C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2514683" y="2665238"/>
              <a:ext cx="1473597" cy="2638426"/>
            </a:xfrm>
            <a:prstGeom prst="line">
              <a:avLst/>
            </a:prstGeom>
            <a:ln w="66675">
              <a:solidFill>
                <a:srgbClr val="CF6E6C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4221729" y="3666513"/>
              <a:ext cx="466898" cy="1401006"/>
            </a:xfrm>
            <a:prstGeom prst="line">
              <a:avLst/>
            </a:prstGeom>
            <a:ln w="66675">
              <a:solidFill>
                <a:srgbClr val="CF6E6C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3146655" y="3597347"/>
              <a:ext cx="1376898" cy="838835"/>
            </a:xfrm>
            <a:prstGeom prst="line">
              <a:avLst/>
            </a:prstGeom>
            <a:ln w="66675">
              <a:solidFill>
                <a:schemeClr val="accent4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1757527" y="5303664"/>
              <a:ext cx="2230752" cy="472290"/>
            </a:xfrm>
            <a:prstGeom prst="line">
              <a:avLst/>
            </a:prstGeom>
            <a:ln w="66675">
              <a:solidFill>
                <a:srgbClr val="CF6E6C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1408830" y="2718610"/>
              <a:ext cx="2261200" cy="947904"/>
            </a:xfrm>
            <a:prstGeom prst="line">
              <a:avLst/>
            </a:prstGeom>
            <a:ln w="66675">
              <a:solidFill>
                <a:srgbClr val="CF6E6C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1524078" y="2734404"/>
              <a:ext cx="825531" cy="2805405"/>
            </a:xfrm>
            <a:prstGeom prst="line">
              <a:avLst/>
            </a:prstGeom>
            <a:ln w="66675">
              <a:solidFill>
                <a:schemeClr val="accent4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Oval 21"/>
          <p:cNvSpPr/>
          <p:nvPr/>
        </p:nvSpPr>
        <p:spPr>
          <a:xfrm>
            <a:off x="6558190" y="4318403"/>
            <a:ext cx="442880" cy="45361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cxnSp>
        <p:nvCxnSpPr>
          <p:cNvPr id="23" name="Straight Connector 22"/>
          <p:cNvCxnSpPr>
            <a:stCxn id="22" idx="2"/>
            <a:endCxn id="11" idx="6"/>
          </p:cNvCxnSpPr>
          <p:nvPr/>
        </p:nvCxnSpPr>
        <p:spPr>
          <a:xfrm flipH="1" flipV="1">
            <a:off x="4572000" y="3832248"/>
            <a:ext cx="1986190" cy="712964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5866199" y="5198652"/>
            <a:ext cx="442880" cy="45361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27" name="Oval 26"/>
          <p:cNvSpPr/>
          <p:nvPr/>
        </p:nvSpPr>
        <p:spPr>
          <a:xfrm>
            <a:off x="6969334" y="5287231"/>
            <a:ext cx="442880" cy="453617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J</a:t>
            </a:r>
          </a:p>
        </p:txBody>
      </p:sp>
      <p:cxnSp>
        <p:nvCxnSpPr>
          <p:cNvPr id="28" name="Straight Connector 27"/>
          <p:cNvCxnSpPr>
            <a:stCxn id="22" idx="3"/>
            <a:endCxn id="26" idx="7"/>
          </p:cNvCxnSpPr>
          <p:nvPr/>
        </p:nvCxnSpPr>
        <p:spPr>
          <a:xfrm flipH="1">
            <a:off x="6244221" y="4705589"/>
            <a:ext cx="378827" cy="559494"/>
          </a:xfrm>
          <a:prstGeom prst="line">
            <a:avLst/>
          </a:prstGeom>
          <a:ln w="66675">
            <a:solidFill>
              <a:srgbClr val="CF6E6C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2" idx="5"/>
            <a:endCxn id="27" idx="0"/>
          </p:cNvCxnSpPr>
          <p:nvPr/>
        </p:nvCxnSpPr>
        <p:spPr>
          <a:xfrm>
            <a:off x="6936212" y="4705589"/>
            <a:ext cx="254562" cy="581642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6" idx="6"/>
            <a:endCxn id="27" idx="1"/>
          </p:cNvCxnSpPr>
          <p:nvPr/>
        </p:nvCxnSpPr>
        <p:spPr>
          <a:xfrm flipV="1">
            <a:off x="6309079" y="5353662"/>
            <a:ext cx="725113" cy="71799"/>
          </a:xfrm>
          <a:prstGeom prst="line">
            <a:avLst/>
          </a:prstGeom>
          <a:ln w="66675">
            <a:solidFill>
              <a:srgbClr val="CF6E6C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7" idx="2"/>
            <a:endCxn id="26" idx="5"/>
          </p:cNvCxnSpPr>
          <p:nvPr/>
        </p:nvCxnSpPr>
        <p:spPr>
          <a:xfrm flipH="1">
            <a:off x="6244221" y="5514040"/>
            <a:ext cx="725113" cy="71798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431" y="3154482"/>
            <a:ext cx="574028" cy="81407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363681">
            <a:off x="7247281" y="4706179"/>
            <a:ext cx="513313" cy="788829"/>
          </a:xfrm>
          <a:prstGeom prst="rect">
            <a:avLst/>
          </a:prstGeom>
        </p:spPr>
      </p:pic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EBF368B9-04B0-D148-A921-0B64E66E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8400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you can’t reach everything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 DFS repeatedly to get a </a:t>
            </a:r>
            <a:r>
              <a:rPr lang="en-US" dirty="0">
                <a:solidFill>
                  <a:schemeClr val="accent5"/>
                </a:solidFill>
              </a:rPr>
              <a:t>depth-first forest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796601" y="2710184"/>
            <a:ext cx="3775399" cy="3601715"/>
            <a:chOff x="917449" y="2278016"/>
            <a:chExt cx="4048998" cy="3699719"/>
          </a:xfrm>
        </p:grpSpPr>
        <p:grpSp>
          <p:nvGrpSpPr>
            <p:cNvPr id="4" name="Group 3"/>
            <p:cNvGrpSpPr/>
            <p:nvPr/>
          </p:nvGrpSpPr>
          <p:grpSpPr>
            <a:xfrm>
              <a:off x="917449" y="2278016"/>
              <a:ext cx="4048998" cy="3699719"/>
              <a:chOff x="1057714" y="1870468"/>
              <a:chExt cx="4988318" cy="4482804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1057714" y="3267022"/>
                <a:ext cx="585164" cy="564585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2529375" y="1870468"/>
                <a:ext cx="585164" cy="564585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D</a:t>
                </a: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3321426" y="4386709"/>
                <a:ext cx="585164" cy="564585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1494736" y="5788688"/>
                <a:ext cx="585164" cy="564584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391147" y="1934270"/>
                <a:ext cx="585164" cy="564585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E</a:t>
                </a: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875704" y="5224103"/>
                <a:ext cx="585164" cy="564585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G</a:t>
                </a: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5460868" y="2984729"/>
                <a:ext cx="585164" cy="564585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F</a:t>
                </a:r>
              </a:p>
            </p:txBody>
          </p:sp>
        </p:grpSp>
        <p:cxnSp>
          <p:nvCxnSpPr>
            <p:cNvPr id="12" name="Straight Connector 11"/>
            <p:cNvCxnSpPr>
              <a:stCxn id="10" idx="7"/>
            </p:cNvCxnSpPr>
            <p:nvPr/>
          </p:nvCxnSpPr>
          <p:spPr>
            <a:xfrm flipV="1">
              <a:off x="1677595" y="4770141"/>
              <a:ext cx="1138912" cy="809873"/>
            </a:xfrm>
            <a:prstGeom prst="line">
              <a:avLst/>
            </a:prstGeom>
            <a:ln w="66675">
              <a:solidFill>
                <a:srgbClr val="CF6E6C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 flipV="1">
              <a:off x="2349609" y="2734404"/>
              <a:ext cx="466898" cy="1701778"/>
            </a:xfrm>
            <a:prstGeom prst="line">
              <a:avLst/>
            </a:prstGeom>
            <a:ln w="66675">
              <a:solidFill>
                <a:schemeClr val="accent4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 flipV="1">
              <a:off x="1340455" y="3833493"/>
              <a:ext cx="1407677" cy="769669"/>
            </a:xfrm>
            <a:prstGeom prst="line">
              <a:avLst/>
            </a:prstGeom>
            <a:ln w="66675">
              <a:solidFill>
                <a:srgbClr val="CF6E6C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2514683" y="2665238"/>
              <a:ext cx="1473597" cy="2638426"/>
            </a:xfrm>
            <a:prstGeom prst="line">
              <a:avLst/>
            </a:prstGeom>
            <a:ln w="66675">
              <a:solidFill>
                <a:srgbClr val="CF6E6C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4221729" y="3666513"/>
              <a:ext cx="466898" cy="1401006"/>
            </a:xfrm>
            <a:prstGeom prst="line">
              <a:avLst/>
            </a:prstGeom>
            <a:ln w="66675">
              <a:solidFill>
                <a:srgbClr val="CF6E6C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3146655" y="3597347"/>
              <a:ext cx="1376898" cy="838835"/>
            </a:xfrm>
            <a:prstGeom prst="line">
              <a:avLst/>
            </a:prstGeom>
            <a:ln w="66675">
              <a:solidFill>
                <a:schemeClr val="accent4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1757527" y="5303664"/>
              <a:ext cx="2230752" cy="472290"/>
            </a:xfrm>
            <a:prstGeom prst="line">
              <a:avLst/>
            </a:prstGeom>
            <a:ln w="66675">
              <a:solidFill>
                <a:srgbClr val="CF6E6C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1408830" y="2718610"/>
              <a:ext cx="2261200" cy="947904"/>
            </a:xfrm>
            <a:prstGeom prst="line">
              <a:avLst/>
            </a:prstGeom>
            <a:ln w="66675">
              <a:solidFill>
                <a:srgbClr val="CF6E6C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1524078" y="2734404"/>
              <a:ext cx="825531" cy="2805405"/>
            </a:xfrm>
            <a:prstGeom prst="line">
              <a:avLst/>
            </a:prstGeom>
            <a:ln w="66675">
              <a:solidFill>
                <a:schemeClr val="accent4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Oval 21"/>
          <p:cNvSpPr/>
          <p:nvPr/>
        </p:nvSpPr>
        <p:spPr>
          <a:xfrm>
            <a:off x="6558190" y="4318403"/>
            <a:ext cx="442880" cy="45361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cxnSp>
        <p:nvCxnSpPr>
          <p:cNvPr id="23" name="Straight Connector 22"/>
          <p:cNvCxnSpPr>
            <a:stCxn id="22" idx="2"/>
            <a:endCxn id="11" idx="6"/>
          </p:cNvCxnSpPr>
          <p:nvPr/>
        </p:nvCxnSpPr>
        <p:spPr>
          <a:xfrm flipH="1" flipV="1">
            <a:off x="4572000" y="3832248"/>
            <a:ext cx="1986190" cy="712964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5866199" y="5198652"/>
            <a:ext cx="442880" cy="453617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27" name="Oval 26"/>
          <p:cNvSpPr/>
          <p:nvPr/>
        </p:nvSpPr>
        <p:spPr>
          <a:xfrm>
            <a:off x="6969334" y="5287231"/>
            <a:ext cx="442880" cy="453617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J</a:t>
            </a:r>
          </a:p>
        </p:txBody>
      </p:sp>
      <p:cxnSp>
        <p:nvCxnSpPr>
          <p:cNvPr id="28" name="Straight Connector 27"/>
          <p:cNvCxnSpPr>
            <a:stCxn id="22" idx="3"/>
            <a:endCxn id="26" idx="7"/>
          </p:cNvCxnSpPr>
          <p:nvPr/>
        </p:nvCxnSpPr>
        <p:spPr>
          <a:xfrm flipH="1">
            <a:off x="6244221" y="4705589"/>
            <a:ext cx="378827" cy="559494"/>
          </a:xfrm>
          <a:prstGeom prst="line">
            <a:avLst/>
          </a:prstGeom>
          <a:ln w="66675">
            <a:solidFill>
              <a:srgbClr val="CF6E6C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2" idx="5"/>
            <a:endCxn id="27" idx="0"/>
          </p:cNvCxnSpPr>
          <p:nvPr/>
        </p:nvCxnSpPr>
        <p:spPr>
          <a:xfrm>
            <a:off x="6936212" y="4705589"/>
            <a:ext cx="254562" cy="581642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6" idx="6"/>
            <a:endCxn id="27" idx="1"/>
          </p:cNvCxnSpPr>
          <p:nvPr/>
        </p:nvCxnSpPr>
        <p:spPr>
          <a:xfrm flipV="1">
            <a:off x="6309079" y="5353662"/>
            <a:ext cx="725113" cy="71799"/>
          </a:xfrm>
          <a:prstGeom prst="line">
            <a:avLst/>
          </a:prstGeom>
          <a:ln w="66675">
            <a:solidFill>
              <a:srgbClr val="CF6E6C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7" idx="2"/>
            <a:endCxn id="26" idx="5"/>
          </p:cNvCxnSpPr>
          <p:nvPr/>
        </p:nvCxnSpPr>
        <p:spPr>
          <a:xfrm flipH="1">
            <a:off x="6244221" y="5514040"/>
            <a:ext cx="725113" cy="71798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431" y="3154482"/>
            <a:ext cx="574028" cy="81407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6124" y="4557706"/>
            <a:ext cx="513313" cy="788829"/>
          </a:xfrm>
          <a:prstGeom prst="rect">
            <a:avLst/>
          </a:prstGeom>
        </p:spPr>
      </p:pic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BE67A050-FF7D-F441-B728-1CC737C9B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3881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you can’t reach everything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59365"/>
            <a:ext cx="7886700" cy="4351338"/>
          </a:xfrm>
        </p:spPr>
        <p:txBody>
          <a:bodyPr/>
          <a:lstStyle/>
          <a:p>
            <a:r>
              <a:rPr lang="en-US" dirty="0"/>
              <a:t>Run DFS repeatedly to get a </a:t>
            </a:r>
            <a:r>
              <a:rPr lang="en-US" dirty="0">
                <a:solidFill>
                  <a:schemeClr val="accent5"/>
                </a:solidFill>
              </a:rPr>
              <a:t>depth-first forest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796601" y="2710184"/>
            <a:ext cx="3775399" cy="3601715"/>
            <a:chOff x="917449" y="2278016"/>
            <a:chExt cx="4048998" cy="3699719"/>
          </a:xfrm>
        </p:grpSpPr>
        <p:grpSp>
          <p:nvGrpSpPr>
            <p:cNvPr id="4" name="Group 3"/>
            <p:cNvGrpSpPr/>
            <p:nvPr/>
          </p:nvGrpSpPr>
          <p:grpSpPr>
            <a:xfrm>
              <a:off x="917449" y="2278016"/>
              <a:ext cx="4048998" cy="3699719"/>
              <a:chOff x="1057714" y="1870468"/>
              <a:chExt cx="4988318" cy="4482804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1057714" y="3267022"/>
                <a:ext cx="585164" cy="564585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2529375" y="1870468"/>
                <a:ext cx="585164" cy="564585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D</a:t>
                </a: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3321426" y="4386709"/>
                <a:ext cx="585164" cy="564585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1494736" y="5788688"/>
                <a:ext cx="585164" cy="564584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391147" y="1934270"/>
                <a:ext cx="585164" cy="564585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E</a:t>
                </a: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875704" y="5224103"/>
                <a:ext cx="585164" cy="564585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G</a:t>
                </a: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5460868" y="2984729"/>
                <a:ext cx="585164" cy="564585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F</a:t>
                </a:r>
              </a:p>
            </p:txBody>
          </p:sp>
        </p:grpSp>
        <p:cxnSp>
          <p:nvCxnSpPr>
            <p:cNvPr id="12" name="Straight Connector 11"/>
            <p:cNvCxnSpPr>
              <a:stCxn id="10" idx="7"/>
            </p:cNvCxnSpPr>
            <p:nvPr/>
          </p:nvCxnSpPr>
          <p:spPr>
            <a:xfrm flipV="1">
              <a:off x="1677595" y="4770141"/>
              <a:ext cx="1138912" cy="809873"/>
            </a:xfrm>
            <a:prstGeom prst="line">
              <a:avLst/>
            </a:prstGeom>
            <a:ln w="66675">
              <a:solidFill>
                <a:srgbClr val="CF6E6C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 flipV="1">
              <a:off x="2349609" y="2734404"/>
              <a:ext cx="466898" cy="1701778"/>
            </a:xfrm>
            <a:prstGeom prst="line">
              <a:avLst/>
            </a:prstGeom>
            <a:ln w="66675">
              <a:solidFill>
                <a:schemeClr val="accent4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 flipV="1">
              <a:off x="1340455" y="3833493"/>
              <a:ext cx="1407677" cy="769669"/>
            </a:xfrm>
            <a:prstGeom prst="line">
              <a:avLst/>
            </a:prstGeom>
            <a:ln w="66675">
              <a:solidFill>
                <a:srgbClr val="CF6E6C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2514683" y="2665238"/>
              <a:ext cx="1473597" cy="2638426"/>
            </a:xfrm>
            <a:prstGeom prst="line">
              <a:avLst/>
            </a:prstGeom>
            <a:ln w="66675">
              <a:solidFill>
                <a:srgbClr val="CF6E6C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4221729" y="3666513"/>
              <a:ext cx="466898" cy="1401006"/>
            </a:xfrm>
            <a:prstGeom prst="line">
              <a:avLst/>
            </a:prstGeom>
            <a:ln w="66675">
              <a:solidFill>
                <a:srgbClr val="CF6E6C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3146655" y="3597347"/>
              <a:ext cx="1376898" cy="838835"/>
            </a:xfrm>
            <a:prstGeom prst="line">
              <a:avLst/>
            </a:prstGeom>
            <a:ln w="66675">
              <a:solidFill>
                <a:schemeClr val="accent4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1757527" y="5303664"/>
              <a:ext cx="2230752" cy="472290"/>
            </a:xfrm>
            <a:prstGeom prst="line">
              <a:avLst/>
            </a:prstGeom>
            <a:ln w="66675">
              <a:solidFill>
                <a:srgbClr val="CF6E6C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1408830" y="2718610"/>
              <a:ext cx="2261200" cy="947904"/>
            </a:xfrm>
            <a:prstGeom prst="line">
              <a:avLst/>
            </a:prstGeom>
            <a:ln w="66675">
              <a:solidFill>
                <a:srgbClr val="CF6E6C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1524078" y="2734404"/>
              <a:ext cx="825531" cy="2805405"/>
            </a:xfrm>
            <a:prstGeom prst="line">
              <a:avLst/>
            </a:prstGeom>
            <a:ln w="66675">
              <a:solidFill>
                <a:schemeClr val="accent4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Oval 21"/>
          <p:cNvSpPr/>
          <p:nvPr/>
        </p:nvSpPr>
        <p:spPr>
          <a:xfrm>
            <a:off x="6558190" y="4318403"/>
            <a:ext cx="442880" cy="453617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</a:t>
            </a:r>
          </a:p>
        </p:txBody>
      </p:sp>
      <p:cxnSp>
        <p:nvCxnSpPr>
          <p:cNvPr id="23" name="Straight Connector 22"/>
          <p:cNvCxnSpPr>
            <a:stCxn id="22" idx="2"/>
            <a:endCxn id="11" idx="6"/>
          </p:cNvCxnSpPr>
          <p:nvPr/>
        </p:nvCxnSpPr>
        <p:spPr>
          <a:xfrm flipH="1" flipV="1">
            <a:off x="4572000" y="3832248"/>
            <a:ext cx="1986190" cy="712964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5866199" y="5198652"/>
            <a:ext cx="442880" cy="453617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27" name="Oval 26"/>
          <p:cNvSpPr/>
          <p:nvPr/>
        </p:nvSpPr>
        <p:spPr>
          <a:xfrm>
            <a:off x="6969334" y="5287231"/>
            <a:ext cx="442880" cy="453617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J</a:t>
            </a:r>
          </a:p>
        </p:txBody>
      </p:sp>
      <p:cxnSp>
        <p:nvCxnSpPr>
          <p:cNvPr id="28" name="Straight Connector 27"/>
          <p:cNvCxnSpPr>
            <a:stCxn id="22" idx="3"/>
            <a:endCxn id="26" idx="7"/>
          </p:cNvCxnSpPr>
          <p:nvPr/>
        </p:nvCxnSpPr>
        <p:spPr>
          <a:xfrm flipH="1">
            <a:off x="6244221" y="4705589"/>
            <a:ext cx="378827" cy="559494"/>
          </a:xfrm>
          <a:prstGeom prst="line">
            <a:avLst/>
          </a:prstGeom>
          <a:ln w="66675">
            <a:solidFill>
              <a:srgbClr val="CF6E6C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2" idx="5"/>
            <a:endCxn id="27" idx="0"/>
          </p:cNvCxnSpPr>
          <p:nvPr/>
        </p:nvCxnSpPr>
        <p:spPr>
          <a:xfrm>
            <a:off x="6936212" y="4705589"/>
            <a:ext cx="254562" cy="581642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6" idx="6"/>
            <a:endCxn id="27" idx="1"/>
          </p:cNvCxnSpPr>
          <p:nvPr/>
        </p:nvCxnSpPr>
        <p:spPr>
          <a:xfrm flipV="1">
            <a:off x="6309079" y="5353662"/>
            <a:ext cx="725113" cy="71799"/>
          </a:xfrm>
          <a:prstGeom prst="line">
            <a:avLst/>
          </a:prstGeom>
          <a:ln w="66675">
            <a:solidFill>
              <a:srgbClr val="CF6E6C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7" idx="2"/>
            <a:endCxn id="26" idx="5"/>
          </p:cNvCxnSpPr>
          <p:nvPr/>
        </p:nvCxnSpPr>
        <p:spPr>
          <a:xfrm flipH="1">
            <a:off x="6244221" y="5514040"/>
            <a:ext cx="725113" cy="71798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431" y="3154482"/>
            <a:ext cx="574028" cy="81407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0180" y="3677238"/>
            <a:ext cx="513313" cy="788829"/>
          </a:xfrm>
          <a:prstGeom prst="rect">
            <a:avLst/>
          </a:prstGeom>
        </p:spPr>
      </p:pic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0FBB530A-CF87-894C-B7F5-824B94CE4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515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you can’t reach everything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59365"/>
            <a:ext cx="7886700" cy="4351338"/>
          </a:xfrm>
        </p:spPr>
        <p:txBody>
          <a:bodyPr/>
          <a:lstStyle/>
          <a:p>
            <a:r>
              <a:rPr lang="en-US" dirty="0"/>
              <a:t>Run DFS repeatedly to get a </a:t>
            </a:r>
            <a:r>
              <a:rPr lang="en-US" dirty="0">
                <a:solidFill>
                  <a:schemeClr val="accent5"/>
                </a:solidFill>
              </a:rPr>
              <a:t>depth-first forest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796601" y="2710184"/>
            <a:ext cx="3775399" cy="3601715"/>
            <a:chOff x="917449" y="2278016"/>
            <a:chExt cx="4048998" cy="3699719"/>
          </a:xfrm>
        </p:grpSpPr>
        <p:grpSp>
          <p:nvGrpSpPr>
            <p:cNvPr id="4" name="Group 3"/>
            <p:cNvGrpSpPr/>
            <p:nvPr/>
          </p:nvGrpSpPr>
          <p:grpSpPr>
            <a:xfrm>
              <a:off x="917449" y="2278016"/>
              <a:ext cx="4048998" cy="3699719"/>
              <a:chOff x="1057714" y="1870468"/>
              <a:chExt cx="4988318" cy="4482804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1057714" y="3267022"/>
                <a:ext cx="585164" cy="564585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2529375" y="1870468"/>
                <a:ext cx="585164" cy="564585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D</a:t>
                </a: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3321426" y="4386709"/>
                <a:ext cx="585164" cy="564585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1494736" y="5788688"/>
                <a:ext cx="585164" cy="564584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391147" y="1934270"/>
                <a:ext cx="585164" cy="564585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E</a:t>
                </a: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875704" y="5224103"/>
                <a:ext cx="585164" cy="564585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G</a:t>
                </a: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5460868" y="2984729"/>
                <a:ext cx="585164" cy="564585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F</a:t>
                </a:r>
              </a:p>
            </p:txBody>
          </p:sp>
        </p:grpSp>
        <p:cxnSp>
          <p:nvCxnSpPr>
            <p:cNvPr id="12" name="Straight Connector 11"/>
            <p:cNvCxnSpPr>
              <a:stCxn id="10" idx="7"/>
            </p:cNvCxnSpPr>
            <p:nvPr/>
          </p:nvCxnSpPr>
          <p:spPr>
            <a:xfrm flipV="1">
              <a:off x="1677595" y="4770141"/>
              <a:ext cx="1138912" cy="809873"/>
            </a:xfrm>
            <a:prstGeom prst="line">
              <a:avLst/>
            </a:prstGeom>
            <a:ln w="66675">
              <a:solidFill>
                <a:srgbClr val="CF6E6C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 flipV="1">
              <a:off x="2349609" y="2734404"/>
              <a:ext cx="466898" cy="1701778"/>
            </a:xfrm>
            <a:prstGeom prst="line">
              <a:avLst/>
            </a:prstGeom>
            <a:ln w="66675">
              <a:solidFill>
                <a:schemeClr val="accent4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 flipV="1">
              <a:off x="1340455" y="3833493"/>
              <a:ext cx="1407677" cy="769669"/>
            </a:xfrm>
            <a:prstGeom prst="line">
              <a:avLst/>
            </a:prstGeom>
            <a:ln w="66675">
              <a:solidFill>
                <a:srgbClr val="CF6E6C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2514683" y="2665238"/>
              <a:ext cx="1473597" cy="2638426"/>
            </a:xfrm>
            <a:prstGeom prst="line">
              <a:avLst/>
            </a:prstGeom>
            <a:ln w="66675">
              <a:solidFill>
                <a:srgbClr val="CF6E6C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4221729" y="3666513"/>
              <a:ext cx="466898" cy="1401006"/>
            </a:xfrm>
            <a:prstGeom prst="line">
              <a:avLst/>
            </a:prstGeom>
            <a:ln w="66675">
              <a:solidFill>
                <a:srgbClr val="CF6E6C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3146655" y="3597347"/>
              <a:ext cx="1376898" cy="838835"/>
            </a:xfrm>
            <a:prstGeom prst="line">
              <a:avLst/>
            </a:prstGeom>
            <a:ln w="66675">
              <a:solidFill>
                <a:schemeClr val="accent4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1757527" y="5303664"/>
              <a:ext cx="2230752" cy="472290"/>
            </a:xfrm>
            <a:prstGeom prst="line">
              <a:avLst/>
            </a:prstGeom>
            <a:ln w="66675">
              <a:solidFill>
                <a:srgbClr val="CF6E6C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1408830" y="2718610"/>
              <a:ext cx="2261200" cy="947904"/>
            </a:xfrm>
            <a:prstGeom prst="line">
              <a:avLst/>
            </a:prstGeom>
            <a:ln w="66675">
              <a:solidFill>
                <a:srgbClr val="CF6E6C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1524078" y="2734404"/>
              <a:ext cx="825531" cy="2805405"/>
            </a:xfrm>
            <a:prstGeom prst="line">
              <a:avLst/>
            </a:prstGeom>
            <a:ln w="66675">
              <a:solidFill>
                <a:schemeClr val="accent4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Oval 21"/>
          <p:cNvSpPr/>
          <p:nvPr/>
        </p:nvSpPr>
        <p:spPr>
          <a:xfrm>
            <a:off x="6558190" y="4318403"/>
            <a:ext cx="442880" cy="453617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</a:t>
            </a:r>
          </a:p>
        </p:txBody>
      </p:sp>
      <p:cxnSp>
        <p:nvCxnSpPr>
          <p:cNvPr id="23" name="Straight Connector 22"/>
          <p:cNvCxnSpPr>
            <a:stCxn id="22" idx="2"/>
            <a:endCxn id="11" idx="6"/>
          </p:cNvCxnSpPr>
          <p:nvPr/>
        </p:nvCxnSpPr>
        <p:spPr>
          <a:xfrm flipH="1" flipV="1">
            <a:off x="4572000" y="3832248"/>
            <a:ext cx="1986190" cy="712964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5866199" y="5198652"/>
            <a:ext cx="442880" cy="453617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27" name="Oval 26"/>
          <p:cNvSpPr/>
          <p:nvPr/>
        </p:nvSpPr>
        <p:spPr>
          <a:xfrm>
            <a:off x="6969334" y="5287231"/>
            <a:ext cx="442880" cy="453617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J</a:t>
            </a:r>
          </a:p>
        </p:txBody>
      </p:sp>
      <p:cxnSp>
        <p:nvCxnSpPr>
          <p:cNvPr id="28" name="Straight Connector 27"/>
          <p:cNvCxnSpPr>
            <a:stCxn id="22" idx="3"/>
            <a:endCxn id="26" idx="7"/>
          </p:cNvCxnSpPr>
          <p:nvPr/>
        </p:nvCxnSpPr>
        <p:spPr>
          <a:xfrm flipH="1">
            <a:off x="6244221" y="4705589"/>
            <a:ext cx="378827" cy="559494"/>
          </a:xfrm>
          <a:prstGeom prst="line">
            <a:avLst/>
          </a:prstGeom>
          <a:ln w="66675">
            <a:solidFill>
              <a:srgbClr val="CF6E6C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2" idx="5"/>
            <a:endCxn id="27" idx="0"/>
          </p:cNvCxnSpPr>
          <p:nvPr/>
        </p:nvCxnSpPr>
        <p:spPr>
          <a:xfrm>
            <a:off x="6936212" y="4705589"/>
            <a:ext cx="254562" cy="581642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6" idx="6"/>
            <a:endCxn id="27" idx="1"/>
          </p:cNvCxnSpPr>
          <p:nvPr/>
        </p:nvCxnSpPr>
        <p:spPr>
          <a:xfrm flipV="1">
            <a:off x="6309079" y="5353662"/>
            <a:ext cx="725113" cy="71799"/>
          </a:xfrm>
          <a:prstGeom prst="line">
            <a:avLst/>
          </a:prstGeom>
          <a:ln w="66675">
            <a:solidFill>
              <a:srgbClr val="CF6E6C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7" idx="2"/>
            <a:endCxn id="26" idx="5"/>
          </p:cNvCxnSpPr>
          <p:nvPr/>
        </p:nvCxnSpPr>
        <p:spPr>
          <a:xfrm flipH="1">
            <a:off x="6244221" y="5514040"/>
            <a:ext cx="725113" cy="71798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9496" y="2953098"/>
            <a:ext cx="1855729" cy="98896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-20061" y="2556557"/>
            <a:ext cx="1368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8B1B17"/>
                </a:solidFill>
                <a:latin typeface="Comic Sans MS" charset="0"/>
                <a:ea typeface="Comic Sans MS" charset="0"/>
                <a:cs typeface="Comic Sans MS" charset="0"/>
              </a:rPr>
              <a:t>YOINK!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57561" y="3435485"/>
            <a:ext cx="2153262" cy="988962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 flipH="1">
            <a:off x="6244221" y="3096540"/>
            <a:ext cx="1588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8B1B17"/>
                </a:solidFill>
                <a:latin typeface="Comic Sans MS" charset="0"/>
                <a:ea typeface="Comic Sans MS" charset="0"/>
                <a:cs typeface="Comic Sans MS" charset="0"/>
              </a:rPr>
              <a:t>YOINK!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8110823" y="2761446"/>
            <a:ext cx="0" cy="42357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B65DC956-DEE5-5C49-BE7A-B3652127F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535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you can’t reach everything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59365"/>
            <a:ext cx="7886700" cy="4351338"/>
          </a:xfrm>
        </p:spPr>
        <p:txBody>
          <a:bodyPr/>
          <a:lstStyle/>
          <a:p>
            <a:r>
              <a:rPr lang="en-US" dirty="0"/>
              <a:t>Run DFS repeatedly to get a </a:t>
            </a:r>
            <a:r>
              <a:rPr lang="en-US" dirty="0">
                <a:solidFill>
                  <a:srgbClr val="CF6E6C"/>
                </a:solidFill>
              </a:rPr>
              <a:t>depth-first forest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2362865" y="2154008"/>
            <a:ext cx="4977312" cy="4622320"/>
            <a:chOff x="2362865" y="2154008"/>
            <a:chExt cx="4977312" cy="4622320"/>
          </a:xfrm>
        </p:grpSpPr>
        <p:sp>
          <p:nvSpPr>
            <p:cNvPr id="22" name="Oval 21"/>
            <p:cNvSpPr/>
            <p:nvPr/>
          </p:nvSpPr>
          <p:spPr>
            <a:xfrm>
              <a:off x="5787544" y="3036926"/>
              <a:ext cx="442880" cy="453617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H</a:t>
              </a:r>
            </a:p>
          </p:txBody>
        </p:sp>
        <p:cxnSp>
          <p:nvCxnSpPr>
            <p:cNvPr id="23" name="Straight Connector 22"/>
            <p:cNvCxnSpPr>
              <a:stCxn id="22" idx="2"/>
              <a:endCxn id="49" idx="6"/>
            </p:cNvCxnSpPr>
            <p:nvPr/>
          </p:nvCxnSpPr>
          <p:spPr>
            <a:xfrm flipH="1">
              <a:off x="2949948" y="3263735"/>
              <a:ext cx="2837596" cy="3315616"/>
            </a:xfrm>
            <a:prstGeom prst="line">
              <a:avLst/>
            </a:prstGeom>
            <a:ln w="66675" cmpd="dbl">
              <a:solidFill>
                <a:schemeClr val="accent4">
                  <a:lumMod val="60000"/>
                  <a:lumOff val="40000"/>
                </a:schemeClr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5344664" y="3974839"/>
              <a:ext cx="442880" cy="453617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I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6008984" y="4886204"/>
              <a:ext cx="442880" cy="453617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J</a:t>
              </a:r>
            </a:p>
          </p:txBody>
        </p:sp>
        <p:cxnSp>
          <p:nvCxnSpPr>
            <p:cNvPr id="28" name="Straight Connector 27"/>
            <p:cNvCxnSpPr>
              <a:stCxn id="22" idx="3"/>
              <a:endCxn id="26" idx="7"/>
            </p:cNvCxnSpPr>
            <p:nvPr/>
          </p:nvCxnSpPr>
          <p:spPr>
            <a:xfrm flipH="1">
              <a:off x="5722686" y="3424112"/>
              <a:ext cx="129716" cy="617158"/>
            </a:xfrm>
            <a:prstGeom prst="line">
              <a:avLst/>
            </a:prstGeom>
            <a:ln w="66675">
              <a:solidFill>
                <a:srgbClr val="CF6E6C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2" idx="5"/>
              <a:endCxn id="27" idx="0"/>
            </p:cNvCxnSpPr>
            <p:nvPr/>
          </p:nvCxnSpPr>
          <p:spPr>
            <a:xfrm>
              <a:off x="6165566" y="3424112"/>
              <a:ext cx="64858" cy="1462092"/>
            </a:xfrm>
            <a:prstGeom prst="line">
              <a:avLst/>
            </a:prstGeom>
            <a:ln w="66675" cmpd="dbl">
              <a:solidFill>
                <a:schemeClr val="accent4">
                  <a:lumMod val="60000"/>
                  <a:lumOff val="40000"/>
                </a:schemeClr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6" idx="6"/>
              <a:endCxn id="27" idx="1"/>
            </p:cNvCxnSpPr>
            <p:nvPr/>
          </p:nvCxnSpPr>
          <p:spPr>
            <a:xfrm>
              <a:off x="5787544" y="4201648"/>
              <a:ext cx="286298" cy="750987"/>
            </a:xfrm>
            <a:prstGeom prst="line">
              <a:avLst/>
            </a:prstGeom>
            <a:ln w="66675">
              <a:solidFill>
                <a:srgbClr val="CF6E6C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7" idx="2"/>
              <a:endCxn id="26" idx="5"/>
            </p:cNvCxnSpPr>
            <p:nvPr/>
          </p:nvCxnSpPr>
          <p:spPr>
            <a:xfrm flipH="1" flipV="1">
              <a:off x="5722686" y="4362025"/>
              <a:ext cx="286298" cy="750988"/>
            </a:xfrm>
            <a:prstGeom prst="line">
              <a:avLst/>
            </a:prstGeom>
            <a:ln w="66675" cmpd="dbl">
              <a:solidFill>
                <a:schemeClr val="accent4">
                  <a:lumMod val="60000"/>
                  <a:lumOff val="40000"/>
                </a:schemeClr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5186915" y="2154008"/>
              <a:ext cx="2153262" cy="988962"/>
            </a:xfrm>
            <a:prstGeom prst="rect">
              <a:avLst/>
            </a:prstGeom>
          </p:spPr>
        </p:pic>
        <p:grpSp>
          <p:nvGrpSpPr>
            <p:cNvPr id="25" name="Group 24"/>
            <p:cNvGrpSpPr/>
            <p:nvPr/>
          </p:nvGrpSpPr>
          <p:grpSpPr>
            <a:xfrm>
              <a:off x="2362865" y="2261085"/>
              <a:ext cx="1987695" cy="4515243"/>
              <a:chOff x="410247" y="1324882"/>
              <a:chExt cx="2391844" cy="5340522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410247" y="1324882"/>
                <a:ext cx="2391844" cy="5340522"/>
                <a:chOff x="6435750" y="1324882"/>
                <a:chExt cx="2391844" cy="5340522"/>
              </a:xfrm>
            </p:grpSpPr>
            <p:grpSp>
              <p:nvGrpSpPr>
                <p:cNvPr id="41" name="Group 40"/>
                <p:cNvGrpSpPr/>
                <p:nvPr/>
              </p:nvGrpSpPr>
              <p:grpSpPr>
                <a:xfrm>
                  <a:off x="6523651" y="2367954"/>
                  <a:ext cx="2303943" cy="4297450"/>
                  <a:chOff x="6523651" y="2367954"/>
                  <a:chExt cx="2303943" cy="4297450"/>
                </a:xfrm>
              </p:grpSpPr>
              <p:sp>
                <p:nvSpPr>
                  <p:cNvPr id="42" name="Oval 41"/>
                  <p:cNvSpPr/>
                  <p:nvPr/>
                </p:nvSpPr>
                <p:spPr>
                  <a:xfrm>
                    <a:off x="7643343" y="2367954"/>
                    <a:ext cx="618553" cy="465959"/>
                  </a:xfrm>
                  <a:prstGeom prst="ellipse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bg1"/>
                        </a:solidFill>
                      </a:rPr>
                      <a:t>A</a:t>
                    </a:r>
                  </a:p>
                </p:txBody>
              </p:sp>
              <p:cxnSp>
                <p:nvCxnSpPr>
                  <p:cNvPr id="43" name="Straight Connector 42"/>
                  <p:cNvCxnSpPr/>
                  <p:nvPr/>
                </p:nvCxnSpPr>
                <p:spPr>
                  <a:xfrm flipH="1">
                    <a:off x="7525848" y="2816946"/>
                    <a:ext cx="410411" cy="506288"/>
                  </a:xfrm>
                  <a:prstGeom prst="line">
                    <a:avLst/>
                  </a:prstGeom>
                  <a:ln w="66675">
                    <a:solidFill>
                      <a:srgbClr val="CF6E6C"/>
                    </a:solidFill>
                    <a:tailEnd type="stealt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4" name="Oval 43"/>
                  <p:cNvSpPr/>
                  <p:nvPr/>
                </p:nvSpPr>
                <p:spPr>
                  <a:xfrm>
                    <a:off x="7216571" y="3323234"/>
                    <a:ext cx="618553" cy="465960"/>
                  </a:xfrm>
                  <a:prstGeom prst="ellipse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bg1"/>
                        </a:solidFill>
                      </a:rPr>
                      <a:t>B</a:t>
                    </a:r>
                  </a:p>
                </p:txBody>
              </p:sp>
              <p:cxnSp>
                <p:nvCxnSpPr>
                  <p:cNvPr id="45" name="Straight Connector 44"/>
                  <p:cNvCxnSpPr/>
                  <p:nvPr/>
                </p:nvCxnSpPr>
                <p:spPr>
                  <a:xfrm flipH="1">
                    <a:off x="7458290" y="3789194"/>
                    <a:ext cx="67558" cy="348396"/>
                  </a:xfrm>
                  <a:prstGeom prst="line">
                    <a:avLst/>
                  </a:prstGeom>
                  <a:ln w="66675">
                    <a:solidFill>
                      <a:srgbClr val="CF6E6C"/>
                    </a:solidFill>
                    <a:tailEnd type="stealt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6" name="Oval 45"/>
                  <p:cNvSpPr/>
                  <p:nvPr/>
                </p:nvSpPr>
                <p:spPr>
                  <a:xfrm>
                    <a:off x="7149013" y="4137590"/>
                    <a:ext cx="618553" cy="465960"/>
                  </a:xfrm>
                  <a:prstGeom prst="ellipse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bg1"/>
                        </a:solidFill>
                      </a:rPr>
                      <a:t>C</a:t>
                    </a:r>
                  </a:p>
                </p:txBody>
              </p:sp>
              <p:sp>
                <p:nvSpPr>
                  <p:cNvPr id="47" name="Oval 46"/>
                  <p:cNvSpPr/>
                  <p:nvPr/>
                </p:nvSpPr>
                <p:spPr>
                  <a:xfrm>
                    <a:off x="6974854" y="5131589"/>
                    <a:ext cx="618553" cy="465960"/>
                  </a:xfrm>
                  <a:prstGeom prst="ellipse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bg1"/>
                        </a:solidFill>
                      </a:rPr>
                      <a:t>G</a:t>
                    </a:r>
                  </a:p>
                </p:txBody>
              </p:sp>
              <p:cxnSp>
                <p:nvCxnSpPr>
                  <p:cNvPr id="48" name="Straight Connector 47"/>
                  <p:cNvCxnSpPr/>
                  <p:nvPr/>
                </p:nvCxnSpPr>
                <p:spPr>
                  <a:xfrm flipH="1">
                    <a:off x="7284131" y="4603550"/>
                    <a:ext cx="174159" cy="528039"/>
                  </a:xfrm>
                  <a:prstGeom prst="line">
                    <a:avLst/>
                  </a:prstGeom>
                  <a:ln w="66675">
                    <a:solidFill>
                      <a:srgbClr val="CF6E6C"/>
                    </a:solidFill>
                    <a:tailEnd type="stealt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9" name="Oval 48"/>
                  <p:cNvSpPr/>
                  <p:nvPr/>
                </p:nvSpPr>
                <p:spPr>
                  <a:xfrm>
                    <a:off x="6523651" y="6199444"/>
                    <a:ext cx="618553" cy="465960"/>
                  </a:xfrm>
                  <a:prstGeom prst="ellipse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bg1"/>
                        </a:solidFill>
                      </a:rPr>
                      <a:t>F</a:t>
                    </a:r>
                  </a:p>
                </p:txBody>
              </p:sp>
              <p:cxnSp>
                <p:nvCxnSpPr>
                  <p:cNvPr id="50" name="Straight Connector 49"/>
                  <p:cNvCxnSpPr/>
                  <p:nvPr/>
                </p:nvCxnSpPr>
                <p:spPr>
                  <a:xfrm flipH="1">
                    <a:off x="6832928" y="5597549"/>
                    <a:ext cx="451203" cy="601895"/>
                  </a:xfrm>
                  <a:prstGeom prst="line">
                    <a:avLst/>
                  </a:prstGeom>
                  <a:ln w="66675">
                    <a:solidFill>
                      <a:srgbClr val="CF6E6C"/>
                    </a:solidFill>
                    <a:tailEnd type="stealt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1" name="Oval 50"/>
                  <p:cNvSpPr/>
                  <p:nvPr/>
                </p:nvSpPr>
                <p:spPr>
                  <a:xfrm>
                    <a:off x="7851424" y="6125588"/>
                    <a:ext cx="618553" cy="465960"/>
                  </a:xfrm>
                  <a:prstGeom prst="ellipse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bg1"/>
                        </a:solidFill>
                      </a:rPr>
                      <a:t>D</a:t>
                    </a:r>
                  </a:p>
                </p:txBody>
              </p:sp>
              <p:cxnSp>
                <p:nvCxnSpPr>
                  <p:cNvPr id="52" name="Straight Connector 51"/>
                  <p:cNvCxnSpPr/>
                  <p:nvPr/>
                </p:nvCxnSpPr>
                <p:spPr>
                  <a:xfrm>
                    <a:off x="7454956" y="5531232"/>
                    <a:ext cx="705745" cy="594356"/>
                  </a:xfrm>
                  <a:prstGeom prst="line">
                    <a:avLst/>
                  </a:prstGeom>
                  <a:ln w="66675">
                    <a:solidFill>
                      <a:srgbClr val="CF6E6C"/>
                    </a:solidFill>
                    <a:tailEnd type="stealt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3" name="Oval 52"/>
                  <p:cNvSpPr/>
                  <p:nvPr/>
                </p:nvSpPr>
                <p:spPr>
                  <a:xfrm>
                    <a:off x="8209041" y="3432003"/>
                    <a:ext cx="618553" cy="465960"/>
                  </a:xfrm>
                  <a:prstGeom prst="ellipse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bg1"/>
                        </a:solidFill>
                      </a:rPr>
                      <a:t>E</a:t>
                    </a:r>
                  </a:p>
                </p:txBody>
              </p:sp>
              <p:cxnSp>
                <p:nvCxnSpPr>
                  <p:cNvPr id="54" name="Straight Connector 53"/>
                  <p:cNvCxnSpPr/>
                  <p:nvPr/>
                </p:nvCxnSpPr>
                <p:spPr>
                  <a:xfrm>
                    <a:off x="7936259" y="2816946"/>
                    <a:ext cx="582059" cy="615057"/>
                  </a:xfrm>
                  <a:prstGeom prst="line">
                    <a:avLst/>
                  </a:prstGeom>
                  <a:ln w="66675">
                    <a:solidFill>
                      <a:srgbClr val="CF6E6C"/>
                    </a:solidFill>
                    <a:tailEnd type="stealt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40" name="Picture 39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35750" y="1324882"/>
                  <a:ext cx="2321471" cy="1161467"/>
                </a:xfrm>
                <a:prstGeom prst="rect">
                  <a:avLst/>
                </a:prstGeom>
              </p:spPr>
            </p:pic>
          </p:grpSp>
          <p:grpSp>
            <p:nvGrpSpPr>
              <p:cNvPr id="55" name="Group 54"/>
              <p:cNvGrpSpPr/>
              <p:nvPr/>
            </p:nvGrpSpPr>
            <p:grpSpPr>
              <a:xfrm>
                <a:off x="498148" y="3556214"/>
                <a:ext cx="1637050" cy="2876210"/>
                <a:chOff x="6523651" y="3556214"/>
                <a:chExt cx="1637050" cy="2876210"/>
              </a:xfrm>
            </p:grpSpPr>
            <p:cxnSp>
              <p:nvCxnSpPr>
                <p:cNvPr id="56" name="Straight Connector 55"/>
                <p:cNvCxnSpPr/>
                <p:nvPr/>
              </p:nvCxnSpPr>
              <p:spPr>
                <a:xfrm flipH="1" flipV="1">
                  <a:off x="7744539" y="3720956"/>
                  <a:ext cx="416162" cy="2404632"/>
                </a:xfrm>
                <a:prstGeom prst="line">
                  <a:avLst/>
                </a:prstGeom>
                <a:ln w="79375" cmpd="dbl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headEnd type="stealt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flipV="1">
                  <a:off x="6523651" y="3556214"/>
                  <a:ext cx="692920" cy="2876210"/>
                </a:xfrm>
                <a:prstGeom prst="line">
                  <a:avLst/>
                </a:prstGeom>
                <a:ln w="73025" cmpd="dbl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head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flipH="1" flipV="1">
                  <a:off x="7458290" y="4603550"/>
                  <a:ext cx="702411" cy="1522038"/>
                </a:xfrm>
                <a:prstGeom prst="line">
                  <a:avLst/>
                </a:prstGeom>
                <a:ln w="76200" cmpd="dbl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headEnd type="none"/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66" name="Straight Connector 65"/>
          <p:cNvCxnSpPr/>
          <p:nvPr/>
        </p:nvCxnSpPr>
        <p:spPr>
          <a:xfrm flipV="1">
            <a:off x="7340177" y="2261085"/>
            <a:ext cx="0" cy="4683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2362865" y="2225020"/>
            <a:ext cx="0" cy="4683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4810539" y="5817421"/>
            <a:ext cx="2173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DFS forest is made up of DFS trees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698B57-C179-D84E-A0E9-DE33B153A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7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9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224" y="4270578"/>
            <a:ext cx="3521708" cy="24451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explore a graph?</a:t>
            </a:r>
          </a:p>
        </p:txBody>
      </p:sp>
      <p:sp>
        <p:nvSpPr>
          <p:cNvPr id="10" name="Oval 9"/>
          <p:cNvSpPr/>
          <p:nvPr/>
        </p:nvSpPr>
        <p:spPr>
          <a:xfrm>
            <a:off x="4030910" y="2668971"/>
            <a:ext cx="585164" cy="5645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>
            <a:stCxn id="10" idx="0"/>
          </p:cNvCxnSpPr>
          <p:nvPr/>
        </p:nvCxnSpPr>
        <p:spPr>
          <a:xfrm flipH="1" flipV="1">
            <a:off x="2767239" y="2295862"/>
            <a:ext cx="1556253" cy="373109"/>
          </a:xfrm>
          <a:prstGeom prst="line">
            <a:avLst/>
          </a:prstGeom>
          <a:ln w="666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0" idx="4"/>
          </p:cNvCxnSpPr>
          <p:nvPr/>
        </p:nvCxnSpPr>
        <p:spPr>
          <a:xfrm flipH="1">
            <a:off x="3621741" y="3233555"/>
            <a:ext cx="701751" cy="1212939"/>
          </a:xfrm>
          <a:prstGeom prst="line">
            <a:avLst/>
          </a:prstGeom>
          <a:ln w="666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10" idx="6"/>
          </p:cNvCxnSpPr>
          <p:nvPr/>
        </p:nvCxnSpPr>
        <p:spPr>
          <a:xfrm flipH="1" flipV="1">
            <a:off x="4616074" y="2951263"/>
            <a:ext cx="1533010" cy="49630"/>
          </a:xfrm>
          <a:prstGeom prst="line">
            <a:avLst/>
          </a:prstGeom>
          <a:ln w="666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40711" y="1361946"/>
            <a:ext cx="4684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If we can fly</a:t>
            </a:r>
          </a:p>
        </p:txBody>
      </p:sp>
      <p:sp>
        <p:nvSpPr>
          <p:cNvPr id="59" name="Oval 58"/>
          <p:cNvSpPr/>
          <p:nvPr/>
        </p:nvSpPr>
        <p:spPr>
          <a:xfrm>
            <a:off x="3329159" y="4446494"/>
            <a:ext cx="585164" cy="56458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6139370" y="2718601"/>
            <a:ext cx="585164" cy="56458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2182075" y="1972981"/>
            <a:ext cx="585164" cy="56458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2" name="Straight Connector 61"/>
          <p:cNvCxnSpPr>
            <a:stCxn id="60" idx="3"/>
            <a:endCxn id="59" idx="6"/>
          </p:cNvCxnSpPr>
          <p:nvPr/>
        </p:nvCxnSpPr>
        <p:spPr>
          <a:xfrm flipH="1">
            <a:off x="3914323" y="3200504"/>
            <a:ext cx="2310742" cy="1528282"/>
          </a:xfrm>
          <a:prstGeom prst="line">
            <a:avLst/>
          </a:prstGeom>
          <a:ln w="666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61" idx="3"/>
          </p:cNvCxnSpPr>
          <p:nvPr/>
        </p:nvCxnSpPr>
        <p:spPr>
          <a:xfrm flipH="1">
            <a:off x="1682606" y="2454884"/>
            <a:ext cx="585164" cy="1385140"/>
          </a:xfrm>
          <a:prstGeom prst="line">
            <a:avLst/>
          </a:prstGeom>
          <a:ln w="666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1372094" y="3832637"/>
            <a:ext cx="585164" cy="56458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8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0" name="Straight Connector 69"/>
          <p:cNvCxnSpPr>
            <a:endCxn id="72" idx="0"/>
          </p:cNvCxnSpPr>
          <p:nvPr/>
        </p:nvCxnSpPr>
        <p:spPr>
          <a:xfrm>
            <a:off x="6478582" y="3242649"/>
            <a:ext cx="75447" cy="838012"/>
          </a:xfrm>
          <a:prstGeom prst="line">
            <a:avLst/>
          </a:prstGeom>
          <a:ln w="666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6261447" y="4080661"/>
            <a:ext cx="585164" cy="56458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6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3" name="Straight Connector 72"/>
          <p:cNvCxnSpPr>
            <a:stCxn id="59" idx="6"/>
            <a:endCxn id="72" idx="2"/>
          </p:cNvCxnSpPr>
          <p:nvPr/>
        </p:nvCxnSpPr>
        <p:spPr>
          <a:xfrm flipV="1">
            <a:off x="3914323" y="4362953"/>
            <a:ext cx="2347124" cy="365833"/>
          </a:xfrm>
          <a:prstGeom prst="line">
            <a:avLst/>
          </a:prstGeom>
          <a:ln w="666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 75"/>
          <p:cNvSpPr/>
          <p:nvPr/>
        </p:nvSpPr>
        <p:spPr>
          <a:xfrm>
            <a:off x="5798360" y="1622538"/>
            <a:ext cx="585164" cy="56458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5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7" name="Straight Connector 76"/>
          <p:cNvCxnSpPr>
            <a:stCxn id="60" idx="0"/>
            <a:endCxn id="76" idx="4"/>
          </p:cNvCxnSpPr>
          <p:nvPr/>
        </p:nvCxnSpPr>
        <p:spPr>
          <a:xfrm flipH="1" flipV="1">
            <a:off x="6090942" y="2187122"/>
            <a:ext cx="341010" cy="531479"/>
          </a:xfrm>
          <a:prstGeom prst="line">
            <a:avLst/>
          </a:prstGeom>
          <a:ln w="666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59" idx="0"/>
            <a:endCxn id="61" idx="6"/>
          </p:cNvCxnSpPr>
          <p:nvPr/>
        </p:nvCxnSpPr>
        <p:spPr>
          <a:xfrm flipH="1" flipV="1">
            <a:off x="2767239" y="2255273"/>
            <a:ext cx="854502" cy="2191221"/>
          </a:xfrm>
          <a:prstGeom prst="line">
            <a:avLst/>
          </a:prstGeom>
          <a:ln w="666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val 82"/>
          <p:cNvSpPr/>
          <p:nvPr/>
        </p:nvSpPr>
        <p:spPr>
          <a:xfrm>
            <a:off x="666382" y="5924637"/>
            <a:ext cx="585164" cy="564584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9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4" name="Straight Connector 83"/>
          <p:cNvCxnSpPr>
            <a:stCxn id="69" idx="4"/>
            <a:endCxn id="83" idx="0"/>
          </p:cNvCxnSpPr>
          <p:nvPr/>
        </p:nvCxnSpPr>
        <p:spPr>
          <a:xfrm flipH="1">
            <a:off x="958964" y="4397221"/>
            <a:ext cx="705712" cy="1527416"/>
          </a:xfrm>
          <a:prstGeom prst="line">
            <a:avLst/>
          </a:prstGeom>
          <a:ln w="666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Oval 86"/>
          <p:cNvSpPr/>
          <p:nvPr/>
        </p:nvSpPr>
        <p:spPr>
          <a:xfrm>
            <a:off x="8222768" y="3557732"/>
            <a:ext cx="585164" cy="564584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7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8" name="Straight Connector 87"/>
          <p:cNvCxnSpPr>
            <a:stCxn id="87" idx="3"/>
            <a:endCxn id="72" idx="6"/>
          </p:cNvCxnSpPr>
          <p:nvPr/>
        </p:nvCxnSpPr>
        <p:spPr>
          <a:xfrm flipH="1">
            <a:off x="6846611" y="4039635"/>
            <a:ext cx="1461852" cy="323318"/>
          </a:xfrm>
          <a:prstGeom prst="line">
            <a:avLst/>
          </a:prstGeom>
          <a:ln w="666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1" name="Picture 9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920" y="1768491"/>
            <a:ext cx="721144" cy="102271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127514-8DB4-D541-8FD2-D9B779330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09CFC-1E7E-D345-9273-4ED8A141D8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6836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525" y="147497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Recall:</a:t>
            </a:r>
            <a:br>
              <a:rPr lang="en-US" dirty="0"/>
            </a:br>
            <a:endParaRPr lang="en-US" sz="3200" dirty="0">
              <a:solidFill>
                <a:srgbClr val="FF7F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388831" y="1797047"/>
            <a:ext cx="5879133" cy="4373988"/>
            <a:chOff x="197257" y="1797047"/>
            <a:chExt cx="6868182" cy="5052191"/>
          </a:xfrm>
        </p:grpSpPr>
        <p:sp>
          <p:nvSpPr>
            <p:cNvPr id="6" name="TextBox 5"/>
            <p:cNvSpPr txBox="1"/>
            <p:nvPr/>
          </p:nvSpPr>
          <p:spPr>
            <a:xfrm>
              <a:off x="198343" y="1797047"/>
              <a:ext cx="6867096" cy="4301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 charset="0"/>
                <a:buChar char="•"/>
              </a:pPr>
              <a:r>
                <a:rPr lang="en-US" sz="2400" dirty="0"/>
                <a:t>If v is a descendent of w in this tree:</a:t>
              </a:r>
            </a:p>
            <a:p>
              <a:pPr marL="914400" lvl="1" indent="-457200">
                <a:buFont typeface="Arial" charset="0"/>
                <a:buChar char="•"/>
              </a:pPr>
              <a:endParaRPr lang="en-US" sz="2400" dirty="0"/>
            </a:p>
            <a:p>
              <a:pPr marL="914400" lvl="1" indent="-457200">
                <a:buFont typeface="Arial" charset="0"/>
                <a:buChar char="•"/>
              </a:pPr>
              <a:endParaRPr lang="en-US" sz="2400" dirty="0"/>
            </a:p>
            <a:p>
              <a:pPr marL="914400" lvl="1" indent="-457200">
                <a:buFont typeface="Arial" charset="0"/>
                <a:buChar char="•"/>
              </a:pPr>
              <a:endParaRPr lang="en-US" sz="2400" dirty="0"/>
            </a:p>
            <a:p>
              <a:pPr marL="457200" indent="-457200">
                <a:buFont typeface="Arial" charset="0"/>
                <a:buChar char="•"/>
              </a:pPr>
              <a:r>
                <a:rPr lang="en-US" sz="2400" dirty="0"/>
                <a:t>If w is a descendent of v in this tree:</a:t>
              </a:r>
            </a:p>
            <a:p>
              <a:pPr marL="914400" lvl="1" indent="-457200">
                <a:buFont typeface="Arial" charset="0"/>
                <a:buChar char="•"/>
              </a:pPr>
              <a:endParaRPr lang="en-US" sz="2400" dirty="0"/>
            </a:p>
            <a:p>
              <a:pPr marL="914400" lvl="1" indent="-457200">
                <a:buFont typeface="Arial" charset="0"/>
                <a:buChar char="•"/>
              </a:pPr>
              <a:endParaRPr lang="en-US" sz="2400" dirty="0"/>
            </a:p>
            <a:p>
              <a:pPr marL="914400" lvl="1" indent="-457200">
                <a:buFont typeface="Arial" charset="0"/>
                <a:buChar char="•"/>
              </a:pPr>
              <a:endParaRPr lang="en-US" sz="2400" dirty="0"/>
            </a:p>
            <a:p>
              <a:pPr marL="457200" indent="-457200">
                <a:buFont typeface="Arial" charset="0"/>
                <a:buChar char="•"/>
              </a:pPr>
              <a:r>
                <a:rPr lang="en-US" sz="2400" dirty="0"/>
                <a:t>If neither are descendants of each other:</a:t>
              </a:r>
            </a:p>
            <a:p>
              <a:pPr marL="457200" indent="-457200">
                <a:buFont typeface="Arial" charset="0"/>
                <a:buChar char="•"/>
              </a:pPr>
              <a:endParaRPr lang="en-US" sz="2000" dirty="0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860612" y="2395117"/>
              <a:ext cx="5217459" cy="753385"/>
              <a:chOff x="860612" y="2395117"/>
              <a:chExt cx="5217459" cy="75338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flipH="1">
                <a:off x="860612" y="3124244"/>
                <a:ext cx="5217459" cy="0"/>
              </a:xfrm>
              <a:prstGeom prst="line">
                <a:avLst/>
              </a:prstGeom>
              <a:ln w="508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>
                <a:off x="1228241" y="2399377"/>
                <a:ext cx="89678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>
                    <a:solidFill>
                      <a:schemeClr val="accent4"/>
                    </a:solidFill>
                  </a:rPr>
                  <a:t>w.start</a:t>
                </a:r>
                <a:endParaRPr lang="en-US" sz="2000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4854462" y="2407643"/>
                <a:ext cx="977959" cy="4001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>
                    <a:solidFill>
                      <a:schemeClr val="accent4"/>
                    </a:solidFill>
                  </a:rPr>
                  <a:t>w.finish</a:t>
                </a:r>
                <a:endParaRPr lang="en-US" sz="2000" dirty="0">
                  <a:solidFill>
                    <a:schemeClr val="accent4"/>
                  </a:solidFill>
                </a:endParaRPr>
              </a:p>
            </p:txBody>
          </p:sp>
          <p:cxnSp>
            <p:nvCxnSpPr>
              <p:cNvPr id="43" name="Straight Connector 42"/>
              <p:cNvCxnSpPr/>
              <p:nvPr/>
            </p:nvCxnSpPr>
            <p:spPr>
              <a:xfrm flipH="1">
                <a:off x="1705161" y="2869308"/>
                <a:ext cx="4562" cy="279194"/>
              </a:xfrm>
              <a:prstGeom prst="line">
                <a:avLst/>
              </a:prstGeom>
              <a:ln w="508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/>
              <p:cNvSpPr txBox="1"/>
              <p:nvPr/>
            </p:nvSpPr>
            <p:spPr>
              <a:xfrm>
                <a:off x="2325928" y="2399377"/>
                <a:ext cx="82458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>
                    <a:solidFill>
                      <a:schemeClr val="accent1"/>
                    </a:solidFill>
                  </a:rPr>
                  <a:t>v.start</a:t>
                </a:r>
                <a:endParaRPr lang="en-US" sz="2000" dirty="0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45" name="Straight Connector 44"/>
              <p:cNvCxnSpPr/>
              <p:nvPr/>
            </p:nvCxnSpPr>
            <p:spPr>
              <a:xfrm flipH="1">
                <a:off x="2802847" y="2869308"/>
                <a:ext cx="4562" cy="279194"/>
              </a:xfrm>
              <a:prstGeom prst="line">
                <a:avLst/>
              </a:prstGeom>
              <a:ln w="508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45"/>
              <p:cNvSpPr txBox="1"/>
              <p:nvPr/>
            </p:nvSpPr>
            <p:spPr>
              <a:xfrm>
                <a:off x="3481467" y="2395117"/>
                <a:ext cx="9057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>
                    <a:solidFill>
                      <a:schemeClr val="accent1"/>
                    </a:solidFill>
                  </a:rPr>
                  <a:t>v.finish</a:t>
                </a:r>
                <a:endParaRPr lang="en-US" sz="2000" dirty="0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47" name="Straight Connector 46"/>
              <p:cNvCxnSpPr/>
              <p:nvPr/>
            </p:nvCxnSpPr>
            <p:spPr>
              <a:xfrm flipH="1">
                <a:off x="3995965" y="2839996"/>
                <a:ext cx="4562" cy="279194"/>
              </a:xfrm>
              <a:prstGeom prst="line">
                <a:avLst/>
              </a:prstGeom>
              <a:ln w="508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flipH="1">
                <a:off x="5427853" y="2839996"/>
                <a:ext cx="4562" cy="279194"/>
              </a:xfrm>
              <a:prstGeom prst="line">
                <a:avLst/>
              </a:prstGeom>
              <a:ln w="508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Group 70"/>
            <p:cNvGrpSpPr/>
            <p:nvPr/>
          </p:nvGrpSpPr>
          <p:grpSpPr>
            <a:xfrm>
              <a:off x="836906" y="4066999"/>
              <a:ext cx="5217459" cy="791906"/>
              <a:chOff x="836906" y="4066999"/>
              <a:chExt cx="5217459" cy="791906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 flipH="1">
                <a:off x="836906" y="4834648"/>
                <a:ext cx="5217459" cy="0"/>
              </a:xfrm>
              <a:prstGeom prst="line">
                <a:avLst/>
              </a:prstGeom>
              <a:ln w="508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H="1">
                <a:off x="1681455" y="4579711"/>
                <a:ext cx="4562" cy="279194"/>
              </a:xfrm>
              <a:prstGeom prst="line">
                <a:avLst/>
              </a:prstGeom>
              <a:ln w="508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H="1">
                <a:off x="2779141" y="4579711"/>
                <a:ext cx="4562" cy="279194"/>
              </a:xfrm>
              <a:prstGeom prst="line">
                <a:avLst/>
              </a:prstGeom>
              <a:ln w="508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flipH="1">
                <a:off x="3972259" y="4550401"/>
                <a:ext cx="4562" cy="279194"/>
              </a:xfrm>
              <a:prstGeom prst="line">
                <a:avLst/>
              </a:prstGeom>
              <a:ln w="508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H="1">
                <a:off x="5417748" y="4553443"/>
                <a:ext cx="4562" cy="279194"/>
              </a:xfrm>
              <a:prstGeom prst="line">
                <a:avLst/>
              </a:prstGeom>
              <a:ln w="508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Box 56"/>
              <p:cNvSpPr txBox="1"/>
              <p:nvPr/>
            </p:nvSpPr>
            <p:spPr>
              <a:xfrm>
                <a:off x="2204195" y="4084616"/>
                <a:ext cx="89678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>
                    <a:solidFill>
                      <a:schemeClr val="accent4"/>
                    </a:solidFill>
                  </a:rPr>
                  <a:t>w.start</a:t>
                </a:r>
                <a:endParaRPr lang="en-US" sz="2000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3398807" y="4066999"/>
                <a:ext cx="97795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>
                    <a:solidFill>
                      <a:schemeClr val="accent4"/>
                    </a:solidFill>
                  </a:rPr>
                  <a:t>w.finish</a:t>
                </a:r>
                <a:endParaRPr lang="en-US" sz="2000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1063534" y="4104043"/>
                <a:ext cx="82458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>
                    <a:solidFill>
                      <a:schemeClr val="accent1"/>
                    </a:solidFill>
                  </a:rPr>
                  <a:t>v.start</a:t>
                </a:r>
                <a:endParaRPr lang="en-US" sz="20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4892924" y="4070913"/>
                <a:ext cx="905760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>
                    <a:solidFill>
                      <a:schemeClr val="accent1"/>
                    </a:solidFill>
                  </a:rPr>
                  <a:t>v.finish</a:t>
                </a:r>
                <a:endParaRPr lang="en-US" sz="2000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836905" y="5689626"/>
              <a:ext cx="5217459" cy="772698"/>
              <a:chOff x="819529" y="5792612"/>
              <a:chExt cx="5217459" cy="772698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 flipH="1">
                <a:off x="819529" y="6541051"/>
                <a:ext cx="5217459" cy="0"/>
              </a:xfrm>
              <a:prstGeom prst="line">
                <a:avLst/>
              </a:prstGeom>
              <a:ln w="508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/>
              <p:cNvSpPr txBox="1"/>
              <p:nvPr/>
            </p:nvSpPr>
            <p:spPr>
              <a:xfrm>
                <a:off x="3479620" y="5792612"/>
                <a:ext cx="89678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>
                    <a:solidFill>
                      <a:schemeClr val="accent4"/>
                    </a:solidFill>
                  </a:rPr>
                  <a:t>w.start</a:t>
                </a:r>
                <a:endParaRPr lang="en-US" sz="2000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4813379" y="5824451"/>
                <a:ext cx="9779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>
                    <a:solidFill>
                      <a:schemeClr val="accent4"/>
                    </a:solidFill>
                  </a:rPr>
                  <a:t>w.finish</a:t>
                </a:r>
                <a:endParaRPr lang="en-US" sz="2000" dirty="0">
                  <a:solidFill>
                    <a:schemeClr val="accent4"/>
                  </a:solidFill>
                </a:endParaRPr>
              </a:p>
            </p:txBody>
          </p:sp>
          <p:cxnSp>
            <p:nvCxnSpPr>
              <p:cNvPr id="64" name="Straight Connector 63"/>
              <p:cNvCxnSpPr/>
              <p:nvPr/>
            </p:nvCxnSpPr>
            <p:spPr>
              <a:xfrm flipH="1">
                <a:off x="1664078" y="6286116"/>
                <a:ext cx="4562" cy="279194"/>
              </a:xfrm>
              <a:prstGeom prst="line">
                <a:avLst/>
              </a:prstGeom>
              <a:ln w="508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>
                <a:off x="1134343" y="5812774"/>
                <a:ext cx="82458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>
                    <a:solidFill>
                      <a:schemeClr val="accent1"/>
                    </a:solidFill>
                  </a:rPr>
                  <a:t>v.start</a:t>
                </a:r>
                <a:endParaRPr lang="en-US" sz="2000" dirty="0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66" name="Straight Connector 65"/>
              <p:cNvCxnSpPr/>
              <p:nvPr/>
            </p:nvCxnSpPr>
            <p:spPr>
              <a:xfrm flipH="1">
                <a:off x="2761765" y="6286116"/>
                <a:ext cx="4562" cy="279194"/>
              </a:xfrm>
              <a:prstGeom prst="line">
                <a:avLst/>
              </a:prstGeom>
              <a:ln w="508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TextBox 66"/>
              <p:cNvSpPr txBox="1"/>
              <p:nvPr/>
            </p:nvSpPr>
            <p:spPr>
              <a:xfrm>
                <a:off x="2228307" y="5811966"/>
                <a:ext cx="90576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>
                    <a:solidFill>
                      <a:schemeClr val="accent1"/>
                    </a:solidFill>
                  </a:rPr>
                  <a:t>v.finish</a:t>
                </a:r>
                <a:endParaRPr lang="en-US" sz="2000" dirty="0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68" name="Straight Connector 67"/>
              <p:cNvCxnSpPr/>
              <p:nvPr/>
            </p:nvCxnSpPr>
            <p:spPr>
              <a:xfrm flipH="1">
                <a:off x="3954881" y="6256804"/>
                <a:ext cx="4562" cy="279194"/>
              </a:xfrm>
              <a:prstGeom prst="line">
                <a:avLst/>
              </a:prstGeom>
              <a:ln w="508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H="1">
                <a:off x="5386770" y="6256804"/>
                <a:ext cx="4562" cy="279194"/>
              </a:xfrm>
              <a:prstGeom prst="line">
                <a:avLst/>
              </a:prstGeom>
              <a:ln w="508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TextBox 72"/>
            <p:cNvSpPr txBox="1"/>
            <p:nvPr/>
          </p:nvSpPr>
          <p:spPr>
            <a:xfrm>
              <a:off x="3766812" y="6458190"/>
              <a:ext cx="3270913" cy="391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(or the other way around)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97257" y="2754914"/>
              <a:ext cx="12322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timeline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140955" y="1207092"/>
            <a:ext cx="2097931" cy="5458312"/>
            <a:chOff x="6523651" y="1207092"/>
            <a:chExt cx="2744479" cy="5458312"/>
          </a:xfrm>
        </p:grpSpPr>
        <p:grpSp>
          <p:nvGrpSpPr>
            <p:cNvPr id="17" name="Group 16"/>
            <p:cNvGrpSpPr/>
            <p:nvPr/>
          </p:nvGrpSpPr>
          <p:grpSpPr>
            <a:xfrm>
              <a:off x="6523651" y="1493386"/>
              <a:ext cx="2620348" cy="5172018"/>
              <a:chOff x="6523651" y="1493386"/>
              <a:chExt cx="2620348" cy="5172018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7325478" y="1493386"/>
                <a:ext cx="1818521" cy="988962"/>
              </a:xfrm>
              <a:prstGeom prst="rect">
                <a:avLst/>
              </a:prstGeom>
            </p:spPr>
          </p:pic>
          <p:grpSp>
            <p:nvGrpSpPr>
              <p:cNvPr id="19" name="Group 18"/>
              <p:cNvGrpSpPr/>
              <p:nvPr/>
            </p:nvGrpSpPr>
            <p:grpSpPr>
              <a:xfrm>
                <a:off x="6523651" y="2350986"/>
                <a:ext cx="2303943" cy="4314418"/>
                <a:chOff x="6523651" y="2350986"/>
                <a:chExt cx="2303943" cy="4314418"/>
              </a:xfrm>
            </p:grpSpPr>
            <p:sp>
              <p:nvSpPr>
                <p:cNvPr id="20" name="Oval 19"/>
                <p:cNvSpPr/>
                <p:nvPr/>
              </p:nvSpPr>
              <p:spPr>
                <a:xfrm>
                  <a:off x="7626982" y="2350986"/>
                  <a:ext cx="618553" cy="46596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 flipH="1">
                  <a:off x="7525848" y="2816946"/>
                  <a:ext cx="410411" cy="506288"/>
                </a:xfrm>
                <a:prstGeom prst="line">
                  <a:avLst/>
                </a:prstGeom>
                <a:ln w="66675">
                  <a:solidFill>
                    <a:srgbClr val="CF6E6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Oval 22"/>
                <p:cNvSpPr/>
                <p:nvPr/>
              </p:nvSpPr>
              <p:spPr>
                <a:xfrm>
                  <a:off x="7216571" y="3323234"/>
                  <a:ext cx="618553" cy="46596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4" name="Straight Connector 23"/>
                <p:cNvCxnSpPr/>
                <p:nvPr/>
              </p:nvCxnSpPr>
              <p:spPr>
                <a:xfrm flipH="1">
                  <a:off x="7458290" y="3789194"/>
                  <a:ext cx="67558" cy="348396"/>
                </a:xfrm>
                <a:prstGeom prst="line">
                  <a:avLst/>
                </a:prstGeom>
                <a:ln w="66675">
                  <a:solidFill>
                    <a:srgbClr val="CF6E6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Oval 24"/>
                <p:cNvSpPr/>
                <p:nvPr/>
              </p:nvSpPr>
              <p:spPr>
                <a:xfrm>
                  <a:off x="7149013" y="4137590"/>
                  <a:ext cx="618553" cy="46596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6974854" y="5131589"/>
                  <a:ext cx="618553" cy="46596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7" name="Straight Connector 26"/>
                <p:cNvCxnSpPr/>
                <p:nvPr/>
              </p:nvCxnSpPr>
              <p:spPr>
                <a:xfrm flipH="1">
                  <a:off x="7284131" y="4603550"/>
                  <a:ext cx="174159" cy="528039"/>
                </a:xfrm>
                <a:prstGeom prst="line">
                  <a:avLst/>
                </a:prstGeom>
                <a:ln w="66675">
                  <a:solidFill>
                    <a:srgbClr val="CF6E6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Oval 27"/>
                <p:cNvSpPr/>
                <p:nvPr/>
              </p:nvSpPr>
              <p:spPr>
                <a:xfrm>
                  <a:off x="6523651" y="6199444"/>
                  <a:ext cx="618553" cy="46596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9" name="Straight Connector 28"/>
                <p:cNvCxnSpPr/>
                <p:nvPr/>
              </p:nvCxnSpPr>
              <p:spPr>
                <a:xfrm flipH="1">
                  <a:off x="6832928" y="5597549"/>
                  <a:ext cx="451203" cy="601895"/>
                </a:xfrm>
                <a:prstGeom prst="line">
                  <a:avLst/>
                </a:prstGeom>
                <a:ln w="66675">
                  <a:solidFill>
                    <a:srgbClr val="CF6E6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Oval 29"/>
                <p:cNvSpPr/>
                <p:nvPr/>
              </p:nvSpPr>
              <p:spPr>
                <a:xfrm>
                  <a:off x="7851424" y="6125588"/>
                  <a:ext cx="618553" cy="46596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7454956" y="5531232"/>
                  <a:ext cx="705745" cy="594356"/>
                </a:xfrm>
                <a:prstGeom prst="line">
                  <a:avLst/>
                </a:prstGeom>
                <a:ln w="66675">
                  <a:solidFill>
                    <a:srgbClr val="CF6E6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Oval 31"/>
                <p:cNvSpPr/>
                <p:nvPr/>
              </p:nvSpPr>
              <p:spPr>
                <a:xfrm>
                  <a:off x="8209041" y="3432003"/>
                  <a:ext cx="618553" cy="46596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7936259" y="2816946"/>
                  <a:ext cx="582059" cy="615057"/>
                </a:xfrm>
                <a:prstGeom prst="line">
                  <a:avLst/>
                </a:prstGeom>
                <a:ln w="66675">
                  <a:solidFill>
                    <a:srgbClr val="CF6E6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4" name="Group 33"/>
            <p:cNvGrpSpPr/>
            <p:nvPr/>
          </p:nvGrpSpPr>
          <p:grpSpPr>
            <a:xfrm>
              <a:off x="6523651" y="3556214"/>
              <a:ext cx="1637050" cy="2876210"/>
              <a:chOff x="6523651" y="3556214"/>
              <a:chExt cx="1637050" cy="2876210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 flipH="1" flipV="1">
                <a:off x="7744539" y="3720956"/>
                <a:ext cx="416162" cy="2404632"/>
              </a:xfrm>
              <a:prstGeom prst="line">
                <a:avLst/>
              </a:prstGeom>
              <a:ln w="31750">
                <a:solidFill>
                  <a:schemeClr val="accent4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V="1">
                <a:off x="6523651" y="3556214"/>
                <a:ext cx="692920" cy="2876210"/>
              </a:xfrm>
              <a:prstGeom prst="line">
                <a:avLst/>
              </a:prstGeom>
              <a:ln w="31750">
                <a:solidFill>
                  <a:schemeClr val="accent4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 flipV="1">
                <a:off x="7458290" y="4603550"/>
                <a:ext cx="702411" cy="1522038"/>
              </a:xfrm>
              <a:prstGeom prst="line">
                <a:avLst/>
              </a:prstGeom>
              <a:ln w="31750">
                <a:solidFill>
                  <a:schemeClr val="accent4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TextBox 2"/>
            <p:cNvSpPr txBox="1"/>
            <p:nvPr/>
          </p:nvSpPr>
          <p:spPr>
            <a:xfrm>
              <a:off x="7525847" y="1207092"/>
              <a:ext cx="17422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7F00"/>
                  </a:solidFill>
                </a:rPr>
                <a:t>DFS tree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-140190" y="1656966"/>
            <a:ext cx="1508368" cy="2451715"/>
            <a:chOff x="-140190" y="1656966"/>
            <a:chExt cx="1508368" cy="2451715"/>
          </a:xfrm>
        </p:grpSpPr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40190" y="1656966"/>
              <a:ext cx="1396140" cy="988962"/>
            </a:xfrm>
            <a:prstGeom prst="rect">
              <a:avLst/>
            </a:prstGeom>
          </p:spPr>
        </p:pic>
        <p:sp>
          <p:nvSpPr>
            <p:cNvPr id="88" name="Oval 87"/>
            <p:cNvSpPr/>
            <p:nvPr/>
          </p:nvSpPr>
          <p:spPr>
            <a:xfrm>
              <a:off x="450408" y="2561704"/>
              <a:ext cx="472833" cy="46596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89" name="Straight Connector 88"/>
            <p:cNvCxnSpPr/>
            <p:nvPr/>
          </p:nvCxnSpPr>
          <p:spPr>
            <a:xfrm flipH="1">
              <a:off x="373099" y="3027664"/>
              <a:ext cx="313726" cy="506288"/>
            </a:xfrm>
            <a:prstGeom prst="line">
              <a:avLst/>
            </a:prstGeom>
            <a:ln w="66675">
              <a:solidFill>
                <a:srgbClr val="CF6E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Oval 89"/>
            <p:cNvSpPr/>
            <p:nvPr/>
          </p:nvSpPr>
          <p:spPr>
            <a:xfrm>
              <a:off x="136682" y="3533952"/>
              <a:ext cx="472833" cy="46596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1" name="Oval 90"/>
            <p:cNvSpPr/>
            <p:nvPr/>
          </p:nvSpPr>
          <p:spPr>
            <a:xfrm>
              <a:off x="895345" y="3642721"/>
              <a:ext cx="472833" cy="46596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92" name="Straight Connector 91"/>
            <p:cNvCxnSpPr/>
            <p:nvPr/>
          </p:nvCxnSpPr>
          <p:spPr>
            <a:xfrm>
              <a:off x="686825" y="3027664"/>
              <a:ext cx="444937" cy="615057"/>
            </a:xfrm>
            <a:prstGeom prst="line">
              <a:avLst/>
            </a:prstGeom>
            <a:ln w="66675">
              <a:solidFill>
                <a:srgbClr val="CF6E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158191" y="5898496"/>
            <a:ext cx="24612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F6E6C"/>
                </a:solidFill>
              </a:rPr>
              <a:t>If v and w are </a:t>
            </a:r>
            <a:r>
              <a:rPr lang="en-US">
                <a:solidFill>
                  <a:srgbClr val="CF6E6C"/>
                </a:solidFill>
              </a:rPr>
              <a:t>in different trees, it’s always this last one.</a:t>
            </a:r>
          </a:p>
        </p:txBody>
      </p:sp>
      <p:cxnSp>
        <p:nvCxnSpPr>
          <p:cNvPr id="22" name="Straight Arrow Connector 21"/>
          <p:cNvCxnSpPr>
            <a:stCxn id="14" idx="0"/>
          </p:cNvCxnSpPr>
          <p:nvPr/>
        </p:nvCxnSpPr>
        <p:spPr>
          <a:xfrm flipV="1">
            <a:off x="1388831" y="5398502"/>
            <a:ext cx="570399" cy="499994"/>
          </a:xfrm>
          <a:prstGeom prst="straightConnector1">
            <a:avLst/>
          </a:prstGeom>
          <a:ln>
            <a:solidFill>
              <a:srgbClr val="CF6E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30603" y="873010"/>
            <a:ext cx="51776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CF6E6C"/>
                </a:solidFill>
              </a:rPr>
              <a:t>(Works the same with DFS forests)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A1A6BC-D4E2-8341-82B3-2A494FBA4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74603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Enough of review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8650" y="263787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accent4"/>
                </a:solidFill>
                <a:latin typeface="+mn-lt"/>
              </a:rPr>
              <a:t>Strongly connected components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6F0DFA-CEA4-5D44-9FF7-2346CE6B0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966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measuring stick&#10;&#10;Description automatically generated">
            <a:extLst>
              <a:ext uri="{FF2B5EF4-FFF2-40B4-BE49-F238E27FC236}">
                <a16:creationId xmlns:a16="http://schemas.microsoft.com/office/drawing/2014/main" id="{5B62097D-9B45-3E44-A863-60292359CBB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381828"/>
            <a:ext cx="9141515" cy="609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5811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Strongly connected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354" y="1745419"/>
            <a:ext cx="8674376" cy="1970456"/>
          </a:xfrm>
        </p:spPr>
        <p:txBody>
          <a:bodyPr/>
          <a:lstStyle/>
          <a:p>
            <a:r>
              <a:rPr lang="en-US" dirty="0"/>
              <a:t>A directed graph G = (V,E) is </a:t>
            </a:r>
            <a:r>
              <a:rPr lang="en-US" b="1" dirty="0"/>
              <a:t>strongly connected</a:t>
            </a:r>
            <a:r>
              <a:rPr lang="en-US" dirty="0"/>
              <a:t> if: </a:t>
            </a:r>
          </a:p>
          <a:p>
            <a:r>
              <a:rPr lang="en-US" dirty="0">
                <a:solidFill>
                  <a:schemeClr val="accent4"/>
                </a:solidFill>
              </a:rPr>
              <a:t>for all v, w in V: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there is a path from v to w and 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there is a path from w to v.</a:t>
            </a:r>
          </a:p>
        </p:txBody>
      </p:sp>
      <p:sp>
        <p:nvSpPr>
          <p:cNvPr id="4" name="Oval 3"/>
          <p:cNvSpPr/>
          <p:nvPr/>
        </p:nvSpPr>
        <p:spPr>
          <a:xfrm>
            <a:off x="926884" y="4500127"/>
            <a:ext cx="514036" cy="48965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894531" y="4195327"/>
            <a:ext cx="514036" cy="48965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000537" y="5090235"/>
            <a:ext cx="514036" cy="48965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708977" y="4195327"/>
            <a:ext cx="514036" cy="48965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>
            <a:stCxn id="4" idx="6"/>
            <a:endCxn id="5" idx="3"/>
          </p:cNvCxnSpPr>
          <p:nvPr/>
        </p:nvCxnSpPr>
        <p:spPr>
          <a:xfrm flipV="1">
            <a:off x="1440920" y="4613273"/>
            <a:ext cx="528890" cy="131681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5"/>
            <a:endCxn id="6" idx="1"/>
          </p:cNvCxnSpPr>
          <p:nvPr/>
        </p:nvCxnSpPr>
        <p:spPr>
          <a:xfrm>
            <a:off x="2333288" y="4613273"/>
            <a:ext cx="742528" cy="548670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" idx="7"/>
            <a:endCxn id="7" idx="3"/>
          </p:cNvCxnSpPr>
          <p:nvPr/>
        </p:nvCxnSpPr>
        <p:spPr>
          <a:xfrm flipV="1">
            <a:off x="3439294" y="4613273"/>
            <a:ext cx="344962" cy="548670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7" idx="1"/>
            <a:endCxn id="5" idx="6"/>
          </p:cNvCxnSpPr>
          <p:nvPr/>
        </p:nvCxnSpPr>
        <p:spPr>
          <a:xfrm flipH="1">
            <a:off x="2408567" y="4267035"/>
            <a:ext cx="1375689" cy="173119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5" idx="2"/>
            <a:endCxn id="4" idx="7"/>
          </p:cNvCxnSpPr>
          <p:nvPr/>
        </p:nvCxnSpPr>
        <p:spPr>
          <a:xfrm flipH="1">
            <a:off x="1365641" y="4440154"/>
            <a:ext cx="528890" cy="131681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5107842" y="4428419"/>
            <a:ext cx="514036" cy="48965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075489" y="4123619"/>
            <a:ext cx="514036" cy="48965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7181495" y="5018527"/>
            <a:ext cx="514036" cy="48965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7889935" y="4123619"/>
            <a:ext cx="514036" cy="48965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9" name="Straight Connector 28"/>
          <p:cNvCxnSpPr>
            <a:stCxn id="27" idx="6"/>
            <a:endCxn id="28" idx="3"/>
          </p:cNvCxnSpPr>
          <p:nvPr/>
        </p:nvCxnSpPr>
        <p:spPr>
          <a:xfrm flipV="1">
            <a:off x="5621878" y="4541565"/>
            <a:ext cx="528890" cy="131681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8" idx="5"/>
            <a:endCxn id="29" idx="1"/>
          </p:cNvCxnSpPr>
          <p:nvPr/>
        </p:nvCxnSpPr>
        <p:spPr>
          <a:xfrm>
            <a:off x="6514246" y="4541565"/>
            <a:ext cx="742528" cy="548670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9" idx="7"/>
            <a:endCxn id="30" idx="3"/>
          </p:cNvCxnSpPr>
          <p:nvPr/>
        </p:nvCxnSpPr>
        <p:spPr>
          <a:xfrm flipV="1">
            <a:off x="7620252" y="4541565"/>
            <a:ext cx="344962" cy="548670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30" idx="1"/>
            <a:endCxn id="28" idx="6"/>
          </p:cNvCxnSpPr>
          <p:nvPr/>
        </p:nvCxnSpPr>
        <p:spPr>
          <a:xfrm flipH="1">
            <a:off x="6589525" y="4195327"/>
            <a:ext cx="1375689" cy="173119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272209" y="6029739"/>
            <a:ext cx="2242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strongly connected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550368" y="5973596"/>
            <a:ext cx="2559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strongly connected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2F4CC4-8602-6B49-A4D8-D6474260B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3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  <p:bldP spid="25" grpId="0" animBg="1"/>
      <p:bldP spid="26" grpId="0" animBg="1"/>
      <p:bldP spid="27" grpId="0" animBg="1"/>
      <p:bldP spid="28" grpId="0" animBg="1"/>
      <p:bldP spid="34" grpId="0"/>
      <p:bldP spid="3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541" y="358679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We can decompose a graph into </a:t>
            </a:r>
            <a:br>
              <a:rPr lang="en-US" sz="4000" dirty="0"/>
            </a:br>
            <a:r>
              <a:rPr lang="en-US" b="1" dirty="0"/>
              <a:t>strongly connected components </a:t>
            </a:r>
            <a:r>
              <a:rPr lang="en-US" sz="3600" dirty="0">
                <a:solidFill>
                  <a:srgbClr val="CF6E6C"/>
                </a:solidFill>
              </a:rPr>
              <a:t>(SCCs)</a:t>
            </a:r>
            <a:endParaRPr lang="en-US" dirty="0">
              <a:solidFill>
                <a:srgbClr val="CF6E6C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926884" y="4208583"/>
            <a:ext cx="514036" cy="48965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894531" y="3903783"/>
            <a:ext cx="514036" cy="48965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000537" y="4798691"/>
            <a:ext cx="514036" cy="48965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708977" y="3903783"/>
            <a:ext cx="514036" cy="48965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>
            <a:stCxn id="6" idx="6"/>
            <a:endCxn id="7" idx="3"/>
          </p:cNvCxnSpPr>
          <p:nvPr/>
        </p:nvCxnSpPr>
        <p:spPr>
          <a:xfrm flipV="1">
            <a:off x="1440920" y="4321729"/>
            <a:ext cx="528890" cy="131681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7" idx="5"/>
            <a:endCxn id="8" idx="1"/>
          </p:cNvCxnSpPr>
          <p:nvPr/>
        </p:nvCxnSpPr>
        <p:spPr>
          <a:xfrm>
            <a:off x="2333288" y="4321729"/>
            <a:ext cx="742528" cy="548670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8" idx="7"/>
            <a:endCxn id="9" idx="3"/>
          </p:cNvCxnSpPr>
          <p:nvPr/>
        </p:nvCxnSpPr>
        <p:spPr>
          <a:xfrm flipV="1">
            <a:off x="3439294" y="4321729"/>
            <a:ext cx="344962" cy="548670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9" idx="1"/>
            <a:endCxn id="7" idx="6"/>
          </p:cNvCxnSpPr>
          <p:nvPr/>
        </p:nvCxnSpPr>
        <p:spPr>
          <a:xfrm flipH="1">
            <a:off x="2408567" y="3975491"/>
            <a:ext cx="1375689" cy="173119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2"/>
            <a:endCxn id="6" idx="7"/>
          </p:cNvCxnSpPr>
          <p:nvPr/>
        </p:nvCxnSpPr>
        <p:spPr>
          <a:xfrm flipH="1">
            <a:off x="1365641" y="4148610"/>
            <a:ext cx="528890" cy="131681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062419" y="3008875"/>
            <a:ext cx="514036" cy="48965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678825" y="2086969"/>
            <a:ext cx="514036" cy="48965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935843" y="3701156"/>
            <a:ext cx="514036" cy="48965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366754" y="2835756"/>
            <a:ext cx="514036" cy="48965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52" name="Straight Connector 251"/>
          <p:cNvCxnSpPr>
            <a:stCxn id="17" idx="5"/>
            <a:endCxn id="19" idx="2"/>
          </p:cNvCxnSpPr>
          <p:nvPr/>
        </p:nvCxnSpPr>
        <p:spPr>
          <a:xfrm>
            <a:off x="5501176" y="3426821"/>
            <a:ext cx="434667" cy="519162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7" name="Straight Connector 476"/>
          <p:cNvCxnSpPr>
            <a:stCxn id="19" idx="7"/>
            <a:endCxn id="20" idx="4"/>
          </p:cNvCxnSpPr>
          <p:nvPr/>
        </p:nvCxnSpPr>
        <p:spPr>
          <a:xfrm flipV="1">
            <a:off x="6374600" y="3325410"/>
            <a:ext cx="249172" cy="447454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4" name="Straight Connector 603"/>
          <p:cNvCxnSpPr>
            <a:stCxn id="20" idx="1"/>
            <a:endCxn id="18" idx="6"/>
          </p:cNvCxnSpPr>
          <p:nvPr/>
        </p:nvCxnSpPr>
        <p:spPr>
          <a:xfrm flipH="1" flipV="1">
            <a:off x="6192861" y="2331796"/>
            <a:ext cx="249172" cy="57566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7" name="Straight Connector 606"/>
          <p:cNvCxnSpPr>
            <a:stCxn id="18" idx="3"/>
            <a:endCxn id="17" idx="7"/>
          </p:cNvCxnSpPr>
          <p:nvPr/>
        </p:nvCxnSpPr>
        <p:spPr>
          <a:xfrm flipH="1">
            <a:off x="5501176" y="2504915"/>
            <a:ext cx="252928" cy="57566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4" name="Straight Connector 613"/>
          <p:cNvCxnSpPr>
            <a:stCxn id="17" idx="3"/>
            <a:endCxn id="7" idx="7"/>
          </p:cNvCxnSpPr>
          <p:nvPr/>
        </p:nvCxnSpPr>
        <p:spPr>
          <a:xfrm flipH="1">
            <a:off x="4147734" y="3426821"/>
            <a:ext cx="989964" cy="548670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7" name="Oval 616"/>
          <p:cNvSpPr/>
          <p:nvPr/>
        </p:nvSpPr>
        <p:spPr>
          <a:xfrm>
            <a:off x="7319709" y="5252699"/>
            <a:ext cx="514036" cy="48965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8" name="Oval 617"/>
          <p:cNvSpPr/>
          <p:nvPr/>
        </p:nvSpPr>
        <p:spPr>
          <a:xfrm>
            <a:off x="7993231" y="4035416"/>
            <a:ext cx="514036" cy="48965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19" name="Straight Connector 618"/>
          <p:cNvCxnSpPr/>
          <p:nvPr/>
        </p:nvCxnSpPr>
        <p:spPr>
          <a:xfrm flipV="1">
            <a:off x="7758466" y="4525070"/>
            <a:ext cx="491783" cy="799337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0" name="Straight Connector 619"/>
          <p:cNvCxnSpPr>
            <a:stCxn id="618" idx="3"/>
            <a:endCxn id="617" idx="0"/>
          </p:cNvCxnSpPr>
          <p:nvPr/>
        </p:nvCxnSpPr>
        <p:spPr>
          <a:xfrm flipH="1">
            <a:off x="7576727" y="4453362"/>
            <a:ext cx="491783" cy="799337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3" name="Oval 622"/>
          <p:cNvSpPr/>
          <p:nvPr/>
        </p:nvSpPr>
        <p:spPr>
          <a:xfrm>
            <a:off x="95449" y="3410146"/>
            <a:ext cx="5064502" cy="2270279"/>
          </a:xfrm>
          <a:prstGeom prst="ellipse">
            <a:avLst/>
          </a:prstGeom>
          <a:noFill/>
          <a:ln w="53975">
            <a:solidFill>
              <a:srgbClr val="CF6E6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4" name="Oval 623"/>
          <p:cNvSpPr/>
          <p:nvPr/>
        </p:nvSpPr>
        <p:spPr>
          <a:xfrm rot="20697205">
            <a:off x="4832759" y="1874266"/>
            <a:ext cx="2350240" cy="2630294"/>
          </a:xfrm>
          <a:prstGeom prst="ellipse">
            <a:avLst/>
          </a:prstGeom>
          <a:noFill/>
          <a:ln w="53975">
            <a:solidFill>
              <a:srgbClr val="CF6E6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5" name="Oval 624"/>
          <p:cNvSpPr/>
          <p:nvPr/>
        </p:nvSpPr>
        <p:spPr>
          <a:xfrm rot="2194906">
            <a:off x="7159864" y="3592378"/>
            <a:ext cx="1638052" cy="2630294"/>
          </a:xfrm>
          <a:prstGeom prst="ellipse">
            <a:avLst/>
          </a:prstGeom>
          <a:noFill/>
          <a:ln w="53975">
            <a:solidFill>
              <a:srgbClr val="CF6E6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3" name="TextBox 632"/>
          <p:cNvSpPr txBox="1"/>
          <p:nvPr/>
        </p:nvSpPr>
        <p:spPr>
          <a:xfrm>
            <a:off x="546233" y="1764432"/>
            <a:ext cx="4090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(Definition by example)</a:t>
            </a:r>
            <a:endParaRPr lang="en-US" sz="2400" b="1" dirty="0"/>
          </a:p>
        </p:txBody>
      </p:sp>
      <p:sp>
        <p:nvSpPr>
          <p:cNvPr id="634" name="TextBox 633"/>
          <p:cNvSpPr txBox="1"/>
          <p:nvPr/>
        </p:nvSpPr>
        <p:spPr>
          <a:xfrm>
            <a:off x="101717" y="6064946"/>
            <a:ext cx="6825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Definition by definition: The SCCs are the equivalence classes under the “are mutually reachable” equivalence relation.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50F188-FC87-F04B-98BD-C7EEC1C26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57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" grpId="0"/>
      <p:bldP spid="63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016" y="209114"/>
            <a:ext cx="7886700" cy="1325563"/>
          </a:xfrm>
        </p:spPr>
        <p:txBody>
          <a:bodyPr/>
          <a:lstStyle/>
          <a:p>
            <a:r>
              <a:rPr lang="en-US" dirty="0"/>
              <a:t>Why do we </a:t>
            </a:r>
            <a:r>
              <a:rPr lang="en-US"/>
              <a:t>care </a:t>
            </a:r>
            <a:br>
              <a:rPr lang="en-US"/>
            </a:br>
            <a:r>
              <a:rPr lang="en-US"/>
              <a:t>about SCCs?</a:t>
            </a:r>
            <a:endParaRPr lang="en-US" dirty="0">
              <a:solidFill>
                <a:schemeClr val="accent4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048549" y="827257"/>
            <a:ext cx="2623931" cy="682448"/>
            <a:chOff x="2409006" y="1949469"/>
            <a:chExt cx="2623931" cy="682448"/>
          </a:xfrm>
        </p:grpSpPr>
        <p:sp>
          <p:nvSpPr>
            <p:cNvPr id="4" name="Oval 3"/>
            <p:cNvSpPr/>
            <p:nvPr/>
          </p:nvSpPr>
          <p:spPr>
            <a:xfrm>
              <a:off x="2409006" y="1957456"/>
              <a:ext cx="2623931" cy="67446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        </a:t>
              </a:r>
              <a:r>
                <a:rPr lang="en-US" dirty="0" err="1">
                  <a:solidFill>
                    <a:schemeClr val="tx1"/>
                  </a:solidFill>
                </a:rPr>
                <a:t>stanford.edu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4109478" y="3507818"/>
            <a:ext cx="2716695" cy="674461"/>
            <a:chOff x="4373217" y="4553521"/>
            <a:chExt cx="2716695" cy="674461"/>
          </a:xfrm>
        </p:grpSpPr>
        <p:sp>
          <p:nvSpPr>
            <p:cNvPr id="5" name="Oval 4"/>
            <p:cNvSpPr/>
            <p:nvPr/>
          </p:nvSpPr>
          <p:spPr>
            <a:xfrm>
              <a:off x="4373217" y="4553521"/>
              <a:ext cx="2716695" cy="67446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          </a:t>
              </a:r>
              <a:r>
                <a:rPr lang="en-US" dirty="0" err="1">
                  <a:solidFill>
                    <a:schemeClr val="tx1"/>
                  </a:solidFill>
                </a:rPr>
                <a:t>berkeley.edu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2687103" y="2058675"/>
            <a:ext cx="2780723" cy="674461"/>
            <a:chOff x="1791276" y="2771622"/>
            <a:chExt cx="2780723" cy="674461"/>
          </a:xfrm>
        </p:grpSpPr>
        <p:sp>
          <p:nvSpPr>
            <p:cNvPr id="6" name="Oval 5"/>
            <p:cNvSpPr/>
            <p:nvPr/>
          </p:nvSpPr>
          <p:spPr>
            <a:xfrm>
              <a:off x="1791276" y="2771622"/>
              <a:ext cx="2780723" cy="67446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      </a:t>
              </a:r>
              <a:r>
                <a:rPr lang="en-US" dirty="0" err="1">
                  <a:solidFill>
                    <a:schemeClr val="tx1"/>
                  </a:solidFill>
                </a:rPr>
                <a:t>wikipedia.org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effectLst>
              <a:glow rad="25400">
                <a:schemeClr val="tx1"/>
              </a:glow>
            </a:effectLst>
          </p:spPr>
        </p:pic>
      </p:grpSp>
      <p:grpSp>
        <p:nvGrpSpPr>
          <p:cNvPr id="25" name="Group 24"/>
          <p:cNvGrpSpPr/>
          <p:nvPr/>
        </p:nvGrpSpPr>
        <p:grpSpPr>
          <a:xfrm>
            <a:off x="3576905" y="4834669"/>
            <a:ext cx="3300590" cy="1208222"/>
            <a:chOff x="3789322" y="5555199"/>
            <a:chExt cx="3300590" cy="1208222"/>
          </a:xfrm>
        </p:grpSpPr>
        <p:sp>
          <p:nvSpPr>
            <p:cNvPr id="19" name="Oval 18"/>
            <p:cNvSpPr/>
            <p:nvPr/>
          </p:nvSpPr>
          <p:spPr>
            <a:xfrm>
              <a:off x="4287491" y="5555199"/>
              <a:ext cx="2802421" cy="114770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          google image   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         search for “puppies”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9322" y="5555199"/>
              <a:ext cx="1610963" cy="1208222"/>
            </a:xfrm>
            <a:prstGeom prst="rect">
              <a:avLst/>
            </a:prstGeom>
            <a:effectLst>
              <a:glow rad="50800">
                <a:schemeClr val="tx1">
                  <a:alpha val="45000"/>
                </a:schemeClr>
              </a:glow>
            </a:effectLst>
          </p:spPr>
        </p:pic>
      </p:grpSp>
      <p:grpSp>
        <p:nvGrpSpPr>
          <p:cNvPr id="27" name="Group 26"/>
          <p:cNvGrpSpPr/>
          <p:nvPr/>
        </p:nvGrpSpPr>
        <p:grpSpPr>
          <a:xfrm>
            <a:off x="6360514" y="5877116"/>
            <a:ext cx="2802421" cy="886305"/>
            <a:chOff x="6100880" y="4456403"/>
            <a:chExt cx="2802421" cy="886305"/>
          </a:xfrm>
        </p:grpSpPr>
        <p:sp>
          <p:nvSpPr>
            <p:cNvPr id="20" name="Oval 19"/>
            <p:cNvSpPr/>
            <p:nvPr/>
          </p:nvSpPr>
          <p:spPr>
            <a:xfrm>
              <a:off x="6100880" y="4481642"/>
              <a:ext cx="2802421" cy="8421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          Google terms 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        and conditions</a:t>
              </a: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effectLst>
              <a:glow rad="63500">
                <a:schemeClr val="tx1">
                  <a:alpha val="67000"/>
                </a:schemeClr>
              </a:glow>
            </a:effectLst>
          </p:spPr>
        </p:pic>
      </p:grpSp>
      <p:grpSp>
        <p:nvGrpSpPr>
          <p:cNvPr id="29" name="Group 28"/>
          <p:cNvGrpSpPr/>
          <p:nvPr/>
        </p:nvGrpSpPr>
        <p:grpSpPr>
          <a:xfrm>
            <a:off x="253656" y="3805806"/>
            <a:ext cx="2327847" cy="747715"/>
            <a:chOff x="1714065" y="4234327"/>
            <a:chExt cx="2327847" cy="747715"/>
          </a:xfrm>
        </p:grpSpPr>
        <p:sp>
          <p:nvSpPr>
            <p:cNvPr id="28" name="Oval 27"/>
            <p:cNvSpPr/>
            <p:nvPr/>
          </p:nvSpPr>
          <p:spPr>
            <a:xfrm>
              <a:off x="1714065" y="4273570"/>
              <a:ext cx="2327847" cy="67446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          4chan.org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91277" y="4234327"/>
              <a:ext cx="789586" cy="747715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55378" y="4834669"/>
            <a:ext cx="2348881" cy="720745"/>
            <a:chOff x="622263" y="4802118"/>
            <a:chExt cx="2348881" cy="720745"/>
          </a:xfrm>
        </p:grpSpPr>
        <p:sp>
          <p:nvSpPr>
            <p:cNvPr id="30" name="Oval 29"/>
            <p:cNvSpPr/>
            <p:nvPr/>
          </p:nvSpPr>
          <p:spPr>
            <a:xfrm>
              <a:off x="643297" y="4848402"/>
              <a:ext cx="2327847" cy="67446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        </a:t>
              </a:r>
              <a:r>
                <a:rPr lang="en-US" dirty="0" err="1">
                  <a:solidFill>
                    <a:schemeClr val="tx1"/>
                  </a:solidFill>
                </a:rPr>
                <a:t>reddit.com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2263" y="4802118"/>
              <a:ext cx="960993" cy="720745"/>
            </a:xfrm>
            <a:prstGeom prst="rect">
              <a:avLst/>
            </a:prstGeom>
          </p:spPr>
        </p:pic>
      </p:grpSp>
      <p:sp>
        <p:nvSpPr>
          <p:cNvPr id="34" name="TextBox 33"/>
          <p:cNvSpPr txBox="1"/>
          <p:nvPr/>
        </p:nvSpPr>
        <p:spPr>
          <a:xfrm>
            <a:off x="667721" y="1520840"/>
            <a:ext cx="3053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Consider the internet: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6346781" y="2011410"/>
            <a:ext cx="2651398" cy="768989"/>
            <a:chOff x="6251903" y="2066728"/>
            <a:chExt cx="2651398" cy="768989"/>
          </a:xfrm>
        </p:grpSpPr>
        <p:sp>
          <p:nvSpPr>
            <p:cNvPr id="7" name="Oval 6"/>
            <p:cNvSpPr/>
            <p:nvPr/>
          </p:nvSpPr>
          <p:spPr>
            <a:xfrm>
              <a:off x="6251903" y="2113993"/>
              <a:ext cx="2651398" cy="67446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</a:t>
              </a:r>
              <a:r>
                <a:rPr lang="en-US" dirty="0" err="1">
                  <a:solidFill>
                    <a:schemeClr val="tx1"/>
                  </a:solidFill>
                </a:rPr>
                <a:t>nytimes.com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</p:spPr>
        </p:pic>
      </p:grpSp>
      <p:cxnSp>
        <p:nvCxnSpPr>
          <p:cNvPr id="37" name="Straight Connector 36"/>
          <p:cNvCxnSpPr>
            <a:stCxn id="4" idx="2"/>
            <a:endCxn id="6" idx="0"/>
          </p:cNvCxnSpPr>
          <p:nvPr/>
        </p:nvCxnSpPr>
        <p:spPr>
          <a:xfrm flipH="1">
            <a:off x="4077465" y="1172475"/>
            <a:ext cx="971084" cy="886200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6" idx="7"/>
          </p:cNvCxnSpPr>
          <p:nvPr/>
        </p:nvCxnSpPr>
        <p:spPr>
          <a:xfrm flipV="1">
            <a:off x="5060599" y="1466559"/>
            <a:ext cx="407226" cy="690889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7" idx="0"/>
            <a:endCxn id="4" idx="5"/>
          </p:cNvCxnSpPr>
          <p:nvPr/>
        </p:nvCxnSpPr>
        <p:spPr>
          <a:xfrm flipH="1" flipV="1">
            <a:off x="7288214" y="1410932"/>
            <a:ext cx="384266" cy="647743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6" idx="6"/>
            <a:endCxn id="7" idx="2"/>
          </p:cNvCxnSpPr>
          <p:nvPr/>
        </p:nvCxnSpPr>
        <p:spPr>
          <a:xfrm>
            <a:off x="5467826" y="2395906"/>
            <a:ext cx="878955" cy="0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5" idx="0"/>
          </p:cNvCxnSpPr>
          <p:nvPr/>
        </p:nvCxnSpPr>
        <p:spPr>
          <a:xfrm flipV="1">
            <a:off x="5467826" y="1517692"/>
            <a:ext cx="333127" cy="1990126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1683026" y="4519510"/>
            <a:ext cx="79513" cy="361444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016371" y="4519510"/>
            <a:ext cx="0" cy="361443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7" idx="4"/>
            <a:endCxn id="19" idx="7"/>
          </p:cNvCxnSpPr>
          <p:nvPr/>
        </p:nvCxnSpPr>
        <p:spPr>
          <a:xfrm flipH="1">
            <a:off x="6467090" y="2733136"/>
            <a:ext cx="1205390" cy="2269611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5" idx="4"/>
            <a:endCxn id="19" idx="0"/>
          </p:cNvCxnSpPr>
          <p:nvPr/>
        </p:nvCxnSpPr>
        <p:spPr>
          <a:xfrm>
            <a:off x="5467826" y="4182279"/>
            <a:ext cx="8459" cy="652390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6" idx="4"/>
          </p:cNvCxnSpPr>
          <p:nvPr/>
        </p:nvCxnSpPr>
        <p:spPr>
          <a:xfrm>
            <a:off x="4077465" y="2733136"/>
            <a:ext cx="814912" cy="2269611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5875054" y="1517692"/>
            <a:ext cx="252092" cy="3392006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19" idx="6"/>
            <a:endCxn id="20" idx="0"/>
          </p:cNvCxnSpPr>
          <p:nvPr/>
        </p:nvCxnSpPr>
        <p:spPr>
          <a:xfrm>
            <a:off x="6877495" y="5408523"/>
            <a:ext cx="884230" cy="493832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 flipV="1">
            <a:off x="6718852" y="5555414"/>
            <a:ext cx="569362" cy="346941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0333" y="5728884"/>
            <a:ext cx="25027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4"/>
                </a:solidFill>
              </a:rPr>
              <a:t>Let’s ignore this corner of the internet for now</a:t>
            </a:r>
            <a:r>
              <a:rPr lang="mr-IN" sz="1600" dirty="0">
                <a:solidFill>
                  <a:schemeClr val="accent4"/>
                </a:solidFill>
              </a:rPr>
              <a:t>…</a:t>
            </a:r>
            <a:r>
              <a:rPr lang="en-US" sz="1600" dirty="0">
                <a:solidFill>
                  <a:schemeClr val="accent4"/>
                </a:solidFill>
              </a:rPr>
              <a:t>but everything today works fine if the graph is disconnected.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086037-FAF1-4F40-9032-67386A58F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1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016" y="209114"/>
            <a:ext cx="7886700" cy="1325563"/>
          </a:xfrm>
        </p:spPr>
        <p:txBody>
          <a:bodyPr/>
          <a:lstStyle/>
          <a:p>
            <a:r>
              <a:rPr lang="en-US" dirty="0"/>
              <a:t>Why do we </a:t>
            </a:r>
            <a:r>
              <a:rPr lang="en-US"/>
              <a:t>care </a:t>
            </a:r>
            <a:br>
              <a:rPr lang="en-US"/>
            </a:br>
            <a:r>
              <a:rPr lang="en-US"/>
              <a:t>about SCCs?</a:t>
            </a:r>
            <a:endParaRPr lang="en-US" dirty="0">
              <a:solidFill>
                <a:schemeClr val="accent4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048549" y="827257"/>
            <a:ext cx="2623931" cy="682448"/>
            <a:chOff x="2409006" y="1949469"/>
            <a:chExt cx="2623931" cy="682448"/>
          </a:xfrm>
        </p:grpSpPr>
        <p:sp>
          <p:nvSpPr>
            <p:cNvPr id="4" name="Oval 3"/>
            <p:cNvSpPr/>
            <p:nvPr/>
          </p:nvSpPr>
          <p:spPr>
            <a:xfrm>
              <a:off x="2409006" y="1957456"/>
              <a:ext cx="2623931" cy="67446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        </a:t>
              </a:r>
              <a:r>
                <a:rPr lang="en-US" dirty="0" err="1">
                  <a:solidFill>
                    <a:schemeClr val="tx1"/>
                  </a:solidFill>
                </a:rPr>
                <a:t>stanford.edu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4109478" y="3507818"/>
            <a:ext cx="2716695" cy="674461"/>
            <a:chOff x="4373217" y="4553521"/>
            <a:chExt cx="2716695" cy="674461"/>
          </a:xfrm>
        </p:grpSpPr>
        <p:sp>
          <p:nvSpPr>
            <p:cNvPr id="5" name="Oval 4"/>
            <p:cNvSpPr/>
            <p:nvPr/>
          </p:nvSpPr>
          <p:spPr>
            <a:xfrm>
              <a:off x="4373217" y="4553521"/>
              <a:ext cx="2716695" cy="67446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          </a:t>
              </a:r>
              <a:r>
                <a:rPr lang="en-US" dirty="0" err="1">
                  <a:solidFill>
                    <a:schemeClr val="tx1"/>
                  </a:solidFill>
                </a:rPr>
                <a:t>berkeley.edu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2687103" y="2058675"/>
            <a:ext cx="2780723" cy="674461"/>
            <a:chOff x="1791276" y="2771622"/>
            <a:chExt cx="2780723" cy="674461"/>
          </a:xfrm>
        </p:grpSpPr>
        <p:sp>
          <p:nvSpPr>
            <p:cNvPr id="6" name="Oval 5"/>
            <p:cNvSpPr/>
            <p:nvPr/>
          </p:nvSpPr>
          <p:spPr>
            <a:xfrm>
              <a:off x="1791276" y="2771622"/>
              <a:ext cx="2780723" cy="67446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      </a:t>
              </a:r>
              <a:r>
                <a:rPr lang="en-US" dirty="0" err="1">
                  <a:solidFill>
                    <a:schemeClr val="tx1"/>
                  </a:solidFill>
                </a:rPr>
                <a:t>wikipedia.org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effectLst>
              <a:glow rad="25400">
                <a:schemeClr val="tx1"/>
              </a:glow>
            </a:effectLst>
          </p:spPr>
        </p:pic>
      </p:grpSp>
      <p:grpSp>
        <p:nvGrpSpPr>
          <p:cNvPr id="25" name="Group 24"/>
          <p:cNvGrpSpPr/>
          <p:nvPr/>
        </p:nvGrpSpPr>
        <p:grpSpPr>
          <a:xfrm>
            <a:off x="3576905" y="4834669"/>
            <a:ext cx="3300590" cy="1208222"/>
            <a:chOff x="3789322" y="5555199"/>
            <a:chExt cx="3300590" cy="1208222"/>
          </a:xfrm>
        </p:grpSpPr>
        <p:sp>
          <p:nvSpPr>
            <p:cNvPr id="19" name="Oval 18"/>
            <p:cNvSpPr/>
            <p:nvPr/>
          </p:nvSpPr>
          <p:spPr>
            <a:xfrm>
              <a:off x="4287491" y="5555199"/>
              <a:ext cx="2802421" cy="114770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          google image   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         search for “puppies”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9322" y="5555199"/>
              <a:ext cx="1610963" cy="1208222"/>
            </a:xfrm>
            <a:prstGeom prst="rect">
              <a:avLst/>
            </a:prstGeom>
            <a:effectLst>
              <a:glow rad="50800">
                <a:schemeClr val="tx1">
                  <a:alpha val="45000"/>
                </a:schemeClr>
              </a:glow>
            </a:effectLst>
          </p:spPr>
        </p:pic>
      </p:grpSp>
      <p:grpSp>
        <p:nvGrpSpPr>
          <p:cNvPr id="27" name="Group 26"/>
          <p:cNvGrpSpPr/>
          <p:nvPr/>
        </p:nvGrpSpPr>
        <p:grpSpPr>
          <a:xfrm>
            <a:off x="6360514" y="5877116"/>
            <a:ext cx="2802421" cy="886305"/>
            <a:chOff x="6100880" y="4456403"/>
            <a:chExt cx="2802421" cy="886305"/>
          </a:xfrm>
        </p:grpSpPr>
        <p:sp>
          <p:nvSpPr>
            <p:cNvPr id="20" name="Oval 19"/>
            <p:cNvSpPr/>
            <p:nvPr/>
          </p:nvSpPr>
          <p:spPr>
            <a:xfrm>
              <a:off x="6100880" y="4481642"/>
              <a:ext cx="2802421" cy="8421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          Google terms 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        and conditions</a:t>
              </a: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effectLst>
              <a:glow rad="63500">
                <a:schemeClr val="tx1">
                  <a:alpha val="67000"/>
                </a:schemeClr>
              </a:glow>
            </a:effectLst>
          </p:spPr>
        </p:pic>
      </p:grpSp>
      <p:sp>
        <p:nvSpPr>
          <p:cNvPr id="34" name="TextBox 33"/>
          <p:cNvSpPr txBox="1"/>
          <p:nvPr/>
        </p:nvSpPr>
        <p:spPr>
          <a:xfrm>
            <a:off x="667721" y="1520840"/>
            <a:ext cx="3053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Consider the internet: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6346781" y="2011410"/>
            <a:ext cx="2651398" cy="768989"/>
            <a:chOff x="6251903" y="2066728"/>
            <a:chExt cx="2651398" cy="768989"/>
          </a:xfrm>
        </p:grpSpPr>
        <p:sp>
          <p:nvSpPr>
            <p:cNvPr id="7" name="Oval 6"/>
            <p:cNvSpPr/>
            <p:nvPr/>
          </p:nvSpPr>
          <p:spPr>
            <a:xfrm>
              <a:off x="6251903" y="2113993"/>
              <a:ext cx="2651398" cy="67446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</a:t>
              </a:r>
              <a:r>
                <a:rPr lang="en-US" dirty="0" err="1">
                  <a:solidFill>
                    <a:schemeClr val="tx1"/>
                  </a:solidFill>
                </a:rPr>
                <a:t>nytimes.com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</p:spPr>
        </p:pic>
      </p:grpSp>
      <p:cxnSp>
        <p:nvCxnSpPr>
          <p:cNvPr id="37" name="Straight Connector 36"/>
          <p:cNvCxnSpPr>
            <a:stCxn id="4" idx="2"/>
            <a:endCxn id="6" idx="0"/>
          </p:cNvCxnSpPr>
          <p:nvPr/>
        </p:nvCxnSpPr>
        <p:spPr>
          <a:xfrm flipH="1">
            <a:off x="4077465" y="1172475"/>
            <a:ext cx="971084" cy="886200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6" idx="7"/>
          </p:cNvCxnSpPr>
          <p:nvPr/>
        </p:nvCxnSpPr>
        <p:spPr>
          <a:xfrm flipV="1">
            <a:off x="5060599" y="1466559"/>
            <a:ext cx="407226" cy="690889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7" idx="0"/>
            <a:endCxn id="4" idx="5"/>
          </p:cNvCxnSpPr>
          <p:nvPr/>
        </p:nvCxnSpPr>
        <p:spPr>
          <a:xfrm flipH="1" flipV="1">
            <a:off x="7288214" y="1410932"/>
            <a:ext cx="384266" cy="647743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6" idx="6"/>
            <a:endCxn id="7" idx="2"/>
          </p:cNvCxnSpPr>
          <p:nvPr/>
        </p:nvCxnSpPr>
        <p:spPr>
          <a:xfrm>
            <a:off x="5467826" y="2395906"/>
            <a:ext cx="878955" cy="0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5" idx="0"/>
          </p:cNvCxnSpPr>
          <p:nvPr/>
        </p:nvCxnSpPr>
        <p:spPr>
          <a:xfrm flipV="1">
            <a:off x="5467826" y="1517692"/>
            <a:ext cx="333127" cy="1990126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7" idx="4"/>
            <a:endCxn id="19" idx="7"/>
          </p:cNvCxnSpPr>
          <p:nvPr/>
        </p:nvCxnSpPr>
        <p:spPr>
          <a:xfrm flipH="1">
            <a:off x="6467090" y="2733136"/>
            <a:ext cx="1205390" cy="2269611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5" idx="4"/>
            <a:endCxn id="19" idx="0"/>
          </p:cNvCxnSpPr>
          <p:nvPr/>
        </p:nvCxnSpPr>
        <p:spPr>
          <a:xfrm>
            <a:off x="5467826" y="4182279"/>
            <a:ext cx="8459" cy="652390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6" idx="4"/>
          </p:cNvCxnSpPr>
          <p:nvPr/>
        </p:nvCxnSpPr>
        <p:spPr>
          <a:xfrm>
            <a:off x="4077465" y="2733136"/>
            <a:ext cx="814912" cy="2269611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5875054" y="1517692"/>
            <a:ext cx="252092" cy="3392006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19" idx="6"/>
            <a:endCxn id="20" idx="0"/>
          </p:cNvCxnSpPr>
          <p:nvPr/>
        </p:nvCxnSpPr>
        <p:spPr>
          <a:xfrm>
            <a:off x="6877495" y="5408523"/>
            <a:ext cx="884230" cy="493832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 flipV="1">
            <a:off x="6718852" y="5555414"/>
            <a:ext cx="569362" cy="346941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eeform 2"/>
          <p:cNvSpPr/>
          <p:nvPr/>
        </p:nvSpPr>
        <p:spPr>
          <a:xfrm>
            <a:off x="2133342" y="229418"/>
            <a:ext cx="7062069" cy="3118670"/>
          </a:xfrm>
          <a:custGeom>
            <a:avLst/>
            <a:gdLst>
              <a:gd name="connsiteX0" fmla="*/ 5884223 w 7062069"/>
              <a:gd name="connsiteY0" fmla="*/ 168147 h 3118670"/>
              <a:gd name="connsiteX1" fmla="*/ 3936154 w 7062069"/>
              <a:gd name="connsiteY1" fmla="*/ 115139 h 3118670"/>
              <a:gd name="connsiteX2" fmla="*/ 1988084 w 7062069"/>
              <a:gd name="connsiteY2" fmla="*/ 963278 h 3118670"/>
              <a:gd name="connsiteX3" fmla="*/ 1232710 w 7062069"/>
              <a:gd name="connsiteY3" fmla="*/ 1519869 h 3118670"/>
              <a:gd name="connsiteX4" fmla="*/ 119528 w 7062069"/>
              <a:gd name="connsiteY4" fmla="*/ 1970443 h 3118670"/>
              <a:gd name="connsiteX5" fmla="*/ 146032 w 7062069"/>
              <a:gd name="connsiteY5" fmla="*/ 3017365 h 3118670"/>
              <a:gd name="connsiteX6" fmla="*/ 1139945 w 7062069"/>
              <a:gd name="connsiteY6" fmla="*/ 3070373 h 3118670"/>
              <a:gd name="connsiteX7" fmla="*/ 5128849 w 7062069"/>
              <a:gd name="connsiteY7" fmla="*/ 2951104 h 3118670"/>
              <a:gd name="connsiteX8" fmla="*/ 6785371 w 7062069"/>
              <a:gd name="connsiteY8" fmla="*/ 2818582 h 3118670"/>
              <a:gd name="connsiteX9" fmla="*/ 6970901 w 7062069"/>
              <a:gd name="connsiteY9" fmla="*/ 1586130 h 3118670"/>
              <a:gd name="connsiteX10" fmla="*/ 5884223 w 7062069"/>
              <a:gd name="connsiteY10" fmla="*/ 168147 h 311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62069" h="3118670">
                <a:moveTo>
                  <a:pt x="5884223" y="168147"/>
                </a:moveTo>
                <a:cubicBezTo>
                  <a:pt x="5378432" y="-77018"/>
                  <a:pt x="4585510" y="-17383"/>
                  <a:pt x="3936154" y="115139"/>
                </a:cubicBezTo>
                <a:cubicBezTo>
                  <a:pt x="3286798" y="247661"/>
                  <a:pt x="2438658" y="729156"/>
                  <a:pt x="1988084" y="963278"/>
                </a:cubicBezTo>
                <a:cubicBezTo>
                  <a:pt x="1537510" y="1197400"/>
                  <a:pt x="1544136" y="1352008"/>
                  <a:pt x="1232710" y="1519869"/>
                </a:cubicBezTo>
                <a:cubicBezTo>
                  <a:pt x="921284" y="1687730"/>
                  <a:pt x="300641" y="1720860"/>
                  <a:pt x="119528" y="1970443"/>
                </a:cubicBezTo>
                <a:cubicBezTo>
                  <a:pt x="-61585" y="2220026"/>
                  <a:pt x="-24038" y="2834043"/>
                  <a:pt x="146032" y="3017365"/>
                </a:cubicBezTo>
                <a:cubicBezTo>
                  <a:pt x="316102" y="3200687"/>
                  <a:pt x="309476" y="3081416"/>
                  <a:pt x="1139945" y="3070373"/>
                </a:cubicBezTo>
                <a:cubicBezTo>
                  <a:pt x="1970414" y="3059330"/>
                  <a:pt x="4187945" y="2993069"/>
                  <a:pt x="5128849" y="2951104"/>
                </a:cubicBezTo>
                <a:cubicBezTo>
                  <a:pt x="6069753" y="2909139"/>
                  <a:pt x="6478362" y="3046078"/>
                  <a:pt x="6785371" y="2818582"/>
                </a:cubicBezTo>
                <a:cubicBezTo>
                  <a:pt x="7092380" y="2591086"/>
                  <a:pt x="7127718" y="2030078"/>
                  <a:pt x="6970901" y="1586130"/>
                </a:cubicBezTo>
                <a:cubicBezTo>
                  <a:pt x="6814084" y="1142182"/>
                  <a:pt x="6390014" y="413312"/>
                  <a:pt x="5884223" y="168147"/>
                </a:cubicBezTo>
                <a:close/>
              </a:path>
            </a:pathLst>
          </a:custGeom>
          <a:noFill/>
          <a:ln w="47625">
            <a:solidFill>
              <a:srgbClr val="CF6E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576905" y="3420169"/>
            <a:ext cx="3937078" cy="1165083"/>
          </a:xfrm>
          <a:prstGeom prst="ellipse">
            <a:avLst/>
          </a:prstGeom>
          <a:noFill/>
          <a:ln w="57150">
            <a:solidFill>
              <a:srgbClr val="CF6E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 rot="927894">
            <a:off x="3388571" y="4943907"/>
            <a:ext cx="6157037" cy="1825825"/>
          </a:xfrm>
          <a:prstGeom prst="ellipse">
            <a:avLst/>
          </a:prstGeom>
          <a:noFill/>
          <a:ln w="57150">
            <a:solidFill>
              <a:srgbClr val="CF6E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7F92F8-E085-5B46-A23E-1153BB0CE4C8}"/>
              </a:ext>
            </a:extLst>
          </p:cNvPr>
          <p:cNvSpPr/>
          <p:nvPr/>
        </p:nvSpPr>
        <p:spPr>
          <a:xfrm>
            <a:off x="169125" y="5381171"/>
            <a:ext cx="29970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(In real life, turns out there’s one “giant” SCC in the internet graph and then a bunch of tendrils.)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044CB36-E38D-FD40-B5FE-35B8B21C7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01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104533" cy="1325563"/>
          </a:xfrm>
        </p:spPr>
        <p:txBody>
          <a:bodyPr>
            <a:normAutofit/>
          </a:bodyPr>
          <a:lstStyle/>
          <a:p>
            <a:r>
              <a:rPr lang="en-US" dirty="0"/>
              <a:t>Why do we care about SCCs?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8382828" cy="503237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Strongly connected components tell you about </a:t>
                </a:r>
                <a:r>
                  <a:rPr lang="en-US" b="1" dirty="0"/>
                  <a:t>communities.</a:t>
                </a:r>
              </a:p>
              <a:p>
                <a:r>
                  <a:rPr lang="en-US" dirty="0"/>
                  <a:t>Lots of graph algorithms only make sense on SCCs.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So sometimes we want to find the SCCs as a first step.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E.g., algorithms for solving 2-SAT (you’re not expected to to know this).</a:t>
                </a:r>
              </a:p>
              <a:p>
                <a:pPr lvl="1"/>
                <a:endParaRPr lang="en-US" dirty="0">
                  <a:solidFill>
                    <a:schemeClr val="accent4"/>
                  </a:solidFill>
                </a:endParaRP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∨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∧(¬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∨¬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4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8382828" cy="5032375"/>
              </a:xfrm>
              <a:blipFill>
                <a:blip r:embed="rId2"/>
                <a:stretch>
                  <a:fillRect l="-1362" t="-2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755383-E231-C24A-AAA6-3F7E00D96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31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find SCCs?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370305"/>
          </a:xfrm>
        </p:spPr>
        <p:txBody>
          <a:bodyPr>
            <a:normAutofit/>
          </a:bodyPr>
          <a:lstStyle/>
          <a:p>
            <a:r>
              <a:rPr lang="en-US" dirty="0"/>
              <a:t>Consider all possible decompositions and check.</a:t>
            </a:r>
          </a:p>
          <a:p>
            <a:endParaRPr lang="en-US" dirty="0"/>
          </a:p>
          <a:p>
            <a:r>
              <a:rPr lang="en-US" dirty="0"/>
              <a:t>Something like…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Run DFS a bunch to find out which u’s and v’s belong in the same SCC.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Aggregate that information to figure out the SCCs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8539" y="1444487"/>
            <a:ext cx="1895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Try 1: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8538" y="2519986"/>
            <a:ext cx="1895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Try 2: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6C7876-8149-AE44-B6CA-97A30CE7DB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1512" y="4939747"/>
            <a:ext cx="3929449" cy="213176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2A012EF-2DE2-314B-A0C7-4A14D1C18AD2}"/>
              </a:ext>
            </a:extLst>
          </p:cNvPr>
          <p:cNvSpPr/>
          <p:nvPr/>
        </p:nvSpPr>
        <p:spPr>
          <a:xfrm>
            <a:off x="1186068" y="4927942"/>
            <a:ext cx="477125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Come up with a straightforward way to use DFS to find SCCs.  What’s the running time? </a:t>
            </a:r>
          </a:p>
          <a:p>
            <a:pPr algn="ctr"/>
            <a:r>
              <a:rPr lang="en-US" dirty="0"/>
              <a:t> More than n</a:t>
            </a:r>
            <a:r>
              <a:rPr lang="en-US" baseline="30000" dirty="0"/>
              <a:t>2</a:t>
            </a:r>
            <a:r>
              <a:rPr lang="en-US" dirty="0"/>
              <a:t> or less than n</a:t>
            </a:r>
            <a:r>
              <a:rPr lang="en-US" baseline="30000" dirty="0"/>
              <a:t>2</a:t>
            </a:r>
            <a:r>
              <a:rPr lang="en-US" dirty="0"/>
              <a:t>?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Think: 1 minutes.  </a:t>
            </a:r>
          </a:p>
          <a:p>
            <a:pPr algn="ctr"/>
            <a:r>
              <a:rPr lang="en-US" dirty="0"/>
              <a:t>Share: (wait) 1 minute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BD303-02C7-8540-A321-46A707826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4" grpId="0"/>
      <p:bldP spid="5" grpId="0"/>
      <p:bldP spid="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94E36-B3D1-6846-8452-76140AC5E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One straightforward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3C130-ED14-5846-A5CD-ABE02E99F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218788" cy="4351338"/>
          </a:xfrm>
        </p:spPr>
        <p:txBody>
          <a:bodyPr>
            <a:normAutofit/>
          </a:bodyPr>
          <a:lstStyle/>
          <a:p>
            <a:r>
              <a:rPr lang="en-US" sz="2400" dirty="0"/>
              <a:t>SCCs = [ ]</a:t>
            </a:r>
          </a:p>
          <a:p>
            <a:r>
              <a:rPr lang="en-US" sz="2400" dirty="0"/>
              <a:t>For each u:</a:t>
            </a:r>
          </a:p>
          <a:p>
            <a:pPr lvl="1"/>
            <a:r>
              <a:rPr lang="en-US" dirty="0"/>
              <a:t>Run DFS from u</a:t>
            </a:r>
          </a:p>
          <a:p>
            <a:pPr lvl="1"/>
            <a:r>
              <a:rPr lang="en-US" dirty="0"/>
              <a:t>For each vertex v that u can reach:</a:t>
            </a:r>
          </a:p>
          <a:p>
            <a:pPr lvl="2"/>
            <a:r>
              <a:rPr lang="en-US" sz="2400" dirty="0"/>
              <a:t>If v is in an SCC we’ve already found:</a:t>
            </a:r>
          </a:p>
          <a:p>
            <a:pPr lvl="3"/>
            <a:r>
              <a:rPr lang="en-US" sz="2200" dirty="0"/>
              <a:t>Run DFS from v to see if you can reach u</a:t>
            </a:r>
          </a:p>
          <a:p>
            <a:pPr lvl="3"/>
            <a:r>
              <a:rPr lang="en-US" sz="2200" dirty="0"/>
              <a:t>If so, add u to v’s SCC</a:t>
            </a:r>
          </a:p>
          <a:p>
            <a:pPr lvl="3"/>
            <a:r>
              <a:rPr lang="en-US" sz="2200" dirty="0"/>
              <a:t>Break</a:t>
            </a:r>
          </a:p>
          <a:p>
            <a:pPr lvl="1"/>
            <a:r>
              <a:rPr lang="en-US" dirty="0"/>
              <a:t>If we didn’t break, create a new SCC which just contains u.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723BEE-66B4-5A4C-8340-E2D8D667BE5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2824" y="1346886"/>
            <a:ext cx="1468141" cy="17546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1911D66-8E17-4C44-8331-53288991636F}"/>
              </a:ext>
            </a:extLst>
          </p:cNvPr>
          <p:cNvSpPr/>
          <p:nvPr/>
        </p:nvSpPr>
        <p:spPr>
          <a:xfrm>
            <a:off x="5029200" y="1487100"/>
            <a:ext cx="25949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This will not be our final solution so don’t worry too much about it…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82D884F-2196-5045-BB74-56C357E80399}"/>
                  </a:ext>
                </a:extLst>
              </p:cNvPr>
              <p:cNvSpPr txBox="1"/>
              <p:nvPr/>
            </p:nvSpPr>
            <p:spPr>
              <a:xfrm>
                <a:off x="191530" y="5857103"/>
                <a:ext cx="712367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CF6E6C"/>
                    </a:solidFill>
                  </a:rPr>
                  <a:t>Running time AT LEAST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CF6E6C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CF6E6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CF6E6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CF6E6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CF6E6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>
                    <a:solidFill>
                      <a:srgbClr val="CF6E6C"/>
                    </a:solidFill>
                  </a:rPr>
                  <a:t>, no matter how smart you are about implementing the rest of it…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82D884F-2196-5045-BB74-56C357E803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30" y="5857103"/>
                <a:ext cx="7123670" cy="830997"/>
              </a:xfrm>
              <a:prstGeom prst="rect">
                <a:avLst/>
              </a:prstGeom>
              <a:blipFill>
                <a:blip r:embed="rId3"/>
                <a:stretch>
                  <a:fillRect t="-2985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5FE7569-C1D1-8245-A621-5626CC8D41AC}"/>
              </a:ext>
            </a:extLst>
          </p:cNvPr>
          <p:cNvCxnSpPr/>
          <p:nvPr/>
        </p:nvCxnSpPr>
        <p:spPr>
          <a:xfrm flipV="1">
            <a:off x="852616" y="2644346"/>
            <a:ext cx="135925" cy="3212757"/>
          </a:xfrm>
          <a:prstGeom prst="straightConnector1">
            <a:avLst/>
          </a:prstGeom>
          <a:ln>
            <a:solidFill>
              <a:srgbClr val="CF6E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563884-4076-0F49-A05B-29467E7E822D}"/>
              </a:ext>
            </a:extLst>
          </p:cNvPr>
          <p:cNvCxnSpPr>
            <a:cxnSpLocks/>
          </p:cNvCxnSpPr>
          <p:nvPr/>
        </p:nvCxnSpPr>
        <p:spPr>
          <a:xfrm flipV="1">
            <a:off x="920578" y="3447536"/>
            <a:ext cx="512806" cy="2409567"/>
          </a:xfrm>
          <a:prstGeom prst="straightConnector1">
            <a:avLst/>
          </a:prstGeom>
          <a:ln>
            <a:solidFill>
              <a:srgbClr val="CF6E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F320D2-3041-EB49-A76A-9C892EA5C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45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Breadth-First Search</a:t>
            </a:r>
            <a:br>
              <a:rPr lang="en-US" dirty="0"/>
            </a:br>
            <a:r>
              <a:rPr lang="en-US" sz="3600" dirty="0">
                <a:solidFill>
                  <a:schemeClr val="accent5"/>
                </a:solidFill>
              </a:rPr>
              <a:t>Exploring the world with a bird’s-eye view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057714" y="3267022"/>
            <a:ext cx="585164" cy="564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529375" y="1870468"/>
            <a:ext cx="585164" cy="564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321426" y="4386709"/>
            <a:ext cx="585164" cy="564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494736" y="5788688"/>
            <a:ext cx="585164" cy="5645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>
            <a:stCxn id="12" idx="0"/>
            <a:endCxn id="11" idx="3"/>
          </p:cNvCxnSpPr>
          <p:nvPr/>
        </p:nvCxnSpPr>
        <p:spPr>
          <a:xfrm flipV="1">
            <a:off x="1787318" y="4868612"/>
            <a:ext cx="1619803" cy="920076"/>
          </a:xfrm>
          <a:prstGeom prst="line">
            <a:avLst/>
          </a:prstGeom>
          <a:ln w="666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12" idx="0"/>
          </p:cNvCxnSpPr>
          <p:nvPr/>
        </p:nvCxnSpPr>
        <p:spPr>
          <a:xfrm flipV="1">
            <a:off x="1787318" y="2435053"/>
            <a:ext cx="1034639" cy="3353635"/>
          </a:xfrm>
          <a:prstGeom prst="line">
            <a:avLst/>
          </a:prstGeom>
          <a:ln w="666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11" idx="2"/>
            <a:endCxn id="9" idx="5"/>
          </p:cNvCxnSpPr>
          <p:nvPr/>
        </p:nvCxnSpPr>
        <p:spPr>
          <a:xfrm flipH="1" flipV="1">
            <a:off x="1557183" y="3748925"/>
            <a:ext cx="1764243" cy="920077"/>
          </a:xfrm>
          <a:prstGeom prst="line">
            <a:avLst/>
          </a:prstGeom>
          <a:ln w="666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4391147" y="1934270"/>
            <a:ext cx="585164" cy="564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875704" y="5224103"/>
            <a:ext cx="585164" cy="564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460868" y="2984729"/>
            <a:ext cx="585164" cy="564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>
            <a:stCxn id="18" idx="2"/>
          </p:cNvCxnSpPr>
          <p:nvPr/>
        </p:nvCxnSpPr>
        <p:spPr>
          <a:xfrm flipH="1" flipV="1">
            <a:off x="3028844" y="2352371"/>
            <a:ext cx="1846860" cy="3154025"/>
          </a:xfrm>
          <a:prstGeom prst="line">
            <a:avLst/>
          </a:prstGeom>
          <a:ln w="666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8" idx="0"/>
          </p:cNvCxnSpPr>
          <p:nvPr/>
        </p:nvCxnSpPr>
        <p:spPr>
          <a:xfrm flipV="1">
            <a:off x="5168286" y="3549314"/>
            <a:ext cx="585164" cy="1674789"/>
          </a:xfrm>
          <a:prstGeom prst="line">
            <a:avLst/>
          </a:prstGeom>
          <a:ln w="666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7"/>
          </p:cNvCxnSpPr>
          <p:nvPr/>
        </p:nvCxnSpPr>
        <p:spPr>
          <a:xfrm flipV="1">
            <a:off x="3820895" y="3466632"/>
            <a:ext cx="1725668" cy="1002759"/>
          </a:xfrm>
          <a:prstGeom prst="line">
            <a:avLst/>
          </a:prstGeom>
          <a:ln w="666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8" idx="2"/>
            <a:endCxn id="12" idx="6"/>
          </p:cNvCxnSpPr>
          <p:nvPr/>
        </p:nvCxnSpPr>
        <p:spPr>
          <a:xfrm flipH="1">
            <a:off x="2079900" y="5506396"/>
            <a:ext cx="2795804" cy="564584"/>
          </a:xfrm>
          <a:prstGeom prst="line">
            <a:avLst/>
          </a:prstGeom>
          <a:ln w="666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7" idx="3"/>
            <a:endCxn id="9" idx="6"/>
          </p:cNvCxnSpPr>
          <p:nvPr/>
        </p:nvCxnSpPr>
        <p:spPr>
          <a:xfrm flipH="1">
            <a:off x="1642878" y="2416173"/>
            <a:ext cx="2833964" cy="1133142"/>
          </a:xfrm>
          <a:prstGeom prst="line">
            <a:avLst/>
          </a:prstGeom>
          <a:ln w="666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6731466" y="2015789"/>
            <a:ext cx="292582" cy="31690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24048" y="1979322"/>
            <a:ext cx="202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</a:t>
            </a:r>
            <a:r>
              <a:rPr lang="en-US"/>
              <a:t>been there yet</a:t>
            </a:r>
          </a:p>
        </p:txBody>
      </p:sp>
      <p:sp>
        <p:nvSpPr>
          <p:cNvPr id="23" name="Oval 22"/>
          <p:cNvSpPr/>
          <p:nvPr/>
        </p:nvSpPr>
        <p:spPr>
          <a:xfrm>
            <a:off x="6731466" y="3397599"/>
            <a:ext cx="292582" cy="316902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24048" y="3384944"/>
            <a:ext cx="2026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reach there in one step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24048" y="4205255"/>
            <a:ext cx="2026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reach there in two steps</a:t>
            </a:r>
          </a:p>
        </p:txBody>
      </p:sp>
      <p:sp>
        <p:nvSpPr>
          <p:cNvPr id="26" name="Oval 25"/>
          <p:cNvSpPr/>
          <p:nvPr/>
        </p:nvSpPr>
        <p:spPr>
          <a:xfrm>
            <a:off x="6731466" y="4219665"/>
            <a:ext cx="292582" cy="31690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30469" y="3811121"/>
            <a:ext cx="928533" cy="37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10385" y="2319573"/>
            <a:ext cx="791675" cy="93139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7024048" y="5025566"/>
            <a:ext cx="2026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reach there in three steps</a:t>
            </a:r>
          </a:p>
        </p:txBody>
      </p:sp>
      <p:sp>
        <p:nvSpPr>
          <p:cNvPr id="30" name="Oval 29"/>
          <p:cNvSpPr/>
          <p:nvPr/>
        </p:nvSpPr>
        <p:spPr>
          <a:xfrm>
            <a:off x="6731466" y="5039976"/>
            <a:ext cx="292582" cy="31690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24048" y="2547807"/>
            <a:ext cx="2026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reach there in zero steps</a:t>
            </a:r>
          </a:p>
        </p:txBody>
      </p:sp>
      <p:sp>
        <p:nvSpPr>
          <p:cNvPr id="34" name="Oval 33"/>
          <p:cNvSpPr/>
          <p:nvPr/>
        </p:nvSpPr>
        <p:spPr>
          <a:xfrm>
            <a:off x="6731466" y="2599394"/>
            <a:ext cx="292582" cy="31690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flipH="1" flipV="1">
            <a:off x="3114539" y="2152761"/>
            <a:ext cx="1276608" cy="63802"/>
          </a:xfrm>
          <a:prstGeom prst="line">
            <a:avLst/>
          </a:prstGeom>
          <a:ln w="666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6A34BC-AAFC-9E42-BBAB-2FDD6CADC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09CFC-1E7E-D345-9273-4ED8A141D8B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990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E8CDE-84B4-F54A-A8BE-DE5F7F6EA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B9FAC-BE77-3D4E-A004-BDBF43862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712161" cy="4351338"/>
          </a:xfrm>
        </p:spPr>
        <p:txBody>
          <a:bodyPr>
            <a:normAutofit/>
          </a:bodyPr>
          <a:lstStyle/>
          <a:p>
            <a:r>
              <a:rPr lang="en-US" sz="3200" dirty="0"/>
              <a:t>We will see how to find strongly connected components in time O(</a:t>
            </a:r>
            <a:r>
              <a:rPr lang="en-US" sz="3200" dirty="0" err="1"/>
              <a:t>n+m</a:t>
            </a:r>
            <a:r>
              <a:rPr lang="en-US" sz="3200" dirty="0"/>
              <a:t>)</a:t>
            </a:r>
          </a:p>
          <a:p>
            <a:r>
              <a:rPr lang="en-US" sz="3200" dirty="0">
                <a:solidFill>
                  <a:srgbClr val="CF6E6C"/>
                </a:solidFill>
              </a:rPr>
              <a:t>!!!!!</a:t>
            </a:r>
          </a:p>
          <a:p>
            <a:r>
              <a:rPr lang="en-US" sz="3200" dirty="0"/>
              <a:t>This is called </a:t>
            </a:r>
            <a:r>
              <a:rPr lang="en-US" sz="3200" dirty="0" err="1"/>
              <a:t>Kosaraju’s</a:t>
            </a:r>
            <a:r>
              <a:rPr lang="en-US" sz="3200" dirty="0"/>
              <a:t> algorithm.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690743-A239-DD44-A529-ABE28B85D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60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A7EFBB-96E5-3143-B614-09D84336A48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5907" y="4144617"/>
            <a:ext cx="1592186" cy="203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5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Pre-Lecture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8004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Run DFS starting at D: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That will identify SCCs</a:t>
            </a:r>
            <a:r>
              <a:rPr lang="mr-IN" dirty="0"/>
              <a:t>…</a:t>
            </a:r>
            <a:endParaRPr lang="en-US" dirty="0"/>
          </a:p>
          <a:p>
            <a:r>
              <a:rPr lang="en-US" dirty="0"/>
              <a:t>Issues: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How do we know where to start DFS?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It wouldn’t have found the SCCs if we started from A.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F6817F-8CC6-114C-A47B-97E5E5A5D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61</a:t>
            </a:fld>
            <a:endParaRPr lang="en-US"/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C9F52F4-4757-8E48-9B2C-1E8F3B0ADBB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000" y="2219894"/>
            <a:ext cx="4826000" cy="241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68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35936"/>
            <a:ext cx="8515350" cy="4813714"/>
          </a:xfrm>
        </p:spPr>
        <p:txBody>
          <a:bodyPr>
            <a:normAutofit/>
          </a:bodyPr>
          <a:lstStyle/>
          <a:p>
            <a:r>
              <a:rPr lang="en-US" dirty="0"/>
              <a:t>Do DFS to create a DFS forest.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Choose starting vertices in any order.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Keep track of finishing times</a:t>
            </a:r>
            <a:r>
              <a:rPr lang="en-US" dirty="0">
                <a:solidFill>
                  <a:schemeClr val="accent1"/>
                </a:solidFill>
              </a:rPr>
              <a:t>.</a:t>
            </a:r>
          </a:p>
          <a:p>
            <a:r>
              <a:rPr lang="en-US" dirty="0"/>
              <a:t>Reverse all the edges in the graph.</a:t>
            </a:r>
          </a:p>
          <a:p>
            <a:r>
              <a:rPr lang="en-US" dirty="0"/>
              <a:t>Do DFS again to create </a:t>
            </a:r>
            <a:r>
              <a:rPr lang="en-US" b="1" dirty="0">
                <a:solidFill>
                  <a:schemeClr val="accent2"/>
                </a:solidFill>
              </a:rPr>
              <a:t>another DFS forest</a:t>
            </a:r>
            <a:r>
              <a:rPr lang="en-US" dirty="0"/>
              <a:t>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This time, order the nodes in the reverse order of the finishing times that they had from the first DFS run.</a:t>
            </a:r>
          </a:p>
          <a:p>
            <a:r>
              <a:rPr lang="en-US" dirty="0"/>
              <a:t>The SCCs are the different trees in the </a:t>
            </a:r>
            <a:r>
              <a:rPr lang="en-US" b="1" dirty="0">
                <a:solidFill>
                  <a:schemeClr val="accent2"/>
                </a:solidFill>
              </a:rPr>
              <a:t>second DFS forest.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9008" y="1468541"/>
            <a:ext cx="2862470" cy="21468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8650" y="1229024"/>
            <a:ext cx="4479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Running time: O(n + m)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9ED39B-8FFF-3E4C-916A-1870BD050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06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789" y="5659214"/>
            <a:ext cx="7886700" cy="1325563"/>
          </a:xfrm>
        </p:spPr>
        <p:txBody>
          <a:bodyPr/>
          <a:lstStyle/>
          <a:p>
            <a:r>
              <a:rPr lang="en-US" dirty="0"/>
              <a:t>But let’s break that down a bit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039" y="1028989"/>
            <a:ext cx="6567280" cy="670899"/>
          </a:xfrm>
        </p:spPr>
        <p:txBody>
          <a:bodyPr>
            <a:normAutofit/>
          </a:bodyPr>
          <a:lstStyle/>
          <a:p>
            <a:r>
              <a:rPr lang="en-US" sz="2000" dirty="0"/>
              <a:t>(See Python notebook)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4457"/>
            <a:ext cx="9144000" cy="415412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43729" y="13826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Look, it works!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DAC9E-5E73-D14F-BFE3-755795EC1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3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816547" y="3112052"/>
            <a:ext cx="1264269" cy="842731"/>
            <a:chOff x="4373217" y="4464763"/>
            <a:chExt cx="1264269" cy="842731"/>
          </a:xfrm>
        </p:grpSpPr>
        <p:sp>
          <p:nvSpPr>
            <p:cNvPr id="8" name="Oval 7"/>
            <p:cNvSpPr/>
            <p:nvPr/>
          </p:nvSpPr>
          <p:spPr>
            <a:xfrm>
              <a:off x="4373217" y="4464763"/>
              <a:ext cx="1264269" cy="8427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3477211" y="1524064"/>
            <a:ext cx="1154261" cy="964879"/>
            <a:chOff x="1791276" y="2676798"/>
            <a:chExt cx="995793" cy="769286"/>
          </a:xfrm>
        </p:grpSpPr>
        <p:sp>
          <p:nvSpPr>
            <p:cNvPr id="11" name="Oval 10"/>
            <p:cNvSpPr/>
            <p:nvPr/>
          </p:nvSpPr>
          <p:spPr>
            <a:xfrm>
              <a:off x="1791276" y="2676798"/>
              <a:ext cx="995793" cy="76928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effectLst>
              <a:glow rad="25400">
                <a:schemeClr val="tx1"/>
              </a:glow>
            </a:effectLst>
          </p:spPr>
        </p:pic>
      </p:grpSp>
      <p:grpSp>
        <p:nvGrpSpPr>
          <p:cNvPr id="13" name="Group 12"/>
          <p:cNvGrpSpPr/>
          <p:nvPr/>
        </p:nvGrpSpPr>
        <p:grpSpPr>
          <a:xfrm>
            <a:off x="2253377" y="3647881"/>
            <a:ext cx="1610963" cy="1208222"/>
            <a:chOff x="4053781" y="5555199"/>
            <a:chExt cx="1610963" cy="1208222"/>
          </a:xfrm>
        </p:grpSpPr>
        <p:sp>
          <p:nvSpPr>
            <p:cNvPr id="14" name="Oval 13"/>
            <p:cNvSpPr/>
            <p:nvPr/>
          </p:nvSpPr>
          <p:spPr>
            <a:xfrm>
              <a:off x="4287492" y="5555199"/>
              <a:ext cx="1112794" cy="114770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effectLst>
              <a:glow rad="50800">
                <a:schemeClr val="tx1">
                  <a:alpha val="45000"/>
                </a:schemeClr>
              </a:glow>
            </a:effectLst>
          </p:spPr>
        </p:pic>
      </p:grpSp>
      <p:grpSp>
        <p:nvGrpSpPr>
          <p:cNvPr id="16" name="Group 15"/>
          <p:cNvGrpSpPr/>
          <p:nvPr/>
        </p:nvGrpSpPr>
        <p:grpSpPr>
          <a:xfrm>
            <a:off x="592385" y="5385661"/>
            <a:ext cx="1046441" cy="1067278"/>
            <a:chOff x="6021896" y="4336008"/>
            <a:chExt cx="1046441" cy="1067278"/>
          </a:xfrm>
        </p:grpSpPr>
        <p:sp>
          <p:nvSpPr>
            <p:cNvPr id="17" name="Oval 16"/>
            <p:cNvSpPr/>
            <p:nvPr/>
          </p:nvSpPr>
          <p:spPr>
            <a:xfrm>
              <a:off x="6021896" y="4336008"/>
              <a:ext cx="1046441" cy="106727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effectLst>
              <a:glow rad="63500">
                <a:schemeClr val="tx1">
                  <a:alpha val="67000"/>
                </a:schemeClr>
              </a:glow>
            </a:effectLst>
          </p:spPr>
        </p:pic>
      </p:grpSp>
      <p:grpSp>
        <p:nvGrpSpPr>
          <p:cNvPr id="19" name="Group 18"/>
          <p:cNvGrpSpPr/>
          <p:nvPr/>
        </p:nvGrpSpPr>
        <p:grpSpPr>
          <a:xfrm>
            <a:off x="7417684" y="2790449"/>
            <a:ext cx="931129" cy="857432"/>
            <a:chOff x="6334072" y="2019168"/>
            <a:chExt cx="931129" cy="857432"/>
          </a:xfrm>
        </p:grpSpPr>
        <p:sp>
          <p:nvSpPr>
            <p:cNvPr id="20" name="Oval 19"/>
            <p:cNvSpPr/>
            <p:nvPr/>
          </p:nvSpPr>
          <p:spPr>
            <a:xfrm>
              <a:off x="6334072" y="2019168"/>
              <a:ext cx="931129" cy="85743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5588924" y="560609"/>
            <a:ext cx="1385211" cy="934596"/>
            <a:chOff x="2508568" y="1917700"/>
            <a:chExt cx="913763" cy="706230"/>
          </a:xfrm>
        </p:grpSpPr>
        <p:sp>
          <p:nvSpPr>
            <p:cNvPr id="46" name="Oval 45"/>
            <p:cNvSpPr/>
            <p:nvPr/>
          </p:nvSpPr>
          <p:spPr>
            <a:xfrm>
              <a:off x="2508568" y="1917700"/>
              <a:ext cx="913763" cy="7016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</p:spPr>
        </p:pic>
      </p:grpSp>
      <p:cxnSp>
        <p:nvCxnSpPr>
          <p:cNvPr id="48" name="Straight Connector 47"/>
          <p:cNvCxnSpPr>
            <a:stCxn id="46" idx="2"/>
            <a:endCxn id="11" idx="7"/>
          </p:cNvCxnSpPr>
          <p:nvPr/>
        </p:nvCxnSpPr>
        <p:spPr>
          <a:xfrm flipH="1">
            <a:off x="4462434" y="1024864"/>
            <a:ext cx="1126490" cy="640503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0" idx="0"/>
            <a:endCxn id="46" idx="5"/>
          </p:cNvCxnSpPr>
          <p:nvPr/>
        </p:nvCxnSpPr>
        <p:spPr>
          <a:xfrm flipH="1" flipV="1">
            <a:off x="6771276" y="1353142"/>
            <a:ext cx="1111973" cy="1437307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1" idx="6"/>
            <a:endCxn id="46" idx="3"/>
          </p:cNvCxnSpPr>
          <p:nvPr/>
        </p:nvCxnSpPr>
        <p:spPr>
          <a:xfrm flipV="1">
            <a:off x="4631472" y="1353142"/>
            <a:ext cx="1160311" cy="653362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8" idx="0"/>
            <a:endCxn id="46" idx="4"/>
          </p:cNvCxnSpPr>
          <p:nvPr/>
        </p:nvCxnSpPr>
        <p:spPr>
          <a:xfrm flipV="1">
            <a:off x="5448682" y="1489119"/>
            <a:ext cx="832848" cy="1622933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0" idx="4"/>
          </p:cNvCxnSpPr>
          <p:nvPr/>
        </p:nvCxnSpPr>
        <p:spPr>
          <a:xfrm flipH="1">
            <a:off x="3646250" y="3647881"/>
            <a:ext cx="4236999" cy="970507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8" idx="3"/>
            <a:endCxn id="15" idx="3"/>
          </p:cNvCxnSpPr>
          <p:nvPr/>
        </p:nvCxnSpPr>
        <p:spPr>
          <a:xfrm flipH="1">
            <a:off x="3864340" y="3831368"/>
            <a:ext cx="1137355" cy="420624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3477211" y="1470674"/>
            <a:ext cx="2485359" cy="2279691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1" idx="3"/>
            <a:endCxn id="14" idx="0"/>
          </p:cNvCxnSpPr>
          <p:nvPr/>
        </p:nvCxnSpPr>
        <p:spPr>
          <a:xfrm flipH="1">
            <a:off x="3043485" y="2347640"/>
            <a:ext cx="602764" cy="1300241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1482013" y="4641745"/>
            <a:ext cx="1186740" cy="96332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1" idx="5"/>
            <a:endCxn id="20" idx="2"/>
          </p:cNvCxnSpPr>
          <p:nvPr/>
        </p:nvCxnSpPr>
        <p:spPr>
          <a:xfrm>
            <a:off x="4462434" y="2347640"/>
            <a:ext cx="2955250" cy="871525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115606" y="4251993"/>
            <a:ext cx="1371482" cy="113366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5944AF-8851-0140-9F0D-87DEDB308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555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816547" y="3112052"/>
            <a:ext cx="1264269" cy="842731"/>
            <a:chOff x="4373217" y="4464763"/>
            <a:chExt cx="1264269" cy="842731"/>
          </a:xfrm>
        </p:grpSpPr>
        <p:sp>
          <p:nvSpPr>
            <p:cNvPr id="8" name="Oval 7"/>
            <p:cNvSpPr/>
            <p:nvPr/>
          </p:nvSpPr>
          <p:spPr>
            <a:xfrm>
              <a:off x="4373217" y="4464763"/>
              <a:ext cx="1264269" cy="8427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3477211" y="1524064"/>
            <a:ext cx="1154261" cy="964879"/>
            <a:chOff x="1791276" y="2676798"/>
            <a:chExt cx="995793" cy="769286"/>
          </a:xfrm>
        </p:grpSpPr>
        <p:sp>
          <p:nvSpPr>
            <p:cNvPr id="11" name="Oval 10"/>
            <p:cNvSpPr/>
            <p:nvPr/>
          </p:nvSpPr>
          <p:spPr>
            <a:xfrm>
              <a:off x="1791276" y="2676798"/>
              <a:ext cx="995793" cy="76928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effectLst>
              <a:glow rad="25400">
                <a:schemeClr val="tx1"/>
              </a:glow>
            </a:effectLst>
          </p:spPr>
        </p:pic>
      </p:grpSp>
      <p:grpSp>
        <p:nvGrpSpPr>
          <p:cNvPr id="13" name="Group 12"/>
          <p:cNvGrpSpPr/>
          <p:nvPr/>
        </p:nvGrpSpPr>
        <p:grpSpPr>
          <a:xfrm>
            <a:off x="2253377" y="3647881"/>
            <a:ext cx="1610963" cy="1208222"/>
            <a:chOff x="4053781" y="5555199"/>
            <a:chExt cx="1610963" cy="1208222"/>
          </a:xfrm>
        </p:grpSpPr>
        <p:sp>
          <p:nvSpPr>
            <p:cNvPr id="14" name="Oval 13"/>
            <p:cNvSpPr/>
            <p:nvPr/>
          </p:nvSpPr>
          <p:spPr>
            <a:xfrm>
              <a:off x="4287492" y="5555199"/>
              <a:ext cx="1112794" cy="114770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effectLst>
              <a:glow rad="50800">
                <a:schemeClr val="tx1">
                  <a:alpha val="45000"/>
                </a:schemeClr>
              </a:glow>
            </a:effectLst>
          </p:spPr>
        </p:pic>
      </p:grpSp>
      <p:grpSp>
        <p:nvGrpSpPr>
          <p:cNvPr id="16" name="Group 15"/>
          <p:cNvGrpSpPr/>
          <p:nvPr/>
        </p:nvGrpSpPr>
        <p:grpSpPr>
          <a:xfrm>
            <a:off x="592385" y="5385661"/>
            <a:ext cx="1046441" cy="1067278"/>
            <a:chOff x="6021896" y="4336008"/>
            <a:chExt cx="1046441" cy="1067278"/>
          </a:xfrm>
        </p:grpSpPr>
        <p:sp>
          <p:nvSpPr>
            <p:cNvPr id="17" name="Oval 16"/>
            <p:cNvSpPr/>
            <p:nvPr/>
          </p:nvSpPr>
          <p:spPr>
            <a:xfrm>
              <a:off x="6021896" y="4336008"/>
              <a:ext cx="1046441" cy="106727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effectLst>
              <a:glow rad="63500">
                <a:schemeClr val="tx1">
                  <a:alpha val="67000"/>
                </a:schemeClr>
              </a:glow>
            </a:effectLst>
          </p:spPr>
        </p:pic>
      </p:grpSp>
      <p:grpSp>
        <p:nvGrpSpPr>
          <p:cNvPr id="19" name="Group 18"/>
          <p:cNvGrpSpPr/>
          <p:nvPr/>
        </p:nvGrpSpPr>
        <p:grpSpPr>
          <a:xfrm>
            <a:off x="7417684" y="2790449"/>
            <a:ext cx="931129" cy="857432"/>
            <a:chOff x="6334072" y="2019168"/>
            <a:chExt cx="931129" cy="857432"/>
          </a:xfrm>
        </p:grpSpPr>
        <p:sp>
          <p:nvSpPr>
            <p:cNvPr id="20" name="Oval 19"/>
            <p:cNvSpPr/>
            <p:nvPr/>
          </p:nvSpPr>
          <p:spPr>
            <a:xfrm>
              <a:off x="6334072" y="2019168"/>
              <a:ext cx="931129" cy="85743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5588924" y="560609"/>
            <a:ext cx="1385211" cy="934596"/>
            <a:chOff x="2508568" y="1917700"/>
            <a:chExt cx="913763" cy="706230"/>
          </a:xfrm>
        </p:grpSpPr>
        <p:sp>
          <p:nvSpPr>
            <p:cNvPr id="46" name="Oval 45"/>
            <p:cNvSpPr/>
            <p:nvPr/>
          </p:nvSpPr>
          <p:spPr>
            <a:xfrm>
              <a:off x="2508568" y="1917700"/>
              <a:ext cx="913763" cy="7016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</p:spPr>
        </p:pic>
      </p:grpSp>
      <p:cxnSp>
        <p:nvCxnSpPr>
          <p:cNvPr id="48" name="Straight Connector 47"/>
          <p:cNvCxnSpPr>
            <a:stCxn id="46" idx="2"/>
            <a:endCxn id="11" idx="7"/>
          </p:cNvCxnSpPr>
          <p:nvPr/>
        </p:nvCxnSpPr>
        <p:spPr>
          <a:xfrm flipH="1">
            <a:off x="4462434" y="1024864"/>
            <a:ext cx="1126490" cy="640503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0" idx="0"/>
            <a:endCxn id="46" idx="5"/>
          </p:cNvCxnSpPr>
          <p:nvPr/>
        </p:nvCxnSpPr>
        <p:spPr>
          <a:xfrm flipH="1" flipV="1">
            <a:off x="6771276" y="1353142"/>
            <a:ext cx="1111973" cy="1437307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1" idx="6"/>
            <a:endCxn id="46" idx="3"/>
          </p:cNvCxnSpPr>
          <p:nvPr/>
        </p:nvCxnSpPr>
        <p:spPr>
          <a:xfrm flipV="1">
            <a:off x="4631472" y="1353142"/>
            <a:ext cx="1160311" cy="653362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8" idx="0"/>
            <a:endCxn id="46" idx="4"/>
          </p:cNvCxnSpPr>
          <p:nvPr/>
        </p:nvCxnSpPr>
        <p:spPr>
          <a:xfrm flipV="1">
            <a:off x="5448682" y="1489119"/>
            <a:ext cx="832848" cy="1622933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0" idx="4"/>
          </p:cNvCxnSpPr>
          <p:nvPr/>
        </p:nvCxnSpPr>
        <p:spPr>
          <a:xfrm flipH="1">
            <a:off x="3646250" y="3647881"/>
            <a:ext cx="4236999" cy="970507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8" idx="3"/>
            <a:endCxn id="15" idx="3"/>
          </p:cNvCxnSpPr>
          <p:nvPr/>
        </p:nvCxnSpPr>
        <p:spPr>
          <a:xfrm flipH="1">
            <a:off x="3864340" y="3831368"/>
            <a:ext cx="1137355" cy="420624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3477211" y="1470674"/>
            <a:ext cx="2485359" cy="2279691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1" idx="3"/>
            <a:endCxn id="14" idx="0"/>
          </p:cNvCxnSpPr>
          <p:nvPr/>
        </p:nvCxnSpPr>
        <p:spPr>
          <a:xfrm flipH="1">
            <a:off x="3043485" y="2347640"/>
            <a:ext cx="602764" cy="1300241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1482013" y="4641745"/>
            <a:ext cx="1186740" cy="96332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1" idx="5"/>
            <a:endCxn id="20" idx="2"/>
          </p:cNvCxnSpPr>
          <p:nvPr/>
        </p:nvCxnSpPr>
        <p:spPr>
          <a:xfrm>
            <a:off x="4462434" y="2347640"/>
            <a:ext cx="2955250" cy="871525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3009969" y="264067"/>
            <a:ext cx="5826586" cy="3930169"/>
          </a:xfrm>
          <a:custGeom>
            <a:avLst/>
            <a:gdLst>
              <a:gd name="connsiteX0" fmla="*/ 1257231 w 5826586"/>
              <a:gd name="connsiteY0" fmla="*/ 531063 h 3930169"/>
              <a:gd name="connsiteX1" fmla="*/ 289822 w 5826586"/>
              <a:gd name="connsiteY1" fmla="*/ 1167168 h 3930169"/>
              <a:gd name="connsiteX2" fmla="*/ 11527 w 5826586"/>
              <a:gd name="connsiteY2" fmla="*/ 1975550 h 3930169"/>
              <a:gd name="connsiteX3" fmla="*/ 594622 w 5826586"/>
              <a:gd name="connsiteY3" fmla="*/ 2452629 h 3930169"/>
              <a:gd name="connsiteX4" fmla="*/ 2502935 w 5826586"/>
              <a:gd name="connsiteY4" fmla="*/ 2465881 h 3930169"/>
              <a:gd name="connsiteX5" fmla="*/ 3311318 w 5826586"/>
              <a:gd name="connsiteY5" fmla="*/ 2956211 h 3930169"/>
              <a:gd name="connsiteX6" fmla="*/ 4530518 w 5826586"/>
              <a:gd name="connsiteY6" fmla="*/ 3910368 h 3930169"/>
              <a:gd name="connsiteX7" fmla="*/ 5789474 w 5826586"/>
              <a:gd name="connsiteY7" fmla="*/ 3353776 h 3930169"/>
              <a:gd name="connsiteX8" fmla="*/ 5219631 w 5826586"/>
              <a:gd name="connsiteY8" fmla="*/ 650333 h 3930169"/>
              <a:gd name="connsiteX9" fmla="*/ 2529440 w 5826586"/>
              <a:gd name="connsiteY9" fmla="*/ 976 h 3930169"/>
              <a:gd name="connsiteX10" fmla="*/ 1257231 w 5826586"/>
              <a:gd name="connsiteY10" fmla="*/ 531063 h 393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26586" h="3930169">
                <a:moveTo>
                  <a:pt x="1257231" y="531063"/>
                </a:moveTo>
                <a:cubicBezTo>
                  <a:pt x="883961" y="725428"/>
                  <a:pt x="497439" y="926420"/>
                  <a:pt x="289822" y="1167168"/>
                </a:cubicBezTo>
                <a:cubicBezTo>
                  <a:pt x="82205" y="1407916"/>
                  <a:pt x="-39273" y="1761307"/>
                  <a:pt x="11527" y="1975550"/>
                </a:cubicBezTo>
                <a:cubicBezTo>
                  <a:pt x="62327" y="2189794"/>
                  <a:pt x="179387" y="2370907"/>
                  <a:pt x="594622" y="2452629"/>
                </a:cubicBezTo>
                <a:cubicBezTo>
                  <a:pt x="1009857" y="2534351"/>
                  <a:pt x="2050152" y="2381951"/>
                  <a:pt x="2502935" y="2465881"/>
                </a:cubicBezTo>
                <a:cubicBezTo>
                  <a:pt x="2955718" y="2549811"/>
                  <a:pt x="2973388" y="2715463"/>
                  <a:pt x="3311318" y="2956211"/>
                </a:cubicBezTo>
                <a:cubicBezTo>
                  <a:pt x="3649249" y="3196959"/>
                  <a:pt x="4117492" y="3844107"/>
                  <a:pt x="4530518" y="3910368"/>
                </a:cubicBezTo>
                <a:cubicBezTo>
                  <a:pt x="4943544" y="3976629"/>
                  <a:pt x="5674622" y="3897115"/>
                  <a:pt x="5789474" y="3353776"/>
                </a:cubicBezTo>
                <a:cubicBezTo>
                  <a:pt x="5904326" y="2810437"/>
                  <a:pt x="5762970" y="1209133"/>
                  <a:pt x="5219631" y="650333"/>
                </a:cubicBezTo>
                <a:cubicBezTo>
                  <a:pt x="4676292" y="91533"/>
                  <a:pt x="3189840" y="23063"/>
                  <a:pt x="2529440" y="976"/>
                </a:cubicBezTo>
                <a:cubicBezTo>
                  <a:pt x="1869040" y="-21111"/>
                  <a:pt x="1630501" y="336698"/>
                  <a:pt x="1257231" y="531063"/>
                </a:cubicBezTo>
                <a:close/>
              </a:path>
            </a:pathLst>
          </a:custGeom>
          <a:noFill/>
          <a:ln w="47625">
            <a:solidFill>
              <a:srgbClr val="CF6E6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 rot="391388">
            <a:off x="4565034" y="2870116"/>
            <a:ext cx="1675353" cy="1481913"/>
          </a:xfrm>
          <a:prstGeom prst="ellipse">
            <a:avLst/>
          </a:prstGeom>
          <a:noFill/>
          <a:ln w="53975">
            <a:solidFill>
              <a:srgbClr val="CF6E6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 rot="2831201">
            <a:off x="1366963" y="2728386"/>
            <a:ext cx="1675353" cy="4520258"/>
          </a:xfrm>
          <a:prstGeom prst="ellipse">
            <a:avLst/>
          </a:prstGeom>
          <a:noFill/>
          <a:ln w="53975">
            <a:solidFill>
              <a:srgbClr val="CF6E6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1115606" y="4251993"/>
            <a:ext cx="1371482" cy="113366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ADE4E6-2250-1D44-97DC-612BEB392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80871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816547" y="3112052"/>
            <a:ext cx="1264269" cy="842731"/>
            <a:chOff x="4373217" y="4464763"/>
            <a:chExt cx="1264269" cy="842731"/>
          </a:xfrm>
        </p:grpSpPr>
        <p:sp>
          <p:nvSpPr>
            <p:cNvPr id="8" name="Oval 7"/>
            <p:cNvSpPr/>
            <p:nvPr/>
          </p:nvSpPr>
          <p:spPr>
            <a:xfrm>
              <a:off x="4373217" y="4464763"/>
              <a:ext cx="1264269" cy="8427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3477211" y="1524064"/>
            <a:ext cx="1154261" cy="964879"/>
            <a:chOff x="1791276" y="2676798"/>
            <a:chExt cx="995793" cy="769286"/>
          </a:xfrm>
        </p:grpSpPr>
        <p:sp>
          <p:nvSpPr>
            <p:cNvPr id="11" name="Oval 10"/>
            <p:cNvSpPr/>
            <p:nvPr/>
          </p:nvSpPr>
          <p:spPr>
            <a:xfrm>
              <a:off x="1791276" y="2676798"/>
              <a:ext cx="995793" cy="76928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effectLst>
              <a:glow rad="25400">
                <a:schemeClr val="tx1"/>
              </a:glow>
            </a:effectLst>
          </p:spPr>
        </p:pic>
      </p:grpSp>
      <p:grpSp>
        <p:nvGrpSpPr>
          <p:cNvPr id="13" name="Group 12"/>
          <p:cNvGrpSpPr/>
          <p:nvPr/>
        </p:nvGrpSpPr>
        <p:grpSpPr>
          <a:xfrm>
            <a:off x="2253377" y="3647881"/>
            <a:ext cx="1610963" cy="1208222"/>
            <a:chOff x="4053781" y="5555199"/>
            <a:chExt cx="1610963" cy="1208222"/>
          </a:xfrm>
        </p:grpSpPr>
        <p:sp>
          <p:nvSpPr>
            <p:cNvPr id="14" name="Oval 13"/>
            <p:cNvSpPr/>
            <p:nvPr/>
          </p:nvSpPr>
          <p:spPr>
            <a:xfrm>
              <a:off x="4287492" y="5555199"/>
              <a:ext cx="1112794" cy="114770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effectLst>
              <a:glow rad="50800">
                <a:schemeClr val="tx1">
                  <a:alpha val="45000"/>
                </a:schemeClr>
              </a:glow>
            </a:effectLst>
          </p:spPr>
        </p:pic>
      </p:grpSp>
      <p:grpSp>
        <p:nvGrpSpPr>
          <p:cNvPr id="16" name="Group 15"/>
          <p:cNvGrpSpPr/>
          <p:nvPr/>
        </p:nvGrpSpPr>
        <p:grpSpPr>
          <a:xfrm>
            <a:off x="592385" y="5385661"/>
            <a:ext cx="1046441" cy="1067278"/>
            <a:chOff x="6021896" y="4336008"/>
            <a:chExt cx="1046441" cy="1067278"/>
          </a:xfrm>
        </p:grpSpPr>
        <p:sp>
          <p:nvSpPr>
            <p:cNvPr id="17" name="Oval 16"/>
            <p:cNvSpPr/>
            <p:nvPr/>
          </p:nvSpPr>
          <p:spPr>
            <a:xfrm>
              <a:off x="6021896" y="4336008"/>
              <a:ext cx="1046441" cy="106727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effectLst>
              <a:glow rad="63500">
                <a:schemeClr val="tx1">
                  <a:alpha val="67000"/>
                </a:schemeClr>
              </a:glow>
            </a:effectLst>
          </p:spPr>
        </p:pic>
      </p:grpSp>
      <p:grpSp>
        <p:nvGrpSpPr>
          <p:cNvPr id="19" name="Group 18"/>
          <p:cNvGrpSpPr/>
          <p:nvPr/>
        </p:nvGrpSpPr>
        <p:grpSpPr>
          <a:xfrm>
            <a:off x="7417684" y="2790449"/>
            <a:ext cx="931129" cy="857432"/>
            <a:chOff x="6334072" y="2019168"/>
            <a:chExt cx="931129" cy="857432"/>
          </a:xfrm>
        </p:grpSpPr>
        <p:sp>
          <p:nvSpPr>
            <p:cNvPr id="20" name="Oval 19"/>
            <p:cNvSpPr/>
            <p:nvPr/>
          </p:nvSpPr>
          <p:spPr>
            <a:xfrm>
              <a:off x="6334072" y="2019168"/>
              <a:ext cx="931129" cy="85743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5588924" y="560609"/>
            <a:ext cx="1385211" cy="934596"/>
            <a:chOff x="2508568" y="1917700"/>
            <a:chExt cx="913763" cy="706230"/>
          </a:xfrm>
        </p:grpSpPr>
        <p:sp>
          <p:nvSpPr>
            <p:cNvPr id="46" name="Oval 45"/>
            <p:cNvSpPr/>
            <p:nvPr/>
          </p:nvSpPr>
          <p:spPr>
            <a:xfrm>
              <a:off x="2508568" y="1917700"/>
              <a:ext cx="913763" cy="7016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</p:spPr>
        </p:pic>
      </p:grpSp>
      <p:cxnSp>
        <p:nvCxnSpPr>
          <p:cNvPr id="48" name="Straight Connector 47"/>
          <p:cNvCxnSpPr>
            <a:stCxn id="46" idx="2"/>
            <a:endCxn id="11" idx="7"/>
          </p:cNvCxnSpPr>
          <p:nvPr/>
        </p:nvCxnSpPr>
        <p:spPr>
          <a:xfrm flipH="1">
            <a:off x="4462434" y="1024864"/>
            <a:ext cx="1126490" cy="640503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0" idx="0"/>
            <a:endCxn id="46" idx="5"/>
          </p:cNvCxnSpPr>
          <p:nvPr/>
        </p:nvCxnSpPr>
        <p:spPr>
          <a:xfrm flipH="1" flipV="1">
            <a:off x="6771276" y="1353142"/>
            <a:ext cx="1111973" cy="1437307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1" idx="6"/>
            <a:endCxn id="46" idx="3"/>
          </p:cNvCxnSpPr>
          <p:nvPr/>
        </p:nvCxnSpPr>
        <p:spPr>
          <a:xfrm flipV="1">
            <a:off x="4631472" y="1353142"/>
            <a:ext cx="1160311" cy="653362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8" idx="0"/>
            <a:endCxn id="46" idx="4"/>
          </p:cNvCxnSpPr>
          <p:nvPr/>
        </p:nvCxnSpPr>
        <p:spPr>
          <a:xfrm flipV="1">
            <a:off x="5448682" y="1489119"/>
            <a:ext cx="832848" cy="1622933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0" idx="4"/>
          </p:cNvCxnSpPr>
          <p:nvPr/>
        </p:nvCxnSpPr>
        <p:spPr>
          <a:xfrm flipH="1">
            <a:off x="3646250" y="3647881"/>
            <a:ext cx="4236999" cy="970507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8" idx="3"/>
            <a:endCxn id="15" idx="3"/>
          </p:cNvCxnSpPr>
          <p:nvPr/>
        </p:nvCxnSpPr>
        <p:spPr>
          <a:xfrm flipH="1">
            <a:off x="3864340" y="3831368"/>
            <a:ext cx="1137355" cy="420624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3477211" y="1470674"/>
            <a:ext cx="2485359" cy="2279691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1" idx="3"/>
            <a:endCxn id="14" idx="0"/>
          </p:cNvCxnSpPr>
          <p:nvPr/>
        </p:nvCxnSpPr>
        <p:spPr>
          <a:xfrm flipH="1">
            <a:off x="3043485" y="2347640"/>
            <a:ext cx="602764" cy="1300241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1482013" y="4641745"/>
            <a:ext cx="1186740" cy="96332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1" idx="5"/>
            <a:endCxn id="20" idx="2"/>
          </p:cNvCxnSpPr>
          <p:nvPr/>
        </p:nvCxnSpPr>
        <p:spPr>
          <a:xfrm>
            <a:off x="4462434" y="2347640"/>
            <a:ext cx="2955250" cy="871525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115606" y="4251993"/>
            <a:ext cx="1371482" cy="113366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025679" y="5475820"/>
            <a:ext cx="4022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dirty="0"/>
              <a:t>Start with an arbitrary vertex and do DFS.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6DF8D1-E65D-ED4B-BA0D-BC0D5B351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6158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816547" y="3112052"/>
            <a:ext cx="1264269" cy="842731"/>
            <a:chOff x="4373217" y="4464763"/>
            <a:chExt cx="1264269" cy="842731"/>
          </a:xfrm>
        </p:grpSpPr>
        <p:sp>
          <p:nvSpPr>
            <p:cNvPr id="8" name="Oval 7"/>
            <p:cNvSpPr/>
            <p:nvPr/>
          </p:nvSpPr>
          <p:spPr>
            <a:xfrm>
              <a:off x="4373217" y="4464763"/>
              <a:ext cx="1264269" cy="8427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3477211" y="1524064"/>
            <a:ext cx="1154261" cy="964879"/>
            <a:chOff x="1791276" y="2676798"/>
            <a:chExt cx="995793" cy="769286"/>
          </a:xfrm>
        </p:grpSpPr>
        <p:sp>
          <p:nvSpPr>
            <p:cNvPr id="11" name="Oval 10"/>
            <p:cNvSpPr/>
            <p:nvPr/>
          </p:nvSpPr>
          <p:spPr>
            <a:xfrm>
              <a:off x="1791276" y="2676798"/>
              <a:ext cx="995793" cy="76928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effectLst>
              <a:glow rad="25400">
                <a:schemeClr val="tx1"/>
              </a:glow>
            </a:effectLst>
          </p:spPr>
        </p:pic>
      </p:grpSp>
      <p:grpSp>
        <p:nvGrpSpPr>
          <p:cNvPr id="13" name="Group 12"/>
          <p:cNvGrpSpPr/>
          <p:nvPr/>
        </p:nvGrpSpPr>
        <p:grpSpPr>
          <a:xfrm>
            <a:off x="2253377" y="3647881"/>
            <a:ext cx="1610963" cy="1208222"/>
            <a:chOff x="4053781" y="5555199"/>
            <a:chExt cx="1610963" cy="1208222"/>
          </a:xfrm>
        </p:grpSpPr>
        <p:sp>
          <p:nvSpPr>
            <p:cNvPr id="14" name="Oval 13"/>
            <p:cNvSpPr/>
            <p:nvPr/>
          </p:nvSpPr>
          <p:spPr>
            <a:xfrm>
              <a:off x="4287492" y="5555199"/>
              <a:ext cx="1112794" cy="114770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effectLst>
              <a:glow rad="50800">
                <a:schemeClr val="tx1">
                  <a:alpha val="45000"/>
                </a:schemeClr>
              </a:glow>
            </a:effectLst>
          </p:spPr>
        </p:pic>
      </p:grpSp>
      <p:grpSp>
        <p:nvGrpSpPr>
          <p:cNvPr id="16" name="Group 15"/>
          <p:cNvGrpSpPr/>
          <p:nvPr/>
        </p:nvGrpSpPr>
        <p:grpSpPr>
          <a:xfrm>
            <a:off x="592385" y="5385661"/>
            <a:ext cx="1046441" cy="1067278"/>
            <a:chOff x="6021896" y="4336008"/>
            <a:chExt cx="1046441" cy="1067278"/>
          </a:xfrm>
        </p:grpSpPr>
        <p:sp>
          <p:nvSpPr>
            <p:cNvPr id="17" name="Oval 16"/>
            <p:cNvSpPr/>
            <p:nvPr/>
          </p:nvSpPr>
          <p:spPr>
            <a:xfrm>
              <a:off x="6021896" y="4336008"/>
              <a:ext cx="1046441" cy="106727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effectLst>
              <a:glow rad="63500">
                <a:schemeClr val="tx1">
                  <a:alpha val="67000"/>
                </a:schemeClr>
              </a:glow>
            </a:effectLst>
          </p:spPr>
        </p:pic>
      </p:grpSp>
      <p:grpSp>
        <p:nvGrpSpPr>
          <p:cNvPr id="19" name="Group 18"/>
          <p:cNvGrpSpPr/>
          <p:nvPr/>
        </p:nvGrpSpPr>
        <p:grpSpPr>
          <a:xfrm>
            <a:off x="7417684" y="2790449"/>
            <a:ext cx="931129" cy="857432"/>
            <a:chOff x="6334072" y="2019168"/>
            <a:chExt cx="931129" cy="857432"/>
          </a:xfrm>
        </p:grpSpPr>
        <p:sp>
          <p:nvSpPr>
            <p:cNvPr id="20" name="Oval 19"/>
            <p:cNvSpPr/>
            <p:nvPr/>
          </p:nvSpPr>
          <p:spPr>
            <a:xfrm>
              <a:off x="6334072" y="2019168"/>
              <a:ext cx="931129" cy="85743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5588924" y="560609"/>
            <a:ext cx="1385211" cy="934596"/>
            <a:chOff x="2508568" y="1917700"/>
            <a:chExt cx="913763" cy="706230"/>
          </a:xfrm>
        </p:grpSpPr>
        <p:sp>
          <p:nvSpPr>
            <p:cNvPr id="46" name="Oval 45"/>
            <p:cNvSpPr/>
            <p:nvPr/>
          </p:nvSpPr>
          <p:spPr>
            <a:xfrm>
              <a:off x="2508568" y="1917700"/>
              <a:ext cx="913763" cy="701631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</p:spPr>
        </p:pic>
      </p:grpSp>
      <p:cxnSp>
        <p:nvCxnSpPr>
          <p:cNvPr id="48" name="Straight Connector 47"/>
          <p:cNvCxnSpPr>
            <a:stCxn id="46" idx="2"/>
            <a:endCxn id="11" idx="7"/>
          </p:cNvCxnSpPr>
          <p:nvPr/>
        </p:nvCxnSpPr>
        <p:spPr>
          <a:xfrm flipH="1">
            <a:off x="4462434" y="1024864"/>
            <a:ext cx="1126490" cy="640503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0" idx="0"/>
            <a:endCxn id="46" idx="5"/>
          </p:cNvCxnSpPr>
          <p:nvPr/>
        </p:nvCxnSpPr>
        <p:spPr>
          <a:xfrm flipH="1" flipV="1">
            <a:off x="6771276" y="1353142"/>
            <a:ext cx="1111973" cy="1437307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1" idx="6"/>
            <a:endCxn id="46" idx="3"/>
          </p:cNvCxnSpPr>
          <p:nvPr/>
        </p:nvCxnSpPr>
        <p:spPr>
          <a:xfrm flipV="1">
            <a:off x="4631472" y="1353142"/>
            <a:ext cx="1160311" cy="653362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8" idx="0"/>
            <a:endCxn id="46" idx="4"/>
          </p:cNvCxnSpPr>
          <p:nvPr/>
        </p:nvCxnSpPr>
        <p:spPr>
          <a:xfrm flipV="1">
            <a:off x="5448682" y="1489119"/>
            <a:ext cx="832848" cy="1622933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0" idx="4"/>
          </p:cNvCxnSpPr>
          <p:nvPr/>
        </p:nvCxnSpPr>
        <p:spPr>
          <a:xfrm flipH="1">
            <a:off x="3646250" y="3647881"/>
            <a:ext cx="4236999" cy="970507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8" idx="3"/>
            <a:endCxn id="15" idx="3"/>
          </p:cNvCxnSpPr>
          <p:nvPr/>
        </p:nvCxnSpPr>
        <p:spPr>
          <a:xfrm flipH="1">
            <a:off x="3864340" y="3831368"/>
            <a:ext cx="1137355" cy="420624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3477211" y="1470674"/>
            <a:ext cx="2485359" cy="2279691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1" idx="3"/>
            <a:endCxn id="14" idx="0"/>
          </p:cNvCxnSpPr>
          <p:nvPr/>
        </p:nvCxnSpPr>
        <p:spPr>
          <a:xfrm flipH="1">
            <a:off x="3043485" y="2347640"/>
            <a:ext cx="602764" cy="1300241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1482013" y="4641745"/>
            <a:ext cx="1186740" cy="96332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1" idx="5"/>
            <a:endCxn id="20" idx="2"/>
          </p:cNvCxnSpPr>
          <p:nvPr/>
        </p:nvCxnSpPr>
        <p:spPr>
          <a:xfrm>
            <a:off x="4462434" y="2347640"/>
            <a:ext cx="2955250" cy="871525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115606" y="4251993"/>
            <a:ext cx="1371482" cy="113366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025679" y="5475820"/>
            <a:ext cx="4022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dirty="0"/>
              <a:t>Start with an arbitrary vertex and do DFS.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13327" y="618596"/>
            <a:ext cx="1139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Start:0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23657">
            <a:off x="5272287" y="22805"/>
            <a:ext cx="721144" cy="102271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72C4D-1750-CD4E-8E7F-1C2A86BEA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32665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816547" y="3112052"/>
            <a:ext cx="1264269" cy="842731"/>
            <a:chOff x="4373217" y="4464763"/>
            <a:chExt cx="1264269" cy="842731"/>
          </a:xfrm>
        </p:grpSpPr>
        <p:sp>
          <p:nvSpPr>
            <p:cNvPr id="8" name="Oval 7"/>
            <p:cNvSpPr/>
            <p:nvPr/>
          </p:nvSpPr>
          <p:spPr>
            <a:xfrm>
              <a:off x="4373217" y="4464763"/>
              <a:ext cx="1264269" cy="8427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3477211" y="1524064"/>
            <a:ext cx="1154261" cy="964879"/>
            <a:chOff x="1791276" y="2676798"/>
            <a:chExt cx="995793" cy="769286"/>
          </a:xfrm>
        </p:grpSpPr>
        <p:sp>
          <p:nvSpPr>
            <p:cNvPr id="11" name="Oval 10"/>
            <p:cNvSpPr/>
            <p:nvPr/>
          </p:nvSpPr>
          <p:spPr>
            <a:xfrm>
              <a:off x="1791276" y="2676798"/>
              <a:ext cx="995793" cy="769286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effectLst>
              <a:glow rad="25400">
                <a:schemeClr val="tx1"/>
              </a:glow>
            </a:effectLst>
          </p:spPr>
        </p:pic>
      </p:grpSp>
      <p:grpSp>
        <p:nvGrpSpPr>
          <p:cNvPr id="13" name="Group 12"/>
          <p:cNvGrpSpPr/>
          <p:nvPr/>
        </p:nvGrpSpPr>
        <p:grpSpPr>
          <a:xfrm>
            <a:off x="2253377" y="3647881"/>
            <a:ext cx="1610963" cy="1208222"/>
            <a:chOff x="4053781" y="5555199"/>
            <a:chExt cx="1610963" cy="1208222"/>
          </a:xfrm>
        </p:grpSpPr>
        <p:sp>
          <p:nvSpPr>
            <p:cNvPr id="14" name="Oval 13"/>
            <p:cNvSpPr/>
            <p:nvPr/>
          </p:nvSpPr>
          <p:spPr>
            <a:xfrm>
              <a:off x="4287492" y="5555199"/>
              <a:ext cx="1112794" cy="114770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effectLst>
              <a:glow rad="50800">
                <a:schemeClr val="tx1">
                  <a:alpha val="45000"/>
                </a:schemeClr>
              </a:glow>
            </a:effectLst>
          </p:spPr>
        </p:pic>
      </p:grpSp>
      <p:grpSp>
        <p:nvGrpSpPr>
          <p:cNvPr id="16" name="Group 15"/>
          <p:cNvGrpSpPr/>
          <p:nvPr/>
        </p:nvGrpSpPr>
        <p:grpSpPr>
          <a:xfrm>
            <a:off x="592385" y="5385661"/>
            <a:ext cx="1046441" cy="1067278"/>
            <a:chOff x="6021896" y="4336008"/>
            <a:chExt cx="1046441" cy="1067278"/>
          </a:xfrm>
        </p:grpSpPr>
        <p:sp>
          <p:nvSpPr>
            <p:cNvPr id="17" name="Oval 16"/>
            <p:cNvSpPr/>
            <p:nvPr/>
          </p:nvSpPr>
          <p:spPr>
            <a:xfrm>
              <a:off x="6021896" y="4336008"/>
              <a:ext cx="1046441" cy="106727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effectLst>
              <a:glow rad="63500">
                <a:schemeClr val="tx1">
                  <a:alpha val="67000"/>
                </a:schemeClr>
              </a:glow>
            </a:effectLst>
          </p:spPr>
        </p:pic>
      </p:grpSp>
      <p:grpSp>
        <p:nvGrpSpPr>
          <p:cNvPr id="19" name="Group 18"/>
          <p:cNvGrpSpPr/>
          <p:nvPr/>
        </p:nvGrpSpPr>
        <p:grpSpPr>
          <a:xfrm>
            <a:off x="7417684" y="2790449"/>
            <a:ext cx="931129" cy="857432"/>
            <a:chOff x="6334072" y="2019168"/>
            <a:chExt cx="931129" cy="857432"/>
          </a:xfrm>
        </p:grpSpPr>
        <p:sp>
          <p:nvSpPr>
            <p:cNvPr id="20" name="Oval 19"/>
            <p:cNvSpPr/>
            <p:nvPr/>
          </p:nvSpPr>
          <p:spPr>
            <a:xfrm>
              <a:off x="6334072" y="2019168"/>
              <a:ext cx="931129" cy="85743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5588924" y="560609"/>
            <a:ext cx="1385211" cy="934596"/>
            <a:chOff x="2508568" y="1917700"/>
            <a:chExt cx="913763" cy="706230"/>
          </a:xfrm>
        </p:grpSpPr>
        <p:sp>
          <p:nvSpPr>
            <p:cNvPr id="46" name="Oval 45"/>
            <p:cNvSpPr/>
            <p:nvPr/>
          </p:nvSpPr>
          <p:spPr>
            <a:xfrm>
              <a:off x="2508568" y="1917700"/>
              <a:ext cx="913763" cy="701631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</p:spPr>
        </p:pic>
      </p:grpSp>
      <p:cxnSp>
        <p:nvCxnSpPr>
          <p:cNvPr id="48" name="Straight Connector 47"/>
          <p:cNvCxnSpPr>
            <a:stCxn id="46" idx="2"/>
            <a:endCxn id="11" idx="7"/>
          </p:cNvCxnSpPr>
          <p:nvPr/>
        </p:nvCxnSpPr>
        <p:spPr>
          <a:xfrm flipH="1">
            <a:off x="4462434" y="1024864"/>
            <a:ext cx="1126490" cy="640503"/>
          </a:xfrm>
          <a:prstGeom prst="line">
            <a:avLst/>
          </a:prstGeom>
          <a:ln w="66675">
            <a:solidFill>
              <a:srgbClr val="CF6E6C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0" idx="0"/>
            <a:endCxn id="46" idx="5"/>
          </p:cNvCxnSpPr>
          <p:nvPr/>
        </p:nvCxnSpPr>
        <p:spPr>
          <a:xfrm flipH="1" flipV="1">
            <a:off x="6771276" y="1353142"/>
            <a:ext cx="1111973" cy="1437307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1" idx="6"/>
            <a:endCxn id="46" idx="3"/>
          </p:cNvCxnSpPr>
          <p:nvPr/>
        </p:nvCxnSpPr>
        <p:spPr>
          <a:xfrm flipV="1">
            <a:off x="4631472" y="1353142"/>
            <a:ext cx="1160311" cy="653362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8" idx="0"/>
            <a:endCxn id="46" idx="4"/>
          </p:cNvCxnSpPr>
          <p:nvPr/>
        </p:nvCxnSpPr>
        <p:spPr>
          <a:xfrm flipV="1">
            <a:off x="5448682" y="1489119"/>
            <a:ext cx="832848" cy="1622933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0" idx="4"/>
          </p:cNvCxnSpPr>
          <p:nvPr/>
        </p:nvCxnSpPr>
        <p:spPr>
          <a:xfrm flipH="1">
            <a:off x="3646250" y="3647881"/>
            <a:ext cx="4236999" cy="970507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8" idx="3"/>
            <a:endCxn id="15" idx="3"/>
          </p:cNvCxnSpPr>
          <p:nvPr/>
        </p:nvCxnSpPr>
        <p:spPr>
          <a:xfrm flipH="1">
            <a:off x="3864340" y="3831368"/>
            <a:ext cx="1137355" cy="420624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3477211" y="1470674"/>
            <a:ext cx="2485359" cy="2279691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1" idx="3"/>
            <a:endCxn id="14" idx="0"/>
          </p:cNvCxnSpPr>
          <p:nvPr/>
        </p:nvCxnSpPr>
        <p:spPr>
          <a:xfrm flipH="1">
            <a:off x="3043485" y="2347640"/>
            <a:ext cx="602764" cy="1300241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1482013" y="4641745"/>
            <a:ext cx="1186740" cy="96332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1" idx="5"/>
            <a:endCxn id="20" idx="2"/>
          </p:cNvCxnSpPr>
          <p:nvPr/>
        </p:nvCxnSpPr>
        <p:spPr>
          <a:xfrm>
            <a:off x="4462434" y="2347640"/>
            <a:ext cx="2955250" cy="871525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115606" y="4251993"/>
            <a:ext cx="1371482" cy="113366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025679" y="5475820"/>
            <a:ext cx="4022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dirty="0"/>
              <a:t>Start with an arbitrary vertex and do DFS.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13327" y="618596"/>
            <a:ext cx="1139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Start:0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70996" y="1710544"/>
            <a:ext cx="1139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Start:1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6429" y="711265"/>
            <a:ext cx="721144" cy="102271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1154FA-887D-0F45-9BCA-EDC752C29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8938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816547" y="3112052"/>
            <a:ext cx="1264269" cy="842731"/>
            <a:chOff x="4373217" y="4464763"/>
            <a:chExt cx="1264269" cy="842731"/>
          </a:xfrm>
        </p:grpSpPr>
        <p:sp>
          <p:nvSpPr>
            <p:cNvPr id="8" name="Oval 7"/>
            <p:cNvSpPr/>
            <p:nvPr/>
          </p:nvSpPr>
          <p:spPr>
            <a:xfrm>
              <a:off x="4373217" y="4464763"/>
              <a:ext cx="1264269" cy="8427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3477211" y="1524064"/>
            <a:ext cx="1154261" cy="964879"/>
            <a:chOff x="1791276" y="2676798"/>
            <a:chExt cx="995793" cy="769286"/>
          </a:xfrm>
        </p:grpSpPr>
        <p:sp>
          <p:nvSpPr>
            <p:cNvPr id="11" name="Oval 10"/>
            <p:cNvSpPr/>
            <p:nvPr/>
          </p:nvSpPr>
          <p:spPr>
            <a:xfrm>
              <a:off x="1791276" y="2676798"/>
              <a:ext cx="995793" cy="769286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effectLst>
              <a:glow rad="25400">
                <a:schemeClr val="tx1"/>
              </a:glow>
            </a:effectLst>
          </p:spPr>
        </p:pic>
      </p:grpSp>
      <p:grpSp>
        <p:nvGrpSpPr>
          <p:cNvPr id="13" name="Group 12"/>
          <p:cNvGrpSpPr/>
          <p:nvPr/>
        </p:nvGrpSpPr>
        <p:grpSpPr>
          <a:xfrm>
            <a:off x="2253377" y="3647881"/>
            <a:ext cx="1610963" cy="1208222"/>
            <a:chOff x="4053781" y="5555199"/>
            <a:chExt cx="1610963" cy="1208222"/>
          </a:xfrm>
        </p:grpSpPr>
        <p:sp>
          <p:nvSpPr>
            <p:cNvPr id="14" name="Oval 13"/>
            <p:cNvSpPr/>
            <p:nvPr/>
          </p:nvSpPr>
          <p:spPr>
            <a:xfrm>
              <a:off x="4287492" y="5555199"/>
              <a:ext cx="1112794" cy="1147707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effectLst>
              <a:glow rad="50800">
                <a:schemeClr val="tx1">
                  <a:alpha val="45000"/>
                </a:schemeClr>
              </a:glow>
            </a:effectLst>
          </p:spPr>
        </p:pic>
      </p:grpSp>
      <p:grpSp>
        <p:nvGrpSpPr>
          <p:cNvPr id="16" name="Group 15"/>
          <p:cNvGrpSpPr/>
          <p:nvPr/>
        </p:nvGrpSpPr>
        <p:grpSpPr>
          <a:xfrm>
            <a:off x="592385" y="5385661"/>
            <a:ext cx="1046441" cy="1067278"/>
            <a:chOff x="6021896" y="4336008"/>
            <a:chExt cx="1046441" cy="1067278"/>
          </a:xfrm>
        </p:grpSpPr>
        <p:sp>
          <p:nvSpPr>
            <p:cNvPr id="17" name="Oval 16"/>
            <p:cNvSpPr/>
            <p:nvPr/>
          </p:nvSpPr>
          <p:spPr>
            <a:xfrm>
              <a:off x="6021896" y="4336008"/>
              <a:ext cx="1046441" cy="106727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effectLst>
              <a:glow rad="63500">
                <a:schemeClr val="tx1">
                  <a:alpha val="67000"/>
                </a:schemeClr>
              </a:glow>
            </a:effectLst>
          </p:spPr>
        </p:pic>
      </p:grpSp>
      <p:grpSp>
        <p:nvGrpSpPr>
          <p:cNvPr id="19" name="Group 18"/>
          <p:cNvGrpSpPr/>
          <p:nvPr/>
        </p:nvGrpSpPr>
        <p:grpSpPr>
          <a:xfrm>
            <a:off x="7417684" y="2790449"/>
            <a:ext cx="931129" cy="857432"/>
            <a:chOff x="6334072" y="2019168"/>
            <a:chExt cx="931129" cy="857432"/>
          </a:xfrm>
        </p:grpSpPr>
        <p:sp>
          <p:nvSpPr>
            <p:cNvPr id="20" name="Oval 19"/>
            <p:cNvSpPr/>
            <p:nvPr/>
          </p:nvSpPr>
          <p:spPr>
            <a:xfrm>
              <a:off x="6334072" y="2019168"/>
              <a:ext cx="931129" cy="85743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5588924" y="560609"/>
            <a:ext cx="1385211" cy="934596"/>
            <a:chOff x="2508568" y="1917700"/>
            <a:chExt cx="913763" cy="706230"/>
          </a:xfrm>
        </p:grpSpPr>
        <p:sp>
          <p:nvSpPr>
            <p:cNvPr id="46" name="Oval 45"/>
            <p:cNvSpPr/>
            <p:nvPr/>
          </p:nvSpPr>
          <p:spPr>
            <a:xfrm>
              <a:off x="2508568" y="1917700"/>
              <a:ext cx="913763" cy="701631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</p:spPr>
        </p:pic>
      </p:grpSp>
      <p:cxnSp>
        <p:nvCxnSpPr>
          <p:cNvPr id="48" name="Straight Connector 47"/>
          <p:cNvCxnSpPr>
            <a:stCxn id="46" idx="2"/>
            <a:endCxn id="11" idx="7"/>
          </p:cNvCxnSpPr>
          <p:nvPr/>
        </p:nvCxnSpPr>
        <p:spPr>
          <a:xfrm flipH="1">
            <a:off x="4462434" y="1024864"/>
            <a:ext cx="1126490" cy="640503"/>
          </a:xfrm>
          <a:prstGeom prst="line">
            <a:avLst/>
          </a:prstGeom>
          <a:ln w="66675">
            <a:solidFill>
              <a:srgbClr val="CF6E6C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0" idx="0"/>
            <a:endCxn id="46" idx="5"/>
          </p:cNvCxnSpPr>
          <p:nvPr/>
        </p:nvCxnSpPr>
        <p:spPr>
          <a:xfrm flipH="1" flipV="1">
            <a:off x="6771276" y="1353142"/>
            <a:ext cx="1111973" cy="1437307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1" idx="6"/>
            <a:endCxn id="46" idx="3"/>
          </p:cNvCxnSpPr>
          <p:nvPr/>
        </p:nvCxnSpPr>
        <p:spPr>
          <a:xfrm flipV="1">
            <a:off x="4631472" y="1353142"/>
            <a:ext cx="1160311" cy="653362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8" idx="0"/>
            <a:endCxn id="46" idx="4"/>
          </p:cNvCxnSpPr>
          <p:nvPr/>
        </p:nvCxnSpPr>
        <p:spPr>
          <a:xfrm flipV="1">
            <a:off x="5448682" y="1489119"/>
            <a:ext cx="832848" cy="1622933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0" idx="4"/>
          </p:cNvCxnSpPr>
          <p:nvPr/>
        </p:nvCxnSpPr>
        <p:spPr>
          <a:xfrm flipH="1">
            <a:off x="3646250" y="3647881"/>
            <a:ext cx="4236999" cy="970507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8" idx="3"/>
            <a:endCxn id="15" idx="3"/>
          </p:cNvCxnSpPr>
          <p:nvPr/>
        </p:nvCxnSpPr>
        <p:spPr>
          <a:xfrm flipH="1">
            <a:off x="3864340" y="3831368"/>
            <a:ext cx="1137355" cy="420624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3477211" y="1470674"/>
            <a:ext cx="2485359" cy="2279691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1" idx="3"/>
            <a:endCxn id="14" idx="0"/>
          </p:cNvCxnSpPr>
          <p:nvPr/>
        </p:nvCxnSpPr>
        <p:spPr>
          <a:xfrm flipH="1">
            <a:off x="3043485" y="2347640"/>
            <a:ext cx="602764" cy="1300241"/>
          </a:xfrm>
          <a:prstGeom prst="line">
            <a:avLst/>
          </a:prstGeom>
          <a:ln w="66675">
            <a:solidFill>
              <a:srgbClr val="CF6E6C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1482013" y="4641745"/>
            <a:ext cx="1186740" cy="96332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1" idx="5"/>
            <a:endCxn id="20" idx="2"/>
          </p:cNvCxnSpPr>
          <p:nvPr/>
        </p:nvCxnSpPr>
        <p:spPr>
          <a:xfrm>
            <a:off x="4462434" y="2347640"/>
            <a:ext cx="2955250" cy="871525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115606" y="4251993"/>
            <a:ext cx="1371482" cy="113366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025679" y="5475820"/>
            <a:ext cx="4022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dirty="0"/>
              <a:t>Start with an arbitrary vertex and do DFS.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13327" y="618596"/>
            <a:ext cx="1139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Start:0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70996" y="1710544"/>
            <a:ext cx="1139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66654" y="3570395"/>
            <a:ext cx="1139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Start:2</a:t>
            </a:r>
            <a:endParaRPr lang="en-US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5360" y="2912798"/>
            <a:ext cx="721144" cy="102271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C2C904-03CE-A94F-8F9B-9C9028A60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95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Breadth-First Search</a:t>
            </a:r>
            <a:br>
              <a:rPr lang="en-US" dirty="0"/>
            </a:br>
            <a:r>
              <a:rPr lang="en-US" sz="3600" dirty="0">
                <a:solidFill>
                  <a:schemeClr val="accent5"/>
                </a:solidFill>
              </a:rPr>
              <a:t>Exploring the world with a bird’s-eye view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057714" y="3267022"/>
            <a:ext cx="585164" cy="56458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529375" y="1870468"/>
            <a:ext cx="585164" cy="564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321426" y="4386709"/>
            <a:ext cx="585164" cy="564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494736" y="5788688"/>
            <a:ext cx="585164" cy="5645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>
            <a:stCxn id="12" idx="0"/>
            <a:endCxn id="11" idx="3"/>
          </p:cNvCxnSpPr>
          <p:nvPr/>
        </p:nvCxnSpPr>
        <p:spPr>
          <a:xfrm flipV="1">
            <a:off x="1787318" y="4868612"/>
            <a:ext cx="1619803" cy="920076"/>
          </a:xfrm>
          <a:prstGeom prst="line">
            <a:avLst/>
          </a:prstGeom>
          <a:ln w="666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12" idx="0"/>
          </p:cNvCxnSpPr>
          <p:nvPr/>
        </p:nvCxnSpPr>
        <p:spPr>
          <a:xfrm flipV="1">
            <a:off x="1787318" y="2435053"/>
            <a:ext cx="1034639" cy="3353635"/>
          </a:xfrm>
          <a:prstGeom prst="line">
            <a:avLst/>
          </a:prstGeom>
          <a:ln w="666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11" idx="2"/>
            <a:endCxn id="9" idx="5"/>
          </p:cNvCxnSpPr>
          <p:nvPr/>
        </p:nvCxnSpPr>
        <p:spPr>
          <a:xfrm flipH="1" flipV="1">
            <a:off x="1557183" y="3748925"/>
            <a:ext cx="1764243" cy="920077"/>
          </a:xfrm>
          <a:prstGeom prst="line">
            <a:avLst/>
          </a:prstGeom>
          <a:ln w="666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4391147" y="1934270"/>
            <a:ext cx="585164" cy="564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875704" y="5224103"/>
            <a:ext cx="585164" cy="564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460868" y="2984729"/>
            <a:ext cx="585164" cy="564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>
            <a:stCxn id="18" idx="2"/>
          </p:cNvCxnSpPr>
          <p:nvPr/>
        </p:nvCxnSpPr>
        <p:spPr>
          <a:xfrm flipH="1" flipV="1">
            <a:off x="3028844" y="2352371"/>
            <a:ext cx="1846860" cy="3154025"/>
          </a:xfrm>
          <a:prstGeom prst="line">
            <a:avLst/>
          </a:prstGeom>
          <a:ln w="666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8" idx="0"/>
          </p:cNvCxnSpPr>
          <p:nvPr/>
        </p:nvCxnSpPr>
        <p:spPr>
          <a:xfrm flipV="1">
            <a:off x="5168286" y="3549314"/>
            <a:ext cx="585164" cy="1674789"/>
          </a:xfrm>
          <a:prstGeom prst="line">
            <a:avLst/>
          </a:prstGeom>
          <a:ln w="666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7"/>
          </p:cNvCxnSpPr>
          <p:nvPr/>
        </p:nvCxnSpPr>
        <p:spPr>
          <a:xfrm flipV="1">
            <a:off x="3820895" y="3466632"/>
            <a:ext cx="1725668" cy="1002759"/>
          </a:xfrm>
          <a:prstGeom prst="line">
            <a:avLst/>
          </a:prstGeom>
          <a:ln w="666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8" idx="2"/>
            <a:endCxn id="12" idx="6"/>
          </p:cNvCxnSpPr>
          <p:nvPr/>
        </p:nvCxnSpPr>
        <p:spPr>
          <a:xfrm flipH="1">
            <a:off x="2079900" y="5506396"/>
            <a:ext cx="2795804" cy="564584"/>
          </a:xfrm>
          <a:prstGeom prst="line">
            <a:avLst/>
          </a:prstGeom>
          <a:ln w="666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7" idx="3"/>
            <a:endCxn id="9" idx="6"/>
          </p:cNvCxnSpPr>
          <p:nvPr/>
        </p:nvCxnSpPr>
        <p:spPr>
          <a:xfrm flipH="1">
            <a:off x="1642878" y="2416173"/>
            <a:ext cx="2833964" cy="1133142"/>
          </a:xfrm>
          <a:prstGeom prst="line">
            <a:avLst/>
          </a:prstGeom>
          <a:ln w="666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6731466" y="2015789"/>
            <a:ext cx="292582" cy="31690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24048" y="1979322"/>
            <a:ext cx="202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</a:t>
            </a:r>
            <a:r>
              <a:rPr lang="en-US"/>
              <a:t>been there yet</a:t>
            </a:r>
          </a:p>
        </p:txBody>
      </p:sp>
      <p:sp>
        <p:nvSpPr>
          <p:cNvPr id="23" name="Oval 22"/>
          <p:cNvSpPr/>
          <p:nvPr/>
        </p:nvSpPr>
        <p:spPr>
          <a:xfrm>
            <a:off x="6731466" y="3397599"/>
            <a:ext cx="292582" cy="316902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24048" y="3384944"/>
            <a:ext cx="2026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reach there in one step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24048" y="4205255"/>
            <a:ext cx="2026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reach there in two steps</a:t>
            </a:r>
          </a:p>
        </p:txBody>
      </p:sp>
      <p:sp>
        <p:nvSpPr>
          <p:cNvPr id="26" name="Oval 25"/>
          <p:cNvSpPr/>
          <p:nvPr/>
        </p:nvSpPr>
        <p:spPr>
          <a:xfrm>
            <a:off x="6731466" y="4219665"/>
            <a:ext cx="292582" cy="31690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30469" y="3811121"/>
            <a:ext cx="928533" cy="37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10385" y="2319573"/>
            <a:ext cx="791675" cy="93139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7024048" y="5025566"/>
            <a:ext cx="2026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reach there in three steps</a:t>
            </a:r>
          </a:p>
        </p:txBody>
      </p:sp>
      <p:sp>
        <p:nvSpPr>
          <p:cNvPr id="30" name="Oval 29"/>
          <p:cNvSpPr/>
          <p:nvPr/>
        </p:nvSpPr>
        <p:spPr>
          <a:xfrm>
            <a:off x="6731466" y="5039976"/>
            <a:ext cx="292582" cy="31690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24048" y="2547807"/>
            <a:ext cx="2026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reach there in zero steps</a:t>
            </a:r>
          </a:p>
        </p:txBody>
      </p:sp>
      <p:sp>
        <p:nvSpPr>
          <p:cNvPr id="34" name="Oval 33"/>
          <p:cNvSpPr/>
          <p:nvPr/>
        </p:nvSpPr>
        <p:spPr>
          <a:xfrm>
            <a:off x="6731466" y="2599394"/>
            <a:ext cx="292582" cy="31690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H="1" flipV="1">
            <a:off x="3114539" y="2152761"/>
            <a:ext cx="1276608" cy="63802"/>
          </a:xfrm>
          <a:prstGeom prst="line">
            <a:avLst/>
          </a:prstGeom>
          <a:ln w="666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937089-899B-314B-B22F-F9D94959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09CFC-1E7E-D345-9273-4ED8A141D8B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6987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816547" y="3112052"/>
            <a:ext cx="1264269" cy="842731"/>
            <a:chOff x="4373217" y="4464763"/>
            <a:chExt cx="1264269" cy="842731"/>
          </a:xfrm>
        </p:grpSpPr>
        <p:sp>
          <p:nvSpPr>
            <p:cNvPr id="8" name="Oval 7"/>
            <p:cNvSpPr/>
            <p:nvPr/>
          </p:nvSpPr>
          <p:spPr>
            <a:xfrm>
              <a:off x="4373217" y="4464763"/>
              <a:ext cx="1264269" cy="8427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3477211" y="1524064"/>
            <a:ext cx="1154261" cy="964879"/>
            <a:chOff x="1791276" y="2676798"/>
            <a:chExt cx="995793" cy="769286"/>
          </a:xfrm>
        </p:grpSpPr>
        <p:sp>
          <p:nvSpPr>
            <p:cNvPr id="11" name="Oval 10"/>
            <p:cNvSpPr/>
            <p:nvPr/>
          </p:nvSpPr>
          <p:spPr>
            <a:xfrm>
              <a:off x="1791276" y="2676798"/>
              <a:ext cx="995793" cy="769286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effectLst>
              <a:glow rad="25400">
                <a:schemeClr val="tx1"/>
              </a:glow>
            </a:effectLst>
          </p:spPr>
        </p:pic>
      </p:grpSp>
      <p:grpSp>
        <p:nvGrpSpPr>
          <p:cNvPr id="13" name="Group 12"/>
          <p:cNvGrpSpPr/>
          <p:nvPr/>
        </p:nvGrpSpPr>
        <p:grpSpPr>
          <a:xfrm>
            <a:off x="2253377" y="3647881"/>
            <a:ext cx="1610963" cy="1208222"/>
            <a:chOff x="4053781" y="5555199"/>
            <a:chExt cx="1610963" cy="1208222"/>
          </a:xfrm>
        </p:grpSpPr>
        <p:sp>
          <p:nvSpPr>
            <p:cNvPr id="14" name="Oval 13"/>
            <p:cNvSpPr/>
            <p:nvPr/>
          </p:nvSpPr>
          <p:spPr>
            <a:xfrm>
              <a:off x="4287492" y="5555199"/>
              <a:ext cx="1112794" cy="1147707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effectLst>
              <a:glow rad="50800">
                <a:schemeClr val="tx1">
                  <a:alpha val="45000"/>
                </a:schemeClr>
              </a:glow>
            </a:effectLst>
          </p:spPr>
        </p:pic>
      </p:grpSp>
      <p:grpSp>
        <p:nvGrpSpPr>
          <p:cNvPr id="16" name="Group 15"/>
          <p:cNvGrpSpPr/>
          <p:nvPr/>
        </p:nvGrpSpPr>
        <p:grpSpPr>
          <a:xfrm>
            <a:off x="592385" y="5385661"/>
            <a:ext cx="1046441" cy="1067278"/>
            <a:chOff x="6021896" y="4336008"/>
            <a:chExt cx="1046441" cy="1067278"/>
          </a:xfrm>
        </p:grpSpPr>
        <p:sp>
          <p:nvSpPr>
            <p:cNvPr id="17" name="Oval 16"/>
            <p:cNvSpPr/>
            <p:nvPr/>
          </p:nvSpPr>
          <p:spPr>
            <a:xfrm>
              <a:off x="6021896" y="4336008"/>
              <a:ext cx="1046441" cy="1067278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effectLst>
              <a:glow rad="63500">
                <a:schemeClr val="tx1">
                  <a:alpha val="67000"/>
                </a:schemeClr>
              </a:glow>
            </a:effectLst>
          </p:spPr>
        </p:pic>
      </p:grpSp>
      <p:grpSp>
        <p:nvGrpSpPr>
          <p:cNvPr id="19" name="Group 18"/>
          <p:cNvGrpSpPr/>
          <p:nvPr/>
        </p:nvGrpSpPr>
        <p:grpSpPr>
          <a:xfrm>
            <a:off x="7417684" y="2790449"/>
            <a:ext cx="931129" cy="857432"/>
            <a:chOff x="6334072" y="2019168"/>
            <a:chExt cx="931129" cy="857432"/>
          </a:xfrm>
        </p:grpSpPr>
        <p:sp>
          <p:nvSpPr>
            <p:cNvPr id="20" name="Oval 19"/>
            <p:cNvSpPr/>
            <p:nvPr/>
          </p:nvSpPr>
          <p:spPr>
            <a:xfrm>
              <a:off x="6334072" y="2019168"/>
              <a:ext cx="931129" cy="85743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5588924" y="560609"/>
            <a:ext cx="1385211" cy="934596"/>
            <a:chOff x="2508568" y="1917700"/>
            <a:chExt cx="913763" cy="706230"/>
          </a:xfrm>
        </p:grpSpPr>
        <p:sp>
          <p:nvSpPr>
            <p:cNvPr id="46" name="Oval 45"/>
            <p:cNvSpPr/>
            <p:nvPr/>
          </p:nvSpPr>
          <p:spPr>
            <a:xfrm>
              <a:off x="2508568" y="1917700"/>
              <a:ext cx="913763" cy="701631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</p:spPr>
        </p:pic>
      </p:grpSp>
      <p:cxnSp>
        <p:nvCxnSpPr>
          <p:cNvPr id="48" name="Straight Connector 47"/>
          <p:cNvCxnSpPr>
            <a:stCxn id="46" idx="2"/>
            <a:endCxn id="11" idx="7"/>
          </p:cNvCxnSpPr>
          <p:nvPr/>
        </p:nvCxnSpPr>
        <p:spPr>
          <a:xfrm flipH="1">
            <a:off x="4462434" y="1024864"/>
            <a:ext cx="1126490" cy="640503"/>
          </a:xfrm>
          <a:prstGeom prst="line">
            <a:avLst/>
          </a:prstGeom>
          <a:ln w="66675">
            <a:solidFill>
              <a:srgbClr val="CF6E6C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0" idx="0"/>
            <a:endCxn id="46" idx="5"/>
          </p:cNvCxnSpPr>
          <p:nvPr/>
        </p:nvCxnSpPr>
        <p:spPr>
          <a:xfrm flipH="1" flipV="1">
            <a:off x="6771276" y="1353142"/>
            <a:ext cx="1111973" cy="1437307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1" idx="6"/>
            <a:endCxn id="46" idx="3"/>
          </p:cNvCxnSpPr>
          <p:nvPr/>
        </p:nvCxnSpPr>
        <p:spPr>
          <a:xfrm flipV="1">
            <a:off x="4631472" y="1353142"/>
            <a:ext cx="1160311" cy="653362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8" idx="0"/>
            <a:endCxn id="46" idx="4"/>
          </p:cNvCxnSpPr>
          <p:nvPr/>
        </p:nvCxnSpPr>
        <p:spPr>
          <a:xfrm flipV="1">
            <a:off x="5448682" y="1489119"/>
            <a:ext cx="832848" cy="1622933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0" idx="4"/>
          </p:cNvCxnSpPr>
          <p:nvPr/>
        </p:nvCxnSpPr>
        <p:spPr>
          <a:xfrm flipH="1">
            <a:off x="3646250" y="3647881"/>
            <a:ext cx="4236999" cy="970507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8" idx="3"/>
            <a:endCxn id="15" idx="3"/>
          </p:cNvCxnSpPr>
          <p:nvPr/>
        </p:nvCxnSpPr>
        <p:spPr>
          <a:xfrm flipH="1">
            <a:off x="3864340" y="3831368"/>
            <a:ext cx="1137355" cy="420624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3477211" y="1470674"/>
            <a:ext cx="2485359" cy="2279691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1" idx="3"/>
            <a:endCxn id="14" idx="0"/>
          </p:cNvCxnSpPr>
          <p:nvPr/>
        </p:nvCxnSpPr>
        <p:spPr>
          <a:xfrm flipH="1">
            <a:off x="3043485" y="2347640"/>
            <a:ext cx="602764" cy="1300241"/>
          </a:xfrm>
          <a:prstGeom prst="line">
            <a:avLst/>
          </a:prstGeom>
          <a:ln w="66675">
            <a:solidFill>
              <a:srgbClr val="CF6E6C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1482013" y="4641745"/>
            <a:ext cx="1186740" cy="963328"/>
          </a:xfrm>
          <a:prstGeom prst="line">
            <a:avLst/>
          </a:prstGeom>
          <a:ln w="66675">
            <a:solidFill>
              <a:srgbClr val="CF6E6C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1" idx="5"/>
            <a:endCxn id="20" idx="2"/>
          </p:cNvCxnSpPr>
          <p:nvPr/>
        </p:nvCxnSpPr>
        <p:spPr>
          <a:xfrm>
            <a:off x="4462434" y="2347640"/>
            <a:ext cx="2955250" cy="871525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115606" y="4251993"/>
            <a:ext cx="1371482" cy="113366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025679" y="5475820"/>
            <a:ext cx="4022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dirty="0"/>
              <a:t>Start with an arbitrary vertex and do DFS.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13327" y="618596"/>
            <a:ext cx="1139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Start:0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70996" y="1710544"/>
            <a:ext cx="1139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66654" y="3570395"/>
            <a:ext cx="1139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Start:2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748807" y="5645709"/>
            <a:ext cx="1139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Start:3</a:t>
            </a:r>
            <a:endParaRPr lang="en-US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788" y="4612052"/>
            <a:ext cx="721144" cy="102271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CEE203-D016-504F-B69D-5045BC6FB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58941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816547" y="3112052"/>
            <a:ext cx="1264269" cy="842731"/>
            <a:chOff x="4373217" y="4464763"/>
            <a:chExt cx="1264269" cy="842731"/>
          </a:xfrm>
        </p:grpSpPr>
        <p:sp>
          <p:nvSpPr>
            <p:cNvPr id="8" name="Oval 7"/>
            <p:cNvSpPr/>
            <p:nvPr/>
          </p:nvSpPr>
          <p:spPr>
            <a:xfrm>
              <a:off x="4373217" y="4464763"/>
              <a:ext cx="1264269" cy="8427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3477211" y="1524064"/>
            <a:ext cx="1154261" cy="964879"/>
            <a:chOff x="1791276" y="2676798"/>
            <a:chExt cx="995793" cy="769286"/>
          </a:xfrm>
        </p:grpSpPr>
        <p:sp>
          <p:nvSpPr>
            <p:cNvPr id="11" name="Oval 10"/>
            <p:cNvSpPr/>
            <p:nvPr/>
          </p:nvSpPr>
          <p:spPr>
            <a:xfrm>
              <a:off x="1791276" y="2676798"/>
              <a:ext cx="995793" cy="769286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effectLst>
              <a:glow rad="25400">
                <a:schemeClr val="tx1"/>
              </a:glow>
            </a:effectLst>
          </p:spPr>
        </p:pic>
      </p:grpSp>
      <p:grpSp>
        <p:nvGrpSpPr>
          <p:cNvPr id="13" name="Group 12"/>
          <p:cNvGrpSpPr/>
          <p:nvPr/>
        </p:nvGrpSpPr>
        <p:grpSpPr>
          <a:xfrm>
            <a:off x="2253377" y="3647881"/>
            <a:ext cx="1610963" cy="1208222"/>
            <a:chOff x="4053781" y="5555199"/>
            <a:chExt cx="1610963" cy="1208222"/>
          </a:xfrm>
        </p:grpSpPr>
        <p:sp>
          <p:nvSpPr>
            <p:cNvPr id="14" name="Oval 13"/>
            <p:cNvSpPr/>
            <p:nvPr/>
          </p:nvSpPr>
          <p:spPr>
            <a:xfrm>
              <a:off x="4287492" y="5555199"/>
              <a:ext cx="1112794" cy="1147707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effectLst>
              <a:glow rad="50800">
                <a:schemeClr val="tx1">
                  <a:alpha val="45000"/>
                </a:schemeClr>
              </a:glow>
            </a:effectLst>
          </p:spPr>
        </p:pic>
      </p:grpSp>
      <p:grpSp>
        <p:nvGrpSpPr>
          <p:cNvPr id="16" name="Group 15"/>
          <p:cNvGrpSpPr/>
          <p:nvPr/>
        </p:nvGrpSpPr>
        <p:grpSpPr>
          <a:xfrm>
            <a:off x="592385" y="5385661"/>
            <a:ext cx="1046441" cy="1067278"/>
            <a:chOff x="6021896" y="4336008"/>
            <a:chExt cx="1046441" cy="1067278"/>
          </a:xfrm>
        </p:grpSpPr>
        <p:sp>
          <p:nvSpPr>
            <p:cNvPr id="17" name="Oval 16"/>
            <p:cNvSpPr/>
            <p:nvPr/>
          </p:nvSpPr>
          <p:spPr>
            <a:xfrm>
              <a:off x="6021896" y="4336008"/>
              <a:ext cx="1046441" cy="1067278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effectLst>
              <a:glow rad="63500">
                <a:schemeClr val="tx1">
                  <a:alpha val="67000"/>
                </a:schemeClr>
              </a:glow>
            </a:effectLst>
          </p:spPr>
        </p:pic>
      </p:grpSp>
      <p:grpSp>
        <p:nvGrpSpPr>
          <p:cNvPr id="19" name="Group 18"/>
          <p:cNvGrpSpPr/>
          <p:nvPr/>
        </p:nvGrpSpPr>
        <p:grpSpPr>
          <a:xfrm>
            <a:off x="7417684" y="2790449"/>
            <a:ext cx="931129" cy="857432"/>
            <a:chOff x="6334072" y="2019168"/>
            <a:chExt cx="931129" cy="857432"/>
          </a:xfrm>
        </p:grpSpPr>
        <p:sp>
          <p:nvSpPr>
            <p:cNvPr id="20" name="Oval 19"/>
            <p:cNvSpPr/>
            <p:nvPr/>
          </p:nvSpPr>
          <p:spPr>
            <a:xfrm>
              <a:off x="6334072" y="2019168"/>
              <a:ext cx="931129" cy="85743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5588924" y="560609"/>
            <a:ext cx="1385211" cy="934596"/>
            <a:chOff x="2508568" y="1917700"/>
            <a:chExt cx="913763" cy="706230"/>
          </a:xfrm>
        </p:grpSpPr>
        <p:sp>
          <p:nvSpPr>
            <p:cNvPr id="46" name="Oval 45"/>
            <p:cNvSpPr/>
            <p:nvPr/>
          </p:nvSpPr>
          <p:spPr>
            <a:xfrm>
              <a:off x="2508568" y="1917700"/>
              <a:ext cx="913763" cy="701631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</p:spPr>
        </p:pic>
      </p:grpSp>
      <p:cxnSp>
        <p:nvCxnSpPr>
          <p:cNvPr id="48" name="Straight Connector 47"/>
          <p:cNvCxnSpPr>
            <a:stCxn id="46" idx="2"/>
            <a:endCxn id="11" idx="7"/>
          </p:cNvCxnSpPr>
          <p:nvPr/>
        </p:nvCxnSpPr>
        <p:spPr>
          <a:xfrm flipH="1">
            <a:off x="4462434" y="1024864"/>
            <a:ext cx="1126490" cy="640503"/>
          </a:xfrm>
          <a:prstGeom prst="line">
            <a:avLst/>
          </a:prstGeom>
          <a:ln w="66675">
            <a:solidFill>
              <a:srgbClr val="CF6E6C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0" idx="0"/>
            <a:endCxn id="46" idx="5"/>
          </p:cNvCxnSpPr>
          <p:nvPr/>
        </p:nvCxnSpPr>
        <p:spPr>
          <a:xfrm flipH="1" flipV="1">
            <a:off x="6771276" y="1353142"/>
            <a:ext cx="1111973" cy="1437307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1" idx="6"/>
            <a:endCxn id="46" idx="3"/>
          </p:cNvCxnSpPr>
          <p:nvPr/>
        </p:nvCxnSpPr>
        <p:spPr>
          <a:xfrm flipV="1">
            <a:off x="4631472" y="1353142"/>
            <a:ext cx="1160311" cy="653362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8" idx="0"/>
            <a:endCxn id="46" idx="4"/>
          </p:cNvCxnSpPr>
          <p:nvPr/>
        </p:nvCxnSpPr>
        <p:spPr>
          <a:xfrm flipV="1">
            <a:off x="5448682" y="1489119"/>
            <a:ext cx="832848" cy="1622933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0" idx="4"/>
          </p:cNvCxnSpPr>
          <p:nvPr/>
        </p:nvCxnSpPr>
        <p:spPr>
          <a:xfrm flipH="1">
            <a:off x="3646250" y="3647881"/>
            <a:ext cx="4236999" cy="970507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8" idx="3"/>
            <a:endCxn id="15" idx="3"/>
          </p:cNvCxnSpPr>
          <p:nvPr/>
        </p:nvCxnSpPr>
        <p:spPr>
          <a:xfrm flipH="1">
            <a:off x="3864340" y="3831368"/>
            <a:ext cx="1137355" cy="420624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3477211" y="1470674"/>
            <a:ext cx="2485359" cy="2279691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1" idx="3"/>
            <a:endCxn id="14" idx="0"/>
          </p:cNvCxnSpPr>
          <p:nvPr/>
        </p:nvCxnSpPr>
        <p:spPr>
          <a:xfrm flipH="1">
            <a:off x="3043485" y="2347640"/>
            <a:ext cx="602764" cy="1300241"/>
          </a:xfrm>
          <a:prstGeom prst="line">
            <a:avLst/>
          </a:prstGeom>
          <a:ln w="66675">
            <a:solidFill>
              <a:srgbClr val="CF6E6C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1482013" y="4641745"/>
            <a:ext cx="1186740" cy="963328"/>
          </a:xfrm>
          <a:prstGeom prst="line">
            <a:avLst/>
          </a:prstGeom>
          <a:ln w="66675">
            <a:solidFill>
              <a:srgbClr val="CF6E6C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1" idx="5"/>
            <a:endCxn id="20" idx="2"/>
          </p:cNvCxnSpPr>
          <p:nvPr/>
        </p:nvCxnSpPr>
        <p:spPr>
          <a:xfrm>
            <a:off x="4462434" y="2347640"/>
            <a:ext cx="2955250" cy="871525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115606" y="4251993"/>
            <a:ext cx="1371482" cy="113366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025679" y="5475820"/>
            <a:ext cx="4022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dirty="0"/>
              <a:t>Start with an arbitrary vertex and do DFS.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13327" y="618596"/>
            <a:ext cx="1139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Start:0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70996" y="1710544"/>
            <a:ext cx="1139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66654" y="3570395"/>
            <a:ext cx="1139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Start:2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748807" y="5645709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Start:3</a:t>
            </a:r>
          </a:p>
          <a:p>
            <a:r>
              <a:rPr lang="en-US" dirty="0"/>
              <a:t>Finish:4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788" y="4612052"/>
            <a:ext cx="721144" cy="102271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0F7C2C-F557-3244-A127-A105EE52A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5073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816547" y="3112052"/>
            <a:ext cx="1264269" cy="842731"/>
            <a:chOff x="4373217" y="4464763"/>
            <a:chExt cx="1264269" cy="842731"/>
          </a:xfrm>
        </p:grpSpPr>
        <p:sp>
          <p:nvSpPr>
            <p:cNvPr id="8" name="Oval 7"/>
            <p:cNvSpPr/>
            <p:nvPr/>
          </p:nvSpPr>
          <p:spPr>
            <a:xfrm>
              <a:off x="4373217" y="4464763"/>
              <a:ext cx="1264269" cy="8427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3477211" y="1524064"/>
            <a:ext cx="1154261" cy="964879"/>
            <a:chOff x="1791276" y="2676798"/>
            <a:chExt cx="995793" cy="769286"/>
          </a:xfrm>
        </p:grpSpPr>
        <p:sp>
          <p:nvSpPr>
            <p:cNvPr id="11" name="Oval 10"/>
            <p:cNvSpPr/>
            <p:nvPr/>
          </p:nvSpPr>
          <p:spPr>
            <a:xfrm>
              <a:off x="1791276" y="2676798"/>
              <a:ext cx="995793" cy="769286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effectLst>
              <a:glow rad="25400">
                <a:schemeClr val="tx1"/>
              </a:glow>
            </a:effectLst>
          </p:spPr>
        </p:pic>
      </p:grpSp>
      <p:grpSp>
        <p:nvGrpSpPr>
          <p:cNvPr id="13" name="Group 12"/>
          <p:cNvGrpSpPr/>
          <p:nvPr/>
        </p:nvGrpSpPr>
        <p:grpSpPr>
          <a:xfrm>
            <a:off x="2253377" y="3647881"/>
            <a:ext cx="1610963" cy="1208222"/>
            <a:chOff x="4053781" y="5555199"/>
            <a:chExt cx="1610963" cy="1208222"/>
          </a:xfrm>
        </p:grpSpPr>
        <p:sp>
          <p:nvSpPr>
            <p:cNvPr id="14" name="Oval 13"/>
            <p:cNvSpPr/>
            <p:nvPr/>
          </p:nvSpPr>
          <p:spPr>
            <a:xfrm>
              <a:off x="4287492" y="5555199"/>
              <a:ext cx="1112794" cy="1147707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effectLst>
              <a:glow rad="50800">
                <a:schemeClr val="tx1">
                  <a:alpha val="45000"/>
                </a:schemeClr>
              </a:glow>
            </a:effectLst>
          </p:spPr>
        </p:pic>
      </p:grpSp>
      <p:grpSp>
        <p:nvGrpSpPr>
          <p:cNvPr id="16" name="Group 15"/>
          <p:cNvGrpSpPr/>
          <p:nvPr/>
        </p:nvGrpSpPr>
        <p:grpSpPr>
          <a:xfrm>
            <a:off x="592385" y="5385661"/>
            <a:ext cx="1046441" cy="1067278"/>
            <a:chOff x="6021896" y="4336008"/>
            <a:chExt cx="1046441" cy="1067278"/>
          </a:xfrm>
        </p:grpSpPr>
        <p:sp>
          <p:nvSpPr>
            <p:cNvPr id="17" name="Oval 16"/>
            <p:cNvSpPr/>
            <p:nvPr/>
          </p:nvSpPr>
          <p:spPr>
            <a:xfrm>
              <a:off x="6021896" y="4336008"/>
              <a:ext cx="1046441" cy="1067278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effectLst>
              <a:glow rad="63500">
                <a:schemeClr val="tx1">
                  <a:alpha val="67000"/>
                </a:schemeClr>
              </a:glow>
            </a:effectLst>
          </p:spPr>
        </p:pic>
      </p:grpSp>
      <p:grpSp>
        <p:nvGrpSpPr>
          <p:cNvPr id="19" name="Group 18"/>
          <p:cNvGrpSpPr/>
          <p:nvPr/>
        </p:nvGrpSpPr>
        <p:grpSpPr>
          <a:xfrm>
            <a:off x="7417684" y="2790449"/>
            <a:ext cx="931129" cy="857432"/>
            <a:chOff x="6334072" y="2019168"/>
            <a:chExt cx="931129" cy="857432"/>
          </a:xfrm>
        </p:grpSpPr>
        <p:sp>
          <p:nvSpPr>
            <p:cNvPr id="20" name="Oval 19"/>
            <p:cNvSpPr/>
            <p:nvPr/>
          </p:nvSpPr>
          <p:spPr>
            <a:xfrm>
              <a:off x="6334072" y="2019168"/>
              <a:ext cx="931129" cy="85743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5588924" y="560609"/>
            <a:ext cx="1385211" cy="934596"/>
            <a:chOff x="2508568" y="1917700"/>
            <a:chExt cx="913763" cy="706230"/>
          </a:xfrm>
        </p:grpSpPr>
        <p:sp>
          <p:nvSpPr>
            <p:cNvPr id="46" name="Oval 45"/>
            <p:cNvSpPr/>
            <p:nvPr/>
          </p:nvSpPr>
          <p:spPr>
            <a:xfrm>
              <a:off x="2508568" y="1917700"/>
              <a:ext cx="913763" cy="701631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</p:spPr>
        </p:pic>
      </p:grpSp>
      <p:cxnSp>
        <p:nvCxnSpPr>
          <p:cNvPr id="48" name="Straight Connector 47"/>
          <p:cNvCxnSpPr>
            <a:stCxn id="46" idx="2"/>
            <a:endCxn id="11" idx="7"/>
          </p:cNvCxnSpPr>
          <p:nvPr/>
        </p:nvCxnSpPr>
        <p:spPr>
          <a:xfrm flipH="1">
            <a:off x="4462434" y="1024864"/>
            <a:ext cx="1126490" cy="640503"/>
          </a:xfrm>
          <a:prstGeom prst="line">
            <a:avLst/>
          </a:prstGeom>
          <a:ln w="66675">
            <a:solidFill>
              <a:srgbClr val="CF6E6C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0" idx="0"/>
            <a:endCxn id="46" idx="5"/>
          </p:cNvCxnSpPr>
          <p:nvPr/>
        </p:nvCxnSpPr>
        <p:spPr>
          <a:xfrm flipH="1" flipV="1">
            <a:off x="6771276" y="1353142"/>
            <a:ext cx="1111973" cy="1437307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1" idx="6"/>
            <a:endCxn id="46" idx="3"/>
          </p:cNvCxnSpPr>
          <p:nvPr/>
        </p:nvCxnSpPr>
        <p:spPr>
          <a:xfrm flipV="1">
            <a:off x="4631472" y="1353142"/>
            <a:ext cx="1160311" cy="653362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8" idx="0"/>
            <a:endCxn id="46" idx="4"/>
          </p:cNvCxnSpPr>
          <p:nvPr/>
        </p:nvCxnSpPr>
        <p:spPr>
          <a:xfrm flipV="1">
            <a:off x="5448682" y="1489119"/>
            <a:ext cx="832848" cy="1622933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0" idx="4"/>
          </p:cNvCxnSpPr>
          <p:nvPr/>
        </p:nvCxnSpPr>
        <p:spPr>
          <a:xfrm flipH="1">
            <a:off x="3646250" y="3647881"/>
            <a:ext cx="4236999" cy="970507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8" idx="3"/>
            <a:endCxn id="15" idx="3"/>
          </p:cNvCxnSpPr>
          <p:nvPr/>
        </p:nvCxnSpPr>
        <p:spPr>
          <a:xfrm flipH="1">
            <a:off x="3864340" y="3831368"/>
            <a:ext cx="1137355" cy="420624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3477211" y="1470674"/>
            <a:ext cx="2485359" cy="2279691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1" idx="3"/>
            <a:endCxn id="14" idx="0"/>
          </p:cNvCxnSpPr>
          <p:nvPr/>
        </p:nvCxnSpPr>
        <p:spPr>
          <a:xfrm flipH="1">
            <a:off x="3043485" y="2347640"/>
            <a:ext cx="602764" cy="1300241"/>
          </a:xfrm>
          <a:prstGeom prst="line">
            <a:avLst/>
          </a:prstGeom>
          <a:ln w="66675">
            <a:solidFill>
              <a:srgbClr val="CF6E6C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1482013" y="4641745"/>
            <a:ext cx="1186740" cy="96332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1" idx="5"/>
            <a:endCxn id="20" idx="2"/>
          </p:cNvCxnSpPr>
          <p:nvPr/>
        </p:nvCxnSpPr>
        <p:spPr>
          <a:xfrm>
            <a:off x="4462434" y="2347640"/>
            <a:ext cx="2955250" cy="871525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115606" y="4251993"/>
            <a:ext cx="1371482" cy="113366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025679" y="5475820"/>
            <a:ext cx="4022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dirty="0"/>
              <a:t>Start with an arbitrary vertex and do DFS.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13327" y="618596"/>
            <a:ext cx="1139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Start:0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70996" y="1710544"/>
            <a:ext cx="1139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66654" y="3570395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Start:2</a:t>
            </a:r>
          </a:p>
          <a:p>
            <a:r>
              <a:rPr lang="en-US" dirty="0"/>
              <a:t>Finish:5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48807" y="5645709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Start:3</a:t>
            </a:r>
          </a:p>
          <a:p>
            <a:r>
              <a:rPr lang="en-US" dirty="0"/>
              <a:t>Finish:4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4762" y="2912798"/>
            <a:ext cx="721144" cy="102271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259919-00EA-8940-A12E-277A40911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25408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816547" y="3112052"/>
            <a:ext cx="1264269" cy="842731"/>
            <a:chOff x="4373217" y="4464763"/>
            <a:chExt cx="1264269" cy="842731"/>
          </a:xfrm>
        </p:grpSpPr>
        <p:sp>
          <p:nvSpPr>
            <p:cNvPr id="8" name="Oval 7"/>
            <p:cNvSpPr/>
            <p:nvPr/>
          </p:nvSpPr>
          <p:spPr>
            <a:xfrm>
              <a:off x="4373217" y="4464763"/>
              <a:ext cx="1264269" cy="8427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3477211" y="1524064"/>
            <a:ext cx="1154261" cy="964879"/>
            <a:chOff x="1791276" y="2676798"/>
            <a:chExt cx="995793" cy="769286"/>
          </a:xfrm>
        </p:grpSpPr>
        <p:sp>
          <p:nvSpPr>
            <p:cNvPr id="11" name="Oval 10"/>
            <p:cNvSpPr/>
            <p:nvPr/>
          </p:nvSpPr>
          <p:spPr>
            <a:xfrm>
              <a:off x="1791276" y="2676798"/>
              <a:ext cx="995793" cy="769286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effectLst>
              <a:glow rad="25400">
                <a:schemeClr val="tx1"/>
              </a:glow>
            </a:effectLst>
          </p:spPr>
        </p:pic>
      </p:grpSp>
      <p:grpSp>
        <p:nvGrpSpPr>
          <p:cNvPr id="13" name="Group 12"/>
          <p:cNvGrpSpPr/>
          <p:nvPr/>
        </p:nvGrpSpPr>
        <p:grpSpPr>
          <a:xfrm>
            <a:off x="2253377" y="3647881"/>
            <a:ext cx="1610963" cy="1208222"/>
            <a:chOff x="4053781" y="5555199"/>
            <a:chExt cx="1610963" cy="1208222"/>
          </a:xfrm>
        </p:grpSpPr>
        <p:sp>
          <p:nvSpPr>
            <p:cNvPr id="14" name="Oval 13"/>
            <p:cNvSpPr/>
            <p:nvPr/>
          </p:nvSpPr>
          <p:spPr>
            <a:xfrm>
              <a:off x="4287492" y="5555199"/>
              <a:ext cx="1112794" cy="1147707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effectLst>
              <a:glow rad="50800">
                <a:schemeClr val="tx1">
                  <a:alpha val="45000"/>
                </a:schemeClr>
              </a:glow>
            </a:effectLst>
          </p:spPr>
        </p:pic>
      </p:grpSp>
      <p:grpSp>
        <p:nvGrpSpPr>
          <p:cNvPr id="16" name="Group 15"/>
          <p:cNvGrpSpPr/>
          <p:nvPr/>
        </p:nvGrpSpPr>
        <p:grpSpPr>
          <a:xfrm>
            <a:off x="592385" y="5385661"/>
            <a:ext cx="1046441" cy="1067278"/>
            <a:chOff x="6021896" y="4336008"/>
            <a:chExt cx="1046441" cy="1067278"/>
          </a:xfrm>
        </p:grpSpPr>
        <p:sp>
          <p:nvSpPr>
            <p:cNvPr id="17" name="Oval 16"/>
            <p:cNvSpPr/>
            <p:nvPr/>
          </p:nvSpPr>
          <p:spPr>
            <a:xfrm>
              <a:off x="6021896" y="4336008"/>
              <a:ext cx="1046441" cy="1067278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effectLst>
              <a:glow rad="63500">
                <a:schemeClr val="tx1">
                  <a:alpha val="67000"/>
                </a:schemeClr>
              </a:glow>
            </a:effectLst>
          </p:spPr>
        </p:pic>
      </p:grpSp>
      <p:grpSp>
        <p:nvGrpSpPr>
          <p:cNvPr id="19" name="Group 18"/>
          <p:cNvGrpSpPr/>
          <p:nvPr/>
        </p:nvGrpSpPr>
        <p:grpSpPr>
          <a:xfrm>
            <a:off x="7417684" y="2790449"/>
            <a:ext cx="931129" cy="857432"/>
            <a:chOff x="6334072" y="2019168"/>
            <a:chExt cx="931129" cy="857432"/>
          </a:xfrm>
        </p:grpSpPr>
        <p:sp>
          <p:nvSpPr>
            <p:cNvPr id="20" name="Oval 19"/>
            <p:cNvSpPr/>
            <p:nvPr/>
          </p:nvSpPr>
          <p:spPr>
            <a:xfrm>
              <a:off x="6334072" y="2019168"/>
              <a:ext cx="931129" cy="85743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5588924" y="560609"/>
            <a:ext cx="1385211" cy="934596"/>
            <a:chOff x="2508568" y="1917700"/>
            <a:chExt cx="913763" cy="706230"/>
          </a:xfrm>
        </p:grpSpPr>
        <p:sp>
          <p:nvSpPr>
            <p:cNvPr id="46" name="Oval 45"/>
            <p:cNvSpPr/>
            <p:nvPr/>
          </p:nvSpPr>
          <p:spPr>
            <a:xfrm>
              <a:off x="2508568" y="1917700"/>
              <a:ext cx="913763" cy="701631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</p:spPr>
        </p:pic>
      </p:grpSp>
      <p:cxnSp>
        <p:nvCxnSpPr>
          <p:cNvPr id="48" name="Straight Connector 47"/>
          <p:cNvCxnSpPr>
            <a:stCxn id="46" idx="2"/>
            <a:endCxn id="11" idx="7"/>
          </p:cNvCxnSpPr>
          <p:nvPr/>
        </p:nvCxnSpPr>
        <p:spPr>
          <a:xfrm flipH="1">
            <a:off x="4462434" y="1024864"/>
            <a:ext cx="1126490" cy="640503"/>
          </a:xfrm>
          <a:prstGeom prst="line">
            <a:avLst/>
          </a:prstGeom>
          <a:ln w="66675">
            <a:solidFill>
              <a:srgbClr val="CF6E6C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0" idx="0"/>
            <a:endCxn id="46" idx="5"/>
          </p:cNvCxnSpPr>
          <p:nvPr/>
        </p:nvCxnSpPr>
        <p:spPr>
          <a:xfrm flipH="1" flipV="1">
            <a:off x="6771276" y="1353142"/>
            <a:ext cx="1111973" cy="1437307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1" idx="6"/>
            <a:endCxn id="46" idx="3"/>
          </p:cNvCxnSpPr>
          <p:nvPr/>
        </p:nvCxnSpPr>
        <p:spPr>
          <a:xfrm flipV="1">
            <a:off x="4631472" y="1353142"/>
            <a:ext cx="1160311" cy="653362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8" idx="0"/>
            <a:endCxn id="46" idx="4"/>
          </p:cNvCxnSpPr>
          <p:nvPr/>
        </p:nvCxnSpPr>
        <p:spPr>
          <a:xfrm flipV="1">
            <a:off x="5448682" y="1489119"/>
            <a:ext cx="832848" cy="1622933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0" idx="4"/>
          </p:cNvCxnSpPr>
          <p:nvPr/>
        </p:nvCxnSpPr>
        <p:spPr>
          <a:xfrm flipH="1">
            <a:off x="3646250" y="3647881"/>
            <a:ext cx="4236999" cy="970507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8" idx="3"/>
            <a:endCxn id="15" idx="3"/>
          </p:cNvCxnSpPr>
          <p:nvPr/>
        </p:nvCxnSpPr>
        <p:spPr>
          <a:xfrm flipH="1">
            <a:off x="3864340" y="3831368"/>
            <a:ext cx="1137355" cy="420624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3477211" y="1470674"/>
            <a:ext cx="2485359" cy="2279691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1" idx="3"/>
            <a:endCxn id="14" idx="0"/>
          </p:cNvCxnSpPr>
          <p:nvPr/>
        </p:nvCxnSpPr>
        <p:spPr>
          <a:xfrm flipH="1">
            <a:off x="3043485" y="2347640"/>
            <a:ext cx="602764" cy="1300241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1482013" y="4641745"/>
            <a:ext cx="1186740" cy="96332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1" idx="5"/>
            <a:endCxn id="20" idx="2"/>
          </p:cNvCxnSpPr>
          <p:nvPr/>
        </p:nvCxnSpPr>
        <p:spPr>
          <a:xfrm>
            <a:off x="4462434" y="2347640"/>
            <a:ext cx="2955250" cy="871525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115606" y="4251993"/>
            <a:ext cx="1371482" cy="113366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025679" y="5475820"/>
            <a:ext cx="4022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dirty="0"/>
              <a:t>Start with an arbitrary vertex and do DFS.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13327" y="618596"/>
            <a:ext cx="1139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Start:0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70996" y="1710544"/>
            <a:ext cx="1139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66654" y="3570395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Start:2</a:t>
            </a:r>
          </a:p>
          <a:p>
            <a:r>
              <a:rPr lang="en-US" dirty="0"/>
              <a:t>Finish:5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48807" y="5645709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Start:3</a:t>
            </a:r>
          </a:p>
          <a:p>
            <a:r>
              <a:rPr lang="en-US" dirty="0"/>
              <a:t>Finish:4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6298" y="697816"/>
            <a:ext cx="721144" cy="102271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8B5553-74EF-B143-8E29-F53855F2F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63596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816547" y="3112052"/>
            <a:ext cx="1264269" cy="842731"/>
            <a:chOff x="4373217" y="4464763"/>
            <a:chExt cx="1264269" cy="842731"/>
          </a:xfrm>
        </p:grpSpPr>
        <p:sp>
          <p:nvSpPr>
            <p:cNvPr id="8" name="Oval 7"/>
            <p:cNvSpPr/>
            <p:nvPr/>
          </p:nvSpPr>
          <p:spPr>
            <a:xfrm>
              <a:off x="4373217" y="4464763"/>
              <a:ext cx="1264269" cy="8427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3477211" y="1524064"/>
            <a:ext cx="1154261" cy="964879"/>
            <a:chOff x="1791276" y="2676798"/>
            <a:chExt cx="995793" cy="769286"/>
          </a:xfrm>
        </p:grpSpPr>
        <p:sp>
          <p:nvSpPr>
            <p:cNvPr id="11" name="Oval 10"/>
            <p:cNvSpPr/>
            <p:nvPr/>
          </p:nvSpPr>
          <p:spPr>
            <a:xfrm>
              <a:off x="1791276" y="2676798"/>
              <a:ext cx="995793" cy="769286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effectLst>
              <a:glow rad="25400">
                <a:schemeClr val="tx1"/>
              </a:glow>
            </a:effectLst>
          </p:spPr>
        </p:pic>
      </p:grpSp>
      <p:grpSp>
        <p:nvGrpSpPr>
          <p:cNvPr id="13" name="Group 12"/>
          <p:cNvGrpSpPr/>
          <p:nvPr/>
        </p:nvGrpSpPr>
        <p:grpSpPr>
          <a:xfrm>
            <a:off x="2253377" y="3647881"/>
            <a:ext cx="1610963" cy="1208222"/>
            <a:chOff x="4053781" y="5555199"/>
            <a:chExt cx="1610963" cy="1208222"/>
          </a:xfrm>
        </p:grpSpPr>
        <p:sp>
          <p:nvSpPr>
            <p:cNvPr id="14" name="Oval 13"/>
            <p:cNvSpPr/>
            <p:nvPr/>
          </p:nvSpPr>
          <p:spPr>
            <a:xfrm>
              <a:off x="4287492" y="5555199"/>
              <a:ext cx="1112794" cy="1147707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effectLst>
              <a:glow rad="50800">
                <a:schemeClr val="tx1">
                  <a:alpha val="45000"/>
                </a:schemeClr>
              </a:glow>
            </a:effectLst>
          </p:spPr>
        </p:pic>
      </p:grpSp>
      <p:grpSp>
        <p:nvGrpSpPr>
          <p:cNvPr id="16" name="Group 15"/>
          <p:cNvGrpSpPr/>
          <p:nvPr/>
        </p:nvGrpSpPr>
        <p:grpSpPr>
          <a:xfrm>
            <a:off x="592385" y="5385661"/>
            <a:ext cx="1046441" cy="1067278"/>
            <a:chOff x="6021896" y="4336008"/>
            <a:chExt cx="1046441" cy="1067278"/>
          </a:xfrm>
        </p:grpSpPr>
        <p:sp>
          <p:nvSpPr>
            <p:cNvPr id="17" name="Oval 16"/>
            <p:cNvSpPr/>
            <p:nvPr/>
          </p:nvSpPr>
          <p:spPr>
            <a:xfrm>
              <a:off x="6021896" y="4336008"/>
              <a:ext cx="1046441" cy="1067278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effectLst>
              <a:glow rad="63500">
                <a:schemeClr val="tx1">
                  <a:alpha val="67000"/>
                </a:schemeClr>
              </a:glow>
            </a:effectLst>
          </p:spPr>
        </p:pic>
      </p:grpSp>
      <p:grpSp>
        <p:nvGrpSpPr>
          <p:cNvPr id="19" name="Group 18"/>
          <p:cNvGrpSpPr/>
          <p:nvPr/>
        </p:nvGrpSpPr>
        <p:grpSpPr>
          <a:xfrm>
            <a:off x="7417684" y="2790449"/>
            <a:ext cx="931129" cy="857432"/>
            <a:chOff x="6334072" y="2019168"/>
            <a:chExt cx="931129" cy="857432"/>
          </a:xfrm>
        </p:grpSpPr>
        <p:sp>
          <p:nvSpPr>
            <p:cNvPr id="20" name="Oval 19"/>
            <p:cNvSpPr/>
            <p:nvPr/>
          </p:nvSpPr>
          <p:spPr>
            <a:xfrm>
              <a:off x="6334072" y="2019168"/>
              <a:ext cx="931129" cy="857432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5588924" y="560609"/>
            <a:ext cx="1385211" cy="934596"/>
            <a:chOff x="2508568" y="1917700"/>
            <a:chExt cx="913763" cy="706230"/>
          </a:xfrm>
        </p:grpSpPr>
        <p:sp>
          <p:nvSpPr>
            <p:cNvPr id="46" name="Oval 45"/>
            <p:cNvSpPr/>
            <p:nvPr/>
          </p:nvSpPr>
          <p:spPr>
            <a:xfrm>
              <a:off x="2508568" y="1917700"/>
              <a:ext cx="913763" cy="701631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</p:spPr>
        </p:pic>
      </p:grpSp>
      <p:cxnSp>
        <p:nvCxnSpPr>
          <p:cNvPr id="48" name="Straight Connector 47"/>
          <p:cNvCxnSpPr>
            <a:stCxn id="46" idx="2"/>
            <a:endCxn id="11" idx="7"/>
          </p:cNvCxnSpPr>
          <p:nvPr/>
        </p:nvCxnSpPr>
        <p:spPr>
          <a:xfrm flipH="1">
            <a:off x="4462434" y="1024864"/>
            <a:ext cx="1126490" cy="640503"/>
          </a:xfrm>
          <a:prstGeom prst="line">
            <a:avLst/>
          </a:prstGeom>
          <a:ln w="66675">
            <a:solidFill>
              <a:srgbClr val="CF6E6C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0" idx="0"/>
            <a:endCxn id="46" idx="5"/>
          </p:cNvCxnSpPr>
          <p:nvPr/>
        </p:nvCxnSpPr>
        <p:spPr>
          <a:xfrm flipH="1" flipV="1">
            <a:off x="6771276" y="1353142"/>
            <a:ext cx="1111973" cy="1437307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1" idx="6"/>
            <a:endCxn id="46" idx="3"/>
          </p:cNvCxnSpPr>
          <p:nvPr/>
        </p:nvCxnSpPr>
        <p:spPr>
          <a:xfrm flipV="1">
            <a:off x="4631472" y="1353142"/>
            <a:ext cx="1160311" cy="653362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8" idx="0"/>
            <a:endCxn id="46" idx="4"/>
          </p:cNvCxnSpPr>
          <p:nvPr/>
        </p:nvCxnSpPr>
        <p:spPr>
          <a:xfrm flipV="1">
            <a:off x="5448682" y="1489119"/>
            <a:ext cx="832848" cy="1622933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0" idx="4"/>
          </p:cNvCxnSpPr>
          <p:nvPr/>
        </p:nvCxnSpPr>
        <p:spPr>
          <a:xfrm flipH="1">
            <a:off x="3646250" y="3647881"/>
            <a:ext cx="4236999" cy="970507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8" idx="3"/>
            <a:endCxn id="15" idx="3"/>
          </p:cNvCxnSpPr>
          <p:nvPr/>
        </p:nvCxnSpPr>
        <p:spPr>
          <a:xfrm flipH="1">
            <a:off x="3864340" y="3831368"/>
            <a:ext cx="1137355" cy="420624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3477211" y="1470674"/>
            <a:ext cx="2485359" cy="2279691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1" idx="3"/>
            <a:endCxn id="14" idx="0"/>
          </p:cNvCxnSpPr>
          <p:nvPr/>
        </p:nvCxnSpPr>
        <p:spPr>
          <a:xfrm flipH="1">
            <a:off x="3043485" y="2347640"/>
            <a:ext cx="602764" cy="1300241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1482013" y="4641745"/>
            <a:ext cx="1186740" cy="96332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1" idx="5"/>
            <a:endCxn id="20" idx="2"/>
          </p:cNvCxnSpPr>
          <p:nvPr/>
        </p:nvCxnSpPr>
        <p:spPr>
          <a:xfrm>
            <a:off x="4462434" y="2347640"/>
            <a:ext cx="2955250" cy="871525"/>
          </a:xfrm>
          <a:prstGeom prst="line">
            <a:avLst/>
          </a:prstGeom>
          <a:ln w="66675">
            <a:solidFill>
              <a:srgbClr val="CF6E6C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115606" y="4251993"/>
            <a:ext cx="1371482" cy="113366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025679" y="5475820"/>
            <a:ext cx="4022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dirty="0"/>
              <a:t>Start with an arbitrary vertex and do DFS.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13327" y="618596"/>
            <a:ext cx="1139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Start:0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70996" y="1710544"/>
            <a:ext cx="1139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66654" y="3570395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Start:2</a:t>
            </a:r>
          </a:p>
          <a:p>
            <a:r>
              <a:rPr lang="en-US" dirty="0"/>
              <a:t>Finish:5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48807" y="5645709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Start:3</a:t>
            </a:r>
          </a:p>
          <a:p>
            <a:r>
              <a:rPr lang="en-US" dirty="0"/>
              <a:t>Finish:4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49268" y="3646702"/>
            <a:ext cx="1139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Start:6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6858" y="2055903"/>
            <a:ext cx="721144" cy="102271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186486-8FD1-EC48-B857-FA5BCD6D0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7268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816547" y="3112052"/>
            <a:ext cx="1264269" cy="842731"/>
            <a:chOff x="4373217" y="4464763"/>
            <a:chExt cx="1264269" cy="842731"/>
          </a:xfrm>
        </p:grpSpPr>
        <p:sp>
          <p:nvSpPr>
            <p:cNvPr id="8" name="Oval 7"/>
            <p:cNvSpPr/>
            <p:nvPr/>
          </p:nvSpPr>
          <p:spPr>
            <a:xfrm>
              <a:off x="4373217" y="4464763"/>
              <a:ext cx="1264269" cy="8427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3477211" y="1524064"/>
            <a:ext cx="1154261" cy="964879"/>
            <a:chOff x="1791276" y="2676798"/>
            <a:chExt cx="995793" cy="769286"/>
          </a:xfrm>
        </p:grpSpPr>
        <p:sp>
          <p:nvSpPr>
            <p:cNvPr id="11" name="Oval 10"/>
            <p:cNvSpPr/>
            <p:nvPr/>
          </p:nvSpPr>
          <p:spPr>
            <a:xfrm>
              <a:off x="1791276" y="2676798"/>
              <a:ext cx="995793" cy="769286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effectLst>
              <a:glow rad="25400">
                <a:schemeClr val="tx1"/>
              </a:glow>
            </a:effectLst>
          </p:spPr>
        </p:pic>
      </p:grpSp>
      <p:grpSp>
        <p:nvGrpSpPr>
          <p:cNvPr id="13" name="Group 12"/>
          <p:cNvGrpSpPr/>
          <p:nvPr/>
        </p:nvGrpSpPr>
        <p:grpSpPr>
          <a:xfrm>
            <a:off x="2253377" y="3647881"/>
            <a:ext cx="1610963" cy="1208222"/>
            <a:chOff x="4053781" y="5555199"/>
            <a:chExt cx="1610963" cy="1208222"/>
          </a:xfrm>
        </p:grpSpPr>
        <p:sp>
          <p:nvSpPr>
            <p:cNvPr id="14" name="Oval 13"/>
            <p:cNvSpPr/>
            <p:nvPr/>
          </p:nvSpPr>
          <p:spPr>
            <a:xfrm>
              <a:off x="4287492" y="5555199"/>
              <a:ext cx="1112794" cy="1147707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effectLst>
              <a:glow rad="50800">
                <a:schemeClr val="tx1">
                  <a:alpha val="45000"/>
                </a:schemeClr>
              </a:glow>
            </a:effectLst>
          </p:spPr>
        </p:pic>
      </p:grpSp>
      <p:grpSp>
        <p:nvGrpSpPr>
          <p:cNvPr id="16" name="Group 15"/>
          <p:cNvGrpSpPr/>
          <p:nvPr/>
        </p:nvGrpSpPr>
        <p:grpSpPr>
          <a:xfrm>
            <a:off x="592385" y="5385661"/>
            <a:ext cx="1046441" cy="1067278"/>
            <a:chOff x="6021896" y="4336008"/>
            <a:chExt cx="1046441" cy="1067278"/>
          </a:xfrm>
        </p:grpSpPr>
        <p:sp>
          <p:nvSpPr>
            <p:cNvPr id="17" name="Oval 16"/>
            <p:cNvSpPr/>
            <p:nvPr/>
          </p:nvSpPr>
          <p:spPr>
            <a:xfrm>
              <a:off x="6021896" y="4336008"/>
              <a:ext cx="1046441" cy="1067278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effectLst>
              <a:glow rad="63500">
                <a:schemeClr val="tx1">
                  <a:alpha val="67000"/>
                </a:schemeClr>
              </a:glow>
            </a:effectLst>
          </p:spPr>
        </p:pic>
      </p:grpSp>
      <p:grpSp>
        <p:nvGrpSpPr>
          <p:cNvPr id="19" name="Group 18"/>
          <p:cNvGrpSpPr/>
          <p:nvPr/>
        </p:nvGrpSpPr>
        <p:grpSpPr>
          <a:xfrm>
            <a:off x="7417684" y="2790449"/>
            <a:ext cx="931129" cy="857432"/>
            <a:chOff x="6334072" y="2019168"/>
            <a:chExt cx="931129" cy="857432"/>
          </a:xfrm>
        </p:grpSpPr>
        <p:sp>
          <p:nvSpPr>
            <p:cNvPr id="20" name="Oval 19"/>
            <p:cNvSpPr/>
            <p:nvPr/>
          </p:nvSpPr>
          <p:spPr>
            <a:xfrm>
              <a:off x="6334072" y="2019168"/>
              <a:ext cx="931129" cy="857432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5588924" y="560609"/>
            <a:ext cx="1385211" cy="934596"/>
            <a:chOff x="2508568" y="1917700"/>
            <a:chExt cx="913763" cy="706230"/>
          </a:xfrm>
        </p:grpSpPr>
        <p:sp>
          <p:nvSpPr>
            <p:cNvPr id="46" name="Oval 45"/>
            <p:cNvSpPr/>
            <p:nvPr/>
          </p:nvSpPr>
          <p:spPr>
            <a:xfrm>
              <a:off x="2508568" y="1917700"/>
              <a:ext cx="913763" cy="701631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</p:spPr>
        </p:pic>
      </p:grpSp>
      <p:cxnSp>
        <p:nvCxnSpPr>
          <p:cNvPr id="48" name="Straight Connector 47"/>
          <p:cNvCxnSpPr>
            <a:stCxn id="46" idx="2"/>
            <a:endCxn id="11" idx="7"/>
          </p:cNvCxnSpPr>
          <p:nvPr/>
        </p:nvCxnSpPr>
        <p:spPr>
          <a:xfrm flipH="1">
            <a:off x="4462434" y="1024864"/>
            <a:ext cx="1126490" cy="640503"/>
          </a:xfrm>
          <a:prstGeom prst="line">
            <a:avLst/>
          </a:prstGeom>
          <a:ln w="66675">
            <a:solidFill>
              <a:srgbClr val="CF6E6C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0" idx="0"/>
            <a:endCxn id="46" idx="5"/>
          </p:cNvCxnSpPr>
          <p:nvPr/>
        </p:nvCxnSpPr>
        <p:spPr>
          <a:xfrm flipH="1" flipV="1">
            <a:off x="6771276" y="1353142"/>
            <a:ext cx="1111973" cy="1437307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1" idx="6"/>
            <a:endCxn id="46" idx="3"/>
          </p:cNvCxnSpPr>
          <p:nvPr/>
        </p:nvCxnSpPr>
        <p:spPr>
          <a:xfrm flipV="1">
            <a:off x="4631472" y="1353142"/>
            <a:ext cx="1160311" cy="653362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8" idx="0"/>
            <a:endCxn id="46" idx="4"/>
          </p:cNvCxnSpPr>
          <p:nvPr/>
        </p:nvCxnSpPr>
        <p:spPr>
          <a:xfrm flipV="1">
            <a:off x="5448682" y="1489119"/>
            <a:ext cx="832848" cy="1622933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0" idx="4"/>
          </p:cNvCxnSpPr>
          <p:nvPr/>
        </p:nvCxnSpPr>
        <p:spPr>
          <a:xfrm flipH="1">
            <a:off x="3646250" y="3647881"/>
            <a:ext cx="4236999" cy="970507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8" idx="3"/>
            <a:endCxn id="15" idx="3"/>
          </p:cNvCxnSpPr>
          <p:nvPr/>
        </p:nvCxnSpPr>
        <p:spPr>
          <a:xfrm flipH="1">
            <a:off x="3864340" y="3831368"/>
            <a:ext cx="1137355" cy="420624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3477211" y="1470674"/>
            <a:ext cx="2485359" cy="2279691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1" idx="3"/>
            <a:endCxn id="14" idx="0"/>
          </p:cNvCxnSpPr>
          <p:nvPr/>
        </p:nvCxnSpPr>
        <p:spPr>
          <a:xfrm flipH="1">
            <a:off x="3043485" y="2347640"/>
            <a:ext cx="602764" cy="1300241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1482013" y="4641745"/>
            <a:ext cx="1186740" cy="96332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1" idx="5"/>
            <a:endCxn id="20" idx="2"/>
          </p:cNvCxnSpPr>
          <p:nvPr/>
        </p:nvCxnSpPr>
        <p:spPr>
          <a:xfrm>
            <a:off x="4462434" y="2347640"/>
            <a:ext cx="2955250" cy="871525"/>
          </a:xfrm>
          <a:prstGeom prst="line">
            <a:avLst/>
          </a:prstGeom>
          <a:ln w="66675">
            <a:solidFill>
              <a:srgbClr val="CF6E6C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115606" y="4251993"/>
            <a:ext cx="1371482" cy="113366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025679" y="5475820"/>
            <a:ext cx="4022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dirty="0"/>
              <a:t>Start with an arbitrary vertex and do DFS.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13327" y="618596"/>
            <a:ext cx="1139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Start:0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70996" y="1710544"/>
            <a:ext cx="1139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66654" y="3570395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Start:2</a:t>
            </a:r>
          </a:p>
          <a:p>
            <a:r>
              <a:rPr lang="en-US" dirty="0"/>
              <a:t>Finish:5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48807" y="5645709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Start:3</a:t>
            </a:r>
          </a:p>
          <a:p>
            <a:r>
              <a:rPr lang="en-US" dirty="0"/>
              <a:t>Finish:4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49268" y="3646702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Start:6</a:t>
            </a:r>
          </a:p>
          <a:p>
            <a:r>
              <a:rPr lang="en-US" dirty="0"/>
              <a:t>Finish:7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8398" y="2074108"/>
            <a:ext cx="721144" cy="102271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2ABA1A-08A9-9C4C-82A6-59A447B3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3760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816547" y="3112052"/>
            <a:ext cx="1264269" cy="842731"/>
            <a:chOff x="4373217" y="4464763"/>
            <a:chExt cx="1264269" cy="842731"/>
          </a:xfrm>
        </p:grpSpPr>
        <p:sp>
          <p:nvSpPr>
            <p:cNvPr id="8" name="Oval 7"/>
            <p:cNvSpPr/>
            <p:nvPr/>
          </p:nvSpPr>
          <p:spPr>
            <a:xfrm>
              <a:off x="4373217" y="4464763"/>
              <a:ext cx="1264269" cy="8427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3477211" y="1524064"/>
            <a:ext cx="1154261" cy="964879"/>
            <a:chOff x="1791276" y="2676798"/>
            <a:chExt cx="995793" cy="769286"/>
          </a:xfrm>
        </p:grpSpPr>
        <p:sp>
          <p:nvSpPr>
            <p:cNvPr id="11" name="Oval 10"/>
            <p:cNvSpPr/>
            <p:nvPr/>
          </p:nvSpPr>
          <p:spPr>
            <a:xfrm>
              <a:off x="1791276" y="2676798"/>
              <a:ext cx="995793" cy="769286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effectLst>
              <a:glow rad="25400">
                <a:schemeClr val="tx1"/>
              </a:glow>
            </a:effectLst>
          </p:spPr>
        </p:pic>
      </p:grpSp>
      <p:grpSp>
        <p:nvGrpSpPr>
          <p:cNvPr id="13" name="Group 12"/>
          <p:cNvGrpSpPr/>
          <p:nvPr/>
        </p:nvGrpSpPr>
        <p:grpSpPr>
          <a:xfrm>
            <a:off x="2253377" y="3647881"/>
            <a:ext cx="1610963" cy="1208222"/>
            <a:chOff x="4053781" y="5555199"/>
            <a:chExt cx="1610963" cy="1208222"/>
          </a:xfrm>
        </p:grpSpPr>
        <p:sp>
          <p:nvSpPr>
            <p:cNvPr id="14" name="Oval 13"/>
            <p:cNvSpPr/>
            <p:nvPr/>
          </p:nvSpPr>
          <p:spPr>
            <a:xfrm>
              <a:off x="4287492" y="5555199"/>
              <a:ext cx="1112794" cy="1147707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effectLst>
              <a:glow rad="50800">
                <a:schemeClr val="tx1">
                  <a:alpha val="45000"/>
                </a:schemeClr>
              </a:glow>
            </a:effectLst>
          </p:spPr>
        </p:pic>
      </p:grpSp>
      <p:grpSp>
        <p:nvGrpSpPr>
          <p:cNvPr id="16" name="Group 15"/>
          <p:cNvGrpSpPr/>
          <p:nvPr/>
        </p:nvGrpSpPr>
        <p:grpSpPr>
          <a:xfrm>
            <a:off x="592385" y="5385661"/>
            <a:ext cx="1046441" cy="1067278"/>
            <a:chOff x="6021896" y="4336008"/>
            <a:chExt cx="1046441" cy="1067278"/>
          </a:xfrm>
        </p:grpSpPr>
        <p:sp>
          <p:nvSpPr>
            <p:cNvPr id="17" name="Oval 16"/>
            <p:cNvSpPr/>
            <p:nvPr/>
          </p:nvSpPr>
          <p:spPr>
            <a:xfrm>
              <a:off x="6021896" y="4336008"/>
              <a:ext cx="1046441" cy="1067278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effectLst>
              <a:glow rad="63500">
                <a:schemeClr val="tx1">
                  <a:alpha val="67000"/>
                </a:schemeClr>
              </a:glow>
            </a:effectLst>
          </p:spPr>
        </p:pic>
      </p:grpSp>
      <p:grpSp>
        <p:nvGrpSpPr>
          <p:cNvPr id="19" name="Group 18"/>
          <p:cNvGrpSpPr/>
          <p:nvPr/>
        </p:nvGrpSpPr>
        <p:grpSpPr>
          <a:xfrm>
            <a:off x="7417684" y="2790449"/>
            <a:ext cx="931129" cy="857432"/>
            <a:chOff x="6334072" y="2019168"/>
            <a:chExt cx="931129" cy="857432"/>
          </a:xfrm>
        </p:grpSpPr>
        <p:sp>
          <p:nvSpPr>
            <p:cNvPr id="20" name="Oval 19"/>
            <p:cNvSpPr/>
            <p:nvPr/>
          </p:nvSpPr>
          <p:spPr>
            <a:xfrm>
              <a:off x="6334072" y="2019168"/>
              <a:ext cx="931129" cy="857432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5588924" y="560609"/>
            <a:ext cx="1385211" cy="934596"/>
            <a:chOff x="2508568" y="1917700"/>
            <a:chExt cx="913763" cy="706230"/>
          </a:xfrm>
        </p:grpSpPr>
        <p:sp>
          <p:nvSpPr>
            <p:cNvPr id="46" name="Oval 45"/>
            <p:cNvSpPr/>
            <p:nvPr/>
          </p:nvSpPr>
          <p:spPr>
            <a:xfrm>
              <a:off x="2508568" y="1917700"/>
              <a:ext cx="913763" cy="701631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</p:spPr>
        </p:pic>
      </p:grpSp>
      <p:cxnSp>
        <p:nvCxnSpPr>
          <p:cNvPr id="48" name="Straight Connector 47"/>
          <p:cNvCxnSpPr>
            <a:stCxn id="46" idx="2"/>
            <a:endCxn id="11" idx="7"/>
          </p:cNvCxnSpPr>
          <p:nvPr/>
        </p:nvCxnSpPr>
        <p:spPr>
          <a:xfrm flipH="1">
            <a:off x="4462434" y="1024864"/>
            <a:ext cx="1126490" cy="640503"/>
          </a:xfrm>
          <a:prstGeom prst="line">
            <a:avLst/>
          </a:prstGeom>
          <a:ln w="66675">
            <a:solidFill>
              <a:srgbClr val="CF6E6C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0" idx="0"/>
            <a:endCxn id="46" idx="5"/>
          </p:cNvCxnSpPr>
          <p:nvPr/>
        </p:nvCxnSpPr>
        <p:spPr>
          <a:xfrm flipH="1" flipV="1">
            <a:off x="6771276" y="1353142"/>
            <a:ext cx="1111973" cy="1437307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1" idx="6"/>
            <a:endCxn id="46" idx="3"/>
          </p:cNvCxnSpPr>
          <p:nvPr/>
        </p:nvCxnSpPr>
        <p:spPr>
          <a:xfrm flipV="1">
            <a:off x="4631472" y="1353142"/>
            <a:ext cx="1160311" cy="653362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8" idx="0"/>
            <a:endCxn id="46" idx="4"/>
          </p:cNvCxnSpPr>
          <p:nvPr/>
        </p:nvCxnSpPr>
        <p:spPr>
          <a:xfrm flipV="1">
            <a:off x="5448682" y="1489119"/>
            <a:ext cx="832848" cy="1622933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0" idx="4"/>
          </p:cNvCxnSpPr>
          <p:nvPr/>
        </p:nvCxnSpPr>
        <p:spPr>
          <a:xfrm flipH="1">
            <a:off x="3646250" y="3647881"/>
            <a:ext cx="4236999" cy="970507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8" idx="3"/>
            <a:endCxn id="15" idx="3"/>
          </p:cNvCxnSpPr>
          <p:nvPr/>
        </p:nvCxnSpPr>
        <p:spPr>
          <a:xfrm flipH="1">
            <a:off x="3864340" y="3831368"/>
            <a:ext cx="1137355" cy="420624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3477211" y="1470674"/>
            <a:ext cx="2485359" cy="2279691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1" idx="3"/>
            <a:endCxn id="14" idx="0"/>
          </p:cNvCxnSpPr>
          <p:nvPr/>
        </p:nvCxnSpPr>
        <p:spPr>
          <a:xfrm flipH="1">
            <a:off x="3043485" y="2347640"/>
            <a:ext cx="602764" cy="1300241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1482013" y="4641745"/>
            <a:ext cx="1186740" cy="96332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1" idx="5"/>
            <a:endCxn id="20" idx="2"/>
          </p:cNvCxnSpPr>
          <p:nvPr/>
        </p:nvCxnSpPr>
        <p:spPr>
          <a:xfrm>
            <a:off x="4462434" y="2347640"/>
            <a:ext cx="2955250" cy="871525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115606" y="4251993"/>
            <a:ext cx="1371482" cy="113366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025679" y="5475820"/>
            <a:ext cx="4022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dirty="0"/>
              <a:t>Start with an arbitrary vertex and do DFS.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13327" y="618596"/>
            <a:ext cx="1139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Start:0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70996" y="1710544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Start:1</a:t>
            </a:r>
          </a:p>
          <a:p>
            <a:r>
              <a:rPr lang="en-US" dirty="0"/>
              <a:t>Finish:8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66654" y="3570395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Start:2</a:t>
            </a:r>
          </a:p>
          <a:p>
            <a:r>
              <a:rPr lang="en-US" dirty="0"/>
              <a:t>Finish:5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48807" y="5645709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Start:3</a:t>
            </a:r>
          </a:p>
          <a:p>
            <a:r>
              <a:rPr lang="en-US" dirty="0"/>
              <a:t>Finish:4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49268" y="3646702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Start:6</a:t>
            </a:r>
          </a:p>
          <a:p>
            <a:r>
              <a:rPr lang="en-US" dirty="0"/>
              <a:t>Finish:7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2116" y="708477"/>
            <a:ext cx="721144" cy="102271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D6F19B-D0F9-FD42-B93B-1BC7D5522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8596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816547" y="3112052"/>
            <a:ext cx="1264269" cy="842731"/>
            <a:chOff x="4373217" y="4464763"/>
            <a:chExt cx="1264269" cy="842731"/>
          </a:xfrm>
        </p:grpSpPr>
        <p:sp>
          <p:nvSpPr>
            <p:cNvPr id="8" name="Oval 7"/>
            <p:cNvSpPr/>
            <p:nvPr/>
          </p:nvSpPr>
          <p:spPr>
            <a:xfrm>
              <a:off x="4373217" y="4464763"/>
              <a:ext cx="1264269" cy="8427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3477211" y="1524064"/>
            <a:ext cx="1154261" cy="964879"/>
            <a:chOff x="1791276" y="2676798"/>
            <a:chExt cx="995793" cy="769286"/>
          </a:xfrm>
        </p:grpSpPr>
        <p:sp>
          <p:nvSpPr>
            <p:cNvPr id="11" name="Oval 10"/>
            <p:cNvSpPr/>
            <p:nvPr/>
          </p:nvSpPr>
          <p:spPr>
            <a:xfrm>
              <a:off x="1791276" y="2676798"/>
              <a:ext cx="995793" cy="769286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effectLst>
              <a:glow rad="25400">
                <a:schemeClr val="tx1"/>
              </a:glow>
            </a:effectLst>
          </p:spPr>
        </p:pic>
      </p:grpSp>
      <p:grpSp>
        <p:nvGrpSpPr>
          <p:cNvPr id="13" name="Group 12"/>
          <p:cNvGrpSpPr/>
          <p:nvPr/>
        </p:nvGrpSpPr>
        <p:grpSpPr>
          <a:xfrm>
            <a:off x="2253377" y="3647881"/>
            <a:ext cx="1610963" cy="1208222"/>
            <a:chOff x="4053781" y="5555199"/>
            <a:chExt cx="1610963" cy="1208222"/>
          </a:xfrm>
        </p:grpSpPr>
        <p:sp>
          <p:nvSpPr>
            <p:cNvPr id="14" name="Oval 13"/>
            <p:cNvSpPr/>
            <p:nvPr/>
          </p:nvSpPr>
          <p:spPr>
            <a:xfrm>
              <a:off x="4287492" y="5555199"/>
              <a:ext cx="1112794" cy="1147707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effectLst>
              <a:glow rad="50800">
                <a:schemeClr val="tx1">
                  <a:alpha val="45000"/>
                </a:schemeClr>
              </a:glow>
            </a:effectLst>
          </p:spPr>
        </p:pic>
      </p:grpSp>
      <p:grpSp>
        <p:nvGrpSpPr>
          <p:cNvPr id="16" name="Group 15"/>
          <p:cNvGrpSpPr/>
          <p:nvPr/>
        </p:nvGrpSpPr>
        <p:grpSpPr>
          <a:xfrm>
            <a:off x="592385" y="5385661"/>
            <a:ext cx="1046441" cy="1067278"/>
            <a:chOff x="6021896" y="4336008"/>
            <a:chExt cx="1046441" cy="1067278"/>
          </a:xfrm>
        </p:grpSpPr>
        <p:sp>
          <p:nvSpPr>
            <p:cNvPr id="17" name="Oval 16"/>
            <p:cNvSpPr/>
            <p:nvPr/>
          </p:nvSpPr>
          <p:spPr>
            <a:xfrm>
              <a:off x="6021896" y="4336008"/>
              <a:ext cx="1046441" cy="1067278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effectLst>
              <a:glow rad="63500">
                <a:schemeClr val="tx1">
                  <a:alpha val="67000"/>
                </a:schemeClr>
              </a:glow>
            </a:effectLst>
          </p:spPr>
        </p:pic>
      </p:grpSp>
      <p:grpSp>
        <p:nvGrpSpPr>
          <p:cNvPr id="19" name="Group 18"/>
          <p:cNvGrpSpPr/>
          <p:nvPr/>
        </p:nvGrpSpPr>
        <p:grpSpPr>
          <a:xfrm>
            <a:off x="7417684" y="2790449"/>
            <a:ext cx="931129" cy="857432"/>
            <a:chOff x="6334072" y="2019168"/>
            <a:chExt cx="931129" cy="857432"/>
          </a:xfrm>
        </p:grpSpPr>
        <p:sp>
          <p:nvSpPr>
            <p:cNvPr id="20" name="Oval 19"/>
            <p:cNvSpPr/>
            <p:nvPr/>
          </p:nvSpPr>
          <p:spPr>
            <a:xfrm>
              <a:off x="6334072" y="2019168"/>
              <a:ext cx="931129" cy="857432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5588924" y="560609"/>
            <a:ext cx="1385211" cy="934596"/>
            <a:chOff x="2508568" y="1917700"/>
            <a:chExt cx="913763" cy="706230"/>
          </a:xfrm>
        </p:grpSpPr>
        <p:sp>
          <p:nvSpPr>
            <p:cNvPr id="46" name="Oval 45"/>
            <p:cNvSpPr/>
            <p:nvPr/>
          </p:nvSpPr>
          <p:spPr>
            <a:xfrm>
              <a:off x="2508568" y="1917700"/>
              <a:ext cx="913763" cy="701631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</p:spPr>
        </p:pic>
      </p:grpSp>
      <p:cxnSp>
        <p:nvCxnSpPr>
          <p:cNvPr id="48" name="Straight Connector 47"/>
          <p:cNvCxnSpPr>
            <a:stCxn id="46" idx="2"/>
            <a:endCxn id="11" idx="7"/>
          </p:cNvCxnSpPr>
          <p:nvPr/>
        </p:nvCxnSpPr>
        <p:spPr>
          <a:xfrm flipH="1">
            <a:off x="4462434" y="1024864"/>
            <a:ext cx="1126490" cy="640503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0" idx="0"/>
            <a:endCxn id="46" idx="5"/>
          </p:cNvCxnSpPr>
          <p:nvPr/>
        </p:nvCxnSpPr>
        <p:spPr>
          <a:xfrm flipH="1" flipV="1">
            <a:off x="6771276" y="1353142"/>
            <a:ext cx="1111973" cy="1437307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1" idx="6"/>
            <a:endCxn id="46" idx="3"/>
          </p:cNvCxnSpPr>
          <p:nvPr/>
        </p:nvCxnSpPr>
        <p:spPr>
          <a:xfrm flipV="1">
            <a:off x="4631472" y="1353142"/>
            <a:ext cx="1160311" cy="653362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8" idx="0"/>
            <a:endCxn id="46" idx="4"/>
          </p:cNvCxnSpPr>
          <p:nvPr/>
        </p:nvCxnSpPr>
        <p:spPr>
          <a:xfrm flipV="1">
            <a:off x="5448682" y="1489119"/>
            <a:ext cx="832848" cy="1622933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0" idx="4"/>
          </p:cNvCxnSpPr>
          <p:nvPr/>
        </p:nvCxnSpPr>
        <p:spPr>
          <a:xfrm flipH="1">
            <a:off x="3646250" y="3647881"/>
            <a:ext cx="4236999" cy="970507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8" idx="3"/>
            <a:endCxn id="15" idx="3"/>
          </p:cNvCxnSpPr>
          <p:nvPr/>
        </p:nvCxnSpPr>
        <p:spPr>
          <a:xfrm flipH="1">
            <a:off x="3864340" y="3831368"/>
            <a:ext cx="1137355" cy="420624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3477211" y="1470674"/>
            <a:ext cx="2485359" cy="2279691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1" idx="3"/>
            <a:endCxn id="14" idx="0"/>
          </p:cNvCxnSpPr>
          <p:nvPr/>
        </p:nvCxnSpPr>
        <p:spPr>
          <a:xfrm flipH="1">
            <a:off x="3043485" y="2347640"/>
            <a:ext cx="602764" cy="1300241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1482013" y="4641745"/>
            <a:ext cx="1186740" cy="96332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1" idx="5"/>
            <a:endCxn id="20" idx="2"/>
          </p:cNvCxnSpPr>
          <p:nvPr/>
        </p:nvCxnSpPr>
        <p:spPr>
          <a:xfrm>
            <a:off x="4462434" y="2347640"/>
            <a:ext cx="2955250" cy="871525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115606" y="4251993"/>
            <a:ext cx="1371482" cy="113366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025679" y="5475820"/>
            <a:ext cx="4022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dirty="0"/>
              <a:t>Start with an arbitrary vertex and do DFS.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13327" y="618596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Start:0</a:t>
            </a:r>
          </a:p>
          <a:p>
            <a:r>
              <a:rPr lang="en-US" dirty="0"/>
              <a:t>Finish:9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70996" y="1710544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Start:1</a:t>
            </a:r>
          </a:p>
          <a:p>
            <a:r>
              <a:rPr lang="en-US" dirty="0"/>
              <a:t>Finish:8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66654" y="3570395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Start:2</a:t>
            </a:r>
          </a:p>
          <a:p>
            <a:r>
              <a:rPr lang="en-US" dirty="0"/>
              <a:t>Finish:5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48807" y="5645709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Start:3</a:t>
            </a:r>
          </a:p>
          <a:p>
            <a:r>
              <a:rPr lang="en-US" dirty="0"/>
              <a:t>Finish:4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49268" y="3646702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Start:6</a:t>
            </a:r>
          </a:p>
          <a:p>
            <a:r>
              <a:rPr lang="en-US" dirty="0"/>
              <a:t>Finish:7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86668">
            <a:off x="5276523" y="-28574"/>
            <a:ext cx="721144" cy="102271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539F26-F2EC-0D47-82D6-8279D6EBC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0899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816547" y="3112052"/>
            <a:ext cx="1264269" cy="842731"/>
            <a:chOff x="4373217" y="4464763"/>
            <a:chExt cx="1264269" cy="842731"/>
          </a:xfrm>
        </p:grpSpPr>
        <p:sp>
          <p:nvSpPr>
            <p:cNvPr id="8" name="Oval 7"/>
            <p:cNvSpPr/>
            <p:nvPr/>
          </p:nvSpPr>
          <p:spPr>
            <a:xfrm>
              <a:off x="4373217" y="4464763"/>
              <a:ext cx="1264269" cy="8427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3477211" y="1524064"/>
            <a:ext cx="1154261" cy="964879"/>
            <a:chOff x="1791276" y="2676798"/>
            <a:chExt cx="995793" cy="769286"/>
          </a:xfrm>
        </p:grpSpPr>
        <p:sp>
          <p:nvSpPr>
            <p:cNvPr id="11" name="Oval 10"/>
            <p:cNvSpPr/>
            <p:nvPr/>
          </p:nvSpPr>
          <p:spPr>
            <a:xfrm>
              <a:off x="1791276" y="2676798"/>
              <a:ext cx="995793" cy="769286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effectLst>
              <a:glow rad="25400">
                <a:schemeClr val="tx1"/>
              </a:glow>
            </a:effectLst>
          </p:spPr>
        </p:pic>
      </p:grpSp>
      <p:grpSp>
        <p:nvGrpSpPr>
          <p:cNvPr id="13" name="Group 12"/>
          <p:cNvGrpSpPr/>
          <p:nvPr/>
        </p:nvGrpSpPr>
        <p:grpSpPr>
          <a:xfrm>
            <a:off x="2253377" y="3647881"/>
            <a:ext cx="1610963" cy="1208222"/>
            <a:chOff x="4053781" y="5555199"/>
            <a:chExt cx="1610963" cy="1208222"/>
          </a:xfrm>
        </p:grpSpPr>
        <p:sp>
          <p:nvSpPr>
            <p:cNvPr id="14" name="Oval 13"/>
            <p:cNvSpPr/>
            <p:nvPr/>
          </p:nvSpPr>
          <p:spPr>
            <a:xfrm>
              <a:off x="4287492" y="5555199"/>
              <a:ext cx="1112794" cy="1147707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effectLst>
              <a:glow rad="50800">
                <a:schemeClr val="tx1">
                  <a:alpha val="45000"/>
                </a:schemeClr>
              </a:glow>
            </a:effectLst>
          </p:spPr>
        </p:pic>
      </p:grpSp>
      <p:grpSp>
        <p:nvGrpSpPr>
          <p:cNvPr id="16" name="Group 15"/>
          <p:cNvGrpSpPr/>
          <p:nvPr/>
        </p:nvGrpSpPr>
        <p:grpSpPr>
          <a:xfrm>
            <a:off x="592385" y="5385661"/>
            <a:ext cx="1046441" cy="1067278"/>
            <a:chOff x="6021896" y="4336008"/>
            <a:chExt cx="1046441" cy="1067278"/>
          </a:xfrm>
        </p:grpSpPr>
        <p:sp>
          <p:nvSpPr>
            <p:cNvPr id="17" name="Oval 16"/>
            <p:cNvSpPr/>
            <p:nvPr/>
          </p:nvSpPr>
          <p:spPr>
            <a:xfrm>
              <a:off x="6021896" y="4336008"/>
              <a:ext cx="1046441" cy="1067278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effectLst>
              <a:glow rad="63500">
                <a:schemeClr val="tx1">
                  <a:alpha val="67000"/>
                </a:schemeClr>
              </a:glow>
            </a:effectLst>
          </p:spPr>
        </p:pic>
      </p:grpSp>
      <p:grpSp>
        <p:nvGrpSpPr>
          <p:cNvPr id="19" name="Group 18"/>
          <p:cNvGrpSpPr/>
          <p:nvPr/>
        </p:nvGrpSpPr>
        <p:grpSpPr>
          <a:xfrm>
            <a:off x="7417684" y="2790449"/>
            <a:ext cx="931129" cy="857432"/>
            <a:chOff x="6334072" y="2019168"/>
            <a:chExt cx="931129" cy="857432"/>
          </a:xfrm>
        </p:grpSpPr>
        <p:sp>
          <p:nvSpPr>
            <p:cNvPr id="20" name="Oval 19"/>
            <p:cNvSpPr/>
            <p:nvPr/>
          </p:nvSpPr>
          <p:spPr>
            <a:xfrm>
              <a:off x="6334072" y="2019168"/>
              <a:ext cx="931129" cy="857432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5588924" y="560609"/>
            <a:ext cx="1385211" cy="934596"/>
            <a:chOff x="2508568" y="1917700"/>
            <a:chExt cx="913763" cy="706230"/>
          </a:xfrm>
        </p:grpSpPr>
        <p:sp>
          <p:nvSpPr>
            <p:cNvPr id="46" name="Oval 45"/>
            <p:cNvSpPr/>
            <p:nvPr/>
          </p:nvSpPr>
          <p:spPr>
            <a:xfrm>
              <a:off x="2508568" y="1917700"/>
              <a:ext cx="913763" cy="701631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</p:spPr>
        </p:pic>
      </p:grpSp>
      <p:cxnSp>
        <p:nvCxnSpPr>
          <p:cNvPr id="48" name="Straight Connector 47"/>
          <p:cNvCxnSpPr>
            <a:stCxn id="46" idx="2"/>
            <a:endCxn id="11" idx="7"/>
          </p:cNvCxnSpPr>
          <p:nvPr/>
        </p:nvCxnSpPr>
        <p:spPr>
          <a:xfrm flipH="1">
            <a:off x="4462434" y="1024864"/>
            <a:ext cx="1126490" cy="640503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0" idx="0"/>
            <a:endCxn id="46" idx="5"/>
          </p:cNvCxnSpPr>
          <p:nvPr/>
        </p:nvCxnSpPr>
        <p:spPr>
          <a:xfrm flipH="1" flipV="1">
            <a:off x="6771276" y="1353142"/>
            <a:ext cx="1111973" cy="1437307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1" idx="6"/>
            <a:endCxn id="46" idx="3"/>
          </p:cNvCxnSpPr>
          <p:nvPr/>
        </p:nvCxnSpPr>
        <p:spPr>
          <a:xfrm flipV="1">
            <a:off x="4631472" y="1353142"/>
            <a:ext cx="1160311" cy="653362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8" idx="0"/>
            <a:endCxn id="46" idx="4"/>
          </p:cNvCxnSpPr>
          <p:nvPr/>
        </p:nvCxnSpPr>
        <p:spPr>
          <a:xfrm flipV="1">
            <a:off x="5448682" y="1489119"/>
            <a:ext cx="832848" cy="1622933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0" idx="4"/>
          </p:cNvCxnSpPr>
          <p:nvPr/>
        </p:nvCxnSpPr>
        <p:spPr>
          <a:xfrm flipH="1">
            <a:off x="3646250" y="3647881"/>
            <a:ext cx="4236999" cy="970507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8" idx="3"/>
            <a:endCxn id="15" idx="3"/>
          </p:cNvCxnSpPr>
          <p:nvPr/>
        </p:nvCxnSpPr>
        <p:spPr>
          <a:xfrm flipH="1">
            <a:off x="3864340" y="3831368"/>
            <a:ext cx="1137355" cy="420624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3477211" y="1470674"/>
            <a:ext cx="2485359" cy="2279691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1" idx="3"/>
            <a:endCxn id="14" idx="0"/>
          </p:cNvCxnSpPr>
          <p:nvPr/>
        </p:nvCxnSpPr>
        <p:spPr>
          <a:xfrm flipH="1">
            <a:off x="3043485" y="2347640"/>
            <a:ext cx="602764" cy="1300241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1482013" y="4641745"/>
            <a:ext cx="1186740" cy="96332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1" idx="5"/>
            <a:endCxn id="20" idx="2"/>
          </p:cNvCxnSpPr>
          <p:nvPr/>
        </p:nvCxnSpPr>
        <p:spPr>
          <a:xfrm>
            <a:off x="4462434" y="2347640"/>
            <a:ext cx="2955250" cy="871525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115606" y="4251993"/>
            <a:ext cx="1371482" cy="113366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001695" y="5047104"/>
            <a:ext cx="4022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dirty="0"/>
              <a:t>Start with an arbitrary vertex and do DFS.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schemeClr val="accent5"/>
                </a:solidFill>
              </a:rPr>
              <a:t>     Repeat until done.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13327" y="618596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Start:0</a:t>
            </a:r>
          </a:p>
          <a:p>
            <a:r>
              <a:rPr lang="en-US" dirty="0"/>
              <a:t>Finish:9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70996" y="1710544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Start:1</a:t>
            </a:r>
          </a:p>
          <a:p>
            <a:r>
              <a:rPr lang="en-US" dirty="0"/>
              <a:t>Finish:8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66654" y="3570395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Start:2</a:t>
            </a:r>
          </a:p>
          <a:p>
            <a:r>
              <a:rPr lang="en-US" dirty="0"/>
              <a:t>Finish:5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48807" y="5645709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Start:3</a:t>
            </a:r>
          </a:p>
          <a:p>
            <a:r>
              <a:rPr lang="en-US" dirty="0"/>
              <a:t>Finish:4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49268" y="3646702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Start:6</a:t>
            </a:r>
          </a:p>
          <a:p>
            <a:r>
              <a:rPr lang="en-US" dirty="0"/>
              <a:t>Finish:7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86668">
            <a:off x="5276523" y="-28574"/>
            <a:ext cx="721144" cy="102271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36A09B-96FD-9846-B222-0EAA95247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236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816547" y="3112052"/>
            <a:ext cx="1264269" cy="842731"/>
            <a:chOff x="4373217" y="4464763"/>
            <a:chExt cx="1264269" cy="842731"/>
          </a:xfrm>
        </p:grpSpPr>
        <p:sp>
          <p:nvSpPr>
            <p:cNvPr id="8" name="Oval 7"/>
            <p:cNvSpPr/>
            <p:nvPr/>
          </p:nvSpPr>
          <p:spPr>
            <a:xfrm>
              <a:off x="4373217" y="4464763"/>
              <a:ext cx="1264269" cy="842731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3477211" y="1524064"/>
            <a:ext cx="1154261" cy="964879"/>
            <a:chOff x="1791276" y="2676798"/>
            <a:chExt cx="995793" cy="769286"/>
          </a:xfrm>
        </p:grpSpPr>
        <p:sp>
          <p:nvSpPr>
            <p:cNvPr id="11" name="Oval 10"/>
            <p:cNvSpPr/>
            <p:nvPr/>
          </p:nvSpPr>
          <p:spPr>
            <a:xfrm>
              <a:off x="1791276" y="2676798"/>
              <a:ext cx="995793" cy="769286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effectLst>
              <a:glow rad="25400">
                <a:schemeClr val="tx1"/>
              </a:glow>
            </a:effectLst>
          </p:spPr>
        </p:pic>
      </p:grpSp>
      <p:grpSp>
        <p:nvGrpSpPr>
          <p:cNvPr id="13" name="Group 12"/>
          <p:cNvGrpSpPr/>
          <p:nvPr/>
        </p:nvGrpSpPr>
        <p:grpSpPr>
          <a:xfrm>
            <a:off x="2253377" y="3647881"/>
            <a:ext cx="1610963" cy="1208222"/>
            <a:chOff x="4053781" y="5555199"/>
            <a:chExt cx="1610963" cy="1208222"/>
          </a:xfrm>
        </p:grpSpPr>
        <p:sp>
          <p:nvSpPr>
            <p:cNvPr id="14" name="Oval 13"/>
            <p:cNvSpPr/>
            <p:nvPr/>
          </p:nvSpPr>
          <p:spPr>
            <a:xfrm>
              <a:off x="4287492" y="5555199"/>
              <a:ext cx="1112794" cy="1147707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effectLst>
              <a:glow rad="50800">
                <a:schemeClr val="tx1">
                  <a:alpha val="45000"/>
                </a:schemeClr>
              </a:glow>
            </a:effectLst>
          </p:spPr>
        </p:pic>
      </p:grpSp>
      <p:grpSp>
        <p:nvGrpSpPr>
          <p:cNvPr id="16" name="Group 15"/>
          <p:cNvGrpSpPr/>
          <p:nvPr/>
        </p:nvGrpSpPr>
        <p:grpSpPr>
          <a:xfrm>
            <a:off x="592385" y="5385661"/>
            <a:ext cx="1046441" cy="1067278"/>
            <a:chOff x="6021896" y="4336008"/>
            <a:chExt cx="1046441" cy="1067278"/>
          </a:xfrm>
        </p:grpSpPr>
        <p:sp>
          <p:nvSpPr>
            <p:cNvPr id="17" name="Oval 16"/>
            <p:cNvSpPr/>
            <p:nvPr/>
          </p:nvSpPr>
          <p:spPr>
            <a:xfrm>
              <a:off x="6021896" y="4336008"/>
              <a:ext cx="1046441" cy="1067278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effectLst>
              <a:glow rad="63500">
                <a:schemeClr val="tx1">
                  <a:alpha val="67000"/>
                </a:schemeClr>
              </a:glow>
            </a:effectLst>
          </p:spPr>
        </p:pic>
      </p:grpSp>
      <p:grpSp>
        <p:nvGrpSpPr>
          <p:cNvPr id="19" name="Group 18"/>
          <p:cNvGrpSpPr/>
          <p:nvPr/>
        </p:nvGrpSpPr>
        <p:grpSpPr>
          <a:xfrm>
            <a:off x="7417684" y="2790449"/>
            <a:ext cx="931129" cy="857432"/>
            <a:chOff x="6334072" y="2019168"/>
            <a:chExt cx="931129" cy="857432"/>
          </a:xfrm>
        </p:grpSpPr>
        <p:sp>
          <p:nvSpPr>
            <p:cNvPr id="20" name="Oval 19"/>
            <p:cNvSpPr/>
            <p:nvPr/>
          </p:nvSpPr>
          <p:spPr>
            <a:xfrm>
              <a:off x="6334072" y="2019168"/>
              <a:ext cx="931129" cy="857432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5588924" y="560609"/>
            <a:ext cx="1385211" cy="934596"/>
            <a:chOff x="2508568" y="1917700"/>
            <a:chExt cx="913763" cy="706230"/>
          </a:xfrm>
        </p:grpSpPr>
        <p:sp>
          <p:nvSpPr>
            <p:cNvPr id="46" name="Oval 45"/>
            <p:cNvSpPr/>
            <p:nvPr/>
          </p:nvSpPr>
          <p:spPr>
            <a:xfrm>
              <a:off x="2508568" y="1917700"/>
              <a:ext cx="913763" cy="701631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</p:spPr>
        </p:pic>
      </p:grpSp>
      <p:cxnSp>
        <p:nvCxnSpPr>
          <p:cNvPr id="48" name="Straight Connector 47"/>
          <p:cNvCxnSpPr>
            <a:stCxn id="46" idx="2"/>
            <a:endCxn id="11" idx="7"/>
          </p:cNvCxnSpPr>
          <p:nvPr/>
        </p:nvCxnSpPr>
        <p:spPr>
          <a:xfrm flipH="1">
            <a:off x="4462434" y="1024864"/>
            <a:ext cx="1126490" cy="640503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0" idx="0"/>
            <a:endCxn id="46" idx="5"/>
          </p:cNvCxnSpPr>
          <p:nvPr/>
        </p:nvCxnSpPr>
        <p:spPr>
          <a:xfrm flipH="1" flipV="1">
            <a:off x="6771276" y="1353142"/>
            <a:ext cx="1111973" cy="1437307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1" idx="6"/>
            <a:endCxn id="46" idx="3"/>
          </p:cNvCxnSpPr>
          <p:nvPr/>
        </p:nvCxnSpPr>
        <p:spPr>
          <a:xfrm flipV="1">
            <a:off x="4631472" y="1353142"/>
            <a:ext cx="1160311" cy="653362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8" idx="0"/>
            <a:endCxn id="46" idx="4"/>
          </p:cNvCxnSpPr>
          <p:nvPr/>
        </p:nvCxnSpPr>
        <p:spPr>
          <a:xfrm flipV="1">
            <a:off x="5448682" y="1489119"/>
            <a:ext cx="832848" cy="1622933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0" idx="4"/>
          </p:cNvCxnSpPr>
          <p:nvPr/>
        </p:nvCxnSpPr>
        <p:spPr>
          <a:xfrm flipH="1">
            <a:off x="3646250" y="3647881"/>
            <a:ext cx="4236999" cy="970507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8" idx="3"/>
            <a:endCxn id="15" idx="3"/>
          </p:cNvCxnSpPr>
          <p:nvPr/>
        </p:nvCxnSpPr>
        <p:spPr>
          <a:xfrm flipH="1">
            <a:off x="3864340" y="3831368"/>
            <a:ext cx="1137355" cy="420624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3477211" y="1470674"/>
            <a:ext cx="2485359" cy="2279691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1" idx="3"/>
            <a:endCxn id="14" idx="0"/>
          </p:cNvCxnSpPr>
          <p:nvPr/>
        </p:nvCxnSpPr>
        <p:spPr>
          <a:xfrm flipH="1">
            <a:off x="3043485" y="2347640"/>
            <a:ext cx="602764" cy="1300241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1482013" y="4641745"/>
            <a:ext cx="1186740" cy="96332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1" idx="5"/>
            <a:endCxn id="20" idx="2"/>
          </p:cNvCxnSpPr>
          <p:nvPr/>
        </p:nvCxnSpPr>
        <p:spPr>
          <a:xfrm>
            <a:off x="4462434" y="2347640"/>
            <a:ext cx="2955250" cy="871525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115606" y="4251993"/>
            <a:ext cx="1371482" cy="113366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001695" y="5047104"/>
            <a:ext cx="4022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dirty="0"/>
              <a:t>Start with an arbitrary vertex and do DFS.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schemeClr val="accent5"/>
                </a:solidFill>
              </a:rPr>
              <a:t>     Repeat until done.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13327" y="618596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Start:0</a:t>
            </a:r>
          </a:p>
          <a:p>
            <a:r>
              <a:rPr lang="en-US" dirty="0"/>
              <a:t>Finish:9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70996" y="1710544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Start:1</a:t>
            </a:r>
          </a:p>
          <a:p>
            <a:r>
              <a:rPr lang="en-US" dirty="0"/>
              <a:t>Finish:8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66654" y="3570395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Start:2</a:t>
            </a:r>
          </a:p>
          <a:p>
            <a:r>
              <a:rPr lang="en-US" dirty="0"/>
              <a:t>Finish:5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48807" y="5645709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Start:3</a:t>
            </a:r>
          </a:p>
          <a:p>
            <a:r>
              <a:rPr lang="en-US" dirty="0"/>
              <a:t>Finish:4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49268" y="3646702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Start:6</a:t>
            </a:r>
          </a:p>
          <a:p>
            <a:r>
              <a:rPr lang="en-US" dirty="0"/>
              <a:t>Finish:7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61189" y="3152935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Start:10</a:t>
            </a:r>
          </a:p>
          <a:p>
            <a:r>
              <a:rPr lang="en-US" dirty="0"/>
              <a:t>Finish:11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8897" y="2566022"/>
            <a:ext cx="710634" cy="109206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86668">
            <a:off x="5276523" y="-28574"/>
            <a:ext cx="721144" cy="102271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BB8CA-F12E-1046-923F-2C45F9D34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967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Breadth-First Search</a:t>
            </a:r>
            <a:br>
              <a:rPr lang="en-US" dirty="0"/>
            </a:br>
            <a:r>
              <a:rPr lang="en-US" sz="3600" dirty="0">
                <a:solidFill>
                  <a:schemeClr val="accent5"/>
                </a:solidFill>
              </a:rPr>
              <a:t>Exploring the world with a bird’s-eye view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6731466" y="2015789"/>
            <a:ext cx="292582" cy="31690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24048" y="1979322"/>
            <a:ext cx="202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</a:t>
            </a:r>
            <a:r>
              <a:rPr lang="en-US"/>
              <a:t>been there yet</a:t>
            </a:r>
          </a:p>
        </p:txBody>
      </p:sp>
      <p:sp>
        <p:nvSpPr>
          <p:cNvPr id="23" name="Oval 22"/>
          <p:cNvSpPr/>
          <p:nvPr/>
        </p:nvSpPr>
        <p:spPr>
          <a:xfrm>
            <a:off x="6731466" y="3397599"/>
            <a:ext cx="292582" cy="316902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24048" y="3384944"/>
            <a:ext cx="2026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reach there in one step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24048" y="4205255"/>
            <a:ext cx="2026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reach there in two steps</a:t>
            </a:r>
          </a:p>
        </p:txBody>
      </p:sp>
      <p:sp>
        <p:nvSpPr>
          <p:cNvPr id="26" name="Oval 25"/>
          <p:cNvSpPr/>
          <p:nvPr/>
        </p:nvSpPr>
        <p:spPr>
          <a:xfrm>
            <a:off x="6731466" y="4219665"/>
            <a:ext cx="292582" cy="31690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24048" y="5025566"/>
            <a:ext cx="2026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reach there in three steps</a:t>
            </a:r>
          </a:p>
        </p:txBody>
      </p:sp>
      <p:sp>
        <p:nvSpPr>
          <p:cNvPr id="30" name="Oval 29"/>
          <p:cNvSpPr/>
          <p:nvPr/>
        </p:nvSpPr>
        <p:spPr>
          <a:xfrm>
            <a:off x="6731466" y="5039976"/>
            <a:ext cx="292582" cy="31690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24048" y="2547807"/>
            <a:ext cx="2026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reach there in zero steps</a:t>
            </a:r>
          </a:p>
        </p:txBody>
      </p:sp>
      <p:sp>
        <p:nvSpPr>
          <p:cNvPr id="34" name="Oval 33"/>
          <p:cNvSpPr/>
          <p:nvPr/>
        </p:nvSpPr>
        <p:spPr>
          <a:xfrm>
            <a:off x="6731466" y="2599394"/>
            <a:ext cx="292582" cy="31690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10385" y="1870468"/>
            <a:ext cx="5135647" cy="4482804"/>
            <a:chOff x="910385" y="1870468"/>
            <a:chExt cx="5135647" cy="4482804"/>
          </a:xfrm>
        </p:grpSpPr>
        <p:sp>
          <p:nvSpPr>
            <p:cNvPr id="4" name="Oval 3"/>
            <p:cNvSpPr/>
            <p:nvPr/>
          </p:nvSpPr>
          <p:spPr>
            <a:xfrm>
              <a:off x="1057714" y="3267022"/>
              <a:ext cx="585164" cy="56458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2529375" y="1870468"/>
              <a:ext cx="585164" cy="56458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321426" y="4386709"/>
              <a:ext cx="585164" cy="564585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494736" y="5788688"/>
              <a:ext cx="585164" cy="56458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Connector 7"/>
            <p:cNvCxnSpPr>
              <a:stCxn id="12" idx="0"/>
              <a:endCxn id="11" idx="3"/>
            </p:cNvCxnSpPr>
            <p:nvPr/>
          </p:nvCxnSpPr>
          <p:spPr>
            <a:xfrm flipV="1">
              <a:off x="1787318" y="4868612"/>
              <a:ext cx="1619803" cy="920076"/>
            </a:xfrm>
            <a:prstGeom prst="line">
              <a:avLst/>
            </a:prstGeom>
            <a:ln w="666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12" idx="0"/>
            </p:cNvCxnSpPr>
            <p:nvPr/>
          </p:nvCxnSpPr>
          <p:spPr>
            <a:xfrm flipV="1">
              <a:off x="1787318" y="2435053"/>
              <a:ext cx="1034639" cy="3353635"/>
            </a:xfrm>
            <a:prstGeom prst="line">
              <a:avLst/>
            </a:prstGeom>
            <a:ln w="666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11" idx="2"/>
              <a:endCxn id="9" idx="5"/>
            </p:cNvCxnSpPr>
            <p:nvPr/>
          </p:nvCxnSpPr>
          <p:spPr>
            <a:xfrm flipH="1" flipV="1">
              <a:off x="1557183" y="3748925"/>
              <a:ext cx="1764243" cy="920077"/>
            </a:xfrm>
            <a:prstGeom prst="line">
              <a:avLst/>
            </a:prstGeom>
            <a:ln w="666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4391147" y="1934270"/>
              <a:ext cx="585164" cy="564585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875704" y="5224103"/>
              <a:ext cx="585164" cy="56458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460868" y="2984729"/>
              <a:ext cx="585164" cy="56458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Connector 14"/>
            <p:cNvCxnSpPr>
              <a:stCxn id="18" idx="2"/>
            </p:cNvCxnSpPr>
            <p:nvPr/>
          </p:nvCxnSpPr>
          <p:spPr>
            <a:xfrm flipH="1" flipV="1">
              <a:off x="3028844" y="2352371"/>
              <a:ext cx="1846860" cy="3154025"/>
            </a:xfrm>
            <a:prstGeom prst="line">
              <a:avLst/>
            </a:prstGeom>
            <a:ln w="666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8" idx="0"/>
            </p:cNvCxnSpPr>
            <p:nvPr/>
          </p:nvCxnSpPr>
          <p:spPr>
            <a:xfrm flipV="1">
              <a:off x="5168286" y="3549314"/>
              <a:ext cx="585164" cy="1674789"/>
            </a:xfrm>
            <a:prstGeom prst="line">
              <a:avLst/>
            </a:prstGeom>
            <a:ln w="666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1" idx="7"/>
            </p:cNvCxnSpPr>
            <p:nvPr/>
          </p:nvCxnSpPr>
          <p:spPr>
            <a:xfrm flipV="1">
              <a:off x="3820895" y="3466632"/>
              <a:ext cx="1725668" cy="1002759"/>
            </a:xfrm>
            <a:prstGeom prst="line">
              <a:avLst/>
            </a:prstGeom>
            <a:ln w="666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8" idx="2"/>
              <a:endCxn id="12" idx="6"/>
            </p:cNvCxnSpPr>
            <p:nvPr/>
          </p:nvCxnSpPr>
          <p:spPr>
            <a:xfrm flipH="1">
              <a:off x="2079900" y="5506396"/>
              <a:ext cx="2795804" cy="564584"/>
            </a:xfrm>
            <a:prstGeom prst="line">
              <a:avLst/>
            </a:prstGeom>
            <a:ln w="666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7" idx="3"/>
              <a:endCxn id="9" idx="6"/>
            </p:cNvCxnSpPr>
            <p:nvPr/>
          </p:nvCxnSpPr>
          <p:spPr>
            <a:xfrm flipH="1">
              <a:off x="1642878" y="2416173"/>
              <a:ext cx="2833964" cy="1133142"/>
            </a:xfrm>
            <a:prstGeom prst="line">
              <a:avLst/>
            </a:prstGeom>
            <a:ln w="666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1030469" y="3811121"/>
              <a:ext cx="928533" cy="37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start</a:t>
              </a: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910385" y="2319573"/>
              <a:ext cx="791675" cy="931398"/>
            </a:xfrm>
            <a:prstGeom prst="rect">
              <a:avLst/>
            </a:prstGeom>
          </p:spPr>
        </p:pic>
        <p:cxnSp>
          <p:nvCxnSpPr>
            <p:cNvPr id="36" name="Straight Connector 35"/>
            <p:cNvCxnSpPr/>
            <p:nvPr/>
          </p:nvCxnSpPr>
          <p:spPr>
            <a:xfrm flipH="1" flipV="1">
              <a:off x="3114539" y="2152761"/>
              <a:ext cx="1276608" cy="63802"/>
            </a:xfrm>
            <a:prstGeom prst="line">
              <a:avLst/>
            </a:prstGeom>
            <a:ln w="666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B528848-315B-9445-A7FE-5CDFFA45A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09CFC-1E7E-D345-9273-4ED8A141D8B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4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816547" y="3112052"/>
            <a:ext cx="1264269" cy="842731"/>
            <a:chOff x="4373217" y="4464763"/>
            <a:chExt cx="1264269" cy="842731"/>
          </a:xfrm>
        </p:grpSpPr>
        <p:sp>
          <p:nvSpPr>
            <p:cNvPr id="8" name="Oval 7"/>
            <p:cNvSpPr/>
            <p:nvPr/>
          </p:nvSpPr>
          <p:spPr>
            <a:xfrm>
              <a:off x="4373217" y="4464763"/>
              <a:ext cx="1264269" cy="842731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3477211" y="1524064"/>
            <a:ext cx="1154261" cy="964879"/>
            <a:chOff x="1791276" y="2676798"/>
            <a:chExt cx="995793" cy="769286"/>
          </a:xfrm>
        </p:grpSpPr>
        <p:sp>
          <p:nvSpPr>
            <p:cNvPr id="11" name="Oval 10"/>
            <p:cNvSpPr/>
            <p:nvPr/>
          </p:nvSpPr>
          <p:spPr>
            <a:xfrm>
              <a:off x="1791276" y="2676798"/>
              <a:ext cx="995793" cy="769286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effectLst>
              <a:glow rad="25400">
                <a:schemeClr val="tx1"/>
              </a:glow>
            </a:effectLst>
          </p:spPr>
        </p:pic>
      </p:grpSp>
      <p:grpSp>
        <p:nvGrpSpPr>
          <p:cNvPr id="13" name="Group 12"/>
          <p:cNvGrpSpPr/>
          <p:nvPr/>
        </p:nvGrpSpPr>
        <p:grpSpPr>
          <a:xfrm>
            <a:off x="2253377" y="3647881"/>
            <a:ext cx="1610963" cy="1208222"/>
            <a:chOff x="4053781" y="5555199"/>
            <a:chExt cx="1610963" cy="1208222"/>
          </a:xfrm>
        </p:grpSpPr>
        <p:sp>
          <p:nvSpPr>
            <p:cNvPr id="14" name="Oval 13"/>
            <p:cNvSpPr/>
            <p:nvPr/>
          </p:nvSpPr>
          <p:spPr>
            <a:xfrm>
              <a:off x="4287492" y="5555199"/>
              <a:ext cx="1112794" cy="1147707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effectLst>
              <a:glow rad="50800">
                <a:schemeClr val="tx1">
                  <a:alpha val="45000"/>
                </a:schemeClr>
              </a:glow>
            </a:effectLst>
          </p:spPr>
        </p:pic>
      </p:grpSp>
      <p:grpSp>
        <p:nvGrpSpPr>
          <p:cNvPr id="16" name="Group 15"/>
          <p:cNvGrpSpPr/>
          <p:nvPr/>
        </p:nvGrpSpPr>
        <p:grpSpPr>
          <a:xfrm>
            <a:off x="592385" y="5385661"/>
            <a:ext cx="1046441" cy="1067278"/>
            <a:chOff x="6021896" y="4336008"/>
            <a:chExt cx="1046441" cy="1067278"/>
          </a:xfrm>
        </p:grpSpPr>
        <p:sp>
          <p:nvSpPr>
            <p:cNvPr id="17" name="Oval 16"/>
            <p:cNvSpPr/>
            <p:nvPr/>
          </p:nvSpPr>
          <p:spPr>
            <a:xfrm>
              <a:off x="6021896" y="4336008"/>
              <a:ext cx="1046441" cy="1067278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effectLst>
              <a:glow rad="63500">
                <a:schemeClr val="tx1">
                  <a:alpha val="67000"/>
                </a:schemeClr>
              </a:glow>
            </a:effectLst>
          </p:spPr>
        </p:pic>
      </p:grpSp>
      <p:grpSp>
        <p:nvGrpSpPr>
          <p:cNvPr id="19" name="Group 18"/>
          <p:cNvGrpSpPr/>
          <p:nvPr/>
        </p:nvGrpSpPr>
        <p:grpSpPr>
          <a:xfrm>
            <a:off x="7417684" y="2790449"/>
            <a:ext cx="931129" cy="857432"/>
            <a:chOff x="6334072" y="2019168"/>
            <a:chExt cx="931129" cy="857432"/>
          </a:xfrm>
        </p:grpSpPr>
        <p:sp>
          <p:nvSpPr>
            <p:cNvPr id="20" name="Oval 19"/>
            <p:cNvSpPr/>
            <p:nvPr/>
          </p:nvSpPr>
          <p:spPr>
            <a:xfrm>
              <a:off x="6334072" y="2019168"/>
              <a:ext cx="931129" cy="857432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5588924" y="560609"/>
            <a:ext cx="1385211" cy="934596"/>
            <a:chOff x="2508568" y="1917700"/>
            <a:chExt cx="913763" cy="706230"/>
          </a:xfrm>
        </p:grpSpPr>
        <p:sp>
          <p:nvSpPr>
            <p:cNvPr id="46" name="Oval 45"/>
            <p:cNvSpPr/>
            <p:nvPr/>
          </p:nvSpPr>
          <p:spPr>
            <a:xfrm>
              <a:off x="2508568" y="1917700"/>
              <a:ext cx="913763" cy="701631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</p:spPr>
        </p:pic>
      </p:grpSp>
      <p:cxnSp>
        <p:nvCxnSpPr>
          <p:cNvPr id="48" name="Straight Connector 47"/>
          <p:cNvCxnSpPr>
            <a:stCxn id="46" idx="2"/>
            <a:endCxn id="11" idx="7"/>
          </p:cNvCxnSpPr>
          <p:nvPr/>
        </p:nvCxnSpPr>
        <p:spPr>
          <a:xfrm flipH="1">
            <a:off x="4462434" y="1024864"/>
            <a:ext cx="1126490" cy="640503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0" idx="0"/>
            <a:endCxn id="46" idx="5"/>
          </p:cNvCxnSpPr>
          <p:nvPr/>
        </p:nvCxnSpPr>
        <p:spPr>
          <a:xfrm flipH="1" flipV="1">
            <a:off x="6771276" y="1353142"/>
            <a:ext cx="1111973" cy="1437307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1" idx="6"/>
            <a:endCxn id="46" idx="3"/>
          </p:cNvCxnSpPr>
          <p:nvPr/>
        </p:nvCxnSpPr>
        <p:spPr>
          <a:xfrm flipV="1">
            <a:off x="4631472" y="1353142"/>
            <a:ext cx="1160311" cy="653362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8" idx="0"/>
            <a:endCxn id="46" idx="4"/>
          </p:cNvCxnSpPr>
          <p:nvPr/>
        </p:nvCxnSpPr>
        <p:spPr>
          <a:xfrm flipV="1">
            <a:off x="5448682" y="1489119"/>
            <a:ext cx="832848" cy="1622933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0" idx="4"/>
          </p:cNvCxnSpPr>
          <p:nvPr/>
        </p:nvCxnSpPr>
        <p:spPr>
          <a:xfrm flipH="1">
            <a:off x="3646250" y="3647881"/>
            <a:ext cx="4236999" cy="970507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8" idx="3"/>
            <a:endCxn id="15" idx="3"/>
          </p:cNvCxnSpPr>
          <p:nvPr/>
        </p:nvCxnSpPr>
        <p:spPr>
          <a:xfrm flipH="1">
            <a:off x="3864340" y="3831368"/>
            <a:ext cx="1137355" cy="420624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3477211" y="1470674"/>
            <a:ext cx="2485359" cy="2279691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1" idx="3"/>
            <a:endCxn id="14" idx="0"/>
          </p:cNvCxnSpPr>
          <p:nvPr/>
        </p:nvCxnSpPr>
        <p:spPr>
          <a:xfrm flipH="1">
            <a:off x="3043485" y="2347640"/>
            <a:ext cx="602764" cy="1300241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1482013" y="4641745"/>
            <a:ext cx="1186740" cy="96332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1" idx="5"/>
            <a:endCxn id="20" idx="2"/>
          </p:cNvCxnSpPr>
          <p:nvPr/>
        </p:nvCxnSpPr>
        <p:spPr>
          <a:xfrm>
            <a:off x="4462434" y="2347640"/>
            <a:ext cx="2955250" cy="871525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115606" y="4251993"/>
            <a:ext cx="1371482" cy="113366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001695" y="5047104"/>
            <a:ext cx="4022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lang="en-US" sz="2400" dirty="0"/>
              <a:t>Reverse all the edges.  </a:t>
            </a:r>
            <a:endParaRPr lang="en-US" sz="2400" dirty="0">
              <a:solidFill>
                <a:schemeClr val="accent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13327" y="618596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Start:0</a:t>
            </a:r>
          </a:p>
          <a:p>
            <a:r>
              <a:rPr lang="en-US" dirty="0"/>
              <a:t>Finish:9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70996" y="1710544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Start:1</a:t>
            </a:r>
          </a:p>
          <a:p>
            <a:r>
              <a:rPr lang="en-US" dirty="0"/>
              <a:t>Finish:8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66654" y="3570395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Start:2</a:t>
            </a:r>
          </a:p>
          <a:p>
            <a:r>
              <a:rPr lang="en-US" dirty="0"/>
              <a:t>Finish:5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48807" y="5645709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Start:3</a:t>
            </a:r>
          </a:p>
          <a:p>
            <a:r>
              <a:rPr lang="en-US" dirty="0"/>
              <a:t>Finish:4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49268" y="3646702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Start:6</a:t>
            </a:r>
          </a:p>
          <a:p>
            <a:r>
              <a:rPr lang="en-US" dirty="0"/>
              <a:t>Finish:7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61189" y="3152935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Start:10</a:t>
            </a:r>
          </a:p>
          <a:p>
            <a:r>
              <a:rPr lang="en-US" dirty="0"/>
              <a:t>Finish:11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EB328A-22C3-B249-AD53-04E635841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322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816547" y="3112052"/>
            <a:ext cx="1264269" cy="842731"/>
            <a:chOff x="4373217" y="4464763"/>
            <a:chExt cx="1264269" cy="842731"/>
          </a:xfrm>
        </p:grpSpPr>
        <p:sp>
          <p:nvSpPr>
            <p:cNvPr id="8" name="Oval 7"/>
            <p:cNvSpPr/>
            <p:nvPr/>
          </p:nvSpPr>
          <p:spPr>
            <a:xfrm>
              <a:off x="4373217" y="4464763"/>
              <a:ext cx="1264269" cy="842731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3477211" y="1524064"/>
            <a:ext cx="1154261" cy="964879"/>
            <a:chOff x="1791276" y="2676798"/>
            <a:chExt cx="995793" cy="769286"/>
          </a:xfrm>
        </p:grpSpPr>
        <p:sp>
          <p:nvSpPr>
            <p:cNvPr id="11" name="Oval 10"/>
            <p:cNvSpPr/>
            <p:nvPr/>
          </p:nvSpPr>
          <p:spPr>
            <a:xfrm>
              <a:off x="1791276" y="2676798"/>
              <a:ext cx="995793" cy="769286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effectLst>
              <a:glow rad="25400">
                <a:schemeClr val="tx1"/>
              </a:glow>
            </a:effectLst>
          </p:spPr>
        </p:pic>
      </p:grpSp>
      <p:grpSp>
        <p:nvGrpSpPr>
          <p:cNvPr id="13" name="Group 12"/>
          <p:cNvGrpSpPr/>
          <p:nvPr/>
        </p:nvGrpSpPr>
        <p:grpSpPr>
          <a:xfrm>
            <a:off x="2253377" y="3647881"/>
            <a:ext cx="1610963" cy="1208222"/>
            <a:chOff x="4053781" y="5555199"/>
            <a:chExt cx="1610963" cy="1208222"/>
          </a:xfrm>
        </p:grpSpPr>
        <p:sp>
          <p:nvSpPr>
            <p:cNvPr id="14" name="Oval 13"/>
            <p:cNvSpPr/>
            <p:nvPr/>
          </p:nvSpPr>
          <p:spPr>
            <a:xfrm>
              <a:off x="4287492" y="5555199"/>
              <a:ext cx="1112794" cy="1147707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effectLst>
              <a:glow rad="50800">
                <a:schemeClr val="tx1">
                  <a:alpha val="45000"/>
                </a:schemeClr>
              </a:glow>
            </a:effectLst>
          </p:spPr>
        </p:pic>
      </p:grpSp>
      <p:grpSp>
        <p:nvGrpSpPr>
          <p:cNvPr id="16" name="Group 15"/>
          <p:cNvGrpSpPr/>
          <p:nvPr/>
        </p:nvGrpSpPr>
        <p:grpSpPr>
          <a:xfrm>
            <a:off x="592385" y="5385661"/>
            <a:ext cx="1046441" cy="1067278"/>
            <a:chOff x="6021896" y="4336008"/>
            <a:chExt cx="1046441" cy="1067278"/>
          </a:xfrm>
        </p:grpSpPr>
        <p:sp>
          <p:nvSpPr>
            <p:cNvPr id="17" name="Oval 16"/>
            <p:cNvSpPr/>
            <p:nvPr/>
          </p:nvSpPr>
          <p:spPr>
            <a:xfrm>
              <a:off x="6021896" y="4336008"/>
              <a:ext cx="1046441" cy="1067278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effectLst>
              <a:glow rad="63500">
                <a:schemeClr val="tx1">
                  <a:alpha val="67000"/>
                </a:schemeClr>
              </a:glow>
            </a:effectLst>
          </p:spPr>
        </p:pic>
      </p:grpSp>
      <p:grpSp>
        <p:nvGrpSpPr>
          <p:cNvPr id="19" name="Group 18"/>
          <p:cNvGrpSpPr/>
          <p:nvPr/>
        </p:nvGrpSpPr>
        <p:grpSpPr>
          <a:xfrm>
            <a:off x="7417684" y="2790449"/>
            <a:ext cx="931129" cy="857432"/>
            <a:chOff x="6334072" y="2019168"/>
            <a:chExt cx="931129" cy="857432"/>
          </a:xfrm>
        </p:grpSpPr>
        <p:sp>
          <p:nvSpPr>
            <p:cNvPr id="20" name="Oval 19"/>
            <p:cNvSpPr/>
            <p:nvPr/>
          </p:nvSpPr>
          <p:spPr>
            <a:xfrm>
              <a:off x="6334072" y="2019168"/>
              <a:ext cx="931129" cy="857432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5588924" y="560609"/>
            <a:ext cx="1385211" cy="934596"/>
            <a:chOff x="2508568" y="1917700"/>
            <a:chExt cx="913763" cy="706230"/>
          </a:xfrm>
        </p:grpSpPr>
        <p:sp>
          <p:nvSpPr>
            <p:cNvPr id="46" name="Oval 45"/>
            <p:cNvSpPr/>
            <p:nvPr/>
          </p:nvSpPr>
          <p:spPr>
            <a:xfrm>
              <a:off x="2508568" y="1917700"/>
              <a:ext cx="913763" cy="701631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</p:spPr>
        </p:pic>
      </p:grpSp>
      <p:cxnSp>
        <p:nvCxnSpPr>
          <p:cNvPr id="48" name="Straight Connector 47"/>
          <p:cNvCxnSpPr>
            <a:stCxn id="46" idx="2"/>
            <a:endCxn id="11" idx="7"/>
          </p:cNvCxnSpPr>
          <p:nvPr/>
        </p:nvCxnSpPr>
        <p:spPr>
          <a:xfrm flipH="1">
            <a:off x="4462434" y="1024864"/>
            <a:ext cx="1126490" cy="640503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0" idx="0"/>
            <a:endCxn id="46" idx="5"/>
          </p:cNvCxnSpPr>
          <p:nvPr/>
        </p:nvCxnSpPr>
        <p:spPr>
          <a:xfrm flipH="1" flipV="1">
            <a:off x="6771276" y="1353142"/>
            <a:ext cx="1111973" cy="1437307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1" idx="6"/>
            <a:endCxn id="46" idx="3"/>
          </p:cNvCxnSpPr>
          <p:nvPr/>
        </p:nvCxnSpPr>
        <p:spPr>
          <a:xfrm flipV="1">
            <a:off x="4631472" y="1353142"/>
            <a:ext cx="1160311" cy="653362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8" idx="0"/>
            <a:endCxn id="46" idx="4"/>
          </p:cNvCxnSpPr>
          <p:nvPr/>
        </p:nvCxnSpPr>
        <p:spPr>
          <a:xfrm flipV="1">
            <a:off x="5448682" y="1489119"/>
            <a:ext cx="832848" cy="1622933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0" idx="4"/>
          </p:cNvCxnSpPr>
          <p:nvPr/>
        </p:nvCxnSpPr>
        <p:spPr>
          <a:xfrm flipH="1">
            <a:off x="3646250" y="3647881"/>
            <a:ext cx="4236999" cy="970507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8" idx="3"/>
            <a:endCxn id="15" idx="3"/>
          </p:cNvCxnSpPr>
          <p:nvPr/>
        </p:nvCxnSpPr>
        <p:spPr>
          <a:xfrm flipH="1">
            <a:off x="3864340" y="3831368"/>
            <a:ext cx="1137355" cy="420624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3477211" y="1470674"/>
            <a:ext cx="2485359" cy="2279691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1" idx="3"/>
            <a:endCxn id="14" idx="0"/>
          </p:cNvCxnSpPr>
          <p:nvPr/>
        </p:nvCxnSpPr>
        <p:spPr>
          <a:xfrm flipH="1">
            <a:off x="3043485" y="2347640"/>
            <a:ext cx="602764" cy="1300241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1482013" y="4641745"/>
            <a:ext cx="1186740" cy="963328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1" idx="5"/>
            <a:endCxn id="20" idx="2"/>
          </p:cNvCxnSpPr>
          <p:nvPr/>
        </p:nvCxnSpPr>
        <p:spPr>
          <a:xfrm>
            <a:off x="4462434" y="2347640"/>
            <a:ext cx="2955250" cy="871525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115606" y="4251993"/>
            <a:ext cx="1371482" cy="1133668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001695" y="5047104"/>
            <a:ext cx="4022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lang="en-US" sz="2400" dirty="0"/>
              <a:t>Reverse all the edges.  </a:t>
            </a:r>
            <a:endParaRPr lang="en-US" sz="2400" dirty="0">
              <a:solidFill>
                <a:schemeClr val="accent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13327" y="618596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Start:0</a:t>
            </a:r>
          </a:p>
          <a:p>
            <a:r>
              <a:rPr lang="en-US" dirty="0"/>
              <a:t>Finish:9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70996" y="1710544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Start:1</a:t>
            </a:r>
          </a:p>
          <a:p>
            <a:r>
              <a:rPr lang="en-US" dirty="0"/>
              <a:t>Finish:8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66654" y="3570395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Start:2</a:t>
            </a:r>
          </a:p>
          <a:p>
            <a:r>
              <a:rPr lang="en-US" dirty="0"/>
              <a:t>Finish:5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48807" y="5645709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Start:3</a:t>
            </a:r>
          </a:p>
          <a:p>
            <a:r>
              <a:rPr lang="en-US" dirty="0"/>
              <a:t>Finish:4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49268" y="3646702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Start:6</a:t>
            </a:r>
          </a:p>
          <a:p>
            <a:r>
              <a:rPr lang="en-US" dirty="0"/>
              <a:t>Finish:7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61189" y="3152935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Start:10</a:t>
            </a:r>
          </a:p>
          <a:p>
            <a:r>
              <a:rPr lang="en-US" dirty="0"/>
              <a:t>Finish:11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4815A8-DFA5-E74E-9639-D6B882F1F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78825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816547" y="3112052"/>
            <a:ext cx="1264269" cy="842731"/>
            <a:chOff x="4373217" y="4464763"/>
            <a:chExt cx="1264269" cy="842731"/>
          </a:xfrm>
        </p:grpSpPr>
        <p:sp>
          <p:nvSpPr>
            <p:cNvPr id="8" name="Oval 7"/>
            <p:cNvSpPr/>
            <p:nvPr/>
          </p:nvSpPr>
          <p:spPr>
            <a:xfrm>
              <a:off x="4373217" y="4464763"/>
              <a:ext cx="1264269" cy="842731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3477211" y="1524064"/>
            <a:ext cx="1154261" cy="964879"/>
            <a:chOff x="1791276" y="2676798"/>
            <a:chExt cx="995793" cy="769286"/>
          </a:xfrm>
        </p:grpSpPr>
        <p:sp>
          <p:nvSpPr>
            <p:cNvPr id="11" name="Oval 10"/>
            <p:cNvSpPr/>
            <p:nvPr/>
          </p:nvSpPr>
          <p:spPr>
            <a:xfrm>
              <a:off x="1791276" y="2676798"/>
              <a:ext cx="995793" cy="769286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effectLst>
              <a:glow rad="25400">
                <a:schemeClr val="tx1"/>
              </a:glow>
            </a:effectLst>
          </p:spPr>
        </p:pic>
      </p:grpSp>
      <p:grpSp>
        <p:nvGrpSpPr>
          <p:cNvPr id="13" name="Group 12"/>
          <p:cNvGrpSpPr/>
          <p:nvPr/>
        </p:nvGrpSpPr>
        <p:grpSpPr>
          <a:xfrm>
            <a:off x="2253377" y="3647881"/>
            <a:ext cx="1610963" cy="1208222"/>
            <a:chOff x="4053781" y="5555199"/>
            <a:chExt cx="1610963" cy="1208222"/>
          </a:xfrm>
        </p:grpSpPr>
        <p:sp>
          <p:nvSpPr>
            <p:cNvPr id="14" name="Oval 13"/>
            <p:cNvSpPr/>
            <p:nvPr/>
          </p:nvSpPr>
          <p:spPr>
            <a:xfrm>
              <a:off x="4287492" y="5555199"/>
              <a:ext cx="1112794" cy="1147707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effectLst>
              <a:glow rad="50800">
                <a:schemeClr val="tx1">
                  <a:alpha val="45000"/>
                </a:schemeClr>
              </a:glow>
            </a:effectLst>
          </p:spPr>
        </p:pic>
      </p:grpSp>
      <p:grpSp>
        <p:nvGrpSpPr>
          <p:cNvPr id="16" name="Group 15"/>
          <p:cNvGrpSpPr/>
          <p:nvPr/>
        </p:nvGrpSpPr>
        <p:grpSpPr>
          <a:xfrm>
            <a:off x="592385" y="5385661"/>
            <a:ext cx="1046441" cy="1067278"/>
            <a:chOff x="6021896" y="4336008"/>
            <a:chExt cx="1046441" cy="1067278"/>
          </a:xfrm>
        </p:grpSpPr>
        <p:sp>
          <p:nvSpPr>
            <p:cNvPr id="17" name="Oval 16"/>
            <p:cNvSpPr/>
            <p:nvPr/>
          </p:nvSpPr>
          <p:spPr>
            <a:xfrm>
              <a:off x="6021896" y="4336008"/>
              <a:ext cx="1046441" cy="1067278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effectLst>
              <a:glow rad="63500">
                <a:schemeClr val="tx1">
                  <a:alpha val="67000"/>
                </a:schemeClr>
              </a:glow>
            </a:effectLst>
          </p:spPr>
        </p:pic>
      </p:grpSp>
      <p:grpSp>
        <p:nvGrpSpPr>
          <p:cNvPr id="19" name="Group 18"/>
          <p:cNvGrpSpPr/>
          <p:nvPr/>
        </p:nvGrpSpPr>
        <p:grpSpPr>
          <a:xfrm>
            <a:off x="7417684" y="2790449"/>
            <a:ext cx="931129" cy="857432"/>
            <a:chOff x="6334072" y="2019168"/>
            <a:chExt cx="931129" cy="857432"/>
          </a:xfrm>
        </p:grpSpPr>
        <p:sp>
          <p:nvSpPr>
            <p:cNvPr id="20" name="Oval 19"/>
            <p:cNvSpPr/>
            <p:nvPr/>
          </p:nvSpPr>
          <p:spPr>
            <a:xfrm>
              <a:off x="6334072" y="2019168"/>
              <a:ext cx="931129" cy="857432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5588924" y="560609"/>
            <a:ext cx="1385211" cy="934596"/>
            <a:chOff x="2508568" y="1917700"/>
            <a:chExt cx="913763" cy="706230"/>
          </a:xfrm>
        </p:grpSpPr>
        <p:sp>
          <p:nvSpPr>
            <p:cNvPr id="46" name="Oval 45"/>
            <p:cNvSpPr/>
            <p:nvPr/>
          </p:nvSpPr>
          <p:spPr>
            <a:xfrm>
              <a:off x="2508568" y="1917700"/>
              <a:ext cx="913763" cy="701631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</p:spPr>
        </p:pic>
      </p:grpSp>
      <p:cxnSp>
        <p:nvCxnSpPr>
          <p:cNvPr id="48" name="Straight Connector 47"/>
          <p:cNvCxnSpPr>
            <a:stCxn id="46" idx="2"/>
            <a:endCxn id="11" idx="7"/>
          </p:cNvCxnSpPr>
          <p:nvPr/>
        </p:nvCxnSpPr>
        <p:spPr>
          <a:xfrm flipH="1">
            <a:off x="4462434" y="1024864"/>
            <a:ext cx="1126490" cy="640503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0" idx="0"/>
            <a:endCxn id="46" idx="5"/>
          </p:cNvCxnSpPr>
          <p:nvPr/>
        </p:nvCxnSpPr>
        <p:spPr>
          <a:xfrm flipH="1" flipV="1">
            <a:off x="6771276" y="1353142"/>
            <a:ext cx="1111973" cy="1437307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1" idx="6"/>
            <a:endCxn id="46" idx="3"/>
          </p:cNvCxnSpPr>
          <p:nvPr/>
        </p:nvCxnSpPr>
        <p:spPr>
          <a:xfrm flipV="1">
            <a:off x="4631472" y="1353142"/>
            <a:ext cx="1160311" cy="653362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8" idx="0"/>
            <a:endCxn id="46" idx="4"/>
          </p:cNvCxnSpPr>
          <p:nvPr/>
        </p:nvCxnSpPr>
        <p:spPr>
          <a:xfrm flipV="1">
            <a:off x="5448682" y="1489119"/>
            <a:ext cx="832848" cy="1622933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0" idx="4"/>
          </p:cNvCxnSpPr>
          <p:nvPr/>
        </p:nvCxnSpPr>
        <p:spPr>
          <a:xfrm flipH="1">
            <a:off x="3646250" y="3647881"/>
            <a:ext cx="4236999" cy="970507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8" idx="3"/>
            <a:endCxn id="15" idx="3"/>
          </p:cNvCxnSpPr>
          <p:nvPr/>
        </p:nvCxnSpPr>
        <p:spPr>
          <a:xfrm flipH="1">
            <a:off x="3864340" y="3831368"/>
            <a:ext cx="1137355" cy="420624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3477211" y="1470674"/>
            <a:ext cx="2485359" cy="2279691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1" idx="3"/>
            <a:endCxn id="14" idx="0"/>
          </p:cNvCxnSpPr>
          <p:nvPr/>
        </p:nvCxnSpPr>
        <p:spPr>
          <a:xfrm flipH="1">
            <a:off x="3043485" y="2347640"/>
            <a:ext cx="602764" cy="1300241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1482013" y="4641745"/>
            <a:ext cx="1186740" cy="963328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1" idx="5"/>
            <a:endCxn id="20" idx="2"/>
          </p:cNvCxnSpPr>
          <p:nvPr/>
        </p:nvCxnSpPr>
        <p:spPr>
          <a:xfrm>
            <a:off x="4462434" y="2347640"/>
            <a:ext cx="2955250" cy="871525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115606" y="4251993"/>
            <a:ext cx="1371482" cy="1133668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001695" y="5047104"/>
            <a:ext cx="4142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en-US" sz="2400" dirty="0"/>
              <a:t>Do DFS again, but this time, start with the vertices with the </a:t>
            </a:r>
            <a:r>
              <a:rPr lang="en-US" sz="2400" dirty="0">
                <a:solidFill>
                  <a:schemeClr val="accent4"/>
                </a:solidFill>
              </a:rPr>
              <a:t>largest finish time</a:t>
            </a:r>
            <a:r>
              <a:rPr lang="en-US" sz="2400" dirty="0"/>
              <a:t>.</a:t>
            </a:r>
            <a:endParaRPr lang="en-US" sz="2400" dirty="0">
              <a:solidFill>
                <a:schemeClr val="accent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13327" y="618596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Start:0</a:t>
            </a:r>
          </a:p>
          <a:p>
            <a:r>
              <a:rPr lang="en-US" dirty="0"/>
              <a:t>Finish:9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70996" y="1710544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Start:1</a:t>
            </a:r>
          </a:p>
          <a:p>
            <a:r>
              <a:rPr lang="en-US" dirty="0"/>
              <a:t>Finish:8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66654" y="3570395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Start:2</a:t>
            </a:r>
          </a:p>
          <a:p>
            <a:r>
              <a:rPr lang="en-US" dirty="0"/>
              <a:t>Finish:5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48807" y="5645709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Start:3</a:t>
            </a:r>
          </a:p>
          <a:p>
            <a:r>
              <a:rPr lang="en-US" dirty="0"/>
              <a:t>Finish:4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49268" y="3646702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Start:6</a:t>
            </a:r>
          </a:p>
          <a:p>
            <a:r>
              <a:rPr lang="en-US" dirty="0"/>
              <a:t>Finish:7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61189" y="3152935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Start:10</a:t>
            </a:r>
          </a:p>
          <a:p>
            <a:r>
              <a:rPr lang="en-US" dirty="0"/>
              <a:t>Finish:11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539C64-C4DA-6B4C-90ED-347DBE29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04146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816547" y="3112052"/>
            <a:ext cx="1264269" cy="842731"/>
            <a:chOff x="4373217" y="4464763"/>
            <a:chExt cx="1264269" cy="842731"/>
          </a:xfrm>
          <a:solidFill>
            <a:schemeClr val="accent6"/>
          </a:solidFill>
        </p:grpSpPr>
        <p:sp>
          <p:nvSpPr>
            <p:cNvPr id="8" name="Oval 7"/>
            <p:cNvSpPr/>
            <p:nvPr/>
          </p:nvSpPr>
          <p:spPr>
            <a:xfrm>
              <a:off x="4373217" y="4464763"/>
              <a:ext cx="1264269" cy="842731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grpFill/>
          </p:spPr>
        </p:pic>
      </p:grpSp>
      <p:grpSp>
        <p:nvGrpSpPr>
          <p:cNvPr id="10" name="Group 9"/>
          <p:cNvGrpSpPr/>
          <p:nvPr/>
        </p:nvGrpSpPr>
        <p:grpSpPr>
          <a:xfrm>
            <a:off x="3477211" y="1524064"/>
            <a:ext cx="1154261" cy="964879"/>
            <a:chOff x="1791276" y="2676798"/>
            <a:chExt cx="995793" cy="769286"/>
          </a:xfrm>
        </p:grpSpPr>
        <p:sp>
          <p:nvSpPr>
            <p:cNvPr id="11" name="Oval 10"/>
            <p:cNvSpPr/>
            <p:nvPr/>
          </p:nvSpPr>
          <p:spPr>
            <a:xfrm>
              <a:off x="1791276" y="2676798"/>
              <a:ext cx="995793" cy="76928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effectLst>
              <a:glow rad="25400">
                <a:schemeClr val="tx1"/>
              </a:glow>
            </a:effectLst>
          </p:spPr>
        </p:pic>
      </p:grpSp>
      <p:grpSp>
        <p:nvGrpSpPr>
          <p:cNvPr id="13" name="Group 12"/>
          <p:cNvGrpSpPr/>
          <p:nvPr/>
        </p:nvGrpSpPr>
        <p:grpSpPr>
          <a:xfrm>
            <a:off x="2253377" y="3647881"/>
            <a:ext cx="1610963" cy="1208222"/>
            <a:chOff x="4053781" y="5555199"/>
            <a:chExt cx="1610963" cy="1208222"/>
          </a:xfrm>
        </p:grpSpPr>
        <p:sp>
          <p:nvSpPr>
            <p:cNvPr id="14" name="Oval 13"/>
            <p:cNvSpPr/>
            <p:nvPr/>
          </p:nvSpPr>
          <p:spPr>
            <a:xfrm>
              <a:off x="4287492" y="5555199"/>
              <a:ext cx="1112794" cy="114770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effectLst>
              <a:glow rad="50800">
                <a:schemeClr val="tx1">
                  <a:alpha val="45000"/>
                </a:schemeClr>
              </a:glow>
            </a:effectLst>
          </p:spPr>
        </p:pic>
      </p:grpSp>
      <p:grpSp>
        <p:nvGrpSpPr>
          <p:cNvPr id="16" name="Group 15"/>
          <p:cNvGrpSpPr/>
          <p:nvPr/>
        </p:nvGrpSpPr>
        <p:grpSpPr>
          <a:xfrm>
            <a:off x="592385" y="5385661"/>
            <a:ext cx="1046441" cy="1067278"/>
            <a:chOff x="6021896" y="4336008"/>
            <a:chExt cx="1046441" cy="1067278"/>
          </a:xfrm>
        </p:grpSpPr>
        <p:sp>
          <p:nvSpPr>
            <p:cNvPr id="17" name="Oval 16"/>
            <p:cNvSpPr/>
            <p:nvPr/>
          </p:nvSpPr>
          <p:spPr>
            <a:xfrm>
              <a:off x="6021896" y="4336008"/>
              <a:ext cx="1046441" cy="106727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effectLst>
              <a:glow rad="63500">
                <a:schemeClr val="tx1">
                  <a:alpha val="67000"/>
                </a:schemeClr>
              </a:glow>
            </a:effectLst>
          </p:spPr>
        </p:pic>
      </p:grpSp>
      <p:grpSp>
        <p:nvGrpSpPr>
          <p:cNvPr id="19" name="Group 18"/>
          <p:cNvGrpSpPr/>
          <p:nvPr/>
        </p:nvGrpSpPr>
        <p:grpSpPr>
          <a:xfrm>
            <a:off x="7417684" y="2790449"/>
            <a:ext cx="931129" cy="857432"/>
            <a:chOff x="6334072" y="2019168"/>
            <a:chExt cx="931129" cy="857432"/>
          </a:xfrm>
        </p:grpSpPr>
        <p:sp>
          <p:nvSpPr>
            <p:cNvPr id="20" name="Oval 19"/>
            <p:cNvSpPr/>
            <p:nvPr/>
          </p:nvSpPr>
          <p:spPr>
            <a:xfrm>
              <a:off x="6334072" y="2019168"/>
              <a:ext cx="931129" cy="85743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5588924" y="560609"/>
            <a:ext cx="1385211" cy="934596"/>
            <a:chOff x="2508568" y="1917700"/>
            <a:chExt cx="913763" cy="706230"/>
          </a:xfrm>
        </p:grpSpPr>
        <p:sp>
          <p:nvSpPr>
            <p:cNvPr id="46" name="Oval 45"/>
            <p:cNvSpPr/>
            <p:nvPr/>
          </p:nvSpPr>
          <p:spPr>
            <a:xfrm>
              <a:off x="2508568" y="1917700"/>
              <a:ext cx="913763" cy="7016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</p:spPr>
        </p:pic>
      </p:grpSp>
      <p:cxnSp>
        <p:nvCxnSpPr>
          <p:cNvPr id="48" name="Straight Connector 47"/>
          <p:cNvCxnSpPr>
            <a:stCxn id="46" idx="2"/>
            <a:endCxn id="11" idx="7"/>
          </p:cNvCxnSpPr>
          <p:nvPr/>
        </p:nvCxnSpPr>
        <p:spPr>
          <a:xfrm flipH="1">
            <a:off x="4462434" y="1024864"/>
            <a:ext cx="1126490" cy="640503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0" idx="0"/>
            <a:endCxn id="46" idx="5"/>
          </p:cNvCxnSpPr>
          <p:nvPr/>
        </p:nvCxnSpPr>
        <p:spPr>
          <a:xfrm flipH="1" flipV="1">
            <a:off x="6771276" y="1353142"/>
            <a:ext cx="1111973" cy="1437307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1" idx="6"/>
            <a:endCxn id="46" idx="3"/>
          </p:cNvCxnSpPr>
          <p:nvPr/>
        </p:nvCxnSpPr>
        <p:spPr>
          <a:xfrm flipV="1">
            <a:off x="4631472" y="1353142"/>
            <a:ext cx="1160311" cy="653362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8" idx="0"/>
            <a:endCxn id="46" idx="4"/>
          </p:cNvCxnSpPr>
          <p:nvPr/>
        </p:nvCxnSpPr>
        <p:spPr>
          <a:xfrm flipV="1">
            <a:off x="5448682" y="1489119"/>
            <a:ext cx="832848" cy="1622933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0" idx="4"/>
          </p:cNvCxnSpPr>
          <p:nvPr/>
        </p:nvCxnSpPr>
        <p:spPr>
          <a:xfrm flipH="1">
            <a:off x="3646250" y="3647881"/>
            <a:ext cx="4236999" cy="970507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8" idx="3"/>
            <a:endCxn id="15" idx="3"/>
          </p:cNvCxnSpPr>
          <p:nvPr/>
        </p:nvCxnSpPr>
        <p:spPr>
          <a:xfrm flipH="1">
            <a:off x="3864340" y="3831368"/>
            <a:ext cx="1137355" cy="420624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3477211" y="1470674"/>
            <a:ext cx="2485359" cy="2279691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1" idx="3"/>
            <a:endCxn id="14" idx="0"/>
          </p:cNvCxnSpPr>
          <p:nvPr/>
        </p:nvCxnSpPr>
        <p:spPr>
          <a:xfrm flipH="1">
            <a:off x="3043485" y="2347640"/>
            <a:ext cx="602764" cy="1300241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1482013" y="4641745"/>
            <a:ext cx="1186740" cy="963328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1" idx="5"/>
            <a:endCxn id="20" idx="2"/>
          </p:cNvCxnSpPr>
          <p:nvPr/>
        </p:nvCxnSpPr>
        <p:spPr>
          <a:xfrm>
            <a:off x="4462434" y="2347640"/>
            <a:ext cx="2955250" cy="871525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115606" y="4251993"/>
            <a:ext cx="1371482" cy="1133668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001695" y="5047104"/>
            <a:ext cx="4142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en-US" sz="2400" dirty="0"/>
              <a:t>Do DFS again, but this time, start with the vertices with the </a:t>
            </a:r>
            <a:r>
              <a:rPr lang="en-US" sz="2400" dirty="0">
                <a:solidFill>
                  <a:schemeClr val="accent4"/>
                </a:solidFill>
              </a:rPr>
              <a:t>largest finish time</a:t>
            </a:r>
            <a:r>
              <a:rPr lang="en-US" sz="2400" dirty="0"/>
              <a:t>.</a:t>
            </a:r>
            <a:endParaRPr lang="en-US" sz="2400" dirty="0">
              <a:solidFill>
                <a:schemeClr val="accent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13327" y="618596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Start:0</a:t>
            </a:r>
          </a:p>
          <a:p>
            <a:r>
              <a:rPr lang="en-US" dirty="0"/>
              <a:t>Finish:9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70996" y="1710544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Start:1</a:t>
            </a:r>
          </a:p>
          <a:p>
            <a:r>
              <a:rPr lang="en-US" dirty="0"/>
              <a:t>Finish:8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66654" y="3570395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Start:2</a:t>
            </a:r>
          </a:p>
          <a:p>
            <a:r>
              <a:rPr lang="en-US" dirty="0"/>
              <a:t>Finish:5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48807" y="5645709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Start:3</a:t>
            </a:r>
          </a:p>
          <a:p>
            <a:r>
              <a:rPr lang="en-US" dirty="0"/>
              <a:t>Finish:4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49268" y="3646702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Start:6</a:t>
            </a:r>
          </a:p>
          <a:p>
            <a:r>
              <a:rPr lang="en-US" dirty="0"/>
              <a:t>Finish:7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61189" y="3152935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Start:10</a:t>
            </a:r>
          </a:p>
          <a:p>
            <a:r>
              <a:rPr lang="en-US" dirty="0"/>
              <a:t>Finish:11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86668">
            <a:off x="4631584" y="2568298"/>
            <a:ext cx="652371" cy="92518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82EF55-31C5-2B4E-BAD1-0F0F8EC84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66091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816547" y="3112052"/>
            <a:ext cx="1264269" cy="842731"/>
            <a:chOff x="4373217" y="4464763"/>
            <a:chExt cx="1264269" cy="842731"/>
          </a:xfrm>
          <a:solidFill>
            <a:schemeClr val="accent1"/>
          </a:solidFill>
        </p:grpSpPr>
        <p:sp>
          <p:nvSpPr>
            <p:cNvPr id="8" name="Oval 7"/>
            <p:cNvSpPr/>
            <p:nvPr/>
          </p:nvSpPr>
          <p:spPr>
            <a:xfrm>
              <a:off x="4373217" y="4464763"/>
              <a:ext cx="1264269" cy="842731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grpFill/>
          </p:spPr>
        </p:pic>
      </p:grpSp>
      <p:grpSp>
        <p:nvGrpSpPr>
          <p:cNvPr id="10" name="Group 9"/>
          <p:cNvGrpSpPr/>
          <p:nvPr/>
        </p:nvGrpSpPr>
        <p:grpSpPr>
          <a:xfrm>
            <a:off x="3477211" y="1524064"/>
            <a:ext cx="1154261" cy="964879"/>
            <a:chOff x="1791276" y="2676798"/>
            <a:chExt cx="995793" cy="769286"/>
          </a:xfrm>
        </p:grpSpPr>
        <p:sp>
          <p:nvSpPr>
            <p:cNvPr id="11" name="Oval 10"/>
            <p:cNvSpPr/>
            <p:nvPr/>
          </p:nvSpPr>
          <p:spPr>
            <a:xfrm>
              <a:off x="1791276" y="2676798"/>
              <a:ext cx="995793" cy="76928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effectLst>
              <a:glow rad="25400">
                <a:schemeClr val="tx1"/>
              </a:glow>
            </a:effectLst>
          </p:spPr>
        </p:pic>
      </p:grpSp>
      <p:grpSp>
        <p:nvGrpSpPr>
          <p:cNvPr id="13" name="Group 12"/>
          <p:cNvGrpSpPr/>
          <p:nvPr/>
        </p:nvGrpSpPr>
        <p:grpSpPr>
          <a:xfrm>
            <a:off x="2253377" y="3647881"/>
            <a:ext cx="1610963" cy="1208222"/>
            <a:chOff x="4053781" y="5555199"/>
            <a:chExt cx="1610963" cy="1208222"/>
          </a:xfrm>
        </p:grpSpPr>
        <p:sp>
          <p:nvSpPr>
            <p:cNvPr id="14" name="Oval 13"/>
            <p:cNvSpPr/>
            <p:nvPr/>
          </p:nvSpPr>
          <p:spPr>
            <a:xfrm>
              <a:off x="4287492" y="5555199"/>
              <a:ext cx="1112794" cy="114770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effectLst>
              <a:glow rad="50800">
                <a:schemeClr val="tx1">
                  <a:alpha val="45000"/>
                </a:schemeClr>
              </a:glow>
            </a:effectLst>
          </p:spPr>
        </p:pic>
      </p:grpSp>
      <p:grpSp>
        <p:nvGrpSpPr>
          <p:cNvPr id="16" name="Group 15"/>
          <p:cNvGrpSpPr/>
          <p:nvPr/>
        </p:nvGrpSpPr>
        <p:grpSpPr>
          <a:xfrm>
            <a:off x="592385" y="5385661"/>
            <a:ext cx="1046441" cy="1067278"/>
            <a:chOff x="6021896" y="4336008"/>
            <a:chExt cx="1046441" cy="1067278"/>
          </a:xfrm>
        </p:grpSpPr>
        <p:sp>
          <p:nvSpPr>
            <p:cNvPr id="17" name="Oval 16"/>
            <p:cNvSpPr/>
            <p:nvPr/>
          </p:nvSpPr>
          <p:spPr>
            <a:xfrm>
              <a:off x="6021896" y="4336008"/>
              <a:ext cx="1046441" cy="106727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effectLst>
              <a:glow rad="63500">
                <a:schemeClr val="tx1">
                  <a:alpha val="67000"/>
                </a:schemeClr>
              </a:glow>
            </a:effectLst>
          </p:spPr>
        </p:pic>
      </p:grpSp>
      <p:grpSp>
        <p:nvGrpSpPr>
          <p:cNvPr id="19" name="Group 18"/>
          <p:cNvGrpSpPr/>
          <p:nvPr/>
        </p:nvGrpSpPr>
        <p:grpSpPr>
          <a:xfrm>
            <a:off x="7417684" y="2790449"/>
            <a:ext cx="931129" cy="857432"/>
            <a:chOff x="6334072" y="2019168"/>
            <a:chExt cx="931129" cy="857432"/>
          </a:xfrm>
        </p:grpSpPr>
        <p:sp>
          <p:nvSpPr>
            <p:cNvPr id="20" name="Oval 19"/>
            <p:cNvSpPr/>
            <p:nvPr/>
          </p:nvSpPr>
          <p:spPr>
            <a:xfrm>
              <a:off x="6334072" y="2019168"/>
              <a:ext cx="931129" cy="85743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5588924" y="560609"/>
            <a:ext cx="1385211" cy="934596"/>
            <a:chOff x="2508568" y="1917700"/>
            <a:chExt cx="913763" cy="706230"/>
          </a:xfrm>
        </p:grpSpPr>
        <p:sp>
          <p:nvSpPr>
            <p:cNvPr id="46" name="Oval 45"/>
            <p:cNvSpPr/>
            <p:nvPr/>
          </p:nvSpPr>
          <p:spPr>
            <a:xfrm>
              <a:off x="2508568" y="1917700"/>
              <a:ext cx="913763" cy="7016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</p:spPr>
        </p:pic>
      </p:grpSp>
      <p:cxnSp>
        <p:nvCxnSpPr>
          <p:cNvPr id="48" name="Straight Connector 47"/>
          <p:cNvCxnSpPr>
            <a:stCxn id="46" idx="2"/>
            <a:endCxn id="11" idx="7"/>
          </p:cNvCxnSpPr>
          <p:nvPr/>
        </p:nvCxnSpPr>
        <p:spPr>
          <a:xfrm flipH="1">
            <a:off x="4462434" y="1024864"/>
            <a:ext cx="1126490" cy="640503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0" idx="0"/>
            <a:endCxn id="46" idx="5"/>
          </p:cNvCxnSpPr>
          <p:nvPr/>
        </p:nvCxnSpPr>
        <p:spPr>
          <a:xfrm flipH="1" flipV="1">
            <a:off x="6771276" y="1353142"/>
            <a:ext cx="1111973" cy="1437307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1" idx="6"/>
            <a:endCxn id="46" idx="3"/>
          </p:cNvCxnSpPr>
          <p:nvPr/>
        </p:nvCxnSpPr>
        <p:spPr>
          <a:xfrm flipV="1">
            <a:off x="4631472" y="1353142"/>
            <a:ext cx="1160311" cy="653362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8" idx="0"/>
            <a:endCxn id="46" idx="4"/>
          </p:cNvCxnSpPr>
          <p:nvPr/>
        </p:nvCxnSpPr>
        <p:spPr>
          <a:xfrm flipV="1">
            <a:off x="5448682" y="1489119"/>
            <a:ext cx="832848" cy="1622933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0" idx="4"/>
          </p:cNvCxnSpPr>
          <p:nvPr/>
        </p:nvCxnSpPr>
        <p:spPr>
          <a:xfrm flipH="1">
            <a:off x="3646250" y="3647881"/>
            <a:ext cx="4236999" cy="970507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8" idx="3"/>
            <a:endCxn id="15" idx="3"/>
          </p:cNvCxnSpPr>
          <p:nvPr/>
        </p:nvCxnSpPr>
        <p:spPr>
          <a:xfrm flipH="1">
            <a:off x="3864340" y="3831368"/>
            <a:ext cx="1137355" cy="420624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3477211" y="1470674"/>
            <a:ext cx="2485359" cy="2279691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1" idx="3"/>
            <a:endCxn id="14" idx="0"/>
          </p:cNvCxnSpPr>
          <p:nvPr/>
        </p:nvCxnSpPr>
        <p:spPr>
          <a:xfrm flipH="1">
            <a:off x="3043485" y="2347640"/>
            <a:ext cx="602764" cy="1300241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1482013" y="4641745"/>
            <a:ext cx="1186740" cy="963328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1" idx="5"/>
            <a:endCxn id="20" idx="2"/>
          </p:cNvCxnSpPr>
          <p:nvPr/>
        </p:nvCxnSpPr>
        <p:spPr>
          <a:xfrm>
            <a:off x="4462434" y="2347640"/>
            <a:ext cx="2955250" cy="871525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115606" y="4251993"/>
            <a:ext cx="1371482" cy="1133668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001695" y="5047104"/>
            <a:ext cx="4142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en-US" sz="2400" dirty="0"/>
              <a:t>Do DFS again, but this time, start with the vertices with the </a:t>
            </a:r>
            <a:r>
              <a:rPr lang="en-US" sz="2400" dirty="0">
                <a:solidFill>
                  <a:schemeClr val="accent4"/>
                </a:solidFill>
              </a:rPr>
              <a:t>largest finish time</a:t>
            </a:r>
            <a:r>
              <a:rPr lang="en-US" sz="2400" dirty="0"/>
              <a:t>.</a:t>
            </a:r>
            <a:endParaRPr lang="en-US" sz="2400" dirty="0">
              <a:solidFill>
                <a:schemeClr val="accent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13327" y="618596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Start:0</a:t>
            </a:r>
          </a:p>
          <a:p>
            <a:r>
              <a:rPr lang="en-US" dirty="0"/>
              <a:t>Finish:9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70996" y="1710544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Start:1</a:t>
            </a:r>
          </a:p>
          <a:p>
            <a:r>
              <a:rPr lang="en-US" dirty="0"/>
              <a:t>Finish:8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66654" y="3570395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Start:2</a:t>
            </a:r>
          </a:p>
          <a:p>
            <a:r>
              <a:rPr lang="en-US" dirty="0"/>
              <a:t>Finish:5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48807" y="5645709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Start:3</a:t>
            </a:r>
          </a:p>
          <a:p>
            <a:r>
              <a:rPr lang="en-US" dirty="0"/>
              <a:t>Finish:4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49268" y="3646702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Start:6</a:t>
            </a:r>
          </a:p>
          <a:p>
            <a:r>
              <a:rPr lang="en-US" dirty="0"/>
              <a:t>Finish:7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61189" y="3152935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Start:10</a:t>
            </a:r>
          </a:p>
          <a:p>
            <a:r>
              <a:rPr lang="en-US" dirty="0"/>
              <a:t>Finish:11</a:t>
            </a:r>
          </a:p>
        </p:txBody>
      </p:sp>
      <p:sp>
        <p:nvSpPr>
          <p:cNvPr id="39" name="Oval 38"/>
          <p:cNvSpPr/>
          <p:nvPr/>
        </p:nvSpPr>
        <p:spPr>
          <a:xfrm rot="391388">
            <a:off x="4565034" y="2870116"/>
            <a:ext cx="1675353" cy="1481913"/>
          </a:xfrm>
          <a:prstGeom prst="ellipse">
            <a:avLst/>
          </a:prstGeom>
          <a:noFill/>
          <a:ln w="53975">
            <a:solidFill>
              <a:srgbClr val="CF6E6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88924" y="4309917"/>
            <a:ext cx="219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F6E6C"/>
                </a:solidFill>
              </a:rPr>
              <a:t>This is one DFS tree in the DFS forest!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86668">
            <a:off x="4631584" y="2568298"/>
            <a:ext cx="652371" cy="92518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5C81F-F33D-2248-B9C4-62B7D48E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0317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816547" y="3112052"/>
            <a:ext cx="1264269" cy="842731"/>
            <a:chOff x="4373217" y="4464763"/>
            <a:chExt cx="1264269" cy="842731"/>
          </a:xfrm>
          <a:solidFill>
            <a:schemeClr val="bg1">
              <a:lumMod val="50000"/>
            </a:schemeClr>
          </a:solidFill>
        </p:grpSpPr>
        <p:sp>
          <p:nvSpPr>
            <p:cNvPr id="8" name="Oval 7"/>
            <p:cNvSpPr/>
            <p:nvPr/>
          </p:nvSpPr>
          <p:spPr>
            <a:xfrm>
              <a:off x="4373217" y="4464763"/>
              <a:ext cx="1264269" cy="842731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grpFill/>
          </p:spPr>
        </p:pic>
      </p:grpSp>
      <p:grpSp>
        <p:nvGrpSpPr>
          <p:cNvPr id="10" name="Group 9"/>
          <p:cNvGrpSpPr/>
          <p:nvPr/>
        </p:nvGrpSpPr>
        <p:grpSpPr>
          <a:xfrm>
            <a:off x="3477211" y="1524064"/>
            <a:ext cx="1154261" cy="964879"/>
            <a:chOff x="1791276" y="2676798"/>
            <a:chExt cx="995793" cy="769286"/>
          </a:xfrm>
        </p:grpSpPr>
        <p:sp>
          <p:nvSpPr>
            <p:cNvPr id="11" name="Oval 10"/>
            <p:cNvSpPr/>
            <p:nvPr/>
          </p:nvSpPr>
          <p:spPr>
            <a:xfrm>
              <a:off x="1791276" y="2676798"/>
              <a:ext cx="995793" cy="76928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effectLst>
              <a:glow rad="25400">
                <a:schemeClr val="tx1"/>
              </a:glow>
            </a:effectLst>
          </p:spPr>
        </p:pic>
      </p:grpSp>
      <p:grpSp>
        <p:nvGrpSpPr>
          <p:cNvPr id="13" name="Group 12"/>
          <p:cNvGrpSpPr/>
          <p:nvPr/>
        </p:nvGrpSpPr>
        <p:grpSpPr>
          <a:xfrm>
            <a:off x="2253377" y="3647881"/>
            <a:ext cx="1610963" cy="1208222"/>
            <a:chOff x="4053781" y="5555199"/>
            <a:chExt cx="1610963" cy="1208222"/>
          </a:xfrm>
        </p:grpSpPr>
        <p:sp>
          <p:nvSpPr>
            <p:cNvPr id="14" name="Oval 13"/>
            <p:cNvSpPr/>
            <p:nvPr/>
          </p:nvSpPr>
          <p:spPr>
            <a:xfrm>
              <a:off x="4287492" y="5555199"/>
              <a:ext cx="1112794" cy="114770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effectLst>
              <a:glow rad="50800">
                <a:schemeClr val="tx1">
                  <a:alpha val="45000"/>
                </a:schemeClr>
              </a:glow>
            </a:effectLst>
          </p:spPr>
        </p:pic>
      </p:grpSp>
      <p:grpSp>
        <p:nvGrpSpPr>
          <p:cNvPr id="16" name="Group 15"/>
          <p:cNvGrpSpPr/>
          <p:nvPr/>
        </p:nvGrpSpPr>
        <p:grpSpPr>
          <a:xfrm>
            <a:off x="592385" y="5385661"/>
            <a:ext cx="1046441" cy="1067278"/>
            <a:chOff x="6021896" y="4336008"/>
            <a:chExt cx="1046441" cy="1067278"/>
          </a:xfrm>
        </p:grpSpPr>
        <p:sp>
          <p:nvSpPr>
            <p:cNvPr id="17" name="Oval 16"/>
            <p:cNvSpPr/>
            <p:nvPr/>
          </p:nvSpPr>
          <p:spPr>
            <a:xfrm>
              <a:off x="6021896" y="4336008"/>
              <a:ext cx="1046441" cy="106727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effectLst>
              <a:glow rad="63500">
                <a:schemeClr val="tx1">
                  <a:alpha val="67000"/>
                </a:schemeClr>
              </a:glow>
            </a:effectLst>
          </p:spPr>
        </p:pic>
      </p:grpSp>
      <p:grpSp>
        <p:nvGrpSpPr>
          <p:cNvPr id="19" name="Group 18"/>
          <p:cNvGrpSpPr/>
          <p:nvPr/>
        </p:nvGrpSpPr>
        <p:grpSpPr>
          <a:xfrm>
            <a:off x="7417684" y="2790449"/>
            <a:ext cx="931129" cy="857432"/>
            <a:chOff x="6334072" y="2019168"/>
            <a:chExt cx="931129" cy="857432"/>
          </a:xfrm>
        </p:grpSpPr>
        <p:sp>
          <p:nvSpPr>
            <p:cNvPr id="20" name="Oval 19"/>
            <p:cNvSpPr/>
            <p:nvPr/>
          </p:nvSpPr>
          <p:spPr>
            <a:xfrm>
              <a:off x="6334072" y="2019168"/>
              <a:ext cx="931129" cy="85743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5588924" y="560609"/>
            <a:ext cx="1385211" cy="934596"/>
            <a:chOff x="2508568" y="1917700"/>
            <a:chExt cx="913763" cy="706230"/>
          </a:xfrm>
        </p:grpSpPr>
        <p:sp>
          <p:nvSpPr>
            <p:cNvPr id="46" name="Oval 45"/>
            <p:cNvSpPr/>
            <p:nvPr/>
          </p:nvSpPr>
          <p:spPr>
            <a:xfrm>
              <a:off x="2508568" y="1917700"/>
              <a:ext cx="913763" cy="7016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</p:spPr>
        </p:pic>
      </p:grpSp>
      <p:cxnSp>
        <p:nvCxnSpPr>
          <p:cNvPr id="48" name="Straight Connector 47"/>
          <p:cNvCxnSpPr>
            <a:stCxn id="46" idx="2"/>
            <a:endCxn id="11" idx="7"/>
          </p:cNvCxnSpPr>
          <p:nvPr/>
        </p:nvCxnSpPr>
        <p:spPr>
          <a:xfrm flipH="1">
            <a:off x="4462434" y="1024864"/>
            <a:ext cx="1126490" cy="640503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0" idx="0"/>
            <a:endCxn id="46" idx="5"/>
          </p:cNvCxnSpPr>
          <p:nvPr/>
        </p:nvCxnSpPr>
        <p:spPr>
          <a:xfrm flipH="1" flipV="1">
            <a:off x="6771276" y="1353142"/>
            <a:ext cx="1111973" cy="1437307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1" idx="6"/>
            <a:endCxn id="46" idx="3"/>
          </p:cNvCxnSpPr>
          <p:nvPr/>
        </p:nvCxnSpPr>
        <p:spPr>
          <a:xfrm flipV="1">
            <a:off x="4631472" y="1353142"/>
            <a:ext cx="1160311" cy="653362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8" idx="0"/>
            <a:endCxn id="46" idx="4"/>
          </p:cNvCxnSpPr>
          <p:nvPr/>
        </p:nvCxnSpPr>
        <p:spPr>
          <a:xfrm flipV="1">
            <a:off x="5448682" y="1489119"/>
            <a:ext cx="832848" cy="1622933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0" idx="4"/>
          </p:cNvCxnSpPr>
          <p:nvPr/>
        </p:nvCxnSpPr>
        <p:spPr>
          <a:xfrm flipH="1">
            <a:off x="3646250" y="3647881"/>
            <a:ext cx="4236999" cy="970507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8" idx="3"/>
            <a:endCxn id="15" idx="3"/>
          </p:cNvCxnSpPr>
          <p:nvPr/>
        </p:nvCxnSpPr>
        <p:spPr>
          <a:xfrm flipH="1">
            <a:off x="3864340" y="3831368"/>
            <a:ext cx="1137355" cy="420624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3477211" y="1470674"/>
            <a:ext cx="2485359" cy="2279691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1" idx="3"/>
            <a:endCxn id="14" idx="0"/>
          </p:cNvCxnSpPr>
          <p:nvPr/>
        </p:nvCxnSpPr>
        <p:spPr>
          <a:xfrm flipH="1">
            <a:off x="3043485" y="2347640"/>
            <a:ext cx="602764" cy="1300241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1482013" y="4641745"/>
            <a:ext cx="1186740" cy="963328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1" idx="5"/>
            <a:endCxn id="20" idx="2"/>
          </p:cNvCxnSpPr>
          <p:nvPr/>
        </p:nvCxnSpPr>
        <p:spPr>
          <a:xfrm>
            <a:off x="4462434" y="2347640"/>
            <a:ext cx="2955250" cy="871525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115606" y="4251993"/>
            <a:ext cx="1371482" cy="1133668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001695" y="5047104"/>
            <a:ext cx="4142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en-US" sz="2400" dirty="0"/>
              <a:t>Do DFS again, but this time, start with the vertices with the </a:t>
            </a:r>
            <a:r>
              <a:rPr lang="en-US" sz="2400" dirty="0">
                <a:solidFill>
                  <a:schemeClr val="accent4"/>
                </a:solidFill>
              </a:rPr>
              <a:t>largest finish time</a:t>
            </a:r>
            <a:r>
              <a:rPr lang="en-US" sz="2400" dirty="0"/>
              <a:t>.</a:t>
            </a:r>
            <a:endParaRPr lang="en-US" sz="2400" dirty="0">
              <a:solidFill>
                <a:schemeClr val="accent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13327" y="618596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Start:0</a:t>
            </a:r>
          </a:p>
          <a:p>
            <a:r>
              <a:rPr lang="en-US" dirty="0"/>
              <a:t>Finish:9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70996" y="1710544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Start:1</a:t>
            </a:r>
          </a:p>
          <a:p>
            <a:r>
              <a:rPr lang="en-US" dirty="0"/>
              <a:t>Finish:8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66654" y="3570395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Start:2</a:t>
            </a:r>
          </a:p>
          <a:p>
            <a:r>
              <a:rPr lang="en-US" dirty="0"/>
              <a:t>Finish:5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48807" y="5645709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Start:3</a:t>
            </a:r>
          </a:p>
          <a:p>
            <a:r>
              <a:rPr lang="en-US" dirty="0"/>
              <a:t>Finish:4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49268" y="3646702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Start:6</a:t>
            </a:r>
          </a:p>
          <a:p>
            <a:r>
              <a:rPr lang="en-US" dirty="0"/>
              <a:t>Finish:7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61189" y="3152935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Start:10</a:t>
            </a:r>
          </a:p>
          <a:p>
            <a:r>
              <a:rPr lang="en-US" dirty="0"/>
              <a:t>Finish:11</a:t>
            </a:r>
          </a:p>
        </p:txBody>
      </p:sp>
      <p:sp>
        <p:nvSpPr>
          <p:cNvPr id="39" name="Oval 38"/>
          <p:cNvSpPr/>
          <p:nvPr/>
        </p:nvSpPr>
        <p:spPr>
          <a:xfrm rot="391388">
            <a:off x="4565034" y="2870116"/>
            <a:ext cx="1675353" cy="1481913"/>
          </a:xfrm>
          <a:prstGeom prst="ellipse">
            <a:avLst/>
          </a:prstGeom>
          <a:noFill/>
          <a:ln w="53975">
            <a:solidFill>
              <a:srgbClr val="CF6E6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88924" y="4309917"/>
            <a:ext cx="219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F6E6C"/>
                </a:solidFill>
              </a:rPr>
              <a:t>This is one DFS tree in the DFS forest!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86668">
            <a:off x="4631584" y="2568298"/>
            <a:ext cx="652371" cy="92518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ECDB5-D947-C942-8F7F-19E18AE98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2816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816547" y="3112052"/>
            <a:ext cx="1264269" cy="842731"/>
            <a:chOff x="4373217" y="4464763"/>
            <a:chExt cx="1264269" cy="842731"/>
          </a:xfrm>
          <a:solidFill>
            <a:schemeClr val="bg1">
              <a:lumMod val="50000"/>
            </a:schemeClr>
          </a:solidFill>
        </p:grpSpPr>
        <p:sp>
          <p:nvSpPr>
            <p:cNvPr id="8" name="Oval 7"/>
            <p:cNvSpPr/>
            <p:nvPr/>
          </p:nvSpPr>
          <p:spPr>
            <a:xfrm>
              <a:off x="4373217" y="4464763"/>
              <a:ext cx="1264269" cy="842731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grpFill/>
          </p:spPr>
        </p:pic>
      </p:grpSp>
      <p:grpSp>
        <p:nvGrpSpPr>
          <p:cNvPr id="10" name="Group 9"/>
          <p:cNvGrpSpPr/>
          <p:nvPr/>
        </p:nvGrpSpPr>
        <p:grpSpPr>
          <a:xfrm>
            <a:off x="3477211" y="1524064"/>
            <a:ext cx="1154261" cy="964879"/>
            <a:chOff x="1791276" y="2676798"/>
            <a:chExt cx="995793" cy="769286"/>
          </a:xfrm>
        </p:grpSpPr>
        <p:sp>
          <p:nvSpPr>
            <p:cNvPr id="11" name="Oval 10"/>
            <p:cNvSpPr/>
            <p:nvPr/>
          </p:nvSpPr>
          <p:spPr>
            <a:xfrm>
              <a:off x="1791276" y="2676798"/>
              <a:ext cx="995793" cy="76928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effectLst>
              <a:glow rad="25400">
                <a:schemeClr val="tx1"/>
              </a:glow>
            </a:effectLst>
          </p:spPr>
        </p:pic>
      </p:grpSp>
      <p:grpSp>
        <p:nvGrpSpPr>
          <p:cNvPr id="13" name="Group 12"/>
          <p:cNvGrpSpPr/>
          <p:nvPr/>
        </p:nvGrpSpPr>
        <p:grpSpPr>
          <a:xfrm>
            <a:off x="2253377" y="3647881"/>
            <a:ext cx="1610963" cy="1208222"/>
            <a:chOff x="4053781" y="5555199"/>
            <a:chExt cx="1610963" cy="1208222"/>
          </a:xfrm>
        </p:grpSpPr>
        <p:sp>
          <p:nvSpPr>
            <p:cNvPr id="14" name="Oval 13"/>
            <p:cNvSpPr/>
            <p:nvPr/>
          </p:nvSpPr>
          <p:spPr>
            <a:xfrm>
              <a:off x="4287492" y="5555199"/>
              <a:ext cx="1112794" cy="114770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effectLst>
              <a:glow rad="50800">
                <a:schemeClr val="tx1">
                  <a:alpha val="45000"/>
                </a:schemeClr>
              </a:glow>
            </a:effectLst>
          </p:spPr>
        </p:pic>
      </p:grpSp>
      <p:grpSp>
        <p:nvGrpSpPr>
          <p:cNvPr id="16" name="Group 15"/>
          <p:cNvGrpSpPr/>
          <p:nvPr/>
        </p:nvGrpSpPr>
        <p:grpSpPr>
          <a:xfrm>
            <a:off x="592385" y="5385661"/>
            <a:ext cx="1046441" cy="1067278"/>
            <a:chOff x="6021896" y="4336008"/>
            <a:chExt cx="1046441" cy="1067278"/>
          </a:xfrm>
        </p:grpSpPr>
        <p:sp>
          <p:nvSpPr>
            <p:cNvPr id="17" name="Oval 16"/>
            <p:cNvSpPr/>
            <p:nvPr/>
          </p:nvSpPr>
          <p:spPr>
            <a:xfrm>
              <a:off x="6021896" y="4336008"/>
              <a:ext cx="1046441" cy="106727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effectLst>
              <a:glow rad="63500">
                <a:schemeClr val="tx1">
                  <a:alpha val="67000"/>
                </a:schemeClr>
              </a:glow>
            </a:effectLst>
          </p:spPr>
        </p:pic>
      </p:grpSp>
      <p:grpSp>
        <p:nvGrpSpPr>
          <p:cNvPr id="19" name="Group 18"/>
          <p:cNvGrpSpPr/>
          <p:nvPr/>
        </p:nvGrpSpPr>
        <p:grpSpPr>
          <a:xfrm>
            <a:off x="7417684" y="2790449"/>
            <a:ext cx="931129" cy="857432"/>
            <a:chOff x="6334072" y="2019168"/>
            <a:chExt cx="931129" cy="857432"/>
          </a:xfrm>
        </p:grpSpPr>
        <p:sp>
          <p:nvSpPr>
            <p:cNvPr id="20" name="Oval 19"/>
            <p:cNvSpPr/>
            <p:nvPr/>
          </p:nvSpPr>
          <p:spPr>
            <a:xfrm>
              <a:off x="6334072" y="2019168"/>
              <a:ext cx="931129" cy="85743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5588924" y="560609"/>
            <a:ext cx="1385211" cy="934596"/>
            <a:chOff x="2508568" y="1917700"/>
            <a:chExt cx="913763" cy="706230"/>
          </a:xfrm>
        </p:grpSpPr>
        <p:sp>
          <p:nvSpPr>
            <p:cNvPr id="46" name="Oval 45"/>
            <p:cNvSpPr/>
            <p:nvPr/>
          </p:nvSpPr>
          <p:spPr>
            <a:xfrm>
              <a:off x="2508568" y="1917700"/>
              <a:ext cx="913763" cy="701631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</p:spPr>
        </p:pic>
      </p:grpSp>
      <p:cxnSp>
        <p:nvCxnSpPr>
          <p:cNvPr id="48" name="Straight Connector 47"/>
          <p:cNvCxnSpPr>
            <a:stCxn id="46" idx="2"/>
            <a:endCxn id="11" idx="7"/>
          </p:cNvCxnSpPr>
          <p:nvPr/>
        </p:nvCxnSpPr>
        <p:spPr>
          <a:xfrm flipH="1">
            <a:off x="4462434" y="1024864"/>
            <a:ext cx="1126490" cy="640503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0" idx="0"/>
            <a:endCxn id="46" idx="5"/>
          </p:cNvCxnSpPr>
          <p:nvPr/>
        </p:nvCxnSpPr>
        <p:spPr>
          <a:xfrm flipH="1" flipV="1">
            <a:off x="6771276" y="1353142"/>
            <a:ext cx="1111973" cy="1437307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1" idx="6"/>
            <a:endCxn id="46" idx="3"/>
          </p:cNvCxnSpPr>
          <p:nvPr/>
        </p:nvCxnSpPr>
        <p:spPr>
          <a:xfrm flipV="1">
            <a:off x="4631472" y="1353142"/>
            <a:ext cx="1160311" cy="653362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8" idx="0"/>
            <a:endCxn id="46" idx="4"/>
          </p:cNvCxnSpPr>
          <p:nvPr/>
        </p:nvCxnSpPr>
        <p:spPr>
          <a:xfrm flipV="1">
            <a:off x="5448682" y="1489119"/>
            <a:ext cx="832848" cy="1622933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0" idx="4"/>
          </p:cNvCxnSpPr>
          <p:nvPr/>
        </p:nvCxnSpPr>
        <p:spPr>
          <a:xfrm flipH="1">
            <a:off x="3646250" y="3647881"/>
            <a:ext cx="4236999" cy="970507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8" idx="3"/>
            <a:endCxn id="15" idx="3"/>
          </p:cNvCxnSpPr>
          <p:nvPr/>
        </p:nvCxnSpPr>
        <p:spPr>
          <a:xfrm flipH="1">
            <a:off x="3864340" y="3831368"/>
            <a:ext cx="1137355" cy="420624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3477211" y="1470674"/>
            <a:ext cx="2485359" cy="2279691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1" idx="3"/>
            <a:endCxn id="14" idx="0"/>
          </p:cNvCxnSpPr>
          <p:nvPr/>
        </p:nvCxnSpPr>
        <p:spPr>
          <a:xfrm flipH="1">
            <a:off x="3043485" y="2347640"/>
            <a:ext cx="602764" cy="1300241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1482013" y="4641745"/>
            <a:ext cx="1186740" cy="963328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1" idx="5"/>
            <a:endCxn id="20" idx="2"/>
          </p:cNvCxnSpPr>
          <p:nvPr/>
        </p:nvCxnSpPr>
        <p:spPr>
          <a:xfrm>
            <a:off x="4462434" y="2347640"/>
            <a:ext cx="2955250" cy="871525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115606" y="4251993"/>
            <a:ext cx="1371482" cy="1133668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001695" y="5047104"/>
            <a:ext cx="4142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en-US" sz="2400" dirty="0"/>
              <a:t>Do DFS again, but this time, start with the vertices with the </a:t>
            </a:r>
            <a:r>
              <a:rPr lang="en-US" sz="2400" dirty="0">
                <a:solidFill>
                  <a:schemeClr val="accent4"/>
                </a:solidFill>
              </a:rPr>
              <a:t>largest finish time</a:t>
            </a:r>
            <a:r>
              <a:rPr lang="en-US" sz="2400" dirty="0"/>
              <a:t>.</a:t>
            </a:r>
            <a:endParaRPr lang="en-US" sz="2400" dirty="0">
              <a:solidFill>
                <a:schemeClr val="accent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13327" y="618596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Start:0</a:t>
            </a:r>
          </a:p>
          <a:p>
            <a:r>
              <a:rPr lang="en-US" dirty="0"/>
              <a:t>Finish:9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70996" y="1710544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Start:1</a:t>
            </a:r>
          </a:p>
          <a:p>
            <a:r>
              <a:rPr lang="en-US" dirty="0"/>
              <a:t>Finish:8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66654" y="3570395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Start:2</a:t>
            </a:r>
          </a:p>
          <a:p>
            <a:r>
              <a:rPr lang="en-US" dirty="0"/>
              <a:t>Finish:5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48807" y="5645709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Start:3</a:t>
            </a:r>
          </a:p>
          <a:p>
            <a:r>
              <a:rPr lang="en-US" dirty="0"/>
              <a:t>Finish:4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49268" y="3646702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Start:6</a:t>
            </a:r>
          </a:p>
          <a:p>
            <a:r>
              <a:rPr lang="en-US" dirty="0"/>
              <a:t>Finish:7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61189" y="3152935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Start:10</a:t>
            </a:r>
          </a:p>
          <a:p>
            <a:r>
              <a:rPr lang="en-US" dirty="0"/>
              <a:t>Finish:11</a:t>
            </a:r>
          </a:p>
        </p:txBody>
      </p:sp>
      <p:sp>
        <p:nvSpPr>
          <p:cNvPr id="39" name="Oval 38"/>
          <p:cNvSpPr/>
          <p:nvPr/>
        </p:nvSpPr>
        <p:spPr>
          <a:xfrm rot="391388">
            <a:off x="4565034" y="2870116"/>
            <a:ext cx="1675353" cy="1481913"/>
          </a:xfrm>
          <a:prstGeom prst="ellipse">
            <a:avLst/>
          </a:prstGeom>
          <a:noFill/>
          <a:ln w="53975">
            <a:solidFill>
              <a:srgbClr val="CF6E6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588924" y="4309917"/>
            <a:ext cx="219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F6E6C"/>
                </a:solidFill>
              </a:rPr>
              <a:t>This is one DFS tree in the DFS forest!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86668">
            <a:off x="5342396" y="91931"/>
            <a:ext cx="652371" cy="92518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75CFF0-2FAA-CA4B-A8F9-3F4AB639D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6203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816547" y="3112052"/>
            <a:ext cx="1264269" cy="842731"/>
            <a:chOff x="4373217" y="4464763"/>
            <a:chExt cx="1264269" cy="842731"/>
          </a:xfrm>
          <a:solidFill>
            <a:schemeClr val="bg1">
              <a:lumMod val="50000"/>
            </a:schemeClr>
          </a:solidFill>
        </p:grpSpPr>
        <p:sp>
          <p:nvSpPr>
            <p:cNvPr id="8" name="Oval 7"/>
            <p:cNvSpPr/>
            <p:nvPr/>
          </p:nvSpPr>
          <p:spPr>
            <a:xfrm>
              <a:off x="4373217" y="4464763"/>
              <a:ext cx="1264269" cy="842731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grpFill/>
          </p:spPr>
        </p:pic>
      </p:grpSp>
      <p:grpSp>
        <p:nvGrpSpPr>
          <p:cNvPr id="10" name="Group 9"/>
          <p:cNvGrpSpPr/>
          <p:nvPr/>
        </p:nvGrpSpPr>
        <p:grpSpPr>
          <a:xfrm>
            <a:off x="3477211" y="1524064"/>
            <a:ext cx="1154261" cy="964879"/>
            <a:chOff x="1791276" y="2676798"/>
            <a:chExt cx="995793" cy="769286"/>
          </a:xfrm>
        </p:grpSpPr>
        <p:sp>
          <p:nvSpPr>
            <p:cNvPr id="11" name="Oval 10"/>
            <p:cNvSpPr/>
            <p:nvPr/>
          </p:nvSpPr>
          <p:spPr>
            <a:xfrm>
              <a:off x="1791276" y="2676798"/>
              <a:ext cx="995793" cy="76928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effectLst>
              <a:glow rad="25400">
                <a:schemeClr val="tx1"/>
              </a:glow>
            </a:effectLst>
          </p:spPr>
        </p:pic>
      </p:grpSp>
      <p:grpSp>
        <p:nvGrpSpPr>
          <p:cNvPr id="13" name="Group 12"/>
          <p:cNvGrpSpPr/>
          <p:nvPr/>
        </p:nvGrpSpPr>
        <p:grpSpPr>
          <a:xfrm>
            <a:off x="2253377" y="3647881"/>
            <a:ext cx="1610963" cy="1208222"/>
            <a:chOff x="4053781" y="5555199"/>
            <a:chExt cx="1610963" cy="1208222"/>
          </a:xfrm>
        </p:grpSpPr>
        <p:sp>
          <p:nvSpPr>
            <p:cNvPr id="14" name="Oval 13"/>
            <p:cNvSpPr/>
            <p:nvPr/>
          </p:nvSpPr>
          <p:spPr>
            <a:xfrm>
              <a:off x="4287492" y="5555199"/>
              <a:ext cx="1112794" cy="114770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effectLst>
              <a:glow rad="50800">
                <a:schemeClr val="tx1">
                  <a:alpha val="45000"/>
                </a:schemeClr>
              </a:glow>
            </a:effectLst>
          </p:spPr>
        </p:pic>
      </p:grpSp>
      <p:grpSp>
        <p:nvGrpSpPr>
          <p:cNvPr id="16" name="Group 15"/>
          <p:cNvGrpSpPr/>
          <p:nvPr/>
        </p:nvGrpSpPr>
        <p:grpSpPr>
          <a:xfrm>
            <a:off x="592385" y="5385661"/>
            <a:ext cx="1046441" cy="1067278"/>
            <a:chOff x="6021896" y="4336008"/>
            <a:chExt cx="1046441" cy="1067278"/>
          </a:xfrm>
        </p:grpSpPr>
        <p:sp>
          <p:nvSpPr>
            <p:cNvPr id="17" name="Oval 16"/>
            <p:cNvSpPr/>
            <p:nvPr/>
          </p:nvSpPr>
          <p:spPr>
            <a:xfrm>
              <a:off x="6021896" y="4336008"/>
              <a:ext cx="1046441" cy="106727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effectLst>
              <a:glow rad="63500">
                <a:schemeClr val="tx1">
                  <a:alpha val="67000"/>
                </a:schemeClr>
              </a:glow>
            </a:effectLst>
          </p:spPr>
        </p:pic>
      </p:grpSp>
      <p:grpSp>
        <p:nvGrpSpPr>
          <p:cNvPr id="19" name="Group 18"/>
          <p:cNvGrpSpPr/>
          <p:nvPr/>
        </p:nvGrpSpPr>
        <p:grpSpPr>
          <a:xfrm>
            <a:off x="7417684" y="2790449"/>
            <a:ext cx="931129" cy="857432"/>
            <a:chOff x="6334072" y="2019168"/>
            <a:chExt cx="931129" cy="857432"/>
          </a:xfrm>
        </p:grpSpPr>
        <p:sp>
          <p:nvSpPr>
            <p:cNvPr id="20" name="Oval 19"/>
            <p:cNvSpPr/>
            <p:nvPr/>
          </p:nvSpPr>
          <p:spPr>
            <a:xfrm>
              <a:off x="6334072" y="2019168"/>
              <a:ext cx="931129" cy="857432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5588924" y="560609"/>
            <a:ext cx="1385211" cy="934596"/>
            <a:chOff x="2508568" y="1917700"/>
            <a:chExt cx="913763" cy="706230"/>
          </a:xfrm>
        </p:grpSpPr>
        <p:sp>
          <p:nvSpPr>
            <p:cNvPr id="46" name="Oval 45"/>
            <p:cNvSpPr/>
            <p:nvPr/>
          </p:nvSpPr>
          <p:spPr>
            <a:xfrm>
              <a:off x="2508568" y="1917700"/>
              <a:ext cx="913763" cy="701631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</p:spPr>
        </p:pic>
      </p:grpSp>
      <p:cxnSp>
        <p:nvCxnSpPr>
          <p:cNvPr id="48" name="Straight Connector 47"/>
          <p:cNvCxnSpPr>
            <a:stCxn id="46" idx="2"/>
            <a:endCxn id="11" idx="7"/>
          </p:cNvCxnSpPr>
          <p:nvPr/>
        </p:nvCxnSpPr>
        <p:spPr>
          <a:xfrm flipH="1">
            <a:off x="4462434" y="1024864"/>
            <a:ext cx="1126490" cy="640503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0" idx="0"/>
            <a:endCxn id="46" idx="5"/>
          </p:cNvCxnSpPr>
          <p:nvPr/>
        </p:nvCxnSpPr>
        <p:spPr>
          <a:xfrm flipH="1" flipV="1">
            <a:off x="6771276" y="1353142"/>
            <a:ext cx="1111973" cy="1437307"/>
          </a:xfrm>
          <a:prstGeom prst="line">
            <a:avLst/>
          </a:prstGeom>
          <a:ln w="66675">
            <a:solidFill>
              <a:srgbClr val="CF6E6C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1" idx="6"/>
            <a:endCxn id="46" idx="3"/>
          </p:cNvCxnSpPr>
          <p:nvPr/>
        </p:nvCxnSpPr>
        <p:spPr>
          <a:xfrm flipV="1">
            <a:off x="4631472" y="1353142"/>
            <a:ext cx="1160311" cy="653362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8" idx="0"/>
            <a:endCxn id="46" idx="4"/>
          </p:cNvCxnSpPr>
          <p:nvPr/>
        </p:nvCxnSpPr>
        <p:spPr>
          <a:xfrm flipV="1">
            <a:off x="5448682" y="1489119"/>
            <a:ext cx="832848" cy="1622933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0" idx="4"/>
          </p:cNvCxnSpPr>
          <p:nvPr/>
        </p:nvCxnSpPr>
        <p:spPr>
          <a:xfrm flipH="1">
            <a:off x="3646250" y="3647881"/>
            <a:ext cx="4236999" cy="970507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8" idx="3"/>
            <a:endCxn id="15" idx="3"/>
          </p:cNvCxnSpPr>
          <p:nvPr/>
        </p:nvCxnSpPr>
        <p:spPr>
          <a:xfrm flipH="1">
            <a:off x="3864340" y="3831368"/>
            <a:ext cx="1137355" cy="420624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3477211" y="1470674"/>
            <a:ext cx="2485359" cy="2279691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1" idx="3"/>
            <a:endCxn id="14" idx="0"/>
          </p:cNvCxnSpPr>
          <p:nvPr/>
        </p:nvCxnSpPr>
        <p:spPr>
          <a:xfrm flipH="1">
            <a:off x="3043485" y="2347640"/>
            <a:ext cx="602764" cy="1300241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1482013" y="4641745"/>
            <a:ext cx="1186740" cy="963328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1" idx="5"/>
            <a:endCxn id="20" idx="2"/>
          </p:cNvCxnSpPr>
          <p:nvPr/>
        </p:nvCxnSpPr>
        <p:spPr>
          <a:xfrm>
            <a:off x="4462434" y="2347640"/>
            <a:ext cx="2955250" cy="871525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115606" y="4251993"/>
            <a:ext cx="1371482" cy="1133668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001695" y="5047104"/>
            <a:ext cx="4142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en-US" sz="2400" dirty="0"/>
              <a:t>Do DFS again, but this time, start with the vertices with the </a:t>
            </a:r>
            <a:r>
              <a:rPr lang="en-US" sz="2400" dirty="0">
                <a:solidFill>
                  <a:schemeClr val="accent4"/>
                </a:solidFill>
              </a:rPr>
              <a:t>largest finish time</a:t>
            </a:r>
            <a:r>
              <a:rPr lang="en-US" sz="2400" dirty="0"/>
              <a:t>.</a:t>
            </a:r>
            <a:endParaRPr lang="en-US" sz="2400" dirty="0">
              <a:solidFill>
                <a:schemeClr val="accent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13327" y="618596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Start:0</a:t>
            </a:r>
          </a:p>
          <a:p>
            <a:r>
              <a:rPr lang="en-US" dirty="0"/>
              <a:t>Finish:9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70996" y="1710544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Start:1</a:t>
            </a:r>
          </a:p>
          <a:p>
            <a:r>
              <a:rPr lang="en-US" dirty="0"/>
              <a:t>Finish:8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66654" y="3570395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Start:2</a:t>
            </a:r>
          </a:p>
          <a:p>
            <a:r>
              <a:rPr lang="en-US" dirty="0"/>
              <a:t>Finish:5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48807" y="5645709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Start:3</a:t>
            </a:r>
          </a:p>
          <a:p>
            <a:r>
              <a:rPr lang="en-US" dirty="0"/>
              <a:t>Finish:4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49268" y="3646702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Start:6</a:t>
            </a:r>
          </a:p>
          <a:p>
            <a:r>
              <a:rPr lang="en-US" dirty="0"/>
              <a:t>Finish:7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61189" y="3152935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Start:10</a:t>
            </a:r>
          </a:p>
          <a:p>
            <a:r>
              <a:rPr lang="en-US" dirty="0"/>
              <a:t>Finish:11</a:t>
            </a:r>
          </a:p>
        </p:txBody>
      </p:sp>
      <p:sp>
        <p:nvSpPr>
          <p:cNvPr id="39" name="Oval 38"/>
          <p:cNvSpPr/>
          <p:nvPr/>
        </p:nvSpPr>
        <p:spPr>
          <a:xfrm rot="391388">
            <a:off x="4565034" y="2870116"/>
            <a:ext cx="1675353" cy="1481913"/>
          </a:xfrm>
          <a:prstGeom prst="ellipse">
            <a:avLst/>
          </a:prstGeom>
          <a:noFill/>
          <a:ln w="53975">
            <a:solidFill>
              <a:srgbClr val="CF6E6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588924" y="4309917"/>
            <a:ext cx="219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F6E6C"/>
                </a:solidFill>
              </a:rPr>
              <a:t>This is one DFS tree in the DFS forest!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61599">
            <a:off x="7926771" y="2170573"/>
            <a:ext cx="652371" cy="92518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FEC824-3B51-2348-83C1-1C715C4CA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87</a:t>
            </a:fld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7CE7575-A858-2B4A-B2C9-7815DDE333A5}"/>
              </a:ext>
            </a:extLst>
          </p:cNvPr>
          <p:cNvSpPr txBox="1"/>
          <p:nvPr/>
        </p:nvSpPr>
        <p:spPr>
          <a:xfrm>
            <a:off x="4932661" y="6272147"/>
            <a:ext cx="4536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Notice that I’m not changing the start and finish times </a:t>
            </a:r>
            <a:r>
              <a:rPr lang="mr-IN" sz="1600" b="1" dirty="0">
                <a:solidFill>
                  <a:schemeClr val="accent1"/>
                </a:solidFill>
              </a:rPr>
              <a:t>–</a:t>
            </a:r>
            <a:r>
              <a:rPr lang="en-US" sz="1600" b="1" dirty="0">
                <a:solidFill>
                  <a:schemeClr val="accent1"/>
                </a:solidFill>
              </a:rPr>
              <a:t> I’m keeping them from the first run.</a:t>
            </a:r>
          </a:p>
        </p:txBody>
      </p:sp>
    </p:spTree>
    <p:extLst>
      <p:ext uri="{BB962C8B-B14F-4D97-AF65-F5344CB8AC3E}">
        <p14:creationId xmlns:p14="http://schemas.microsoft.com/office/powerpoint/2010/main" val="142603611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816547" y="3112052"/>
            <a:ext cx="1264269" cy="842731"/>
            <a:chOff x="4373217" y="4464763"/>
            <a:chExt cx="1264269" cy="842731"/>
          </a:xfrm>
          <a:solidFill>
            <a:schemeClr val="bg1">
              <a:lumMod val="50000"/>
            </a:schemeClr>
          </a:solidFill>
        </p:grpSpPr>
        <p:sp>
          <p:nvSpPr>
            <p:cNvPr id="8" name="Oval 7"/>
            <p:cNvSpPr/>
            <p:nvPr/>
          </p:nvSpPr>
          <p:spPr>
            <a:xfrm>
              <a:off x="4373217" y="4464763"/>
              <a:ext cx="1264269" cy="842731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grpFill/>
          </p:spPr>
        </p:pic>
      </p:grpSp>
      <p:grpSp>
        <p:nvGrpSpPr>
          <p:cNvPr id="10" name="Group 9"/>
          <p:cNvGrpSpPr/>
          <p:nvPr/>
        </p:nvGrpSpPr>
        <p:grpSpPr>
          <a:xfrm>
            <a:off x="3477211" y="1524064"/>
            <a:ext cx="1154261" cy="964879"/>
            <a:chOff x="1791276" y="2676798"/>
            <a:chExt cx="995793" cy="769286"/>
          </a:xfrm>
        </p:grpSpPr>
        <p:sp>
          <p:nvSpPr>
            <p:cNvPr id="11" name="Oval 10"/>
            <p:cNvSpPr/>
            <p:nvPr/>
          </p:nvSpPr>
          <p:spPr>
            <a:xfrm>
              <a:off x="1791276" y="2676798"/>
              <a:ext cx="995793" cy="769286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effectLst>
              <a:glow rad="25400">
                <a:schemeClr val="tx1"/>
              </a:glow>
            </a:effectLst>
          </p:spPr>
        </p:pic>
      </p:grpSp>
      <p:grpSp>
        <p:nvGrpSpPr>
          <p:cNvPr id="13" name="Group 12"/>
          <p:cNvGrpSpPr/>
          <p:nvPr/>
        </p:nvGrpSpPr>
        <p:grpSpPr>
          <a:xfrm>
            <a:off x="2253377" y="3647881"/>
            <a:ext cx="1610963" cy="1208222"/>
            <a:chOff x="4053781" y="5555199"/>
            <a:chExt cx="1610963" cy="1208222"/>
          </a:xfrm>
        </p:grpSpPr>
        <p:sp>
          <p:nvSpPr>
            <p:cNvPr id="14" name="Oval 13"/>
            <p:cNvSpPr/>
            <p:nvPr/>
          </p:nvSpPr>
          <p:spPr>
            <a:xfrm>
              <a:off x="4287492" y="5555199"/>
              <a:ext cx="1112794" cy="114770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effectLst>
              <a:glow rad="50800">
                <a:schemeClr val="tx1">
                  <a:alpha val="45000"/>
                </a:schemeClr>
              </a:glow>
            </a:effectLst>
          </p:spPr>
        </p:pic>
      </p:grpSp>
      <p:grpSp>
        <p:nvGrpSpPr>
          <p:cNvPr id="16" name="Group 15"/>
          <p:cNvGrpSpPr/>
          <p:nvPr/>
        </p:nvGrpSpPr>
        <p:grpSpPr>
          <a:xfrm>
            <a:off x="592385" y="5385661"/>
            <a:ext cx="1046441" cy="1067278"/>
            <a:chOff x="6021896" y="4336008"/>
            <a:chExt cx="1046441" cy="1067278"/>
          </a:xfrm>
        </p:grpSpPr>
        <p:sp>
          <p:nvSpPr>
            <p:cNvPr id="17" name="Oval 16"/>
            <p:cNvSpPr/>
            <p:nvPr/>
          </p:nvSpPr>
          <p:spPr>
            <a:xfrm>
              <a:off x="6021896" y="4336008"/>
              <a:ext cx="1046441" cy="106727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effectLst>
              <a:glow rad="63500">
                <a:schemeClr val="tx1">
                  <a:alpha val="67000"/>
                </a:schemeClr>
              </a:glow>
            </a:effectLst>
          </p:spPr>
        </p:pic>
      </p:grpSp>
      <p:grpSp>
        <p:nvGrpSpPr>
          <p:cNvPr id="19" name="Group 18"/>
          <p:cNvGrpSpPr/>
          <p:nvPr/>
        </p:nvGrpSpPr>
        <p:grpSpPr>
          <a:xfrm>
            <a:off x="7417684" y="2790449"/>
            <a:ext cx="931129" cy="857432"/>
            <a:chOff x="6334072" y="2019168"/>
            <a:chExt cx="931129" cy="857432"/>
          </a:xfrm>
        </p:grpSpPr>
        <p:sp>
          <p:nvSpPr>
            <p:cNvPr id="20" name="Oval 19"/>
            <p:cNvSpPr/>
            <p:nvPr/>
          </p:nvSpPr>
          <p:spPr>
            <a:xfrm>
              <a:off x="6334072" y="2019168"/>
              <a:ext cx="931129" cy="857432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5588924" y="560609"/>
            <a:ext cx="1385211" cy="934596"/>
            <a:chOff x="2508568" y="1917700"/>
            <a:chExt cx="913763" cy="706230"/>
          </a:xfrm>
        </p:grpSpPr>
        <p:sp>
          <p:nvSpPr>
            <p:cNvPr id="46" name="Oval 45"/>
            <p:cNvSpPr/>
            <p:nvPr/>
          </p:nvSpPr>
          <p:spPr>
            <a:xfrm>
              <a:off x="2508568" y="1917700"/>
              <a:ext cx="913763" cy="701631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</p:spPr>
        </p:pic>
      </p:grpSp>
      <p:cxnSp>
        <p:nvCxnSpPr>
          <p:cNvPr id="48" name="Straight Connector 47"/>
          <p:cNvCxnSpPr>
            <a:stCxn id="46" idx="2"/>
            <a:endCxn id="11" idx="7"/>
          </p:cNvCxnSpPr>
          <p:nvPr/>
        </p:nvCxnSpPr>
        <p:spPr>
          <a:xfrm flipH="1">
            <a:off x="4462434" y="1024864"/>
            <a:ext cx="1126490" cy="640503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0" idx="0"/>
            <a:endCxn id="46" idx="5"/>
          </p:cNvCxnSpPr>
          <p:nvPr/>
        </p:nvCxnSpPr>
        <p:spPr>
          <a:xfrm flipH="1" flipV="1">
            <a:off x="6771276" y="1353142"/>
            <a:ext cx="1111973" cy="1437307"/>
          </a:xfrm>
          <a:prstGeom prst="line">
            <a:avLst/>
          </a:prstGeom>
          <a:ln w="66675">
            <a:solidFill>
              <a:srgbClr val="CF6E6C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1" idx="6"/>
            <a:endCxn id="46" idx="3"/>
          </p:cNvCxnSpPr>
          <p:nvPr/>
        </p:nvCxnSpPr>
        <p:spPr>
          <a:xfrm flipV="1">
            <a:off x="4631472" y="1353142"/>
            <a:ext cx="1160311" cy="653362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8" idx="0"/>
            <a:endCxn id="46" idx="4"/>
          </p:cNvCxnSpPr>
          <p:nvPr/>
        </p:nvCxnSpPr>
        <p:spPr>
          <a:xfrm flipV="1">
            <a:off x="5448682" y="1489119"/>
            <a:ext cx="832848" cy="1622933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0" idx="4"/>
          </p:cNvCxnSpPr>
          <p:nvPr/>
        </p:nvCxnSpPr>
        <p:spPr>
          <a:xfrm flipH="1">
            <a:off x="3646250" y="3647881"/>
            <a:ext cx="4236999" cy="970507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8" idx="3"/>
            <a:endCxn id="15" idx="3"/>
          </p:cNvCxnSpPr>
          <p:nvPr/>
        </p:nvCxnSpPr>
        <p:spPr>
          <a:xfrm flipH="1">
            <a:off x="3864340" y="3831368"/>
            <a:ext cx="1137355" cy="420624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3477211" y="1470674"/>
            <a:ext cx="2485359" cy="2279691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1" idx="3"/>
            <a:endCxn id="14" idx="0"/>
          </p:cNvCxnSpPr>
          <p:nvPr/>
        </p:nvCxnSpPr>
        <p:spPr>
          <a:xfrm flipH="1">
            <a:off x="3043485" y="2347640"/>
            <a:ext cx="602764" cy="1300241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1482013" y="4641745"/>
            <a:ext cx="1186740" cy="963328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1" idx="5"/>
            <a:endCxn id="20" idx="2"/>
          </p:cNvCxnSpPr>
          <p:nvPr/>
        </p:nvCxnSpPr>
        <p:spPr>
          <a:xfrm>
            <a:off x="4462434" y="2347640"/>
            <a:ext cx="2955250" cy="871525"/>
          </a:xfrm>
          <a:prstGeom prst="line">
            <a:avLst/>
          </a:prstGeom>
          <a:ln w="66675">
            <a:solidFill>
              <a:srgbClr val="CF6E6C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115606" y="4251993"/>
            <a:ext cx="1371482" cy="1133668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001695" y="5047104"/>
            <a:ext cx="4142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en-US" sz="2400" dirty="0"/>
              <a:t>Do DFS again, but this time, start with the vertices with the </a:t>
            </a:r>
            <a:r>
              <a:rPr lang="en-US" sz="2400" dirty="0">
                <a:solidFill>
                  <a:schemeClr val="accent4"/>
                </a:solidFill>
              </a:rPr>
              <a:t>largest finish time</a:t>
            </a:r>
            <a:r>
              <a:rPr lang="en-US" sz="2400" dirty="0"/>
              <a:t>.</a:t>
            </a:r>
            <a:endParaRPr lang="en-US" sz="2400" dirty="0">
              <a:solidFill>
                <a:schemeClr val="accent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13327" y="618596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Start:0</a:t>
            </a:r>
          </a:p>
          <a:p>
            <a:r>
              <a:rPr lang="en-US" dirty="0"/>
              <a:t>Finish:9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70996" y="1710544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Start:1</a:t>
            </a:r>
          </a:p>
          <a:p>
            <a:r>
              <a:rPr lang="en-US" dirty="0"/>
              <a:t>Finish:8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66654" y="3570395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Start:2</a:t>
            </a:r>
          </a:p>
          <a:p>
            <a:r>
              <a:rPr lang="en-US" dirty="0"/>
              <a:t>Finish:5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48807" y="5645709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Start:3</a:t>
            </a:r>
          </a:p>
          <a:p>
            <a:r>
              <a:rPr lang="en-US" dirty="0"/>
              <a:t>Finish:4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49268" y="3646702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Start:6</a:t>
            </a:r>
          </a:p>
          <a:p>
            <a:r>
              <a:rPr lang="en-US" dirty="0"/>
              <a:t>Finish:7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61189" y="3152935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Start:10</a:t>
            </a:r>
          </a:p>
          <a:p>
            <a:r>
              <a:rPr lang="en-US" dirty="0"/>
              <a:t>Finish:11</a:t>
            </a:r>
          </a:p>
        </p:txBody>
      </p:sp>
      <p:sp>
        <p:nvSpPr>
          <p:cNvPr id="39" name="Oval 38"/>
          <p:cNvSpPr/>
          <p:nvPr/>
        </p:nvSpPr>
        <p:spPr>
          <a:xfrm rot="391388">
            <a:off x="4565034" y="2870116"/>
            <a:ext cx="1675353" cy="1481913"/>
          </a:xfrm>
          <a:prstGeom prst="ellipse">
            <a:avLst/>
          </a:prstGeom>
          <a:noFill/>
          <a:ln w="53975">
            <a:solidFill>
              <a:srgbClr val="CF6E6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588924" y="4309917"/>
            <a:ext cx="219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F6E6C"/>
                </a:solidFill>
              </a:rPr>
              <a:t>This is one DFS tree in the DFS forest!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60681">
            <a:off x="3606515" y="791705"/>
            <a:ext cx="652371" cy="9251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2661" y="6247433"/>
            <a:ext cx="4536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Notice that I’m not changing the start and finish times </a:t>
            </a:r>
            <a:r>
              <a:rPr lang="mr-IN" sz="1600" b="1" dirty="0">
                <a:solidFill>
                  <a:schemeClr val="accent1"/>
                </a:solidFill>
              </a:rPr>
              <a:t>–</a:t>
            </a:r>
            <a:r>
              <a:rPr lang="en-US" sz="1600" b="1" dirty="0">
                <a:solidFill>
                  <a:schemeClr val="accent1"/>
                </a:solidFill>
              </a:rPr>
              <a:t> I’m keeping them from the first run.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79F8C-04F5-C942-AFF6-483776A3B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1377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816547" y="3112052"/>
            <a:ext cx="1264269" cy="842731"/>
            <a:chOff x="4373217" y="4464763"/>
            <a:chExt cx="1264269" cy="842731"/>
          </a:xfrm>
          <a:solidFill>
            <a:schemeClr val="bg1">
              <a:lumMod val="50000"/>
            </a:schemeClr>
          </a:solidFill>
        </p:grpSpPr>
        <p:sp>
          <p:nvSpPr>
            <p:cNvPr id="8" name="Oval 7"/>
            <p:cNvSpPr/>
            <p:nvPr/>
          </p:nvSpPr>
          <p:spPr>
            <a:xfrm>
              <a:off x="4373217" y="4464763"/>
              <a:ext cx="1264269" cy="842731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grpFill/>
          </p:spPr>
        </p:pic>
      </p:grpSp>
      <p:grpSp>
        <p:nvGrpSpPr>
          <p:cNvPr id="10" name="Group 9"/>
          <p:cNvGrpSpPr/>
          <p:nvPr/>
        </p:nvGrpSpPr>
        <p:grpSpPr>
          <a:xfrm>
            <a:off x="3477211" y="1524064"/>
            <a:ext cx="1154261" cy="964879"/>
            <a:chOff x="1791276" y="2676798"/>
            <a:chExt cx="995793" cy="769286"/>
          </a:xfrm>
        </p:grpSpPr>
        <p:sp>
          <p:nvSpPr>
            <p:cNvPr id="11" name="Oval 10"/>
            <p:cNvSpPr/>
            <p:nvPr/>
          </p:nvSpPr>
          <p:spPr>
            <a:xfrm>
              <a:off x="1791276" y="2676798"/>
              <a:ext cx="995793" cy="769286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effectLst>
              <a:glow rad="25400">
                <a:schemeClr val="tx1"/>
              </a:glow>
            </a:effectLst>
          </p:spPr>
        </p:pic>
      </p:grpSp>
      <p:grpSp>
        <p:nvGrpSpPr>
          <p:cNvPr id="13" name="Group 12"/>
          <p:cNvGrpSpPr/>
          <p:nvPr/>
        </p:nvGrpSpPr>
        <p:grpSpPr>
          <a:xfrm>
            <a:off x="2253377" y="3647881"/>
            <a:ext cx="1610963" cy="1208222"/>
            <a:chOff x="4053781" y="5555199"/>
            <a:chExt cx="1610963" cy="1208222"/>
          </a:xfrm>
        </p:grpSpPr>
        <p:sp>
          <p:nvSpPr>
            <p:cNvPr id="14" name="Oval 13"/>
            <p:cNvSpPr/>
            <p:nvPr/>
          </p:nvSpPr>
          <p:spPr>
            <a:xfrm>
              <a:off x="4287492" y="5555199"/>
              <a:ext cx="1112794" cy="114770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effectLst>
              <a:glow rad="50800">
                <a:schemeClr val="tx1">
                  <a:alpha val="45000"/>
                </a:schemeClr>
              </a:glow>
            </a:effectLst>
          </p:spPr>
        </p:pic>
      </p:grpSp>
      <p:grpSp>
        <p:nvGrpSpPr>
          <p:cNvPr id="16" name="Group 15"/>
          <p:cNvGrpSpPr/>
          <p:nvPr/>
        </p:nvGrpSpPr>
        <p:grpSpPr>
          <a:xfrm>
            <a:off x="592385" y="5385661"/>
            <a:ext cx="1046441" cy="1067278"/>
            <a:chOff x="6021896" y="4336008"/>
            <a:chExt cx="1046441" cy="1067278"/>
          </a:xfrm>
        </p:grpSpPr>
        <p:sp>
          <p:nvSpPr>
            <p:cNvPr id="17" name="Oval 16"/>
            <p:cNvSpPr/>
            <p:nvPr/>
          </p:nvSpPr>
          <p:spPr>
            <a:xfrm>
              <a:off x="6021896" y="4336008"/>
              <a:ext cx="1046441" cy="106727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effectLst>
              <a:glow rad="63500">
                <a:schemeClr val="tx1">
                  <a:alpha val="67000"/>
                </a:schemeClr>
              </a:glow>
            </a:effectLst>
          </p:spPr>
        </p:pic>
      </p:grpSp>
      <p:grpSp>
        <p:nvGrpSpPr>
          <p:cNvPr id="19" name="Group 18"/>
          <p:cNvGrpSpPr/>
          <p:nvPr/>
        </p:nvGrpSpPr>
        <p:grpSpPr>
          <a:xfrm>
            <a:off x="7417684" y="2790449"/>
            <a:ext cx="931129" cy="857432"/>
            <a:chOff x="6334072" y="2019168"/>
            <a:chExt cx="931129" cy="857432"/>
          </a:xfrm>
        </p:grpSpPr>
        <p:sp>
          <p:nvSpPr>
            <p:cNvPr id="20" name="Oval 19"/>
            <p:cNvSpPr/>
            <p:nvPr/>
          </p:nvSpPr>
          <p:spPr>
            <a:xfrm>
              <a:off x="6334072" y="2019168"/>
              <a:ext cx="931129" cy="857432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5588924" y="560609"/>
            <a:ext cx="1385211" cy="934596"/>
            <a:chOff x="2508568" y="1917700"/>
            <a:chExt cx="913763" cy="706230"/>
          </a:xfrm>
        </p:grpSpPr>
        <p:sp>
          <p:nvSpPr>
            <p:cNvPr id="46" name="Oval 45"/>
            <p:cNvSpPr/>
            <p:nvPr/>
          </p:nvSpPr>
          <p:spPr>
            <a:xfrm>
              <a:off x="2508568" y="1917700"/>
              <a:ext cx="913763" cy="701631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</p:spPr>
        </p:pic>
      </p:grpSp>
      <p:cxnSp>
        <p:nvCxnSpPr>
          <p:cNvPr id="48" name="Straight Connector 47"/>
          <p:cNvCxnSpPr>
            <a:stCxn id="46" idx="2"/>
            <a:endCxn id="11" idx="7"/>
          </p:cNvCxnSpPr>
          <p:nvPr/>
        </p:nvCxnSpPr>
        <p:spPr>
          <a:xfrm flipH="1">
            <a:off x="4462434" y="1024864"/>
            <a:ext cx="1126490" cy="640503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0" idx="0"/>
            <a:endCxn id="46" idx="5"/>
          </p:cNvCxnSpPr>
          <p:nvPr/>
        </p:nvCxnSpPr>
        <p:spPr>
          <a:xfrm flipH="1" flipV="1">
            <a:off x="6771276" y="1353142"/>
            <a:ext cx="1111973" cy="1437307"/>
          </a:xfrm>
          <a:prstGeom prst="line">
            <a:avLst/>
          </a:prstGeom>
          <a:ln w="66675">
            <a:solidFill>
              <a:srgbClr val="CF6E6C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1" idx="6"/>
            <a:endCxn id="46" idx="3"/>
          </p:cNvCxnSpPr>
          <p:nvPr/>
        </p:nvCxnSpPr>
        <p:spPr>
          <a:xfrm flipV="1">
            <a:off x="4631472" y="1353142"/>
            <a:ext cx="1160311" cy="653362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8" idx="0"/>
            <a:endCxn id="46" idx="4"/>
          </p:cNvCxnSpPr>
          <p:nvPr/>
        </p:nvCxnSpPr>
        <p:spPr>
          <a:xfrm flipV="1">
            <a:off x="5448682" y="1489119"/>
            <a:ext cx="832848" cy="1622933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0" idx="4"/>
          </p:cNvCxnSpPr>
          <p:nvPr/>
        </p:nvCxnSpPr>
        <p:spPr>
          <a:xfrm flipH="1">
            <a:off x="3646250" y="3647881"/>
            <a:ext cx="4236999" cy="970507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8" idx="3"/>
            <a:endCxn id="15" idx="3"/>
          </p:cNvCxnSpPr>
          <p:nvPr/>
        </p:nvCxnSpPr>
        <p:spPr>
          <a:xfrm flipH="1">
            <a:off x="3864340" y="3831368"/>
            <a:ext cx="1137355" cy="420624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3477211" y="1470674"/>
            <a:ext cx="2485359" cy="2279691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1" idx="3"/>
            <a:endCxn id="14" idx="0"/>
          </p:cNvCxnSpPr>
          <p:nvPr/>
        </p:nvCxnSpPr>
        <p:spPr>
          <a:xfrm flipH="1">
            <a:off x="3043485" y="2347640"/>
            <a:ext cx="602764" cy="1300241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1482013" y="4641745"/>
            <a:ext cx="1186740" cy="963328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1" idx="5"/>
            <a:endCxn id="20" idx="2"/>
          </p:cNvCxnSpPr>
          <p:nvPr/>
        </p:nvCxnSpPr>
        <p:spPr>
          <a:xfrm>
            <a:off x="4462434" y="2347640"/>
            <a:ext cx="2955250" cy="871525"/>
          </a:xfrm>
          <a:prstGeom prst="line">
            <a:avLst/>
          </a:prstGeom>
          <a:ln w="66675">
            <a:solidFill>
              <a:srgbClr val="CF6E6C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115606" y="4251993"/>
            <a:ext cx="1371482" cy="1133668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001695" y="5047104"/>
            <a:ext cx="4142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en-US" sz="2400" dirty="0"/>
              <a:t>Do DFS again, but this time, start with the vertices with the </a:t>
            </a:r>
            <a:r>
              <a:rPr lang="en-US" sz="2400" dirty="0">
                <a:solidFill>
                  <a:schemeClr val="accent4"/>
                </a:solidFill>
              </a:rPr>
              <a:t>largest finish time</a:t>
            </a:r>
            <a:r>
              <a:rPr lang="en-US" sz="2400" dirty="0"/>
              <a:t>.</a:t>
            </a:r>
            <a:endParaRPr lang="en-US" sz="2400" dirty="0">
              <a:solidFill>
                <a:schemeClr val="accent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13327" y="618596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Start:0</a:t>
            </a:r>
          </a:p>
          <a:p>
            <a:r>
              <a:rPr lang="en-US" dirty="0"/>
              <a:t>Finish:9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70996" y="1710544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Start:1</a:t>
            </a:r>
          </a:p>
          <a:p>
            <a:r>
              <a:rPr lang="en-US" dirty="0"/>
              <a:t>Finish:8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66654" y="3570395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Start:2</a:t>
            </a:r>
          </a:p>
          <a:p>
            <a:r>
              <a:rPr lang="en-US" dirty="0"/>
              <a:t>Finish:5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48807" y="5645709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Start:3</a:t>
            </a:r>
          </a:p>
          <a:p>
            <a:r>
              <a:rPr lang="en-US" dirty="0"/>
              <a:t>Finish:4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49268" y="3646702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Start:6</a:t>
            </a:r>
          </a:p>
          <a:p>
            <a:r>
              <a:rPr lang="en-US" dirty="0"/>
              <a:t>Finish:7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61189" y="3152935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Start:10</a:t>
            </a:r>
          </a:p>
          <a:p>
            <a:r>
              <a:rPr lang="en-US" dirty="0"/>
              <a:t>Finish:11</a:t>
            </a:r>
          </a:p>
        </p:txBody>
      </p:sp>
      <p:sp>
        <p:nvSpPr>
          <p:cNvPr id="39" name="Oval 38"/>
          <p:cNvSpPr/>
          <p:nvPr/>
        </p:nvSpPr>
        <p:spPr>
          <a:xfrm rot="391388">
            <a:off x="4565034" y="2870116"/>
            <a:ext cx="1675353" cy="1481913"/>
          </a:xfrm>
          <a:prstGeom prst="ellipse">
            <a:avLst/>
          </a:prstGeom>
          <a:noFill/>
          <a:ln w="53975">
            <a:solidFill>
              <a:srgbClr val="CF6E6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588924" y="4309917"/>
            <a:ext cx="219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F6E6C"/>
                </a:solidFill>
              </a:rPr>
              <a:t>This is one DFS tree in the DFS forest!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60681">
            <a:off x="3606515" y="791705"/>
            <a:ext cx="652371" cy="925182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4932661" y="6247433"/>
            <a:ext cx="4536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Notice that I’m not changing the start and finish times </a:t>
            </a:r>
            <a:r>
              <a:rPr lang="mr-IN" sz="1600" b="1" dirty="0">
                <a:solidFill>
                  <a:schemeClr val="accent1"/>
                </a:solidFill>
              </a:rPr>
              <a:t>–</a:t>
            </a:r>
            <a:r>
              <a:rPr lang="en-US" sz="1600" b="1" dirty="0">
                <a:solidFill>
                  <a:schemeClr val="accent1"/>
                </a:solidFill>
              </a:rPr>
              <a:t> I’m keeping them from the first run.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EFB68E-9984-2841-8C89-B20EBE1BC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066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Breadth-First Search</a:t>
            </a:r>
            <a:br>
              <a:rPr lang="en-US" dirty="0"/>
            </a:br>
            <a:r>
              <a:rPr lang="en-US" sz="3600" dirty="0">
                <a:solidFill>
                  <a:schemeClr val="accent5"/>
                </a:solidFill>
              </a:rPr>
              <a:t>Exploring the world with a bird’s-eye view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057714" y="3267022"/>
            <a:ext cx="585164" cy="56458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529375" y="1870468"/>
            <a:ext cx="585164" cy="56458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321426" y="4386709"/>
            <a:ext cx="585164" cy="564585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494736" y="5788688"/>
            <a:ext cx="585164" cy="56458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>
            <a:stCxn id="12" idx="0"/>
            <a:endCxn id="11" idx="3"/>
          </p:cNvCxnSpPr>
          <p:nvPr/>
        </p:nvCxnSpPr>
        <p:spPr>
          <a:xfrm flipV="1">
            <a:off x="1787318" y="4868612"/>
            <a:ext cx="1619803" cy="920076"/>
          </a:xfrm>
          <a:prstGeom prst="line">
            <a:avLst/>
          </a:prstGeom>
          <a:ln w="666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12" idx="0"/>
          </p:cNvCxnSpPr>
          <p:nvPr/>
        </p:nvCxnSpPr>
        <p:spPr>
          <a:xfrm flipV="1">
            <a:off x="1787318" y="2435053"/>
            <a:ext cx="1034639" cy="3353635"/>
          </a:xfrm>
          <a:prstGeom prst="line">
            <a:avLst/>
          </a:prstGeom>
          <a:ln w="666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11" idx="2"/>
            <a:endCxn id="9" idx="5"/>
          </p:cNvCxnSpPr>
          <p:nvPr/>
        </p:nvCxnSpPr>
        <p:spPr>
          <a:xfrm flipH="1" flipV="1">
            <a:off x="1557183" y="3748925"/>
            <a:ext cx="1764243" cy="920077"/>
          </a:xfrm>
          <a:prstGeom prst="line">
            <a:avLst/>
          </a:prstGeom>
          <a:ln w="666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4391147" y="1934270"/>
            <a:ext cx="585164" cy="564585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875704" y="5224103"/>
            <a:ext cx="585164" cy="564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460868" y="2984729"/>
            <a:ext cx="585164" cy="56458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>
            <a:stCxn id="18" idx="2"/>
          </p:cNvCxnSpPr>
          <p:nvPr/>
        </p:nvCxnSpPr>
        <p:spPr>
          <a:xfrm flipH="1" flipV="1">
            <a:off x="3028844" y="2352371"/>
            <a:ext cx="1846860" cy="3154025"/>
          </a:xfrm>
          <a:prstGeom prst="line">
            <a:avLst/>
          </a:prstGeom>
          <a:ln w="666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8" idx="0"/>
          </p:cNvCxnSpPr>
          <p:nvPr/>
        </p:nvCxnSpPr>
        <p:spPr>
          <a:xfrm flipV="1">
            <a:off x="5168286" y="3549314"/>
            <a:ext cx="585164" cy="1674789"/>
          </a:xfrm>
          <a:prstGeom prst="line">
            <a:avLst/>
          </a:prstGeom>
          <a:ln w="666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7"/>
          </p:cNvCxnSpPr>
          <p:nvPr/>
        </p:nvCxnSpPr>
        <p:spPr>
          <a:xfrm flipV="1">
            <a:off x="3820895" y="3466632"/>
            <a:ext cx="1725668" cy="1002759"/>
          </a:xfrm>
          <a:prstGeom prst="line">
            <a:avLst/>
          </a:prstGeom>
          <a:ln w="666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8" idx="2"/>
            <a:endCxn id="12" idx="6"/>
          </p:cNvCxnSpPr>
          <p:nvPr/>
        </p:nvCxnSpPr>
        <p:spPr>
          <a:xfrm flipH="1">
            <a:off x="2079900" y="5506396"/>
            <a:ext cx="2795804" cy="564584"/>
          </a:xfrm>
          <a:prstGeom prst="line">
            <a:avLst/>
          </a:prstGeom>
          <a:ln w="666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7" idx="3"/>
            <a:endCxn id="9" idx="6"/>
          </p:cNvCxnSpPr>
          <p:nvPr/>
        </p:nvCxnSpPr>
        <p:spPr>
          <a:xfrm flipH="1">
            <a:off x="1642878" y="2416173"/>
            <a:ext cx="2833964" cy="1133142"/>
          </a:xfrm>
          <a:prstGeom prst="line">
            <a:avLst/>
          </a:prstGeom>
          <a:ln w="666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6731466" y="2015789"/>
            <a:ext cx="292582" cy="31690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24048" y="1979322"/>
            <a:ext cx="202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</a:t>
            </a:r>
            <a:r>
              <a:rPr lang="en-US"/>
              <a:t>been there yet</a:t>
            </a:r>
          </a:p>
        </p:txBody>
      </p:sp>
      <p:sp>
        <p:nvSpPr>
          <p:cNvPr id="23" name="Oval 22"/>
          <p:cNvSpPr/>
          <p:nvPr/>
        </p:nvSpPr>
        <p:spPr>
          <a:xfrm>
            <a:off x="6731466" y="3397599"/>
            <a:ext cx="292582" cy="316902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24048" y="3384944"/>
            <a:ext cx="2026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reach there in one step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24048" y="4205255"/>
            <a:ext cx="2026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reach there in two steps</a:t>
            </a:r>
          </a:p>
        </p:txBody>
      </p:sp>
      <p:sp>
        <p:nvSpPr>
          <p:cNvPr id="26" name="Oval 25"/>
          <p:cNvSpPr/>
          <p:nvPr/>
        </p:nvSpPr>
        <p:spPr>
          <a:xfrm>
            <a:off x="6731466" y="4219665"/>
            <a:ext cx="292582" cy="31690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30469" y="3811121"/>
            <a:ext cx="928533" cy="37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10385" y="2319573"/>
            <a:ext cx="791675" cy="93139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7024048" y="5025566"/>
            <a:ext cx="2026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reach there in three steps</a:t>
            </a:r>
          </a:p>
        </p:txBody>
      </p:sp>
      <p:sp>
        <p:nvSpPr>
          <p:cNvPr id="30" name="Oval 29"/>
          <p:cNvSpPr/>
          <p:nvPr/>
        </p:nvSpPr>
        <p:spPr>
          <a:xfrm>
            <a:off x="6731466" y="5039976"/>
            <a:ext cx="292582" cy="31690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24048" y="2547807"/>
            <a:ext cx="2026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reach there in zero steps</a:t>
            </a:r>
          </a:p>
        </p:txBody>
      </p:sp>
      <p:sp>
        <p:nvSpPr>
          <p:cNvPr id="34" name="Oval 33"/>
          <p:cNvSpPr/>
          <p:nvPr/>
        </p:nvSpPr>
        <p:spPr>
          <a:xfrm>
            <a:off x="6731466" y="2599394"/>
            <a:ext cx="292582" cy="31690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H="1" flipV="1">
            <a:off x="3114539" y="2152761"/>
            <a:ext cx="1276608" cy="63802"/>
          </a:xfrm>
          <a:prstGeom prst="line">
            <a:avLst/>
          </a:prstGeom>
          <a:ln w="666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0B9C6E-5EFC-0249-8263-E4DEF8415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09CFC-1E7E-D345-9273-4ED8A141D8B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40045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816547" y="3112052"/>
            <a:ext cx="1264269" cy="842731"/>
            <a:chOff x="4373217" y="4464763"/>
            <a:chExt cx="1264269" cy="842731"/>
          </a:xfrm>
          <a:solidFill>
            <a:schemeClr val="bg1">
              <a:lumMod val="50000"/>
            </a:schemeClr>
          </a:solidFill>
        </p:grpSpPr>
        <p:sp>
          <p:nvSpPr>
            <p:cNvPr id="8" name="Oval 7"/>
            <p:cNvSpPr/>
            <p:nvPr/>
          </p:nvSpPr>
          <p:spPr>
            <a:xfrm>
              <a:off x="4373217" y="4464763"/>
              <a:ext cx="1264269" cy="842731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grpFill/>
          </p:spPr>
        </p:pic>
      </p:grpSp>
      <p:grpSp>
        <p:nvGrpSpPr>
          <p:cNvPr id="10" name="Group 9"/>
          <p:cNvGrpSpPr/>
          <p:nvPr/>
        </p:nvGrpSpPr>
        <p:grpSpPr>
          <a:xfrm>
            <a:off x="3477211" y="1524064"/>
            <a:ext cx="1154261" cy="964879"/>
            <a:chOff x="1791276" y="2676798"/>
            <a:chExt cx="995793" cy="769286"/>
          </a:xfrm>
        </p:grpSpPr>
        <p:sp>
          <p:nvSpPr>
            <p:cNvPr id="11" name="Oval 10"/>
            <p:cNvSpPr/>
            <p:nvPr/>
          </p:nvSpPr>
          <p:spPr>
            <a:xfrm>
              <a:off x="1791276" y="2676798"/>
              <a:ext cx="995793" cy="769286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effectLst>
              <a:glow rad="25400">
                <a:schemeClr val="tx1"/>
              </a:glow>
            </a:effectLst>
          </p:spPr>
        </p:pic>
      </p:grpSp>
      <p:grpSp>
        <p:nvGrpSpPr>
          <p:cNvPr id="13" name="Group 12"/>
          <p:cNvGrpSpPr/>
          <p:nvPr/>
        </p:nvGrpSpPr>
        <p:grpSpPr>
          <a:xfrm>
            <a:off x="2253377" y="3647881"/>
            <a:ext cx="1610963" cy="1208222"/>
            <a:chOff x="4053781" y="5555199"/>
            <a:chExt cx="1610963" cy="1208222"/>
          </a:xfrm>
        </p:grpSpPr>
        <p:sp>
          <p:nvSpPr>
            <p:cNvPr id="14" name="Oval 13"/>
            <p:cNvSpPr/>
            <p:nvPr/>
          </p:nvSpPr>
          <p:spPr>
            <a:xfrm>
              <a:off x="4287492" y="5555199"/>
              <a:ext cx="1112794" cy="114770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effectLst>
              <a:glow rad="50800">
                <a:schemeClr val="tx1">
                  <a:alpha val="45000"/>
                </a:schemeClr>
              </a:glow>
            </a:effectLst>
          </p:spPr>
        </p:pic>
      </p:grpSp>
      <p:grpSp>
        <p:nvGrpSpPr>
          <p:cNvPr id="16" name="Group 15"/>
          <p:cNvGrpSpPr/>
          <p:nvPr/>
        </p:nvGrpSpPr>
        <p:grpSpPr>
          <a:xfrm>
            <a:off x="592385" y="5385661"/>
            <a:ext cx="1046441" cy="1067278"/>
            <a:chOff x="6021896" y="4336008"/>
            <a:chExt cx="1046441" cy="1067278"/>
          </a:xfrm>
        </p:grpSpPr>
        <p:sp>
          <p:nvSpPr>
            <p:cNvPr id="17" name="Oval 16"/>
            <p:cNvSpPr/>
            <p:nvPr/>
          </p:nvSpPr>
          <p:spPr>
            <a:xfrm>
              <a:off x="6021896" y="4336008"/>
              <a:ext cx="1046441" cy="106727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effectLst>
              <a:glow rad="63500">
                <a:schemeClr val="tx1">
                  <a:alpha val="67000"/>
                </a:schemeClr>
              </a:glow>
            </a:effectLst>
          </p:spPr>
        </p:pic>
      </p:grpSp>
      <p:grpSp>
        <p:nvGrpSpPr>
          <p:cNvPr id="19" name="Group 18"/>
          <p:cNvGrpSpPr/>
          <p:nvPr/>
        </p:nvGrpSpPr>
        <p:grpSpPr>
          <a:xfrm>
            <a:off x="7417684" y="2790449"/>
            <a:ext cx="931129" cy="857432"/>
            <a:chOff x="6334072" y="2019168"/>
            <a:chExt cx="931129" cy="857432"/>
          </a:xfrm>
          <a:solidFill>
            <a:schemeClr val="accent1"/>
          </a:solidFill>
        </p:grpSpPr>
        <p:sp>
          <p:nvSpPr>
            <p:cNvPr id="20" name="Oval 19"/>
            <p:cNvSpPr/>
            <p:nvPr/>
          </p:nvSpPr>
          <p:spPr>
            <a:xfrm>
              <a:off x="6334072" y="2019168"/>
              <a:ext cx="931129" cy="85743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</p:spPr>
        </p:pic>
      </p:grpSp>
      <p:grpSp>
        <p:nvGrpSpPr>
          <p:cNvPr id="45" name="Group 44"/>
          <p:cNvGrpSpPr/>
          <p:nvPr/>
        </p:nvGrpSpPr>
        <p:grpSpPr>
          <a:xfrm>
            <a:off x="5588924" y="560609"/>
            <a:ext cx="1385211" cy="934596"/>
            <a:chOff x="2508568" y="1917700"/>
            <a:chExt cx="913763" cy="706230"/>
          </a:xfrm>
        </p:grpSpPr>
        <p:sp>
          <p:nvSpPr>
            <p:cNvPr id="46" name="Oval 45"/>
            <p:cNvSpPr/>
            <p:nvPr/>
          </p:nvSpPr>
          <p:spPr>
            <a:xfrm>
              <a:off x="2508568" y="1917700"/>
              <a:ext cx="913763" cy="701631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</p:spPr>
        </p:pic>
      </p:grpSp>
      <p:cxnSp>
        <p:nvCxnSpPr>
          <p:cNvPr id="48" name="Straight Connector 47"/>
          <p:cNvCxnSpPr>
            <a:stCxn id="46" idx="2"/>
            <a:endCxn id="11" idx="7"/>
          </p:cNvCxnSpPr>
          <p:nvPr/>
        </p:nvCxnSpPr>
        <p:spPr>
          <a:xfrm flipH="1">
            <a:off x="4462434" y="1024864"/>
            <a:ext cx="1126490" cy="640503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0" idx="0"/>
            <a:endCxn id="46" idx="5"/>
          </p:cNvCxnSpPr>
          <p:nvPr/>
        </p:nvCxnSpPr>
        <p:spPr>
          <a:xfrm flipH="1" flipV="1">
            <a:off x="6771276" y="1353142"/>
            <a:ext cx="1111973" cy="1437307"/>
          </a:xfrm>
          <a:prstGeom prst="line">
            <a:avLst/>
          </a:prstGeom>
          <a:ln w="66675">
            <a:solidFill>
              <a:srgbClr val="CF6E6C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1" idx="6"/>
            <a:endCxn id="46" idx="3"/>
          </p:cNvCxnSpPr>
          <p:nvPr/>
        </p:nvCxnSpPr>
        <p:spPr>
          <a:xfrm flipV="1">
            <a:off x="4631472" y="1353142"/>
            <a:ext cx="1160311" cy="653362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8" idx="0"/>
            <a:endCxn id="46" idx="4"/>
          </p:cNvCxnSpPr>
          <p:nvPr/>
        </p:nvCxnSpPr>
        <p:spPr>
          <a:xfrm flipV="1">
            <a:off x="5448682" y="1489119"/>
            <a:ext cx="832848" cy="1622933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0" idx="4"/>
          </p:cNvCxnSpPr>
          <p:nvPr/>
        </p:nvCxnSpPr>
        <p:spPr>
          <a:xfrm flipH="1">
            <a:off x="3646250" y="3647881"/>
            <a:ext cx="4236999" cy="970507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8" idx="3"/>
            <a:endCxn id="15" idx="3"/>
          </p:cNvCxnSpPr>
          <p:nvPr/>
        </p:nvCxnSpPr>
        <p:spPr>
          <a:xfrm flipH="1">
            <a:off x="3864340" y="3831368"/>
            <a:ext cx="1137355" cy="420624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3477211" y="1470674"/>
            <a:ext cx="2485359" cy="2279691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1" idx="3"/>
            <a:endCxn id="14" idx="0"/>
          </p:cNvCxnSpPr>
          <p:nvPr/>
        </p:nvCxnSpPr>
        <p:spPr>
          <a:xfrm flipH="1">
            <a:off x="3043485" y="2347640"/>
            <a:ext cx="602764" cy="1300241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1482013" y="4641745"/>
            <a:ext cx="1186740" cy="963328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1" idx="5"/>
            <a:endCxn id="20" idx="2"/>
          </p:cNvCxnSpPr>
          <p:nvPr/>
        </p:nvCxnSpPr>
        <p:spPr>
          <a:xfrm>
            <a:off x="4462434" y="2347640"/>
            <a:ext cx="2955250" cy="871525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115606" y="4251993"/>
            <a:ext cx="1371482" cy="1133668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001695" y="5047104"/>
            <a:ext cx="4142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en-US" sz="2400" dirty="0"/>
              <a:t>Do DFS again, but this time, start with the vertices with the </a:t>
            </a:r>
            <a:r>
              <a:rPr lang="en-US" sz="2400" dirty="0">
                <a:solidFill>
                  <a:schemeClr val="accent4"/>
                </a:solidFill>
              </a:rPr>
              <a:t>largest finish time</a:t>
            </a:r>
            <a:r>
              <a:rPr lang="en-US" sz="2400" dirty="0"/>
              <a:t>.</a:t>
            </a:r>
            <a:endParaRPr lang="en-US" sz="2400" dirty="0">
              <a:solidFill>
                <a:schemeClr val="accent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13327" y="618596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Start:0</a:t>
            </a:r>
          </a:p>
          <a:p>
            <a:r>
              <a:rPr lang="en-US" dirty="0"/>
              <a:t>Finish:9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70996" y="1710544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Start:1</a:t>
            </a:r>
          </a:p>
          <a:p>
            <a:r>
              <a:rPr lang="en-US" dirty="0"/>
              <a:t>Finish:8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66654" y="3570395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Start:2</a:t>
            </a:r>
          </a:p>
          <a:p>
            <a:r>
              <a:rPr lang="en-US" dirty="0"/>
              <a:t>Finish:5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48807" y="5645709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Start:3</a:t>
            </a:r>
          </a:p>
          <a:p>
            <a:r>
              <a:rPr lang="en-US" dirty="0"/>
              <a:t>Finish:4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49268" y="3646702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Start:6</a:t>
            </a:r>
          </a:p>
          <a:p>
            <a:r>
              <a:rPr lang="en-US" dirty="0"/>
              <a:t>Finish:7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61189" y="3152935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Start:10</a:t>
            </a:r>
          </a:p>
          <a:p>
            <a:r>
              <a:rPr lang="en-US" dirty="0"/>
              <a:t>Finish:11</a:t>
            </a:r>
          </a:p>
        </p:txBody>
      </p:sp>
      <p:sp>
        <p:nvSpPr>
          <p:cNvPr id="39" name="Oval 38"/>
          <p:cNvSpPr/>
          <p:nvPr/>
        </p:nvSpPr>
        <p:spPr>
          <a:xfrm rot="391388">
            <a:off x="4565034" y="2870116"/>
            <a:ext cx="1675353" cy="1481913"/>
          </a:xfrm>
          <a:prstGeom prst="ellipse">
            <a:avLst/>
          </a:prstGeom>
          <a:noFill/>
          <a:ln w="53975">
            <a:solidFill>
              <a:srgbClr val="CF6E6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588924" y="4309917"/>
            <a:ext cx="219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F6E6C"/>
                </a:solidFill>
              </a:rPr>
              <a:t>This is one DFS tree in the DFS forest!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82926">
            <a:off x="7683716" y="2072533"/>
            <a:ext cx="652371" cy="925182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932661" y="6247433"/>
            <a:ext cx="4536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Notice that I’m not changing the start and finish times </a:t>
            </a:r>
            <a:r>
              <a:rPr lang="mr-IN" sz="1600" b="1" dirty="0">
                <a:solidFill>
                  <a:schemeClr val="accent1"/>
                </a:solidFill>
              </a:rPr>
              <a:t>–</a:t>
            </a:r>
            <a:r>
              <a:rPr lang="en-US" sz="1600" b="1" dirty="0">
                <a:solidFill>
                  <a:schemeClr val="accent1"/>
                </a:solidFill>
              </a:rPr>
              <a:t> I’m keeping them from the first run.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9F3DFC-DED6-8D40-9764-629CF769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7283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816547" y="3112052"/>
            <a:ext cx="1264269" cy="842731"/>
            <a:chOff x="4373217" y="4464763"/>
            <a:chExt cx="1264269" cy="842731"/>
          </a:xfrm>
          <a:solidFill>
            <a:schemeClr val="bg1">
              <a:lumMod val="50000"/>
            </a:schemeClr>
          </a:solidFill>
        </p:grpSpPr>
        <p:sp>
          <p:nvSpPr>
            <p:cNvPr id="8" name="Oval 7"/>
            <p:cNvSpPr/>
            <p:nvPr/>
          </p:nvSpPr>
          <p:spPr>
            <a:xfrm>
              <a:off x="4373217" y="4464763"/>
              <a:ext cx="1264269" cy="842731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grpFill/>
          </p:spPr>
        </p:pic>
      </p:grpSp>
      <p:grpSp>
        <p:nvGrpSpPr>
          <p:cNvPr id="10" name="Group 9"/>
          <p:cNvGrpSpPr/>
          <p:nvPr/>
        </p:nvGrpSpPr>
        <p:grpSpPr>
          <a:xfrm>
            <a:off x="3477211" y="1524064"/>
            <a:ext cx="1154261" cy="964879"/>
            <a:chOff x="1791276" y="2676798"/>
            <a:chExt cx="995793" cy="769286"/>
          </a:xfrm>
        </p:grpSpPr>
        <p:sp>
          <p:nvSpPr>
            <p:cNvPr id="11" name="Oval 10"/>
            <p:cNvSpPr/>
            <p:nvPr/>
          </p:nvSpPr>
          <p:spPr>
            <a:xfrm>
              <a:off x="1791276" y="2676798"/>
              <a:ext cx="995793" cy="769286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effectLst>
              <a:glow rad="25400">
                <a:schemeClr val="tx1"/>
              </a:glow>
            </a:effectLst>
          </p:spPr>
        </p:pic>
      </p:grpSp>
      <p:grpSp>
        <p:nvGrpSpPr>
          <p:cNvPr id="13" name="Group 12"/>
          <p:cNvGrpSpPr/>
          <p:nvPr/>
        </p:nvGrpSpPr>
        <p:grpSpPr>
          <a:xfrm>
            <a:off x="2253377" y="3647881"/>
            <a:ext cx="1610963" cy="1208222"/>
            <a:chOff x="4053781" y="5555199"/>
            <a:chExt cx="1610963" cy="1208222"/>
          </a:xfrm>
        </p:grpSpPr>
        <p:sp>
          <p:nvSpPr>
            <p:cNvPr id="14" name="Oval 13"/>
            <p:cNvSpPr/>
            <p:nvPr/>
          </p:nvSpPr>
          <p:spPr>
            <a:xfrm>
              <a:off x="4287492" y="5555199"/>
              <a:ext cx="1112794" cy="114770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effectLst>
              <a:glow rad="50800">
                <a:schemeClr val="tx1">
                  <a:alpha val="45000"/>
                </a:schemeClr>
              </a:glow>
            </a:effectLst>
          </p:spPr>
        </p:pic>
      </p:grpSp>
      <p:grpSp>
        <p:nvGrpSpPr>
          <p:cNvPr id="16" name="Group 15"/>
          <p:cNvGrpSpPr/>
          <p:nvPr/>
        </p:nvGrpSpPr>
        <p:grpSpPr>
          <a:xfrm>
            <a:off x="592385" y="5385661"/>
            <a:ext cx="1046441" cy="1067278"/>
            <a:chOff x="6021896" y="4336008"/>
            <a:chExt cx="1046441" cy="1067278"/>
          </a:xfrm>
        </p:grpSpPr>
        <p:sp>
          <p:nvSpPr>
            <p:cNvPr id="17" name="Oval 16"/>
            <p:cNvSpPr/>
            <p:nvPr/>
          </p:nvSpPr>
          <p:spPr>
            <a:xfrm>
              <a:off x="6021896" y="4336008"/>
              <a:ext cx="1046441" cy="106727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effectLst>
              <a:glow rad="63500">
                <a:schemeClr val="tx1">
                  <a:alpha val="67000"/>
                </a:schemeClr>
              </a:glow>
            </a:effectLst>
          </p:spPr>
        </p:pic>
      </p:grpSp>
      <p:grpSp>
        <p:nvGrpSpPr>
          <p:cNvPr id="19" name="Group 18"/>
          <p:cNvGrpSpPr/>
          <p:nvPr/>
        </p:nvGrpSpPr>
        <p:grpSpPr>
          <a:xfrm>
            <a:off x="7417684" y="2790449"/>
            <a:ext cx="931129" cy="857432"/>
            <a:chOff x="6334072" y="2019168"/>
            <a:chExt cx="931129" cy="857432"/>
          </a:xfrm>
          <a:solidFill>
            <a:schemeClr val="accent1"/>
          </a:solidFill>
        </p:grpSpPr>
        <p:sp>
          <p:nvSpPr>
            <p:cNvPr id="20" name="Oval 19"/>
            <p:cNvSpPr/>
            <p:nvPr/>
          </p:nvSpPr>
          <p:spPr>
            <a:xfrm>
              <a:off x="6334072" y="2019168"/>
              <a:ext cx="931129" cy="85743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</p:spPr>
        </p:pic>
      </p:grpSp>
      <p:grpSp>
        <p:nvGrpSpPr>
          <p:cNvPr id="45" name="Group 44"/>
          <p:cNvGrpSpPr/>
          <p:nvPr/>
        </p:nvGrpSpPr>
        <p:grpSpPr>
          <a:xfrm>
            <a:off x="5588924" y="560609"/>
            <a:ext cx="1385211" cy="934596"/>
            <a:chOff x="2508568" y="1917700"/>
            <a:chExt cx="913763" cy="706230"/>
          </a:xfrm>
        </p:grpSpPr>
        <p:sp>
          <p:nvSpPr>
            <p:cNvPr id="46" name="Oval 45"/>
            <p:cNvSpPr/>
            <p:nvPr/>
          </p:nvSpPr>
          <p:spPr>
            <a:xfrm>
              <a:off x="2508568" y="1917700"/>
              <a:ext cx="913763" cy="701631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</p:spPr>
        </p:pic>
      </p:grpSp>
      <p:cxnSp>
        <p:nvCxnSpPr>
          <p:cNvPr id="48" name="Straight Connector 47"/>
          <p:cNvCxnSpPr>
            <a:stCxn id="46" idx="2"/>
            <a:endCxn id="11" idx="7"/>
          </p:cNvCxnSpPr>
          <p:nvPr/>
        </p:nvCxnSpPr>
        <p:spPr>
          <a:xfrm flipH="1">
            <a:off x="4462434" y="1024864"/>
            <a:ext cx="1126490" cy="640503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0" idx="0"/>
            <a:endCxn id="46" idx="5"/>
          </p:cNvCxnSpPr>
          <p:nvPr/>
        </p:nvCxnSpPr>
        <p:spPr>
          <a:xfrm flipH="1" flipV="1">
            <a:off x="6771276" y="1353142"/>
            <a:ext cx="1111973" cy="1437307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1" idx="6"/>
            <a:endCxn id="46" idx="3"/>
          </p:cNvCxnSpPr>
          <p:nvPr/>
        </p:nvCxnSpPr>
        <p:spPr>
          <a:xfrm flipV="1">
            <a:off x="4631472" y="1353142"/>
            <a:ext cx="1160311" cy="653362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8" idx="0"/>
            <a:endCxn id="46" idx="4"/>
          </p:cNvCxnSpPr>
          <p:nvPr/>
        </p:nvCxnSpPr>
        <p:spPr>
          <a:xfrm flipV="1">
            <a:off x="5448682" y="1489119"/>
            <a:ext cx="832848" cy="1622933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0" idx="4"/>
          </p:cNvCxnSpPr>
          <p:nvPr/>
        </p:nvCxnSpPr>
        <p:spPr>
          <a:xfrm flipH="1">
            <a:off x="3646250" y="3647881"/>
            <a:ext cx="4236999" cy="970507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8" idx="3"/>
            <a:endCxn id="15" idx="3"/>
          </p:cNvCxnSpPr>
          <p:nvPr/>
        </p:nvCxnSpPr>
        <p:spPr>
          <a:xfrm flipH="1">
            <a:off x="3864340" y="3831368"/>
            <a:ext cx="1137355" cy="420624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3477211" y="1470674"/>
            <a:ext cx="2485359" cy="2279691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1" idx="3"/>
            <a:endCxn id="14" idx="0"/>
          </p:cNvCxnSpPr>
          <p:nvPr/>
        </p:nvCxnSpPr>
        <p:spPr>
          <a:xfrm flipH="1">
            <a:off x="3043485" y="2347640"/>
            <a:ext cx="602764" cy="1300241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1482013" y="4641745"/>
            <a:ext cx="1186740" cy="963328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1" idx="5"/>
            <a:endCxn id="20" idx="2"/>
          </p:cNvCxnSpPr>
          <p:nvPr/>
        </p:nvCxnSpPr>
        <p:spPr>
          <a:xfrm>
            <a:off x="4462434" y="2347640"/>
            <a:ext cx="2955250" cy="871525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115606" y="4251993"/>
            <a:ext cx="1371482" cy="1133668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001695" y="5047104"/>
            <a:ext cx="4142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en-US" sz="2400" dirty="0"/>
              <a:t>Do DFS again, but this time, start with the vertices with the </a:t>
            </a:r>
            <a:r>
              <a:rPr lang="en-US" sz="2400" dirty="0">
                <a:solidFill>
                  <a:schemeClr val="accent4"/>
                </a:solidFill>
              </a:rPr>
              <a:t>largest finish time</a:t>
            </a:r>
            <a:r>
              <a:rPr lang="en-US" sz="2400" dirty="0"/>
              <a:t>.</a:t>
            </a:r>
            <a:endParaRPr lang="en-US" sz="2400" dirty="0">
              <a:solidFill>
                <a:schemeClr val="accent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13327" y="618596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Start:0</a:t>
            </a:r>
          </a:p>
          <a:p>
            <a:r>
              <a:rPr lang="en-US" dirty="0"/>
              <a:t>Finish:9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70996" y="1710544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Start:1</a:t>
            </a:r>
          </a:p>
          <a:p>
            <a:r>
              <a:rPr lang="en-US" dirty="0"/>
              <a:t>Finish:8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66654" y="3570395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Start:2</a:t>
            </a:r>
          </a:p>
          <a:p>
            <a:r>
              <a:rPr lang="en-US" dirty="0"/>
              <a:t>Finish:5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48807" y="5645709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Start:3</a:t>
            </a:r>
          </a:p>
          <a:p>
            <a:r>
              <a:rPr lang="en-US" dirty="0"/>
              <a:t>Finish:4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49268" y="3646702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Start:6</a:t>
            </a:r>
          </a:p>
          <a:p>
            <a:r>
              <a:rPr lang="en-US" dirty="0"/>
              <a:t>Finish:7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61189" y="3152935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Start:10</a:t>
            </a:r>
          </a:p>
          <a:p>
            <a:r>
              <a:rPr lang="en-US" dirty="0"/>
              <a:t>Finish:11</a:t>
            </a:r>
          </a:p>
        </p:txBody>
      </p:sp>
      <p:sp>
        <p:nvSpPr>
          <p:cNvPr id="39" name="Oval 38"/>
          <p:cNvSpPr/>
          <p:nvPr/>
        </p:nvSpPr>
        <p:spPr>
          <a:xfrm rot="391388">
            <a:off x="4565034" y="2870116"/>
            <a:ext cx="1675353" cy="1481913"/>
          </a:xfrm>
          <a:prstGeom prst="ellipse">
            <a:avLst/>
          </a:prstGeom>
          <a:noFill/>
          <a:ln w="53975">
            <a:solidFill>
              <a:srgbClr val="CF6E6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588924" y="4309917"/>
            <a:ext cx="219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F6E6C"/>
                </a:solidFill>
              </a:rPr>
              <a:t>This is one DFS tree in the DFS forest!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60681">
            <a:off x="5446708" y="49935"/>
            <a:ext cx="652371" cy="925182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932661" y="6247433"/>
            <a:ext cx="4536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Notice that I’m not changing the start and finish times </a:t>
            </a:r>
            <a:r>
              <a:rPr lang="mr-IN" sz="1600" b="1" dirty="0">
                <a:solidFill>
                  <a:schemeClr val="accent1"/>
                </a:solidFill>
              </a:rPr>
              <a:t>–</a:t>
            </a:r>
            <a:r>
              <a:rPr lang="en-US" sz="1600" b="1" dirty="0">
                <a:solidFill>
                  <a:schemeClr val="accent1"/>
                </a:solidFill>
              </a:rPr>
              <a:t> I’m keeping them from the first run.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503F65-E8F1-B746-AE19-84C03471A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0169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816547" y="3112052"/>
            <a:ext cx="1264269" cy="842731"/>
            <a:chOff x="4373217" y="4464763"/>
            <a:chExt cx="1264269" cy="842731"/>
          </a:xfrm>
          <a:solidFill>
            <a:schemeClr val="bg1">
              <a:lumMod val="50000"/>
            </a:schemeClr>
          </a:solidFill>
        </p:grpSpPr>
        <p:sp>
          <p:nvSpPr>
            <p:cNvPr id="8" name="Oval 7"/>
            <p:cNvSpPr/>
            <p:nvPr/>
          </p:nvSpPr>
          <p:spPr>
            <a:xfrm>
              <a:off x="4373217" y="4464763"/>
              <a:ext cx="1264269" cy="842731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grpFill/>
          </p:spPr>
        </p:pic>
      </p:grpSp>
      <p:grpSp>
        <p:nvGrpSpPr>
          <p:cNvPr id="10" name="Group 9"/>
          <p:cNvGrpSpPr/>
          <p:nvPr/>
        </p:nvGrpSpPr>
        <p:grpSpPr>
          <a:xfrm>
            <a:off x="3477211" y="1524064"/>
            <a:ext cx="1154261" cy="964879"/>
            <a:chOff x="1791276" y="2676798"/>
            <a:chExt cx="995793" cy="769286"/>
          </a:xfrm>
        </p:grpSpPr>
        <p:sp>
          <p:nvSpPr>
            <p:cNvPr id="11" name="Oval 10"/>
            <p:cNvSpPr/>
            <p:nvPr/>
          </p:nvSpPr>
          <p:spPr>
            <a:xfrm>
              <a:off x="1791276" y="2676798"/>
              <a:ext cx="995793" cy="769286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effectLst>
              <a:glow rad="25400">
                <a:schemeClr val="tx1"/>
              </a:glow>
            </a:effectLst>
          </p:spPr>
        </p:pic>
      </p:grpSp>
      <p:grpSp>
        <p:nvGrpSpPr>
          <p:cNvPr id="13" name="Group 12"/>
          <p:cNvGrpSpPr/>
          <p:nvPr/>
        </p:nvGrpSpPr>
        <p:grpSpPr>
          <a:xfrm>
            <a:off x="2253377" y="3647881"/>
            <a:ext cx="1610963" cy="1208222"/>
            <a:chOff x="4053781" y="5555199"/>
            <a:chExt cx="1610963" cy="1208222"/>
          </a:xfrm>
        </p:grpSpPr>
        <p:sp>
          <p:nvSpPr>
            <p:cNvPr id="14" name="Oval 13"/>
            <p:cNvSpPr/>
            <p:nvPr/>
          </p:nvSpPr>
          <p:spPr>
            <a:xfrm>
              <a:off x="4287492" y="5555199"/>
              <a:ext cx="1112794" cy="114770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effectLst>
              <a:glow rad="50800">
                <a:schemeClr val="tx1">
                  <a:alpha val="45000"/>
                </a:schemeClr>
              </a:glow>
            </a:effectLst>
          </p:spPr>
        </p:pic>
      </p:grpSp>
      <p:grpSp>
        <p:nvGrpSpPr>
          <p:cNvPr id="16" name="Group 15"/>
          <p:cNvGrpSpPr/>
          <p:nvPr/>
        </p:nvGrpSpPr>
        <p:grpSpPr>
          <a:xfrm>
            <a:off x="592385" y="5385661"/>
            <a:ext cx="1046441" cy="1067278"/>
            <a:chOff x="6021896" y="4336008"/>
            <a:chExt cx="1046441" cy="1067278"/>
          </a:xfrm>
        </p:grpSpPr>
        <p:sp>
          <p:nvSpPr>
            <p:cNvPr id="17" name="Oval 16"/>
            <p:cNvSpPr/>
            <p:nvPr/>
          </p:nvSpPr>
          <p:spPr>
            <a:xfrm>
              <a:off x="6021896" y="4336008"/>
              <a:ext cx="1046441" cy="106727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effectLst>
              <a:glow rad="63500">
                <a:schemeClr val="tx1">
                  <a:alpha val="67000"/>
                </a:schemeClr>
              </a:glow>
            </a:effectLst>
          </p:spPr>
        </p:pic>
      </p:grpSp>
      <p:grpSp>
        <p:nvGrpSpPr>
          <p:cNvPr id="19" name="Group 18"/>
          <p:cNvGrpSpPr/>
          <p:nvPr/>
        </p:nvGrpSpPr>
        <p:grpSpPr>
          <a:xfrm>
            <a:off x="7417684" y="2790449"/>
            <a:ext cx="931129" cy="857432"/>
            <a:chOff x="6334072" y="2019168"/>
            <a:chExt cx="931129" cy="857432"/>
          </a:xfrm>
          <a:solidFill>
            <a:schemeClr val="accent1"/>
          </a:solidFill>
        </p:grpSpPr>
        <p:sp>
          <p:nvSpPr>
            <p:cNvPr id="20" name="Oval 19"/>
            <p:cNvSpPr/>
            <p:nvPr/>
          </p:nvSpPr>
          <p:spPr>
            <a:xfrm>
              <a:off x="6334072" y="2019168"/>
              <a:ext cx="931129" cy="85743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</p:spPr>
        </p:pic>
      </p:grpSp>
      <p:grpSp>
        <p:nvGrpSpPr>
          <p:cNvPr id="45" name="Group 44"/>
          <p:cNvGrpSpPr/>
          <p:nvPr/>
        </p:nvGrpSpPr>
        <p:grpSpPr>
          <a:xfrm>
            <a:off x="5588924" y="560609"/>
            <a:ext cx="1385211" cy="934596"/>
            <a:chOff x="2508568" y="1917700"/>
            <a:chExt cx="913763" cy="706230"/>
          </a:xfrm>
        </p:grpSpPr>
        <p:sp>
          <p:nvSpPr>
            <p:cNvPr id="46" name="Oval 45"/>
            <p:cNvSpPr/>
            <p:nvPr/>
          </p:nvSpPr>
          <p:spPr>
            <a:xfrm>
              <a:off x="2508568" y="1917700"/>
              <a:ext cx="913763" cy="701631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</p:spPr>
        </p:pic>
      </p:grpSp>
      <p:cxnSp>
        <p:nvCxnSpPr>
          <p:cNvPr id="48" name="Straight Connector 47"/>
          <p:cNvCxnSpPr>
            <a:stCxn id="46" idx="2"/>
            <a:endCxn id="11" idx="7"/>
          </p:cNvCxnSpPr>
          <p:nvPr/>
        </p:nvCxnSpPr>
        <p:spPr>
          <a:xfrm flipH="1">
            <a:off x="4462434" y="1024864"/>
            <a:ext cx="1126490" cy="640503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0" idx="0"/>
            <a:endCxn id="46" idx="5"/>
          </p:cNvCxnSpPr>
          <p:nvPr/>
        </p:nvCxnSpPr>
        <p:spPr>
          <a:xfrm flipH="1" flipV="1">
            <a:off x="6771276" y="1353142"/>
            <a:ext cx="1111973" cy="1437307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1" idx="6"/>
            <a:endCxn id="46" idx="3"/>
          </p:cNvCxnSpPr>
          <p:nvPr/>
        </p:nvCxnSpPr>
        <p:spPr>
          <a:xfrm flipV="1">
            <a:off x="4631472" y="1353142"/>
            <a:ext cx="1160311" cy="653362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8" idx="0"/>
            <a:endCxn id="46" idx="4"/>
          </p:cNvCxnSpPr>
          <p:nvPr/>
        </p:nvCxnSpPr>
        <p:spPr>
          <a:xfrm flipV="1">
            <a:off x="5448682" y="1489119"/>
            <a:ext cx="832848" cy="1622933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0" idx="4"/>
          </p:cNvCxnSpPr>
          <p:nvPr/>
        </p:nvCxnSpPr>
        <p:spPr>
          <a:xfrm flipH="1">
            <a:off x="3646250" y="3647881"/>
            <a:ext cx="4236999" cy="970507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8" idx="3"/>
            <a:endCxn id="15" idx="3"/>
          </p:cNvCxnSpPr>
          <p:nvPr/>
        </p:nvCxnSpPr>
        <p:spPr>
          <a:xfrm flipH="1">
            <a:off x="3864340" y="3831368"/>
            <a:ext cx="1137355" cy="420624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3477211" y="1470674"/>
            <a:ext cx="2485359" cy="2279691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1" idx="3"/>
            <a:endCxn id="14" idx="0"/>
          </p:cNvCxnSpPr>
          <p:nvPr/>
        </p:nvCxnSpPr>
        <p:spPr>
          <a:xfrm flipH="1">
            <a:off x="3043485" y="2347640"/>
            <a:ext cx="602764" cy="1300241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1482013" y="4641745"/>
            <a:ext cx="1186740" cy="963328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1" idx="5"/>
            <a:endCxn id="20" idx="2"/>
          </p:cNvCxnSpPr>
          <p:nvPr/>
        </p:nvCxnSpPr>
        <p:spPr>
          <a:xfrm>
            <a:off x="4462434" y="2347640"/>
            <a:ext cx="2955250" cy="871525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115606" y="4251993"/>
            <a:ext cx="1371482" cy="1133668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001695" y="5047104"/>
            <a:ext cx="4142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en-US" sz="2400" dirty="0"/>
              <a:t>Do DFS again, but this time, start with the vertices with the </a:t>
            </a:r>
            <a:r>
              <a:rPr lang="en-US" sz="2400" dirty="0">
                <a:solidFill>
                  <a:schemeClr val="accent4"/>
                </a:solidFill>
              </a:rPr>
              <a:t>largest finish time</a:t>
            </a:r>
            <a:r>
              <a:rPr lang="en-US" sz="2400" dirty="0"/>
              <a:t>.</a:t>
            </a:r>
            <a:endParaRPr lang="en-US" sz="2400" dirty="0">
              <a:solidFill>
                <a:schemeClr val="accent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13327" y="618596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Start:0</a:t>
            </a:r>
          </a:p>
          <a:p>
            <a:r>
              <a:rPr lang="en-US" dirty="0"/>
              <a:t>Finish:9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70996" y="1710544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Start:1</a:t>
            </a:r>
          </a:p>
          <a:p>
            <a:r>
              <a:rPr lang="en-US" dirty="0"/>
              <a:t>Finish:8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66654" y="3570395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Start:2</a:t>
            </a:r>
          </a:p>
          <a:p>
            <a:r>
              <a:rPr lang="en-US" dirty="0"/>
              <a:t>Finish:5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48807" y="5645709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Start:3</a:t>
            </a:r>
          </a:p>
          <a:p>
            <a:r>
              <a:rPr lang="en-US" dirty="0"/>
              <a:t>Finish:4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49268" y="3646702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Start:6</a:t>
            </a:r>
          </a:p>
          <a:p>
            <a:r>
              <a:rPr lang="en-US" dirty="0"/>
              <a:t>Finish:7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61189" y="3152935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Start:10</a:t>
            </a:r>
          </a:p>
          <a:p>
            <a:r>
              <a:rPr lang="en-US" dirty="0"/>
              <a:t>Finish:11</a:t>
            </a:r>
          </a:p>
        </p:txBody>
      </p:sp>
      <p:sp>
        <p:nvSpPr>
          <p:cNvPr id="39" name="Oval 38"/>
          <p:cNvSpPr/>
          <p:nvPr/>
        </p:nvSpPr>
        <p:spPr>
          <a:xfrm rot="391388">
            <a:off x="4565034" y="2870116"/>
            <a:ext cx="1675353" cy="1481913"/>
          </a:xfrm>
          <a:prstGeom prst="ellipse">
            <a:avLst/>
          </a:prstGeom>
          <a:noFill/>
          <a:ln w="53975">
            <a:solidFill>
              <a:srgbClr val="CF6E6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3009969" y="264067"/>
            <a:ext cx="5826586" cy="3930169"/>
          </a:xfrm>
          <a:custGeom>
            <a:avLst/>
            <a:gdLst>
              <a:gd name="connsiteX0" fmla="*/ 1257231 w 5826586"/>
              <a:gd name="connsiteY0" fmla="*/ 531063 h 3930169"/>
              <a:gd name="connsiteX1" fmla="*/ 289822 w 5826586"/>
              <a:gd name="connsiteY1" fmla="*/ 1167168 h 3930169"/>
              <a:gd name="connsiteX2" fmla="*/ 11527 w 5826586"/>
              <a:gd name="connsiteY2" fmla="*/ 1975550 h 3930169"/>
              <a:gd name="connsiteX3" fmla="*/ 594622 w 5826586"/>
              <a:gd name="connsiteY3" fmla="*/ 2452629 h 3930169"/>
              <a:gd name="connsiteX4" fmla="*/ 2502935 w 5826586"/>
              <a:gd name="connsiteY4" fmla="*/ 2465881 h 3930169"/>
              <a:gd name="connsiteX5" fmla="*/ 3311318 w 5826586"/>
              <a:gd name="connsiteY5" fmla="*/ 2956211 h 3930169"/>
              <a:gd name="connsiteX6" fmla="*/ 4530518 w 5826586"/>
              <a:gd name="connsiteY6" fmla="*/ 3910368 h 3930169"/>
              <a:gd name="connsiteX7" fmla="*/ 5789474 w 5826586"/>
              <a:gd name="connsiteY7" fmla="*/ 3353776 h 3930169"/>
              <a:gd name="connsiteX8" fmla="*/ 5219631 w 5826586"/>
              <a:gd name="connsiteY8" fmla="*/ 650333 h 3930169"/>
              <a:gd name="connsiteX9" fmla="*/ 2529440 w 5826586"/>
              <a:gd name="connsiteY9" fmla="*/ 976 h 3930169"/>
              <a:gd name="connsiteX10" fmla="*/ 1257231 w 5826586"/>
              <a:gd name="connsiteY10" fmla="*/ 531063 h 393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26586" h="3930169">
                <a:moveTo>
                  <a:pt x="1257231" y="531063"/>
                </a:moveTo>
                <a:cubicBezTo>
                  <a:pt x="883961" y="725428"/>
                  <a:pt x="497439" y="926420"/>
                  <a:pt x="289822" y="1167168"/>
                </a:cubicBezTo>
                <a:cubicBezTo>
                  <a:pt x="82205" y="1407916"/>
                  <a:pt x="-39273" y="1761307"/>
                  <a:pt x="11527" y="1975550"/>
                </a:cubicBezTo>
                <a:cubicBezTo>
                  <a:pt x="62327" y="2189794"/>
                  <a:pt x="179387" y="2370907"/>
                  <a:pt x="594622" y="2452629"/>
                </a:cubicBezTo>
                <a:cubicBezTo>
                  <a:pt x="1009857" y="2534351"/>
                  <a:pt x="2050152" y="2381951"/>
                  <a:pt x="2502935" y="2465881"/>
                </a:cubicBezTo>
                <a:cubicBezTo>
                  <a:pt x="2955718" y="2549811"/>
                  <a:pt x="2973388" y="2715463"/>
                  <a:pt x="3311318" y="2956211"/>
                </a:cubicBezTo>
                <a:cubicBezTo>
                  <a:pt x="3649249" y="3196959"/>
                  <a:pt x="4117492" y="3844107"/>
                  <a:pt x="4530518" y="3910368"/>
                </a:cubicBezTo>
                <a:cubicBezTo>
                  <a:pt x="4943544" y="3976629"/>
                  <a:pt x="5674622" y="3897115"/>
                  <a:pt x="5789474" y="3353776"/>
                </a:cubicBezTo>
                <a:cubicBezTo>
                  <a:pt x="5904326" y="2810437"/>
                  <a:pt x="5762970" y="1209133"/>
                  <a:pt x="5219631" y="650333"/>
                </a:cubicBezTo>
                <a:cubicBezTo>
                  <a:pt x="4676292" y="91533"/>
                  <a:pt x="3189840" y="23063"/>
                  <a:pt x="2529440" y="976"/>
                </a:cubicBezTo>
                <a:cubicBezTo>
                  <a:pt x="1869040" y="-21111"/>
                  <a:pt x="1630501" y="336698"/>
                  <a:pt x="1257231" y="531063"/>
                </a:cubicBezTo>
                <a:close/>
              </a:path>
            </a:pathLst>
          </a:custGeom>
          <a:noFill/>
          <a:ln w="47625">
            <a:solidFill>
              <a:srgbClr val="CF6E6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5588924" y="4309917"/>
            <a:ext cx="219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F6E6C"/>
                </a:solidFill>
              </a:rPr>
              <a:t>This is one DFS tree in the DFS forest!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768456" y="189134"/>
            <a:ext cx="2191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CF6E6C"/>
                </a:solidFill>
              </a:rPr>
              <a:t>Here’s another DFS </a:t>
            </a:r>
            <a:r>
              <a:rPr lang="en-US" dirty="0">
                <a:solidFill>
                  <a:srgbClr val="CF6E6C"/>
                </a:solidFill>
              </a:rPr>
              <a:t>tree in the DFS forest!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60681">
            <a:off x="5446708" y="49935"/>
            <a:ext cx="652371" cy="92518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A93093-764A-B24B-A952-8D54BD40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92</a:t>
            </a:fld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CC99620-490A-C34D-AD11-E37A70B06460}"/>
              </a:ext>
            </a:extLst>
          </p:cNvPr>
          <p:cNvSpPr txBox="1"/>
          <p:nvPr/>
        </p:nvSpPr>
        <p:spPr>
          <a:xfrm>
            <a:off x="4932661" y="6247433"/>
            <a:ext cx="4536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Notice that I’m not changing the start and finish times </a:t>
            </a:r>
            <a:r>
              <a:rPr lang="mr-IN" sz="1600" b="1" dirty="0">
                <a:solidFill>
                  <a:schemeClr val="accent1"/>
                </a:solidFill>
              </a:rPr>
              <a:t>–</a:t>
            </a:r>
            <a:r>
              <a:rPr lang="en-US" sz="1600" b="1" dirty="0">
                <a:solidFill>
                  <a:schemeClr val="accent1"/>
                </a:solidFill>
              </a:rPr>
              <a:t> I’m keeping them from the first run.</a:t>
            </a:r>
          </a:p>
        </p:txBody>
      </p:sp>
    </p:spTree>
    <p:extLst>
      <p:ext uri="{BB962C8B-B14F-4D97-AF65-F5344CB8AC3E}">
        <p14:creationId xmlns:p14="http://schemas.microsoft.com/office/powerpoint/2010/main" val="79727079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816547" y="3112052"/>
            <a:ext cx="1264269" cy="842731"/>
            <a:chOff x="4373217" y="4464763"/>
            <a:chExt cx="1264269" cy="842731"/>
          </a:xfrm>
          <a:solidFill>
            <a:schemeClr val="bg1">
              <a:lumMod val="50000"/>
            </a:schemeClr>
          </a:solidFill>
        </p:grpSpPr>
        <p:sp>
          <p:nvSpPr>
            <p:cNvPr id="8" name="Oval 7"/>
            <p:cNvSpPr/>
            <p:nvPr/>
          </p:nvSpPr>
          <p:spPr>
            <a:xfrm>
              <a:off x="4373217" y="4464763"/>
              <a:ext cx="1264269" cy="842731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grpFill/>
          </p:spPr>
        </p:pic>
      </p:grpSp>
      <p:grpSp>
        <p:nvGrpSpPr>
          <p:cNvPr id="10" name="Group 9"/>
          <p:cNvGrpSpPr/>
          <p:nvPr/>
        </p:nvGrpSpPr>
        <p:grpSpPr>
          <a:xfrm>
            <a:off x="3477211" y="1524064"/>
            <a:ext cx="1154261" cy="964879"/>
            <a:chOff x="1791276" y="2676798"/>
            <a:chExt cx="995793" cy="769286"/>
          </a:xfrm>
        </p:grpSpPr>
        <p:sp>
          <p:nvSpPr>
            <p:cNvPr id="11" name="Oval 10"/>
            <p:cNvSpPr/>
            <p:nvPr/>
          </p:nvSpPr>
          <p:spPr>
            <a:xfrm>
              <a:off x="1791276" y="2676798"/>
              <a:ext cx="995793" cy="769286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effectLst>
              <a:glow rad="25400">
                <a:schemeClr val="tx1"/>
              </a:glow>
            </a:effectLst>
          </p:spPr>
        </p:pic>
      </p:grpSp>
      <p:grpSp>
        <p:nvGrpSpPr>
          <p:cNvPr id="13" name="Group 12"/>
          <p:cNvGrpSpPr/>
          <p:nvPr/>
        </p:nvGrpSpPr>
        <p:grpSpPr>
          <a:xfrm>
            <a:off x="2253377" y="3647881"/>
            <a:ext cx="1610963" cy="1208222"/>
            <a:chOff x="4053781" y="5555199"/>
            <a:chExt cx="1610963" cy="1208222"/>
          </a:xfrm>
        </p:grpSpPr>
        <p:sp>
          <p:nvSpPr>
            <p:cNvPr id="14" name="Oval 13"/>
            <p:cNvSpPr/>
            <p:nvPr/>
          </p:nvSpPr>
          <p:spPr>
            <a:xfrm>
              <a:off x="4287492" y="5555199"/>
              <a:ext cx="1112794" cy="114770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effectLst>
              <a:glow rad="50800">
                <a:schemeClr val="tx1">
                  <a:alpha val="45000"/>
                </a:schemeClr>
              </a:glow>
            </a:effectLst>
          </p:spPr>
        </p:pic>
      </p:grpSp>
      <p:grpSp>
        <p:nvGrpSpPr>
          <p:cNvPr id="16" name="Group 15"/>
          <p:cNvGrpSpPr/>
          <p:nvPr/>
        </p:nvGrpSpPr>
        <p:grpSpPr>
          <a:xfrm>
            <a:off x="592385" y="5385661"/>
            <a:ext cx="1046441" cy="1067278"/>
            <a:chOff x="6021896" y="4336008"/>
            <a:chExt cx="1046441" cy="1067278"/>
          </a:xfrm>
        </p:grpSpPr>
        <p:sp>
          <p:nvSpPr>
            <p:cNvPr id="17" name="Oval 16"/>
            <p:cNvSpPr/>
            <p:nvPr/>
          </p:nvSpPr>
          <p:spPr>
            <a:xfrm>
              <a:off x="6021896" y="4336008"/>
              <a:ext cx="1046441" cy="106727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effectLst>
              <a:glow rad="63500">
                <a:schemeClr val="tx1">
                  <a:alpha val="67000"/>
                </a:schemeClr>
              </a:glow>
            </a:effectLst>
          </p:spPr>
        </p:pic>
      </p:grpSp>
      <p:grpSp>
        <p:nvGrpSpPr>
          <p:cNvPr id="19" name="Group 18"/>
          <p:cNvGrpSpPr/>
          <p:nvPr/>
        </p:nvGrpSpPr>
        <p:grpSpPr>
          <a:xfrm>
            <a:off x="7417684" y="2790449"/>
            <a:ext cx="931129" cy="857432"/>
            <a:chOff x="6334072" y="2019168"/>
            <a:chExt cx="931129" cy="857432"/>
          </a:xfrm>
          <a:solidFill>
            <a:schemeClr val="accent1"/>
          </a:solidFill>
        </p:grpSpPr>
        <p:sp>
          <p:nvSpPr>
            <p:cNvPr id="20" name="Oval 19"/>
            <p:cNvSpPr/>
            <p:nvPr/>
          </p:nvSpPr>
          <p:spPr>
            <a:xfrm>
              <a:off x="6334072" y="2019168"/>
              <a:ext cx="931129" cy="857432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</p:spPr>
        </p:pic>
      </p:grpSp>
      <p:grpSp>
        <p:nvGrpSpPr>
          <p:cNvPr id="45" name="Group 44"/>
          <p:cNvGrpSpPr/>
          <p:nvPr/>
        </p:nvGrpSpPr>
        <p:grpSpPr>
          <a:xfrm>
            <a:off x="5588924" y="560609"/>
            <a:ext cx="1385211" cy="934596"/>
            <a:chOff x="2508568" y="1917700"/>
            <a:chExt cx="913763" cy="706230"/>
          </a:xfrm>
        </p:grpSpPr>
        <p:sp>
          <p:nvSpPr>
            <p:cNvPr id="46" name="Oval 45"/>
            <p:cNvSpPr/>
            <p:nvPr/>
          </p:nvSpPr>
          <p:spPr>
            <a:xfrm>
              <a:off x="2508568" y="1917700"/>
              <a:ext cx="913763" cy="701631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</p:spPr>
        </p:pic>
      </p:grpSp>
      <p:cxnSp>
        <p:nvCxnSpPr>
          <p:cNvPr id="48" name="Straight Connector 47"/>
          <p:cNvCxnSpPr>
            <a:stCxn id="46" idx="2"/>
            <a:endCxn id="11" idx="7"/>
          </p:cNvCxnSpPr>
          <p:nvPr/>
        </p:nvCxnSpPr>
        <p:spPr>
          <a:xfrm flipH="1">
            <a:off x="4462434" y="1024864"/>
            <a:ext cx="1126490" cy="640503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0" idx="0"/>
            <a:endCxn id="46" idx="5"/>
          </p:cNvCxnSpPr>
          <p:nvPr/>
        </p:nvCxnSpPr>
        <p:spPr>
          <a:xfrm flipH="1" flipV="1">
            <a:off x="6771276" y="1353142"/>
            <a:ext cx="1111973" cy="1437307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1" idx="6"/>
            <a:endCxn id="46" idx="3"/>
          </p:cNvCxnSpPr>
          <p:nvPr/>
        </p:nvCxnSpPr>
        <p:spPr>
          <a:xfrm flipV="1">
            <a:off x="4631472" y="1353142"/>
            <a:ext cx="1160311" cy="653362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8" idx="0"/>
            <a:endCxn id="46" idx="4"/>
          </p:cNvCxnSpPr>
          <p:nvPr/>
        </p:nvCxnSpPr>
        <p:spPr>
          <a:xfrm flipV="1">
            <a:off x="5448682" y="1489119"/>
            <a:ext cx="832848" cy="1622933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0" idx="4"/>
          </p:cNvCxnSpPr>
          <p:nvPr/>
        </p:nvCxnSpPr>
        <p:spPr>
          <a:xfrm flipH="1">
            <a:off x="3646250" y="3647881"/>
            <a:ext cx="4236999" cy="970507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8" idx="3"/>
            <a:endCxn id="15" idx="3"/>
          </p:cNvCxnSpPr>
          <p:nvPr/>
        </p:nvCxnSpPr>
        <p:spPr>
          <a:xfrm flipH="1">
            <a:off x="3864340" y="3831368"/>
            <a:ext cx="1137355" cy="420624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3477211" y="1470674"/>
            <a:ext cx="2485359" cy="2279691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1" idx="3"/>
            <a:endCxn id="14" idx="0"/>
          </p:cNvCxnSpPr>
          <p:nvPr/>
        </p:nvCxnSpPr>
        <p:spPr>
          <a:xfrm flipH="1">
            <a:off x="3043485" y="2347640"/>
            <a:ext cx="602764" cy="1300241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1482013" y="4641745"/>
            <a:ext cx="1186740" cy="963328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1" idx="5"/>
            <a:endCxn id="20" idx="2"/>
          </p:cNvCxnSpPr>
          <p:nvPr/>
        </p:nvCxnSpPr>
        <p:spPr>
          <a:xfrm>
            <a:off x="4462434" y="2347640"/>
            <a:ext cx="2955250" cy="871525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115606" y="4251993"/>
            <a:ext cx="1371482" cy="1133668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001695" y="5047104"/>
            <a:ext cx="4142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en-US" sz="2400" dirty="0"/>
              <a:t>Do DFS again, but this time, start with the vertices with the </a:t>
            </a:r>
            <a:r>
              <a:rPr lang="en-US" sz="2400" dirty="0">
                <a:solidFill>
                  <a:schemeClr val="accent4"/>
                </a:solidFill>
              </a:rPr>
              <a:t>largest finish time</a:t>
            </a:r>
            <a:r>
              <a:rPr lang="en-US" sz="2400" dirty="0"/>
              <a:t>.</a:t>
            </a:r>
            <a:endParaRPr lang="en-US" sz="2400" dirty="0">
              <a:solidFill>
                <a:schemeClr val="accent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13327" y="618596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Start:0</a:t>
            </a:r>
          </a:p>
          <a:p>
            <a:r>
              <a:rPr lang="en-US" dirty="0"/>
              <a:t>Finish:9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70996" y="1710544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Start:1</a:t>
            </a:r>
          </a:p>
          <a:p>
            <a:r>
              <a:rPr lang="en-US" dirty="0"/>
              <a:t>Finish:8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66654" y="3570395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Start:2</a:t>
            </a:r>
          </a:p>
          <a:p>
            <a:r>
              <a:rPr lang="en-US" dirty="0"/>
              <a:t>Finish:5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48807" y="5645709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Start:3</a:t>
            </a:r>
          </a:p>
          <a:p>
            <a:r>
              <a:rPr lang="en-US" dirty="0"/>
              <a:t>Finish:4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49268" y="3646702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Start:6</a:t>
            </a:r>
          </a:p>
          <a:p>
            <a:r>
              <a:rPr lang="en-US" dirty="0"/>
              <a:t>Finish:7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61189" y="3152935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Start:10</a:t>
            </a:r>
          </a:p>
          <a:p>
            <a:r>
              <a:rPr lang="en-US" dirty="0"/>
              <a:t>Finish:11</a:t>
            </a:r>
          </a:p>
        </p:txBody>
      </p:sp>
      <p:sp>
        <p:nvSpPr>
          <p:cNvPr id="39" name="Oval 38"/>
          <p:cNvSpPr/>
          <p:nvPr/>
        </p:nvSpPr>
        <p:spPr>
          <a:xfrm rot="391388">
            <a:off x="4565034" y="2870116"/>
            <a:ext cx="1675353" cy="1481913"/>
          </a:xfrm>
          <a:prstGeom prst="ellipse">
            <a:avLst/>
          </a:prstGeom>
          <a:noFill/>
          <a:ln w="53975">
            <a:solidFill>
              <a:srgbClr val="CF6E6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3009969" y="264067"/>
            <a:ext cx="5826586" cy="3930169"/>
          </a:xfrm>
          <a:custGeom>
            <a:avLst/>
            <a:gdLst>
              <a:gd name="connsiteX0" fmla="*/ 1257231 w 5826586"/>
              <a:gd name="connsiteY0" fmla="*/ 531063 h 3930169"/>
              <a:gd name="connsiteX1" fmla="*/ 289822 w 5826586"/>
              <a:gd name="connsiteY1" fmla="*/ 1167168 h 3930169"/>
              <a:gd name="connsiteX2" fmla="*/ 11527 w 5826586"/>
              <a:gd name="connsiteY2" fmla="*/ 1975550 h 3930169"/>
              <a:gd name="connsiteX3" fmla="*/ 594622 w 5826586"/>
              <a:gd name="connsiteY3" fmla="*/ 2452629 h 3930169"/>
              <a:gd name="connsiteX4" fmla="*/ 2502935 w 5826586"/>
              <a:gd name="connsiteY4" fmla="*/ 2465881 h 3930169"/>
              <a:gd name="connsiteX5" fmla="*/ 3311318 w 5826586"/>
              <a:gd name="connsiteY5" fmla="*/ 2956211 h 3930169"/>
              <a:gd name="connsiteX6" fmla="*/ 4530518 w 5826586"/>
              <a:gd name="connsiteY6" fmla="*/ 3910368 h 3930169"/>
              <a:gd name="connsiteX7" fmla="*/ 5789474 w 5826586"/>
              <a:gd name="connsiteY7" fmla="*/ 3353776 h 3930169"/>
              <a:gd name="connsiteX8" fmla="*/ 5219631 w 5826586"/>
              <a:gd name="connsiteY8" fmla="*/ 650333 h 3930169"/>
              <a:gd name="connsiteX9" fmla="*/ 2529440 w 5826586"/>
              <a:gd name="connsiteY9" fmla="*/ 976 h 3930169"/>
              <a:gd name="connsiteX10" fmla="*/ 1257231 w 5826586"/>
              <a:gd name="connsiteY10" fmla="*/ 531063 h 393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26586" h="3930169">
                <a:moveTo>
                  <a:pt x="1257231" y="531063"/>
                </a:moveTo>
                <a:cubicBezTo>
                  <a:pt x="883961" y="725428"/>
                  <a:pt x="497439" y="926420"/>
                  <a:pt x="289822" y="1167168"/>
                </a:cubicBezTo>
                <a:cubicBezTo>
                  <a:pt x="82205" y="1407916"/>
                  <a:pt x="-39273" y="1761307"/>
                  <a:pt x="11527" y="1975550"/>
                </a:cubicBezTo>
                <a:cubicBezTo>
                  <a:pt x="62327" y="2189794"/>
                  <a:pt x="179387" y="2370907"/>
                  <a:pt x="594622" y="2452629"/>
                </a:cubicBezTo>
                <a:cubicBezTo>
                  <a:pt x="1009857" y="2534351"/>
                  <a:pt x="2050152" y="2381951"/>
                  <a:pt x="2502935" y="2465881"/>
                </a:cubicBezTo>
                <a:cubicBezTo>
                  <a:pt x="2955718" y="2549811"/>
                  <a:pt x="2973388" y="2715463"/>
                  <a:pt x="3311318" y="2956211"/>
                </a:cubicBezTo>
                <a:cubicBezTo>
                  <a:pt x="3649249" y="3196959"/>
                  <a:pt x="4117492" y="3844107"/>
                  <a:pt x="4530518" y="3910368"/>
                </a:cubicBezTo>
                <a:cubicBezTo>
                  <a:pt x="4943544" y="3976629"/>
                  <a:pt x="5674622" y="3897115"/>
                  <a:pt x="5789474" y="3353776"/>
                </a:cubicBezTo>
                <a:cubicBezTo>
                  <a:pt x="5904326" y="2810437"/>
                  <a:pt x="5762970" y="1209133"/>
                  <a:pt x="5219631" y="650333"/>
                </a:cubicBezTo>
                <a:cubicBezTo>
                  <a:pt x="4676292" y="91533"/>
                  <a:pt x="3189840" y="23063"/>
                  <a:pt x="2529440" y="976"/>
                </a:cubicBezTo>
                <a:cubicBezTo>
                  <a:pt x="1869040" y="-21111"/>
                  <a:pt x="1630501" y="336698"/>
                  <a:pt x="1257231" y="531063"/>
                </a:cubicBezTo>
                <a:close/>
              </a:path>
            </a:pathLst>
          </a:custGeom>
          <a:noFill/>
          <a:ln w="47625">
            <a:solidFill>
              <a:srgbClr val="CF6E6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5588924" y="4309917"/>
            <a:ext cx="219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F6E6C"/>
                </a:solidFill>
              </a:rPr>
              <a:t>This is one DFS tree in the DFS forest!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768456" y="189134"/>
            <a:ext cx="2191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CF6E6C"/>
                </a:solidFill>
              </a:rPr>
              <a:t>Here’s another DFS </a:t>
            </a:r>
            <a:r>
              <a:rPr lang="en-US" dirty="0">
                <a:solidFill>
                  <a:srgbClr val="CF6E6C"/>
                </a:solidFill>
              </a:rPr>
              <a:t>tree in the DFS forest!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9BD2C6-7CC1-104B-BB97-1DF913FFC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93</a:t>
            </a:fld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774B9A5-DFD9-924F-9FB8-3F57B91AFB6A}"/>
              </a:ext>
            </a:extLst>
          </p:cNvPr>
          <p:cNvSpPr txBox="1"/>
          <p:nvPr/>
        </p:nvSpPr>
        <p:spPr>
          <a:xfrm>
            <a:off x="4932661" y="6247433"/>
            <a:ext cx="4536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Notice that I’m not changing the start and finish times </a:t>
            </a:r>
            <a:r>
              <a:rPr lang="mr-IN" sz="1600" b="1" dirty="0">
                <a:solidFill>
                  <a:schemeClr val="accent1"/>
                </a:solidFill>
              </a:rPr>
              <a:t>–</a:t>
            </a:r>
            <a:r>
              <a:rPr lang="en-US" sz="1600" b="1" dirty="0">
                <a:solidFill>
                  <a:schemeClr val="accent1"/>
                </a:solidFill>
              </a:rPr>
              <a:t> I’m keeping them from the first run.</a:t>
            </a:r>
          </a:p>
        </p:txBody>
      </p:sp>
    </p:spTree>
    <p:extLst>
      <p:ext uri="{BB962C8B-B14F-4D97-AF65-F5344CB8AC3E}">
        <p14:creationId xmlns:p14="http://schemas.microsoft.com/office/powerpoint/2010/main" val="62162530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816547" y="3112052"/>
            <a:ext cx="1264269" cy="842731"/>
            <a:chOff x="4373217" y="4464763"/>
            <a:chExt cx="1264269" cy="842731"/>
          </a:xfrm>
          <a:solidFill>
            <a:schemeClr val="bg2">
              <a:lumMod val="50000"/>
            </a:schemeClr>
          </a:solidFill>
        </p:grpSpPr>
        <p:sp>
          <p:nvSpPr>
            <p:cNvPr id="8" name="Oval 7"/>
            <p:cNvSpPr/>
            <p:nvPr/>
          </p:nvSpPr>
          <p:spPr>
            <a:xfrm>
              <a:off x="4373217" y="4464763"/>
              <a:ext cx="1264269" cy="842731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grpFill/>
          </p:spPr>
        </p:pic>
      </p:grpSp>
      <p:grpSp>
        <p:nvGrpSpPr>
          <p:cNvPr id="13" name="Group 12"/>
          <p:cNvGrpSpPr/>
          <p:nvPr/>
        </p:nvGrpSpPr>
        <p:grpSpPr>
          <a:xfrm>
            <a:off x="2253377" y="3647881"/>
            <a:ext cx="1610963" cy="1208222"/>
            <a:chOff x="4053781" y="5555199"/>
            <a:chExt cx="1610963" cy="1208222"/>
          </a:xfrm>
        </p:grpSpPr>
        <p:sp>
          <p:nvSpPr>
            <p:cNvPr id="14" name="Oval 13"/>
            <p:cNvSpPr/>
            <p:nvPr/>
          </p:nvSpPr>
          <p:spPr>
            <a:xfrm>
              <a:off x="4287492" y="5555199"/>
              <a:ext cx="1112794" cy="1147707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effectLst>
              <a:glow rad="50800">
                <a:schemeClr val="tx1">
                  <a:alpha val="45000"/>
                </a:schemeClr>
              </a:glow>
            </a:effectLst>
          </p:spPr>
        </p:pic>
      </p:grpSp>
      <p:grpSp>
        <p:nvGrpSpPr>
          <p:cNvPr id="16" name="Group 15"/>
          <p:cNvGrpSpPr/>
          <p:nvPr/>
        </p:nvGrpSpPr>
        <p:grpSpPr>
          <a:xfrm>
            <a:off x="592385" y="5385661"/>
            <a:ext cx="1046441" cy="1067278"/>
            <a:chOff x="6021896" y="4336008"/>
            <a:chExt cx="1046441" cy="1067278"/>
          </a:xfrm>
        </p:grpSpPr>
        <p:sp>
          <p:nvSpPr>
            <p:cNvPr id="17" name="Oval 16"/>
            <p:cNvSpPr/>
            <p:nvPr/>
          </p:nvSpPr>
          <p:spPr>
            <a:xfrm>
              <a:off x="6021896" y="4336008"/>
              <a:ext cx="1046441" cy="106727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effectLst>
              <a:glow rad="63500">
                <a:schemeClr val="tx1">
                  <a:alpha val="67000"/>
                </a:schemeClr>
              </a:glow>
            </a:effectLst>
          </p:spPr>
        </p:pic>
      </p:grpSp>
      <p:cxnSp>
        <p:nvCxnSpPr>
          <p:cNvPr id="48" name="Straight Connector 47"/>
          <p:cNvCxnSpPr>
            <a:stCxn id="46" idx="2"/>
            <a:endCxn id="11" idx="7"/>
          </p:cNvCxnSpPr>
          <p:nvPr/>
        </p:nvCxnSpPr>
        <p:spPr>
          <a:xfrm flipH="1">
            <a:off x="4462434" y="1024864"/>
            <a:ext cx="1126490" cy="640503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0" idx="0"/>
            <a:endCxn id="46" idx="5"/>
          </p:cNvCxnSpPr>
          <p:nvPr/>
        </p:nvCxnSpPr>
        <p:spPr>
          <a:xfrm flipH="1" flipV="1">
            <a:off x="6771276" y="1353142"/>
            <a:ext cx="1111973" cy="1437307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1" idx="6"/>
            <a:endCxn id="46" idx="3"/>
          </p:cNvCxnSpPr>
          <p:nvPr/>
        </p:nvCxnSpPr>
        <p:spPr>
          <a:xfrm flipV="1">
            <a:off x="4631472" y="1353142"/>
            <a:ext cx="1160311" cy="653362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8" idx="0"/>
            <a:endCxn id="46" idx="4"/>
          </p:cNvCxnSpPr>
          <p:nvPr/>
        </p:nvCxnSpPr>
        <p:spPr>
          <a:xfrm flipV="1">
            <a:off x="5448682" y="1489119"/>
            <a:ext cx="832848" cy="1622933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0" idx="4"/>
          </p:cNvCxnSpPr>
          <p:nvPr/>
        </p:nvCxnSpPr>
        <p:spPr>
          <a:xfrm flipH="1">
            <a:off x="3646250" y="3647881"/>
            <a:ext cx="4236999" cy="970507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8" idx="3"/>
            <a:endCxn id="15" idx="3"/>
          </p:cNvCxnSpPr>
          <p:nvPr/>
        </p:nvCxnSpPr>
        <p:spPr>
          <a:xfrm flipH="1">
            <a:off x="3864340" y="3831368"/>
            <a:ext cx="1137355" cy="420624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3477211" y="1470674"/>
            <a:ext cx="2485359" cy="2279691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1" idx="3"/>
            <a:endCxn id="14" idx="0"/>
          </p:cNvCxnSpPr>
          <p:nvPr/>
        </p:nvCxnSpPr>
        <p:spPr>
          <a:xfrm flipH="1">
            <a:off x="3043485" y="2347640"/>
            <a:ext cx="602764" cy="1300241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1482013" y="4641745"/>
            <a:ext cx="1186740" cy="963328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1" idx="5"/>
            <a:endCxn id="20" idx="2"/>
          </p:cNvCxnSpPr>
          <p:nvPr/>
        </p:nvCxnSpPr>
        <p:spPr>
          <a:xfrm>
            <a:off x="4462434" y="2347640"/>
            <a:ext cx="2955250" cy="871525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115606" y="4251993"/>
            <a:ext cx="1371482" cy="1133668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001695" y="5047104"/>
            <a:ext cx="4142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en-US" sz="2400" dirty="0"/>
              <a:t>Do DFS again, but this time, start with the vertices with the </a:t>
            </a:r>
            <a:r>
              <a:rPr lang="en-US" sz="2400" dirty="0">
                <a:solidFill>
                  <a:schemeClr val="accent4"/>
                </a:solidFill>
              </a:rPr>
              <a:t>largest finish time</a:t>
            </a:r>
            <a:r>
              <a:rPr lang="en-US" sz="2400" dirty="0"/>
              <a:t>.</a:t>
            </a:r>
            <a:endParaRPr lang="en-US" sz="2400" dirty="0">
              <a:solidFill>
                <a:schemeClr val="accent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13327" y="618596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Start:0</a:t>
            </a:r>
          </a:p>
          <a:p>
            <a:r>
              <a:rPr lang="en-US" dirty="0"/>
              <a:t>Finish:9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70996" y="1710544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Start:1</a:t>
            </a:r>
          </a:p>
          <a:p>
            <a:r>
              <a:rPr lang="en-US" dirty="0"/>
              <a:t>Finish:8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66654" y="3570395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Start:2</a:t>
            </a:r>
          </a:p>
          <a:p>
            <a:r>
              <a:rPr lang="en-US" dirty="0"/>
              <a:t>Finish:5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48807" y="5645709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Start:3</a:t>
            </a:r>
          </a:p>
          <a:p>
            <a:r>
              <a:rPr lang="en-US" dirty="0"/>
              <a:t>Finish:4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49268" y="3646702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Start:6</a:t>
            </a:r>
          </a:p>
          <a:p>
            <a:r>
              <a:rPr lang="en-US" dirty="0"/>
              <a:t>Finish:7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61189" y="3152935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Start:10</a:t>
            </a:r>
          </a:p>
          <a:p>
            <a:r>
              <a:rPr lang="en-US" dirty="0"/>
              <a:t>Finish:11</a:t>
            </a:r>
          </a:p>
        </p:txBody>
      </p:sp>
      <p:sp>
        <p:nvSpPr>
          <p:cNvPr id="39" name="Oval 38"/>
          <p:cNvSpPr/>
          <p:nvPr/>
        </p:nvSpPr>
        <p:spPr>
          <a:xfrm rot="391388">
            <a:off x="4565034" y="2870116"/>
            <a:ext cx="1675353" cy="1481913"/>
          </a:xfrm>
          <a:prstGeom prst="ellipse">
            <a:avLst/>
          </a:prstGeom>
          <a:noFill/>
          <a:ln w="53975">
            <a:solidFill>
              <a:srgbClr val="CF6E6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3009969" y="264067"/>
            <a:ext cx="5826586" cy="3930169"/>
          </a:xfrm>
          <a:custGeom>
            <a:avLst/>
            <a:gdLst>
              <a:gd name="connsiteX0" fmla="*/ 1257231 w 5826586"/>
              <a:gd name="connsiteY0" fmla="*/ 531063 h 3930169"/>
              <a:gd name="connsiteX1" fmla="*/ 289822 w 5826586"/>
              <a:gd name="connsiteY1" fmla="*/ 1167168 h 3930169"/>
              <a:gd name="connsiteX2" fmla="*/ 11527 w 5826586"/>
              <a:gd name="connsiteY2" fmla="*/ 1975550 h 3930169"/>
              <a:gd name="connsiteX3" fmla="*/ 594622 w 5826586"/>
              <a:gd name="connsiteY3" fmla="*/ 2452629 h 3930169"/>
              <a:gd name="connsiteX4" fmla="*/ 2502935 w 5826586"/>
              <a:gd name="connsiteY4" fmla="*/ 2465881 h 3930169"/>
              <a:gd name="connsiteX5" fmla="*/ 3311318 w 5826586"/>
              <a:gd name="connsiteY5" fmla="*/ 2956211 h 3930169"/>
              <a:gd name="connsiteX6" fmla="*/ 4530518 w 5826586"/>
              <a:gd name="connsiteY6" fmla="*/ 3910368 h 3930169"/>
              <a:gd name="connsiteX7" fmla="*/ 5789474 w 5826586"/>
              <a:gd name="connsiteY7" fmla="*/ 3353776 h 3930169"/>
              <a:gd name="connsiteX8" fmla="*/ 5219631 w 5826586"/>
              <a:gd name="connsiteY8" fmla="*/ 650333 h 3930169"/>
              <a:gd name="connsiteX9" fmla="*/ 2529440 w 5826586"/>
              <a:gd name="connsiteY9" fmla="*/ 976 h 3930169"/>
              <a:gd name="connsiteX10" fmla="*/ 1257231 w 5826586"/>
              <a:gd name="connsiteY10" fmla="*/ 531063 h 393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26586" h="3930169">
                <a:moveTo>
                  <a:pt x="1257231" y="531063"/>
                </a:moveTo>
                <a:cubicBezTo>
                  <a:pt x="883961" y="725428"/>
                  <a:pt x="497439" y="926420"/>
                  <a:pt x="289822" y="1167168"/>
                </a:cubicBezTo>
                <a:cubicBezTo>
                  <a:pt x="82205" y="1407916"/>
                  <a:pt x="-39273" y="1761307"/>
                  <a:pt x="11527" y="1975550"/>
                </a:cubicBezTo>
                <a:cubicBezTo>
                  <a:pt x="62327" y="2189794"/>
                  <a:pt x="179387" y="2370907"/>
                  <a:pt x="594622" y="2452629"/>
                </a:cubicBezTo>
                <a:cubicBezTo>
                  <a:pt x="1009857" y="2534351"/>
                  <a:pt x="2050152" y="2381951"/>
                  <a:pt x="2502935" y="2465881"/>
                </a:cubicBezTo>
                <a:cubicBezTo>
                  <a:pt x="2955718" y="2549811"/>
                  <a:pt x="2973388" y="2715463"/>
                  <a:pt x="3311318" y="2956211"/>
                </a:cubicBezTo>
                <a:cubicBezTo>
                  <a:pt x="3649249" y="3196959"/>
                  <a:pt x="4117492" y="3844107"/>
                  <a:pt x="4530518" y="3910368"/>
                </a:cubicBezTo>
                <a:cubicBezTo>
                  <a:pt x="4943544" y="3976629"/>
                  <a:pt x="5674622" y="3897115"/>
                  <a:pt x="5789474" y="3353776"/>
                </a:cubicBezTo>
                <a:cubicBezTo>
                  <a:pt x="5904326" y="2810437"/>
                  <a:pt x="5762970" y="1209133"/>
                  <a:pt x="5219631" y="650333"/>
                </a:cubicBezTo>
                <a:cubicBezTo>
                  <a:pt x="4676292" y="91533"/>
                  <a:pt x="3189840" y="23063"/>
                  <a:pt x="2529440" y="976"/>
                </a:cubicBezTo>
                <a:cubicBezTo>
                  <a:pt x="1869040" y="-21111"/>
                  <a:pt x="1630501" y="336698"/>
                  <a:pt x="1257231" y="531063"/>
                </a:cubicBezTo>
                <a:close/>
              </a:path>
            </a:pathLst>
          </a:custGeom>
          <a:noFill/>
          <a:ln w="47625">
            <a:solidFill>
              <a:srgbClr val="CF6E6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5588924" y="4309917"/>
            <a:ext cx="219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F6E6C"/>
                </a:solidFill>
              </a:rPr>
              <a:t>This is one DFS tree in the DFS forest!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768456" y="189134"/>
            <a:ext cx="2191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CF6E6C"/>
                </a:solidFill>
              </a:rPr>
              <a:t>Here’s another DFS </a:t>
            </a:r>
            <a:r>
              <a:rPr lang="en-US" dirty="0">
                <a:solidFill>
                  <a:srgbClr val="CF6E6C"/>
                </a:solidFill>
              </a:rPr>
              <a:t>tree in the DFS forest!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60681">
            <a:off x="2464774" y="2965985"/>
            <a:ext cx="652371" cy="925182"/>
          </a:xfrm>
          <a:prstGeom prst="rect">
            <a:avLst/>
          </a:prstGeom>
        </p:spPr>
      </p:pic>
      <p:grpSp>
        <p:nvGrpSpPr>
          <p:cNvPr id="61" name="Group 60"/>
          <p:cNvGrpSpPr/>
          <p:nvPr/>
        </p:nvGrpSpPr>
        <p:grpSpPr>
          <a:xfrm>
            <a:off x="3477211" y="1524064"/>
            <a:ext cx="1154261" cy="964879"/>
            <a:chOff x="1791276" y="2676798"/>
            <a:chExt cx="995793" cy="769286"/>
          </a:xfrm>
        </p:grpSpPr>
        <p:sp>
          <p:nvSpPr>
            <p:cNvPr id="62" name="Oval 61"/>
            <p:cNvSpPr/>
            <p:nvPr/>
          </p:nvSpPr>
          <p:spPr>
            <a:xfrm>
              <a:off x="1791276" y="2676798"/>
              <a:ext cx="995793" cy="769286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effectLst>
              <a:glow rad="25400">
                <a:schemeClr val="tx1"/>
              </a:glow>
            </a:effectLst>
          </p:spPr>
        </p:pic>
      </p:grpSp>
      <p:grpSp>
        <p:nvGrpSpPr>
          <p:cNvPr id="65" name="Group 64"/>
          <p:cNvGrpSpPr/>
          <p:nvPr/>
        </p:nvGrpSpPr>
        <p:grpSpPr>
          <a:xfrm>
            <a:off x="7417684" y="2790449"/>
            <a:ext cx="931129" cy="857432"/>
            <a:chOff x="6334072" y="2019168"/>
            <a:chExt cx="931129" cy="857432"/>
          </a:xfrm>
          <a:solidFill>
            <a:schemeClr val="accent1"/>
          </a:solidFill>
        </p:grpSpPr>
        <p:sp>
          <p:nvSpPr>
            <p:cNvPr id="67" name="Oval 66"/>
            <p:cNvSpPr/>
            <p:nvPr/>
          </p:nvSpPr>
          <p:spPr>
            <a:xfrm>
              <a:off x="6334072" y="2019168"/>
              <a:ext cx="931129" cy="857432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</p:spPr>
        </p:pic>
      </p:grpSp>
      <p:grpSp>
        <p:nvGrpSpPr>
          <p:cNvPr id="69" name="Group 68"/>
          <p:cNvGrpSpPr/>
          <p:nvPr/>
        </p:nvGrpSpPr>
        <p:grpSpPr>
          <a:xfrm>
            <a:off x="5588924" y="560609"/>
            <a:ext cx="1385211" cy="934596"/>
            <a:chOff x="2508568" y="1917700"/>
            <a:chExt cx="913763" cy="706230"/>
          </a:xfrm>
        </p:grpSpPr>
        <p:sp>
          <p:nvSpPr>
            <p:cNvPr id="70" name="Oval 69"/>
            <p:cNvSpPr/>
            <p:nvPr/>
          </p:nvSpPr>
          <p:spPr>
            <a:xfrm>
              <a:off x="2508568" y="1917700"/>
              <a:ext cx="913763" cy="701631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</p:spPr>
        </p:pic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94EEC-AE25-1B4D-B57D-4E2C32264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94</a:t>
            </a:fld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0EAE851-2683-9C45-BF45-D62F0CE861E5}"/>
              </a:ext>
            </a:extLst>
          </p:cNvPr>
          <p:cNvSpPr txBox="1"/>
          <p:nvPr/>
        </p:nvSpPr>
        <p:spPr>
          <a:xfrm>
            <a:off x="4932661" y="6247433"/>
            <a:ext cx="4536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Notice that I’m not changing the start and finish times </a:t>
            </a:r>
            <a:r>
              <a:rPr lang="mr-IN" sz="1600" b="1" dirty="0">
                <a:solidFill>
                  <a:schemeClr val="accent1"/>
                </a:solidFill>
              </a:rPr>
              <a:t>–</a:t>
            </a:r>
            <a:r>
              <a:rPr lang="en-US" sz="1600" b="1" dirty="0">
                <a:solidFill>
                  <a:schemeClr val="accent1"/>
                </a:solidFill>
              </a:rPr>
              <a:t> I’m keeping them from the first run.</a:t>
            </a:r>
          </a:p>
        </p:txBody>
      </p:sp>
    </p:spTree>
    <p:extLst>
      <p:ext uri="{BB962C8B-B14F-4D97-AF65-F5344CB8AC3E}">
        <p14:creationId xmlns:p14="http://schemas.microsoft.com/office/powerpoint/2010/main" val="38023337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253377" y="3647881"/>
            <a:ext cx="1610963" cy="1208222"/>
            <a:chOff x="4053781" y="5555199"/>
            <a:chExt cx="1610963" cy="1208222"/>
          </a:xfrm>
        </p:grpSpPr>
        <p:sp>
          <p:nvSpPr>
            <p:cNvPr id="14" name="Oval 13"/>
            <p:cNvSpPr/>
            <p:nvPr/>
          </p:nvSpPr>
          <p:spPr>
            <a:xfrm>
              <a:off x="4287492" y="5555199"/>
              <a:ext cx="1112794" cy="1147707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effectLst>
              <a:glow rad="50800">
                <a:schemeClr val="tx1">
                  <a:alpha val="45000"/>
                </a:schemeClr>
              </a:glow>
            </a:effectLst>
          </p:spPr>
        </p:pic>
      </p:grpSp>
      <p:grpSp>
        <p:nvGrpSpPr>
          <p:cNvPr id="16" name="Group 15"/>
          <p:cNvGrpSpPr/>
          <p:nvPr/>
        </p:nvGrpSpPr>
        <p:grpSpPr>
          <a:xfrm>
            <a:off x="592385" y="5385661"/>
            <a:ext cx="1046441" cy="1067278"/>
            <a:chOff x="6021896" y="4336008"/>
            <a:chExt cx="1046441" cy="1067278"/>
          </a:xfrm>
        </p:grpSpPr>
        <p:sp>
          <p:nvSpPr>
            <p:cNvPr id="17" name="Oval 16"/>
            <p:cNvSpPr/>
            <p:nvPr/>
          </p:nvSpPr>
          <p:spPr>
            <a:xfrm>
              <a:off x="6021896" y="4336008"/>
              <a:ext cx="1046441" cy="1067278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effectLst>
              <a:glow rad="63500">
                <a:schemeClr val="tx1">
                  <a:alpha val="67000"/>
                </a:schemeClr>
              </a:glow>
            </a:effectLst>
          </p:spPr>
        </p:pic>
      </p:grpSp>
      <p:cxnSp>
        <p:nvCxnSpPr>
          <p:cNvPr id="48" name="Straight Connector 47"/>
          <p:cNvCxnSpPr>
            <a:stCxn id="46" idx="2"/>
            <a:endCxn id="11" idx="7"/>
          </p:cNvCxnSpPr>
          <p:nvPr/>
        </p:nvCxnSpPr>
        <p:spPr>
          <a:xfrm flipH="1">
            <a:off x="4462434" y="1024864"/>
            <a:ext cx="1126490" cy="640503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0" idx="0"/>
            <a:endCxn id="46" idx="5"/>
          </p:cNvCxnSpPr>
          <p:nvPr/>
        </p:nvCxnSpPr>
        <p:spPr>
          <a:xfrm flipH="1" flipV="1">
            <a:off x="6771276" y="1353142"/>
            <a:ext cx="1111973" cy="1437307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1" idx="6"/>
            <a:endCxn id="46" idx="3"/>
          </p:cNvCxnSpPr>
          <p:nvPr/>
        </p:nvCxnSpPr>
        <p:spPr>
          <a:xfrm flipV="1">
            <a:off x="4631472" y="1353142"/>
            <a:ext cx="1160311" cy="653362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8" idx="0"/>
            <a:endCxn id="46" idx="4"/>
          </p:cNvCxnSpPr>
          <p:nvPr/>
        </p:nvCxnSpPr>
        <p:spPr>
          <a:xfrm flipV="1">
            <a:off x="5448682" y="1489119"/>
            <a:ext cx="832848" cy="1622933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0" idx="4"/>
          </p:cNvCxnSpPr>
          <p:nvPr/>
        </p:nvCxnSpPr>
        <p:spPr>
          <a:xfrm flipH="1">
            <a:off x="3646250" y="3647881"/>
            <a:ext cx="4236999" cy="970507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8" idx="3"/>
            <a:endCxn id="15" idx="3"/>
          </p:cNvCxnSpPr>
          <p:nvPr/>
        </p:nvCxnSpPr>
        <p:spPr>
          <a:xfrm flipH="1">
            <a:off x="3864340" y="3831368"/>
            <a:ext cx="1137355" cy="420624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3477211" y="1470674"/>
            <a:ext cx="2485359" cy="2279691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1" idx="3"/>
            <a:endCxn id="14" idx="0"/>
          </p:cNvCxnSpPr>
          <p:nvPr/>
        </p:nvCxnSpPr>
        <p:spPr>
          <a:xfrm flipH="1">
            <a:off x="3043485" y="2347640"/>
            <a:ext cx="602764" cy="1300241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1482013" y="4641745"/>
            <a:ext cx="1186740" cy="963328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1" idx="5"/>
            <a:endCxn id="20" idx="2"/>
          </p:cNvCxnSpPr>
          <p:nvPr/>
        </p:nvCxnSpPr>
        <p:spPr>
          <a:xfrm>
            <a:off x="4462434" y="2347640"/>
            <a:ext cx="2955250" cy="871525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115606" y="4251993"/>
            <a:ext cx="1371482" cy="1133668"/>
          </a:xfrm>
          <a:prstGeom prst="line">
            <a:avLst/>
          </a:prstGeom>
          <a:ln w="66675">
            <a:solidFill>
              <a:srgbClr val="CF6E6C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001695" y="5047104"/>
            <a:ext cx="4142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en-US" sz="2400" dirty="0"/>
              <a:t>Do DFS again, but this time, start with the vertices with the </a:t>
            </a:r>
            <a:r>
              <a:rPr lang="en-US" sz="2400" dirty="0">
                <a:solidFill>
                  <a:schemeClr val="accent4"/>
                </a:solidFill>
              </a:rPr>
              <a:t>largest finish time</a:t>
            </a:r>
            <a:r>
              <a:rPr lang="en-US" sz="2400" dirty="0"/>
              <a:t>.</a:t>
            </a:r>
            <a:endParaRPr lang="en-US" sz="2400" dirty="0">
              <a:solidFill>
                <a:schemeClr val="accent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13327" y="618596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Start:0</a:t>
            </a:r>
          </a:p>
          <a:p>
            <a:r>
              <a:rPr lang="en-US" dirty="0"/>
              <a:t>Finish:9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70996" y="1710544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Start:1</a:t>
            </a:r>
          </a:p>
          <a:p>
            <a:r>
              <a:rPr lang="en-US" dirty="0"/>
              <a:t>Finish:8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66654" y="3570395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Start:2</a:t>
            </a:r>
          </a:p>
          <a:p>
            <a:r>
              <a:rPr lang="en-US" dirty="0"/>
              <a:t>Finish:5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48807" y="5645709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Start:3</a:t>
            </a:r>
          </a:p>
          <a:p>
            <a:r>
              <a:rPr lang="en-US" dirty="0"/>
              <a:t>Finish:4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49268" y="3646702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Start:6</a:t>
            </a:r>
          </a:p>
          <a:p>
            <a:r>
              <a:rPr lang="en-US" dirty="0"/>
              <a:t>Finish:7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61189" y="3152935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Start:10</a:t>
            </a:r>
          </a:p>
          <a:p>
            <a:r>
              <a:rPr lang="en-US" dirty="0"/>
              <a:t>Finish:11</a:t>
            </a:r>
          </a:p>
        </p:txBody>
      </p:sp>
      <p:sp>
        <p:nvSpPr>
          <p:cNvPr id="39" name="Oval 38"/>
          <p:cNvSpPr/>
          <p:nvPr/>
        </p:nvSpPr>
        <p:spPr>
          <a:xfrm rot="391388">
            <a:off x="4565034" y="2870116"/>
            <a:ext cx="1675353" cy="1481913"/>
          </a:xfrm>
          <a:prstGeom prst="ellipse">
            <a:avLst/>
          </a:prstGeom>
          <a:noFill/>
          <a:ln w="53975">
            <a:solidFill>
              <a:srgbClr val="CF6E6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3009969" y="264067"/>
            <a:ext cx="5826586" cy="3930169"/>
          </a:xfrm>
          <a:custGeom>
            <a:avLst/>
            <a:gdLst>
              <a:gd name="connsiteX0" fmla="*/ 1257231 w 5826586"/>
              <a:gd name="connsiteY0" fmla="*/ 531063 h 3930169"/>
              <a:gd name="connsiteX1" fmla="*/ 289822 w 5826586"/>
              <a:gd name="connsiteY1" fmla="*/ 1167168 h 3930169"/>
              <a:gd name="connsiteX2" fmla="*/ 11527 w 5826586"/>
              <a:gd name="connsiteY2" fmla="*/ 1975550 h 3930169"/>
              <a:gd name="connsiteX3" fmla="*/ 594622 w 5826586"/>
              <a:gd name="connsiteY3" fmla="*/ 2452629 h 3930169"/>
              <a:gd name="connsiteX4" fmla="*/ 2502935 w 5826586"/>
              <a:gd name="connsiteY4" fmla="*/ 2465881 h 3930169"/>
              <a:gd name="connsiteX5" fmla="*/ 3311318 w 5826586"/>
              <a:gd name="connsiteY5" fmla="*/ 2956211 h 3930169"/>
              <a:gd name="connsiteX6" fmla="*/ 4530518 w 5826586"/>
              <a:gd name="connsiteY6" fmla="*/ 3910368 h 3930169"/>
              <a:gd name="connsiteX7" fmla="*/ 5789474 w 5826586"/>
              <a:gd name="connsiteY7" fmla="*/ 3353776 h 3930169"/>
              <a:gd name="connsiteX8" fmla="*/ 5219631 w 5826586"/>
              <a:gd name="connsiteY8" fmla="*/ 650333 h 3930169"/>
              <a:gd name="connsiteX9" fmla="*/ 2529440 w 5826586"/>
              <a:gd name="connsiteY9" fmla="*/ 976 h 3930169"/>
              <a:gd name="connsiteX10" fmla="*/ 1257231 w 5826586"/>
              <a:gd name="connsiteY10" fmla="*/ 531063 h 393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26586" h="3930169">
                <a:moveTo>
                  <a:pt x="1257231" y="531063"/>
                </a:moveTo>
                <a:cubicBezTo>
                  <a:pt x="883961" y="725428"/>
                  <a:pt x="497439" y="926420"/>
                  <a:pt x="289822" y="1167168"/>
                </a:cubicBezTo>
                <a:cubicBezTo>
                  <a:pt x="82205" y="1407916"/>
                  <a:pt x="-39273" y="1761307"/>
                  <a:pt x="11527" y="1975550"/>
                </a:cubicBezTo>
                <a:cubicBezTo>
                  <a:pt x="62327" y="2189794"/>
                  <a:pt x="179387" y="2370907"/>
                  <a:pt x="594622" y="2452629"/>
                </a:cubicBezTo>
                <a:cubicBezTo>
                  <a:pt x="1009857" y="2534351"/>
                  <a:pt x="2050152" y="2381951"/>
                  <a:pt x="2502935" y="2465881"/>
                </a:cubicBezTo>
                <a:cubicBezTo>
                  <a:pt x="2955718" y="2549811"/>
                  <a:pt x="2973388" y="2715463"/>
                  <a:pt x="3311318" y="2956211"/>
                </a:cubicBezTo>
                <a:cubicBezTo>
                  <a:pt x="3649249" y="3196959"/>
                  <a:pt x="4117492" y="3844107"/>
                  <a:pt x="4530518" y="3910368"/>
                </a:cubicBezTo>
                <a:cubicBezTo>
                  <a:pt x="4943544" y="3976629"/>
                  <a:pt x="5674622" y="3897115"/>
                  <a:pt x="5789474" y="3353776"/>
                </a:cubicBezTo>
                <a:cubicBezTo>
                  <a:pt x="5904326" y="2810437"/>
                  <a:pt x="5762970" y="1209133"/>
                  <a:pt x="5219631" y="650333"/>
                </a:cubicBezTo>
                <a:cubicBezTo>
                  <a:pt x="4676292" y="91533"/>
                  <a:pt x="3189840" y="23063"/>
                  <a:pt x="2529440" y="976"/>
                </a:cubicBezTo>
                <a:cubicBezTo>
                  <a:pt x="1869040" y="-21111"/>
                  <a:pt x="1630501" y="336698"/>
                  <a:pt x="1257231" y="531063"/>
                </a:cubicBezTo>
                <a:close/>
              </a:path>
            </a:pathLst>
          </a:custGeom>
          <a:noFill/>
          <a:ln w="47625">
            <a:solidFill>
              <a:srgbClr val="CF6E6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5588924" y="4309917"/>
            <a:ext cx="219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F6E6C"/>
                </a:solidFill>
              </a:rPr>
              <a:t>This is one DFS tree in the DFS forest!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768456" y="189134"/>
            <a:ext cx="2191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CF6E6C"/>
                </a:solidFill>
              </a:rPr>
              <a:t>Here’s another DFS </a:t>
            </a:r>
            <a:r>
              <a:rPr lang="en-US" dirty="0">
                <a:solidFill>
                  <a:srgbClr val="CF6E6C"/>
                </a:solidFill>
              </a:rPr>
              <a:t>tree in the DFS forest!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4816547" y="3112052"/>
            <a:ext cx="1264269" cy="842731"/>
            <a:chOff x="4373217" y="4464763"/>
            <a:chExt cx="1264269" cy="842731"/>
          </a:xfrm>
          <a:solidFill>
            <a:schemeClr val="bg2">
              <a:lumMod val="50000"/>
            </a:schemeClr>
          </a:solidFill>
        </p:grpSpPr>
        <p:sp>
          <p:nvSpPr>
            <p:cNvPr id="49" name="Oval 48"/>
            <p:cNvSpPr/>
            <p:nvPr/>
          </p:nvSpPr>
          <p:spPr>
            <a:xfrm>
              <a:off x="4373217" y="4464763"/>
              <a:ext cx="1264269" cy="842731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grpFill/>
          </p:spPr>
        </p:pic>
      </p:grpSp>
      <p:grpSp>
        <p:nvGrpSpPr>
          <p:cNvPr id="52" name="Group 51"/>
          <p:cNvGrpSpPr/>
          <p:nvPr/>
        </p:nvGrpSpPr>
        <p:grpSpPr>
          <a:xfrm>
            <a:off x="3477211" y="1524064"/>
            <a:ext cx="1154261" cy="964879"/>
            <a:chOff x="1791276" y="2676798"/>
            <a:chExt cx="995793" cy="769286"/>
          </a:xfrm>
        </p:grpSpPr>
        <p:sp>
          <p:nvSpPr>
            <p:cNvPr id="53" name="Oval 52"/>
            <p:cNvSpPr/>
            <p:nvPr/>
          </p:nvSpPr>
          <p:spPr>
            <a:xfrm>
              <a:off x="1791276" y="2676798"/>
              <a:ext cx="995793" cy="769286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effectLst>
              <a:glow rad="25400">
                <a:schemeClr val="tx1"/>
              </a:glow>
            </a:effectLst>
          </p:spPr>
        </p:pic>
      </p:grpSp>
      <p:grpSp>
        <p:nvGrpSpPr>
          <p:cNvPr id="56" name="Group 55"/>
          <p:cNvGrpSpPr/>
          <p:nvPr/>
        </p:nvGrpSpPr>
        <p:grpSpPr>
          <a:xfrm>
            <a:off x="7417684" y="2790449"/>
            <a:ext cx="931129" cy="857432"/>
            <a:chOff x="6334072" y="2019168"/>
            <a:chExt cx="931129" cy="857432"/>
          </a:xfrm>
          <a:solidFill>
            <a:schemeClr val="accent1"/>
          </a:solidFill>
        </p:grpSpPr>
        <p:sp>
          <p:nvSpPr>
            <p:cNvPr id="57" name="Oval 56"/>
            <p:cNvSpPr/>
            <p:nvPr/>
          </p:nvSpPr>
          <p:spPr>
            <a:xfrm>
              <a:off x="6334072" y="2019168"/>
              <a:ext cx="931129" cy="857432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</p:spPr>
        </p:pic>
      </p:grpSp>
      <p:grpSp>
        <p:nvGrpSpPr>
          <p:cNvPr id="60" name="Group 59"/>
          <p:cNvGrpSpPr/>
          <p:nvPr/>
        </p:nvGrpSpPr>
        <p:grpSpPr>
          <a:xfrm>
            <a:off x="5588924" y="560609"/>
            <a:ext cx="1385211" cy="934596"/>
            <a:chOff x="2508568" y="1917700"/>
            <a:chExt cx="913763" cy="706230"/>
          </a:xfrm>
        </p:grpSpPr>
        <p:sp>
          <p:nvSpPr>
            <p:cNvPr id="61" name="Oval 60"/>
            <p:cNvSpPr/>
            <p:nvPr/>
          </p:nvSpPr>
          <p:spPr>
            <a:xfrm>
              <a:off x="2508568" y="1917700"/>
              <a:ext cx="913763" cy="701631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</p:spPr>
        </p:pic>
      </p:grpSp>
      <p:pic>
        <p:nvPicPr>
          <p:cNvPr id="64" name="Picture 6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60681">
            <a:off x="466721" y="4825480"/>
            <a:ext cx="652371" cy="92518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6F4A94-5FD1-4D46-BEDF-2B85974F7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95</a:t>
            </a:fld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53583F1-8CBC-8B41-97B2-95AB9909844D}"/>
              </a:ext>
            </a:extLst>
          </p:cNvPr>
          <p:cNvSpPr txBox="1"/>
          <p:nvPr/>
        </p:nvSpPr>
        <p:spPr>
          <a:xfrm>
            <a:off x="4932661" y="6247433"/>
            <a:ext cx="4536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Notice that I’m not changing the start and finish times </a:t>
            </a:r>
            <a:r>
              <a:rPr lang="mr-IN" sz="1600" b="1" dirty="0">
                <a:solidFill>
                  <a:schemeClr val="accent1"/>
                </a:solidFill>
              </a:rPr>
              <a:t>–</a:t>
            </a:r>
            <a:r>
              <a:rPr lang="en-US" sz="1600" b="1" dirty="0">
                <a:solidFill>
                  <a:schemeClr val="accent1"/>
                </a:solidFill>
              </a:rPr>
              <a:t> I’m keeping them from the first run.</a:t>
            </a:r>
          </a:p>
        </p:txBody>
      </p:sp>
    </p:spTree>
    <p:extLst>
      <p:ext uri="{BB962C8B-B14F-4D97-AF65-F5344CB8AC3E}">
        <p14:creationId xmlns:p14="http://schemas.microsoft.com/office/powerpoint/2010/main" val="181851741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253377" y="3647881"/>
            <a:ext cx="1610963" cy="1208222"/>
            <a:chOff x="4053781" y="5555199"/>
            <a:chExt cx="1610963" cy="1208222"/>
          </a:xfrm>
        </p:grpSpPr>
        <p:sp>
          <p:nvSpPr>
            <p:cNvPr id="14" name="Oval 13"/>
            <p:cNvSpPr/>
            <p:nvPr/>
          </p:nvSpPr>
          <p:spPr>
            <a:xfrm>
              <a:off x="4287492" y="5555199"/>
              <a:ext cx="1112794" cy="1147707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effectLst>
              <a:glow rad="50800">
                <a:schemeClr val="tx1">
                  <a:alpha val="45000"/>
                </a:schemeClr>
              </a:glow>
            </a:effectLst>
          </p:spPr>
        </p:pic>
      </p:grpSp>
      <p:grpSp>
        <p:nvGrpSpPr>
          <p:cNvPr id="16" name="Group 15"/>
          <p:cNvGrpSpPr/>
          <p:nvPr/>
        </p:nvGrpSpPr>
        <p:grpSpPr>
          <a:xfrm>
            <a:off x="592385" y="5385661"/>
            <a:ext cx="1046441" cy="1067278"/>
            <a:chOff x="6021896" y="4336008"/>
            <a:chExt cx="1046441" cy="1067278"/>
          </a:xfrm>
        </p:grpSpPr>
        <p:sp>
          <p:nvSpPr>
            <p:cNvPr id="17" name="Oval 16"/>
            <p:cNvSpPr/>
            <p:nvPr/>
          </p:nvSpPr>
          <p:spPr>
            <a:xfrm>
              <a:off x="6021896" y="4336008"/>
              <a:ext cx="1046441" cy="1067278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effectLst>
              <a:glow rad="63500">
                <a:schemeClr val="tx1">
                  <a:alpha val="67000"/>
                </a:schemeClr>
              </a:glow>
            </a:effectLst>
          </p:spPr>
        </p:pic>
      </p:grpSp>
      <p:cxnSp>
        <p:nvCxnSpPr>
          <p:cNvPr id="48" name="Straight Connector 47"/>
          <p:cNvCxnSpPr>
            <a:stCxn id="46" idx="2"/>
            <a:endCxn id="11" idx="7"/>
          </p:cNvCxnSpPr>
          <p:nvPr/>
        </p:nvCxnSpPr>
        <p:spPr>
          <a:xfrm flipH="1">
            <a:off x="4462434" y="1024864"/>
            <a:ext cx="1126490" cy="640503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0" idx="0"/>
            <a:endCxn id="46" idx="5"/>
          </p:cNvCxnSpPr>
          <p:nvPr/>
        </p:nvCxnSpPr>
        <p:spPr>
          <a:xfrm flipH="1" flipV="1">
            <a:off x="6771276" y="1353142"/>
            <a:ext cx="1111973" cy="1437307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1" idx="6"/>
            <a:endCxn id="46" idx="3"/>
          </p:cNvCxnSpPr>
          <p:nvPr/>
        </p:nvCxnSpPr>
        <p:spPr>
          <a:xfrm flipV="1">
            <a:off x="4631472" y="1353142"/>
            <a:ext cx="1160311" cy="653362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8" idx="0"/>
            <a:endCxn id="46" idx="4"/>
          </p:cNvCxnSpPr>
          <p:nvPr/>
        </p:nvCxnSpPr>
        <p:spPr>
          <a:xfrm flipV="1">
            <a:off x="5448682" y="1489119"/>
            <a:ext cx="832848" cy="1622933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0" idx="4"/>
          </p:cNvCxnSpPr>
          <p:nvPr/>
        </p:nvCxnSpPr>
        <p:spPr>
          <a:xfrm flipH="1">
            <a:off x="3646250" y="3647881"/>
            <a:ext cx="4236999" cy="970507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8" idx="3"/>
            <a:endCxn id="15" idx="3"/>
          </p:cNvCxnSpPr>
          <p:nvPr/>
        </p:nvCxnSpPr>
        <p:spPr>
          <a:xfrm flipH="1">
            <a:off x="3864340" y="3831368"/>
            <a:ext cx="1137355" cy="420624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3477211" y="1470674"/>
            <a:ext cx="2485359" cy="2279691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1" idx="3"/>
            <a:endCxn id="14" idx="0"/>
          </p:cNvCxnSpPr>
          <p:nvPr/>
        </p:nvCxnSpPr>
        <p:spPr>
          <a:xfrm flipH="1">
            <a:off x="3043485" y="2347640"/>
            <a:ext cx="602764" cy="1300241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1482013" y="4641745"/>
            <a:ext cx="1186740" cy="963328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1" idx="5"/>
            <a:endCxn id="20" idx="2"/>
          </p:cNvCxnSpPr>
          <p:nvPr/>
        </p:nvCxnSpPr>
        <p:spPr>
          <a:xfrm>
            <a:off x="4462434" y="2347640"/>
            <a:ext cx="2955250" cy="871525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115606" y="4251993"/>
            <a:ext cx="1371482" cy="1133668"/>
          </a:xfrm>
          <a:prstGeom prst="line">
            <a:avLst/>
          </a:prstGeom>
          <a:ln w="66675">
            <a:solidFill>
              <a:srgbClr val="CF6E6C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001695" y="5047104"/>
            <a:ext cx="4142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en-US" sz="2400" dirty="0"/>
              <a:t>Do DFS again, but this time, start with the vertices with the </a:t>
            </a:r>
            <a:r>
              <a:rPr lang="en-US" sz="2400" dirty="0">
                <a:solidFill>
                  <a:schemeClr val="accent4"/>
                </a:solidFill>
              </a:rPr>
              <a:t>largest finish time</a:t>
            </a:r>
            <a:r>
              <a:rPr lang="en-US" sz="2400" dirty="0"/>
              <a:t>.</a:t>
            </a:r>
            <a:endParaRPr lang="en-US" sz="2400" dirty="0">
              <a:solidFill>
                <a:schemeClr val="accent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13327" y="618596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Start:0</a:t>
            </a:r>
          </a:p>
          <a:p>
            <a:r>
              <a:rPr lang="en-US" dirty="0"/>
              <a:t>Finish:9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70996" y="1710544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Start:1</a:t>
            </a:r>
          </a:p>
          <a:p>
            <a:r>
              <a:rPr lang="en-US" dirty="0"/>
              <a:t>Finish:8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66654" y="3570395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Start:2</a:t>
            </a:r>
          </a:p>
          <a:p>
            <a:r>
              <a:rPr lang="en-US" dirty="0"/>
              <a:t>Finish:5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48807" y="5645709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Start:3</a:t>
            </a:r>
          </a:p>
          <a:p>
            <a:r>
              <a:rPr lang="en-US" dirty="0"/>
              <a:t>Finish:4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49268" y="3646702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Start:6</a:t>
            </a:r>
          </a:p>
          <a:p>
            <a:r>
              <a:rPr lang="en-US" dirty="0"/>
              <a:t>Finish:7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61189" y="3152935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Start:10</a:t>
            </a:r>
          </a:p>
          <a:p>
            <a:r>
              <a:rPr lang="en-US" dirty="0"/>
              <a:t>Finish:11</a:t>
            </a:r>
          </a:p>
        </p:txBody>
      </p:sp>
      <p:sp>
        <p:nvSpPr>
          <p:cNvPr id="39" name="Oval 38"/>
          <p:cNvSpPr/>
          <p:nvPr/>
        </p:nvSpPr>
        <p:spPr>
          <a:xfrm rot="391388">
            <a:off x="4565034" y="2870116"/>
            <a:ext cx="1675353" cy="1481913"/>
          </a:xfrm>
          <a:prstGeom prst="ellipse">
            <a:avLst/>
          </a:prstGeom>
          <a:noFill/>
          <a:ln w="53975">
            <a:solidFill>
              <a:srgbClr val="CF6E6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3009969" y="264067"/>
            <a:ext cx="5826586" cy="3930169"/>
          </a:xfrm>
          <a:custGeom>
            <a:avLst/>
            <a:gdLst>
              <a:gd name="connsiteX0" fmla="*/ 1257231 w 5826586"/>
              <a:gd name="connsiteY0" fmla="*/ 531063 h 3930169"/>
              <a:gd name="connsiteX1" fmla="*/ 289822 w 5826586"/>
              <a:gd name="connsiteY1" fmla="*/ 1167168 h 3930169"/>
              <a:gd name="connsiteX2" fmla="*/ 11527 w 5826586"/>
              <a:gd name="connsiteY2" fmla="*/ 1975550 h 3930169"/>
              <a:gd name="connsiteX3" fmla="*/ 594622 w 5826586"/>
              <a:gd name="connsiteY3" fmla="*/ 2452629 h 3930169"/>
              <a:gd name="connsiteX4" fmla="*/ 2502935 w 5826586"/>
              <a:gd name="connsiteY4" fmla="*/ 2465881 h 3930169"/>
              <a:gd name="connsiteX5" fmla="*/ 3311318 w 5826586"/>
              <a:gd name="connsiteY5" fmla="*/ 2956211 h 3930169"/>
              <a:gd name="connsiteX6" fmla="*/ 4530518 w 5826586"/>
              <a:gd name="connsiteY6" fmla="*/ 3910368 h 3930169"/>
              <a:gd name="connsiteX7" fmla="*/ 5789474 w 5826586"/>
              <a:gd name="connsiteY7" fmla="*/ 3353776 h 3930169"/>
              <a:gd name="connsiteX8" fmla="*/ 5219631 w 5826586"/>
              <a:gd name="connsiteY8" fmla="*/ 650333 h 3930169"/>
              <a:gd name="connsiteX9" fmla="*/ 2529440 w 5826586"/>
              <a:gd name="connsiteY9" fmla="*/ 976 h 3930169"/>
              <a:gd name="connsiteX10" fmla="*/ 1257231 w 5826586"/>
              <a:gd name="connsiteY10" fmla="*/ 531063 h 393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26586" h="3930169">
                <a:moveTo>
                  <a:pt x="1257231" y="531063"/>
                </a:moveTo>
                <a:cubicBezTo>
                  <a:pt x="883961" y="725428"/>
                  <a:pt x="497439" y="926420"/>
                  <a:pt x="289822" y="1167168"/>
                </a:cubicBezTo>
                <a:cubicBezTo>
                  <a:pt x="82205" y="1407916"/>
                  <a:pt x="-39273" y="1761307"/>
                  <a:pt x="11527" y="1975550"/>
                </a:cubicBezTo>
                <a:cubicBezTo>
                  <a:pt x="62327" y="2189794"/>
                  <a:pt x="179387" y="2370907"/>
                  <a:pt x="594622" y="2452629"/>
                </a:cubicBezTo>
                <a:cubicBezTo>
                  <a:pt x="1009857" y="2534351"/>
                  <a:pt x="2050152" y="2381951"/>
                  <a:pt x="2502935" y="2465881"/>
                </a:cubicBezTo>
                <a:cubicBezTo>
                  <a:pt x="2955718" y="2549811"/>
                  <a:pt x="2973388" y="2715463"/>
                  <a:pt x="3311318" y="2956211"/>
                </a:cubicBezTo>
                <a:cubicBezTo>
                  <a:pt x="3649249" y="3196959"/>
                  <a:pt x="4117492" y="3844107"/>
                  <a:pt x="4530518" y="3910368"/>
                </a:cubicBezTo>
                <a:cubicBezTo>
                  <a:pt x="4943544" y="3976629"/>
                  <a:pt x="5674622" y="3897115"/>
                  <a:pt x="5789474" y="3353776"/>
                </a:cubicBezTo>
                <a:cubicBezTo>
                  <a:pt x="5904326" y="2810437"/>
                  <a:pt x="5762970" y="1209133"/>
                  <a:pt x="5219631" y="650333"/>
                </a:cubicBezTo>
                <a:cubicBezTo>
                  <a:pt x="4676292" y="91533"/>
                  <a:pt x="3189840" y="23063"/>
                  <a:pt x="2529440" y="976"/>
                </a:cubicBezTo>
                <a:cubicBezTo>
                  <a:pt x="1869040" y="-21111"/>
                  <a:pt x="1630501" y="336698"/>
                  <a:pt x="1257231" y="531063"/>
                </a:cubicBezTo>
                <a:close/>
              </a:path>
            </a:pathLst>
          </a:custGeom>
          <a:noFill/>
          <a:ln w="47625">
            <a:solidFill>
              <a:srgbClr val="CF6E6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5588924" y="4309917"/>
            <a:ext cx="219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F6E6C"/>
                </a:solidFill>
              </a:rPr>
              <a:t>This is one DFS tree in the DFS forest!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768456" y="189134"/>
            <a:ext cx="2191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CF6E6C"/>
                </a:solidFill>
              </a:rPr>
              <a:t>Here’s another DFS </a:t>
            </a:r>
            <a:r>
              <a:rPr lang="en-US" dirty="0">
                <a:solidFill>
                  <a:srgbClr val="CF6E6C"/>
                </a:solidFill>
              </a:rPr>
              <a:t>tree in the DFS forest!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4816547" y="3112052"/>
            <a:ext cx="1264269" cy="842731"/>
            <a:chOff x="4373217" y="4464763"/>
            <a:chExt cx="1264269" cy="842731"/>
          </a:xfrm>
          <a:solidFill>
            <a:schemeClr val="bg2">
              <a:lumMod val="50000"/>
            </a:schemeClr>
          </a:solidFill>
        </p:grpSpPr>
        <p:sp>
          <p:nvSpPr>
            <p:cNvPr id="49" name="Oval 48"/>
            <p:cNvSpPr/>
            <p:nvPr/>
          </p:nvSpPr>
          <p:spPr>
            <a:xfrm>
              <a:off x="4373217" y="4464763"/>
              <a:ext cx="1264269" cy="842731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grpFill/>
          </p:spPr>
        </p:pic>
      </p:grpSp>
      <p:grpSp>
        <p:nvGrpSpPr>
          <p:cNvPr id="52" name="Group 51"/>
          <p:cNvGrpSpPr/>
          <p:nvPr/>
        </p:nvGrpSpPr>
        <p:grpSpPr>
          <a:xfrm>
            <a:off x="3477211" y="1524064"/>
            <a:ext cx="1154261" cy="964879"/>
            <a:chOff x="1791276" y="2676798"/>
            <a:chExt cx="995793" cy="769286"/>
          </a:xfrm>
        </p:grpSpPr>
        <p:sp>
          <p:nvSpPr>
            <p:cNvPr id="53" name="Oval 52"/>
            <p:cNvSpPr/>
            <p:nvPr/>
          </p:nvSpPr>
          <p:spPr>
            <a:xfrm>
              <a:off x="1791276" y="2676798"/>
              <a:ext cx="995793" cy="769286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effectLst>
              <a:glow rad="25400">
                <a:schemeClr val="tx1"/>
              </a:glow>
            </a:effectLst>
          </p:spPr>
        </p:pic>
      </p:grpSp>
      <p:grpSp>
        <p:nvGrpSpPr>
          <p:cNvPr id="56" name="Group 55"/>
          <p:cNvGrpSpPr/>
          <p:nvPr/>
        </p:nvGrpSpPr>
        <p:grpSpPr>
          <a:xfrm>
            <a:off x="7417684" y="2790449"/>
            <a:ext cx="931129" cy="857432"/>
            <a:chOff x="6334072" y="2019168"/>
            <a:chExt cx="931129" cy="857432"/>
          </a:xfrm>
          <a:solidFill>
            <a:schemeClr val="accent1"/>
          </a:solidFill>
        </p:grpSpPr>
        <p:sp>
          <p:nvSpPr>
            <p:cNvPr id="57" name="Oval 56"/>
            <p:cNvSpPr/>
            <p:nvPr/>
          </p:nvSpPr>
          <p:spPr>
            <a:xfrm>
              <a:off x="6334072" y="2019168"/>
              <a:ext cx="931129" cy="857432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</p:spPr>
        </p:pic>
      </p:grpSp>
      <p:grpSp>
        <p:nvGrpSpPr>
          <p:cNvPr id="60" name="Group 59"/>
          <p:cNvGrpSpPr/>
          <p:nvPr/>
        </p:nvGrpSpPr>
        <p:grpSpPr>
          <a:xfrm>
            <a:off x="5588924" y="560609"/>
            <a:ext cx="1385211" cy="934596"/>
            <a:chOff x="2508568" y="1917700"/>
            <a:chExt cx="913763" cy="706230"/>
          </a:xfrm>
        </p:grpSpPr>
        <p:sp>
          <p:nvSpPr>
            <p:cNvPr id="61" name="Oval 60"/>
            <p:cNvSpPr/>
            <p:nvPr/>
          </p:nvSpPr>
          <p:spPr>
            <a:xfrm>
              <a:off x="2508568" y="1917700"/>
              <a:ext cx="913763" cy="701631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</p:spPr>
        </p:pic>
      </p:grpSp>
      <p:pic>
        <p:nvPicPr>
          <p:cNvPr id="64" name="Picture 6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60681">
            <a:off x="466721" y="4825480"/>
            <a:ext cx="652371" cy="92518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BA4C74-6FA0-894B-8C65-B4208E1A1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96</a:t>
            </a:fld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770A9B7-EEED-714E-A069-D4F5D1957C75}"/>
              </a:ext>
            </a:extLst>
          </p:cNvPr>
          <p:cNvSpPr txBox="1"/>
          <p:nvPr/>
        </p:nvSpPr>
        <p:spPr>
          <a:xfrm>
            <a:off x="4932661" y="6247433"/>
            <a:ext cx="4536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Notice that I’m not changing the start and finish times </a:t>
            </a:r>
            <a:r>
              <a:rPr lang="mr-IN" sz="1600" b="1" dirty="0">
                <a:solidFill>
                  <a:schemeClr val="accent1"/>
                </a:solidFill>
              </a:rPr>
              <a:t>–</a:t>
            </a:r>
            <a:r>
              <a:rPr lang="en-US" sz="1600" b="1" dirty="0">
                <a:solidFill>
                  <a:schemeClr val="accent1"/>
                </a:solidFill>
              </a:rPr>
              <a:t> I’m keeping them from the first run.</a:t>
            </a:r>
          </a:p>
        </p:txBody>
      </p:sp>
    </p:spTree>
    <p:extLst>
      <p:ext uri="{BB962C8B-B14F-4D97-AF65-F5344CB8AC3E}">
        <p14:creationId xmlns:p14="http://schemas.microsoft.com/office/powerpoint/2010/main" val="83491299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253377" y="3647881"/>
            <a:ext cx="1610963" cy="1208222"/>
            <a:chOff x="4053781" y="5555199"/>
            <a:chExt cx="1610963" cy="1208222"/>
          </a:xfrm>
        </p:grpSpPr>
        <p:sp>
          <p:nvSpPr>
            <p:cNvPr id="14" name="Oval 13"/>
            <p:cNvSpPr/>
            <p:nvPr/>
          </p:nvSpPr>
          <p:spPr>
            <a:xfrm>
              <a:off x="4287492" y="5555199"/>
              <a:ext cx="1112794" cy="1147707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effectLst>
              <a:glow rad="50800">
                <a:schemeClr val="tx1">
                  <a:alpha val="45000"/>
                </a:schemeClr>
              </a:glow>
            </a:effectLst>
          </p:spPr>
        </p:pic>
      </p:grpSp>
      <p:grpSp>
        <p:nvGrpSpPr>
          <p:cNvPr id="16" name="Group 15"/>
          <p:cNvGrpSpPr/>
          <p:nvPr/>
        </p:nvGrpSpPr>
        <p:grpSpPr>
          <a:xfrm>
            <a:off x="592385" y="5385661"/>
            <a:ext cx="1046441" cy="1067278"/>
            <a:chOff x="6021896" y="4336008"/>
            <a:chExt cx="1046441" cy="1067278"/>
          </a:xfrm>
        </p:grpSpPr>
        <p:sp>
          <p:nvSpPr>
            <p:cNvPr id="17" name="Oval 16"/>
            <p:cNvSpPr/>
            <p:nvPr/>
          </p:nvSpPr>
          <p:spPr>
            <a:xfrm>
              <a:off x="6021896" y="4336008"/>
              <a:ext cx="1046441" cy="1067278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effectLst>
              <a:glow rad="63500">
                <a:schemeClr val="tx1">
                  <a:alpha val="67000"/>
                </a:schemeClr>
              </a:glow>
            </a:effectLst>
          </p:spPr>
        </p:pic>
      </p:grpSp>
      <p:cxnSp>
        <p:nvCxnSpPr>
          <p:cNvPr id="48" name="Straight Connector 47"/>
          <p:cNvCxnSpPr>
            <a:stCxn id="46" idx="2"/>
            <a:endCxn id="11" idx="7"/>
          </p:cNvCxnSpPr>
          <p:nvPr/>
        </p:nvCxnSpPr>
        <p:spPr>
          <a:xfrm flipH="1">
            <a:off x="4462434" y="1024864"/>
            <a:ext cx="1126490" cy="640503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0" idx="0"/>
            <a:endCxn id="46" idx="5"/>
          </p:cNvCxnSpPr>
          <p:nvPr/>
        </p:nvCxnSpPr>
        <p:spPr>
          <a:xfrm flipH="1" flipV="1">
            <a:off x="6771276" y="1353142"/>
            <a:ext cx="1111973" cy="1437307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1" idx="6"/>
            <a:endCxn id="46" idx="3"/>
          </p:cNvCxnSpPr>
          <p:nvPr/>
        </p:nvCxnSpPr>
        <p:spPr>
          <a:xfrm flipV="1">
            <a:off x="4631472" y="1353142"/>
            <a:ext cx="1160311" cy="653362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8" idx="0"/>
            <a:endCxn id="46" idx="4"/>
          </p:cNvCxnSpPr>
          <p:nvPr/>
        </p:nvCxnSpPr>
        <p:spPr>
          <a:xfrm flipV="1">
            <a:off x="5448682" y="1489119"/>
            <a:ext cx="832848" cy="1622933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0" idx="4"/>
          </p:cNvCxnSpPr>
          <p:nvPr/>
        </p:nvCxnSpPr>
        <p:spPr>
          <a:xfrm flipH="1">
            <a:off x="3646250" y="3647881"/>
            <a:ext cx="4236999" cy="970507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8" idx="3"/>
            <a:endCxn id="15" idx="3"/>
          </p:cNvCxnSpPr>
          <p:nvPr/>
        </p:nvCxnSpPr>
        <p:spPr>
          <a:xfrm flipH="1">
            <a:off x="3864340" y="3831368"/>
            <a:ext cx="1137355" cy="420624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3477211" y="1470674"/>
            <a:ext cx="2485359" cy="2279691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1" idx="3"/>
            <a:endCxn id="14" idx="0"/>
          </p:cNvCxnSpPr>
          <p:nvPr/>
        </p:nvCxnSpPr>
        <p:spPr>
          <a:xfrm flipH="1">
            <a:off x="3043485" y="2347640"/>
            <a:ext cx="602764" cy="1300241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1482013" y="4641745"/>
            <a:ext cx="1186740" cy="963328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1" idx="5"/>
            <a:endCxn id="20" idx="2"/>
          </p:cNvCxnSpPr>
          <p:nvPr/>
        </p:nvCxnSpPr>
        <p:spPr>
          <a:xfrm>
            <a:off x="4462434" y="2347640"/>
            <a:ext cx="2955250" cy="871525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115606" y="4251993"/>
            <a:ext cx="1371482" cy="1133668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001695" y="5047104"/>
            <a:ext cx="4142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en-US" sz="2400" dirty="0"/>
              <a:t>Do DFS again, but this time, start with the vertices with the </a:t>
            </a:r>
            <a:r>
              <a:rPr lang="en-US" sz="2400" dirty="0">
                <a:solidFill>
                  <a:schemeClr val="accent4"/>
                </a:solidFill>
              </a:rPr>
              <a:t>largest finish time</a:t>
            </a:r>
            <a:r>
              <a:rPr lang="en-US" sz="2400" dirty="0"/>
              <a:t>.</a:t>
            </a:r>
            <a:endParaRPr lang="en-US" sz="2400" dirty="0">
              <a:solidFill>
                <a:schemeClr val="accent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13327" y="618596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Start:0</a:t>
            </a:r>
          </a:p>
          <a:p>
            <a:r>
              <a:rPr lang="en-US" dirty="0"/>
              <a:t>Finish:9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70996" y="1710544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Start:1</a:t>
            </a:r>
          </a:p>
          <a:p>
            <a:r>
              <a:rPr lang="en-US" dirty="0"/>
              <a:t>Finish:8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66654" y="3570395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Start:2</a:t>
            </a:r>
          </a:p>
          <a:p>
            <a:r>
              <a:rPr lang="en-US" dirty="0"/>
              <a:t>Finish:5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48807" y="5645709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Start:3</a:t>
            </a:r>
          </a:p>
          <a:p>
            <a:r>
              <a:rPr lang="en-US" dirty="0"/>
              <a:t>Finish:4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49268" y="3646702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Start:6</a:t>
            </a:r>
          </a:p>
          <a:p>
            <a:r>
              <a:rPr lang="en-US" dirty="0"/>
              <a:t>Finish:7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61189" y="3152935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Start:10</a:t>
            </a:r>
          </a:p>
          <a:p>
            <a:r>
              <a:rPr lang="en-US" dirty="0"/>
              <a:t>Finish:11</a:t>
            </a:r>
          </a:p>
        </p:txBody>
      </p:sp>
      <p:sp>
        <p:nvSpPr>
          <p:cNvPr id="39" name="Oval 38"/>
          <p:cNvSpPr/>
          <p:nvPr/>
        </p:nvSpPr>
        <p:spPr>
          <a:xfrm rot="391388">
            <a:off x="4565034" y="2870116"/>
            <a:ext cx="1675353" cy="1481913"/>
          </a:xfrm>
          <a:prstGeom prst="ellipse">
            <a:avLst/>
          </a:prstGeom>
          <a:noFill/>
          <a:ln w="53975">
            <a:solidFill>
              <a:srgbClr val="CF6E6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3009969" y="264067"/>
            <a:ext cx="5826586" cy="3930169"/>
          </a:xfrm>
          <a:custGeom>
            <a:avLst/>
            <a:gdLst>
              <a:gd name="connsiteX0" fmla="*/ 1257231 w 5826586"/>
              <a:gd name="connsiteY0" fmla="*/ 531063 h 3930169"/>
              <a:gd name="connsiteX1" fmla="*/ 289822 w 5826586"/>
              <a:gd name="connsiteY1" fmla="*/ 1167168 h 3930169"/>
              <a:gd name="connsiteX2" fmla="*/ 11527 w 5826586"/>
              <a:gd name="connsiteY2" fmla="*/ 1975550 h 3930169"/>
              <a:gd name="connsiteX3" fmla="*/ 594622 w 5826586"/>
              <a:gd name="connsiteY3" fmla="*/ 2452629 h 3930169"/>
              <a:gd name="connsiteX4" fmla="*/ 2502935 w 5826586"/>
              <a:gd name="connsiteY4" fmla="*/ 2465881 h 3930169"/>
              <a:gd name="connsiteX5" fmla="*/ 3311318 w 5826586"/>
              <a:gd name="connsiteY5" fmla="*/ 2956211 h 3930169"/>
              <a:gd name="connsiteX6" fmla="*/ 4530518 w 5826586"/>
              <a:gd name="connsiteY6" fmla="*/ 3910368 h 3930169"/>
              <a:gd name="connsiteX7" fmla="*/ 5789474 w 5826586"/>
              <a:gd name="connsiteY7" fmla="*/ 3353776 h 3930169"/>
              <a:gd name="connsiteX8" fmla="*/ 5219631 w 5826586"/>
              <a:gd name="connsiteY8" fmla="*/ 650333 h 3930169"/>
              <a:gd name="connsiteX9" fmla="*/ 2529440 w 5826586"/>
              <a:gd name="connsiteY9" fmla="*/ 976 h 3930169"/>
              <a:gd name="connsiteX10" fmla="*/ 1257231 w 5826586"/>
              <a:gd name="connsiteY10" fmla="*/ 531063 h 393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26586" h="3930169">
                <a:moveTo>
                  <a:pt x="1257231" y="531063"/>
                </a:moveTo>
                <a:cubicBezTo>
                  <a:pt x="883961" y="725428"/>
                  <a:pt x="497439" y="926420"/>
                  <a:pt x="289822" y="1167168"/>
                </a:cubicBezTo>
                <a:cubicBezTo>
                  <a:pt x="82205" y="1407916"/>
                  <a:pt x="-39273" y="1761307"/>
                  <a:pt x="11527" y="1975550"/>
                </a:cubicBezTo>
                <a:cubicBezTo>
                  <a:pt x="62327" y="2189794"/>
                  <a:pt x="179387" y="2370907"/>
                  <a:pt x="594622" y="2452629"/>
                </a:cubicBezTo>
                <a:cubicBezTo>
                  <a:pt x="1009857" y="2534351"/>
                  <a:pt x="2050152" y="2381951"/>
                  <a:pt x="2502935" y="2465881"/>
                </a:cubicBezTo>
                <a:cubicBezTo>
                  <a:pt x="2955718" y="2549811"/>
                  <a:pt x="2973388" y="2715463"/>
                  <a:pt x="3311318" y="2956211"/>
                </a:cubicBezTo>
                <a:cubicBezTo>
                  <a:pt x="3649249" y="3196959"/>
                  <a:pt x="4117492" y="3844107"/>
                  <a:pt x="4530518" y="3910368"/>
                </a:cubicBezTo>
                <a:cubicBezTo>
                  <a:pt x="4943544" y="3976629"/>
                  <a:pt x="5674622" y="3897115"/>
                  <a:pt x="5789474" y="3353776"/>
                </a:cubicBezTo>
                <a:cubicBezTo>
                  <a:pt x="5904326" y="2810437"/>
                  <a:pt x="5762970" y="1209133"/>
                  <a:pt x="5219631" y="650333"/>
                </a:cubicBezTo>
                <a:cubicBezTo>
                  <a:pt x="4676292" y="91533"/>
                  <a:pt x="3189840" y="23063"/>
                  <a:pt x="2529440" y="976"/>
                </a:cubicBezTo>
                <a:cubicBezTo>
                  <a:pt x="1869040" y="-21111"/>
                  <a:pt x="1630501" y="336698"/>
                  <a:pt x="1257231" y="531063"/>
                </a:cubicBezTo>
                <a:close/>
              </a:path>
            </a:pathLst>
          </a:custGeom>
          <a:noFill/>
          <a:ln w="47625">
            <a:solidFill>
              <a:srgbClr val="CF6E6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5588924" y="4309917"/>
            <a:ext cx="219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F6E6C"/>
                </a:solidFill>
              </a:rPr>
              <a:t>This is one DFS tree in the DFS forest!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768456" y="189134"/>
            <a:ext cx="2191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CF6E6C"/>
                </a:solidFill>
              </a:rPr>
              <a:t>Here’s another DFS </a:t>
            </a:r>
            <a:r>
              <a:rPr lang="en-US" dirty="0">
                <a:solidFill>
                  <a:srgbClr val="CF6E6C"/>
                </a:solidFill>
              </a:rPr>
              <a:t>tree in the DFS forest!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4816547" y="3112052"/>
            <a:ext cx="1264269" cy="842731"/>
            <a:chOff x="4373217" y="4464763"/>
            <a:chExt cx="1264269" cy="842731"/>
          </a:xfrm>
          <a:solidFill>
            <a:schemeClr val="bg2">
              <a:lumMod val="50000"/>
            </a:schemeClr>
          </a:solidFill>
        </p:grpSpPr>
        <p:sp>
          <p:nvSpPr>
            <p:cNvPr id="49" name="Oval 48"/>
            <p:cNvSpPr/>
            <p:nvPr/>
          </p:nvSpPr>
          <p:spPr>
            <a:xfrm>
              <a:off x="4373217" y="4464763"/>
              <a:ext cx="1264269" cy="842731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grpFill/>
          </p:spPr>
        </p:pic>
      </p:grpSp>
      <p:grpSp>
        <p:nvGrpSpPr>
          <p:cNvPr id="52" name="Group 51"/>
          <p:cNvGrpSpPr/>
          <p:nvPr/>
        </p:nvGrpSpPr>
        <p:grpSpPr>
          <a:xfrm>
            <a:off x="3477211" y="1524064"/>
            <a:ext cx="1154261" cy="964879"/>
            <a:chOff x="1791276" y="2676798"/>
            <a:chExt cx="995793" cy="769286"/>
          </a:xfrm>
        </p:grpSpPr>
        <p:sp>
          <p:nvSpPr>
            <p:cNvPr id="53" name="Oval 52"/>
            <p:cNvSpPr/>
            <p:nvPr/>
          </p:nvSpPr>
          <p:spPr>
            <a:xfrm>
              <a:off x="1791276" y="2676798"/>
              <a:ext cx="995793" cy="769286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effectLst>
              <a:glow rad="25400">
                <a:schemeClr val="tx1"/>
              </a:glow>
            </a:effectLst>
          </p:spPr>
        </p:pic>
      </p:grpSp>
      <p:grpSp>
        <p:nvGrpSpPr>
          <p:cNvPr id="56" name="Group 55"/>
          <p:cNvGrpSpPr/>
          <p:nvPr/>
        </p:nvGrpSpPr>
        <p:grpSpPr>
          <a:xfrm>
            <a:off x="7417684" y="2790449"/>
            <a:ext cx="931129" cy="857432"/>
            <a:chOff x="6334072" y="2019168"/>
            <a:chExt cx="931129" cy="857432"/>
          </a:xfrm>
          <a:solidFill>
            <a:schemeClr val="accent1"/>
          </a:solidFill>
        </p:grpSpPr>
        <p:sp>
          <p:nvSpPr>
            <p:cNvPr id="57" name="Oval 56"/>
            <p:cNvSpPr/>
            <p:nvPr/>
          </p:nvSpPr>
          <p:spPr>
            <a:xfrm>
              <a:off x="6334072" y="2019168"/>
              <a:ext cx="931129" cy="857432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</p:spPr>
        </p:pic>
      </p:grpSp>
      <p:grpSp>
        <p:nvGrpSpPr>
          <p:cNvPr id="60" name="Group 59"/>
          <p:cNvGrpSpPr/>
          <p:nvPr/>
        </p:nvGrpSpPr>
        <p:grpSpPr>
          <a:xfrm>
            <a:off x="5588924" y="560609"/>
            <a:ext cx="1385211" cy="934596"/>
            <a:chOff x="2508568" y="1917700"/>
            <a:chExt cx="913763" cy="706230"/>
          </a:xfrm>
        </p:grpSpPr>
        <p:sp>
          <p:nvSpPr>
            <p:cNvPr id="61" name="Oval 60"/>
            <p:cNvSpPr/>
            <p:nvPr/>
          </p:nvSpPr>
          <p:spPr>
            <a:xfrm>
              <a:off x="2508568" y="1917700"/>
              <a:ext cx="913763" cy="701631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</p:spPr>
        </p:pic>
      </p:grpSp>
      <p:pic>
        <p:nvPicPr>
          <p:cNvPr id="64" name="Picture 6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60681">
            <a:off x="2530388" y="2965985"/>
            <a:ext cx="652371" cy="92518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F6FEEA-5B88-9640-8AB0-684D2EC59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97</a:t>
            </a:fld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C0D3B03-B38B-0B49-B8AC-630461FACFEA}"/>
              </a:ext>
            </a:extLst>
          </p:cNvPr>
          <p:cNvSpPr txBox="1"/>
          <p:nvPr/>
        </p:nvSpPr>
        <p:spPr>
          <a:xfrm>
            <a:off x="4932661" y="6247433"/>
            <a:ext cx="4536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Notice that I’m not changing the start and finish times </a:t>
            </a:r>
            <a:r>
              <a:rPr lang="mr-IN" sz="1600" b="1" dirty="0">
                <a:solidFill>
                  <a:schemeClr val="accent1"/>
                </a:solidFill>
              </a:rPr>
              <a:t>–</a:t>
            </a:r>
            <a:r>
              <a:rPr lang="en-US" sz="1600" b="1" dirty="0">
                <a:solidFill>
                  <a:schemeClr val="accent1"/>
                </a:solidFill>
              </a:rPr>
              <a:t> I’m keeping them from the first run.</a:t>
            </a:r>
          </a:p>
        </p:txBody>
      </p:sp>
    </p:spTree>
    <p:extLst>
      <p:ext uri="{BB962C8B-B14F-4D97-AF65-F5344CB8AC3E}">
        <p14:creationId xmlns:p14="http://schemas.microsoft.com/office/powerpoint/2010/main" val="72454066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253377" y="3647881"/>
            <a:ext cx="1610963" cy="1208222"/>
            <a:chOff x="4053781" y="5555199"/>
            <a:chExt cx="1610963" cy="1208222"/>
          </a:xfrm>
        </p:grpSpPr>
        <p:sp>
          <p:nvSpPr>
            <p:cNvPr id="14" name="Oval 13"/>
            <p:cNvSpPr/>
            <p:nvPr/>
          </p:nvSpPr>
          <p:spPr>
            <a:xfrm>
              <a:off x="4287492" y="5555199"/>
              <a:ext cx="1112794" cy="1147707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effectLst>
              <a:glow rad="50800">
                <a:schemeClr val="tx1">
                  <a:alpha val="45000"/>
                </a:schemeClr>
              </a:glow>
            </a:effectLst>
          </p:spPr>
        </p:pic>
      </p:grpSp>
      <p:grpSp>
        <p:nvGrpSpPr>
          <p:cNvPr id="16" name="Group 15"/>
          <p:cNvGrpSpPr/>
          <p:nvPr/>
        </p:nvGrpSpPr>
        <p:grpSpPr>
          <a:xfrm>
            <a:off x="592385" y="5385661"/>
            <a:ext cx="1046441" cy="1067278"/>
            <a:chOff x="6021896" y="4336008"/>
            <a:chExt cx="1046441" cy="1067278"/>
          </a:xfrm>
        </p:grpSpPr>
        <p:sp>
          <p:nvSpPr>
            <p:cNvPr id="17" name="Oval 16"/>
            <p:cNvSpPr/>
            <p:nvPr/>
          </p:nvSpPr>
          <p:spPr>
            <a:xfrm>
              <a:off x="6021896" y="4336008"/>
              <a:ext cx="1046441" cy="1067278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effectLst>
              <a:glow rad="63500">
                <a:schemeClr val="tx1">
                  <a:alpha val="67000"/>
                </a:schemeClr>
              </a:glow>
            </a:effectLst>
          </p:spPr>
        </p:pic>
      </p:grpSp>
      <p:cxnSp>
        <p:nvCxnSpPr>
          <p:cNvPr id="48" name="Straight Connector 47"/>
          <p:cNvCxnSpPr>
            <a:stCxn id="46" idx="2"/>
            <a:endCxn id="11" idx="7"/>
          </p:cNvCxnSpPr>
          <p:nvPr/>
        </p:nvCxnSpPr>
        <p:spPr>
          <a:xfrm flipH="1">
            <a:off x="4462434" y="1024864"/>
            <a:ext cx="1126490" cy="640503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0" idx="0"/>
            <a:endCxn id="46" idx="5"/>
          </p:cNvCxnSpPr>
          <p:nvPr/>
        </p:nvCxnSpPr>
        <p:spPr>
          <a:xfrm flipH="1" flipV="1">
            <a:off x="6771276" y="1353142"/>
            <a:ext cx="1111973" cy="1437307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1" idx="6"/>
            <a:endCxn id="46" idx="3"/>
          </p:cNvCxnSpPr>
          <p:nvPr/>
        </p:nvCxnSpPr>
        <p:spPr>
          <a:xfrm flipV="1">
            <a:off x="4631472" y="1353142"/>
            <a:ext cx="1160311" cy="653362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8" idx="0"/>
            <a:endCxn id="46" idx="4"/>
          </p:cNvCxnSpPr>
          <p:nvPr/>
        </p:nvCxnSpPr>
        <p:spPr>
          <a:xfrm flipV="1">
            <a:off x="5448682" y="1489119"/>
            <a:ext cx="832848" cy="1622933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0" idx="4"/>
          </p:cNvCxnSpPr>
          <p:nvPr/>
        </p:nvCxnSpPr>
        <p:spPr>
          <a:xfrm flipH="1">
            <a:off x="3646250" y="3647881"/>
            <a:ext cx="4236999" cy="970507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8" idx="3"/>
            <a:endCxn id="15" idx="3"/>
          </p:cNvCxnSpPr>
          <p:nvPr/>
        </p:nvCxnSpPr>
        <p:spPr>
          <a:xfrm flipH="1">
            <a:off x="3864340" y="3831368"/>
            <a:ext cx="1137355" cy="420624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3477211" y="1470674"/>
            <a:ext cx="2485359" cy="2279691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1" idx="3"/>
            <a:endCxn id="14" idx="0"/>
          </p:cNvCxnSpPr>
          <p:nvPr/>
        </p:nvCxnSpPr>
        <p:spPr>
          <a:xfrm flipH="1">
            <a:off x="3043485" y="2347640"/>
            <a:ext cx="602764" cy="1300241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1482013" y="4641745"/>
            <a:ext cx="1186740" cy="963328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1" idx="5"/>
            <a:endCxn id="20" idx="2"/>
          </p:cNvCxnSpPr>
          <p:nvPr/>
        </p:nvCxnSpPr>
        <p:spPr>
          <a:xfrm>
            <a:off x="4462434" y="2347640"/>
            <a:ext cx="2955250" cy="871525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115606" y="4251993"/>
            <a:ext cx="1371482" cy="1133668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001695" y="5047104"/>
            <a:ext cx="4142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en-US" sz="2400" dirty="0"/>
              <a:t>Do DFS again, but this time, start with the vertices with the </a:t>
            </a:r>
            <a:r>
              <a:rPr lang="en-US" sz="2400" dirty="0">
                <a:solidFill>
                  <a:schemeClr val="accent4"/>
                </a:solidFill>
              </a:rPr>
              <a:t>largest finish time</a:t>
            </a:r>
            <a:r>
              <a:rPr lang="en-US" sz="2400" dirty="0"/>
              <a:t>.</a:t>
            </a:r>
            <a:endParaRPr lang="en-US" sz="2400" dirty="0">
              <a:solidFill>
                <a:schemeClr val="accent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13327" y="618596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Start:0</a:t>
            </a:r>
          </a:p>
          <a:p>
            <a:r>
              <a:rPr lang="en-US" dirty="0"/>
              <a:t>Finish:9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70996" y="1710544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Start:1</a:t>
            </a:r>
          </a:p>
          <a:p>
            <a:r>
              <a:rPr lang="en-US" dirty="0"/>
              <a:t>Finish:8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66654" y="3570395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Start:2</a:t>
            </a:r>
          </a:p>
          <a:p>
            <a:r>
              <a:rPr lang="en-US" dirty="0"/>
              <a:t>Finish:5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48807" y="5645709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Start:3</a:t>
            </a:r>
          </a:p>
          <a:p>
            <a:r>
              <a:rPr lang="en-US" dirty="0"/>
              <a:t>Finish:4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49268" y="3646702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Start:6</a:t>
            </a:r>
          </a:p>
          <a:p>
            <a:r>
              <a:rPr lang="en-US" dirty="0"/>
              <a:t>Finish:7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61189" y="3152935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Start:10</a:t>
            </a:r>
          </a:p>
          <a:p>
            <a:r>
              <a:rPr lang="en-US" dirty="0"/>
              <a:t>Finish:11</a:t>
            </a:r>
          </a:p>
        </p:txBody>
      </p:sp>
      <p:sp>
        <p:nvSpPr>
          <p:cNvPr id="39" name="Oval 38"/>
          <p:cNvSpPr/>
          <p:nvPr/>
        </p:nvSpPr>
        <p:spPr>
          <a:xfrm rot="391388">
            <a:off x="4565034" y="2870116"/>
            <a:ext cx="1675353" cy="1481913"/>
          </a:xfrm>
          <a:prstGeom prst="ellipse">
            <a:avLst/>
          </a:prstGeom>
          <a:noFill/>
          <a:ln w="53975">
            <a:solidFill>
              <a:srgbClr val="CF6E6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3009969" y="264067"/>
            <a:ext cx="5826586" cy="3930169"/>
          </a:xfrm>
          <a:custGeom>
            <a:avLst/>
            <a:gdLst>
              <a:gd name="connsiteX0" fmla="*/ 1257231 w 5826586"/>
              <a:gd name="connsiteY0" fmla="*/ 531063 h 3930169"/>
              <a:gd name="connsiteX1" fmla="*/ 289822 w 5826586"/>
              <a:gd name="connsiteY1" fmla="*/ 1167168 h 3930169"/>
              <a:gd name="connsiteX2" fmla="*/ 11527 w 5826586"/>
              <a:gd name="connsiteY2" fmla="*/ 1975550 h 3930169"/>
              <a:gd name="connsiteX3" fmla="*/ 594622 w 5826586"/>
              <a:gd name="connsiteY3" fmla="*/ 2452629 h 3930169"/>
              <a:gd name="connsiteX4" fmla="*/ 2502935 w 5826586"/>
              <a:gd name="connsiteY4" fmla="*/ 2465881 h 3930169"/>
              <a:gd name="connsiteX5" fmla="*/ 3311318 w 5826586"/>
              <a:gd name="connsiteY5" fmla="*/ 2956211 h 3930169"/>
              <a:gd name="connsiteX6" fmla="*/ 4530518 w 5826586"/>
              <a:gd name="connsiteY6" fmla="*/ 3910368 h 3930169"/>
              <a:gd name="connsiteX7" fmla="*/ 5789474 w 5826586"/>
              <a:gd name="connsiteY7" fmla="*/ 3353776 h 3930169"/>
              <a:gd name="connsiteX8" fmla="*/ 5219631 w 5826586"/>
              <a:gd name="connsiteY8" fmla="*/ 650333 h 3930169"/>
              <a:gd name="connsiteX9" fmla="*/ 2529440 w 5826586"/>
              <a:gd name="connsiteY9" fmla="*/ 976 h 3930169"/>
              <a:gd name="connsiteX10" fmla="*/ 1257231 w 5826586"/>
              <a:gd name="connsiteY10" fmla="*/ 531063 h 393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26586" h="3930169">
                <a:moveTo>
                  <a:pt x="1257231" y="531063"/>
                </a:moveTo>
                <a:cubicBezTo>
                  <a:pt x="883961" y="725428"/>
                  <a:pt x="497439" y="926420"/>
                  <a:pt x="289822" y="1167168"/>
                </a:cubicBezTo>
                <a:cubicBezTo>
                  <a:pt x="82205" y="1407916"/>
                  <a:pt x="-39273" y="1761307"/>
                  <a:pt x="11527" y="1975550"/>
                </a:cubicBezTo>
                <a:cubicBezTo>
                  <a:pt x="62327" y="2189794"/>
                  <a:pt x="179387" y="2370907"/>
                  <a:pt x="594622" y="2452629"/>
                </a:cubicBezTo>
                <a:cubicBezTo>
                  <a:pt x="1009857" y="2534351"/>
                  <a:pt x="2050152" y="2381951"/>
                  <a:pt x="2502935" y="2465881"/>
                </a:cubicBezTo>
                <a:cubicBezTo>
                  <a:pt x="2955718" y="2549811"/>
                  <a:pt x="2973388" y="2715463"/>
                  <a:pt x="3311318" y="2956211"/>
                </a:cubicBezTo>
                <a:cubicBezTo>
                  <a:pt x="3649249" y="3196959"/>
                  <a:pt x="4117492" y="3844107"/>
                  <a:pt x="4530518" y="3910368"/>
                </a:cubicBezTo>
                <a:cubicBezTo>
                  <a:pt x="4943544" y="3976629"/>
                  <a:pt x="5674622" y="3897115"/>
                  <a:pt x="5789474" y="3353776"/>
                </a:cubicBezTo>
                <a:cubicBezTo>
                  <a:pt x="5904326" y="2810437"/>
                  <a:pt x="5762970" y="1209133"/>
                  <a:pt x="5219631" y="650333"/>
                </a:cubicBezTo>
                <a:cubicBezTo>
                  <a:pt x="4676292" y="91533"/>
                  <a:pt x="3189840" y="23063"/>
                  <a:pt x="2529440" y="976"/>
                </a:cubicBezTo>
                <a:cubicBezTo>
                  <a:pt x="1869040" y="-21111"/>
                  <a:pt x="1630501" y="336698"/>
                  <a:pt x="1257231" y="531063"/>
                </a:cubicBezTo>
                <a:close/>
              </a:path>
            </a:pathLst>
          </a:custGeom>
          <a:noFill/>
          <a:ln w="47625">
            <a:solidFill>
              <a:srgbClr val="CF6E6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 rot="2831201">
            <a:off x="1366963" y="2728386"/>
            <a:ext cx="1675353" cy="4520258"/>
          </a:xfrm>
          <a:prstGeom prst="ellipse">
            <a:avLst/>
          </a:prstGeom>
          <a:noFill/>
          <a:ln w="53975">
            <a:solidFill>
              <a:srgbClr val="CF6E6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5588924" y="4309917"/>
            <a:ext cx="219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F6E6C"/>
                </a:solidFill>
              </a:rPr>
              <a:t>This is one DFS tree in the DFS forest!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768456" y="189134"/>
            <a:ext cx="2191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CF6E6C"/>
                </a:solidFill>
              </a:rPr>
              <a:t>Here’s another DFS </a:t>
            </a:r>
            <a:r>
              <a:rPr lang="en-US" dirty="0">
                <a:solidFill>
                  <a:srgbClr val="CF6E6C"/>
                </a:solidFill>
              </a:rPr>
              <a:t>tree in the DFS forest!</a:t>
            </a:r>
          </a:p>
        </p:txBody>
      </p:sp>
      <p:sp>
        <p:nvSpPr>
          <p:cNvPr id="49" name="TextBox 48"/>
          <p:cNvSpPr txBox="1"/>
          <p:nvPr/>
        </p:nvSpPr>
        <p:spPr>
          <a:xfrm rot="18986036">
            <a:off x="2364027" y="5057397"/>
            <a:ext cx="219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CF6E6C"/>
                </a:solidFill>
              </a:rPr>
              <a:t>The last DFS tree!</a:t>
            </a:r>
            <a:endParaRPr lang="en-US" dirty="0">
              <a:solidFill>
                <a:srgbClr val="CF6E6C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816547" y="3112052"/>
            <a:ext cx="1264269" cy="842731"/>
            <a:chOff x="4373217" y="4464763"/>
            <a:chExt cx="1264269" cy="842731"/>
          </a:xfrm>
          <a:solidFill>
            <a:schemeClr val="bg2">
              <a:lumMod val="50000"/>
            </a:schemeClr>
          </a:solidFill>
        </p:grpSpPr>
        <p:sp>
          <p:nvSpPr>
            <p:cNvPr id="52" name="Oval 51"/>
            <p:cNvSpPr/>
            <p:nvPr/>
          </p:nvSpPr>
          <p:spPr>
            <a:xfrm>
              <a:off x="4373217" y="4464763"/>
              <a:ext cx="1264269" cy="842731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grpFill/>
          </p:spPr>
        </p:pic>
      </p:grpSp>
      <p:grpSp>
        <p:nvGrpSpPr>
          <p:cNvPr id="55" name="Group 54"/>
          <p:cNvGrpSpPr/>
          <p:nvPr/>
        </p:nvGrpSpPr>
        <p:grpSpPr>
          <a:xfrm>
            <a:off x="3477211" y="1524064"/>
            <a:ext cx="1154261" cy="964879"/>
            <a:chOff x="1791276" y="2676798"/>
            <a:chExt cx="995793" cy="769286"/>
          </a:xfrm>
        </p:grpSpPr>
        <p:sp>
          <p:nvSpPr>
            <p:cNvPr id="56" name="Oval 55"/>
            <p:cNvSpPr/>
            <p:nvPr/>
          </p:nvSpPr>
          <p:spPr>
            <a:xfrm>
              <a:off x="1791276" y="2676798"/>
              <a:ext cx="995793" cy="769286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effectLst>
              <a:glow rad="25400">
                <a:schemeClr val="tx1"/>
              </a:glow>
            </a:effectLst>
          </p:spPr>
        </p:pic>
      </p:grpSp>
      <p:grpSp>
        <p:nvGrpSpPr>
          <p:cNvPr id="59" name="Group 58"/>
          <p:cNvGrpSpPr/>
          <p:nvPr/>
        </p:nvGrpSpPr>
        <p:grpSpPr>
          <a:xfrm>
            <a:off x="7417684" y="2790449"/>
            <a:ext cx="931129" cy="857432"/>
            <a:chOff x="6334072" y="2019168"/>
            <a:chExt cx="931129" cy="857432"/>
          </a:xfrm>
          <a:solidFill>
            <a:schemeClr val="accent1"/>
          </a:solidFill>
        </p:grpSpPr>
        <p:sp>
          <p:nvSpPr>
            <p:cNvPr id="60" name="Oval 59"/>
            <p:cNvSpPr/>
            <p:nvPr/>
          </p:nvSpPr>
          <p:spPr>
            <a:xfrm>
              <a:off x="6334072" y="2019168"/>
              <a:ext cx="931129" cy="857432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</p:spPr>
        </p:pic>
      </p:grpSp>
      <p:grpSp>
        <p:nvGrpSpPr>
          <p:cNvPr id="62" name="Group 61"/>
          <p:cNvGrpSpPr/>
          <p:nvPr/>
        </p:nvGrpSpPr>
        <p:grpSpPr>
          <a:xfrm>
            <a:off x="5588924" y="560609"/>
            <a:ext cx="1385211" cy="934596"/>
            <a:chOff x="2508568" y="1917700"/>
            <a:chExt cx="913763" cy="706230"/>
          </a:xfrm>
        </p:grpSpPr>
        <p:sp>
          <p:nvSpPr>
            <p:cNvPr id="64" name="Oval 63"/>
            <p:cNvSpPr/>
            <p:nvPr/>
          </p:nvSpPr>
          <p:spPr>
            <a:xfrm>
              <a:off x="2508568" y="1917700"/>
              <a:ext cx="913763" cy="701631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</p:spPr>
        </p:pic>
      </p:grpSp>
      <p:pic>
        <p:nvPicPr>
          <p:cNvPr id="67" name="Picture 6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60681">
            <a:off x="2530388" y="2965985"/>
            <a:ext cx="652371" cy="92518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A0CDEF-799F-FA47-AD49-1A73BBD5D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98</a:t>
            </a:fld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40E5DA4-72EC-994E-9E9A-C4C7C41082B0}"/>
              </a:ext>
            </a:extLst>
          </p:cNvPr>
          <p:cNvSpPr txBox="1"/>
          <p:nvPr/>
        </p:nvSpPr>
        <p:spPr>
          <a:xfrm>
            <a:off x="4932661" y="6247433"/>
            <a:ext cx="4536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Notice that I’m not changing the start and finish times </a:t>
            </a:r>
            <a:r>
              <a:rPr lang="mr-IN" sz="1600" b="1" dirty="0">
                <a:solidFill>
                  <a:schemeClr val="accent1"/>
                </a:solidFill>
              </a:rPr>
              <a:t>–</a:t>
            </a:r>
            <a:r>
              <a:rPr lang="en-US" sz="1600" b="1" dirty="0">
                <a:solidFill>
                  <a:schemeClr val="accent1"/>
                </a:solidFill>
              </a:rPr>
              <a:t> I’m keeping them from the first run.</a:t>
            </a:r>
          </a:p>
        </p:txBody>
      </p:sp>
    </p:spTree>
    <p:extLst>
      <p:ext uri="{BB962C8B-B14F-4D97-AF65-F5344CB8AC3E}">
        <p14:creationId xmlns:p14="http://schemas.microsoft.com/office/powerpoint/2010/main" val="112259413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253377" y="3647881"/>
            <a:ext cx="1610963" cy="1208222"/>
            <a:chOff x="4053781" y="5555199"/>
            <a:chExt cx="1610963" cy="1208222"/>
          </a:xfrm>
        </p:grpSpPr>
        <p:sp>
          <p:nvSpPr>
            <p:cNvPr id="14" name="Oval 13"/>
            <p:cNvSpPr/>
            <p:nvPr/>
          </p:nvSpPr>
          <p:spPr>
            <a:xfrm>
              <a:off x="4287492" y="5555199"/>
              <a:ext cx="1112794" cy="1147707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effectLst>
              <a:glow rad="50800">
                <a:schemeClr val="tx1">
                  <a:alpha val="45000"/>
                </a:schemeClr>
              </a:glow>
            </a:effectLst>
          </p:spPr>
        </p:pic>
      </p:grpSp>
      <p:grpSp>
        <p:nvGrpSpPr>
          <p:cNvPr id="16" name="Group 15"/>
          <p:cNvGrpSpPr/>
          <p:nvPr/>
        </p:nvGrpSpPr>
        <p:grpSpPr>
          <a:xfrm>
            <a:off x="592385" y="5385661"/>
            <a:ext cx="1046441" cy="1067278"/>
            <a:chOff x="6021896" y="4336008"/>
            <a:chExt cx="1046441" cy="1067278"/>
          </a:xfrm>
        </p:grpSpPr>
        <p:sp>
          <p:nvSpPr>
            <p:cNvPr id="17" name="Oval 16"/>
            <p:cNvSpPr/>
            <p:nvPr/>
          </p:nvSpPr>
          <p:spPr>
            <a:xfrm>
              <a:off x="6021896" y="4336008"/>
              <a:ext cx="1046441" cy="1067278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effectLst>
              <a:glow rad="63500">
                <a:schemeClr val="tx1">
                  <a:alpha val="67000"/>
                </a:schemeClr>
              </a:glow>
            </a:effectLst>
          </p:spPr>
        </p:pic>
      </p:grpSp>
      <p:cxnSp>
        <p:nvCxnSpPr>
          <p:cNvPr id="48" name="Straight Connector 47"/>
          <p:cNvCxnSpPr>
            <a:stCxn id="46" idx="2"/>
            <a:endCxn id="11" idx="7"/>
          </p:cNvCxnSpPr>
          <p:nvPr/>
        </p:nvCxnSpPr>
        <p:spPr>
          <a:xfrm flipH="1">
            <a:off x="4462434" y="1024864"/>
            <a:ext cx="1126490" cy="640503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0" idx="0"/>
            <a:endCxn id="46" idx="5"/>
          </p:cNvCxnSpPr>
          <p:nvPr/>
        </p:nvCxnSpPr>
        <p:spPr>
          <a:xfrm flipH="1" flipV="1">
            <a:off x="6771276" y="1353142"/>
            <a:ext cx="1111973" cy="1437307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1" idx="6"/>
            <a:endCxn id="46" idx="3"/>
          </p:cNvCxnSpPr>
          <p:nvPr/>
        </p:nvCxnSpPr>
        <p:spPr>
          <a:xfrm flipV="1">
            <a:off x="4631472" y="1353142"/>
            <a:ext cx="1160311" cy="653362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8" idx="0"/>
            <a:endCxn id="46" idx="4"/>
          </p:cNvCxnSpPr>
          <p:nvPr/>
        </p:nvCxnSpPr>
        <p:spPr>
          <a:xfrm flipV="1">
            <a:off x="5448682" y="1489119"/>
            <a:ext cx="832848" cy="1622933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0" idx="4"/>
          </p:cNvCxnSpPr>
          <p:nvPr/>
        </p:nvCxnSpPr>
        <p:spPr>
          <a:xfrm flipH="1">
            <a:off x="3646250" y="3647881"/>
            <a:ext cx="4236999" cy="970507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8" idx="3"/>
            <a:endCxn id="15" idx="3"/>
          </p:cNvCxnSpPr>
          <p:nvPr/>
        </p:nvCxnSpPr>
        <p:spPr>
          <a:xfrm flipH="1">
            <a:off x="3864340" y="3831368"/>
            <a:ext cx="1137355" cy="420624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3477211" y="1470674"/>
            <a:ext cx="2485359" cy="2279691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1" idx="3"/>
            <a:endCxn id="14" idx="0"/>
          </p:cNvCxnSpPr>
          <p:nvPr/>
        </p:nvCxnSpPr>
        <p:spPr>
          <a:xfrm flipH="1">
            <a:off x="3043485" y="2347640"/>
            <a:ext cx="602764" cy="1300241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1482013" y="4641745"/>
            <a:ext cx="1186740" cy="963328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1" idx="5"/>
            <a:endCxn id="20" idx="2"/>
          </p:cNvCxnSpPr>
          <p:nvPr/>
        </p:nvCxnSpPr>
        <p:spPr>
          <a:xfrm>
            <a:off x="4462434" y="2347640"/>
            <a:ext cx="2955250" cy="871525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115606" y="4251993"/>
            <a:ext cx="1371482" cy="1133668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001695" y="5047104"/>
            <a:ext cx="4142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en-US" sz="2400" dirty="0"/>
              <a:t>Do DFS again, but this time, start with the vertices with the </a:t>
            </a:r>
            <a:r>
              <a:rPr lang="en-US" sz="2400" dirty="0">
                <a:solidFill>
                  <a:schemeClr val="accent4"/>
                </a:solidFill>
              </a:rPr>
              <a:t>largest finish time</a:t>
            </a:r>
            <a:r>
              <a:rPr lang="en-US" sz="2400" dirty="0"/>
              <a:t>.</a:t>
            </a:r>
            <a:endParaRPr lang="en-US" sz="2400" dirty="0">
              <a:solidFill>
                <a:schemeClr val="accent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13327" y="618596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Start:0</a:t>
            </a:r>
          </a:p>
          <a:p>
            <a:r>
              <a:rPr lang="en-US" dirty="0"/>
              <a:t>Finish:9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70996" y="1710544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Start:1</a:t>
            </a:r>
          </a:p>
          <a:p>
            <a:r>
              <a:rPr lang="en-US" dirty="0"/>
              <a:t>Finish:8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66654" y="3570395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Start:2</a:t>
            </a:r>
          </a:p>
          <a:p>
            <a:r>
              <a:rPr lang="en-US" dirty="0"/>
              <a:t>Finish:5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48807" y="5645709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Start:3</a:t>
            </a:r>
          </a:p>
          <a:p>
            <a:r>
              <a:rPr lang="en-US" dirty="0"/>
              <a:t>Finish:4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49268" y="3646702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Start:6</a:t>
            </a:r>
          </a:p>
          <a:p>
            <a:r>
              <a:rPr lang="en-US" dirty="0"/>
              <a:t>Finish:7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61189" y="3152935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Start:10</a:t>
            </a:r>
          </a:p>
          <a:p>
            <a:r>
              <a:rPr lang="en-US" dirty="0"/>
              <a:t>Finish:11</a:t>
            </a:r>
          </a:p>
        </p:txBody>
      </p:sp>
      <p:sp>
        <p:nvSpPr>
          <p:cNvPr id="39" name="Oval 38"/>
          <p:cNvSpPr/>
          <p:nvPr/>
        </p:nvSpPr>
        <p:spPr>
          <a:xfrm rot="391388">
            <a:off x="4565034" y="2870116"/>
            <a:ext cx="1675353" cy="1481913"/>
          </a:xfrm>
          <a:prstGeom prst="ellipse">
            <a:avLst/>
          </a:prstGeom>
          <a:noFill/>
          <a:ln w="53975">
            <a:solidFill>
              <a:srgbClr val="CF6E6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3009969" y="264067"/>
            <a:ext cx="5826586" cy="3930169"/>
          </a:xfrm>
          <a:custGeom>
            <a:avLst/>
            <a:gdLst>
              <a:gd name="connsiteX0" fmla="*/ 1257231 w 5826586"/>
              <a:gd name="connsiteY0" fmla="*/ 531063 h 3930169"/>
              <a:gd name="connsiteX1" fmla="*/ 289822 w 5826586"/>
              <a:gd name="connsiteY1" fmla="*/ 1167168 h 3930169"/>
              <a:gd name="connsiteX2" fmla="*/ 11527 w 5826586"/>
              <a:gd name="connsiteY2" fmla="*/ 1975550 h 3930169"/>
              <a:gd name="connsiteX3" fmla="*/ 594622 w 5826586"/>
              <a:gd name="connsiteY3" fmla="*/ 2452629 h 3930169"/>
              <a:gd name="connsiteX4" fmla="*/ 2502935 w 5826586"/>
              <a:gd name="connsiteY4" fmla="*/ 2465881 h 3930169"/>
              <a:gd name="connsiteX5" fmla="*/ 3311318 w 5826586"/>
              <a:gd name="connsiteY5" fmla="*/ 2956211 h 3930169"/>
              <a:gd name="connsiteX6" fmla="*/ 4530518 w 5826586"/>
              <a:gd name="connsiteY6" fmla="*/ 3910368 h 3930169"/>
              <a:gd name="connsiteX7" fmla="*/ 5789474 w 5826586"/>
              <a:gd name="connsiteY7" fmla="*/ 3353776 h 3930169"/>
              <a:gd name="connsiteX8" fmla="*/ 5219631 w 5826586"/>
              <a:gd name="connsiteY8" fmla="*/ 650333 h 3930169"/>
              <a:gd name="connsiteX9" fmla="*/ 2529440 w 5826586"/>
              <a:gd name="connsiteY9" fmla="*/ 976 h 3930169"/>
              <a:gd name="connsiteX10" fmla="*/ 1257231 w 5826586"/>
              <a:gd name="connsiteY10" fmla="*/ 531063 h 393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26586" h="3930169">
                <a:moveTo>
                  <a:pt x="1257231" y="531063"/>
                </a:moveTo>
                <a:cubicBezTo>
                  <a:pt x="883961" y="725428"/>
                  <a:pt x="497439" y="926420"/>
                  <a:pt x="289822" y="1167168"/>
                </a:cubicBezTo>
                <a:cubicBezTo>
                  <a:pt x="82205" y="1407916"/>
                  <a:pt x="-39273" y="1761307"/>
                  <a:pt x="11527" y="1975550"/>
                </a:cubicBezTo>
                <a:cubicBezTo>
                  <a:pt x="62327" y="2189794"/>
                  <a:pt x="179387" y="2370907"/>
                  <a:pt x="594622" y="2452629"/>
                </a:cubicBezTo>
                <a:cubicBezTo>
                  <a:pt x="1009857" y="2534351"/>
                  <a:pt x="2050152" y="2381951"/>
                  <a:pt x="2502935" y="2465881"/>
                </a:cubicBezTo>
                <a:cubicBezTo>
                  <a:pt x="2955718" y="2549811"/>
                  <a:pt x="2973388" y="2715463"/>
                  <a:pt x="3311318" y="2956211"/>
                </a:cubicBezTo>
                <a:cubicBezTo>
                  <a:pt x="3649249" y="3196959"/>
                  <a:pt x="4117492" y="3844107"/>
                  <a:pt x="4530518" y="3910368"/>
                </a:cubicBezTo>
                <a:cubicBezTo>
                  <a:pt x="4943544" y="3976629"/>
                  <a:pt x="5674622" y="3897115"/>
                  <a:pt x="5789474" y="3353776"/>
                </a:cubicBezTo>
                <a:cubicBezTo>
                  <a:pt x="5904326" y="2810437"/>
                  <a:pt x="5762970" y="1209133"/>
                  <a:pt x="5219631" y="650333"/>
                </a:cubicBezTo>
                <a:cubicBezTo>
                  <a:pt x="4676292" y="91533"/>
                  <a:pt x="3189840" y="23063"/>
                  <a:pt x="2529440" y="976"/>
                </a:cubicBezTo>
                <a:cubicBezTo>
                  <a:pt x="1869040" y="-21111"/>
                  <a:pt x="1630501" y="336698"/>
                  <a:pt x="1257231" y="531063"/>
                </a:cubicBezTo>
                <a:close/>
              </a:path>
            </a:pathLst>
          </a:custGeom>
          <a:noFill/>
          <a:ln w="47625">
            <a:solidFill>
              <a:srgbClr val="CF6E6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 rot="2831201">
            <a:off x="1366963" y="2728386"/>
            <a:ext cx="1675353" cy="4520258"/>
          </a:xfrm>
          <a:prstGeom prst="ellipse">
            <a:avLst/>
          </a:prstGeom>
          <a:noFill/>
          <a:ln w="53975">
            <a:solidFill>
              <a:srgbClr val="CF6E6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5588924" y="4309917"/>
            <a:ext cx="219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F6E6C"/>
                </a:solidFill>
              </a:rPr>
              <a:t>This is one DFS tree in the DFS forest!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768456" y="189134"/>
            <a:ext cx="2191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CF6E6C"/>
                </a:solidFill>
              </a:rPr>
              <a:t>Here’s another DFS </a:t>
            </a:r>
            <a:r>
              <a:rPr lang="en-US" dirty="0">
                <a:solidFill>
                  <a:srgbClr val="CF6E6C"/>
                </a:solidFill>
              </a:rPr>
              <a:t>tree in the DFS forest!</a:t>
            </a:r>
          </a:p>
        </p:txBody>
      </p:sp>
      <p:sp>
        <p:nvSpPr>
          <p:cNvPr id="49" name="TextBox 48"/>
          <p:cNvSpPr txBox="1"/>
          <p:nvPr/>
        </p:nvSpPr>
        <p:spPr>
          <a:xfrm rot="18986036">
            <a:off x="2364027" y="5057397"/>
            <a:ext cx="219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CF6E6C"/>
                </a:solidFill>
              </a:rPr>
              <a:t>The last DFS tree!</a:t>
            </a:r>
            <a:endParaRPr lang="en-US" dirty="0">
              <a:solidFill>
                <a:srgbClr val="CF6E6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303830">
            <a:off x="3386361" y="6076680"/>
            <a:ext cx="2608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Stencil" charset="0"/>
                <a:ea typeface="Stencil" charset="0"/>
                <a:cs typeface="Stencil" charset="0"/>
              </a:rPr>
              <a:t>IT WORKED!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4816547" y="3112052"/>
            <a:ext cx="1264269" cy="842731"/>
            <a:chOff x="4373217" y="4464763"/>
            <a:chExt cx="1264269" cy="842731"/>
          </a:xfrm>
          <a:solidFill>
            <a:schemeClr val="bg2">
              <a:lumMod val="50000"/>
            </a:schemeClr>
          </a:solidFill>
        </p:grpSpPr>
        <p:sp>
          <p:nvSpPr>
            <p:cNvPr id="52" name="Oval 51"/>
            <p:cNvSpPr/>
            <p:nvPr/>
          </p:nvSpPr>
          <p:spPr>
            <a:xfrm>
              <a:off x="4373217" y="4464763"/>
              <a:ext cx="1264269" cy="842731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grpFill/>
          </p:spPr>
        </p:pic>
      </p:grpSp>
      <p:grpSp>
        <p:nvGrpSpPr>
          <p:cNvPr id="55" name="Group 54"/>
          <p:cNvGrpSpPr/>
          <p:nvPr/>
        </p:nvGrpSpPr>
        <p:grpSpPr>
          <a:xfrm>
            <a:off x="3477211" y="1524064"/>
            <a:ext cx="1154261" cy="964879"/>
            <a:chOff x="1791276" y="2676798"/>
            <a:chExt cx="995793" cy="769286"/>
          </a:xfrm>
        </p:grpSpPr>
        <p:sp>
          <p:nvSpPr>
            <p:cNvPr id="56" name="Oval 55"/>
            <p:cNvSpPr/>
            <p:nvPr/>
          </p:nvSpPr>
          <p:spPr>
            <a:xfrm>
              <a:off x="1791276" y="2676798"/>
              <a:ext cx="995793" cy="769286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effectLst>
              <a:glow rad="25400">
                <a:schemeClr val="tx1"/>
              </a:glow>
            </a:effectLst>
          </p:spPr>
        </p:pic>
      </p:grpSp>
      <p:grpSp>
        <p:nvGrpSpPr>
          <p:cNvPr id="59" name="Group 58"/>
          <p:cNvGrpSpPr/>
          <p:nvPr/>
        </p:nvGrpSpPr>
        <p:grpSpPr>
          <a:xfrm>
            <a:off x="7417684" y="2790449"/>
            <a:ext cx="931129" cy="857432"/>
            <a:chOff x="6334072" y="2019168"/>
            <a:chExt cx="931129" cy="857432"/>
          </a:xfrm>
          <a:solidFill>
            <a:schemeClr val="accent1"/>
          </a:solidFill>
        </p:grpSpPr>
        <p:sp>
          <p:nvSpPr>
            <p:cNvPr id="60" name="Oval 59"/>
            <p:cNvSpPr/>
            <p:nvPr/>
          </p:nvSpPr>
          <p:spPr>
            <a:xfrm>
              <a:off x="6334072" y="2019168"/>
              <a:ext cx="931129" cy="857432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</p:spPr>
        </p:pic>
      </p:grpSp>
      <p:grpSp>
        <p:nvGrpSpPr>
          <p:cNvPr id="62" name="Group 61"/>
          <p:cNvGrpSpPr/>
          <p:nvPr/>
        </p:nvGrpSpPr>
        <p:grpSpPr>
          <a:xfrm>
            <a:off x="5588924" y="560609"/>
            <a:ext cx="1385211" cy="934596"/>
            <a:chOff x="2508568" y="1917700"/>
            <a:chExt cx="913763" cy="706230"/>
          </a:xfrm>
        </p:grpSpPr>
        <p:sp>
          <p:nvSpPr>
            <p:cNvPr id="64" name="Oval 63"/>
            <p:cNvSpPr/>
            <p:nvPr/>
          </p:nvSpPr>
          <p:spPr>
            <a:xfrm>
              <a:off x="2508568" y="1917700"/>
              <a:ext cx="913763" cy="701631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</p:spPr>
        </p:pic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8A03DE-D016-1340-A0EC-BE36300F6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66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4869</TotalTime>
  <Words>7118</Words>
  <Application>Microsoft Macintosh PowerPoint</Application>
  <PresentationFormat>On-screen Show (4:3)</PresentationFormat>
  <Paragraphs>1677</Paragraphs>
  <Slides>124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124</vt:i4>
      </vt:variant>
    </vt:vector>
  </HeadingPairs>
  <TitlesOfParts>
    <vt:vector size="134" baseType="lpstr">
      <vt:lpstr>Abadi MT Condensed Extra Bold</vt:lpstr>
      <vt:lpstr>Arial</vt:lpstr>
      <vt:lpstr>Calibri</vt:lpstr>
      <vt:lpstr>Calibri Light</vt:lpstr>
      <vt:lpstr>Cambria Math</vt:lpstr>
      <vt:lpstr>Comic Sans MS</vt:lpstr>
      <vt:lpstr>Courier</vt:lpstr>
      <vt:lpstr>Phosphate Inline</vt:lpstr>
      <vt:lpstr>Stencil</vt:lpstr>
      <vt:lpstr>Office Theme</vt:lpstr>
      <vt:lpstr>Lecture 10</vt:lpstr>
      <vt:lpstr>Announcements</vt:lpstr>
      <vt:lpstr>Last time</vt:lpstr>
      <vt:lpstr>Today</vt:lpstr>
      <vt:lpstr>How do we explore a graph?</vt:lpstr>
      <vt:lpstr>Breadth-First Search Exploring the world with a bird’s-eye view</vt:lpstr>
      <vt:lpstr>Breadth-First Search Exploring the world with a bird’s-eye view</vt:lpstr>
      <vt:lpstr>Breadth-First Search Exploring the world with a bird’s-eye view</vt:lpstr>
      <vt:lpstr>Breadth-First Search Exploring the world with a bird’s-eye view</vt:lpstr>
      <vt:lpstr>Breadth-First Search Exploring the world with a bird’s-eye view</vt:lpstr>
      <vt:lpstr>Breadth-First Search Exploring the world with pseudocode</vt:lpstr>
      <vt:lpstr>BFS also finds all the nodes reachable from the starting point</vt:lpstr>
      <vt:lpstr>Running time and extension to directed graphs</vt:lpstr>
      <vt:lpstr>Why is it called breadth-first?</vt:lpstr>
      <vt:lpstr>Pre-lecture exercise</vt:lpstr>
      <vt:lpstr>An example with distance 3</vt:lpstr>
      <vt:lpstr>Application of BFS: shortest path</vt:lpstr>
      <vt:lpstr>Application of BFS: shortest path</vt:lpstr>
      <vt:lpstr>To find the distance between w and all other vertices v</vt:lpstr>
      <vt:lpstr>Why do the vertices in Li have distance i from v?</vt:lpstr>
      <vt:lpstr>What have we learned?</vt:lpstr>
      <vt:lpstr>Today</vt:lpstr>
      <vt:lpstr>Recall: DFS It’s how you’d explore a labyrinth with chalk and a piece of string.</vt:lpstr>
      <vt:lpstr>Depth First Search  Exploring a labyrinth with chalk and a piece of string</vt:lpstr>
      <vt:lpstr>Depth First Search  Exploring a labyrinth with chalk and a piece of string</vt:lpstr>
      <vt:lpstr>Depth First Search  Exploring a labyrinth with chalk and a piece of string</vt:lpstr>
      <vt:lpstr>Depth First Search  Exploring a labyrinth with chalk and a piece of string</vt:lpstr>
      <vt:lpstr>Depth First Search  Exploring a labyrinth with chalk and a piece of string</vt:lpstr>
      <vt:lpstr>Depth First Search  Exploring a labyrinth with chalk and a piece of string</vt:lpstr>
      <vt:lpstr>Depth First Search  Exploring a labyrinth with chalk and a piece of string</vt:lpstr>
      <vt:lpstr>Depth First Search  Exploring a labyrinth with chalk and a piece of string</vt:lpstr>
      <vt:lpstr>Depth First Search  Exploring a labyrinth with chalk and a piece of string</vt:lpstr>
      <vt:lpstr>Depth First Search  Exploring a labyrinth with chalk and a piece of string</vt:lpstr>
      <vt:lpstr>Depth First Search  Exploring a labyrinth with chalk and a piece of string</vt:lpstr>
      <vt:lpstr>Depth First Search  Exploring a labyrinth with chalk and a piece of string</vt:lpstr>
      <vt:lpstr>Depth First Search  Exploring a labyrinth with chalk and a piece of string</vt:lpstr>
      <vt:lpstr>Depth First Search  Exploring a labyrinth with chalk and a piece of string</vt:lpstr>
      <vt:lpstr>Depth First Search  Exploring a labyrinth with chalk and a piece of string</vt:lpstr>
      <vt:lpstr>Depth First Search  Exploring a labyrinth with chalk and a piece of string</vt:lpstr>
      <vt:lpstr>Depth first search   implicitly creates a tree on everything you can reach</vt:lpstr>
      <vt:lpstr>When you can’t reach everything</vt:lpstr>
      <vt:lpstr>When you can’t reach everything</vt:lpstr>
      <vt:lpstr>When you can’t reach everything</vt:lpstr>
      <vt:lpstr>When you can’t reach everything</vt:lpstr>
      <vt:lpstr>When you can’t reach everything</vt:lpstr>
      <vt:lpstr>When you can’t reach everything</vt:lpstr>
      <vt:lpstr>When you can’t reach everything</vt:lpstr>
      <vt:lpstr>When you can’t reach everything</vt:lpstr>
      <vt:lpstr>When you can’t reach everything</vt:lpstr>
      <vt:lpstr>Recall: </vt:lpstr>
      <vt:lpstr>Enough of review</vt:lpstr>
      <vt:lpstr>PowerPoint Presentation</vt:lpstr>
      <vt:lpstr>Strongly connected components</vt:lpstr>
      <vt:lpstr>We can decompose a graph into  strongly connected components (SCCs)</vt:lpstr>
      <vt:lpstr>Why do we care  about SCCs?</vt:lpstr>
      <vt:lpstr>Why do we care  about SCCs?</vt:lpstr>
      <vt:lpstr>Why do we care about SCCs?</vt:lpstr>
      <vt:lpstr>How to find SCCs?</vt:lpstr>
      <vt:lpstr>One straightforward solution</vt:lpstr>
      <vt:lpstr>Today</vt:lpstr>
      <vt:lpstr>Pre-Lecture exercise</vt:lpstr>
      <vt:lpstr>Algorithm</vt:lpstr>
      <vt:lpstr>But let’s break that down a bit…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One question</vt:lpstr>
      <vt:lpstr>The SCC graph</vt:lpstr>
      <vt:lpstr>The SCC graph</vt:lpstr>
      <vt:lpstr>Starting and finishing times in a SCC</vt:lpstr>
      <vt:lpstr>Our SCC DAG with start and finish times</vt:lpstr>
      <vt:lpstr>PowerPoint Presentation</vt:lpstr>
      <vt:lpstr>Main idea</vt:lpstr>
      <vt:lpstr>Let’s make this idea formal.</vt:lpstr>
      <vt:lpstr>Recall</vt:lpstr>
      <vt:lpstr>As we saw last time…</vt:lpstr>
      <vt:lpstr>Same thing, in the SCC DAG.</vt:lpstr>
      <vt:lpstr>Let’s call it Lemma 2  </vt:lpstr>
      <vt:lpstr>Proof idea</vt:lpstr>
      <vt:lpstr>Proof idea</vt:lpstr>
      <vt:lpstr>Proof idea</vt:lpstr>
      <vt:lpstr>Proof idea</vt:lpstr>
      <vt:lpstr>This establishes:  Lemma 2  </vt:lpstr>
      <vt:lpstr>This establishes:  Corollary 1</vt:lpstr>
      <vt:lpstr>Now we see why  this finds SCCs.</vt:lpstr>
      <vt:lpstr>Formally, we prove it by induction</vt:lpstr>
      <vt:lpstr>Inductive step [drawing on board to supplement]</vt:lpstr>
      <vt:lpstr>Formally, we prove it by induction</vt:lpstr>
      <vt:lpstr>Punchline:  we can find SCCs in time O(n + m)</vt:lpstr>
      <vt:lpstr>Recap</vt:lpstr>
      <vt:lpstr>Next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10</dc:title>
  <dc:creator>Mary Katherine Wootters</dc:creator>
  <cp:lastModifiedBy>Nima Anari</cp:lastModifiedBy>
  <cp:revision>123</cp:revision>
  <cp:lastPrinted>2020-02-10T06:55:52Z</cp:lastPrinted>
  <dcterms:created xsi:type="dcterms:W3CDTF">2017-05-02T23:09:35Z</dcterms:created>
  <dcterms:modified xsi:type="dcterms:W3CDTF">2021-02-17T04:06:45Z</dcterms:modified>
</cp:coreProperties>
</file>