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454" r:id="rId3"/>
    <p:sldId id="441" r:id="rId4"/>
    <p:sldId id="259" r:id="rId5"/>
    <p:sldId id="260" r:id="rId6"/>
    <p:sldId id="261" r:id="rId7"/>
    <p:sldId id="443" r:id="rId8"/>
    <p:sldId id="262" r:id="rId9"/>
    <p:sldId id="442" r:id="rId10"/>
    <p:sldId id="279" r:id="rId11"/>
    <p:sldId id="373" r:id="rId12"/>
    <p:sldId id="375" r:id="rId13"/>
    <p:sldId id="372" r:id="rId14"/>
    <p:sldId id="280" r:id="rId15"/>
    <p:sldId id="281" r:id="rId16"/>
    <p:sldId id="399" r:id="rId17"/>
    <p:sldId id="282" r:id="rId18"/>
    <p:sldId id="308" r:id="rId19"/>
    <p:sldId id="289" r:id="rId20"/>
    <p:sldId id="285" r:id="rId21"/>
    <p:sldId id="287" r:id="rId22"/>
    <p:sldId id="286" r:id="rId23"/>
    <p:sldId id="288" r:id="rId24"/>
    <p:sldId id="290" r:id="rId25"/>
    <p:sldId id="291" r:id="rId26"/>
    <p:sldId id="307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444" r:id="rId42"/>
    <p:sldId id="413" r:id="rId43"/>
    <p:sldId id="414" r:id="rId44"/>
    <p:sldId id="278" r:id="rId45"/>
    <p:sldId id="407" r:id="rId46"/>
    <p:sldId id="283" r:id="rId47"/>
    <p:sldId id="457" r:id="rId48"/>
    <p:sldId id="416" r:id="rId49"/>
    <p:sldId id="309" r:id="rId50"/>
    <p:sldId id="311" r:id="rId51"/>
    <p:sldId id="400" r:id="rId52"/>
    <p:sldId id="310" r:id="rId53"/>
    <p:sldId id="445" r:id="rId54"/>
    <p:sldId id="447" r:id="rId55"/>
    <p:sldId id="313" r:id="rId56"/>
    <p:sldId id="453" r:id="rId57"/>
    <p:sldId id="315" r:id="rId58"/>
    <p:sldId id="316" r:id="rId59"/>
    <p:sldId id="415" r:id="rId60"/>
    <p:sldId id="320" r:id="rId61"/>
    <p:sldId id="321" r:id="rId62"/>
    <p:sldId id="322" r:id="rId63"/>
    <p:sldId id="323" r:id="rId64"/>
    <p:sldId id="324" r:id="rId65"/>
    <p:sldId id="408" r:id="rId66"/>
    <p:sldId id="409" r:id="rId67"/>
    <p:sldId id="325" r:id="rId68"/>
    <p:sldId id="411" r:id="rId69"/>
    <p:sldId id="317" r:id="rId70"/>
    <p:sldId id="376" r:id="rId71"/>
    <p:sldId id="319" r:id="rId72"/>
    <p:sldId id="448" r:id="rId73"/>
    <p:sldId id="412" r:id="rId74"/>
    <p:sldId id="417" r:id="rId75"/>
    <p:sldId id="434" r:id="rId76"/>
    <p:sldId id="435" r:id="rId77"/>
    <p:sldId id="436" r:id="rId78"/>
    <p:sldId id="437" r:id="rId79"/>
    <p:sldId id="438" r:id="rId80"/>
    <p:sldId id="439" r:id="rId81"/>
    <p:sldId id="430" r:id="rId82"/>
    <p:sldId id="431" r:id="rId83"/>
    <p:sldId id="432" r:id="rId84"/>
    <p:sldId id="353" r:id="rId85"/>
    <p:sldId id="326" r:id="rId86"/>
    <p:sldId id="450" r:id="rId87"/>
    <p:sldId id="451" r:id="rId88"/>
    <p:sldId id="452" r:id="rId89"/>
    <p:sldId id="427" r:id="rId90"/>
    <p:sldId id="449" r:id="rId91"/>
    <p:sldId id="425" r:id="rId92"/>
    <p:sldId id="426" r:id="rId93"/>
    <p:sldId id="428" r:id="rId94"/>
    <p:sldId id="429" r:id="rId95"/>
    <p:sldId id="391" r:id="rId96"/>
    <p:sldId id="392" r:id="rId97"/>
    <p:sldId id="393" r:id="rId98"/>
    <p:sldId id="433" r:id="rId99"/>
    <p:sldId id="394" r:id="rId100"/>
    <p:sldId id="395" r:id="rId101"/>
    <p:sldId id="396" r:id="rId102"/>
    <p:sldId id="397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FF"/>
    <a:srgbClr val="E700E4"/>
    <a:srgbClr val="FF8A11"/>
    <a:srgbClr val="78E000"/>
    <a:srgbClr val="0028E9"/>
    <a:srgbClr val="FF5C00"/>
    <a:srgbClr val="FFA628"/>
    <a:srgbClr val="51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5"/>
    <p:restoredTop sz="92789"/>
  </p:normalViewPr>
  <p:slideViewPr>
    <p:cSldViewPr snapToGrid="0" snapToObjects="1">
      <p:cViewPr varScale="1">
        <p:scale>
          <a:sx n="114" d="100"/>
          <a:sy n="114" d="100"/>
        </p:scale>
        <p:origin x="1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16BC1-9BB2-4E45-8180-AE08C5F93235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3BD7B-6091-994D-B295-C93D0384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6E1F-B5DE-4D45-BA15-068127498198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D2867-8BA1-294F-8B99-CC1FFF10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7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this is called a “distance-vector” routing protocol which means it maintains</a:t>
            </a:r>
            <a:r>
              <a:rPr lang="en-US" baseline="0" dirty="0"/>
              <a:t> a vector of distances.  </a:t>
            </a:r>
            <a:r>
              <a:rPr lang="en-US" dirty="0"/>
              <a:t>OTOH,</a:t>
            </a:r>
            <a:r>
              <a:rPr lang="en-US" baseline="0" dirty="0"/>
              <a:t> the OSPF algorithm that uses Dijkstra is “link-state” routing protocol which means that a node should broadcast to everyone if the topology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FE04-6C8D-EC4E-A886-94BF5D408C9F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7713-82D5-4B48-9F31-70689F36C2AF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03C3-E4A0-DE4F-BCFA-6BB828A86E51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2010-8070-C749-9525-D8C95771B3DD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DD8-4723-FB4E-85FD-19E65C2E459A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CABA-6403-6345-9C96-0255901E1BB7}" type="datetime1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0F1C-DFDE-0B48-B48A-CBD8F3CB1CB0}" type="datetime1">
              <a:rPr lang="en-US" smtClean="0"/>
              <a:t>2/21/21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7990-1871-E848-A965-9BFCAB8D7489}" type="datetime1">
              <a:rPr lang="en-US" smtClean="0"/>
              <a:t>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532-DFA1-9C4C-AC7D-41729985C4A5}" type="datetime1">
              <a:rPr lang="en-US" smtClean="0"/>
              <a:t>2/21/21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C528-9181-0B4A-AB01-E2013A39C568}" type="datetime1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3C8C-AEA6-5843-9AF9-51A48F1BB710}" type="datetime1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D6B6-018B-584E-BF2F-5F22037030CA}" type="datetime1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2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513066"/>
            <a:ext cx="7772400" cy="2387600"/>
          </a:xfrm>
        </p:spPr>
        <p:txBody>
          <a:bodyPr/>
          <a:lstStyle/>
          <a:p>
            <a:r>
              <a:rPr lang="en-US" dirty="0"/>
              <a:t>Lecture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713" y="3992741"/>
            <a:ext cx="6858000" cy="1655762"/>
          </a:xfrm>
        </p:spPr>
        <p:txBody>
          <a:bodyPr/>
          <a:lstStyle/>
          <a:p>
            <a:r>
              <a:rPr lang="en-US" dirty="0"/>
              <a:t>Weighted Graphs: Dijkstra and Bellman-Ford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BCCC7-59F2-1D44-B157-B4F76FDE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D9A0A-EB97-8042-AF2C-257E7EF90F7A}"/>
              </a:ext>
            </a:extLst>
          </p:cNvPr>
          <p:cNvSpPr txBox="1"/>
          <p:nvPr/>
        </p:nvSpPr>
        <p:spPr>
          <a:xfrm>
            <a:off x="1658984" y="5325079"/>
            <a:ext cx="6178730" cy="83099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F6E6C"/>
                </a:solidFill>
              </a:rPr>
              <a:t>NOTE: We may not get to Bellman-Ford!  </a:t>
            </a:r>
          </a:p>
          <a:p>
            <a:pPr algn="ctr"/>
            <a:r>
              <a:rPr lang="en-US" sz="2400" dirty="0">
                <a:solidFill>
                  <a:srgbClr val="CF6E6C"/>
                </a:solidFill>
              </a:rPr>
              <a:t>We will spend more time on it next time.</a:t>
            </a:r>
          </a:p>
        </p:txBody>
      </p:sp>
    </p:spTree>
    <p:extLst>
      <p:ext uri="{BB962C8B-B14F-4D97-AF65-F5344CB8AC3E}">
        <p14:creationId xmlns:p14="http://schemas.microsoft.com/office/powerpoint/2010/main" val="212560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67" y="1581177"/>
            <a:ext cx="8515350" cy="55482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CF6E6C"/>
                </a:solidFill>
              </a:rPr>
              <a:t>shortest path </a:t>
            </a:r>
            <a:r>
              <a:rPr lang="en-US" dirty="0"/>
              <a:t>between u and v in a weighted graph?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cost</a:t>
            </a:r>
            <a:r>
              <a:rPr lang="en-US" dirty="0">
                <a:solidFill>
                  <a:schemeClr val="accent4"/>
                </a:solidFill>
              </a:rPr>
              <a:t> of a path is the sum of the weights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shortest path </a:t>
            </a:r>
            <a:r>
              <a:rPr lang="en-US" dirty="0">
                <a:solidFill>
                  <a:schemeClr val="accent4"/>
                </a:solidFill>
              </a:rPr>
              <a:t>is the one with the minimum cost.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distance</a:t>
            </a:r>
            <a:r>
              <a:rPr lang="en-US" sz="2400" dirty="0"/>
              <a:t> d(</a:t>
            </a:r>
            <a:r>
              <a:rPr lang="en-US" sz="2400" dirty="0" err="1"/>
              <a:t>u,v</a:t>
            </a:r>
            <a:r>
              <a:rPr lang="en-US" sz="2400" dirty="0"/>
              <a:t>) between two vertices u and v is the cost of the the shortest path between u and v.</a:t>
            </a:r>
          </a:p>
          <a:p>
            <a:r>
              <a:rPr lang="en-US" sz="2400" dirty="0"/>
              <a:t>For this lecture </a:t>
            </a:r>
            <a:r>
              <a:rPr lang="en-US" sz="2400" b="1" dirty="0"/>
              <a:t>all graphs are directed</a:t>
            </a:r>
            <a:r>
              <a:rPr lang="en-US" sz="2400" dirty="0"/>
              <a:t>, but to save on notation I’m just going to draw undirected edges.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74460" y="4249987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Oval 6"/>
          <p:cNvSpPr/>
          <p:nvPr/>
        </p:nvSpPr>
        <p:spPr>
          <a:xfrm>
            <a:off x="4626069" y="3697226"/>
            <a:ext cx="454016" cy="422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69324" y="4681514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57751" y="391341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21267" y="3640522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1" idx="2"/>
            <a:endCxn id="9" idx="6"/>
          </p:cNvCxnSpPr>
          <p:nvPr/>
        </p:nvCxnSpPr>
        <p:spPr>
          <a:xfrm flipH="1">
            <a:off x="1479159" y="3837684"/>
            <a:ext cx="642108" cy="27288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2"/>
          </p:cNvCxnSpPr>
          <p:nvPr/>
        </p:nvCxnSpPr>
        <p:spPr>
          <a:xfrm>
            <a:off x="1479159" y="4138716"/>
            <a:ext cx="1490165" cy="73996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1"/>
          </p:cNvCxnSpPr>
          <p:nvPr/>
        </p:nvCxnSpPr>
        <p:spPr>
          <a:xfrm flipH="1">
            <a:off x="2580096" y="3759122"/>
            <a:ext cx="2112462" cy="645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94456" y="344313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9112" y="4310485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695" y="3314464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20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727" y="3640521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7292" y="3114422"/>
            <a:ext cx="233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from s to t has cost 25.</a:t>
            </a:r>
          </a:p>
        </p:txBody>
      </p:sp>
      <p:cxnSp>
        <p:nvCxnSpPr>
          <p:cNvPr id="28" name="Straight Connector 27"/>
          <p:cNvCxnSpPr>
            <a:endCxn id="8" idx="6"/>
          </p:cNvCxnSpPr>
          <p:nvPr/>
        </p:nvCxnSpPr>
        <p:spPr>
          <a:xfrm flipH="1">
            <a:off x="3390732" y="4681514"/>
            <a:ext cx="429101" cy="1971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756401" y="442345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55438" y="4554790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177809" y="4620613"/>
            <a:ext cx="477629" cy="13133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2"/>
            <a:endCxn id="32" idx="6"/>
          </p:cNvCxnSpPr>
          <p:nvPr/>
        </p:nvCxnSpPr>
        <p:spPr>
          <a:xfrm flipH="1">
            <a:off x="5076846" y="4447149"/>
            <a:ext cx="797614" cy="304803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6"/>
            <a:endCxn id="6" idx="1"/>
          </p:cNvCxnSpPr>
          <p:nvPr/>
        </p:nvCxnSpPr>
        <p:spPr>
          <a:xfrm>
            <a:off x="5080085" y="3908554"/>
            <a:ext cx="856089" cy="39918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04923" y="4239360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90573" y="448055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8970" y="4404598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95869" y="4620613"/>
            <a:ext cx="234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is shorter, it has cost 5.</a:t>
            </a:r>
          </a:p>
        </p:txBody>
      </p:sp>
      <p:sp>
        <p:nvSpPr>
          <p:cNvPr id="54" name="Oval 53"/>
          <p:cNvSpPr/>
          <p:nvPr/>
        </p:nvSpPr>
        <p:spPr>
          <a:xfrm>
            <a:off x="6467165" y="6486279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73138" y="651903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stCxn id="54" idx="6"/>
          </p:cNvCxnSpPr>
          <p:nvPr/>
        </p:nvCxnSpPr>
        <p:spPr>
          <a:xfrm>
            <a:off x="6695509" y="6584860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938658" y="645517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44631" y="6487931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8" idx="5"/>
            <a:endCxn id="59" idx="4"/>
          </p:cNvCxnSpPr>
          <p:nvPr/>
        </p:nvCxnSpPr>
        <p:spPr>
          <a:xfrm>
            <a:off x="8133562" y="6623461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8" idx="7"/>
            <a:endCxn id="59" idx="0"/>
          </p:cNvCxnSpPr>
          <p:nvPr/>
        </p:nvCxnSpPr>
        <p:spPr>
          <a:xfrm>
            <a:off x="8133562" y="6484047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052830" y="6040498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cxnSp>
        <p:nvCxnSpPr>
          <p:cNvPr id="5" name="Straight Arrow Connector 4"/>
          <p:cNvCxnSpPr>
            <a:stCxn id="23" idx="1"/>
          </p:cNvCxnSpPr>
          <p:nvPr/>
        </p:nvCxnSpPr>
        <p:spPr>
          <a:xfrm flipH="1">
            <a:off x="5453016" y="3468365"/>
            <a:ext cx="344276" cy="2653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280735" y="4949114"/>
            <a:ext cx="1015133" cy="546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3776C-4855-8940-8F8A-CB937AA9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9" grpId="0"/>
      <p:bldP spid="20" grpId="0"/>
      <p:bldP spid="21" grpId="0"/>
      <p:bldP spid="22" grpId="0"/>
      <p:bldP spid="23" grpId="0"/>
      <p:bldP spid="31" grpId="0" animBg="1"/>
      <p:bldP spid="32" grpId="0" animBg="1"/>
      <p:bldP spid="47" grpId="0"/>
      <p:bldP spid="48" grpId="0"/>
      <p:bldP spid="49" grpId="0"/>
      <p:bldP spid="50" grpId="0"/>
      <p:bldP spid="54" grpId="0" animBg="1"/>
      <p:bldP spid="55" grpId="0" animBg="1"/>
      <p:bldP spid="58" grpId="0" animBg="1"/>
      <p:bldP spid="59" grpId="0" animBg="1"/>
      <p:bldP spid="6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24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5884"/>
            <a:ext cx="7886700" cy="4351338"/>
          </a:xfrm>
        </p:spPr>
        <p:txBody>
          <a:bodyPr/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Above, we’ve noted the cost in terms of bit-flips.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08505" y="-1473552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/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/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/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/>
              <a:t>111</a:t>
            </a:r>
          </a:p>
          <a:p>
            <a:pPr algn="r"/>
            <a:r>
              <a:rPr lang="en-US" sz="3200" dirty="0"/>
              <a:t>1000</a:t>
            </a:r>
          </a:p>
          <a:p>
            <a:pPr algn="r"/>
            <a:r>
              <a:rPr lang="en-US" sz="3200" dirty="0"/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/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/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/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242221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4DFE-D1EC-044B-A4A9-80B79AF3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516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8772"/>
            <a:ext cx="7886700" cy="5161871"/>
          </a:xfrm>
        </p:spPr>
        <p:txBody>
          <a:bodyPr>
            <a:normAutofit/>
          </a:bodyPr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Some steps are very expensive.</a:t>
            </a:r>
          </a:p>
          <a:p>
            <a:pPr lvl="1"/>
            <a:r>
              <a:rPr lang="en-US" dirty="0"/>
              <a:t>Many are very cheap.</a:t>
            </a:r>
          </a:p>
          <a:p>
            <a:r>
              <a:rPr lang="en-US" b="1" i="1" dirty="0"/>
              <a:t>Amortized</a:t>
            </a:r>
            <a:r>
              <a:rPr lang="en-US" dirty="0"/>
              <a:t> over all the inputs, it turns out to be pretty cheap.  </a:t>
            </a:r>
          </a:p>
          <a:p>
            <a:pPr lvl="1"/>
            <a:r>
              <a:rPr lang="en-US" dirty="0"/>
              <a:t>O(n) for all n increments.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45008" y="-1442583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</a:t>
            </a:r>
          </a:p>
          <a:p>
            <a:pPr algn="r"/>
            <a:r>
              <a:rPr lang="en-US" sz="3200" dirty="0">
                <a:solidFill>
                  <a:srgbClr val="CF6E6C"/>
                </a:solidFill>
              </a:rPr>
              <a:t>1000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5736" y="2428406"/>
            <a:ext cx="124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168993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D7D1-9BB4-874B-BB39-C9DB07FA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This is different from expected runtime.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2104"/>
            <a:ext cx="8515350" cy="4351338"/>
          </a:xfrm>
        </p:spPr>
        <p:txBody>
          <a:bodyPr/>
          <a:lstStyle/>
          <a:p>
            <a:r>
              <a:rPr lang="en-US" dirty="0"/>
              <a:t>The statement is deterministic, no randomness here.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it is still weaker than worst-case runtime.</a:t>
            </a:r>
          </a:p>
          <a:p>
            <a:pPr lvl="1"/>
            <a:r>
              <a:rPr lang="en-US" dirty="0"/>
              <a:t>We may need to wait for a while to start making it worth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37942">
            <a:off x="3873297" y="2821824"/>
            <a:ext cx="1397406" cy="89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13" y="2444790"/>
            <a:ext cx="1716374" cy="17163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01C0-FF2A-7B4F-9E86-AEE4BC6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4" name="Oval 3"/>
          <p:cNvSpPr/>
          <p:nvPr/>
        </p:nvSpPr>
        <p:spPr>
          <a:xfrm>
            <a:off x="4899592" y="3479731"/>
            <a:ext cx="1115786" cy="3820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5" name="Straight Connector 4"/>
          <p:cNvCxnSpPr>
            <a:stCxn id="6" idx="4"/>
            <a:endCxn id="11" idx="0"/>
          </p:cNvCxnSpPr>
          <p:nvPr/>
        </p:nvCxnSpPr>
        <p:spPr>
          <a:xfrm flipH="1">
            <a:off x="4861448" y="3861820"/>
            <a:ext cx="596037" cy="150665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4" idx="0"/>
            <a:endCxn id="18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7" idx="0"/>
            <a:endCxn id="19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4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0" name="Oval 9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1" name="Oval 10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3" name="Oval 12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4" name="Oval 13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16" name="Straight Connector 15"/>
          <p:cNvCxnSpPr>
            <a:stCxn id="14" idx="4"/>
            <a:endCxn id="20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20" idx="6"/>
          </p:cNvCxnSpPr>
          <p:nvPr/>
        </p:nvCxnSpPr>
        <p:spPr>
          <a:xfrm flipH="1" flipV="1">
            <a:off x="4125614" y="3631451"/>
            <a:ext cx="773978" cy="39325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4" idx="6"/>
            <a:endCxn id="17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9" idx="4"/>
            <a:endCxn id="14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00536" y="3143046"/>
            <a:ext cx="101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0112" y="3612400"/>
            <a:ext cx="305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1172" y="4113240"/>
            <a:ext cx="89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32" name="Straight Connector 31"/>
          <p:cNvCxnSpPr>
            <a:stCxn id="20" idx="4"/>
            <a:endCxn id="16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0341" y="5381641"/>
            <a:ext cx="3030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Q: What’s the shortest path from </a:t>
            </a:r>
            <a:r>
              <a:rPr lang="en-US" sz="2400" b="1" dirty="0">
                <a:solidFill>
                  <a:schemeClr val="accent4"/>
                </a:solidFill>
              </a:rPr>
              <a:t>Packard</a:t>
            </a:r>
            <a:r>
              <a:rPr lang="en-US" sz="2400" dirty="0">
                <a:solidFill>
                  <a:schemeClr val="accent4"/>
                </a:solidFill>
              </a:rPr>
              <a:t> to the Union?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251542" y="2456578"/>
            <a:ext cx="24611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This is the shortest path from Gates to the Union.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It has cost 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EF6B5-1FFA-5849-8081-9C60FEB4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9601"/>
            <a:ext cx="8320478" cy="4351338"/>
          </a:xfrm>
        </p:spPr>
        <p:txBody>
          <a:bodyPr/>
          <a:lstStyle/>
          <a:p>
            <a:r>
              <a:rPr lang="en-US" dirty="0"/>
              <a:t>A sub-path of a shortest path is also a shortest path.</a:t>
            </a:r>
          </a:p>
          <a:p>
            <a:endParaRPr lang="en-US" dirty="0"/>
          </a:p>
          <a:p>
            <a:r>
              <a:rPr lang="en-US" dirty="0"/>
              <a:t>Say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E700E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t.</a:t>
            </a:r>
          </a:p>
          <a:p>
            <a:r>
              <a:rPr lang="en-US" dirty="0"/>
              <a:t>Claim: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FF5C00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Suppose not, </a:t>
            </a:r>
            <a:r>
              <a:rPr lang="en-US" b="1" dirty="0">
                <a:solidFill>
                  <a:srgbClr val="78E000"/>
                </a:solidFill>
              </a:rPr>
              <a:t>this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one is a shorter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then that gives an </a:t>
            </a:r>
            <a:r>
              <a:rPr lang="en-US" b="1" dirty="0">
                <a:solidFill>
                  <a:srgbClr val="5600FF"/>
                </a:solidFill>
              </a:rPr>
              <a:t>even shorter path </a:t>
            </a:r>
            <a:r>
              <a:rPr lang="en-US" dirty="0">
                <a:solidFill>
                  <a:schemeClr val="accent4"/>
                </a:solidFill>
              </a:rPr>
              <a:t>from s to t!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06421" y="54274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Oval 4"/>
          <p:cNvSpPr/>
          <p:nvPr/>
        </p:nvSpPr>
        <p:spPr>
          <a:xfrm>
            <a:off x="2098073" y="5126190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67496" y="55798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28096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6019748" y="5579852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43129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/>
          <p:cNvCxnSpPr>
            <a:stCxn id="5" idx="2"/>
            <a:endCxn id="4" idx="6"/>
          </p:cNvCxnSpPr>
          <p:nvPr/>
        </p:nvCxnSpPr>
        <p:spPr>
          <a:xfrm flipH="1">
            <a:off x="1424066" y="5427453"/>
            <a:ext cx="674007" cy="301263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6" idx="1"/>
          </p:cNvCxnSpPr>
          <p:nvPr/>
        </p:nvCxnSpPr>
        <p:spPr>
          <a:xfrm>
            <a:off x="2715718" y="5427453"/>
            <a:ext cx="942230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7"/>
          </p:cNvCxnSpPr>
          <p:nvPr/>
        </p:nvCxnSpPr>
        <p:spPr>
          <a:xfrm flipH="1">
            <a:off x="4094689" y="5427453"/>
            <a:ext cx="633407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>
            <a:off x="5345742" y="5427453"/>
            <a:ext cx="764458" cy="240637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6"/>
          </p:cNvCxnSpPr>
          <p:nvPr/>
        </p:nvCxnSpPr>
        <p:spPr>
          <a:xfrm flipH="1">
            <a:off x="6637393" y="5427453"/>
            <a:ext cx="705736" cy="453662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4069">
            <a:off x="7550126" y="3392443"/>
            <a:ext cx="1520932" cy="12064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7313568">
            <a:off x="7446322" y="3558734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31" name="Freeform 30"/>
          <p:cNvSpPr/>
          <p:nvPr/>
        </p:nvSpPr>
        <p:spPr>
          <a:xfrm>
            <a:off x="1136722" y="4356400"/>
            <a:ext cx="3705101" cy="1100020"/>
          </a:xfrm>
          <a:custGeom>
            <a:avLst/>
            <a:gdLst>
              <a:gd name="connsiteX0" fmla="*/ 137442 w 3705101"/>
              <a:gd name="connsiteY0" fmla="*/ 1100020 h 1100020"/>
              <a:gd name="connsiteX1" fmla="*/ 2530 w 3705101"/>
              <a:gd name="connsiteY1" fmla="*/ 845187 h 1100020"/>
              <a:gd name="connsiteX2" fmla="*/ 242373 w 3705101"/>
              <a:gd name="connsiteY2" fmla="*/ 845187 h 1100020"/>
              <a:gd name="connsiteX3" fmla="*/ 302334 w 3705101"/>
              <a:gd name="connsiteY3" fmla="*/ 380492 h 1100020"/>
              <a:gd name="connsiteX4" fmla="*/ 632117 w 3705101"/>
              <a:gd name="connsiteY4" fmla="*/ 575364 h 1100020"/>
              <a:gd name="connsiteX5" fmla="*/ 871960 w 3705101"/>
              <a:gd name="connsiteY5" fmla="*/ 110669 h 1100020"/>
              <a:gd name="connsiteX6" fmla="*/ 1081822 w 3705101"/>
              <a:gd name="connsiteY6" fmla="*/ 275561 h 1100020"/>
              <a:gd name="connsiteX7" fmla="*/ 1411606 w 3705101"/>
              <a:gd name="connsiteY7" fmla="*/ 35718 h 1100020"/>
              <a:gd name="connsiteX8" fmla="*/ 1786360 w 3705101"/>
              <a:gd name="connsiteY8" fmla="*/ 515403 h 1100020"/>
              <a:gd name="connsiteX9" fmla="*/ 2385967 w 3705101"/>
              <a:gd name="connsiteY9" fmla="*/ 5738 h 1100020"/>
              <a:gd name="connsiteX10" fmla="*/ 2505888 w 3705101"/>
              <a:gd name="connsiteY10" fmla="*/ 230590 h 1100020"/>
              <a:gd name="connsiteX11" fmla="*/ 2865652 w 3705101"/>
              <a:gd name="connsiteY11" fmla="*/ 65698 h 1100020"/>
              <a:gd name="connsiteX12" fmla="*/ 3045534 w 3705101"/>
              <a:gd name="connsiteY12" fmla="*/ 545384 h 1100020"/>
              <a:gd name="connsiteX13" fmla="*/ 3405298 w 3705101"/>
              <a:gd name="connsiteY13" fmla="*/ 380492 h 1100020"/>
              <a:gd name="connsiteX14" fmla="*/ 3705101 w 3705101"/>
              <a:gd name="connsiteY14" fmla="*/ 800216 h 110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5101" h="1100020">
                <a:moveTo>
                  <a:pt x="137442" y="1100020"/>
                </a:moveTo>
                <a:cubicBezTo>
                  <a:pt x="61242" y="993839"/>
                  <a:pt x="-14958" y="887659"/>
                  <a:pt x="2530" y="845187"/>
                </a:cubicBezTo>
                <a:cubicBezTo>
                  <a:pt x="20018" y="802715"/>
                  <a:pt x="192406" y="922636"/>
                  <a:pt x="242373" y="845187"/>
                </a:cubicBezTo>
                <a:cubicBezTo>
                  <a:pt x="292340" y="767738"/>
                  <a:pt x="237377" y="425462"/>
                  <a:pt x="302334" y="380492"/>
                </a:cubicBezTo>
                <a:cubicBezTo>
                  <a:pt x="367291" y="335522"/>
                  <a:pt x="537179" y="620334"/>
                  <a:pt x="632117" y="575364"/>
                </a:cubicBezTo>
                <a:cubicBezTo>
                  <a:pt x="727055" y="530394"/>
                  <a:pt x="797009" y="160636"/>
                  <a:pt x="871960" y="110669"/>
                </a:cubicBezTo>
                <a:cubicBezTo>
                  <a:pt x="946911" y="60702"/>
                  <a:pt x="991881" y="288053"/>
                  <a:pt x="1081822" y="275561"/>
                </a:cubicBezTo>
                <a:cubicBezTo>
                  <a:pt x="1171763" y="263069"/>
                  <a:pt x="1294183" y="-4256"/>
                  <a:pt x="1411606" y="35718"/>
                </a:cubicBezTo>
                <a:cubicBezTo>
                  <a:pt x="1529029" y="75692"/>
                  <a:pt x="1623967" y="520400"/>
                  <a:pt x="1786360" y="515403"/>
                </a:cubicBezTo>
                <a:cubicBezTo>
                  <a:pt x="1948753" y="510406"/>
                  <a:pt x="2266046" y="53207"/>
                  <a:pt x="2385967" y="5738"/>
                </a:cubicBezTo>
                <a:cubicBezTo>
                  <a:pt x="2505888" y="-41731"/>
                  <a:pt x="2425941" y="220597"/>
                  <a:pt x="2505888" y="230590"/>
                </a:cubicBezTo>
                <a:cubicBezTo>
                  <a:pt x="2585835" y="240583"/>
                  <a:pt x="2775711" y="13232"/>
                  <a:pt x="2865652" y="65698"/>
                </a:cubicBezTo>
                <a:cubicBezTo>
                  <a:pt x="2955593" y="118164"/>
                  <a:pt x="2955593" y="492918"/>
                  <a:pt x="3045534" y="545384"/>
                </a:cubicBezTo>
                <a:cubicBezTo>
                  <a:pt x="3135475" y="597850"/>
                  <a:pt x="3295370" y="338020"/>
                  <a:pt x="3405298" y="380492"/>
                </a:cubicBezTo>
                <a:cubicBezTo>
                  <a:pt x="3515226" y="422964"/>
                  <a:pt x="3705101" y="800216"/>
                  <a:pt x="3705101" y="800216"/>
                </a:cubicBezTo>
              </a:path>
            </a:pathLst>
          </a:custGeom>
          <a:noFill/>
          <a:ln w="53975">
            <a:solidFill>
              <a:srgbClr val="78E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364105" y="5501095"/>
            <a:ext cx="6430780" cy="540184"/>
          </a:xfrm>
          <a:custGeom>
            <a:avLst/>
            <a:gdLst>
              <a:gd name="connsiteX0" fmla="*/ 0 w 6430780"/>
              <a:gd name="connsiteY0" fmla="*/ 479980 h 540184"/>
              <a:gd name="connsiteX1" fmla="*/ 1019331 w 6430780"/>
              <a:gd name="connsiteY1" fmla="*/ 295 h 540184"/>
              <a:gd name="connsiteX2" fmla="*/ 2563318 w 6430780"/>
              <a:gd name="connsiteY2" fmla="*/ 539941 h 540184"/>
              <a:gd name="connsiteX3" fmla="*/ 3717561 w 6430780"/>
              <a:gd name="connsiteY3" fmla="*/ 75246 h 540184"/>
              <a:gd name="connsiteX4" fmla="*/ 5126636 w 6430780"/>
              <a:gd name="connsiteY4" fmla="*/ 509961 h 540184"/>
              <a:gd name="connsiteX5" fmla="*/ 6340839 w 6430780"/>
              <a:gd name="connsiteY5" fmla="*/ 30275 h 540184"/>
              <a:gd name="connsiteX6" fmla="*/ 6340839 w 6430780"/>
              <a:gd name="connsiteY6" fmla="*/ 30275 h 540184"/>
              <a:gd name="connsiteX7" fmla="*/ 6430780 w 6430780"/>
              <a:gd name="connsiteY7" fmla="*/ 15285 h 5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30780" h="540184">
                <a:moveTo>
                  <a:pt x="0" y="479980"/>
                </a:moveTo>
                <a:cubicBezTo>
                  <a:pt x="296055" y="235141"/>
                  <a:pt x="592111" y="-9698"/>
                  <a:pt x="1019331" y="295"/>
                </a:cubicBezTo>
                <a:cubicBezTo>
                  <a:pt x="1446551" y="10288"/>
                  <a:pt x="2113613" y="527449"/>
                  <a:pt x="2563318" y="539941"/>
                </a:cubicBezTo>
                <a:cubicBezTo>
                  <a:pt x="3013023" y="552433"/>
                  <a:pt x="3290341" y="80243"/>
                  <a:pt x="3717561" y="75246"/>
                </a:cubicBezTo>
                <a:cubicBezTo>
                  <a:pt x="4144781" y="70249"/>
                  <a:pt x="4689423" y="517456"/>
                  <a:pt x="5126636" y="509961"/>
                </a:cubicBezTo>
                <a:cubicBezTo>
                  <a:pt x="5563849" y="502466"/>
                  <a:pt x="6340839" y="30275"/>
                  <a:pt x="6340839" y="30275"/>
                </a:cubicBezTo>
                <a:lnTo>
                  <a:pt x="6340839" y="30275"/>
                </a:lnTo>
                <a:lnTo>
                  <a:pt x="6430780" y="15285"/>
                </a:lnTo>
              </a:path>
            </a:pathLst>
          </a:custGeom>
          <a:noFill/>
          <a:ln w="57150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1428177">
            <a:off x="1299633" y="5078420"/>
            <a:ext cx="3672590" cy="602520"/>
          </a:xfrm>
          <a:custGeom>
            <a:avLst/>
            <a:gdLst>
              <a:gd name="connsiteX0" fmla="*/ 0 w 3672590"/>
              <a:gd name="connsiteY0" fmla="*/ 422424 h 602520"/>
              <a:gd name="connsiteX1" fmla="*/ 929390 w 3672590"/>
              <a:gd name="connsiteY1" fmla="*/ 2699 h 602520"/>
              <a:gd name="connsiteX2" fmla="*/ 2518347 w 3672590"/>
              <a:gd name="connsiteY2" fmla="*/ 602306 h 602520"/>
              <a:gd name="connsiteX3" fmla="*/ 3672590 w 3672590"/>
              <a:gd name="connsiteY3" fmla="*/ 77650 h 6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590" h="602520">
                <a:moveTo>
                  <a:pt x="0" y="422424"/>
                </a:moveTo>
                <a:cubicBezTo>
                  <a:pt x="254833" y="197571"/>
                  <a:pt x="509666" y="-27281"/>
                  <a:pt x="929390" y="2699"/>
                </a:cubicBezTo>
                <a:cubicBezTo>
                  <a:pt x="1349115" y="32679"/>
                  <a:pt x="2061147" y="589814"/>
                  <a:pt x="2518347" y="602306"/>
                </a:cubicBezTo>
                <a:cubicBezTo>
                  <a:pt x="2975547" y="614798"/>
                  <a:pt x="3672590" y="77650"/>
                  <a:pt x="3672590" y="77650"/>
                </a:cubicBezTo>
              </a:path>
            </a:pathLst>
          </a:custGeom>
          <a:noFill/>
          <a:ln w="57150">
            <a:solidFill>
              <a:srgbClr val="FF5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71998" y="4247811"/>
            <a:ext cx="6628015" cy="1478486"/>
          </a:xfrm>
          <a:custGeom>
            <a:avLst/>
            <a:gdLst>
              <a:gd name="connsiteX0" fmla="*/ 332146 w 6628015"/>
              <a:gd name="connsiteY0" fmla="*/ 1283559 h 1478486"/>
              <a:gd name="connsiteX1" fmla="*/ 2363 w 6628015"/>
              <a:gd name="connsiteY1" fmla="*/ 893815 h 1478486"/>
              <a:gd name="connsiteX2" fmla="*/ 482048 w 6628015"/>
              <a:gd name="connsiteY2" fmla="*/ 1073697 h 1478486"/>
              <a:gd name="connsiteX3" fmla="*/ 467058 w 6628015"/>
              <a:gd name="connsiteY3" fmla="*/ 444110 h 1478486"/>
              <a:gd name="connsiteX4" fmla="*/ 901772 w 6628015"/>
              <a:gd name="connsiteY4" fmla="*/ 683953 h 1478486"/>
              <a:gd name="connsiteX5" fmla="*/ 961733 w 6628015"/>
              <a:gd name="connsiteY5" fmla="*/ 114327 h 1478486"/>
              <a:gd name="connsiteX6" fmla="*/ 1366468 w 6628015"/>
              <a:gd name="connsiteY6" fmla="*/ 519061 h 1478486"/>
              <a:gd name="connsiteX7" fmla="*/ 1621300 w 6628015"/>
              <a:gd name="connsiteY7" fmla="*/ 69356 h 1478486"/>
              <a:gd name="connsiteX8" fmla="*/ 2026035 w 6628015"/>
              <a:gd name="connsiteY8" fmla="*/ 758904 h 1478486"/>
              <a:gd name="connsiteX9" fmla="*/ 2580671 w 6628015"/>
              <a:gd name="connsiteY9" fmla="*/ 9396 h 1478486"/>
              <a:gd name="connsiteX10" fmla="*/ 2670612 w 6628015"/>
              <a:gd name="connsiteY10" fmla="*/ 324189 h 1478486"/>
              <a:gd name="connsiteX11" fmla="*/ 3045366 w 6628015"/>
              <a:gd name="connsiteY11" fmla="*/ 114327 h 1478486"/>
              <a:gd name="connsiteX12" fmla="*/ 3165287 w 6628015"/>
              <a:gd name="connsiteY12" fmla="*/ 788884 h 1478486"/>
              <a:gd name="connsiteX13" fmla="*/ 3659963 w 6628015"/>
              <a:gd name="connsiteY13" fmla="*/ 444110 h 1478486"/>
              <a:gd name="connsiteX14" fmla="*/ 4154638 w 6628015"/>
              <a:gd name="connsiteY14" fmla="*/ 968766 h 1478486"/>
              <a:gd name="connsiteX15" fmla="*/ 5398822 w 6628015"/>
              <a:gd name="connsiteY15" fmla="*/ 1478432 h 1478486"/>
              <a:gd name="connsiteX16" fmla="*/ 6628015 w 6628015"/>
              <a:gd name="connsiteY16" fmla="*/ 938786 h 14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8015" h="1478486">
                <a:moveTo>
                  <a:pt x="332146" y="1283559"/>
                </a:moveTo>
                <a:cubicBezTo>
                  <a:pt x="154762" y="1106175"/>
                  <a:pt x="-22621" y="928792"/>
                  <a:pt x="2363" y="893815"/>
                </a:cubicBezTo>
                <a:cubicBezTo>
                  <a:pt x="27347" y="858838"/>
                  <a:pt x="404599" y="1148648"/>
                  <a:pt x="482048" y="1073697"/>
                </a:cubicBezTo>
                <a:cubicBezTo>
                  <a:pt x="559497" y="998746"/>
                  <a:pt x="397104" y="509067"/>
                  <a:pt x="467058" y="444110"/>
                </a:cubicBezTo>
                <a:cubicBezTo>
                  <a:pt x="537012" y="379153"/>
                  <a:pt x="819326" y="738917"/>
                  <a:pt x="901772" y="683953"/>
                </a:cubicBezTo>
                <a:cubicBezTo>
                  <a:pt x="984218" y="628989"/>
                  <a:pt x="884284" y="141809"/>
                  <a:pt x="961733" y="114327"/>
                </a:cubicBezTo>
                <a:cubicBezTo>
                  <a:pt x="1039182" y="86845"/>
                  <a:pt x="1256540" y="526556"/>
                  <a:pt x="1366468" y="519061"/>
                </a:cubicBezTo>
                <a:cubicBezTo>
                  <a:pt x="1476396" y="511566"/>
                  <a:pt x="1511372" y="29382"/>
                  <a:pt x="1621300" y="69356"/>
                </a:cubicBezTo>
                <a:cubicBezTo>
                  <a:pt x="1731228" y="109330"/>
                  <a:pt x="1866140" y="768897"/>
                  <a:pt x="2026035" y="758904"/>
                </a:cubicBezTo>
                <a:cubicBezTo>
                  <a:pt x="2185930" y="748911"/>
                  <a:pt x="2473242" y="81848"/>
                  <a:pt x="2580671" y="9396"/>
                </a:cubicBezTo>
                <a:cubicBezTo>
                  <a:pt x="2688101" y="-63057"/>
                  <a:pt x="2593163" y="306701"/>
                  <a:pt x="2670612" y="324189"/>
                </a:cubicBezTo>
                <a:cubicBezTo>
                  <a:pt x="2748061" y="341677"/>
                  <a:pt x="2962920" y="36878"/>
                  <a:pt x="3045366" y="114327"/>
                </a:cubicBezTo>
                <a:cubicBezTo>
                  <a:pt x="3127812" y="191776"/>
                  <a:pt x="3062854" y="733920"/>
                  <a:pt x="3165287" y="788884"/>
                </a:cubicBezTo>
                <a:cubicBezTo>
                  <a:pt x="3267720" y="843848"/>
                  <a:pt x="3495071" y="414130"/>
                  <a:pt x="3659963" y="444110"/>
                </a:cubicBezTo>
                <a:cubicBezTo>
                  <a:pt x="3824855" y="474090"/>
                  <a:pt x="3864828" y="796379"/>
                  <a:pt x="4154638" y="968766"/>
                </a:cubicBezTo>
                <a:cubicBezTo>
                  <a:pt x="4444448" y="1141153"/>
                  <a:pt x="4986593" y="1483429"/>
                  <a:pt x="5398822" y="1478432"/>
                </a:cubicBezTo>
                <a:cubicBezTo>
                  <a:pt x="5811051" y="1473435"/>
                  <a:pt x="6628015" y="938786"/>
                  <a:pt x="6628015" y="938786"/>
                </a:cubicBezTo>
              </a:path>
            </a:pathLst>
          </a:custGeom>
          <a:noFill/>
          <a:ln w="57150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7008" y="2152663"/>
            <a:ext cx="1664081" cy="4473887"/>
          </a:xfrm>
          <a:custGeom>
            <a:avLst/>
            <a:gdLst>
              <a:gd name="connsiteX0" fmla="*/ 1474642 w 1664081"/>
              <a:gd name="connsiteY0" fmla="*/ 361937 h 4473887"/>
              <a:gd name="connsiteX1" fmla="*/ 703117 w 1664081"/>
              <a:gd name="connsiteY1" fmla="*/ 4750 h 4473887"/>
              <a:gd name="connsiteX2" fmla="*/ 131617 w 1664081"/>
              <a:gd name="connsiteY2" fmla="*/ 590537 h 4473887"/>
              <a:gd name="connsiteX3" fmla="*/ 17317 w 1664081"/>
              <a:gd name="connsiteY3" fmla="*/ 2405050 h 4473887"/>
              <a:gd name="connsiteX4" fmla="*/ 403080 w 1664081"/>
              <a:gd name="connsiteY4" fmla="*/ 4376725 h 4473887"/>
              <a:gd name="connsiteX5" fmla="*/ 1617517 w 1664081"/>
              <a:gd name="connsiteY5" fmla="*/ 4119550 h 4473887"/>
              <a:gd name="connsiteX6" fmla="*/ 1431780 w 1664081"/>
              <a:gd name="connsiteY6" fmla="*/ 3662350 h 447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081" h="4473887">
                <a:moveTo>
                  <a:pt x="1474642" y="361937"/>
                </a:moveTo>
                <a:cubicBezTo>
                  <a:pt x="1200798" y="164293"/>
                  <a:pt x="926954" y="-33350"/>
                  <a:pt x="703117" y="4750"/>
                </a:cubicBezTo>
                <a:cubicBezTo>
                  <a:pt x="479280" y="42850"/>
                  <a:pt x="245917" y="190487"/>
                  <a:pt x="131617" y="590537"/>
                </a:cubicBezTo>
                <a:cubicBezTo>
                  <a:pt x="17317" y="990587"/>
                  <a:pt x="-27927" y="1774019"/>
                  <a:pt x="17317" y="2405050"/>
                </a:cubicBezTo>
                <a:cubicBezTo>
                  <a:pt x="62561" y="3036081"/>
                  <a:pt x="136380" y="4090975"/>
                  <a:pt x="403080" y="4376725"/>
                </a:cubicBezTo>
                <a:cubicBezTo>
                  <a:pt x="669780" y="4662475"/>
                  <a:pt x="1446067" y="4238613"/>
                  <a:pt x="1617517" y="4119550"/>
                </a:cubicBezTo>
                <a:cubicBezTo>
                  <a:pt x="1788967" y="4000488"/>
                  <a:pt x="1431780" y="3662350"/>
                  <a:pt x="1431780" y="3662350"/>
                </a:cubicBezTo>
              </a:path>
            </a:pathLst>
          </a:custGeom>
          <a:noFill/>
          <a:ln>
            <a:solidFill>
              <a:srgbClr val="E700E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7059" y="3397351"/>
            <a:ext cx="1431791" cy="1746149"/>
          </a:xfrm>
          <a:custGeom>
            <a:avLst/>
            <a:gdLst>
              <a:gd name="connsiteX0" fmla="*/ 1431791 w 1431791"/>
              <a:gd name="connsiteY0" fmla="*/ 3074 h 1746149"/>
              <a:gd name="connsiteX1" fmla="*/ 717416 w 1431791"/>
              <a:gd name="connsiteY1" fmla="*/ 74512 h 1746149"/>
              <a:gd name="connsiteX2" fmla="*/ 3041 w 1431791"/>
              <a:gd name="connsiteY2" fmla="*/ 503137 h 1746149"/>
              <a:gd name="connsiteX3" fmla="*/ 1003166 w 1431791"/>
              <a:gd name="connsiteY3" fmla="*/ 1746149 h 17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791" h="1746149">
                <a:moveTo>
                  <a:pt x="1431791" y="3074"/>
                </a:moveTo>
                <a:cubicBezTo>
                  <a:pt x="1193666" y="-2879"/>
                  <a:pt x="955541" y="-8832"/>
                  <a:pt x="717416" y="74512"/>
                </a:cubicBezTo>
                <a:cubicBezTo>
                  <a:pt x="479291" y="157856"/>
                  <a:pt x="-44584" y="224531"/>
                  <a:pt x="3041" y="503137"/>
                </a:cubicBezTo>
                <a:cubicBezTo>
                  <a:pt x="50666" y="781743"/>
                  <a:pt x="1003166" y="1746149"/>
                  <a:pt x="1003166" y="1746149"/>
                </a:cubicBezTo>
              </a:path>
            </a:pathLst>
          </a:custGeom>
          <a:noFill/>
          <a:ln>
            <a:solidFill>
              <a:srgbClr val="FF5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71813" y="3757613"/>
            <a:ext cx="257175" cy="1028700"/>
          </a:xfrm>
          <a:custGeom>
            <a:avLst/>
            <a:gdLst>
              <a:gd name="connsiteX0" fmla="*/ 257175 w 257175"/>
              <a:gd name="connsiteY0" fmla="*/ 0 h 1028700"/>
              <a:gd name="connsiteX1" fmla="*/ 0 w 257175"/>
              <a:gd name="connsiteY1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1028700">
                <a:moveTo>
                  <a:pt x="257175" y="0"/>
                </a:moveTo>
                <a:lnTo>
                  <a:pt x="0" y="1028700"/>
                </a:lnTo>
              </a:path>
            </a:pathLst>
          </a:custGeom>
          <a:noFill/>
          <a:ln>
            <a:solidFill>
              <a:srgbClr val="78E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4981" y="4247811"/>
            <a:ext cx="558569" cy="639263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EB41DA-2A9D-5A46-B27E-ECDF50EE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Single-source shortest-path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want to know the shortest path from one vertex (Gates) to all other vertices.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21926"/>
              </p:ext>
            </p:extLst>
          </p:nvPr>
        </p:nvGraphicFramePr>
        <p:xfrm>
          <a:off x="849442" y="3075307"/>
          <a:ext cx="708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get</a:t>
                      </a:r>
                      <a:r>
                        <a:rPr lang="en-US" baseline="0" dirty="0"/>
                        <a:t> there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Packard-CS161-Union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47738" y="6176963"/>
            <a:ext cx="54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(Not necessarily stored as a table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how this information is represented will depend on the application)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53AE-B306-4242-B3A3-6C3344E5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6" y="316548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2111"/>
            <a:ext cx="3016591" cy="521588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“what is the shortest path from Palo Alto to [anywhere else]” </a:t>
            </a:r>
            <a:r>
              <a:rPr lang="en-US" sz="2400" dirty="0"/>
              <a:t>using BART, Caltrain, </a:t>
            </a:r>
            <a:r>
              <a:rPr lang="en-US" sz="2400" dirty="0" err="1"/>
              <a:t>lightrail</a:t>
            </a:r>
            <a:r>
              <a:rPr lang="en-US" sz="2400" dirty="0"/>
              <a:t>, MUNI, bus, Amtrak, bike, walking, </a:t>
            </a:r>
            <a:r>
              <a:rPr lang="en-US" sz="2400" dirty="0" err="1"/>
              <a:t>uber</a:t>
            </a:r>
            <a:r>
              <a:rPr lang="en-US" sz="2400" dirty="0"/>
              <a:t>/</a:t>
            </a:r>
            <a:r>
              <a:rPr lang="en-US" sz="2400" dirty="0" err="1"/>
              <a:t>lyft</a:t>
            </a:r>
            <a:r>
              <a:rPr lang="en-US" sz="2400" dirty="0"/>
              <a:t>.</a:t>
            </a:r>
          </a:p>
          <a:p>
            <a:r>
              <a:rPr lang="en-US" sz="2400" dirty="0"/>
              <a:t>Edge weights have something to do with time, money, hassle.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591" y="548640"/>
            <a:ext cx="6288732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9CBBF-4DA3-B644-A5D0-72D26169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9" y="80337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30" y="1214203"/>
            <a:ext cx="3149808" cy="58911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Network routing</a:t>
            </a:r>
          </a:p>
          <a:p>
            <a:r>
              <a:rPr lang="en-US" sz="2600" dirty="0"/>
              <a:t>I send information over the internet, from my computer to to all over the world.</a:t>
            </a:r>
          </a:p>
          <a:p>
            <a:r>
              <a:rPr lang="en-US" sz="2600" dirty="0"/>
              <a:t>Each path has a cost which depends on link length, traffic, other costs, etc.. </a:t>
            </a:r>
          </a:p>
          <a:p>
            <a:r>
              <a:rPr lang="en-US" sz="2600" dirty="0"/>
              <a:t>How should we send packets?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16339"/>
            <a:ext cx="5696262" cy="3858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78FD4-BA64-8446-923B-8BF26116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03498F0-BEAE-4D49-A17C-B62C3299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38" y="2228180"/>
            <a:ext cx="5696262" cy="46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2450" cy="1325563"/>
          </a:xfrm>
        </p:spPr>
        <p:txBody>
          <a:bodyPr/>
          <a:lstStyle/>
          <a:p>
            <a:r>
              <a:rPr lang="en-US"/>
              <a:t>Aside: These </a:t>
            </a:r>
            <a:r>
              <a:rPr lang="en-US" dirty="0"/>
              <a:t>are difficult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7221"/>
          </a:xfrm>
        </p:spPr>
        <p:txBody>
          <a:bodyPr>
            <a:normAutofit/>
          </a:bodyPr>
          <a:lstStyle/>
          <a:p>
            <a:r>
              <a:rPr lang="en-US" dirty="0"/>
              <a:t>Costs may change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it’s raining the cost of biking is higher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a link is congested, the cost of routing a packet along it is higher</a:t>
            </a:r>
          </a:p>
          <a:p>
            <a:r>
              <a:rPr lang="en-US" dirty="0"/>
              <a:t>The network might not be known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My computer doesn’t store a map of the internet</a:t>
            </a:r>
          </a:p>
          <a:p>
            <a:r>
              <a:rPr lang="en-US" dirty="0"/>
              <a:t>We want to do these tasks really quickly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 have time to bike to Berkeley, but not to think about whether I should bike to Berkeley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seriously, </a:t>
            </a:r>
            <a:r>
              <a:rPr lang="en-US" b="1" dirty="0">
                <a:solidFill>
                  <a:schemeClr val="accent4"/>
                </a:solidFill>
              </a:rPr>
              <a:t>the internet.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4891" y="5463251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is a joke.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822066" y="5220182"/>
            <a:ext cx="902825" cy="4277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22066" y="6285846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But let’s ignore them for now.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744F5-9C4A-B749-B321-FB0D9CDC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23481" y="3858268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4781374" y="4240357"/>
            <a:ext cx="80074" cy="5255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9" idx="2"/>
          </p:cNvCxnSpPr>
          <p:nvPr/>
        </p:nvCxnSpPr>
        <p:spPr>
          <a:xfrm>
            <a:off x="6849014" y="415544"/>
            <a:ext cx="407106" cy="1602745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 flipH="1">
            <a:off x="2117632" y="3088909"/>
            <a:ext cx="1331871" cy="3088054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15544"/>
            <a:ext cx="2425563" cy="254058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6159404" y="39987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" idx="2"/>
            <a:endCxn id="59" idx="0"/>
          </p:cNvCxnSpPr>
          <p:nvPr/>
        </p:nvCxnSpPr>
        <p:spPr>
          <a:xfrm flipH="1">
            <a:off x="3449503" y="3088910"/>
            <a:ext cx="15061" cy="29477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" idx="3"/>
            <a:endCxn id="59" idx="4"/>
          </p:cNvCxnSpPr>
          <p:nvPr/>
        </p:nvCxnSpPr>
        <p:spPr>
          <a:xfrm flipH="1" flipV="1">
            <a:off x="3449503" y="3759245"/>
            <a:ext cx="937381" cy="42515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23167" y="3558655"/>
            <a:ext cx="352128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 to this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01664-198B-5B40-86A6-69795DE8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8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26666" cy="4351338"/>
          </a:xfrm>
        </p:spPr>
        <p:txBody>
          <a:bodyPr/>
          <a:lstStyle/>
          <a:p>
            <a:r>
              <a:rPr lang="en-US" dirty="0"/>
              <a:t>Finds shortest paths from Gates to everywhere else.</a:t>
            </a:r>
          </a:p>
        </p:txBody>
      </p:sp>
      <p:cxnSp>
        <p:nvCxnSpPr>
          <p:cNvPr id="4" name="Straight Connector 3"/>
          <p:cNvCxnSpPr>
            <a:stCxn id="8" idx="4"/>
            <a:endCxn id="11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9" idx="4"/>
            <a:endCxn id="10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7" name="Straight Connector 16"/>
          <p:cNvCxnSpPr>
            <a:endCxn id="10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9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294A3E-0628-F54B-B9F3-258D5BD3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95445" y="538647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77" y="447970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48333" y="408738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16E8F-1AE4-C543-B92D-B771BC7B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0FCC-B6A2-754A-A8AC-6AD5E106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C201-9B32-4B4E-A67F-4A63E96A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70B5-0CCE-9649-B38B-D27BDEE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2121155" y="5561121"/>
            <a:ext cx="1924558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4020683" y="5526876"/>
            <a:ext cx="1989741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52865" y="481871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97" y="391194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05753" y="351962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61351" y="2038662"/>
            <a:ext cx="295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vertex is done when it’s not on the ground anymore.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D2A82-1752-CC46-93DC-EB1629F4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727155" y="5731818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4536" y="3867417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3305343" y="5112865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56" y="2983732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5343" y="2452778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3981454" y="4607992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20683" y="4651200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>
            <a:off x="3978579" y="5585669"/>
            <a:ext cx="836433" cy="4476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465500" y="4616970"/>
            <a:ext cx="1686775" cy="1829038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95149" y="5560966"/>
            <a:ext cx="1686775" cy="69170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FDD80-AD75-1249-8704-F98851FB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flipH="1">
            <a:off x="4425648" y="4641123"/>
            <a:ext cx="1989741" cy="166763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625391" y="5756527"/>
            <a:ext cx="391398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69501" y="2917289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710308" y="4162737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28526" y="5167081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821" y="2033604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0308" y="1502650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386419" y="3657864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5648" y="3701072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386419" y="4658262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4060" y="466089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378099" y="5499349"/>
            <a:ext cx="448037" cy="55864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357450" y="3610506"/>
            <a:ext cx="2244668" cy="2781319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DCF1A-EBD6-2F48-BEAA-DE5E272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2509850" y="5387372"/>
            <a:ext cx="2244668" cy="1156853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6661" flipH="1">
            <a:off x="4425645" y="3416379"/>
            <a:ext cx="2649947" cy="289238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6928" y="1675406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3983483" y="5160310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897735" y="292085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015953" y="3925198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48" y="791721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7735" y="26076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573846" y="2415981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3075" y="245918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573846" y="3416379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1487" y="3419015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57450" y="2415982"/>
            <a:ext cx="2244668" cy="3975844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545186" y="4333162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16475" y="4515904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3A084-97FB-2A40-9E9A-6B92D7FF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5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AFF0-E01E-7C49-8519-36FAFCFB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192" y="2173574"/>
            <a:ext cx="30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This creates a tree!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92" y="3564245"/>
            <a:ext cx="3037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The shortest paths are the lengths along this tree.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2662-3F69-5349-978A-25473546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do we actually implement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F6E6C"/>
                </a:solidFill>
              </a:rPr>
              <a:t>Without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dirty="0"/>
              <a:t>string and gravity?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1018">
            <a:off x="0" y="2874742"/>
            <a:ext cx="3943350" cy="29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249" y="4167266"/>
            <a:ext cx="2647751" cy="269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74742"/>
            <a:ext cx="1630181" cy="1630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5029B-EA0D-2242-8998-CF2F183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Initialize d[v]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for all non-starting vertices v, </a:t>
                </a: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and d[Gates] = 0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blipFill>
                <a:blip r:embed="rId6"/>
                <a:stretch>
                  <a:fillRect t="-1515" r="-288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1468" y="4117182"/>
            <a:ext cx="6022371" cy="9541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8FFB-3309-9543-8F3E-A5783A8E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38" grpId="0" animBg="1"/>
      <p:bldP spid="39" grpId="0" animBg="1"/>
      <p:bldP spid="40" grpId="0"/>
      <p:bldP spid="42" grpId="0" animBg="1"/>
      <p:bldP spid="44" grpId="0" animBg="1"/>
      <p:bldP spid="45" grpId="0" animBg="1"/>
      <p:bldP spid="46" grpId="0" animBg="1"/>
      <p:bldP spid="21" grpId="0"/>
      <p:bldP spid="41" grpId="0" animBg="1"/>
      <p:bldP spid="50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169277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6238B-AD8D-3A4B-BA5C-58C667BC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18521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0F3F8-9BB2-8044-ABB0-E6FC398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4A6E-6BD9-7241-9ABA-7153B8FF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 Heroes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DFE57-3BB1-B544-98E2-A1AFE177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55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0C0C6-14D7-2540-B36A-4774BE55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50C81-638C-D543-AE0A-DBB93A946E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9980B-2FEB-664B-B954-4DC9488676BC}"/>
              </a:ext>
            </a:extLst>
          </p:cNvPr>
          <p:cNvSpPr txBox="1"/>
          <p:nvPr/>
        </p:nvSpPr>
        <p:spPr>
          <a:xfrm>
            <a:off x="3659662" y="962821"/>
            <a:ext cx="230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  <a:p>
            <a:pPr algn="ctr"/>
            <a:r>
              <a:rPr lang="en-US" sz="1600" dirty="0"/>
              <a:t>1 min. think; 1 min. share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F1689F-BE05-164E-922E-3277F8CD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B7AF6A1-9D81-5C41-8817-9FB81B42C1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7260737-4DCD-064F-9C2C-20F03D21195F}"/>
              </a:ext>
            </a:extLst>
          </p:cNvPr>
          <p:cNvSpPr txBox="1"/>
          <p:nvPr/>
        </p:nvSpPr>
        <p:spPr>
          <a:xfrm>
            <a:off x="3911955" y="962821"/>
            <a:ext cx="197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14FED-8D72-3349-9C67-5BA3F745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2DCA9-EA81-9A4C-84AB-EB787EE6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83DD0-A97B-7949-A843-C85EB333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44361-A79A-B745-A950-4436F48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4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574F0-BEF0-034A-ACDC-3871821F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2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E899C-9CD6-4145-9CD5-3D77C851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1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598DB-CE0B-9A4D-B3AA-C8D03CF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DF8D2-E1C1-464D-A3F1-70D0F7F9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two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Graphs!</a:t>
            </a:r>
          </a:p>
          <a:p>
            <a:r>
              <a:rPr lang="en-US" dirty="0"/>
              <a:t>DFS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Strongly Connected Components</a:t>
            </a:r>
          </a:p>
          <a:p>
            <a:r>
              <a:rPr lang="en-US" dirty="0"/>
              <a:t>BFS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Paths in unweighted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FD0B7-59CB-9148-B46C-132397AF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B779-AA3A-E342-A4D9-4F4A3A82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4D737-1D59-8F4D-BB63-8411FAA476B4}"/>
              </a:ext>
            </a:extLst>
          </p:cNvPr>
          <p:cNvSpPr txBox="1"/>
          <p:nvPr/>
        </p:nvSpPr>
        <p:spPr>
          <a:xfrm>
            <a:off x="-58813" y="6500687"/>
            <a:ext cx="604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all nodes are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, say that d(Gates, v) = d[v] for all 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14F5B5-11AF-764F-97B6-F3F2D2CE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99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/>
              <a:t>Dijkstra’s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d(s, v) = d[v]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>
                <a:blip r:embed="rId2"/>
                <a:stretch>
                  <a:fillRect l="-893" t="-1087" b="-2536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4325" y="6165051"/>
            <a:ext cx="509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See </a:t>
            </a:r>
            <a:r>
              <a:rPr lang="en-US" sz="2800" dirty="0" err="1"/>
              <a:t>IPython</a:t>
            </a:r>
            <a:r>
              <a:rPr lang="en-US" sz="2800" dirty="0"/>
              <a:t> Notebook for code!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625" y="5313177"/>
            <a:ext cx="49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Lots of implementation details left un-explained.  We’ll get to that!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25" y="134158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DDC00-B7B0-C549-BAFD-ED7F6B64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3200399" y="1445420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79F04-DD54-1941-B2A3-A93A1A28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Suppose we run Dijkstra on G =(V,E), starting from s. 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v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</a:t>
                </a:r>
                <a:r>
                  <a:rPr lang="en-US" b="1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sz="1900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sz="2200" dirty="0"/>
                  <a:t>When v is marked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</a:p>
              <a:p>
                <a:pPr lvl="1"/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sz="2200" b="1" dirty="0">
                    <a:solidFill>
                      <a:srgbClr val="7030A0"/>
                    </a:solidFill>
                  </a:rPr>
                  <a:t>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 </a:t>
                </a:r>
                <a:r>
                  <a:rPr lang="en-US" sz="2200" dirty="0"/>
                  <a:t>and never increases, so after v is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sz="2200" dirty="0"/>
                  <a:t>stops changing.</a:t>
                </a:r>
              </a:p>
              <a:p>
                <a:pPr lvl="1"/>
                <a:r>
                  <a:rPr lang="en-US" sz="2200" dirty="0"/>
                  <a:t>This implies that at any time </a:t>
                </a:r>
                <a:r>
                  <a:rPr lang="en-US" sz="2200" i="1" dirty="0"/>
                  <a:t>after</a:t>
                </a:r>
                <a:r>
                  <a:rPr lang="en-US" sz="2200" dirty="0"/>
                  <a:t> v is marked 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  <a:endParaRPr lang="en-US" sz="22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2200" dirty="0"/>
                  <a:t>All vertices are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 </a:t>
                </a:r>
                <a:r>
                  <a:rPr lang="en-US" sz="2200" dirty="0"/>
                  <a:t>at the end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,</a:t>
                </a:r>
                <a:r>
                  <a:rPr lang="en-US" sz="2200" dirty="0"/>
                  <a:t> so all vertices end up with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2"/>
                <a:endParaRPr lang="en-US" sz="2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  <a:blipFill>
                <a:blip r:embed="rId2"/>
                <a:stretch>
                  <a:fillRect l="-978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89860" y="2477245"/>
            <a:ext cx="33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Let’s rename “Gates” to “s”, our starting vertex.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698" y="6396335"/>
            <a:ext cx="3906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Next let’s prove the claims!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42EC3-E1EE-CD4C-8B3F-DFE4118ED22D}"/>
              </a:ext>
            </a:extLst>
          </p:cNvPr>
          <p:cNvSpPr txBox="1"/>
          <p:nvPr/>
        </p:nvSpPr>
        <p:spPr>
          <a:xfrm>
            <a:off x="6111362" y="4459924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C5F65-BE86-2D44-A482-095AE5CAD9CD}"/>
              </a:ext>
            </a:extLst>
          </p:cNvPr>
          <p:cNvSpPr txBox="1"/>
          <p:nvPr/>
        </p:nvSpPr>
        <p:spPr>
          <a:xfrm>
            <a:off x="6440654" y="4875321"/>
            <a:ext cx="27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1 + def of 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8E63A1-37BD-8F4D-82DF-C74995CF2264}"/>
              </a:ext>
            </a:extLst>
          </p:cNvPr>
          <p:cNvCxnSpPr>
            <a:cxnSpLocks/>
          </p:cNvCxnSpPr>
          <p:nvPr/>
        </p:nvCxnSpPr>
        <p:spPr>
          <a:xfrm flipH="1">
            <a:off x="5029200" y="4788878"/>
            <a:ext cx="1224117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E1A0BA-703E-0541-BD0F-049D17667DDC}"/>
              </a:ext>
            </a:extLst>
          </p:cNvPr>
          <p:cNvCxnSpPr>
            <a:cxnSpLocks/>
          </p:cNvCxnSpPr>
          <p:nvPr/>
        </p:nvCxnSpPr>
        <p:spPr>
          <a:xfrm flipH="1">
            <a:off x="6440654" y="5158210"/>
            <a:ext cx="415502" cy="244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EAAA-672E-FC4F-B113-4D9F153B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Every time we update d[v], we have a path in mind:</a:t>
                </a: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d[v] = length of the path we have in mind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length of shortest path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=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  <a:blipFill rotWithShape="0">
                <a:blip r:embed="rId4"/>
                <a:stretch>
                  <a:fillRect l="-1237" t="-4600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6118486" y="1165588"/>
            <a:ext cx="3143967" cy="4777461"/>
            <a:chOff x="5868365" y="1352170"/>
            <a:chExt cx="3404940" cy="5268379"/>
          </a:xfrm>
        </p:grpSpPr>
        <p:grpSp>
          <p:nvGrpSpPr>
            <p:cNvPr id="50" name="Group 49"/>
            <p:cNvGrpSpPr/>
            <p:nvPr/>
          </p:nvGrpSpPr>
          <p:grpSpPr>
            <a:xfrm>
              <a:off x="5868365" y="1352170"/>
              <a:ext cx="3404940" cy="5268379"/>
              <a:chOff x="6066715" y="194872"/>
              <a:chExt cx="3206590" cy="641670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066715" y="194872"/>
                <a:ext cx="3206590" cy="6416703"/>
                <a:chOff x="6191150" y="326358"/>
                <a:chExt cx="3082156" cy="6285217"/>
              </a:xfrm>
            </p:grpSpPr>
            <p:cxnSp>
              <p:nvCxnSpPr>
                <p:cNvPr id="4" name="Straight Connector 3"/>
                <p:cNvCxnSpPr>
                  <a:stCxn id="8" idx="4"/>
                </p:cNvCxnSpPr>
                <p:nvPr/>
              </p:nvCxnSpPr>
              <p:spPr>
                <a:xfrm flipH="1" flipV="1">
                  <a:off x="7516266" y="5971263"/>
                  <a:ext cx="27107" cy="468855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stCxn id="9" idx="4"/>
                  <a:endCxn id="10" idx="7"/>
                </p:cNvCxnSpPr>
                <p:nvPr/>
              </p:nvCxnSpPr>
              <p:spPr>
                <a:xfrm flipH="1">
                  <a:off x="7940556" y="4817510"/>
                  <a:ext cx="338650" cy="1108321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Oval 5"/>
                <p:cNvSpPr/>
                <p:nvPr/>
              </p:nvSpPr>
              <p:spPr>
                <a:xfrm>
                  <a:off x="7071219" y="326358"/>
                  <a:ext cx="1650476" cy="7405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Gates</a:t>
                  </a: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7717503" y="4214985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Union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6981669" y="5837593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Dish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6191150" y="2832724"/>
                  <a:ext cx="1352222" cy="49552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Packard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>
                  <a:stCxn id="22" idx="3"/>
                </p:cNvCxnSpPr>
                <p:nvPr/>
              </p:nvCxnSpPr>
              <p:spPr>
                <a:xfrm flipH="1">
                  <a:off x="6867261" y="1921820"/>
                  <a:ext cx="1324356" cy="91090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242630" y="2426959"/>
                  <a:ext cx="4265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112058" y="1634189"/>
                  <a:ext cx="8009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408512" y="3150795"/>
                  <a:ext cx="8647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724601" y="2943701"/>
                  <a:ext cx="11443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5"/>
                      </a:solidFill>
                    </a:rPr>
                    <a:t>25</a:t>
                  </a:r>
                  <a:endParaRPr lang="en-US" sz="2400" b="1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079747" y="5165464"/>
                  <a:ext cx="5777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20</a:t>
                  </a:r>
                </a:p>
              </p:txBody>
            </p:sp>
            <p:cxnSp>
              <p:nvCxnSpPr>
                <p:cNvPr id="17" name="Straight Connector 16"/>
                <p:cNvCxnSpPr>
                  <a:endCxn id="10" idx="0"/>
                </p:cNvCxnSpPr>
                <p:nvPr/>
              </p:nvCxnSpPr>
              <p:spPr>
                <a:xfrm>
                  <a:off x="6867262" y="3328249"/>
                  <a:ext cx="676110" cy="250934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57025" y="4262142"/>
                  <a:ext cx="113943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22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28214" y="1595687"/>
                  <a:ext cx="1115786" cy="38208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CS161</a:t>
                  </a:r>
                </a:p>
              </p:txBody>
            </p:sp>
            <p:cxnSp>
              <p:nvCxnSpPr>
                <p:cNvPr id="20" name="Straight Connector 19"/>
                <p:cNvCxnSpPr>
                  <a:stCxn id="9" idx="0"/>
                  <a:endCxn id="22" idx="4"/>
                </p:cNvCxnSpPr>
                <p:nvPr/>
              </p:nvCxnSpPr>
              <p:spPr>
                <a:xfrm flipV="1">
                  <a:off x="8279206" y="1977776"/>
                  <a:ext cx="306901" cy="2237209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8256551" y="416699"/>
                  <a:ext cx="551611" cy="53107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Rectangle 2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Rectangle 23"/>
                <p:cNvSpPr/>
                <p:nvPr/>
              </p:nvSpPr>
              <p:spPr>
                <a:xfrm>
                  <a:off x="7914404" y="6107351"/>
                  <a:ext cx="600946" cy="50422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23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tangle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3" name="Straight Connector 32"/>
              <p:cNvCxnSpPr>
                <a:stCxn id="8" idx="0"/>
                <a:endCxn id="6" idx="4"/>
              </p:cNvCxnSpPr>
              <p:nvPr/>
            </p:nvCxnSpPr>
            <p:spPr>
              <a:xfrm flipV="1">
                <a:off x="7473530" y="950940"/>
                <a:ext cx="367339" cy="487046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6" idx="4"/>
                <a:endCxn id="9" idx="0"/>
              </p:cNvCxnSpPr>
              <p:nvPr/>
            </p:nvCxnSpPr>
            <p:spPr>
              <a:xfrm flipH="1">
                <a:off x="6770122" y="950940"/>
                <a:ext cx="1070747" cy="180273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6</m:t>
                        </m:r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47625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480" y="134966"/>
            <a:ext cx="1252696" cy="14364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52" y="140314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Informally: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562" y="521367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Formally: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05318" y="5757035"/>
            <a:ext cx="6503549" cy="14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We should prove this by induction.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skipped slide or do it yourself)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7070" y="134322"/>
            <a:ext cx="120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Intuition!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</a:t>
                </a:r>
                <a:r>
                  <a:rPr lang="en-US" sz="2400" dirty="0">
                    <a:solidFill>
                      <a:srgbClr val="FF5C00"/>
                    </a:solidFill>
                  </a:rPr>
                  <a:t>d[v]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edgeWeight</a:t>
                </a:r>
                <a:r>
                  <a:rPr lang="en-US" sz="2400" dirty="0">
                    <a:solidFill>
                      <a:srgbClr val="FFA628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r="-751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70274" y="3007351"/>
            <a:ext cx="221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Whatever path we had in mind before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985963" y="2889966"/>
            <a:ext cx="496786" cy="44055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47120" y="3155059"/>
            <a:ext cx="30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A628"/>
                </a:solidFill>
              </a:rPr>
              <a:t>The shortest path to u, and then </a:t>
            </a:r>
            <a:r>
              <a:rPr lang="en-US">
                <a:solidFill>
                  <a:srgbClr val="FFA628"/>
                </a:solidFill>
              </a:rPr>
              <a:t>the edge from u to v.</a:t>
            </a:r>
            <a:endParaRPr lang="en-US" dirty="0">
              <a:solidFill>
                <a:srgbClr val="FFA628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H="1" flipV="1">
            <a:off x="4099588" y="2910103"/>
            <a:ext cx="572701" cy="244956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22868-F9C5-F841-9419-7B2060D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4" grpId="0"/>
      <p:bldP spid="47" grpId="0" build="p"/>
      <p:bldP spid="31" grpId="0"/>
      <p:bldP spid="32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Inductive hypothesis.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After t iterations of Dijkstra,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d[v]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Base case: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4"/>
                        </a:solidFill>
                        <a:latin typeface="Cambria Math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d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=0,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and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≤∞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Inductive step: 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say hypothesis holds for 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t+1: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Pick </a:t>
                </a:r>
                <a:r>
                  <a:rPr lang="en-US" b="1" dirty="0">
                    <a:solidFill>
                      <a:schemeClr val="accent4"/>
                    </a:solidFill>
                  </a:rPr>
                  <a:t>u</a:t>
                </a:r>
                <a:r>
                  <a:rPr lang="en-US" dirty="0">
                    <a:solidFill>
                      <a:schemeClr val="accent4"/>
                    </a:solidFill>
                  </a:rPr>
                  <a:t>; for each neighbor </a:t>
                </a:r>
                <a:r>
                  <a:rPr lang="en-US" b="1" dirty="0">
                    <a:solidFill>
                      <a:schemeClr val="accent4"/>
                    </a:solidFill>
                  </a:rPr>
                  <a:t>v:</a:t>
                </a:r>
              </a:p>
              <a:p>
                <a:pPr lvl="2"/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min( </a:t>
                </a:r>
                <a:r>
                  <a:rPr lang="en-US" sz="2400" dirty="0">
                    <a:solidFill>
                      <a:srgbClr val="CF6E6C"/>
                    </a:solidFill>
                  </a:rPr>
                  <a:t>d[v]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w(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  <a:blipFill rotWithShape="0">
                <a:blip r:embed="rId4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5868365" y="194872"/>
            <a:ext cx="3404940" cy="5268379"/>
            <a:chOff x="6066715" y="194872"/>
            <a:chExt cx="3206590" cy="6416703"/>
          </a:xfrm>
        </p:grpSpPr>
        <p:grpSp>
          <p:nvGrpSpPr>
            <p:cNvPr id="26" name="Group 25"/>
            <p:cNvGrpSpPr/>
            <p:nvPr/>
          </p:nvGrpSpPr>
          <p:grpSpPr>
            <a:xfrm>
              <a:off x="6066715" y="194872"/>
              <a:ext cx="3206590" cy="6416703"/>
              <a:chOff x="6191150" y="326358"/>
              <a:chExt cx="3082156" cy="6285217"/>
            </a:xfrm>
          </p:grpSpPr>
          <p:cxnSp>
            <p:nvCxnSpPr>
              <p:cNvPr id="4" name="Straight Connector 3"/>
              <p:cNvCxnSpPr>
                <a:stCxn id="8" idx="4"/>
              </p:cNvCxnSpPr>
              <p:nvPr/>
            </p:nvCxnSpPr>
            <p:spPr>
              <a:xfrm flipH="1" flipV="1">
                <a:off x="7516266" y="5971263"/>
                <a:ext cx="27107" cy="468855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stCxn id="9" idx="4"/>
                <a:endCxn id="10" idx="7"/>
              </p:cNvCxnSpPr>
              <p:nvPr/>
            </p:nvCxnSpPr>
            <p:spPr>
              <a:xfrm flipH="1">
                <a:off x="7940556" y="4817510"/>
                <a:ext cx="338650" cy="110832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7071219" y="326358"/>
                <a:ext cx="1650476" cy="7405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Gates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717503" y="4214985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Union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981669" y="5837593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Dish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91150" y="2832724"/>
                <a:ext cx="1352222" cy="49552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Packard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>
                <a:stCxn id="22" idx="3"/>
              </p:cNvCxnSpPr>
              <p:nvPr/>
            </p:nvCxnSpPr>
            <p:spPr>
              <a:xfrm flipH="1">
                <a:off x="6867261" y="1921820"/>
                <a:ext cx="1324356" cy="91090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242630" y="2426959"/>
                <a:ext cx="4265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12058" y="1634189"/>
                <a:ext cx="8009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408512" y="3150795"/>
                <a:ext cx="864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4601" y="2943701"/>
                <a:ext cx="11443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5"/>
                    </a:solidFill>
                  </a:rPr>
                  <a:t>25</a:t>
                </a:r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079747" y="5165464"/>
                <a:ext cx="577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  <p:cxnSp>
            <p:nvCxnSpPr>
              <p:cNvPr id="17" name="Straight Connector 16"/>
              <p:cNvCxnSpPr>
                <a:endCxn id="10" idx="0"/>
              </p:cNvCxnSpPr>
              <p:nvPr/>
            </p:nvCxnSpPr>
            <p:spPr>
              <a:xfrm>
                <a:off x="6867262" y="3328249"/>
                <a:ext cx="676110" cy="250934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757025" y="4262142"/>
                <a:ext cx="1139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22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28214" y="1595687"/>
                <a:ext cx="1115786" cy="38208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CS161</a:t>
                </a:r>
              </a:p>
            </p:txBody>
          </p:sp>
          <p:cxnSp>
            <p:nvCxnSpPr>
              <p:cNvPr id="20" name="Straight Connector 19"/>
              <p:cNvCxnSpPr>
                <a:stCxn id="9" idx="0"/>
                <a:endCxn id="22" idx="4"/>
              </p:cNvCxnSpPr>
              <p:nvPr/>
            </p:nvCxnSpPr>
            <p:spPr>
              <a:xfrm flipV="1">
                <a:off x="8279206" y="1977776"/>
                <a:ext cx="306901" cy="2237209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256551" y="416699"/>
                <a:ext cx="551611" cy="5310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23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Connector 32"/>
            <p:cNvCxnSpPr>
              <a:stCxn id="8" idx="0"/>
              <a:endCxn id="6" idx="4"/>
            </p:cNvCxnSpPr>
            <p:nvPr/>
          </p:nvCxnSpPr>
          <p:spPr>
            <a:xfrm flipV="1">
              <a:off x="7473530" y="950940"/>
              <a:ext cx="367339" cy="487046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4"/>
              <a:endCxn id="9" idx="0"/>
            </p:cNvCxnSpPr>
            <p:nvPr/>
          </p:nvCxnSpPr>
          <p:spPr>
            <a:xfrm flipH="1">
              <a:off x="6770122" y="950940"/>
              <a:ext cx="1070747" cy="180273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8699424" y="1392652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u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41638" y="3767115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v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400" dirty="0">
                    <a:solidFill>
                      <a:srgbClr val="CF6E6C"/>
                    </a:solidFill>
                  </a:rPr>
                  <a:t>By induction,</a:t>
                </a:r>
                <a:r>
                  <a:rPr lang="en-US" sz="2400" b="0" dirty="0">
                    <a:solidFill>
                      <a:srgbClr val="CF6E6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4748" t="-5839" r="-1484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b="0" dirty="0">
                    <a:solidFill>
                      <a:srgbClr val="FFA628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]+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using induction again for d[u]</a:t>
                </a: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          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blipFill rotWithShape="0">
                <a:blip r:embed="rId10"/>
                <a:stretch>
                  <a:fillRect l="-1808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2998174" y="5336498"/>
            <a:ext cx="380128" cy="48490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</p:cNvCxnSpPr>
          <p:nvPr/>
        </p:nvCxnSpPr>
        <p:spPr>
          <a:xfrm flipH="1" flipV="1">
            <a:off x="4266930" y="5345731"/>
            <a:ext cx="1380315" cy="389803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7294591" y="5732746"/>
            <a:ext cx="1797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</a:rPr>
              <a:t>So </a:t>
            </a:r>
            <a:r>
              <a:rPr lang="en-US" sz="1600" b="1">
                <a:solidFill>
                  <a:schemeClr val="accent4"/>
                </a:solidFill>
              </a:rPr>
              <a:t>the inductive hypothesis holds for t+1, and </a:t>
            </a:r>
            <a:r>
              <a:rPr lang="en-US" sz="1600" b="1" dirty="0">
                <a:solidFill>
                  <a:schemeClr val="accent4"/>
                </a:solidFill>
              </a:rPr>
              <a:t>Claim 1 follows.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1539" y="96790"/>
            <a:ext cx="2928734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SLIDE SKIPPED IN CLASS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A20FCE-C342-624D-88BF-1731DC7D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2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9AEF09-CD66-7245-B92A-1723963F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C07408-AB9D-2D4C-B342-461B03096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7A554-73EB-D14C-A91D-FD718CF0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90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 for Claim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2800" dirty="0" err="1">
                <a:solidFill>
                  <a:schemeClr val="accent1"/>
                </a:solidFill>
              </a:rPr>
              <a:t>s,u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339" y="2342766"/>
            <a:ext cx="4989031" cy="3489801"/>
          </a:xfrm>
        </p:spPr>
        <p:txBody>
          <a:bodyPr>
            <a:normAutofit/>
          </a:bodyPr>
          <a:lstStyle/>
          <a:p>
            <a:r>
              <a:rPr lang="en-US" dirty="0"/>
              <a:t>The first path that lifts </a:t>
            </a:r>
            <a:r>
              <a:rPr lang="en-US" b="1" dirty="0"/>
              <a:t>u</a:t>
            </a:r>
            <a:r>
              <a:rPr lang="en-US" dirty="0"/>
              <a:t> off the ground is the shortest one.</a:t>
            </a:r>
          </a:p>
          <a:p>
            <a:endParaRPr lang="en-US" dirty="0"/>
          </a:p>
          <a:p>
            <a:r>
              <a:rPr lang="en-US" dirty="0"/>
              <a:t>Let’s prove it!</a:t>
            </a:r>
          </a:p>
          <a:p>
            <a:pPr lvl="1"/>
            <a:r>
              <a:rPr lang="en-US" dirty="0"/>
              <a:t>Or at least see a proof outline.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72150" y="232192"/>
            <a:ext cx="4718142" cy="6283458"/>
            <a:chOff x="2357450" y="260767"/>
            <a:chExt cx="4718142" cy="6283458"/>
          </a:xfrm>
        </p:grpSpPr>
        <p:sp>
          <p:nvSpPr>
            <p:cNvPr id="22" name="Freeform 21"/>
            <p:cNvSpPr/>
            <p:nvPr/>
          </p:nvSpPr>
          <p:spPr>
            <a:xfrm>
              <a:off x="2509850" y="5387372"/>
              <a:ext cx="2244668" cy="1156853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06661" flipH="1">
              <a:off x="4425645" y="3416379"/>
              <a:ext cx="2649947" cy="2892380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56928" y="1675406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983483" y="5160310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897735" y="2920854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015953" y="3925198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97735" y="765314"/>
              <a:ext cx="1940108" cy="9889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897735" y="260767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cxnSp>
          <p:nvCxnSpPr>
            <p:cNvPr id="30" name="Straight Connector 29"/>
            <p:cNvCxnSpPr>
              <a:stCxn id="26" idx="4"/>
              <a:endCxn id="29" idx="0"/>
            </p:cNvCxnSpPr>
            <p:nvPr/>
          </p:nvCxnSpPr>
          <p:spPr>
            <a:xfrm flipH="1">
              <a:off x="4573846" y="2415981"/>
              <a:ext cx="8320" cy="504873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613075" y="245918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32" name="Straight Connector 31"/>
            <p:cNvCxnSpPr>
              <a:stCxn id="29" idx="4"/>
            </p:cNvCxnSpPr>
            <p:nvPr/>
          </p:nvCxnSpPr>
          <p:spPr>
            <a:xfrm>
              <a:off x="4573846" y="3416379"/>
              <a:ext cx="8320" cy="514355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31487" y="3419015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57450" y="2415982"/>
              <a:ext cx="2244668" cy="3975844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20683" y="5923101"/>
              <a:ext cx="1123406" cy="6025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Dish</a:t>
              </a:r>
            </a:p>
          </p:txBody>
        </p:sp>
        <p:cxnSp>
          <p:nvCxnSpPr>
            <p:cNvPr id="36" name="Straight Connector 35"/>
            <p:cNvCxnSpPr>
              <a:endCxn id="27" idx="0"/>
            </p:cNvCxnSpPr>
            <p:nvPr/>
          </p:nvCxnSpPr>
          <p:spPr>
            <a:xfrm flipH="1">
              <a:off x="4545186" y="4333162"/>
              <a:ext cx="17096" cy="827148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16475" y="4515904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82995" y="5171387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00123" y="1733670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B5094E-7BD9-7E42-81DA-D0D08C6004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50" y="1823623"/>
            <a:ext cx="1252696" cy="143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8B780-D851-9449-932D-175160817C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07" y="3417898"/>
            <a:ext cx="820211" cy="1073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07BAA-D098-A84B-A27E-4657C56D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 (t=1):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402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2621A-E273-804A-A0DF-5E4570EA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29CF3-E9FC-F84C-83DB-C0D101E26431}"/>
              </a:ext>
            </a:extLst>
          </p:cNvPr>
          <p:cNvSpPr txBox="1"/>
          <p:nvPr/>
        </p:nvSpPr>
        <p:spPr>
          <a:xfrm>
            <a:off x="7339141" y="2632195"/>
            <a:ext cx="180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F6E6C"/>
                </a:solidFill>
              </a:rPr>
              <a:t>(Assuming edge weights are non-negative!)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9B582-AC77-C546-A8F8-235193631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41" y="89447"/>
            <a:ext cx="818399" cy="93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BD41C-A136-BB47-813F-5A4CA9A26D69}"/>
              </a:ext>
            </a:extLst>
          </p:cNvPr>
          <p:cNvSpPr txBox="1"/>
          <p:nvPr/>
        </p:nvSpPr>
        <p:spPr>
          <a:xfrm>
            <a:off x="8157540" y="89446"/>
            <a:ext cx="102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 outline!</a:t>
            </a:r>
          </a:p>
        </p:txBody>
      </p:sp>
    </p:spTree>
    <p:extLst>
      <p:ext uri="{BB962C8B-B14F-4D97-AF65-F5344CB8AC3E}">
        <p14:creationId xmlns:p14="http://schemas.microsoft.com/office/powerpoint/2010/main" val="10460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graphs are weighted?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Part 1: Dijkstra!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will take most of today’s class</a:t>
            </a:r>
          </a:p>
          <a:p>
            <a:r>
              <a:rPr lang="en-US" dirty="0"/>
              <a:t>Part 2: Bellman-Ford!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Real quick at the end if we have time!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come back to Bellman-Ford in more detail, so today is just a taste.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45" y="882127"/>
            <a:ext cx="2597971" cy="25979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A0781-6DFD-C541-91BF-06B3F7D7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21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  <a:p>
            <a:r>
              <a:rPr lang="en-US" dirty="0"/>
              <a:t>Consider a </a:t>
            </a:r>
            <a:r>
              <a:rPr lang="en-US" b="1" dirty="0"/>
              <a:t>true</a:t>
            </a:r>
            <a:r>
              <a:rPr lang="en-US" dirty="0"/>
              <a:t> shortest path from s to u: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6979447" y="1915884"/>
            <a:ext cx="1879963" cy="250411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D0EC77-A3DB-0B44-9E47-AEA8C081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Say z is the last good vertex before u (</a:t>
            </a:r>
            <a:r>
              <a:rPr lang="en-US" sz="2400" dirty="0"/>
              <a:t>on shortest path to u).</a:t>
            </a:r>
            <a:endParaRPr lang="en-US" dirty="0"/>
          </a:p>
          <a:p>
            <a:r>
              <a:rPr lang="en-US" dirty="0"/>
              <a:t>z’ is the vertex after z.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3358" y="5734977"/>
            <a:ext cx="30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z != u, since u is not good.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43080" y="5407849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z’ = 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883" y="5197698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 = s.</a:t>
            </a:r>
          </a:p>
        </p:txBody>
      </p:sp>
      <p:sp>
        <p:nvSpPr>
          <p:cNvPr id="25" name="Oval 24"/>
          <p:cNvSpPr/>
          <p:nvPr/>
        </p:nvSpPr>
        <p:spPr>
          <a:xfrm>
            <a:off x="3294428" y="5130015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6" name="Oval 25"/>
          <p:cNvSpPr/>
          <p:nvPr/>
        </p:nvSpPr>
        <p:spPr>
          <a:xfrm>
            <a:off x="5710192" y="4455933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3538" y="1501828"/>
            <a:ext cx="265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C00"/>
                </a:solidFill>
              </a:rPr>
              <a:t>“by way of contradiction”</a:t>
            </a:r>
          </a:p>
        </p:txBody>
      </p:sp>
      <p:sp>
        <p:nvSpPr>
          <p:cNvPr id="27" name="Oval 26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5145" y="17583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5C00"/>
                </a:solidFill>
              </a:rPr>
              <a:t>BWOC, </a:t>
            </a:r>
            <a:r>
              <a:rPr lang="en-US" sz="2800">
                <a:solidFill>
                  <a:srgbClr val="FF5C00"/>
                </a:solidFill>
              </a:rPr>
              <a:t>suppose u isn’t good.</a:t>
            </a:r>
            <a:endParaRPr lang="en-US" sz="2800" dirty="0">
              <a:solidFill>
                <a:srgbClr val="FF5C0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82B4C3-DDFD-D142-AF89-431CD1C4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 animBg="1"/>
      <p:bldP spid="11" grpId="0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sz="2400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(We’re also using that the edge weights are non-negative here).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3AC14DB-133C-D448-BB90-BD200D602B5A}"/>
              </a:ext>
            </a:extLst>
          </p:cNvPr>
          <p:cNvSpPr/>
          <p:nvPr/>
        </p:nvSpPr>
        <p:spPr>
          <a:xfrm>
            <a:off x="899652" y="4991939"/>
            <a:ext cx="6828503" cy="1011160"/>
          </a:xfrm>
          <a:custGeom>
            <a:avLst/>
            <a:gdLst>
              <a:gd name="connsiteX0" fmla="*/ 0 w 6828503"/>
              <a:gd name="connsiteY0" fmla="*/ 627196 h 1011160"/>
              <a:gd name="connsiteX1" fmla="*/ 1209367 w 6828503"/>
              <a:gd name="connsiteY1" fmla="*/ 7764 h 1011160"/>
              <a:gd name="connsiteX2" fmla="*/ 2861187 w 6828503"/>
              <a:gd name="connsiteY2" fmla="*/ 1010655 h 1011160"/>
              <a:gd name="connsiteX3" fmla="*/ 4852219 w 6828503"/>
              <a:gd name="connsiteY3" fmla="*/ 155248 h 1011160"/>
              <a:gd name="connsiteX4" fmla="*/ 6828503 w 6828503"/>
              <a:gd name="connsiteY4" fmla="*/ 1010655 h 10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503" h="1011160">
                <a:moveTo>
                  <a:pt x="0" y="627196"/>
                </a:moveTo>
                <a:cubicBezTo>
                  <a:pt x="366251" y="285525"/>
                  <a:pt x="732503" y="-56146"/>
                  <a:pt x="1209367" y="7764"/>
                </a:cubicBezTo>
                <a:cubicBezTo>
                  <a:pt x="1686232" y="71674"/>
                  <a:pt x="2254045" y="986074"/>
                  <a:pt x="2861187" y="1010655"/>
                </a:cubicBezTo>
                <a:cubicBezTo>
                  <a:pt x="3468329" y="1035236"/>
                  <a:pt x="4191000" y="155248"/>
                  <a:pt x="4852219" y="155248"/>
                </a:cubicBezTo>
                <a:cubicBezTo>
                  <a:pt x="5513438" y="155248"/>
                  <a:pt x="6170970" y="582951"/>
                  <a:pt x="6828503" y="1010655"/>
                </a:cubicBezTo>
              </a:path>
            </a:pathLst>
          </a:custGeom>
          <a:noFill/>
          <a:ln w="57150">
            <a:solidFill>
              <a:srgbClr val="E700E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A88DFA2-B34F-9341-9AAE-6BD3CA9E387E}"/>
              </a:ext>
            </a:extLst>
          </p:cNvPr>
          <p:cNvSpPr/>
          <p:nvPr/>
        </p:nvSpPr>
        <p:spPr>
          <a:xfrm>
            <a:off x="752168" y="4686305"/>
            <a:ext cx="2934929" cy="1124560"/>
          </a:xfrm>
          <a:custGeom>
            <a:avLst/>
            <a:gdLst>
              <a:gd name="connsiteX0" fmla="*/ 0 w 2934929"/>
              <a:gd name="connsiteY0" fmla="*/ 800095 h 1124560"/>
              <a:gd name="connsiteX1" fmla="*/ 486697 w 2934929"/>
              <a:gd name="connsiteY1" fmla="*/ 328147 h 1124560"/>
              <a:gd name="connsiteX2" fmla="*/ 1356851 w 2934929"/>
              <a:gd name="connsiteY2" fmla="*/ 33179 h 1124560"/>
              <a:gd name="connsiteX3" fmla="*/ 2934929 w 2934929"/>
              <a:gd name="connsiteY3" fmla="*/ 1124560 h 11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929" h="1124560">
                <a:moveTo>
                  <a:pt x="0" y="800095"/>
                </a:moveTo>
                <a:cubicBezTo>
                  <a:pt x="130277" y="628030"/>
                  <a:pt x="260555" y="455966"/>
                  <a:pt x="486697" y="328147"/>
                </a:cubicBezTo>
                <a:cubicBezTo>
                  <a:pt x="712839" y="200328"/>
                  <a:pt x="948812" y="-99556"/>
                  <a:pt x="1356851" y="33179"/>
                </a:cubicBezTo>
                <a:cubicBezTo>
                  <a:pt x="1764890" y="165914"/>
                  <a:pt x="2349909" y="645237"/>
                  <a:pt x="2934929" y="1124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3CC2B-EFE7-0749-97E0-A57D74A9A6B7}"/>
              </a:ext>
            </a:extLst>
          </p:cNvPr>
          <p:cNvSpPr txBox="1"/>
          <p:nvPr/>
        </p:nvSpPr>
        <p:spPr>
          <a:xfrm rot="1694106">
            <a:off x="2028871" y="4640959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d(</a:t>
            </a:r>
            <a:r>
              <a:rPr lang="en-US" sz="2400" dirty="0" err="1">
                <a:solidFill>
                  <a:srgbClr val="00B050"/>
                </a:solidFill>
              </a:rPr>
              <a:t>s,z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4C9B2-1551-A54D-8548-580E7E5829C5}"/>
              </a:ext>
            </a:extLst>
          </p:cNvPr>
          <p:cNvSpPr txBox="1"/>
          <p:nvPr/>
        </p:nvSpPr>
        <p:spPr>
          <a:xfrm rot="19919145">
            <a:off x="4367146" y="4828535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d(</a:t>
            </a:r>
            <a:r>
              <a:rPr lang="en-US" sz="2400" dirty="0" err="1">
                <a:solidFill>
                  <a:srgbClr val="E700E4"/>
                </a:solidFill>
              </a:rPr>
              <a:t>s,u</a:t>
            </a:r>
            <a:r>
              <a:rPr lang="en-US" sz="2400" dirty="0">
                <a:solidFill>
                  <a:srgbClr val="E700E4"/>
                </a:solidFill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22D90-3AA4-6247-9CDB-2C67646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11" grpId="0" animBg="1"/>
      <p:bldP spid="12" grpId="0" animBg="1"/>
      <p:bldP spid="14" grpId="0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Since u is not good,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140943" y="4251284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E28768-F041-B048-A660-3DC07036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uiExpand="1" build="p"/>
      <p:bldP spid="4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 w="158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then u is good.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436646" y="4256869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5208032" y="3703008"/>
            <a:ext cx="729521" cy="57868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3BA88-8D83-C440-A32F-20EC9BDEDC7A}"/>
              </a:ext>
            </a:extLst>
          </p:cNvPr>
          <p:cNvSpPr txBox="1"/>
          <p:nvPr/>
        </p:nvSpPr>
        <p:spPr>
          <a:xfrm>
            <a:off x="5631128" y="3700206"/>
            <a:ext cx="32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u is not good!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36987F-4920-3546-8944-0EEF8036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9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</p:spPr>
            <p:txBody>
              <a:bodyPr/>
              <a:lstStyle/>
              <a:p>
                <a:r>
                  <a:rPr lang="en-US" dirty="0"/>
                  <a:t>Want to show that u is good.</a:t>
                </a:r>
              </a:p>
              <a:p>
                <a:r>
                  <a:rPr lang="en-US" dirty="0"/>
                  <a:t>If z is </a:t>
                </a:r>
                <a:r>
                  <a:rPr lang="en-US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 then we’ve already updated z’:</a:t>
                </a:r>
                <a:endParaRPr lang="en-US" sz="1400" b="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[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  <a:blipFill>
                <a:blip r:embed="rId2"/>
                <a:stretch>
                  <a:fillRect l="-123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1" name="TextBox 10"/>
          <p:cNvSpPr txBox="1"/>
          <p:nvPr/>
        </p:nvSpPr>
        <p:spPr>
          <a:xfrm rot="20506633">
            <a:off x="4303810" y="5337418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z,z</a:t>
            </a:r>
            <a:r>
              <a:rPr lang="en-US" dirty="0">
                <a:solidFill>
                  <a:schemeClr val="accent4"/>
                </a:solidFill>
              </a:rPr>
              <a:t>’)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0589" y="2847052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def of update</a:t>
            </a:r>
          </a:p>
        </p:txBody>
      </p:sp>
      <p:sp>
        <p:nvSpPr>
          <p:cNvPr id="36" name="Oval 35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7" name="Oval 36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39" name="Oval 38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pattFill prst="wdUpDiag">
            <a:fgClr>
              <a:schemeClr val="accent1"/>
            </a:fgClr>
            <a:bgClr>
              <a:srgbClr val="7030A0"/>
            </a:bgClr>
          </a:patt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6" name="Oval 45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9" name="Straight Connector 48"/>
          <p:cNvCxnSpPr>
            <a:stCxn id="50" idx="2"/>
            <a:endCxn id="48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50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endCxn id="46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1"/>
            <a:endCxn id="46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54710" y="3877171"/>
            <a:ext cx="47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sub-paths of shortest paths are shortest paths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97285" y="4397187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Claim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0030" y="4392188"/>
            <a:ext cx="524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 d(</a:t>
            </a:r>
            <a:r>
              <a:rPr lang="en-US" sz="2400" dirty="0" err="1"/>
              <a:t>s,z</a:t>
            </a:r>
            <a:r>
              <a:rPr lang="en-US" sz="2400" dirty="0"/>
              <a:t>’) = d[z’]  and so z’ is good.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7269757" y="5024055"/>
            <a:ext cx="862019" cy="683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4298" y="5192959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58" name="Oval 57"/>
          <p:cNvSpPr/>
          <p:nvPr/>
        </p:nvSpPr>
        <p:spPr>
          <a:xfrm>
            <a:off x="3292570" y="5743307"/>
            <a:ext cx="636728" cy="632970"/>
          </a:xfrm>
          <a:prstGeom prst="ellipse">
            <a:avLst/>
          </a:prstGeom>
          <a:solidFill>
            <a:srgbClr val="7030A0"/>
          </a:solidFill>
          <a:ln w="184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/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𝑚𝑖𝑛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{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763DBC5-B5D2-FF42-A072-6C4BD8676BAE}"/>
              </a:ext>
            </a:extLst>
          </p:cNvPr>
          <p:cNvSpPr txBox="1"/>
          <p:nvPr/>
        </p:nvSpPr>
        <p:spPr>
          <a:xfrm>
            <a:off x="4711637" y="3237082"/>
            <a:ext cx="350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By induction when z was added to the sure list it had d(</a:t>
            </a:r>
            <a:r>
              <a:rPr lang="en-US" dirty="0" err="1">
                <a:solidFill>
                  <a:srgbClr val="FF5C00"/>
                </a:solidFill>
              </a:rPr>
              <a:t>s,z</a:t>
            </a:r>
            <a:r>
              <a:rPr lang="en-US" dirty="0">
                <a:solidFill>
                  <a:srgbClr val="FF5C00"/>
                </a:solidFill>
              </a:rPr>
              <a:t>) = d[z]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B0805-96F7-FF46-97D6-725E06571452}"/>
              </a:ext>
            </a:extLst>
          </p:cNvPr>
          <p:cNvSpPr txBox="1"/>
          <p:nvPr/>
        </p:nvSpPr>
        <p:spPr>
          <a:xfrm>
            <a:off x="4348984" y="6052407"/>
            <a:ext cx="30812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5C00"/>
                </a:solidFill>
              </a:rPr>
              <a:t>So u is good!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08424-E047-174B-A2BC-D35A0971C3AC}"/>
              </a:ext>
            </a:extLst>
          </p:cNvPr>
          <p:cNvCxnSpPr/>
          <p:nvPr/>
        </p:nvCxnSpPr>
        <p:spPr>
          <a:xfrm>
            <a:off x="4946754" y="2239340"/>
            <a:ext cx="4340593" cy="0"/>
          </a:xfrm>
          <a:prstGeom prst="line">
            <a:avLst/>
          </a:prstGeom>
          <a:ln w="57150">
            <a:solidFill>
              <a:srgbClr val="FF8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CC0B8-6E7F-CC41-B6CC-A17A2DD8A9D5}"/>
              </a:ext>
            </a:extLst>
          </p:cNvPr>
          <p:cNvCxnSpPr/>
          <p:nvPr/>
        </p:nvCxnSpPr>
        <p:spPr>
          <a:xfrm flipV="1">
            <a:off x="1102290" y="3253298"/>
            <a:ext cx="939452" cy="47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B3820F-4393-9C44-8B27-3F49021A6911}"/>
              </a:ext>
            </a:extLst>
          </p:cNvPr>
          <p:cNvSpPr txBox="1"/>
          <p:nvPr/>
        </p:nvSpPr>
        <p:spPr>
          <a:xfrm>
            <a:off x="30210" y="3708063"/>
            <a:ext cx="1648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That is, the value of d[z] when z was marked sure…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6E46D-7B42-0B46-A97E-F96B2F06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604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0E2873-054F-8942-BC7D-8FF889D1BFE0}"/>
              </a:ext>
            </a:extLst>
          </p:cNvPr>
          <p:cNvSpPr txBox="1"/>
          <p:nvPr/>
        </p:nvSpPr>
        <p:spPr>
          <a:xfrm rot="330712">
            <a:off x="6067566" y="306474"/>
            <a:ext cx="28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Back to this slide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EAC3B-501B-944A-86A2-79FAED53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360" y="5118447"/>
            <a:ext cx="1748748" cy="174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CDA7C-B5D9-3448-AE8E-696E8097D61B}"/>
              </a:ext>
            </a:extLst>
          </p:cNvPr>
          <p:cNvSpPr txBox="1"/>
          <p:nvPr/>
        </p:nvSpPr>
        <p:spPr>
          <a:xfrm>
            <a:off x="438411" y="6519446"/>
            <a:ext cx="390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Conclusion:</a:t>
            </a:r>
            <a:r>
              <a:rPr lang="en-US" sz="1600" dirty="0"/>
              <a:t> Claim 2 holds!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13CD11-9A27-B94C-BF84-76C91FF1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Run Dijkstra on G =(V,E) starting from s.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77" y="4687211"/>
            <a:ext cx="1748748" cy="1748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63334">
            <a:off x="6276026" y="588559"/>
            <a:ext cx="2397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Now back to this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5375-505E-4340-8A78-5452BC1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272007" cy="5032375"/>
          </a:xfrm>
        </p:spPr>
        <p:txBody>
          <a:bodyPr>
            <a:normAutofit/>
          </a:bodyPr>
          <a:lstStyle/>
          <a:p>
            <a:r>
              <a:rPr lang="en-US" dirty="0"/>
              <a:t>Dijkstra’s algorithm finds shortest paths in weighted graphs with non-negative edge weights.</a:t>
            </a:r>
          </a:p>
          <a:p>
            <a:endParaRPr lang="en-US" dirty="0"/>
          </a:p>
          <a:p>
            <a:r>
              <a:rPr lang="en-US" dirty="0"/>
              <a:t>Along the way, it constructs a nice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could post this tree in Gates!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Then people would know how to get places quickly.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94900" y="-113571"/>
            <a:ext cx="4249099" cy="6868555"/>
            <a:chOff x="4894900" y="-113571"/>
            <a:chExt cx="4249099" cy="6868555"/>
          </a:xfrm>
        </p:grpSpPr>
        <p:sp>
          <p:nvSpPr>
            <p:cNvPr id="4" name="Oval 3"/>
            <p:cNvSpPr/>
            <p:nvPr/>
          </p:nvSpPr>
          <p:spPr>
            <a:xfrm>
              <a:off x="6724981" y="754330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951536" y="4239234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65788" y="1999778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984006" y="3004122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cxnSp>
          <p:nvCxnSpPr>
            <p:cNvPr id="10" name="Straight Connector 9"/>
            <p:cNvCxnSpPr>
              <a:endCxn id="11" idx="0"/>
            </p:cNvCxnSpPr>
            <p:nvPr/>
          </p:nvCxnSpPr>
          <p:spPr>
            <a:xfrm flipH="1">
              <a:off x="7541899" y="1494905"/>
              <a:ext cx="8320" cy="504873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81128" y="1538113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12" name="Straight Connector 11"/>
            <p:cNvCxnSpPr>
              <a:stCxn id="11" idx="4"/>
            </p:cNvCxnSpPr>
            <p:nvPr/>
          </p:nvCxnSpPr>
          <p:spPr>
            <a:xfrm>
              <a:off x="7541899" y="2495303"/>
              <a:ext cx="8320" cy="514355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99540" y="249793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013061" y="5659863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Dish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7513239" y="3412086"/>
              <a:ext cx="17096" cy="82714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84528" y="3594828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  <p:cxnSp>
          <p:nvCxnSpPr>
            <p:cNvPr id="17" name="Straight Connector 16"/>
            <p:cNvCxnSpPr>
              <a:stCxn id="11" idx="5"/>
              <a:endCxn id="10" idx="0"/>
            </p:cNvCxnSpPr>
            <p:nvPr/>
          </p:nvCxnSpPr>
          <p:spPr>
            <a:xfrm>
              <a:off x="8019982" y="2422735"/>
              <a:ext cx="554782" cy="323712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335490" y="373349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22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87949" y="4856813"/>
              <a:ext cx="1126662" cy="1897726"/>
            </a:xfrm>
            <a:custGeom>
              <a:avLst/>
              <a:gdLst>
                <a:gd name="connsiteX0" fmla="*/ 407134 w 1126662"/>
                <a:gd name="connsiteY0" fmla="*/ 0 h 1897726"/>
                <a:gd name="connsiteX1" fmla="*/ 317193 w 1126662"/>
                <a:gd name="connsiteY1" fmla="*/ 689548 h 1897726"/>
                <a:gd name="connsiteX2" fmla="*/ 32380 w 1126662"/>
                <a:gd name="connsiteY2" fmla="*/ 1184223 h 1897726"/>
                <a:gd name="connsiteX3" fmla="*/ 92340 w 1126662"/>
                <a:gd name="connsiteY3" fmla="*/ 1828800 h 1897726"/>
                <a:gd name="connsiteX4" fmla="*/ 796878 w 1126662"/>
                <a:gd name="connsiteY4" fmla="*/ 1828800 h 1897726"/>
                <a:gd name="connsiteX5" fmla="*/ 1126662 w 1126662"/>
                <a:gd name="connsiteY5" fmla="*/ 1379095 h 18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6662" h="1897726">
                  <a:moveTo>
                    <a:pt x="407134" y="0"/>
                  </a:moveTo>
                  <a:cubicBezTo>
                    <a:pt x="393393" y="246089"/>
                    <a:pt x="379652" y="492178"/>
                    <a:pt x="317193" y="689548"/>
                  </a:cubicBezTo>
                  <a:cubicBezTo>
                    <a:pt x="254734" y="886918"/>
                    <a:pt x="69855" y="994348"/>
                    <a:pt x="32380" y="1184223"/>
                  </a:cubicBezTo>
                  <a:cubicBezTo>
                    <a:pt x="-5095" y="1374098"/>
                    <a:pt x="-35076" y="1721371"/>
                    <a:pt x="92340" y="1828800"/>
                  </a:cubicBezTo>
                  <a:cubicBezTo>
                    <a:pt x="219756" y="1936229"/>
                    <a:pt x="624491" y="1903751"/>
                    <a:pt x="796878" y="1828800"/>
                  </a:cubicBezTo>
                  <a:cubicBezTo>
                    <a:pt x="969265" y="1753849"/>
                    <a:pt x="1126662" y="1379095"/>
                    <a:pt x="1126662" y="1379095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94900" y="1484026"/>
              <a:ext cx="4044441" cy="5270958"/>
            </a:xfrm>
            <a:custGeom>
              <a:avLst/>
              <a:gdLst>
                <a:gd name="connsiteX0" fmla="*/ 2495252 w 4044441"/>
                <a:gd name="connsiteY0" fmla="*/ 0 h 5270958"/>
                <a:gd name="connsiteX1" fmla="*/ 2105507 w 4044441"/>
                <a:gd name="connsiteY1" fmla="*/ 1424066 h 5270958"/>
                <a:gd name="connsiteX2" fmla="*/ 1685783 w 4044441"/>
                <a:gd name="connsiteY2" fmla="*/ 4047344 h 5270958"/>
                <a:gd name="connsiteX3" fmla="*/ 1266058 w 4044441"/>
                <a:gd name="connsiteY3" fmla="*/ 5141626 h 5270958"/>
                <a:gd name="connsiteX4" fmla="*/ 21874 w 4044441"/>
                <a:gd name="connsiteY4" fmla="*/ 5231567 h 5270958"/>
                <a:gd name="connsiteX5" fmla="*/ 621481 w 4044441"/>
                <a:gd name="connsiteY5" fmla="*/ 4976735 h 5270958"/>
                <a:gd name="connsiteX6" fmla="*/ 2450281 w 4044441"/>
                <a:gd name="connsiteY6" fmla="*/ 5036695 h 5270958"/>
                <a:gd name="connsiteX7" fmla="*/ 3919317 w 4044441"/>
                <a:gd name="connsiteY7" fmla="*/ 5156617 h 5270958"/>
                <a:gd name="connsiteX8" fmla="*/ 3964288 w 4044441"/>
                <a:gd name="connsiteY8" fmla="*/ 4736892 h 52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441" h="5270958">
                  <a:moveTo>
                    <a:pt x="2495252" y="0"/>
                  </a:moveTo>
                  <a:cubicBezTo>
                    <a:pt x="2367835" y="374754"/>
                    <a:pt x="2240418" y="749509"/>
                    <a:pt x="2105507" y="1424066"/>
                  </a:cubicBezTo>
                  <a:cubicBezTo>
                    <a:pt x="1970596" y="2098623"/>
                    <a:pt x="1825691" y="3427751"/>
                    <a:pt x="1685783" y="4047344"/>
                  </a:cubicBezTo>
                  <a:cubicBezTo>
                    <a:pt x="1545875" y="4666937"/>
                    <a:pt x="1543376" y="4944256"/>
                    <a:pt x="1266058" y="5141626"/>
                  </a:cubicBezTo>
                  <a:cubicBezTo>
                    <a:pt x="988740" y="5338997"/>
                    <a:pt x="129303" y="5259049"/>
                    <a:pt x="21874" y="5231567"/>
                  </a:cubicBezTo>
                  <a:cubicBezTo>
                    <a:pt x="-85556" y="5204085"/>
                    <a:pt x="216746" y="5009214"/>
                    <a:pt x="621481" y="4976735"/>
                  </a:cubicBezTo>
                  <a:cubicBezTo>
                    <a:pt x="1026215" y="4944256"/>
                    <a:pt x="1900642" y="5006715"/>
                    <a:pt x="2450281" y="5036695"/>
                  </a:cubicBezTo>
                  <a:cubicBezTo>
                    <a:pt x="2999920" y="5066675"/>
                    <a:pt x="3666983" y="5206584"/>
                    <a:pt x="3919317" y="5156617"/>
                  </a:cubicBezTo>
                  <a:cubicBezTo>
                    <a:pt x="4171651" y="5106650"/>
                    <a:pt x="3964288" y="4736892"/>
                    <a:pt x="3964288" y="4736892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40550" y="205046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87948" y="-113571"/>
              <a:ext cx="2056051" cy="988962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76916C-AF53-0740-8350-BE1F2DA4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2457449" y="3363497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339F-B0D4-4E4A-AF3C-A9AF7371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5423" y="400503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3753316" y="4387126"/>
            <a:ext cx="1108132" cy="378823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92203" y="438877"/>
            <a:ext cx="1062643" cy="127525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72141"/>
            <a:ext cx="2132704" cy="248398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5866545" y="9658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60" name="Straight Connector 59"/>
          <p:cNvCxnSpPr>
            <a:cxnSpLocks/>
            <a:stCxn id="5" idx="3"/>
            <a:endCxn id="59" idx="0"/>
          </p:cNvCxnSpPr>
          <p:nvPr/>
        </p:nvCxnSpPr>
        <p:spPr>
          <a:xfrm flipH="1">
            <a:off x="3449503" y="3221689"/>
            <a:ext cx="179580" cy="16199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  <a:stCxn id="6" idx="0"/>
            <a:endCxn id="59" idx="4"/>
          </p:cNvCxnSpPr>
          <p:nvPr/>
        </p:nvCxnSpPr>
        <p:spPr>
          <a:xfrm flipH="1" flipV="1">
            <a:off x="3449503" y="3759245"/>
            <a:ext cx="303813" cy="2457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671887" y="3171537"/>
            <a:ext cx="89664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YOU 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ARE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HERE</a:t>
            </a:r>
          </a:p>
        </p:txBody>
      </p:sp>
      <p:sp>
        <p:nvSpPr>
          <p:cNvPr id="93" name="Right Arrow 92"/>
          <p:cNvSpPr/>
          <p:nvPr/>
        </p:nvSpPr>
        <p:spPr>
          <a:xfrm rot="8658429">
            <a:off x="4267507" y="3611281"/>
            <a:ext cx="559115" cy="614785"/>
          </a:xfrm>
          <a:prstGeom prst="rightArrow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A1006C4-68A9-6646-9D72-6BF933C625B5}"/>
              </a:ext>
            </a:extLst>
          </p:cNvPr>
          <p:cNvSpPr/>
          <p:nvPr/>
        </p:nvSpPr>
        <p:spPr>
          <a:xfrm>
            <a:off x="1386088" y="3126658"/>
            <a:ext cx="2079783" cy="3067665"/>
          </a:xfrm>
          <a:custGeom>
            <a:avLst/>
            <a:gdLst>
              <a:gd name="connsiteX0" fmla="*/ 2079783 w 2079783"/>
              <a:gd name="connsiteY0" fmla="*/ 0 h 3067665"/>
              <a:gd name="connsiteX1" fmla="*/ 1371860 w 2079783"/>
              <a:gd name="connsiteY1" fmla="*/ 29497 h 3067665"/>
              <a:gd name="connsiteX2" fmla="*/ 693435 w 2079783"/>
              <a:gd name="connsiteY2" fmla="*/ 324465 h 3067665"/>
              <a:gd name="connsiteX3" fmla="*/ 88751 w 2079783"/>
              <a:gd name="connsiteY3" fmla="*/ 1991032 h 3067665"/>
              <a:gd name="connsiteX4" fmla="*/ 44506 w 2079783"/>
              <a:gd name="connsiteY4" fmla="*/ 2802194 h 3067665"/>
              <a:gd name="connsiteX5" fmla="*/ 486957 w 2079783"/>
              <a:gd name="connsiteY5" fmla="*/ 3067665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783" h="3067665">
                <a:moveTo>
                  <a:pt x="2079783" y="0"/>
                </a:moveTo>
                <a:lnTo>
                  <a:pt x="1371860" y="29497"/>
                </a:lnTo>
                <a:cubicBezTo>
                  <a:pt x="1140802" y="83574"/>
                  <a:pt x="907286" y="-2458"/>
                  <a:pt x="693435" y="324465"/>
                </a:cubicBezTo>
                <a:cubicBezTo>
                  <a:pt x="479583" y="651388"/>
                  <a:pt x="196906" y="1578077"/>
                  <a:pt x="88751" y="1991032"/>
                </a:cubicBezTo>
                <a:cubicBezTo>
                  <a:pt x="-19404" y="2403987"/>
                  <a:pt x="-21862" y="2622755"/>
                  <a:pt x="44506" y="2802194"/>
                </a:cubicBezTo>
                <a:cubicBezTo>
                  <a:pt x="110874" y="2981633"/>
                  <a:pt x="298915" y="3024649"/>
                  <a:pt x="486957" y="306766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19E2D-FA24-064F-A3A9-3CA710C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59" grpId="0" animBg="1"/>
      <p:bldP spid="92" grpId="0" animBg="1"/>
      <p:bldP spid="93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 dirty="0"/>
              <a:t>Running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64" y="5396023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n iterations (one per vertex)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How long does one iteration take?</a:t>
            </a:r>
          </a:p>
          <a:p>
            <a:r>
              <a:rPr lang="en-US" sz="2800" dirty="0"/>
              <a:t>                           </a:t>
            </a:r>
            <a:r>
              <a:rPr lang="en-US" sz="2800" dirty="0">
                <a:solidFill>
                  <a:srgbClr val="FF5C00"/>
                </a:solidFill>
              </a:rPr>
              <a:t>Depends on how we implement it</a:t>
            </a:r>
            <a:r>
              <a:rPr lang="mr-IN" sz="2800" dirty="0">
                <a:solidFill>
                  <a:srgbClr val="FF5C00"/>
                </a:solidFill>
              </a:rPr>
              <a:t>…</a:t>
            </a:r>
            <a:endParaRPr lang="en-US" sz="2800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(s, v) = d[v]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 rotWithShape="0">
                <a:blip r:embed="rId2"/>
                <a:stretch>
                  <a:fillRect l="-930" t="-1222" b="-2792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325" y="1308176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7A894-662D-8740-91C8-D7DF7B6F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/>
              <a:t>We need a data structure that: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7" y="1440823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Stores unsure vertices v</a:t>
            </a:r>
          </a:p>
          <a:p>
            <a:r>
              <a:rPr lang="en-US" sz="2400" dirty="0"/>
              <a:t>Keeps track of d[v]</a:t>
            </a:r>
          </a:p>
          <a:p>
            <a:r>
              <a:rPr lang="en-US" sz="2400" dirty="0"/>
              <a:t>Can find u with minimum d[u] 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400" dirty="0"/>
              <a:t>Can remove that u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(u)</a:t>
            </a:r>
          </a:p>
          <a:p>
            <a:r>
              <a:rPr lang="en-US" sz="2400" dirty="0"/>
              <a:t>Can update (decrease) d[v]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v,d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Pick the</a:t>
                </a:r>
                <a:r>
                  <a:rPr lang="en-US" sz="20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0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000" dirty="0"/>
                  <a:t>node u with the smallest estimate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 min( d[v] , d[u]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Mark u as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1159" t="-1250" b="-4375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charset="0"/>
                                      <a:ea typeface="Courier" charset="0"/>
                                      <a:cs typeface="Courier" charset="0"/>
                                    </a:rPr>
                                    <m:t>findMin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𝑢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.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𝑛𝑒𝑖𝑔h𝑏𝑜𝑟𝑠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charset="0"/>
                                              <a:ea typeface="Courier" charset="0"/>
                                              <a:cs typeface="Courier" charset="0"/>
                                            </a:rPr>
                                            <m:t>updateKey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charset="0"/>
                                </a:rPr>
                                <m:t>removeMin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algn="r"/>
                <a:endParaRPr lang="en-US" sz="2000" dirty="0"/>
              </a:p>
              <a:p>
                <a:r>
                  <a:rPr lang="en-US" sz="2800" dirty="0"/>
                  <a:t>=</a:t>
                </a:r>
                <a:r>
                  <a:rPr lang="en-US" sz="2800" dirty="0">
                    <a:solidFill>
                      <a:srgbClr val="FF5C00"/>
                    </a:solidFill>
                  </a:rPr>
                  <a:t> n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findMin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+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removeMin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)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/>
                  <a:t>+ </a:t>
                </a:r>
                <a:r>
                  <a:rPr lang="en-US" sz="2800" dirty="0">
                    <a:solidFill>
                      <a:srgbClr val="FF5C00"/>
                    </a:solidFill>
                  </a:rPr>
                  <a:t>m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updateKey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7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56319" y="4501551"/>
            <a:ext cx="436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running time is big-oh of: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477" y="1111954"/>
            <a:ext cx="209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</a:t>
            </a:r>
            <a:r>
              <a:rPr lang="en-US"/>
              <a:t>the inner loop: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E1BC5-7929-F549-A9F5-17694D1D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O(1)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+ O(m)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FF5C00"/>
                </a:solidFill>
              </a:rPr>
              <a:t>O(n</a:t>
            </a:r>
            <a:r>
              <a:rPr lang="en-US" baseline="30000" dirty="0">
                <a:solidFill>
                  <a:srgbClr val="FF5C00"/>
                </a:solidFill>
              </a:rPr>
              <a:t>2</a:t>
            </a:r>
            <a:r>
              <a:rPr lang="en-US" dirty="0">
                <a:solidFill>
                  <a:srgbClr val="FF5C00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4BC2B-9506-AD46-BD0D-BBFA0515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</a:t>
            </a:r>
            <a:r>
              <a:rPr lang="en-US" dirty="0" err="1"/>
              <a:t>nlog</a:t>
            </a:r>
            <a:r>
              <a:rPr lang="en-US" dirty="0"/>
              <a:t>(n)) + O(</a:t>
            </a:r>
            <a:r>
              <a:rPr lang="en-US" dirty="0" err="1"/>
              <a:t>mlog</a:t>
            </a:r>
            <a:r>
              <a:rPr lang="en-US" dirty="0"/>
              <a:t>(n))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CF6E6C"/>
                </a:solidFill>
              </a:rPr>
              <a:t>O((n + m)log(n))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49661" y="5865623"/>
            <a:ext cx="6630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Better than an array if the graph is sparse!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aka if m is much smaller than n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4872D-77B7-3549-A339-A572571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hash table a good idea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Not really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sz="28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Search</a:t>
            </a:r>
            <a:r>
              <a:rPr lang="en-US" sz="2800" dirty="0">
                <a:solidFill>
                  <a:schemeClr val="accent4"/>
                </a:solidFill>
              </a:rPr>
              <a:t>(v) </a:t>
            </a:r>
            <a:r>
              <a:rPr lang="en-US" sz="2800" dirty="0"/>
              <a:t>is fast (in expectation)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But </a:t>
            </a:r>
            <a:r>
              <a:rPr lang="en-US" sz="28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800" dirty="0">
                <a:solidFill>
                  <a:schemeClr val="accent4"/>
                </a:solidFill>
              </a:rPr>
              <a:t>() </a:t>
            </a:r>
            <a:r>
              <a:rPr lang="en-US" sz="2800" dirty="0"/>
              <a:t>will still take time O(n) without more structure.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996" y="157710"/>
            <a:ext cx="661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O(n(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6538" y="6311899"/>
            <a:ext cx="23431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B03B-2405-3F4A-AACD-EDC3EF30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Heaps</a:t>
            </a:r>
            <a:r>
              <a:rPr lang="en-US" dirty="0"/>
              <a:t> support these 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7062"/>
            <a:ext cx="78867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r>
              <a:rPr lang="en-US" dirty="0" err="1">
                <a:solidFill>
                  <a:schemeClr val="accent4"/>
                </a:solidFill>
              </a:rPr>
              <a:t>removeMin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 err="1">
                <a:solidFill>
                  <a:schemeClr val="accent4"/>
                </a:solidFill>
              </a:rPr>
              <a:t>updateKey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heap </a:t>
            </a:r>
            <a:r>
              <a:rPr lang="en-US" dirty="0"/>
              <a:t>is a tree-based data structure that has the property that </a:t>
            </a:r>
            <a:r>
              <a:rPr lang="en-US" dirty="0">
                <a:solidFill>
                  <a:schemeClr val="accent1"/>
                </a:solidFill>
              </a:rPr>
              <a:t>every node has a smaller key than its children.</a:t>
            </a:r>
          </a:p>
          <a:p>
            <a:r>
              <a:rPr lang="en-US" dirty="0"/>
              <a:t>Not covered in this class </a:t>
            </a:r>
            <a:r>
              <a:rPr lang="mr-IN" dirty="0"/>
              <a:t>–</a:t>
            </a:r>
            <a:r>
              <a:rPr lang="en-US" dirty="0"/>
              <a:t> see CS166</a:t>
            </a:r>
          </a:p>
          <a:p>
            <a:r>
              <a:rPr lang="en-US" dirty="0"/>
              <a:t>But! We will use them.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9101" y="1547814"/>
            <a:ext cx="4414837" cy="2024061"/>
            <a:chOff x="3281364" y="2481263"/>
            <a:chExt cx="5233986" cy="2962275"/>
          </a:xfrm>
        </p:grpSpPr>
        <p:sp>
          <p:nvSpPr>
            <p:cNvPr id="4" name="Oval 3"/>
            <p:cNvSpPr/>
            <p:nvPr/>
          </p:nvSpPr>
          <p:spPr>
            <a:xfrm>
              <a:off x="7815263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738938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224713" y="3659981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624513" y="2481263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81451" y="36512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19639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81364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12" name="Straight Connector 11"/>
            <p:cNvCxnSpPr>
              <a:stCxn id="10" idx="0"/>
              <a:endCxn id="8" idx="4"/>
            </p:cNvCxnSpPr>
            <p:nvPr/>
          </p:nvCxnSpPr>
          <p:spPr>
            <a:xfrm flipV="1">
              <a:off x="3631408" y="4351338"/>
              <a:ext cx="700087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0"/>
              <a:endCxn id="8" idx="4"/>
            </p:cNvCxnSpPr>
            <p:nvPr/>
          </p:nvCxnSpPr>
          <p:spPr>
            <a:xfrm flipH="1" flipV="1">
              <a:off x="4331495" y="4351338"/>
              <a:ext cx="738188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8" idx="0"/>
            </p:cNvCxnSpPr>
            <p:nvPr/>
          </p:nvCxnSpPr>
          <p:spPr>
            <a:xfrm flipH="1">
              <a:off x="4331495" y="3181351"/>
              <a:ext cx="1643062" cy="4698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4"/>
              <a:endCxn id="6" idx="0"/>
            </p:cNvCxnSpPr>
            <p:nvPr/>
          </p:nvCxnSpPr>
          <p:spPr>
            <a:xfrm>
              <a:off x="5974557" y="3181351"/>
              <a:ext cx="1600200" cy="4786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0"/>
              <a:endCxn id="6" idx="4"/>
            </p:cNvCxnSpPr>
            <p:nvPr/>
          </p:nvCxnSpPr>
          <p:spPr>
            <a:xfrm flipV="1">
              <a:off x="7088982" y="4360069"/>
              <a:ext cx="485775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0"/>
              <a:endCxn id="6" idx="4"/>
            </p:cNvCxnSpPr>
            <p:nvPr/>
          </p:nvCxnSpPr>
          <p:spPr>
            <a:xfrm flipH="1" flipV="1">
              <a:off x="7574757" y="4360069"/>
              <a:ext cx="590550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49E97D-0083-7047-98CA-00234A15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heap implementations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145"/>
            <a:ext cx="9144000" cy="202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3813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chart </a:t>
            </a:r>
            <a:r>
              <a:rPr lang="en-US"/>
              <a:t>on Wikipedia: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2E747-5500-694A-8ECC-E54F82B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we use a </a:t>
            </a:r>
            <a:r>
              <a:rPr lang="en-US" b="1" dirty="0"/>
              <a:t>Fibonacci Heap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051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findMin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removeMin</a:t>
            </a:r>
            <a:r>
              <a:rPr lang="en-US" sz="2400" dirty="0">
                <a:solidFill>
                  <a:schemeClr val="accent4"/>
                </a:solidFill>
              </a:rPr>
              <a:t>) = O(log(n))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updateKey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rgbClr val="FF5C00"/>
                </a:solidFill>
              </a:rPr>
              <a:t>See CS166 for more!  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/>
              <a:t>Running time of Dijkstra  </a:t>
            </a:r>
            <a:endParaRPr lang="en-US" sz="2000" dirty="0"/>
          </a:p>
          <a:p>
            <a:pPr lvl="1">
              <a:buFont typeface=".AppleSystemUIFont" charset="-120"/>
              <a:buChar char="="/>
            </a:pPr>
            <a:r>
              <a:rPr lang="en-US" sz="2000" dirty="0"/>
              <a:t>O(n</a:t>
            </a:r>
            <a:r>
              <a:rPr lang="en-US" sz="2000" dirty="0">
                <a:solidFill>
                  <a:schemeClr val="accent4"/>
                </a:solidFill>
              </a:rPr>
              <a:t>(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</a:rPr>
              <a:t>) +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</a:rPr>
              <a:t>) ) </a:t>
            </a:r>
            <a:r>
              <a:rPr lang="en-US" sz="2000" dirty="0"/>
              <a:t>+ m </a:t>
            </a:r>
            <a:r>
              <a:rPr lang="en-US" sz="2000" dirty="0">
                <a:solidFill>
                  <a:schemeClr val="accent4"/>
                </a:solidFill>
              </a:rPr>
              <a:t>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</a:rPr>
              <a:t>)</a:t>
            </a:r>
            <a:r>
              <a:rPr lang="en-US" sz="2000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sz="2000" dirty="0">
                <a:solidFill>
                  <a:srgbClr val="FF5C00"/>
                </a:solidFill>
              </a:rPr>
              <a:t>O(</a:t>
            </a:r>
            <a:r>
              <a:rPr lang="en-US" sz="2000" dirty="0" err="1">
                <a:solidFill>
                  <a:srgbClr val="FF5C00"/>
                </a:solidFill>
              </a:rPr>
              <a:t>nlog</a:t>
            </a:r>
            <a:r>
              <a:rPr lang="en-US" sz="2000" dirty="0">
                <a:solidFill>
                  <a:srgbClr val="FF5C00"/>
                </a:solidFill>
              </a:rPr>
              <a:t>(n) + m)  </a:t>
            </a:r>
            <a:r>
              <a:rPr lang="en-US" sz="2000" dirty="0">
                <a:solidFill>
                  <a:schemeClr val="accent2"/>
                </a:solidFill>
              </a:rPr>
              <a:t>(amortized time)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963" y="6176963"/>
            <a:ext cx="830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*This means that any sequence of d </a:t>
            </a:r>
            <a:r>
              <a:rPr lang="en-US" dirty="0" err="1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2"/>
                </a:solidFill>
              </a:rPr>
              <a:t> calls takes time at most O(</a:t>
            </a:r>
            <a:r>
              <a:rPr lang="en-US" dirty="0" err="1">
                <a:solidFill>
                  <a:schemeClr val="accent2"/>
                </a:solidFill>
              </a:rPr>
              <a:t>dlog</a:t>
            </a:r>
            <a:r>
              <a:rPr lang="en-US" dirty="0">
                <a:solidFill>
                  <a:schemeClr val="accent2"/>
                </a:solidFill>
              </a:rPr>
              <a:t>(n)).  But a few of the d may take longer than O(log(n)) and some may take less time..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18D34-3883-364B-B7D1-7F797CCB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" y="2348457"/>
            <a:ext cx="6421684" cy="436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818" y="91773"/>
            <a:ext cx="5815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See </a:t>
            </a:r>
            <a:r>
              <a:rPr lang="en-US" dirty="0" err="1">
                <a:solidFill>
                  <a:schemeClr val="accent4"/>
                </a:solidFill>
              </a:rPr>
              <a:t>IPython</a:t>
            </a:r>
            <a:r>
              <a:rPr lang="en-US" dirty="0">
                <a:solidFill>
                  <a:schemeClr val="accent4"/>
                </a:solidFill>
              </a:rPr>
              <a:t> Notebook for Lecture 11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The heap is implemented using 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heapdict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675" y="2348457"/>
            <a:ext cx="230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8E9"/>
                </a:solidFill>
              </a:rPr>
              <a:t>Dijkstra using a Python list to keep track of vertices has quadratic runtime.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72151" y="2971800"/>
            <a:ext cx="714374" cy="26522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86551" y="4206554"/>
            <a:ext cx="2300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Dijkstra using a heap looks a bit more linear (actually </a:t>
            </a:r>
            <a:r>
              <a:rPr lang="en-US" dirty="0" err="1">
                <a:solidFill>
                  <a:srgbClr val="FF8A11"/>
                </a:solidFill>
              </a:rPr>
              <a:t>nlog</a:t>
            </a:r>
            <a:r>
              <a:rPr lang="en-US" dirty="0">
                <a:solidFill>
                  <a:srgbClr val="FF8A11"/>
                </a:solidFill>
              </a:rPr>
              <a:t>(n))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14963" y="3621665"/>
            <a:ext cx="1243016" cy="937310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86562" y="5512989"/>
            <a:ext cx="235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BFS is really fast by comparison!  But it doesn’t work on weighted graphs.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86450" y="5957888"/>
            <a:ext cx="900113" cy="15526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D9ECE-805B-6345-B6BB-2DC37A9C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3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OSPF (Open Shortest Path First), </a:t>
            </a:r>
            <a:r>
              <a:rPr lang="en-US" dirty="0"/>
              <a:t>a routing protocol for IP networks, uses Dijkstra.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204" y="3471592"/>
            <a:ext cx="4311496" cy="2936349"/>
          </a:xfrm>
          <a:prstGeom prst="rect">
            <a:avLst/>
          </a:prstGeom>
          <a:ln w="57150"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3614106"/>
            <a:ext cx="3823429" cy="3024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But there are some things it’s not so good 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257E6-C765-8D40-8C07-E656812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02" y="316678"/>
            <a:ext cx="7886700" cy="837269"/>
          </a:xfrm>
          <a:effectLst/>
        </p:spPr>
        <p:txBody>
          <a:bodyPr/>
          <a:lstStyle/>
          <a:p>
            <a:r>
              <a:rPr lang="en-US" dirty="0"/>
              <a:t>Just the graph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9575F-DE6B-7F49-9571-1A97B3D4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6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05165"/>
            <a:ext cx="7886700" cy="1325563"/>
          </a:xfrm>
        </p:spPr>
        <p:txBody>
          <a:bodyPr/>
          <a:lstStyle/>
          <a:p>
            <a:r>
              <a:rPr lang="en-US" dirty="0"/>
              <a:t>Dijkstra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307" y="1840615"/>
            <a:ext cx="6941384" cy="4351338"/>
          </a:xfrm>
        </p:spPr>
        <p:txBody>
          <a:bodyPr/>
          <a:lstStyle/>
          <a:p>
            <a:r>
              <a:rPr lang="en-US" dirty="0"/>
              <a:t>Needs </a:t>
            </a:r>
            <a:r>
              <a:rPr lang="en-US" dirty="0">
                <a:solidFill>
                  <a:srgbClr val="FF5C00"/>
                </a:solidFill>
              </a:rPr>
              <a:t>non-negative edge weights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dirty="0"/>
              <a:t>If the weights change, we need to re-run the whole thing.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OSPF, a vertex broadcasts any changes to the network, and then every vertex re-runs Dijkstra’s algorithm from scratch.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F195-842F-B443-ADB1-B147F1AB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(-) Slower than Dijkstra’s algorithm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(+) Can handle negative edge weights.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if you want to say that some edges are actively good to take, rather than costly.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as a building block in other algorithms.</a:t>
            </a:r>
          </a:p>
          <a:p>
            <a:pPr lvl="1"/>
            <a:endParaRPr lang="en-US" b="1" dirty="0">
              <a:solidFill>
                <a:schemeClr val="accent5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(+) Allows for some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flexibility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if the weights change.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see what this means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D24D-2614-A045-A775-8774DBC9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6227-AC37-404F-95B5-13A32BF2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</a:t>
            </a:r>
            <a:r>
              <a:rPr lang="en-US" b="1" i="1" dirty="0"/>
              <a:t>intro</a:t>
            </a:r>
            <a:r>
              <a:rPr lang="en-US" dirty="0"/>
              <a:t> to Bellman-Ford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1E8-5731-B142-B8FD-737BF9A64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see a definition by example.</a:t>
            </a:r>
          </a:p>
          <a:p>
            <a:r>
              <a:rPr lang="en-US" dirty="0"/>
              <a:t>We’ll come back to it next lecture with more rigor.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Don’t worry if it goes by quickly today.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skipped slides with pseudocode, but we’ll see them again next lecture.</a:t>
            </a:r>
          </a:p>
          <a:p>
            <a:endParaRPr lang="en-US" dirty="0"/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Instead of picking the u with the smallest d[u] to update, just update all of the u’s simultaneously.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497A-FECE-C74E-AF33-05EBB908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99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-90091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,n-1: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blipFill rotWithShape="0">
                <a:blip r:embed="rId2"/>
                <a:stretch>
                  <a:fillRect l="-858" t="-3747" b="-22248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858" t="-2188" b="-10938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5737" y="4250293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to Dijkstra: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7" y="1116030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Bellman-Ford(G,s):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3451" y="2328863"/>
            <a:ext cx="310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Instead of picking u cleverly</a:t>
            </a:r>
            <a:r>
              <a:rPr lang="en-US">
                <a:solidFill>
                  <a:srgbClr val="CF6E6C"/>
                </a:solidFill>
              </a:rPr>
              <a:t>, just update for all of the u’s.</a:t>
            </a:r>
            <a:endParaRPr lang="en-US" dirty="0">
              <a:solidFill>
                <a:srgbClr val="CF6E6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28900" y="2628900"/>
            <a:ext cx="2057400" cy="47148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7A8977-55F0-014B-8201-F063D5759D1E}"/>
              </a:ext>
            </a:extLst>
          </p:cNvPr>
          <p:cNvSpPr txBox="1"/>
          <p:nvPr/>
        </p:nvSpPr>
        <p:spPr>
          <a:xfrm>
            <a:off x="6666271" y="221226"/>
            <a:ext cx="2109019" cy="646331"/>
          </a:xfrm>
          <a:prstGeom prst="rect">
            <a:avLst/>
          </a:prstGeom>
          <a:noFill/>
          <a:ln>
            <a:solidFill>
              <a:srgbClr val="FF8A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SKIPPED IN CLASS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0FD5A8-237F-904B-A5F0-A60CDF18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31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For pedagogical reasons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which we will see next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5" y="1651169"/>
            <a:ext cx="8201025" cy="4351338"/>
          </a:xfrm>
        </p:spPr>
        <p:txBody>
          <a:bodyPr/>
          <a:lstStyle/>
          <a:p>
            <a:r>
              <a:rPr lang="en-US" dirty="0"/>
              <a:t>We are actually going to change this to be less smart.</a:t>
            </a:r>
          </a:p>
          <a:p>
            <a:r>
              <a:rPr lang="en-US" dirty="0"/>
              <a:t>Keep n arrays: d</a:t>
            </a:r>
            <a:r>
              <a:rPr lang="en-US" baseline="30000" dirty="0"/>
              <a:t>(0)</a:t>
            </a:r>
            <a:r>
              <a:rPr lang="en-US" dirty="0"/>
              <a:t>, d</a:t>
            </a:r>
            <a:r>
              <a:rPr lang="en-US" baseline="30000" dirty="0"/>
              <a:t>(1)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d</a:t>
            </a:r>
            <a:r>
              <a:rPr lang="en-US" baseline="30000" dirty="0"/>
              <a:t>(n-1)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/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V, for all </a:t>
                </a:r>
                <a:r>
                  <a:rPr lang="en-US" dirty="0" err="1"/>
                  <a:t>i</a:t>
                </a:r>
                <a:r>
                  <a:rPr lang="en-US" dirty="0"/>
                  <a:t>=0,…,n-1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(0)</a:t>
                </a:r>
                <a:r>
                  <a:rPr lang="en-US" sz="2400" dirty="0"/>
                  <a:t>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Then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blipFill>
                <a:blip r:embed="rId2"/>
                <a:stretch>
                  <a:fillRect l="-833" t="-3306" b="-2479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00024" y="3173424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2855-1E11-FD4D-9F83-A201DC6A4B96}"/>
              </a:ext>
            </a:extLst>
          </p:cNvPr>
          <p:cNvSpPr txBox="1"/>
          <p:nvPr/>
        </p:nvSpPr>
        <p:spPr>
          <a:xfrm>
            <a:off x="5658444" y="4262465"/>
            <a:ext cx="3406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Slightly different than the original Bellman-Ford algorithm, but the analysis is basically the same.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B45422-B3A8-1F4C-8705-599BA09926C5}"/>
              </a:ext>
            </a:extLst>
          </p:cNvPr>
          <p:cNvSpPr txBox="1"/>
          <p:nvPr/>
        </p:nvSpPr>
        <p:spPr>
          <a:xfrm>
            <a:off x="6666271" y="221226"/>
            <a:ext cx="2109019" cy="646331"/>
          </a:xfrm>
          <a:prstGeom prst="rect">
            <a:avLst/>
          </a:prstGeom>
          <a:noFill/>
          <a:ln>
            <a:solidFill>
              <a:srgbClr val="FF8A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SKIPPED IN CLASS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D2735-1727-AB40-867A-5900C5C3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8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  <a:blipFill>
                <a:blip r:embed="rId7"/>
                <a:stretch>
                  <a:fillRect l="-641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3967866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4647487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7740" y="43960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25857" y="440216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71FCF9-8A1A-7240-BAE4-B3BB51E8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3" grpId="0" animBg="1"/>
      <p:bldP spid="54" grpId="0" animBg="1"/>
      <p:bldP spid="5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7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738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D2A432D-27E2-C746-B48F-4CC2047A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5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45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83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F96BC5D-C6F1-FF45-A630-D1713E3F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7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52983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535DB81-32B0-D740-8764-BD68834C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71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830786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518130" y="439824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197751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43616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0D038-B4E0-DE4B-BD73-401014E064E3}"/>
              </a:ext>
            </a:extLst>
          </p:cNvPr>
          <p:cNvSpPr txBox="1"/>
          <p:nvPr/>
        </p:nvSpPr>
        <p:spPr>
          <a:xfrm>
            <a:off x="2305894" y="4959784"/>
            <a:ext cx="32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These are the final distances!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FD1E02A-2E8B-3947-8B8D-D5BB9668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/>
          <p:cNvSpPr txBox="1"/>
          <p:nvPr/>
        </p:nvSpPr>
        <p:spPr>
          <a:xfrm>
            <a:off x="6262932" y="4392859"/>
            <a:ext cx="254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BFS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442" name="TextBox 441"/>
          <p:cNvSpPr txBox="1"/>
          <p:nvPr/>
        </p:nvSpPr>
        <p:spPr>
          <a:xfrm>
            <a:off x="6258637" y="4864560"/>
            <a:ext cx="2404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should go to the dish and then back to the union!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78352" y="468439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cxnSp>
        <p:nvCxnSpPr>
          <p:cNvPr id="459" name="Straight Connector 458"/>
          <p:cNvCxnSpPr>
            <a:cxnSpLocks/>
          </p:cNvCxnSpPr>
          <p:nvPr/>
        </p:nvCxnSpPr>
        <p:spPr>
          <a:xfrm flipV="1">
            <a:off x="5992282" y="4182823"/>
            <a:ext cx="2953118" cy="1667387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>
            <a:off x="5820335" y="4324499"/>
            <a:ext cx="3010951" cy="1186392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TextBox 468"/>
          <p:cNvSpPr txBox="1"/>
          <p:nvPr/>
        </p:nvSpPr>
        <p:spPr>
          <a:xfrm>
            <a:off x="5288010" y="5850210"/>
            <a:ext cx="365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 doesn’t make sense if I label the edges by walking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90894-D221-1B46-8823-48451285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51" grpId="0"/>
      <p:bldP spid="452" grpId="0"/>
      <p:bldP spid="456" grpId="0"/>
      <p:bldP spid="46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41732" cy="4546600"/>
          </a:xfrm>
        </p:spPr>
        <p:txBody>
          <a:bodyPr>
            <a:normAutofit/>
          </a:bodyPr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hidden slides for details)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really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42420" y="229497"/>
            <a:ext cx="4401580" cy="2596937"/>
            <a:chOff x="509081" y="1525144"/>
            <a:chExt cx="4401580" cy="2596937"/>
          </a:xfrm>
        </p:grpSpPr>
        <p:grpSp>
          <p:nvGrpSpPr>
            <p:cNvPr id="6" name="Group 5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13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19" name="Rectangle 1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1" name="Rectangle 2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Rectangle 2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7" name="Rectangle 2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" name="Rectangle 2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18219" y="3527460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375463" y="299045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33525" y="297666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18693" y="297297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19873" y="29781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125035" y="296618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78105" y="293924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7F07-0EBC-6444-9E9F-7409BDC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80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16128E2-703F-B94F-889A-83129B2CE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50" y="5700692"/>
            <a:ext cx="764341" cy="10005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44E395-D64A-7C4A-857B-6716E5865F7A}"/>
              </a:ext>
            </a:extLst>
          </p:cNvPr>
          <p:cNvSpPr txBox="1"/>
          <p:nvPr/>
        </p:nvSpPr>
        <p:spPr>
          <a:xfrm>
            <a:off x="3647373" y="4500363"/>
            <a:ext cx="121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 </a:t>
            </a:r>
            <a:r>
              <a:rPr lang="en-US" b="1" dirty="0">
                <a:solidFill>
                  <a:schemeClr val="accent4"/>
                </a:solidFill>
              </a:rPr>
              <a:t>simple path </a:t>
            </a:r>
            <a:r>
              <a:rPr lang="en-US" dirty="0">
                <a:solidFill>
                  <a:schemeClr val="accent4"/>
                </a:solidFill>
              </a:rPr>
              <a:t>is a path with no cycles.</a:t>
            </a:r>
          </a:p>
        </p:txBody>
      </p:sp>
    </p:spTree>
    <p:extLst>
      <p:ext uri="{BB962C8B-B14F-4D97-AF65-F5344CB8AC3E}">
        <p14:creationId xmlns:p14="http://schemas.microsoft.com/office/powerpoint/2010/main" val="11527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bldLvl="2"/>
      <p:bldP spid="4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with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88" y="103516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F2AB-D49C-074F-865F-6DDAD67D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55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56" y="272553"/>
            <a:ext cx="7886700" cy="864067"/>
          </a:xfrm>
        </p:spPr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21" y="1249750"/>
            <a:ext cx="8230537" cy="11077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Suppose the inductive hypothesis holds for 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We want to establish it for i+1.</a:t>
            </a:r>
          </a:p>
        </p:txBody>
      </p:sp>
      <p:sp>
        <p:nvSpPr>
          <p:cNvPr id="6" name="Oval 5"/>
          <p:cNvSpPr/>
          <p:nvPr/>
        </p:nvSpPr>
        <p:spPr>
          <a:xfrm>
            <a:off x="7730471" y="3621144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v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44209" y="2733849"/>
            <a:ext cx="685998" cy="6784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8" name="Oval 7"/>
          <p:cNvSpPr/>
          <p:nvPr/>
        </p:nvSpPr>
        <p:spPr>
          <a:xfrm>
            <a:off x="3411295" y="341229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5815" y="342608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5" idx="2"/>
            <a:endCxn id="9" idx="6"/>
          </p:cNvCxnSpPr>
          <p:nvPr/>
        </p:nvCxnSpPr>
        <p:spPr>
          <a:xfrm flipH="1">
            <a:off x="1142543" y="3547068"/>
            <a:ext cx="899255" cy="1955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8" idx="6"/>
          </p:cNvCxnSpPr>
          <p:nvPr/>
        </p:nvCxnSpPr>
        <p:spPr>
          <a:xfrm flipH="1">
            <a:off x="4048023" y="3073073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1"/>
            <a:endCxn id="8" idx="6"/>
          </p:cNvCxnSpPr>
          <p:nvPr/>
        </p:nvCxnSpPr>
        <p:spPr>
          <a:xfrm flipH="1" flipV="1">
            <a:off x="6530207" y="3073073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5371" y="2065157"/>
            <a:ext cx="246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 u be the vertex right before v in this path.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66" y="2230327"/>
            <a:ext cx="475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Say this is the shortest path between s and v of with at most i+1 edges: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7851813" y="1751242"/>
            <a:ext cx="1165032" cy="1551823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3290953" y="1017626"/>
            <a:ext cx="462096" cy="6226275"/>
          </a:xfrm>
          <a:prstGeom prst="rightBrac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7349" y="4198523"/>
            <a:ext cx="25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at most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 edges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0" y="4629009"/>
            <a:ext cx="9222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induction,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is the cost of a shortest path between s and u of </a:t>
            </a:r>
            <a:r>
              <a:rPr lang="en-US" sz="2000" dirty="0" err="1">
                <a:solidFill>
                  <a:schemeClr val="accent4"/>
                </a:solidFill>
              </a:rPr>
              <a:t>i</a:t>
            </a:r>
            <a:r>
              <a:rPr lang="en-US" sz="2000" dirty="0">
                <a:solidFill>
                  <a:schemeClr val="accent4"/>
                </a:solidFill>
              </a:rPr>
              <a:t>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setup,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+ w(</a:t>
            </a:r>
            <a:r>
              <a:rPr lang="en-US" sz="2000" dirty="0" err="1">
                <a:solidFill>
                  <a:schemeClr val="accent4"/>
                </a:solidFill>
              </a:rPr>
              <a:t>u,v</a:t>
            </a:r>
            <a:r>
              <a:rPr lang="en-US" sz="2000" dirty="0">
                <a:solidFill>
                  <a:schemeClr val="accent4"/>
                </a:solidFill>
              </a:rPr>
              <a:t>) is the cost of a shortest path between s and v of i+1 edges.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In the i+1’st iteration, we ensure 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en-US" sz="2000" b="1" baseline="30000" dirty="0">
                <a:solidFill>
                  <a:schemeClr val="accent4"/>
                </a:solidFill>
              </a:rPr>
              <a:t>(i+1)</a:t>
            </a:r>
            <a:r>
              <a:rPr lang="en-US" sz="2000" b="1" dirty="0">
                <a:solidFill>
                  <a:schemeClr val="accent4"/>
                </a:solidFill>
              </a:rPr>
              <a:t>[v] &lt;= d</a:t>
            </a:r>
            <a:r>
              <a:rPr lang="en-US" sz="2000" b="1" baseline="30000" dirty="0">
                <a:solidFill>
                  <a:schemeClr val="accent4"/>
                </a:solidFill>
              </a:rPr>
              <a:t>(</a:t>
            </a:r>
            <a:r>
              <a:rPr lang="en-US" sz="2000" b="1" baseline="30000" dirty="0" err="1">
                <a:solidFill>
                  <a:schemeClr val="accent4"/>
                </a:solidFill>
              </a:rPr>
              <a:t>i</a:t>
            </a:r>
            <a:r>
              <a:rPr lang="en-US" sz="2000" b="1" baseline="30000" dirty="0">
                <a:solidFill>
                  <a:schemeClr val="accent4"/>
                </a:solidFill>
              </a:rPr>
              <a:t>)</a:t>
            </a:r>
            <a:r>
              <a:rPr lang="en-US" sz="2000" b="1" dirty="0">
                <a:solidFill>
                  <a:schemeClr val="accent4"/>
                </a:solidFill>
              </a:rPr>
              <a:t>[u] + w(</a:t>
            </a:r>
            <a:r>
              <a:rPr lang="en-US" sz="2000" b="1" dirty="0" err="1">
                <a:solidFill>
                  <a:schemeClr val="accent4"/>
                </a:solidFill>
              </a:rPr>
              <a:t>u,v</a:t>
            </a:r>
            <a:r>
              <a:rPr lang="en-US" sz="2000" b="1" dirty="0">
                <a:solidFill>
                  <a:schemeClr val="accent4"/>
                </a:solidFill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&lt;= cost of shortest path between s and v with i+1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But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= cost of a particular path of at most i+1 edges &gt;= cost of shortest path.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d[v] = cost of shortest path with at most i+1 edges.</a:t>
            </a:r>
          </a:p>
        </p:txBody>
      </p:sp>
      <p:sp>
        <p:nvSpPr>
          <p:cNvPr id="21" name="TextBox 20"/>
          <p:cNvSpPr txBox="1"/>
          <p:nvPr/>
        </p:nvSpPr>
        <p:spPr>
          <a:xfrm rot="1520574">
            <a:off x="7003166" y="3091132"/>
            <a:ext cx="8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u,v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7461" y="119285"/>
            <a:ext cx="5462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Hypothesis:</a:t>
            </a:r>
            <a:r>
              <a:rPr lang="en-US" sz="2000" dirty="0"/>
              <a:t> After iteration </a:t>
            </a:r>
            <a:r>
              <a:rPr lang="en-US" sz="2000" dirty="0" err="1"/>
              <a:t>i</a:t>
            </a:r>
            <a:r>
              <a:rPr lang="en-US" sz="2000" dirty="0"/>
              <a:t>, for each v, 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 </a:t>
            </a:r>
            <a:r>
              <a:rPr lang="en-US" sz="2000" dirty="0"/>
              <a:t>[v] is equal to the cost of the shortest path between s and v </a:t>
            </a:r>
            <a:r>
              <a:rPr lang="en-US" sz="2000" dirty="0">
                <a:solidFill>
                  <a:schemeClr val="accent1"/>
                </a:solidFill>
              </a:rPr>
              <a:t>with at most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2041798" y="3230583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8" idx="2"/>
            <a:endCxn id="25" idx="6"/>
          </p:cNvCxnSpPr>
          <p:nvPr/>
        </p:nvCxnSpPr>
        <p:spPr>
          <a:xfrm flipH="1" flipV="1">
            <a:off x="2678526" y="3547068"/>
            <a:ext cx="732769" cy="18171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24366" y="-2128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5348-C55A-BC4C-A7E2-565DB3B0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0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35468" cy="53396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of length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After iteration n-1, for each v, d[v] is equal to the cost of the shortest path between s and v </a:t>
            </a:r>
            <a:r>
              <a:rPr lang="en-US" sz="2400" dirty="0">
                <a:solidFill>
                  <a:schemeClr val="accent1"/>
                </a:solidFill>
              </a:rPr>
              <a:t>of length at most n-1 edges.</a:t>
            </a:r>
            <a:r>
              <a:rPr lang="en-US" sz="2400" b="1" dirty="0">
                <a:solidFill>
                  <a:schemeClr val="accent4"/>
                </a:solidFill>
              </a:rPr>
              <a:t> </a:t>
            </a:r>
          </a:p>
          <a:p>
            <a:pPr marL="685800" lvl="2">
              <a:spcBef>
                <a:spcPts val="1000"/>
              </a:spcBef>
            </a:pPr>
            <a:r>
              <a:rPr lang="en-US" sz="2400" b="1" dirty="0"/>
              <a:t>Aka, d[v] = d(</a:t>
            </a:r>
            <a:r>
              <a:rPr lang="en-US" sz="2400" b="1" dirty="0" err="1"/>
              <a:t>s,v</a:t>
            </a:r>
            <a:r>
              <a:rPr lang="en-US" sz="2400" b="1" dirty="0"/>
              <a:t>) for all v </a:t>
            </a:r>
            <a:r>
              <a:rPr lang="en-US" sz="2200" dirty="0">
                <a:solidFill>
                  <a:srgbClr val="CF6E6C"/>
                </a:solidFill>
              </a:rPr>
              <a:t>as long as there are no negative cycles!</a:t>
            </a:r>
          </a:p>
          <a:p>
            <a:pPr lvl="1"/>
            <a:endParaRPr lang="en-US" dirty="0">
              <a:solidFill>
                <a:srgbClr val="CF6E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264" y="4064024"/>
            <a:ext cx="884420" cy="88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5" y="5693266"/>
            <a:ext cx="884420" cy="88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356" y="23019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BA73-6FC7-E845-AFB9-DBF4FB4C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59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Pros and cons of Bellman-Ford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time: O(</a:t>
            </a:r>
            <a:r>
              <a:rPr lang="en-US" dirty="0" err="1"/>
              <a:t>mn</a:t>
            </a:r>
            <a:r>
              <a:rPr lang="en-US" dirty="0"/>
              <a:t>) running time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each of n steps we update m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Slower than Dijkstra</a:t>
            </a:r>
          </a:p>
          <a:p>
            <a:r>
              <a:rPr lang="en-US" dirty="0"/>
              <a:t>However, it’s also more flexible in a few ways.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handle negative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we constantly do these iterations, any changes in the network will eventually propagate through.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ED7A-176F-9243-97FB-C117D52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6769814" y="927371"/>
            <a:ext cx="1763621" cy="3522689"/>
          </a:xfrm>
          <a:custGeom>
            <a:avLst/>
            <a:gdLst>
              <a:gd name="connsiteX0" fmla="*/ 1032602 w 1763621"/>
              <a:gd name="connsiteY0" fmla="*/ 0 h 3522689"/>
              <a:gd name="connsiteX1" fmla="*/ 13270 w 1763621"/>
              <a:gd name="connsiteY1" fmla="*/ 2248525 h 3522689"/>
              <a:gd name="connsiteX2" fmla="*/ 1677179 w 1763621"/>
              <a:gd name="connsiteY2" fmla="*/ 1109272 h 3522689"/>
              <a:gd name="connsiteX3" fmla="*/ 1542267 w 1763621"/>
              <a:gd name="connsiteY3" fmla="*/ 3522689 h 352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621" h="3522689">
                <a:moveTo>
                  <a:pt x="1032602" y="0"/>
                </a:moveTo>
                <a:cubicBezTo>
                  <a:pt x="469221" y="1031823"/>
                  <a:pt x="-94160" y="2063646"/>
                  <a:pt x="13270" y="2248525"/>
                </a:cubicBezTo>
                <a:cubicBezTo>
                  <a:pt x="120699" y="2433404"/>
                  <a:pt x="1422346" y="896911"/>
                  <a:pt x="1677179" y="1109272"/>
                </a:cubicBezTo>
                <a:cubicBezTo>
                  <a:pt x="1932012" y="1321633"/>
                  <a:pt x="1542267" y="3522689"/>
                  <a:pt x="1542267" y="3522689"/>
                </a:cubicBezTo>
              </a:path>
            </a:pathLst>
          </a:custGeom>
          <a:noFill/>
          <a:ln w="53975">
            <a:solidFill>
              <a:srgbClr val="FF8A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3B5FDD-AE4C-FC48-976F-C46B5C6A0C9A}"/>
              </a:ext>
            </a:extLst>
          </p:cNvPr>
          <p:cNvSpPr txBox="1"/>
          <p:nvPr/>
        </p:nvSpPr>
        <p:spPr>
          <a:xfrm>
            <a:off x="8379755" y="3723390"/>
            <a:ext cx="9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Cost: 6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9F3CF19-DBD9-314B-8076-C196598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2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745952" y="749508"/>
            <a:ext cx="2718727" cy="5215498"/>
          </a:xfrm>
          <a:custGeom>
            <a:avLst/>
            <a:gdLst>
              <a:gd name="connsiteX0" fmla="*/ 1794100 w 2718727"/>
              <a:gd name="connsiteY0" fmla="*/ 0 h 5215498"/>
              <a:gd name="connsiteX1" fmla="*/ 1014612 w 2718727"/>
              <a:gd name="connsiteY1" fmla="*/ 2218544 h 5215498"/>
              <a:gd name="connsiteX2" fmla="*/ 1659189 w 2718727"/>
              <a:gd name="connsiteY2" fmla="*/ 5201587 h 5215498"/>
              <a:gd name="connsiteX3" fmla="*/ 40251 w 2718727"/>
              <a:gd name="connsiteY3" fmla="*/ 3207895 h 5215498"/>
              <a:gd name="connsiteX4" fmla="*/ 594887 w 2718727"/>
              <a:gd name="connsiteY4" fmla="*/ 284813 h 5215498"/>
              <a:gd name="connsiteX5" fmla="*/ 1734140 w 2718727"/>
              <a:gd name="connsiteY5" fmla="*/ 419725 h 5215498"/>
              <a:gd name="connsiteX6" fmla="*/ 1254455 w 2718727"/>
              <a:gd name="connsiteY6" fmla="*/ 2158584 h 5215498"/>
              <a:gd name="connsiteX7" fmla="*/ 2633550 w 2718727"/>
              <a:gd name="connsiteY7" fmla="*/ 1304144 h 5215498"/>
              <a:gd name="connsiteX8" fmla="*/ 2453668 w 2718727"/>
              <a:gd name="connsiteY8" fmla="*/ 3552669 h 521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8727" h="5215498">
                <a:moveTo>
                  <a:pt x="1794100" y="0"/>
                </a:moveTo>
                <a:cubicBezTo>
                  <a:pt x="1415598" y="675806"/>
                  <a:pt x="1037097" y="1351613"/>
                  <a:pt x="1014612" y="2218544"/>
                </a:cubicBezTo>
                <a:cubicBezTo>
                  <a:pt x="992127" y="3085475"/>
                  <a:pt x="1821582" y="5036695"/>
                  <a:pt x="1659189" y="5201587"/>
                </a:cubicBezTo>
                <a:cubicBezTo>
                  <a:pt x="1496796" y="5366479"/>
                  <a:pt x="217635" y="4027357"/>
                  <a:pt x="40251" y="3207895"/>
                </a:cubicBezTo>
                <a:cubicBezTo>
                  <a:pt x="-137133" y="2388433"/>
                  <a:pt x="312572" y="749508"/>
                  <a:pt x="594887" y="284813"/>
                </a:cubicBezTo>
                <a:cubicBezTo>
                  <a:pt x="877202" y="-179882"/>
                  <a:pt x="1624212" y="107430"/>
                  <a:pt x="1734140" y="419725"/>
                </a:cubicBezTo>
                <a:cubicBezTo>
                  <a:pt x="1844068" y="732020"/>
                  <a:pt x="1104554" y="2011181"/>
                  <a:pt x="1254455" y="2158584"/>
                </a:cubicBezTo>
                <a:cubicBezTo>
                  <a:pt x="1404356" y="2305987"/>
                  <a:pt x="2433681" y="1071796"/>
                  <a:pt x="2633550" y="1304144"/>
                </a:cubicBezTo>
                <a:cubicBezTo>
                  <a:pt x="2833419" y="1536492"/>
                  <a:pt x="2643543" y="2544580"/>
                  <a:pt x="2453668" y="3552669"/>
                </a:cubicBezTo>
              </a:path>
            </a:pathLst>
          </a:custGeom>
          <a:noFill/>
          <a:ln w="53975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322B0-311C-7347-9067-EB2EC4C136DF}"/>
              </a:ext>
            </a:extLst>
          </p:cNvPr>
          <p:cNvSpPr txBox="1"/>
          <p:nvPr/>
        </p:nvSpPr>
        <p:spPr>
          <a:xfrm>
            <a:off x="4828458" y="4214985"/>
            <a:ext cx="118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Cost: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1DB7978-AE30-8E48-9A03-2BA8650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Negative edge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  <a:p>
            <a:r>
              <a:rPr lang="en-US" dirty="0"/>
              <a:t>Shortest paths aren’t defined if there are negative cycles!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364620" y="225267"/>
            <a:ext cx="2633683" cy="6312720"/>
          </a:xfrm>
          <a:custGeom>
            <a:avLst/>
            <a:gdLst>
              <a:gd name="connsiteX0" fmla="*/ 2398669 w 2633683"/>
              <a:gd name="connsiteY0" fmla="*/ 762692 h 6312720"/>
              <a:gd name="connsiteX1" fmla="*/ 1754092 w 2633683"/>
              <a:gd name="connsiteY1" fmla="*/ 2996227 h 6312720"/>
              <a:gd name="connsiteX2" fmla="*/ 2353699 w 2633683"/>
              <a:gd name="connsiteY2" fmla="*/ 5679466 h 6312720"/>
              <a:gd name="connsiteX3" fmla="*/ 1679141 w 2633683"/>
              <a:gd name="connsiteY3" fmla="*/ 6039230 h 6312720"/>
              <a:gd name="connsiteX4" fmla="*/ 300046 w 2633683"/>
              <a:gd name="connsiteY4" fmla="*/ 2261709 h 6312720"/>
              <a:gd name="connsiteX5" fmla="*/ 1484269 w 2633683"/>
              <a:gd name="connsiteY5" fmla="*/ 387938 h 6312720"/>
              <a:gd name="connsiteX6" fmla="*/ 2173817 w 2633683"/>
              <a:gd name="connsiteY6" fmla="*/ 507859 h 6312720"/>
              <a:gd name="connsiteX7" fmla="*/ 1619181 w 2633683"/>
              <a:gd name="connsiteY7" fmla="*/ 2891295 h 6312720"/>
              <a:gd name="connsiteX8" fmla="*/ 2038905 w 2633683"/>
              <a:gd name="connsiteY8" fmla="*/ 6144161 h 6312720"/>
              <a:gd name="connsiteX9" fmla="*/ 1004584 w 2633683"/>
              <a:gd name="connsiteY9" fmla="*/ 5004909 h 6312720"/>
              <a:gd name="connsiteX10" fmla="*/ 243 w 2633683"/>
              <a:gd name="connsiteY10" fmla="*/ 2201748 h 6312720"/>
              <a:gd name="connsiteX11" fmla="*/ 1094525 w 2633683"/>
              <a:gd name="connsiteY11" fmla="*/ 402928 h 6312720"/>
              <a:gd name="connsiteX12" fmla="*/ 1903994 w 2633683"/>
              <a:gd name="connsiteY12" fmla="*/ 777682 h 6312720"/>
              <a:gd name="connsiteX13" fmla="*/ 1829043 w 2633683"/>
              <a:gd name="connsiteY13" fmla="*/ 2951256 h 6312720"/>
              <a:gd name="connsiteX14" fmla="*/ 2473620 w 2633683"/>
              <a:gd name="connsiteY14" fmla="*/ 5229761 h 6312720"/>
              <a:gd name="connsiteX15" fmla="*/ 2548571 w 2633683"/>
              <a:gd name="connsiteY15" fmla="*/ 6294063 h 6312720"/>
              <a:gd name="connsiteX16" fmla="*/ 1424308 w 2633683"/>
              <a:gd name="connsiteY16" fmla="*/ 5619505 h 6312720"/>
              <a:gd name="connsiteX17" fmla="*/ 225095 w 2633683"/>
              <a:gd name="connsiteY17" fmla="*/ 2321669 h 6312720"/>
              <a:gd name="connsiteX18" fmla="*/ 1109515 w 2633683"/>
              <a:gd name="connsiteY18" fmla="*/ 118115 h 6312720"/>
              <a:gd name="connsiteX19" fmla="*/ 2053895 w 2633683"/>
              <a:gd name="connsiteY19" fmla="*/ 582810 h 6312720"/>
              <a:gd name="connsiteX20" fmla="*/ 1649161 w 2633683"/>
              <a:gd name="connsiteY20" fmla="*/ 2981236 h 6312720"/>
              <a:gd name="connsiteX21" fmla="*/ 2203797 w 2633683"/>
              <a:gd name="connsiteY21" fmla="*/ 5694456 h 6312720"/>
              <a:gd name="connsiteX22" fmla="*/ 1799063 w 2633683"/>
              <a:gd name="connsiteY22" fmla="*/ 5859348 h 6312720"/>
              <a:gd name="connsiteX23" fmla="*/ 345017 w 2633683"/>
              <a:gd name="connsiteY23" fmla="*/ 2456581 h 6312720"/>
              <a:gd name="connsiteX24" fmla="*/ 974604 w 2633683"/>
              <a:gd name="connsiteY24" fmla="*/ 837643 h 6312720"/>
              <a:gd name="connsiteX25" fmla="*/ 2353699 w 2633683"/>
              <a:gd name="connsiteY25" fmla="*/ 522850 h 6312720"/>
              <a:gd name="connsiteX26" fmla="*/ 1604190 w 2633683"/>
              <a:gd name="connsiteY26" fmla="*/ 2951256 h 6312720"/>
              <a:gd name="connsiteX27" fmla="*/ 2263758 w 2633683"/>
              <a:gd name="connsiteY27" fmla="*/ 6054220 h 6312720"/>
              <a:gd name="connsiteX28" fmla="*/ 719771 w 2633683"/>
              <a:gd name="connsiteY28" fmla="*/ 4000568 h 6312720"/>
              <a:gd name="connsiteX29" fmla="*/ 434958 w 2633683"/>
              <a:gd name="connsiteY29" fmla="*/ 1197407 h 6312720"/>
              <a:gd name="connsiteX30" fmla="*/ 2098866 w 2633683"/>
              <a:gd name="connsiteY30" fmla="*/ 582810 h 63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33683" h="6312720">
                <a:moveTo>
                  <a:pt x="2398669" y="762692"/>
                </a:moveTo>
                <a:cubicBezTo>
                  <a:pt x="2080128" y="1469728"/>
                  <a:pt x="1761587" y="2176765"/>
                  <a:pt x="1754092" y="2996227"/>
                </a:cubicBezTo>
                <a:cubicBezTo>
                  <a:pt x="1746597" y="3815689"/>
                  <a:pt x="2366191" y="5172299"/>
                  <a:pt x="2353699" y="5679466"/>
                </a:cubicBezTo>
                <a:cubicBezTo>
                  <a:pt x="2341207" y="6186633"/>
                  <a:pt x="2021416" y="6608856"/>
                  <a:pt x="1679141" y="6039230"/>
                </a:cubicBezTo>
                <a:cubicBezTo>
                  <a:pt x="1336866" y="5469604"/>
                  <a:pt x="332525" y="3203591"/>
                  <a:pt x="300046" y="2261709"/>
                </a:cubicBezTo>
                <a:cubicBezTo>
                  <a:pt x="267567" y="1319827"/>
                  <a:pt x="1171974" y="680246"/>
                  <a:pt x="1484269" y="387938"/>
                </a:cubicBezTo>
                <a:cubicBezTo>
                  <a:pt x="1796564" y="95630"/>
                  <a:pt x="2151332" y="90633"/>
                  <a:pt x="2173817" y="507859"/>
                </a:cubicBezTo>
                <a:cubicBezTo>
                  <a:pt x="2196302" y="925085"/>
                  <a:pt x="1641666" y="1951911"/>
                  <a:pt x="1619181" y="2891295"/>
                </a:cubicBezTo>
                <a:cubicBezTo>
                  <a:pt x="1596696" y="3830679"/>
                  <a:pt x="2141338" y="5791892"/>
                  <a:pt x="2038905" y="6144161"/>
                </a:cubicBezTo>
                <a:cubicBezTo>
                  <a:pt x="1936472" y="6496430"/>
                  <a:pt x="1344361" y="5661978"/>
                  <a:pt x="1004584" y="5004909"/>
                </a:cubicBezTo>
                <a:cubicBezTo>
                  <a:pt x="664807" y="4347840"/>
                  <a:pt x="-14747" y="2968745"/>
                  <a:pt x="243" y="2201748"/>
                </a:cubicBezTo>
                <a:cubicBezTo>
                  <a:pt x="15233" y="1434751"/>
                  <a:pt x="777233" y="640272"/>
                  <a:pt x="1094525" y="402928"/>
                </a:cubicBezTo>
                <a:cubicBezTo>
                  <a:pt x="1411817" y="165584"/>
                  <a:pt x="1781574" y="352961"/>
                  <a:pt x="1903994" y="777682"/>
                </a:cubicBezTo>
                <a:cubicBezTo>
                  <a:pt x="2026414" y="1202403"/>
                  <a:pt x="1734105" y="2209243"/>
                  <a:pt x="1829043" y="2951256"/>
                </a:cubicBezTo>
                <a:cubicBezTo>
                  <a:pt x="1923981" y="3693269"/>
                  <a:pt x="2353699" y="4672627"/>
                  <a:pt x="2473620" y="5229761"/>
                </a:cubicBezTo>
                <a:cubicBezTo>
                  <a:pt x="2593541" y="5786895"/>
                  <a:pt x="2723456" y="6229106"/>
                  <a:pt x="2548571" y="6294063"/>
                </a:cubicBezTo>
                <a:cubicBezTo>
                  <a:pt x="2373686" y="6359020"/>
                  <a:pt x="1811554" y="6281571"/>
                  <a:pt x="1424308" y="5619505"/>
                </a:cubicBezTo>
                <a:cubicBezTo>
                  <a:pt x="1037062" y="4957439"/>
                  <a:pt x="277560" y="3238567"/>
                  <a:pt x="225095" y="2321669"/>
                </a:cubicBezTo>
                <a:cubicBezTo>
                  <a:pt x="172630" y="1404771"/>
                  <a:pt x="804715" y="407925"/>
                  <a:pt x="1109515" y="118115"/>
                </a:cubicBezTo>
                <a:cubicBezTo>
                  <a:pt x="1414315" y="-171695"/>
                  <a:pt x="1963954" y="105623"/>
                  <a:pt x="2053895" y="582810"/>
                </a:cubicBezTo>
                <a:cubicBezTo>
                  <a:pt x="2143836" y="1059997"/>
                  <a:pt x="1624177" y="2129295"/>
                  <a:pt x="1649161" y="2981236"/>
                </a:cubicBezTo>
                <a:cubicBezTo>
                  <a:pt x="1674145" y="3833177"/>
                  <a:pt x="2178813" y="5214771"/>
                  <a:pt x="2203797" y="5694456"/>
                </a:cubicBezTo>
                <a:cubicBezTo>
                  <a:pt x="2228781" y="6174141"/>
                  <a:pt x="2108860" y="6398994"/>
                  <a:pt x="1799063" y="5859348"/>
                </a:cubicBezTo>
                <a:cubicBezTo>
                  <a:pt x="1489266" y="5319702"/>
                  <a:pt x="482427" y="3293532"/>
                  <a:pt x="345017" y="2456581"/>
                </a:cubicBezTo>
                <a:cubicBezTo>
                  <a:pt x="207607" y="1619630"/>
                  <a:pt x="639824" y="1159932"/>
                  <a:pt x="974604" y="837643"/>
                </a:cubicBezTo>
                <a:cubicBezTo>
                  <a:pt x="1309384" y="515354"/>
                  <a:pt x="2248768" y="170581"/>
                  <a:pt x="2353699" y="522850"/>
                </a:cubicBezTo>
                <a:cubicBezTo>
                  <a:pt x="2458630" y="875119"/>
                  <a:pt x="1619180" y="2029361"/>
                  <a:pt x="1604190" y="2951256"/>
                </a:cubicBezTo>
                <a:cubicBezTo>
                  <a:pt x="1589200" y="3873151"/>
                  <a:pt x="2411161" y="5879335"/>
                  <a:pt x="2263758" y="6054220"/>
                </a:cubicBezTo>
                <a:cubicBezTo>
                  <a:pt x="2116355" y="6229105"/>
                  <a:pt x="1024571" y="4810037"/>
                  <a:pt x="719771" y="4000568"/>
                </a:cubicBezTo>
                <a:cubicBezTo>
                  <a:pt x="414971" y="3191099"/>
                  <a:pt x="205109" y="1767033"/>
                  <a:pt x="434958" y="1197407"/>
                </a:cubicBezTo>
                <a:cubicBezTo>
                  <a:pt x="664807" y="627781"/>
                  <a:pt x="2098866" y="582810"/>
                  <a:pt x="2098866" y="582810"/>
                </a:cubicBezTo>
              </a:path>
            </a:pathLst>
          </a:custGeom>
          <a:noFill/>
          <a:ln w="28575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/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600FF"/>
                    </a:solidFill>
                  </a:rPr>
                  <a:t>Cost: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5600FF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endParaRPr lang="en-US" sz="2400" b="0" dirty="0">
                  <a:solidFill>
                    <a:srgbClr val="5600FF"/>
                  </a:solidFill>
                </a:endParaRPr>
              </a:p>
              <a:p>
                <a:endParaRPr lang="en-US" sz="2400" dirty="0">
                  <a:solidFill>
                    <a:srgbClr val="5600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blipFill>
                <a:blip r:embed="rId2"/>
                <a:stretch>
                  <a:fillRect l="-473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035498-6030-0745-93A1-B53711D0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1269-761C-8B42-B041-8B253E9A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</a:t>
            </a:r>
            <a:r>
              <a:rPr lang="en-US" sz="3200" dirty="0"/>
              <a:t>and </a:t>
            </a:r>
            <a:br>
              <a:rPr lang="en-US" dirty="0"/>
            </a:br>
            <a:r>
              <a:rPr lang="en-US" dirty="0"/>
              <a:t>negative edge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EAC9-8C5F-CE43-8A23-E897A5257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B-F works with negative edge weights…as long as there are not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negative cycle is a path with the same start and end vertex whose cost is negative.</a:t>
            </a:r>
          </a:p>
          <a:p>
            <a:r>
              <a:rPr lang="en-US" dirty="0"/>
              <a:t>However, B-F can </a:t>
            </a:r>
            <a:r>
              <a:rPr lang="en-US" dirty="0">
                <a:solidFill>
                  <a:srgbClr val="CF6E6C"/>
                </a:solidFill>
              </a:rPr>
              <a:t>detect</a:t>
            </a:r>
            <a:r>
              <a:rPr lang="en-US" dirty="0"/>
              <a:t> negative cycles.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0DCD-C63E-7840-9A30-67A7728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0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</a:t>
            </a:r>
            <a:br>
              <a:rPr lang="en-US" dirty="0"/>
            </a:br>
            <a:r>
              <a:rPr lang="en-US" dirty="0"/>
              <a:t>correctness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300538" cy="4351338"/>
          </a:xfrm>
        </p:spPr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</p:txBody>
      </p:sp>
      <p:sp>
        <p:nvSpPr>
          <p:cNvPr id="4" name="Right Arrow 3"/>
          <p:cNvSpPr/>
          <p:nvPr/>
        </p:nvSpPr>
        <p:spPr>
          <a:xfrm rot="916533">
            <a:off x="4158275" y="5770673"/>
            <a:ext cx="102870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37652" y="229497"/>
            <a:ext cx="4406348" cy="3192255"/>
            <a:chOff x="504313" y="1525144"/>
            <a:chExt cx="4406348" cy="3192255"/>
          </a:xfrm>
        </p:grpSpPr>
        <p:grpSp>
          <p:nvGrpSpPr>
            <p:cNvPr id="5" name="Group 4"/>
            <p:cNvGrpSpPr/>
            <p:nvPr/>
          </p:nvGrpSpPr>
          <p:grpSpPr>
            <a:xfrm>
              <a:off x="509081" y="1525144"/>
              <a:ext cx="4401580" cy="2596937"/>
              <a:chOff x="509081" y="1525144"/>
              <a:chExt cx="4401580" cy="25969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  <a:ln w="38100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Rectangle 13"/>
                <p:cNvSpPr/>
                <p:nvPr/>
              </p:nvSpPr>
              <p:spPr>
                <a:xfrm>
                  <a:off x="3926028" y="2457267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25</a:t>
                  </a: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26039" y="1525144"/>
                  <a:ext cx="4384622" cy="1987322"/>
                  <a:chOff x="526039" y="1525144"/>
                  <a:chExt cx="4384622" cy="1987322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6039" y="1525144"/>
                    <a:ext cx="4384622" cy="1987322"/>
                    <a:chOff x="1940140" y="1367323"/>
                    <a:chExt cx="4384622" cy="1987322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2604182" y="1722604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9" name="Rectangle 18"/>
                        <p:cNvSpPr/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19" name="Rectangle 18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Rectangle 19"/>
                        <p:cNvSpPr/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Rectangle 19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628044" y="1367323"/>
                      <a:ext cx="36967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Gates  Packard CS161 Union  Dish      </a:t>
                      </a: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1951144" y="1695657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(0)</a:t>
                      </a:r>
                      <a:endParaRPr lang="en-US" sz="2400" dirty="0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2593178" y="2312970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3280522" y="2312969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CF6E6C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Rectangle 25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Rectangle 26"/>
                        <p:cNvSpPr/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Rectangle 26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940140" y="2286023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(1)</a:t>
                      </a:r>
                      <a:endParaRPr lang="en-US" sz="2400" dirty="0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2593178" y="291992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3280522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3967866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4647487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1940140" y="2892980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(2)</a:t>
                      </a:r>
                      <a:endParaRPr lang="en-US" sz="2400" dirty="0"/>
                    </a:p>
                  </p:txBody>
                </p:sp>
              </p:grpSp>
              <p:sp>
                <p:nvSpPr>
                  <p:cNvPr id="17" name="Rectangle 16"/>
                  <p:cNvSpPr/>
                  <p:nvPr/>
                </p:nvSpPr>
                <p:spPr>
                  <a:xfrm>
                    <a:off x="3908655" y="308329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23</a:t>
                    </a:r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1162119" y="3687363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49463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36807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16428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09081" y="3660416"/>
                <a:ext cx="5757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d</a:t>
                </a:r>
                <a:r>
                  <a:rPr lang="en-US" sz="2400" baseline="30000" dirty="0"/>
                  <a:t>(3)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91697" y="3692909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157351" y="4282681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44695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32039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11660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4313" y="4255734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(4)</a:t>
              </a:r>
              <a:endParaRPr lang="en-US" sz="2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86929" y="4288227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08794" y="3555405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-30128" y="4509512"/>
            <a:ext cx="4131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If there are negative cycles, then non-simple paths matter!</a:t>
            </a:r>
          </a:p>
          <a:p>
            <a:pPr algn="r"/>
            <a:r>
              <a:rPr lang="en-US" sz="2400" dirty="0"/>
              <a:t>So the proof breaks for negative cycles.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57D0867-0A49-D941-A861-68233FF5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09290" y="456642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E34B34-14C1-7747-A390-979B5745D6AB}"/>
              </a:ext>
            </a:extLst>
          </p:cNvPr>
          <p:cNvSpPr txBox="1"/>
          <p:nvPr/>
        </p:nvSpPr>
        <p:spPr>
          <a:xfrm>
            <a:off x="6200747" y="4568254"/>
            <a:ext cx="2795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If I pay attention to the weights, I should go to Packard, then CS161, then the union.</a:t>
            </a:r>
          </a:p>
          <a:p>
            <a:pPr algn="r"/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6DE4B-F5CE-D143-A0EF-32F04E02CB3C}"/>
              </a:ext>
            </a:extLst>
          </p:cNvPr>
          <p:cNvSpPr txBox="1"/>
          <p:nvPr/>
        </p:nvSpPr>
        <p:spPr>
          <a:xfrm>
            <a:off x="-149352" y="2146712"/>
            <a:ext cx="243949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weighted graph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5821CC-3546-154E-9D32-9575E6DC66FB}"/>
              </a:ext>
            </a:extLst>
          </p:cNvPr>
          <p:cNvSpPr txBox="1"/>
          <p:nvPr/>
        </p:nvSpPr>
        <p:spPr>
          <a:xfrm>
            <a:off x="37969" y="3444870"/>
            <a:ext cx="199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w(</a:t>
            </a:r>
            <a:r>
              <a:rPr lang="en-US" sz="2000" dirty="0" err="1"/>
              <a:t>u,v</a:t>
            </a:r>
            <a:r>
              <a:rPr lang="en-US" sz="2000" dirty="0"/>
              <a:t>) = weight of edge between u and v.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For now, edge weights are non-negative.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188625-2C96-984A-8E6B-D99519F54450}"/>
              </a:ext>
            </a:extLst>
          </p:cNvPr>
          <p:cNvCxnSpPr/>
          <p:nvPr/>
        </p:nvCxnSpPr>
        <p:spPr>
          <a:xfrm>
            <a:off x="1869254" y="2780712"/>
            <a:ext cx="645562" cy="93502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D30B90AB-2243-F243-B337-B896B86F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AC9BF-1FB9-744E-A8ED-80B3445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Negative edge weights</a:t>
            </a:r>
            <a:br>
              <a:rPr lang="en-US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524141-BB2B-8A48-8F6C-3BA8D179F8EB}"/>
              </a:ext>
            </a:extLst>
          </p:cNvPr>
          <p:cNvSpPr/>
          <p:nvPr/>
        </p:nvSpPr>
        <p:spPr>
          <a:xfrm>
            <a:off x="1298555" y="39631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5030AD-7511-6744-900A-CA85BE6126EB}"/>
              </a:ext>
            </a:extLst>
          </p:cNvPr>
          <p:cNvSpPr/>
          <p:nvPr/>
        </p:nvSpPr>
        <p:spPr>
          <a:xfrm>
            <a:off x="1985899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61DB17-1E71-8949-A0D2-5FDE3E3B9D61}"/>
              </a:ext>
            </a:extLst>
          </p:cNvPr>
          <p:cNvSpPr/>
          <p:nvPr/>
        </p:nvSpPr>
        <p:spPr>
          <a:xfrm>
            <a:off x="2673243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06AC7C-2A51-7E47-901D-E5677DE8057B}"/>
              </a:ext>
            </a:extLst>
          </p:cNvPr>
          <p:cNvSpPr/>
          <p:nvPr/>
        </p:nvSpPr>
        <p:spPr>
          <a:xfrm>
            <a:off x="3352864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369C57-C5B6-A740-94EA-F273A529A2F0}"/>
              </a:ext>
            </a:extLst>
          </p:cNvPr>
          <p:cNvSpPr/>
          <p:nvPr/>
        </p:nvSpPr>
        <p:spPr>
          <a:xfrm>
            <a:off x="645517" y="39361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21B3E4-E59D-304A-8965-ED45EC880F45}"/>
              </a:ext>
            </a:extLst>
          </p:cNvPr>
          <p:cNvSpPr/>
          <p:nvPr/>
        </p:nvSpPr>
        <p:spPr>
          <a:xfrm>
            <a:off x="4028133" y="396864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58C3E-D859-3D4F-8775-9A31ACC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55054" y="3846429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This is not looking good!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B61CE-52D7-6244-AE8C-BBAC7E0D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</a:t>
                </a:r>
                <a:r>
                  <a:rPr lang="en-US" sz="20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02968" y="39269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90312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77656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357277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9930" y="390003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4018423" y="395393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7893" y="4389701"/>
            <a:ext cx="42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</a:t>
            </a:r>
            <a:r>
              <a:rPr lang="en-US" b="1" dirty="0">
                <a:solidFill>
                  <a:srgbClr val="CF6E6C"/>
                </a:solidFill>
              </a:rPr>
              <a:t>we can tell </a:t>
            </a:r>
            <a:r>
              <a:rPr lang="en-US" dirty="0"/>
              <a:t>that it’s not looking good: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721840" y="5336705"/>
            <a:ext cx="234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Some stuff changed!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95224" y="483843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82568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-9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69912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349533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2186" y="481148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(5)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4024802" y="48439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4476-ECC0-C44F-96A4-37D039E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Bellman-Ford deals with negative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there are no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Everything works as it should.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algorithm stabilizes after n-1 rounds.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Note: Negative </a:t>
            </a:r>
            <a:r>
              <a:rPr lang="en-US" b="1" i="1" dirty="0">
                <a:solidFill>
                  <a:srgbClr val="CF6E6C"/>
                </a:solidFill>
              </a:rPr>
              <a:t>edges</a:t>
            </a:r>
            <a:r>
              <a:rPr lang="en-US" dirty="0">
                <a:solidFill>
                  <a:srgbClr val="CF6E6C"/>
                </a:solidFill>
              </a:rPr>
              <a:t> are okay!!</a:t>
            </a:r>
          </a:p>
          <a:p>
            <a:r>
              <a:rPr lang="en-US" dirty="0"/>
              <a:t>If there are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everything works as it should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it couldn’t possibly work, since shortest paths aren’t well-defined if there are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d[v] values will keep changing.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one round more and see if things change.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so, return NEGATIVE CYCLE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(Pseudocode on skipped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65FFA-F1DD-CB4D-88E3-7F3A8051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[s] = 0</a:t>
                </a:r>
                <a:endParaRPr lang="en-US" sz="24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</a:t>
                </a:r>
                <a:r>
                  <a:rPr lang="en-US" sz="24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4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CF6E6C"/>
                    </a:solidFill>
                  </a:rPr>
                  <a:t>If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(n-1)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!=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>
                    <a:solidFill>
                      <a:srgbClr val="CF6E6C"/>
                    </a:solidFill>
                  </a:rPr>
                  <a:t>Return</a:t>
                </a:r>
                <a:r>
                  <a:rPr lang="en-US" dirty="0">
                    <a:solidFill>
                      <a:srgbClr val="CF6E6C"/>
                    </a:solidFill>
                  </a:rPr>
                  <a:t> NEGATIVE CYCLE </a:t>
                </a:r>
                <a:r>
                  <a:rPr lang="en-US" dirty="0">
                    <a:solidFill>
                      <a:srgbClr val="CF6E6C"/>
                    </a:solidFill>
                    <a:sym typeface="Wingdings"/>
                  </a:rPr>
                  <a:t></a:t>
                </a:r>
                <a:endParaRPr lang="en-US" dirty="0">
                  <a:solidFill>
                    <a:srgbClr val="CF6E6C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Otherwise,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blipFill>
                <a:blip r:embed="rId2"/>
                <a:stretch>
                  <a:fillRect l="-834" t="-2589" b="-1942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5737" y="1316049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F489-8D48-DC40-AFCD-6A189D2A176E}"/>
              </a:ext>
            </a:extLst>
          </p:cNvPr>
          <p:cNvSpPr txBox="1"/>
          <p:nvPr/>
        </p:nvSpPr>
        <p:spPr>
          <a:xfrm>
            <a:off x="6260952" y="1146772"/>
            <a:ext cx="2517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D84D-BCE8-B14A-811E-54D64C3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36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003868"/>
            <a:ext cx="7886700" cy="4351338"/>
          </a:xfrm>
        </p:spPr>
        <p:txBody>
          <a:bodyPr/>
          <a:lstStyle/>
          <a:p>
            <a:r>
              <a:rPr lang="en-US" dirty="0"/>
              <a:t>The Bellman-Ford algorithm: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shortest paths in weighted graphs with negative edge weights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runs in time O(nm) on a graph G with n vertices and m edges. </a:t>
            </a:r>
          </a:p>
          <a:p>
            <a:r>
              <a:rPr lang="en-US" dirty="0"/>
              <a:t>If there are no negative cycles in G: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terminates with d</a:t>
            </a:r>
            <a:r>
              <a:rPr lang="en-US" baseline="30000" dirty="0">
                <a:solidFill>
                  <a:schemeClr val="accent4"/>
                </a:solidFill>
              </a:rPr>
              <a:t>(n-1)</a:t>
            </a:r>
            <a:r>
              <a:rPr lang="en-US" dirty="0">
                <a:solidFill>
                  <a:schemeClr val="accent4"/>
                </a:solidFill>
              </a:rPr>
              <a:t>[v] = d(</a:t>
            </a:r>
            <a:r>
              <a:rPr lang="en-US" dirty="0" err="1">
                <a:solidFill>
                  <a:schemeClr val="accent4"/>
                </a:solidFill>
              </a:rPr>
              <a:t>s,v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r>
              <a:rPr lang="en-US" dirty="0"/>
              <a:t>If there are negative cycles in G: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returns</a:t>
            </a:r>
            <a:r>
              <a:rPr lang="en-US" dirty="0"/>
              <a:t> </a:t>
            </a:r>
            <a:r>
              <a:rPr lang="en-US" dirty="0">
                <a:solidFill>
                  <a:srgbClr val="CF6E6C"/>
                </a:solidFill>
                <a:latin typeface="Courier" charset="0"/>
                <a:ea typeface="Courier" charset="0"/>
                <a:cs typeface="Courier" charset="0"/>
              </a:rPr>
              <a:t>negative cycle</a:t>
            </a:r>
            <a:r>
              <a:rPr lang="en-US" dirty="0"/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93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2700" dirty="0"/>
              <a:t>It’s okay if that went by fast, we’ll come back to Bellman-Ford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75BC9-EC2E-7B41-A852-FEF07A76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4" y="149505"/>
            <a:ext cx="8515350" cy="1325563"/>
          </a:xfrm>
        </p:spPr>
        <p:txBody>
          <a:bodyPr/>
          <a:lstStyle/>
          <a:p>
            <a:r>
              <a:rPr lang="en-US" dirty="0"/>
              <a:t>Bellman-Ford is also used in practice.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35" y="1271392"/>
            <a:ext cx="8379500" cy="4351338"/>
          </a:xfrm>
        </p:spPr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Routing Information Protocol (RIP) uses something like Bellman-Ford.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Older protocol, not used as much anymore.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094" y="4557010"/>
            <a:ext cx="3056906" cy="2081909"/>
          </a:xfrm>
          <a:prstGeom prst="rect">
            <a:avLst/>
          </a:prstGeom>
          <a:ln w="57150"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385" y="2738202"/>
            <a:ext cx="4062335" cy="388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router keeps a </a:t>
            </a:r>
            <a:r>
              <a:rPr lang="en-US" b="1" dirty="0"/>
              <a:t>table</a:t>
            </a:r>
            <a:r>
              <a:rPr lang="en-US" dirty="0"/>
              <a:t> of distances to every other router.</a:t>
            </a:r>
          </a:p>
          <a:p>
            <a:r>
              <a:rPr lang="en-US" dirty="0"/>
              <a:t>Periodically we do a Bellman-Ford update.</a:t>
            </a:r>
          </a:p>
          <a:p>
            <a:r>
              <a:rPr lang="en-US" dirty="0"/>
              <a:t>This means that if there are changes in the network, this will propagate. </a:t>
            </a:r>
            <a:r>
              <a:rPr lang="en-US" sz="1800" dirty="0"/>
              <a:t>(maybe slowly</a:t>
            </a:r>
            <a:r>
              <a:rPr lang="mr-IN" sz="1800" dirty="0"/>
              <a:t>…</a:t>
            </a:r>
            <a:r>
              <a:rPr lang="en-US" sz="1800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91595"/>
              </p:ext>
            </p:extLst>
          </p:nvPr>
        </p:nvGraphicFramePr>
        <p:xfrm>
          <a:off x="4690985" y="2576240"/>
          <a:ext cx="4317165" cy="202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965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to get 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 to whom?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172.16.1.0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172.16.1.1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10.20.40.1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192.168.1.2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10.155.120.1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10.13.50.0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201663" y="4679816"/>
            <a:ext cx="374754" cy="34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552" y="5102903"/>
            <a:ext cx="232498" cy="284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54900" y="5387236"/>
            <a:ext cx="232498" cy="142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E47027-C715-0F4B-80A2-7268CBB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 bldLvl="2"/>
      <p:bldP spid="7" grpId="0" animBg="1"/>
      <p:bldP spid="8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78" y="100012"/>
            <a:ext cx="9297015" cy="1325563"/>
          </a:xfrm>
        </p:spPr>
        <p:txBody>
          <a:bodyPr/>
          <a:lstStyle/>
          <a:p>
            <a:r>
              <a:rPr lang="en-US" dirty="0"/>
              <a:t>Recap: 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4" y="1425575"/>
            <a:ext cx="8329613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BFS</a:t>
            </a:r>
            <a:r>
              <a:rPr lang="en-US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(+) O(</a:t>
            </a:r>
            <a:r>
              <a:rPr lang="en-US" dirty="0" err="1"/>
              <a:t>n+m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(-) only unweighted graphs</a:t>
            </a:r>
          </a:p>
          <a:p>
            <a:r>
              <a:rPr lang="en-US" dirty="0">
                <a:solidFill>
                  <a:schemeClr val="accent4"/>
                </a:solidFill>
              </a:rPr>
              <a:t>Dijkstra’s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</a:t>
            </a:r>
          </a:p>
          <a:p>
            <a:pPr lvl="1"/>
            <a:r>
              <a:rPr lang="en-US" sz="2000" dirty="0"/>
              <a:t>(+) O(</a:t>
            </a:r>
            <a:r>
              <a:rPr lang="en-US" sz="2000" dirty="0" err="1"/>
              <a:t>nlog</a:t>
            </a:r>
            <a:r>
              <a:rPr lang="en-US" sz="2000" dirty="0"/>
              <a:t>(n) + m) if you implement it right.</a:t>
            </a:r>
          </a:p>
          <a:p>
            <a:pPr lvl="1"/>
            <a:r>
              <a:rPr lang="en-US" sz="2000" dirty="0"/>
              <a:t>(-) no negative edge weights</a:t>
            </a:r>
          </a:p>
          <a:p>
            <a:pPr lvl="1"/>
            <a:r>
              <a:rPr lang="en-US" sz="2000" dirty="0"/>
              <a:t>(-) very “centralized” (need to keep track of all the vertices to know which to update).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The Bellman-Ford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graphs, even with negative weights</a:t>
            </a:r>
          </a:p>
          <a:p>
            <a:pPr lvl="1"/>
            <a:r>
              <a:rPr lang="en-US" sz="2000" dirty="0"/>
              <a:t>(+) can be done in a distributed fashion, every vertex using only information from its neighbors.</a:t>
            </a:r>
          </a:p>
          <a:p>
            <a:pPr lvl="1"/>
            <a:r>
              <a:rPr lang="en-US" sz="2000" dirty="0"/>
              <a:t>(-) O(nm)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2FB6-3A30-FD48-A0A6-BAEBDA17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1068"/>
            <a:ext cx="7886700" cy="4351338"/>
          </a:xfrm>
        </p:spPr>
        <p:txBody>
          <a:bodyPr/>
          <a:lstStyle/>
          <a:p>
            <a:r>
              <a:rPr lang="en-US" dirty="0"/>
              <a:t>Dynamic Programming!!!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12</a:t>
            </a:r>
          </a:p>
          <a:p>
            <a:pPr lvl="1"/>
            <a:r>
              <a:rPr lang="en-US" dirty="0"/>
              <a:t>Remember the Fibonacci numbers from HW1?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03348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2A424-A04F-794A-B1DA-0E91FE57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4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5818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Mini-topic (bonus slides; not </a:t>
            </a:r>
            <a:r>
              <a:rPr lang="en-US"/>
              <a:t>on exam)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Amortized analysis!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mentioned this when we talked about implementing Dijkstra.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the difference between this notion and expected runtime?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2991" y="2865971"/>
            <a:ext cx="511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*Any sequence of d 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deleteMin</a:t>
            </a:r>
            <a:r>
              <a:rPr lang="en-US" sz="2000" dirty="0">
                <a:solidFill>
                  <a:schemeClr val="accent4"/>
                </a:solidFill>
              </a:rPr>
              <a:t> calls takes time at most O(d log(n)).  But some of the d may take longer and some may take less time.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F75AA-BB51-8B45-BE65-16207C89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7811</TotalTime>
  <Words>8726</Words>
  <Application>Microsoft Macintosh PowerPoint</Application>
  <PresentationFormat>On-screen Show (4:3)</PresentationFormat>
  <Paragraphs>1964</Paragraphs>
  <Slides>102</Slides>
  <Notes>5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.AppleSystemUIFont</vt:lpstr>
      <vt:lpstr>Arial</vt:lpstr>
      <vt:lpstr>Calibri</vt:lpstr>
      <vt:lpstr>Calibri Light</vt:lpstr>
      <vt:lpstr>Cambria Math</vt:lpstr>
      <vt:lpstr>Comic Sans MS</vt:lpstr>
      <vt:lpstr>Courier</vt:lpstr>
      <vt:lpstr>Office Theme</vt:lpstr>
      <vt:lpstr>Lecture 11</vt:lpstr>
      <vt:lpstr>Announcements</vt:lpstr>
      <vt:lpstr>Ed Heroes</vt:lpstr>
      <vt:lpstr>Previous two lectures</vt:lpstr>
      <vt:lpstr>Today</vt:lpstr>
      <vt:lpstr>PowerPoint Presentation</vt:lpstr>
      <vt:lpstr>Just the graph</vt:lpstr>
      <vt:lpstr>Shortest path from Gates to the Union?</vt:lpstr>
      <vt:lpstr>Shortest path from Gates to the Union?</vt:lpstr>
      <vt:lpstr>Shortest path problem</vt:lpstr>
      <vt:lpstr>Shortest paths</vt:lpstr>
      <vt:lpstr>Warm-up</vt:lpstr>
      <vt:lpstr>Single-source shortest-path problem</vt:lpstr>
      <vt:lpstr>Example</vt:lpstr>
      <vt:lpstr>Example</vt:lpstr>
      <vt:lpstr>Aside: These are difficult problems</vt:lpstr>
      <vt:lpstr>PowerPoint Presentation</vt:lpstr>
      <vt:lpstr>Dijkstra’s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 intuition</vt:lpstr>
      <vt:lpstr>Dijkstra intuition</vt:lpstr>
      <vt:lpstr>How do we actually implement this?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Dijkstra’s algorithm</vt:lpstr>
      <vt:lpstr>As usual</vt:lpstr>
      <vt:lpstr>Why does this work?</vt:lpstr>
      <vt:lpstr>Claim 1 d[v] ≥ d(s,v) for all v.</vt:lpstr>
      <vt:lpstr>Claim 1 d[v] ≥ d(s,v) for all v.</vt:lpstr>
      <vt:lpstr>Break</vt:lpstr>
      <vt:lpstr>Intuition for Claim 2 When a vertex u is marked sure, d[u] = d(s,u)</vt:lpstr>
      <vt:lpstr>Claim 2 When a vertex u is marked sure, d[u] = d(s,u)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When a vertex u is marked sure, d[u] = d(s,u)</vt:lpstr>
      <vt:lpstr>Why does this work?</vt:lpstr>
      <vt:lpstr>What have we learned?</vt:lpstr>
      <vt:lpstr>As usual</vt:lpstr>
      <vt:lpstr>Running time?</vt:lpstr>
      <vt:lpstr>We need a data structure that:</vt:lpstr>
      <vt:lpstr>If we use an array</vt:lpstr>
      <vt:lpstr>If we use a red-black tree</vt:lpstr>
      <vt:lpstr>Is a hash table a good idea here?</vt:lpstr>
      <vt:lpstr>Heaps support these operations</vt:lpstr>
      <vt:lpstr>Many heap implementations</vt:lpstr>
      <vt:lpstr>Say we use a Fibonacci Heap</vt:lpstr>
      <vt:lpstr>In practice</vt:lpstr>
      <vt:lpstr>Dijkstra is used in practice</vt:lpstr>
      <vt:lpstr>Dijkstra Drawbacks</vt:lpstr>
      <vt:lpstr>Bellman-Ford algorithm</vt:lpstr>
      <vt:lpstr>Today: intro to Bellman-Ford</vt:lpstr>
      <vt:lpstr>Bellman-Ford algorithm</vt:lpstr>
      <vt:lpstr>For pedagogical reasons which we will see next lecture</vt:lpstr>
      <vt:lpstr>Bellman-Ford</vt:lpstr>
      <vt:lpstr>Bellman-Ford</vt:lpstr>
      <vt:lpstr>Bellman-Ford</vt:lpstr>
      <vt:lpstr>Bellman-Ford</vt:lpstr>
      <vt:lpstr>Bellman-Ford</vt:lpstr>
      <vt:lpstr>As usual</vt:lpstr>
      <vt:lpstr>Proof by induction</vt:lpstr>
      <vt:lpstr>Inductive step</vt:lpstr>
      <vt:lpstr>Proof by induction</vt:lpstr>
      <vt:lpstr>Pros and cons of Bellman-Ford</vt:lpstr>
      <vt:lpstr>Wait a second…</vt:lpstr>
      <vt:lpstr>Wait a second…</vt:lpstr>
      <vt:lpstr>Negative edge weights?</vt:lpstr>
      <vt:lpstr>Bellman-Ford and  negative edge weights</vt:lpstr>
      <vt:lpstr>Back to the  correctness</vt:lpstr>
      <vt:lpstr>Negative edge weights </vt:lpstr>
      <vt:lpstr>B-F with negative cycles </vt:lpstr>
      <vt:lpstr>B-F with negative cycles </vt:lpstr>
      <vt:lpstr>How Bellman-Ford deals with negative cycles</vt:lpstr>
      <vt:lpstr>Bellman-Ford algorithm</vt:lpstr>
      <vt:lpstr>Summary It’s okay if that went by fast, we’ll come back to Bellman-Ford</vt:lpstr>
      <vt:lpstr>Bellman-Ford is also used in practice.</vt:lpstr>
      <vt:lpstr>Recap: shortest paths</vt:lpstr>
      <vt:lpstr>Next Time</vt:lpstr>
      <vt:lpstr>Mini-topic (bonus slides; not on exam) Amortized analysis!</vt:lpstr>
      <vt:lpstr>Example</vt:lpstr>
      <vt:lpstr>Example</vt:lpstr>
      <vt:lpstr>This is different from expected runtime.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</dc:title>
  <dc:creator>Mary Katherine Wootters</dc:creator>
  <cp:lastModifiedBy>Moses Charikar</cp:lastModifiedBy>
  <cp:revision>178</cp:revision>
  <cp:lastPrinted>2019-02-21T21:44:19Z</cp:lastPrinted>
  <dcterms:created xsi:type="dcterms:W3CDTF">2017-05-06T18:14:05Z</dcterms:created>
  <dcterms:modified xsi:type="dcterms:W3CDTF">2021-02-22T17:45:56Z</dcterms:modified>
</cp:coreProperties>
</file>