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17"/>
  </p:notesMasterIdLst>
  <p:sldIdLst>
    <p:sldId id="256" r:id="rId2"/>
    <p:sldId id="257" r:id="rId3"/>
    <p:sldId id="259" r:id="rId4"/>
    <p:sldId id="258" r:id="rId5"/>
    <p:sldId id="260" r:id="rId6"/>
    <p:sldId id="371" r:id="rId7"/>
    <p:sldId id="262" r:id="rId8"/>
    <p:sldId id="261" r:id="rId9"/>
    <p:sldId id="263" r:id="rId10"/>
    <p:sldId id="264" r:id="rId11"/>
    <p:sldId id="265" r:id="rId12"/>
    <p:sldId id="266" r:id="rId13"/>
    <p:sldId id="268" r:id="rId14"/>
    <p:sldId id="381" r:id="rId15"/>
    <p:sldId id="269" r:id="rId16"/>
    <p:sldId id="270" r:id="rId17"/>
    <p:sldId id="271" r:id="rId18"/>
    <p:sldId id="272" r:id="rId19"/>
    <p:sldId id="273" r:id="rId20"/>
    <p:sldId id="372" r:id="rId21"/>
    <p:sldId id="3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340" r:id="rId36"/>
    <p:sldId id="288" r:id="rId37"/>
    <p:sldId id="289" r:id="rId38"/>
    <p:sldId id="290" r:id="rId39"/>
    <p:sldId id="291" r:id="rId40"/>
    <p:sldId id="316" r:id="rId41"/>
    <p:sldId id="293" r:id="rId42"/>
    <p:sldId id="377" r:id="rId43"/>
    <p:sldId id="294" r:id="rId44"/>
    <p:sldId id="295" r:id="rId45"/>
    <p:sldId id="296" r:id="rId46"/>
    <p:sldId id="297" r:id="rId47"/>
    <p:sldId id="298" r:id="rId48"/>
    <p:sldId id="301" r:id="rId49"/>
    <p:sldId id="374" r:id="rId50"/>
    <p:sldId id="302" r:id="rId51"/>
    <p:sldId id="306" r:id="rId52"/>
    <p:sldId id="307" r:id="rId53"/>
    <p:sldId id="319" r:id="rId54"/>
    <p:sldId id="308" r:id="rId55"/>
    <p:sldId id="320" r:id="rId56"/>
    <p:sldId id="309" r:id="rId57"/>
    <p:sldId id="321" r:id="rId58"/>
    <p:sldId id="310" r:id="rId59"/>
    <p:sldId id="311" r:id="rId60"/>
    <p:sldId id="341" r:id="rId61"/>
    <p:sldId id="299" r:id="rId62"/>
    <p:sldId id="303" r:id="rId63"/>
    <p:sldId id="362" r:id="rId64"/>
    <p:sldId id="363" r:id="rId65"/>
    <p:sldId id="317" r:id="rId66"/>
    <p:sldId id="364" r:id="rId67"/>
    <p:sldId id="380" r:id="rId68"/>
    <p:sldId id="375" r:id="rId69"/>
    <p:sldId id="318" r:id="rId70"/>
    <p:sldId id="378" r:id="rId71"/>
    <p:sldId id="379" r:id="rId72"/>
    <p:sldId id="315" r:id="rId73"/>
    <p:sldId id="312" r:id="rId74"/>
    <p:sldId id="313" r:id="rId75"/>
    <p:sldId id="322" r:id="rId76"/>
    <p:sldId id="304" r:id="rId77"/>
    <p:sldId id="325" r:id="rId78"/>
    <p:sldId id="368" r:id="rId79"/>
    <p:sldId id="326" r:id="rId80"/>
    <p:sldId id="327" r:id="rId81"/>
    <p:sldId id="330" r:id="rId82"/>
    <p:sldId id="369" r:id="rId83"/>
    <p:sldId id="331" r:id="rId84"/>
    <p:sldId id="333" r:id="rId85"/>
    <p:sldId id="332" r:id="rId86"/>
    <p:sldId id="334" r:id="rId87"/>
    <p:sldId id="335" r:id="rId88"/>
    <p:sldId id="370" r:id="rId89"/>
    <p:sldId id="336" r:id="rId90"/>
    <p:sldId id="366" r:id="rId91"/>
    <p:sldId id="338" r:id="rId92"/>
    <p:sldId id="339" r:id="rId93"/>
    <p:sldId id="367" r:id="rId94"/>
    <p:sldId id="323" r:id="rId95"/>
    <p:sldId id="342" r:id="rId96"/>
    <p:sldId id="343" r:id="rId97"/>
    <p:sldId id="324" r:id="rId98"/>
    <p:sldId id="344" r:id="rId99"/>
    <p:sldId id="346" r:id="rId100"/>
    <p:sldId id="345" r:id="rId101"/>
    <p:sldId id="348" r:id="rId102"/>
    <p:sldId id="347" r:id="rId103"/>
    <p:sldId id="349" r:id="rId104"/>
    <p:sldId id="350" r:id="rId105"/>
    <p:sldId id="351" r:id="rId106"/>
    <p:sldId id="352" r:id="rId107"/>
    <p:sldId id="353" r:id="rId108"/>
    <p:sldId id="355" r:id="rId109"/>
    <p:sldId id="354" r:id="rId110"/>
    <p:sldId id="356" r:id="rId111"/>
    <p:sldId id="357" r:id="rId112"/>
    <p:sldId id="358" r:id="rId113"/>
    <p:sldId id="359" r:id="rId114"/>
    <p:sldId id="360" r:id="rId115"/>
    <p:sldId id="361"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00AB"/>
    <a:srgbClr val="FF8600"/>
    <a:srgbClr val="E95669"/>
    <a:srgbClr val="FFAADC"/>
    <a:srgbClr val="0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36"/>
    <p:restoredTop sz="94700"/>
  </p:normalViewPr>
  <p:slideViewPr>
    <p:cSldViewPr snapToGrid="0" snapToObjects="1">
      <p:cViewPr varScale="1">
        <p:scale>
          <a:sx n="128" d="100"/>
          <a:sy n="128" d="100"/>
        </p:scale>
        <p:origin x="21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14491-3B2A-DF43-BCFD-BAD0B57123F4}" type="datetimeFigureOut">
              <a:rPr lang="en-US" smtClean="0"/>
              <a:t>2/28/21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D491B-1C88-6C4C-8429-3C290B1EAA77}" type="slidenum">
              <a:rPr lang="en-US" smtClean="0"/>
              <a:t>‹#›</a:t>
            </a:fld>
            <a:endParaRPr lang="en-US"/>
          </a:p>
        </p:txBody>
      </p:sp>
    </p:spTree>
    <p:extLst>
      <p:ext uri="{BB962C8B-B14F-4D97-AF65-F5344CB8AC3E}">
        <p14:creationId xmlns:p14="http://schemas.microsoft.com/office/powerpoint/2010/main" val="563502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97865B-0F62-1F41-B380-9A8F3EBD3FA8}" type="datetime1">
              <a:rPr lang="en-US" smtClean="0"/>
              <a:t>2/28/21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FF170-42D9-E44F-9C55-E217B723EC9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868A7C-5DD1-574A-B743-A114A72587FD}" type="datetime1">
              <a:rPr lang="en-US" smtClean="0"/>
              <a:t>2/28/21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FF170-42D9-E44F-9C55-E217B723EC9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81ACC0-9717-7248-9973-BBB3DDAE82B1}" type="datetime1">
              <a:rPr lang="en-US" smtClean="0"/>
              <a:t>2/28/21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FF170-42D9-E44F-9C55-E217B723EC9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AD715E-9122-0448-AF57-2ED17D08BF2C}" type="datetime1">
              <a:rPr lang="en-US" smtClean="0"/>
              <a:t>2/28/21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FF170-42D9-E44F-9C55-E217B723EC9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F2061C-B995-9948-8A6D-9CC16DE1FBD1}" type="datetime1">
              <a:rPr lang="en-US" smtClean="0"/>
              <a:t>2/28/21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FF170-42D9-E44F-9C55-E217B723EC9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78137B-AB78-944A-8B41-79421345309E}" type="datetime1">
              <a:rPr lang="en-US" smtClean="0"/>
              <a:t>2/28/21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FF170-42D9-E44F-9C55-E217B723EC9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924B72-B59C-0849-A54C-8C8D36DBC8FC}" type="datetime1">
              <a:rPr lang="en-US" smtClean="0"/>
              <a:t>2/28/21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2FF170-42D9-E44F-9C55-E217B723EC9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BFC7D1-ABCE-1D42-92F4-4E78ABEFFE6D}" type="datetime1">
              <a:rPr lang="en-US" smtClean="0"/>
              <a:t>2/28/21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2FF170-42D9-E44F-9C55-E217B723EC9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5E872-5E49-DF47-AF2B-33EF263175FE}" type="datetime1">
              <a:rPr lang="en-US" smtClean="0"/>
              <a:t>2/28/21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2FF170-42D9-E44F-9C55-E217B723EC9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1D26B7-0F46-9F45-A8CD-E556F1243946}" type="datetime1">
              <a:rPr lang="en-US" smtClean="0"/>
              <a:t>2/28/21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FF170-42D9-E44F-9C55-E217B723EC9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BE5081-4993-BF43-A18A-E04E221FEA74}" type="datetime1">
              <a:rPr lang="en-US" smtClean="0"/>
              <a:t>2/28/21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FF170-42D9-E44F-9C55-E217B723EC9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BBAB94-69DE-3642-90FD-8106619DC16A}" type="datetime1">
              <a:rPr lang="en-US" smtClean="0"/>
              <a:t>2/28/21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FF170-42D9-E44F-9C55-E217B723EC95}" type="slidenum">
              <a:rPr lang="en-US" smtClean="0"/>
              <a:t>‹#›</a:t>
            </a:fld>
            <a:endParaRPr lang="en-US"/>
          </a:p>
        </p:txBody>
      </p:sp>
    </p:spTree>
    <p:extLst>
      <p:ext uri="{BB962C8B-B14F-4D97-AF65-F5344CB8AC3E}">
        <p14:creationId xmlns:p14="http://schemas.microsoft.com/office/powerpoint/2010/main" val="11383336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image" Target="../media/image9.tiff"/><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37.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image" Target="../media/image15.tiff"/><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3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24.tiff"/><Relationship Id="rId4" Type="http://schemas.openxmlformats.org/officeDocument/2006/relationships/image" Target="../media/image23.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41.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9.tiff"/><Relationship Id="rId7" Type="http://schemas.openxmlformats.org/officeDocument/2006/relationships/image" Target="../media/image33.tiff"/><Relationship Id="rId2"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42.xml.rels><?xml version="1.0" encoding="UTF-8" standalone="yes"?>
<Relationships xmlns="http://schemas.openxmlformats.org/package/2006/relationships"><Relationship Id="rId3" Type="http://schemas.openxmlformats.org/officeDocument/2006/relationships/image" Target="../media/image29.tiff"/><Relationship Id="rId7" Type="http://schemas.openxmlformats.org/officeDocument/2006/relationships/image" Target="../media/image33.tiff"/><Relationship Id="rId2"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6.tiff"/><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tiff"/><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tiff"/><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5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6.tiff"/></Relationships>
</file>

<file path=ppt/slides/_rels/slide52.xml.rels><?xml version="1.0" encoding="UTF-8" standalone="yes"?>
<Relationships xmlns="http://schemas.openxmlformats.org/package/2006/relationships"><Relationship Id="rId3" Type="http://schemas.openxmlformats.org/officeDocument/2006/relationships/image" Target="../media/image39.tiff"/><Relationship Id="rId7" Type="http://schemas.openxmlformats.org/officeDocument/2006/relationships/image" Target="../media/image40.tif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6.tiff"/></Relationships>
</file>

<file path=ppt/slides/_rels/slide53.xml.rels><?xml version="1.0" encoding="UTF-8" standalone="yes"?>
<Relationships xmlns="http://schemas.openxmlformats.org/package/2006/relationships"><Relationship Id="rId3" Type="http://schemas.openxmlformats.org/officeDocument/2006/relationships/image" Target="../media/image39.tiff"/><Relationship Id="rId7" Type="http://schemas.openxmlformats.org/officeDocument/2006/relationships/image" Target="../media/image40.tif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6.tiff"/></Relationships>
</file>

<file path=ppt/slides/_rels/slide54.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9.tiff"/><Relationship Id="rId7" Type="http://schemas.openxmlformats.org/officeDocument/2006/relationships/image" Target="../media/image40.tif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6.tiff"/><Relationship Id="rId9" Type="http://schemas.openxmlformats.org/officeDocument/2006/relationships/image" Target="../media/image42.tiff"/></Relationships>
</file>

<file path=ppt/slides/_rels/slide55.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9.tiff"/><Relationship Id="rId7" Type="http://schemas.openxmlformats.org/officeDocument/2006/relationships/image" Target="../media/image40.tif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6.tiff"/></Relationships>
</file>

<file path=ppt/slides/_rels/slide56.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9.tiff"/><Relationship Id="rId7" Type="http://schemas.openxmlformats.org/officeDocument/2006/relationships/image" Target="../media/image40.tif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10" Type="http://schemas.openxmlformats.org/officeDocument/2006/relationships/image" Target="../media/image44.tiff"/><Relationship Id="rId4" Type="http://schemas.openxmlformats.org/officeDocument/2006/relationships/image" Target="../media/image16.tiff"/><Relationship Id="rId9" Type="http://schemas.openxmlformats.org/officeDocument/2006/relationships/image" Target="../media/image43.tiff"/></Relationships>
</file>

<file path=ppt/slides/_rels/slide57.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9.tiff"/><Relationship Id="rId7" Type="http://schemas.openxmlformats.org/officeDocument/2006/relationships/image" Target="../media/image40.tif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10" Type="http://schemas.openxmlformats.org/officeDocument/2006/relationships/image" Target="../media/image44.tiff"/><Relationship Id="rId4" Type="http://schemas.openxmlformats.org/officeDocument/2006/relationships/image" Target="../media/image16.tiff"/><Relationship Id="rId9" Type="http://schemas.openxmlformats.org/officeDocument/2006/relationships/image" Target="../media/image43.tiff"/></Relationships>
</file>

<file path=ppt/slides/_rels/slide58.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9.tiff"/><Relationship Id="rId7" Type="http://schemas.openxmlformats.org/officeDocument/2006/relationships/image" Target="../media/image40.tif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6.tiff"/><Relationship Id="rId9" Type="http://schemas.openxmlformats.org/officeDocument/2006/relationships/image" Target="../media/image43.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image" Target="../media/image15.tiff"/><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6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45.tiff"/><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65.xml.rels><?xml version="1.0" encoding="UTF-8" standalone="yes"?>
<Relationships xmlns="http://schemas.openxmlformats.org/package/2006/relationships"><Relationship Id="rId3" Type="http://schemas.openxmlformats.org/officeDocument/2006/relationships/image" Target="../media/image47.tiff"/><Relationship Id="rId7" Type="http://schemas.openxmlformats.org/officeDocument/2006/relationships/image" Target="../media/image51.tiff"/><Relationship Id="rId2" Type="http://schemas.openxmlformats.org/officeDocument/2006/relationships/image" Target="../media/image46.tiff"/><Relationship Id="rId1" Type="http://schemas.openxmlformats.org/officeDocument/2006/relationships/slideLayout" Target="../slideLayouts/slideLayout2.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48.tiff"/></Relationships>
</file>

<file path=ppt/slides/_rels/slide66.xml.rels><?xml version="1.0" encoding="UTF-8" standalone="yes"?>
<Relationships xmlns="http://schemas.openxmlformats.org/package/2006/relationships"><Relationship Id="rId3" Type="http://schemas.openxmlformats.org/officeDocument/2006/relationships/image" Target="../media/image29.tiff"/><Relationship Id="rId7" Type="http://schemas.openxmlformats.org/officeDocument/2006/relationships/image" Target="../media/image54.tiff"/><Relationship Id="rId2" Type="http://schemas.openxmlformats.org/officeDocument/2006/relationships/image" Target="../media/image52.tiff"/><Relationship Id="rId1" Type="http://schemas.openxmlformats.org/officeDocument/2006/relationships/slideLayout" Target="../slideLayouts/slideLayout2.xml"/><Relationship Id="rId6" Type="http://schemas.openxmlformats.org/officeDocument/2006/relationships/image" Target="../media/image53.tiff"/><Relationship Id="rId5" Type="http://schemas.openxmlformats.org/officeDocument/2006/relationships/image" Target="../media/image31.tiff"/><Relationship Id="rId4" Type="http://schemas.openxmlformats.org/officeDocument/2006/relationships/image" Target="../media/image30.tiff"/></Relationships>
</file>

<file path=ppt/slides/_rels/slide67.xml.rels><?xml version="1.0" encoding="UTF-8" standalone="yes"?>
<Relationships xmlns="http://schemas.openxmlformats.org/package/2006/relationships"><Relationship Id="rId3" Type="http://schemas.openxmlformats.org/officeDocument/2006/relationships/image" Target="../media/image29.tiff"/><Relationship Id="rId7" Type="http://schemas.openxmlformats.org/officeDocument/2006/relationships/image" Target="../media/image54.tiff"/><Relationship Id="rId2" Type="http://schemas.openxmlformats.org/officeDocument/2006/relationships/image" Target="../media/image52.tiff"/><Relationship Id="rId1" Type="http://schemas.openxmlformats.org/officeDocument/2006/relationships/slideLayout" Target="../slideLayouts/slideLayout2.xml"/><Relationship Id="rId6" Type="http://schemas.openxmlformats.org/officeDocument/2006/relationships/image" Target="../media/image53.tiff"/><Relationship Id="rId5" Type="http://schemas.openxmlformats.org/officeDocument/2006/relationships/image" Target="../media/image31.tiff"/><Relationship Id="rId4" Type="http://schemas.openxmlformats.org/officeDocument/2006/relationships/image" Target="../media/image30.tiff"/></Relationships>
</file>

<file path=ppt/slides/_rels/slide68.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image" Target="../media/image52.tiff"/><Relationship Id="rId7" Type="http://schemas.openxmlformats.org/officeDocument/2006/relationships/image" Target="../media/image53.tiff"/><Relationship Id="rId2" Type="http://schemas.openxmlformats.org/officeDocument/2006/relationships/image" Target="../media/image33.tiff"/><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s>
</file>

<file path=ppt/slides/_rels/slide69.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image" Target="../media/image33.tiff"/><Relationship Id="rId7" Type="http://schemas.openxmlformats.org/officeDocument/2006/relationships/image" Target="../media/image53.tiff"/><Relationship Id="rId2" Type="http://schemas.openxmlformats.org/officeDocument/2006/relationships/image" Target="../media/image55.tiff"/><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 Id="rId9" Type="http://schemas.openxmlformats.org/officeDocument/2006/relationships/image" Target="../media/image56.tiff"/></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53.tiff"/><Relationship Id="rId3" Type="http://schemas.openxmlformats.org/officeDocument/2006/relationships/image" Target="../media/image55.tiff"/><Relationship Id="rId7" Type="http://schemas.openxmlformats.org/officeDocument/2006/relationships/image" Target="../media/image31.tiff"/><Relationship Id="rId2" Type="http://schemas.openxmlformats.org/officeDocument/2006/relationships/image" Target="../media/image57.tiff"/><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33.tiff"/><Relationship Id="rId9" Type="http://schemas.openxmlformats.org/officeDocument/2006/relationships/image" Target="../media/image54.tiff"/></Relationships>
</file>

<file path=ppt/slides/_rels/slide71.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image" Target="../media/image33.tiff"/><Relationship Id="rId7" Type="http://schemas.openxmlformats.org/officeDocument/2006/relationships/image" Target="../media/image53.tiff"/><Relationship Id="rId2"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 Id="rId9" Type="http://schemas.openxmlformats.org/officeDocument/2006/relationships/image" Target="../media/image56.tiff"/></Relationships>
</file>

<file path=ppt/slides/_rels/slide72.xml.rels><?xml version="1.0" encoding="UTF-8" standalone="yes"?>
<Relationships xmlns="http://schemas.openxmlformats.org/package/2006/relationships"><Relationship Id="rId8" Type="http://schemas.openxmlformats.org/officeDocument/2006/relationships/image" Target="../media/image53.tiff"/><Relationship Id="rId3" Type="http://schemas.openxmlformats.org/officeDocument/2006/relationships/image" Target="../media/image33.tiff"/><Relationship Id="rId7" Type="http://schemas.openxmlformats.org/officeDocument/2006/relationships/image" Target="../media/image32.tiff"/><Relationship Id="rId2"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 Id="rId9" Type="http://schemas.openxmlformats.org/officeDocument/2006/relationships/image" Target="../media/image54.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16.tiff"/><Relationship Id="rId7" Type="http://schemas.openxmlformats.org/officeDocument/2006/relationships/image" Target="../media/image59.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20.tiff"/><Relationship Id="rId4" Type="http://schemas.openxmlformats.org/officeDocument/2006/relationships/image" Target="../media/image19.tiff"/><Relationship Id="rId9" Type="http://schemas.openxmlformats.org/officeDocument/2006/relationships/image" Target="../media/image24.png"/></Relationships>
</file>

<file path=ppt/slides/_rels/slide78.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16.tiff"/><Relationship Id="rId7" Type="http://schemas.openxmlformats.org/officeDocument/2006/relationships/image" Target="../media/image59.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20.tiff"/><Relationship Id="rId4" Type="http://schemas.openxmlformats.org/officeDocument/2006/relationships/image" Target="../media/image19.tiff"/><Relationship Id="rId9" Type="http://schemas.openxmlformats.org/officeDocument/2006/relationships/image" Target="../media/image24.png"/></Relationships>
</file>

<file path=ppt/slides/_rels/slide79.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16.tiff"/><Relationship Id="rId7" Type="http://schemas.openxmlformats.org/officeDocument/2006/relationships/image" Target="../media/image59.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20.tiff"/><Relationship Id="rId4" Type="http://schemas.openxmlformats.org/officeDocument/2006/relationships/image" Target="../media/image19.tiff"/><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16.tiff"/><Relationship Id="rId7" Type="http://schemas.openxmlformats.org/officeDocument/2006/relationships/image" Target="../media/image59.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20.tiff"/><Relationship Id="rId4" Type="http://schemas.openxmlformats.org/officeDocument/2006/relationships/image" Target="../media/image19.tiff"/><Relationship Id="rId9" Type="http://schemas.openxmlformats.org/officeDocument/2006/relationships/image" Target="../media/image24.png"/></Relationships>
</file>

<file path=ppt/slides/_rels/slide81.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16.tiff"/><Relationship Id="rId7" Type="http://schemas.openxmlformats.org/officeDocument/2006/relationships/image" Target="../media/image59.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20.tiff"/><Relationship Id="rId4" Type="http://schemas.openxmlformats.org/officeDocument/2006/relationships/image" Target="../media/image19.tiff"/><Relationship Id="rId9" Type="http://schemas.openxmlformats.org/officeDocument/2006/relationships/image" Target="../media/image24.png"/></Relationships>
</file>

<file path=ppt/slides/_rels/slide82.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16.tiff"/><Relationship Id="rId7" Type="http://schemas.openxmlformats.org/officeDocument/2006/relationships/image" Target="../media/image59.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20.tiff"/><Relationship Id="rId4" Type="http://schemas.openxmlformats.org/officeDocument/2006/relationships/image" Target="../media/image19.tiff"/><Relationship Id="rId9" Type="http://schemas.openxmlformats.org/officeDocument/2006/relationships/image" Target="../media/image24.png"/></Relationships>
</file>

<file path=ppt/slides/_rels/slide83.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16.tiff"/><Relationship Id="rId7" Type="http://schemas.openxmlformats.org/officeDocument/2006/relationships/image" Target="../media/image59.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20.tiff"/><Relationship Id="rId4" Type="http://schemas.openxmlformats.org/officeDocument/2006/relationships/image" Target="../media/image19.tiff"/><Relationship Id="rId9" Type="http://schemas.openxmlformats.org/officeDocument/2006/relationships/image" Target="../media/image24.png"/></Relationships>
</file>

<file path=ppt/slides/_rels/slide84.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16.tiff"/><Relationship Id="rId7" Type="http://schemas.openxmlformats.org/officeDocument/2006/relationships/image" Target="../media/image59.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20.tiff"/><Relationship Id="rId4" Type="http://schemas.openxmlformats.org/officeDocument/2006/relationships/image" Target="../media/image19.tiff"/><Relationship Id="rId9" Type="http://schemas.openxmlformats.org/officeDocument/2006/relationships/image" Target="../media/image24.png"/></Relationships>
</file>

<file path=ppt/slides/_rels/slide85.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16.tiff"/><Relationship Id="rId7" Type="http://schemas.openxmlformats.org/officeDocument/2006/relationships/image" Target="../media/image59.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20.tiff"/><Relationship Id="rId10" Type="http://schemas.openxmlformats.org/officeDocument/2006/relationships/image" Target="../media/image61.tiff"/><Relationship Id="rId4" Type="http://schemas.openxmlformats.org/officeDocument/2006/relationships/image" Target="../media/image19.tiff"/><Relationship Id="rId9" Type="http://schemas.openxmlformats.org/officeDocument/2006/relationships/image" Target="../media/image24.png"/></Relationships>
</file>

<file path=ppt/slides/_rels/slide86.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16.tiff"/><Relationship Id="rId7" Type="http://schemas.openxmlformats.org/officeDocument/2006/relationships/image" Target="../media/image59.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20.tiff"/><Relationship Id="rId10" Type="http://schemas.openxmlformats.org/officeDocument/2006/relationships/image" Target="../media/image61.tiff"/><Relationship Id="rId4" Type="http://schemas.openxmlformats.org/officeDocument/2006/relationships/image" Target="../media/image19.tiff"/><Relationship Id="rId9" Type="http://schemas.openxmlformats.org/officeDocument/2006/relationships/image" Target="../media/image24.png"/></Relationships>
</file>

<file path=ppt/slides/_rels/slide87.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16.tiff"/><Relationship Id="rId7" Type="http://schemas.openxmlformats.org/officeDocument/2006/relationships/image" Target="../media/image59.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20.tiff"/><Relationship Id="rId10" Type="http://schemas.openxmlformats.org/officeDocument/2006/relationships/image" Target="../media/image61.tiff"/><Relationship Id="rId4" Type="http://schemas.openxmlformats.org/officeDocument/2006/relationships/image" Target="../media/image19.tiff"/><Relationship Id="rId9" Type="http://schemas.openxmlformats.org/officeDocument/2006/relationships/image" Target="../media/image24.png"/></Relationships>
</file>

<file path=ppt/slides/_rels/slide88.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16.tiff"/><Relationship Id="rId7" Type="http://schemas.openxmlformats.org/officeDocument/2006/relationships/image" Target="../media/image59.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20.tiff"/><Relationship Id="rId10" Type="http://schemas.openxmlformats.org/officeDocument/2006/relationships/image" Target="../media/image61.tiff"/><Relationship Id="rId4" Type="http://schemas.openxmlformats.org/officeDocument/2006/relationships/image" Target="../media/image19.tiff"/><Relationship Id="rId9" Type="http://schemas.openxmlformats.org/officeDocument/2006/relationships/image" Target="../media/image24.png"/></Relationships>
</file>

<file path=ppt/slides/_rels/slide89.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16.tiff"/><Relationship Id="rId7" Type="http://schemas.openxmlformats.org/officeDocument/2006/relationships/image" Target="../media/image59.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58.tiff"/><Relationship Id="rId5" Type="http://schemas.openxmlformats.org/officeDocument/2006/relationships/image" Target="../media/image20.tiff"/><Relationship Id="rId10" Type="http://schemas.openxmlformats.org/officeDocument/2006/relationships/image" Target="../media/image61.tiff"/><Relationship Id="rId4" Type="http://schemas.openxmlformats.org/officeDocument/2006/relationships/image" Target="../media/image19.tiff"/><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16.tiff"/><Relationship Id="rId7" Type="http://schemas.openxmlformats.org/officeDocument/2006/relationships/image" Target="../media/image59.tiff"/><Relationship Id="rId12" Type="http://schemas.openxmlformats.org/officeDocument/2006/relationships/image" Target="../media/image63.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58.tiff"/><Relationship Id="rId11" Type="http://schemas.openxmlformats.org/officeDocument/2006/relationships/image" Target="../media/image62.tiff"/><Relationship Id="rId5" Type="http://schemas.openxmlformats.org/officeDocument/2006/relationships/image" Target="../media/image20.tiff"/><Relationship Id="rId10" Type="http://schemas.openxmlformats.org/officeDocument/2006/relationships/image" Target="../media/image61.tiff"/><Relationship Id="rId4" Type="http://schemas.openxmlformats.org/officeDocument/2006/relationships/image" Target="../media/image19.tiff"/><Relationship Id="rId9" Type="http://schemas.openxmlformats.org/officeDocument/2006/relationships/image" Target="../media/image24.png"/></Relationships>
</file>

<file path=ppt/slides/_rels/slide91.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16.tiff"/><Relationship Id="rId7" Type="http://schemas.openxmlformats.org/officeDocument/2006/relationships/image" Target="../media/image59.tiff"/><Relationship Id="rId12" Type="http://schemas.openxmlformats.org/officeDocument/2006/relationships/image" Target="../media/image63.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58.tiff"/><Relationship Id="rId11" Type="http://schemas.openxmlformats.org/officeDocument/2006/relationships/image" Target="../media/image62.tiff"/><Relationship Id="rId5" Type="http://schemas.openxmlformats.org/officeDocument/2006/relationships/image" Target="../media/image20.tiff"/><Relationship Id="rId10" Type="http://schemas.openxmlformats.org/officeDocument/2006/relationships/image" Target="../media/image61.tiff"/><Relationship Id="rId4" Type="http://schemas.openxmlformats.org/officeDocument/2006/relationships/image" Target="../media/image19.tiff"/><Relationship Id="rId9" Type="http://schemas.openxmlformats.org/officeDocument/2006/relationships/image" Target="../media/image24.png"/></Relationships>
</file>

<file path=ppt/slides/_rels/slide92.xml.rels><?xml version="1.0" encoding="UTF-8" standalone="yes"?>
<Relationships xmlns="http://schemas.openxmlformats.org/package/2006/relationships"><Relationship Id="rId8" Type="http://schemas.openxmlformats.org/officeDocument/2006/relationships/image" Target="../media/image60.tiff"/><Relationship Id="rId13" Type="http://schemas.openxmlformats.org/officeDocument/2006/relationships/image" Target="../media/image64.tiff"/><Relationship Id="rId3" Type="http://schemas.openxmlformats.org/officeDocument/2006/relationships/image" Target="../media/image16.tiff"/><Relationship Id="rId7" Type="http://schemas.openxmlformats.org/officeDocument/2006/relationships/image" Target="../media/image59.tiff"/><Relationship Id="rId12" Type="http://schemas.openxmlformats.org/officeDocument/2006/relationships/image" Target="../media/image63.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58.tiff"/><Relationship Id="rId11" Type="http://schemas.openxmlformats.org/officeDocument/2006/relationships/image" Target="../media/image62.tiff"/><Relationship Id="rId5" Type="http://schemas.openxmlformats.org/officeDocument/2006/relationships/image" Target="../media/image20.tiff"/><Relationship Id="rId10" Type="http://schemas.openxmlformats.org/officeDocument/2006/relationships/image" Target="../media/image61.tiff"/><Relationship Id="rId4" Type="http://schemas.openxmlformats.org/officeDocument/2006/relationships/image" Target="../media/image19.tiff"/><Relationship Id="rId9" Type="http://schemas.openxmlformats.org/officeDocument/2006/relationships/image" Target="../media/image24.png"/></Relationships>
</file>

<file path=ppt/slides/_rels/slide93.xml.rels><?xml version="1.0" encoding="UTF-8" standalone="yes"?>
<Relationships xmlns="http://schemas.openxmlformats.org/package/2006/relationships"><Relationship Id="rId8" Type="http://schemas.openxmlformats.org/officeDocument/2006/relationships/image" Target="../media/image60.tiff"/><Relationship Id="rId13" Type="http://schemas.openxmlformats.org/officeDocument/2006/relationships/image" Target="../media/image64.tiff"/><Relationship Id="rId3" Type="http://schemas.openxmlformats.org/officeDocument/2006/relationships/image" Target="../media/image16.tiff"/><Relationship Id="rId7" Type="http://schemas.openxmlformats.org/officeDocument/2006/relationships/image" Target="../media/image59.tiff"/><Relationship Id="rId12" Type="http://schemas.openxmlformats.org/officeDocument/2006/relationships/image" Target="../media/image63.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58.tiff"/><Relationship Id="rId11" Type="http://schemas.openxmlformats.org/officeDocument/2006/relationships/image" Target="../media/image62.tiff"/><Relationship Id="rId5" Type="http://schemas.openxmlformats.org/officeDocument/2006/relationships/image" Target="../media/image20.tiff"/><Relationship Id="rId10" Type="http://schemas.openxmlformats.org/officeDocument/2006/relationships/image" Target="../media/image61.tiff"/><Relationship Id="rId4" Type="http://schemas.openxmlformats.org/officeDocument/2006/relationships/image" Target="../media/image19.tiff"/><Relationship Id="rId9" Type="http://schemas.openxmlformats.org/officeDocument/2006/relationships/image" Target="../media/image24.png"/></Relationships>
</file>

<file path=ppt/slides/_rels/slide94.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72.tiff"/><Relationship Id="rId3" Type="http://schemas.openxmlformats.org/officeDocument/2006/relationships/image" Target="../media/image67.tiff"/><Relationship Id="rId7" Type="http://schemas.openxmlformats.org/officeDocument/2006/relationships/image" Target="../media/image71.tiff"/><Relationship Id="rId2" Type="http://schemas.openxmlformats.org/officeDocument/2006/relationships/image" Target="../media/image66.tiff"/><Relationship Id="rId1" Type="http://schemas.openxmlformats.org/officeDocument/2006/relationships/slideLayout" Target="../slideLayouts/slideLayout2.xml"/><Relationship Id="rId6" Type="http://schemas.openxmlformats.org/officeDocument/2006/relationships/image" Target="../media/image70.tiff"/><Relationship Id="rId5" Type="http://schemas.openxmlformats.org/officeDocument/2006/relationships/image" Target="../media/image69.tiff"/><Relationship Id="rId4" Type="http://schemas.openxmlformats.org/officeDocument/2006/relationships/image" Target="../media/image68.tiff"/><Relationship Id="rId9" Type="http://schemas.openxmlformats.org/officeDocument/2006/relationships/image" Target="../media/image73.tiff"/></Relationships>
</file>

<file path=ppt/slides/_rels/slide97.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13</a:t>
            </a:r>
          </a:p>
        </p:txBody>
      </p:sp>
      <p:sp>
        <p:nvSpPr>
          <p:cNvPr id="3" name="Subtitle 2"/>
          <p:cNvSpPr>
            <a:spLocks noGrp="1"/>
          </p:cNvSpPr>
          <p:nvPr>
            <p:ph type="subTitle" idx="1"/>
          </p:nvPr>
        </p:nvSpPr>
        <p:spPr/>
        <p:txBody>
          <a:bodyPr/>
          <a:lstStyle/>
          <a:p>
            <a:r>
              <a:rPr lang="en-US" b="1" i="1" dirty="0">
                <a:solidFill>
                  <a:srgbClr val="CF6E6C"/>
                </a:solidFill>
              </a:rPr>
              <a:t>More dynamic programming!</a:t>
            </a:r>
          </a:p>
          <a:p>
            <a:r>
              <a:rPr lang="en-US" dirty="0"/>
              <a:t>Longest Common Subsequences, Knapsack, and </a:t>
            </a:r>
          </a:p>
          <a:p>
            <a:r>
              <a:rPr lang="en-US" dirty="0"/>
              <a:t>(if time) independent sets in trees.</a:t>
            </a:r>
          </a:p>
        </p:txBody>
      </p:sp>
      <p:sp>
        <p:nvSpPr>
          <p:cNvPr id="4" name="Slide Number Placeholder 3">
            <a:extLst>
              <a:ext uri="{FF2B5EF4-FFF2-40B4-BE49-F238E27FC236}">
                <a16:creationId xmlns:a16="http://schemas.microsoft.com/office/drawing/2014/main" id="{01353219-8DA6-9B4E-A070-B31EDFF7B211}"/>
              </a:ext>
            </a:extLst>
          </p:cNvPr>
          <p:cNvSpPr>
            <a:spLocks noGrp="1"/>
          </p:cNvSpPr>
          <p:nvPr>
            <p:ph type="sldNum" sz="quarter" idx="12"/>
          </p:nvPr>
        </p:nvSpPr>
        <p:spPr/>
        <p:txBody>
          <a:bodyPr/>
          <a:lstStyle/>
          <a:p>
            <a:fld id="{EF2FF170-42D9-E44F-9C55-E217B723EC95}" type="slidenum">
              <a:rPr lang="en-US" smtClean="0"/>
              <a:t>1</a:t>
            </a:fld>
            <a:endParaRPr lang="en-US"/>
          </a:p>
        </p:txBody>
      </p:sp>
    </p:spTree>
    <p:extLst>
      <p:ext uri="{BB962C8B-B14F-4D97-AF65-F5344CB8AC3E}">
        <p14:creationId xmlns:p14="http://schemas.microsoft.com/office/powerpoint/2010/main" val="390866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sometimes want to find these</a:t>
            </a:r>
          </a:p>
        </p:txBody>
      </p:sp>
      <p:sp>
        <p:nvSpPr>
          <p:cNvPr id="3" name="Content Placeholder 2"/>
          <p:cNvSpPr>
            <a:spLocks noGrp="1"/>
          </p:cNvSpPr>
          <p:nvPr>
            <p:ph idx="1"/>
          </p:nvPr>
        </p:nvSpPr>
        <p:spPr/>
        <p:txBody>
          <a:bodyPr/>
          <a:lstStyle/>
          <a:p>
            <a:r>
              <a:rPr lang="en-US" dirty="0"/>
              <a:t>Applications in </a:t>
            </a:r>
            <a:r>
              <a:rPr lang="en-US" dirty="0">
                <a:solidFill>
                  <a:schemeClr val="accent1"/>
                </a:solidFill>
              </a:rPr>
              <a:t>bioinformatics</a:t>
            </a:r>
          </a:p>
          <a:p>
            <a:endParaRPr lang="en-US" dirty="0"/>
          </a:p>
          <a:p>
            <a:endParaRPr lang="en-US" dirty="0"/>
          </a:p>
          <a:p>
            <a:endParaRPr lang="en-US" dirty="0"/>
          </a:p>
          <a:p>
            <a:endParaRPr lang="en-US" dirty="0"/>
          </a:p>
          <a:p>
            <a:r>
              <a:rPr lang="en-US" dirty="0"/>
              <a:t>The </a:t>
            </a:r>
            <a:r>
              <a:rPr lang="en-US" dirty="0" err="1"/>
              <a:t>unix</a:t>
            </a:r>
            <a:r>
              <a:rPr lang="en-US" dirty="0"/>
              <a:t> command </a:t>
            </a:r>
            <a:r>
              <a:rPr lang="en-US" dirty="0">
                <a:solidFill>
                  <a:schemeClr val="accent4"/>
                </a:solidFill>
                <a:latin typeface="Courier" charset="0"/>
                <a:ea typeface="Courier" charset="0"/>
                <a:cs typeface="Courier" charset="0"/>
              </a:rPr>
              <a:t>diff</a:t>
            </a:r>
          </a:p>
          <a:p>
            <a:r>
              <a:rPr lang="en-US" dirty="0">
                <a:ea typeface="Courier" charset="0"/>
                <a:cs typeface="Courier" charset="0"/>
              </a:rPr>
              <a:t>Merging in version control </a:t>
            </a:r>
          </a:p>
          <a:p>
            <a:pPr lvl="1"/>
            <a:r>
              <a:rPr lang="en-US" dirty="0" err="1">
                <a:solidFill>
                  <a:schemeClr val="accent4"/>
                </a:solidFill>
                <a:ea typeface="Courier" charset="0"/>
                <a:cs typeface="Courier" charset="0"/>
              </a:rPr>
              <a:t>svn</a:t>
            </a:r>
            <a:r>
              <a:rPr lang="en-US" dirty="0">
                <a:solidFill>
                  <a:schemeClr val="accent4"/>
                </a:solidFill>
                <a:ea typeface="Courier" charset="0"/>
                <a:cs typeface="Courier" charset="0"/>
              </a:rPr>
              <a:t>, </a:t>
            </a:r>
            <a:r>
              <a:rPr lang="en-US" dirty="0" err="1">
                <a:solidFill>
                  <a:schemeClr val="accent4"/>
                </a:solidFill>
                <a:ea typeface="Courier" charset="0"/>
                <a:cs typeface="Courier" charset="0"/>
              </a:rPr>
              <a:t>git</a:t>
            </a:r>
            <a:r>
              <a:rPr lang="en-US" dirty="0">
                <a:solidFill>
                  <a:schemeClr val="accent4"/>
                </a:solidFill>
                <a:ea typeface="Courier" charset="0"/>
                <a:cs typeface="Courier" charset="0"/>
              </a:rPr>
              <a:t>,</a:t>
            </a:r>
            <a:r>
              <a:rPr lang="en-US" dirty="0">
                <a:solidFill>
                  <a:schemeClr val="accent5"/>
                </a:solidFill>
                <a:ea typeface="Courier" charset="0"/>
                <a:cs typeface="Courier" charset="0"/>
              </a:rPr>
              <a:t> </a:t>
            </a:r>
            <a:r>
              <a:rPr lang="en-US" dirty="0" err="1">
                <a:ea typeface="Courier" charset="0"/>
                <a:cs typeface="Courier" charset="0"/>
              </a:rPr>
              <a:t>etc</a:t>
            </a:r>
            <a:r>
              <a:rPr lang="mr-IN" dirty="0">
                <a:ea typeface="Courier" charset="0"/>
                <a:cs typeface="Courier" charset="0"/>
              </a:rPr>
              <a:t>…</a:t>
            </a:r>
            <a:endParaRPr lang="en-US" dirty="0">
              <a:ea typeface="Courier" charset="0"/>
              <a:cs typeface="Courier"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2543" y="2622673"/>
            <a:ext cx="1734421" cy="1513282"/>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29624" y="2440966"/>
            <a:ext cx="1449770" cy="1876697"/>
          </a:xfrm>
          <a:prstGeom prst="rect">
            <a:avLst/>
          </a:prstGeom>
        </p:spPr>
      </p:pic>
      <p:sp>
        <p:nvSpPr>
          <p:cNvPr id="6" name="Slide Number Placeholder 5">
            <a:extLst>
              <a:ext uri="{FF2B5EF4-FFF2-40B4-BE49-F238E27FC236}">
                <a16:creationId xmlns:a16="http://schemas.microsoft.com/office/drawing/2014/main" id="{A1A4326E-16B4-6A42-B2A6-17FA8D9DB04A}"/>
              </a:ext>
            </a:extLst>
          </p:cNvPr>
          <p:cNvSpPr>
            <a:spLocks noGrp="1"/>
          </p:cNvSpPr>
          <p:nvPr>
            <p:ph type="sldNum" sz="quarter" idx="12"/>
          </p:nvPr>
        </p:nvSpPr>
        <p:spPr/>
        <p:txBody>
          <a:bodyPr/>
          <a:lstStyle/>
          <a:p>
            <a:fld id="{EF2FF170-42D9-E44F-9C55-E217B723EC95}" type="slidenum">
              <a:rPr lang="en-US" smtClean="0"/>
              <a:t>10</a:t>
            </a:fld>
            <a:endParaRPr lang="en-US"/>
          </a:p>
        </p:txBody>
      </p:sp>
      <p:pic>
        <p:nvPicPr>
          <p:cNvPr id="9" name="Picture 8" descr="Text&#10;&#10;Description automatically generated">
            <a:extLst>
              <a:ext uri="{FF2B5EF4-FFF2-40B4-BE49-F238E27FC236}">
                <a16:creationId xmlns:a16="http://schemas.microsoft.com/office/drawing/2014/main" id="{180F298D-CF50-BC46-AAE3-73F6B63AF9A4}"/>
              </a:ext>
            </a:extLst>
          </p:cNvPr>
          <p:cNvPicPr>
            <a:picLocks noChangeAspect="1"/>
          </p:cNvPicPr>
          <p:nvPr/>
        </p:nvPicPr>
        <p:blipFill>
          <a:blip r:embed="rId4"/>
          <a:stretch>
            <a:fillRect/>
          </a:stretch>
        </p:blipFill>
        <p:spPr>
          <a:xfrm>
            <a:off x="4801704" y="845344"/>
            <a:ext cx="4927600" cy="6311900"/>
          </a:xfrm>
          <a:prstGeom prst="rect">
            <a:avLst/>
          </a:prstGeom>
        </p:spPr>
      </p:pic>
    </p:spTree>
    <p:extLst>
      <p:ext uri="{BB962C8B-B14F-4D97-AF65-F5344CB8AC3E}">
        <p14:creationId xmlns:p14="http://schemas.microsoft.com/office/powerpoint/2010/main" val="28905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598" y="339519"/>
            <a:ext cx="7886700" cy="724743"/>
          </a:xfrm>
        </p:spPr>
        <p:txBody>
          <a:bodyPr/>
          <a:lstStyle/>
          <a:p>
            <a:r>
              <a:rPr lang="en-US" dirty="0"/>
              <a:t>Optimal substructure</a:t>
            </a:r>
          </a:p>
        </p:txBody>
      </p:sp>
      <p:sp>
        <p:nvSpPr>
          <p:cNvPr id="3" name="Content Placeholder 2"/>
          <p:cNvSpPr>
            <a:spLocks noGrp="1"/>
          </p:cNvSpPr>
          <p:nvPr>
            <p:ph idx="1"/>
          </p:nvPr>
        </p:nvSpPr>
        <p:spPr>
          <a:xfrm>
            <a:off x="527034" y="1174357"/>
            <a:ext cx="5223337" cy="2488184"/>
          </a:xfrm>
        </p:spPr>
        <p:txBody>
          <a:bodyPr/>
          <a:lstStyle/>
          <a:p>
            <a:r>
              <a:rPr lang="en-US" b="1" dirty="0"/>
              <a:t>Subtrees</a:t>
            </a:r>
            <a:r>
              <a:rPr lang="en-US" dirty="0"/>
              <a:t> are a natural candidate.</a:t>
            </a:r>
          </a:p>
          <a:p>
            <a:r>
              <a:rPr lang="en-US" dirty="0"/>
              <a:t>There are </a:t>
            </a:r>
            <a:r>
              <a:rPr lang="en-US" b="1" dirty="0"/>
              <a:t>two cases</a:t>
            </a:r>
            <a:r>
              <a:rPr lang="en-US" dirty="0"/>
              <a:t>:</a:t>
            </a:r>
          </a:p>
          <a:p>
            <a:pPr marL="914400" lvl="1" indent="-457200">
              <a:buFont typeface="+mj-lt"/>
              <a:buAutoNum type="arabicPeriod"/>
            </a:pPr>
            <a:r>
              <a:rPr lang="en-US" dirty="0">
                <a:solidFill>
                  <a:schemeClr val="accent5"/>
                </a:solidFill>
              </a:rPr>
              <a:t>The root of this tree is </a:t>
            </a:r>
            <a:r>
              <a:rPr lang="en-US" b="1" dirty="0">
                <a:solidFill>
                  <a:schemeClr val="accent5"/>
                </a:solidFill>
              </a:rPr>
              <a:t>not</a:t>
            </a:r>
            <a:r>
              <a:rPr lang="en-US" dirty="0">
                <a:solidFill>
                  <a:schemeClr val="accent5"/>
                </a:solidFill>
              </a:rPr>
              <a:t> in a maximal independent set.</a:t>
            </a:r>
          </a:p>
          <a:p>
            <a:pPr marL="914400" lvl="1" indent="-457200">
              <a:buFont typeface="+mj-lt"/>
              <a:buAutoNum type="arabicPeriod"/>
            </a:pPr>
            <a:r>
              <a:rPr lang="en-US" dirty="0">
                <a:solidFill>
                  <a:schemeClr val="accent6"/>
                </a:solidFill>
              </a:rPr>
              <a:t>Or it is.</a:t>
            </a:r>
          </a:p>
        </p:txBody>
      </p:sp>
      <p:sp>
        <p:nvSpPr>
          <p:cNvPr id="4" name="Oval 3"/>
          <p:cNvSpPr/>
          <p:nvPr/>
        </p:nvSpPr>
        <p:spPr>
          <a:xfrm>
            <a:off x="6192336" y="1607747"/>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Oval 4"/>
          <p:cNvSpPr/>
          <p:nvPr/>
        </p:nvSpPr>
        <p:spPr>
          <a:xfrm>
            <a:off x="7360752" y="3114978"/>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5"/>
          <p:cNvSpPr/>
          <p:nvPr/>
        </p:nvSpPr>
        <p:spPr>
          <a:xfrm>
            <a:off x="5125338" y="3047102"/>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p:cNvSpPr/>
          <p:nvPr/>
        </p:nvSpPr>
        <p:spPr>
          <a:xfrm>
            <a:off x="5567303" y="4782799"/>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Oval 7"/>
          <p:cNvSpPr/>
          <p:nvPr/>
        </p:nvSpPr>
        <p:spPr>
          <a:xfrm>
            <a:off x="4620109" y="4782799"/>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p:cNvSpPr/>
          <p:nvPr/>
        </p:nvSpPr>
        <p:spPr>
          <a:xfrm>
            <a:off x="3672915" y="4782798"/>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Oval 9"/>
          <p:cNvSpPr/>
          <p:nvPr/>
        </p:nvSpPr>
        <p:spPr>
          <a:xfrm>
            <a:off x="7985785" y="4782797"/>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1" name="Straight Connector 10"/>
          <p:cNvCxnSpPr>
            <a:stCxn id="5" idx="1"/>
            <a:endCxn id="4" idx="5"/>
          </p:cNvCxnSpPr>
          <p:nvPr/>
        </p:nvCxnSpPr>
        <p:spPr>
          <a:xfrm flipH="1" flipV="1">
            <a:off x="6725835" y="2141246"/>
            <a:ext cx="726451" cy="1065266"/>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7"/>
            <a:endCxn id="4" idx="3"/>
          </p:cNvCxnSpPr>
          <p:nvPr/>
        </p:nvCxnSpPr>
        <p:spPr>
          <a:xfrm flipV="1">
            <a:off x="5658837" y="2141246"/>
            <a:ext cx="625033" cy="99739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7" idx="0"/>
            <a:endCxn id="6" idx="4"/>
          </p:cNvCxnSpPr>
          <p:nvPr/>
        </p:nvCxnSpPr>
        <p:spPr>
          <a:xfrm flipH="1" flipV="1">
            <a:off x="5437855" y="3672135"/>
            <a:ext cx="441965" cy="1110664"/>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8" idx="0"/>
            <a:endCxn id="6" idx="4"/>
          </p:cNvCxnSpPr>
          <p:nvPr/>
        </p:nvCxnSpPr>
        <p:spPr>
          <a:xfrm flipV="1">
            <a:off x="4932626" y="3672135"/>
            <a:ext cx="505229" cy="1110664"/>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9" idx="0"/>
            <a:endCxn id="6" idx="4"/>
          </p:cNvCxnSpPr>
          <p:nvPr/>
        </p:nvCxnSpPr>
        <p:spPr>
          <a:xfrm flipV="1">
            <a:off x="3985432" y="3672135"/>
            <a:ext cx="1452423" cy="1110663"/>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5"/>
            <a:endCxn id="10" idx="0"/>
          </p:cNvCxnSpPr>
          <p:nvPr/>
        </p:nvCxnSpPr>
        <p:spPr>
          <a:xfrm>
            <a:off x="7894251" y="3648477"/>
            <a:ext cx="404051" cy="113432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Triangle 29"/>
          <p:cNvSpPr/>
          <p:nvPr/>
        </p:nvSpPr>
        <p:spPr>
          <a:xfrm>
            <a:off x="7743780" y="5407830"/>
            <a:ext cx="1036173" cy="1042786"/>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p:cNvSpPr/>
          <p:nvPr/>
        </p:nvSpPr>
        <p:spPr>
          <a:xfrm>
            <a:off x="5361732" y="5383618"/>
            <a:ext cx="1036173" cy="1042786"/>
          </a:xfrm>
          <a:prstGeom prst="triangl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p:cNvSpPr/>
          <p:nvPr/>
        </p:nvSpPr>
        <p:spPr>
          <a:xfrm>
            <a:off x="4601841" y="5383618"/>
            <a:ext cx="657105" cy="668436"/>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p:cNvSpPr/>
          <p:nvPr/>
        </p:nvSpPr>
        <p:spPr>
          <a:xfrm>
            <a:off x="3462882" y="5383618"/>
            <a:ext cx="1036173" cy="1042786"/>
          </a:xfrm>
          <a:prstGeom prst="triangl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3DD5CD1F-8999-7E4F-9ABC-F2C5AB51D9F2}"/>
              </a:ext>
            </a:extLst>
          </p:cNvPr>
          <p:cNvSpPr>
            <a:spLocks noGrp="1"/>
          </p:cNvSpPr>
          <p:nvPr>
            <p:ph type="sldNum" sz="quarter" idx="12"/>
          </p:nvPr>
        </p:nvSpPr>
        <p:spPr/>
        <p:txBody>
          <a:bodyPr/>
          <a:lstStyle/>
          <a:p>
            <a:fld id="{EF2FF170-42D9-E44F-9C55-E217B723EC95}" type="slidenum">
              <a:rPr lang="en-US" smtClean="0"/>
              <a:t>100</a:t>
            </a:fld>
            <a:endParaRPr lang="en-US"/>
          </a:p>
        </p:txBody>
      </p:sp>
    </p:spTree>
    <p:extLst>
      <p:ext uri="{BB962C8B-B14F-4D97-AF65-F5344CB8AC3E}">
        <p14:creationId xmlns:p14="http://schemas.microsoft.com/office/powerpoint/2010/main" val="119131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Case 1: </a:t>
            </a:r>
            <a:br>
              <a:rPr lang="en-US" dirty="0"/>
            </a:br>
            <a:r>
              <a:rPr lang="en-US" sz="3600" dirty="0">
                <a:solidFill>
                  <a:schemeClr val="accent4"/>
                </a:solidFill>
              </a:rPr>
              <a:t>the root is </a:t>
            </a:r>
            <a:r>
              <a:rPr lang="en-US" sz="3600" b="1" dirty="0">
                <a:solidFill>
                  <a:schemeClr val="accent4"/>
                </a:solidFill>
              </a:rPr>
              <a:t>not</a:t>
            </a:r>
            <a:r>
              <a:rPr lang="en-US" sz="3600" dirty="0">
                <a:solidFill>
                  <a:schemeClr val="accent4"/>
                </a:solidFill>
              </a:rPr>
              <a:t> in a maximal independent set</a:t>
            </a:r>
            <a:endParaRPr lang="en-US" dirty="0">
              <a:solidFill>
                <a:schemeClr val="accent4"/>
              </a:solidFill>
            </a:endParaRPr>
          </a:p>
        </p:txBody>
      </p:sp>
      <p:sp>
        <p:nvSpPr>
          <p:cNvPr id="3" name="Content Placeholder 2"/>
          <p:cNvSpPr>
            <a:spLocks noGrp="1"/>
          </p:cNvSpPr>
          <p:nvPr>
            <p:ph idx="1"/>
          </p:nvPr>
        </p:nvSpPr>
        <p:spPr>
          <a:xfrm>
            <a:off x="628650" y="1825625"/>
            <a:ext cx="4717670" cy="4351338"/>
          </a:xfrm>
        </p:spPr>
        <p:txBody>
          <a:bodyPr/>
          <a:lstStyle/>
          <a:p>
            <a:r>
              <a:rPr lang="en-US" dirty="0"/>
              <a:t>Use the optimal solution from </a:t>
            </a:r>
            <a:r>
              <a:rPr lang="en-US" dirty="0">
                <a:solidFill>
                  <a:srgbClr val="B400AB"/>
                </a:solidFill>
              </a:rPr>
              <a:t>these smaller problems.</a:t>
            </a:r>
          </a:p>
        </p:txBody>
      </p:sp>
      <p:sp>
        <p:nvSpPr>
          <p:cNvPr id="4" name="Oval 3"/>
          <p:cNvSpPr/>
          <p:nvPr/>
        </p:nvSpPr>
        <p:spPr>
          <a:xfrm>
            <a:off x="6192336" y="1607747"/>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Oval 4"/>
          <p:cNvSpPr/>
          <p:nvPr/>
        </p:nvSpPr>
        <p:spPr>
          <a:xfrm>
            <a:off x="7360752" y="3114978"/>
            <a:ext cx="625033" cy="62503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5"/>
          <p:cNvSpPr/>
          <p:nvPr/>
        </p:nvSpPr>
        <p:spPr>
          <a:xfrm>
            <a:off x="5125338" y="3047102"/>
            <a:ext cx="625033" cy="625033"/>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p:cNvSpPr/>
          <p:nvPr/>
        </p:nvSpPr>
        <p:spPr>
          <a:xfrm>
            <a:off x="5567303" y="4782799"/>
            <a:ext cx="625033" cy="625033"/>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Oval 7"/>
          <p:cNvSpPr/>
          <p:nvPr/>
        </p:nvSpPr>
        <p:spPr>
          <a:xfrm>
            <a:off x="4620109" y="4782799"/>
            <a:ext cx="625033" cy="625033"/>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p:cNvSpPr/>
          <p:nvPr/>
        </p:nvSpPr>
        <p:spPr>
          <a:xfrm>
            <a:off x="3672915" y="4782798"/>
            <a:ext cx="625033" cy="625033"/>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Oval 9"/>
          <p:cNvSpPr/>
          <p:nvPr/>
        </p:nvSpPr>
        <p:spPr>
          <a:xfrm>
            <a:off x="7985785" y="4782797"/>
            <a:ext cx="625033" cy="62503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1" name="Straight Connector 10"/>
          <p:cNvCxnSpPr>
            <a:stCxn id="7" idx="1"/>
            <a:endCxn id="6" idx="5"/>
          </p:cNvCxnSpPr>
          <p:nvPr/>
        </p:nvCxnSpPr>
        <p:spPr>
          <a:xfrm flipH="1" flipV="1">
            <a:off x="6725835" y="2141246"/>
            <a:ext cx="726451" cy="1065266"/>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7"/>
            <a:endCxn id="6" idx="3"/>
          </p:cNvCxnSpPr>
          <p:nvPr/>
        </p:nvCxnSpPr>
        <p:spPr>
          <a:xfrm flipV="1">
            <a:off x="5658837" y="2141246"/>
            <a:ext cx="625033" cy="99739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9" idx="0"/>
            <a:endCxn id="8" idx="4"/>
          </p:cNvCxnSpPr>
          <p:nvPr/>
        </p:nvCxnSpPr>
        <p:spPr>
          <a:xfrm flipH="1" flipV="1">
            <a:off x="5437855" y="3672135"/>
            <a:ext cx="441965" cy="1110664"/>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0" idx="0"/>
            <a:endCxn id="8" idx="4"/>
          </p:cNvCxnSpPr>
          <p:nvPr/>
        </p:nvCxnSpPr>
        <p:spPr>
          <a:xfrm flipV="1">
            <a:off x="4932626" y="3672135"/>
            <a:ext cx="505229" cy="1110664"/>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1" idx="0"/>
            <a:endCxn id="8" idx="4"/>
          </p:cNvCxnSpPr>
          <p:nvPr/>
        </p:nvCxnSpPr>
        <p:spPr>
          <a:xfrm flipV="1">
            <a:off x="3985432" y="3672135"/>
            <a:ext cx="1452423" cy="1110663"/>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7" idx="5"/>
            <a:endCxn id="12" idx="0"/>
          </p:cNvCxnSpPr>
          <p:nvPr/>
        </p:nvCxnSpPr>
        <p:spPr>
          <a:xfrm>
            <a:off x="7894251" y="3648477"/>
            <a:ext cx="404051" cy="113432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Triangle 16"/>
          <p:cNvSpPr/>
          <p:nvPr/>
        </p:nvSpPr>
        <p:spPr>
          <a:xfrm>
            <a:off x="7743780" y="5407830"/>
            <a:ext cx="1036173" cy="1042786"/>
          </a:xfrm>
          <a:prstGeom prst="triangl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p:cNvSpPr/>
          <p:nvPr/>
        </p:nvSpPr>
        <p:spPr>
          <a:xfrm>
            <a:off x="5361732" y="5383618"/>
            <a:ext cx="1036173" cy="1042786"/>
          </a:xfrm>
          <a:prstGeom prst="triangl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p:cNvSpPr/>
          <p:nvPr/>
        </p:nvSpPr>
        <p:spPr>
          <a:xfrm>
            <a:off x="4601841" y="5383618"/>
            <a:ext cx="657105" cy="668436"/>
          </a:xfrm>
          <a:prstGeom prst="triangl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p:cNvSpPr/>
          <p:nvPr/>
        </p:nvSpPr>
        <p:spPr>
          <a:xfrm>
            <a:off x="3462882" y="5383618"/>
            <a:ext cx="1036173" cy="1042786"/>
          </a:xfrm>
          <a:prstGeom prst="triangl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2951544" y="2662177"/>
            <a:ext cx="879676" cy="833377"/>
          </a:xfrm>
          <a:prstGeom prst="straightConnector1">
            <a:avLst/>
          </a:prstGeom>
          <a:ln w="31750">
            <a:solidFill>
              <a:srgbClr val="B400AB"/>
            </a:solidFill>
            <a:tailEnd type="triangle"/>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2735357" y="2823608"/>
            <a:ext cx="4154427" cy="3945190"/>
          </a:xfrm>
          <a:custGeom>
            <a:avLst/>
            <a:gdLst>
              <a:gd name="connsiteX0" fmla="*/ 3839063 w 4154427"/>
              <a:gd name="connsiteY0" fmla="*/ 3727663 h 3945190"/>
              <a:gd name="connsiteX1" fmla="*/ 4151580 w 4154427"/>
              <a:gd name="connsiteY1" fmla="*/ 2628068 h 3945190"/>
              <a:gd name="connsiteX2" fmla="*/ 3677018 w 4154427"/>
              <a:gd name="connsiteY2" fmla="*/ 799268 h 3945190"/>
              <a:gd name="connsiteX3" fmla="*/ 2901514 w 4154427"/>
              <a:gd name="connsiteY3" fmla="*/ 615 h 3945190"/>
              <a:gd name="connsiteX4" fmla="*/ 1304208 w 4154427"/>
              <a:gd name="connsiteY4" fmla="*/ 695096 h 3945190"/>
              <a:gd name="connsiteX5" fmla="*/ 112015 w 4154427"/>
              <a:gd name="connsiteY5" fmla="*/ 2153506 h 3945190"/>
              <a:gd name="connsiteX6" fmla="*/ 308785 w 4154427"/>
              <a:gd name="connsiteY6" fmla="*/ 3831835 h 3945190"/>
              <a:gd name="connsiteX7" fmla="*/ 2392228 w 4154427"/>
              <a:gd name="connsiteY7" fmla="*/ 3797111 h 3945190"/>
              <a:gd name="connsiteX8" fmla="*/ 3839063 w 4154427"/>
              <a:gd name="connsiteY8" fmla="*/ 3727663 h 394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4427" h="3945190">
                <a:moveTo>
                  <a:pt x="3839063" y="3727663"/>
                </a:moveTo>
                <a:cubicBezTo>
                  <a:pt x="4008825" y="3421898"/>
                  <a:pt x="4178587" y="3116134"/>
                  <a:pt x="4151580" y="2628068"/>
                </a:cubicBezTo>
                <a:cubicBezTo>
                  <a:pt x="4124573" y="2140002"/>
                  <a:pt x="3885362" y="1237177"/>
                  <a:pt x="3677018" y="799268"/>
                </a:cubicBezTo>
                <a:cubicBezTo>
                  <a:pt x="3468674" y="361359"/>
                  <a:pt x="3296982" y="17977"/>
                  <a:pt x="2901514" y="615"/>
                </a:cubicBezTo>
                <a:cubicBezTo>
                  <a:pt x="2506046" y="-16747"/>
                  <a:pt x="1769124" y="336281"/>
                  <a:pt x="1304208" y="695096"/>
                </a:cubicBezTo>
                <a:cubicBezTo>
                  <a:pt x="839292" y="1053911"/>
                  <a:pt x="277919" y="1630716"/>
                  <a:pt x="112015" y="2153506"/>
                </a:cubicBezTo>
                <a:cubicBezTo>
                  <a:pt x="-53889" y="2676296"/>
                  <a:pt x="-71250" y="3557901"/>
                  <a:pt x="308785" y="3831835"/>
                </a:cubicBezTo>
                <a:cubicBezTo>
                  <a:pt x="688820" y="4105769"/>
                  <a:pt x="2392228" y="3797111"/>
                  <a:pt x="2392228" y="3797111"/>
                </a:cubicBezTo>
                <a:lnTo>
                  <a:pt x="3839063" y="3727663"/>
                </a:lnTo>
                <a:close/>
              </a:path>
            </a:pathLst>
          </a:custGeom>
          <a:noFill/>
          <a:ln w="38100">
            <a:solidFill>
              <a:srgbClr val="B400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7077927" y="2540524"/>
            <a:ext cx="1994038" cy="4251373"/>
          </a:xfrm>
          <a:custGeom>
            <a:avLst/>
            <a:gdLst>
              <a:gd name="connsiteX0" fmla="*/ 561364 w 1994038"/>
              <a:gd name="connsiteY0" fmla="*/ 295273 h 4251373"/>
              <a:gd name="connsiteX1" fmla="*/ 52078 w 1994038"/>
              <a:gd name="connsiteY1" fmla="*/ 700387 h 4251373"/>
              <a:gd name="connsiteX2" fmla="*/ 133101 w 1994038"/>
              <a:gd name="connsiteY2" fmla="*/ 2425015 h 4251373"/>
              <a:gd name="connsiteX3" fmla="*/ 121526 w 1994038"/>
              <a:gd name="connsiteY3" fmla="*/ 4022322 h 4251373"/>
              <a:gd name="connsiteX4" fmla="*/ 1846154 w 1994038"/>
              <a:gd name="connsiteY4" fmla="*/ 4103344 h 4251373"/>
              <a:gd name="connsiteX5" fmla="*/ 1823005 w 1994038"/>
              <a:gd name="connsiteY5" fmla="*/ 2714382 h 4251373"/>
              <a:gd name="connsiteX6" fmla="*/ 1151673 w 1994038"/>
              <a:gd name="connsiteY6" fmla="*/ 167952 h 4251373"/>
              <a:gd name="connsiteX7" fmla="*/ 561364 w 1994038"/>
              <a:gd name="connsiteY7" fmla="*/ 295273 h 425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4038" h="4251373">
                <a:moveTo>
                  <a:pt x="561364" y="295273"/>
                </a:moveTo>
                <a:cubicBezTo>
                  <a:pt x="378098" y="384012"/>
                  <a:pt x="123455" y="345430"/>
                  <a:pt x="52078" y="700387"/>
                </a:cubicBezTo>
                <a:cubicBezTo>
                  <a:pt x="-19299" y="1055344"/>
                  <a:pt x="121526" y="1871359"/>
                  <a:pt x="133101" y="2425015"/>
                </a:cubicBezTo>
                <a:cubicBezTo>
                  <a:pt x="144676" y="2978671"/>
                  <a:pt x="-163983" y="3742601"/>
                  <a:pt x="121526" y="4022322"/>
                </a:cubicBezTo>
                <a:cubicBezTo>
                  <a:pt x="407035" y="4302044"/>
                  <a:pt x="1562574" y="4321334"/>
                  <a:pt x="1846154" y="4103344"/>
                </a:cubicBezTo>
                <a:cubicBezTo>
                  <a:pt x="2129734" y="3885354"/>
                  <a:pt x="1938752" y="3370281"/>
                  <a:pt x="1823005" y="2714382"/>
                </a:cubicBezTo>
                <a:cubicBezTo>
                  <a:pt x="1707258" y="2058483"/>
                  <a:pt x="1356159" y="573066"/>
                  <a:pt x="1151673" y="167952"/>
                </a:cubicBezTo>
                <a:cubicBezTo>
                  <a:pt x="947187" y="-237162"/>
                  <a:pt x="744630" y="206534"/>
                  <a:pt x="561364" y="295273"/>
                </a:cubicBezTo>
                <a:close/>
              </a:path>
            </a:pathLst>
          </a:custGeom>
          <a:noFill/>
          <a:ln w="44450">
            <a:solidFill>
              <a:srgbClr val="B400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5346320" y="2455267"/>
            <a:ext cx="1759651" cy="447736"/>
          </a:xfrm>
          <a:prstGeom prst="straightConnector1">
            <a:avLst/>
          </a:prstGeom>
          <a:ln w="31750">
            <a:solidFill>
              <a:srgbClr val="B400AB"/>
            </a:solidFill>
            <a:tailEnd type="triangle"/>
          </a:ln>
        </p:spPr>
        <p:style>
          <a:lnRef idx="1">
            <a:schemeClr val="accent1"/>
          </a:lnRef>
          <a:fillRef idx="0">
            <a:schemeClr val="accent1"/>
          </a:fillRef>
          <a:effectRef idx="0">
            <a:schemeClr val="accent1"/>
          </a:effectRef>
          <a:fontRef idx="minor">
            <a:schemeClr val="tx1"/>
          </a:fontRef>
        </p:style>
      </p:cxnSp>
      <p:sp>
        <p:nvSpPr>
          <p:cNvPr id="21" name="Slide Number Placeholder 20">
            <a:extLst>
              <a:ext uri="{FF2B5EF4-FFF2-40B4-BE49-F238E27FC236}">
                <a16:creationId xmlns:a16="http://schemas.microsoft.com/office/drawing/2014/main" id="{F81FC064-574E-1D4F-8C0F-B499CA91C738}"/>
              </a:ext>
            </a:extLst>
          </p:cNvPr>
          <p:cNvSpPr>
            <a:spLocks noGrp="1"/>
          </p:cNvSpPr>
          <p:nvPr>
            <p:ph type="sldNum" sz="quarter" idx="12"/>
          </p:nvPr>
        </p:nvSpPr>
        <p:spPr/>
        <p:txBody>
          <a:bodyPr/>
          <a:lstStyle/>
          <a:p>
            <a:fld id="{EF2FF170-42D9-E44F-9C55-E217B723EC95}" type="slidenum">
              <a:rPr lang="en-US" smtClean="0"/>
              <a:t>101</a:t>
            </a:fld>
            <a:endParaRPr lang="en-US"/>
          </a:p>
        </p:txBody>
      </p:sp>
    </p:spTree>
    <p:extLst>
      <p:ext uri="{BB962C8B-B14F-4D97-AF65-F5344CB8AC3E}">
        <p14:creationId xmlns:p14="http://schemas.microsoft.com/office/powerpoint/2010/main" val="150698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2" grpId="0" animBg="1"/>
      <p:bldP spid="2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878" y="489658"/>
            <a:ext cx="7886700" cy="993180"/>
          </a:xfrm>
        </p:spPr>
        <p:txBody>
          <a:bodyPr>
            <a:normAutofit fontScale="90000"/>
          </a:bodyPr>
          <a:lstStyle/>
          <a:p>
            <a:r>
              <a:rPr lang="en-US"/>
              <a:t>Case 2: </a:t>
            </a:r>
            <a:br>
              <a:rPr lang="en-US" dirty="0"/>
            </a:br>
            <a:r>
              <a:rPr lang="en-US" sz="3600" dirty="0">
                <a:solidFill>
                  <a:schemeClr val="accent4"/>
                </a:solidFill>
              </a:rPr>
              <a:t>the root is in an maximal independent set</a:t>
            </a:r>
            <a:endParaRPr lang="en-US" dirty="0">
              <a:solidFill>
                <a:schemeClr val="accent4"/>
              </a:solidFill>
            </a:endParaRPr>
          </a:p>
        </p:txBody>
      </p:sp>
      <p:sp>
        <p:nvSpPr>
          <p:cNvPr id="3" name="Content Placeholder 2"/>
          <p:cNvSpPr>
            <a:spLocks noGrp="1"/>
          </p:cNvSpPr>
          <p:nvPr>
            <p:ph idx="1"/>
          </p:nvPr>
        </p:nvSpPr>
        <p:spPr>
          <a:xfrm>
            <a:off x="628650" y="1825625"/>
            <a:ext cx="4717670" cy="4351338"/>
          </a:xfrm>
        </p:spPr>
        <p:txBody>
          <a:bodyPr/>
          <a:lstStyle/>
          <a:p>
            <a:r>
              <a:rPr lang="en-US" dirty="0"/>
              <a:t>Then its children can’t be.</a:t>
            </a:r>
          </a:p>
          <a:p>
            <a:r>
              <a:rPr lang="en-US" dirty="0"/>
              <a:t>Below that, use the optimal solution from </a:t>
            </a:r>
            <a:r>
              <a:rPr lang="en-US" dirty="0">
                <a:solidFill>
                  <a:srgbClr val="B400AB"/>
                </a:solidFill>
              </a:rPr>
              <a:t>these smaller </a:t>
            </a:r>
            <a:r>
              <a:rPr lang="en-US" dirty="0" err="1">
                <a:solidFill>
                  <a:srgbClr val="B400AB"/>
                </a:solidFill>
              </a:rPr>
              <a:t>subproblems</a:t>
            </a:r>
            <a:r>
              <a:rPr lang="en-US" dirty="0">
                <a:solidFill>
                  <a:srgbClr val="B400AB"/>
                </a:solidFill>
              </a:rPr>
              <a:t>.</a:t>
            </a:r>
          </a:p>
        </p:txBody>
      </p:sp>
      <p:sp>
        <p:nvSpPr>
          <p:cNvPr id="4" name="Oval 3"/>
          <p:cNvSpPr/>
          <p:nvPr/>
        </p:nvSpPr>
        <p:spPr>
          <a:xfrm>
            <a:off x="6192336" y="1607747"/>
            <a:ext cx="625033" cy="62503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Oval 4"/>
          <p:cNvSpPr/>
          <p:nvPr/>
        </p:nvSpPr>
        <p:spPr>
          <a:xfrm>
            <a:off x="7360752" y="3114978"/>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5"/>
          <p:cNvSpPr/>
          <p:nvPr/>
        </p:nvSpPr>
        <p:spPr>
          <a:xfrm>
            <a:off x="5125338" y="3047102"/>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p:cNvSpPr/>
          <p:nvPr/>
        </p:nvSpPr>
        <p:spPr>
          <a:xfrm>
            <a:off x="5567303" y="4782799"/>
            <a:ext cx="625033" cy="625033"/>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Oval 7"/>
          <p:cNvSpPr/>
          <p:nvPr/>
        </p:nvSpPr>
        <p:spPr>
          <a:xfrm>
            <a:off x="4620109" y="4782799"/>
            <a:ext cx="625033" cy="625033"/>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p:cNvSpPr/>
          <p:nvPr/>
        </p:nvSpPr>
        <p:spPr>
          <a:xfrm>
            <a:off x="3672915" y="4782798"/>
            <a:ext cx="625033" cy="625033"/>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Oval 9"/>
          <p:cNvSpPr/>
          <p:nvPr/>
        </p:nvSpPr>
        <p:spPr>
          <a:xfrm>
            <a:off x="7985785" y="4816095"/>
            <a:ext cx="625033" cy="62503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1" name="Straight Connector 10"/>
          <p:cNvCxnSpPr>
            <a:stCxn id="7" idx="1"/>
            <a:endCxn id="6" idx="5"/>
          </p:cNvCxnSpPr>
          <p:nvPr/>
        </p:nvCxnSpPr>
        <p:spPr>
          <a:xfrm flipH="1" flipV="1">
            <a:off x="6725835" y="2141246"/>
            <a:ext cx="726451" cy="1065266"/>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7"/>
            <a:endCxn id="6" idx="3"/>
          </p:cNvCxnSpPr>
          <p:nvPr/>
        </p:nvCxnSpPr>
        <p:spPr>
          <a:xfrm flipV="1">
            <a:off x="5658837" y="2141246"/>
            <a:ext cx="625033" cy="99739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5437855" y="3682283"/>
            <a:ext cx="441965" cy="1110664"/>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932626" y="3682283"/>
            <a:ext cx="505229" cy="1110664"/>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985432" y="3682283"/>
            <a:ext cx="1452423" cy="1110663"/>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5" idx="5"/>
          </p:cNvCxnSpPr>
          <p:nvPr/>
        </p:nvCxnSpPr>
        <p:spPr>
          <a:xfrm>
            <a:off x="7894251" y="3648477"/>
            <a:ext cx="404051" cy="1167618"/>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Triangle 16"/>
          <p:cNvSpPr/>
          <p:nvPr/>
        </p:nvSpPr>
        <p:spPr>
          <a:xfrm>
            <a:off x="7743780" y="5441128"/>
            <a:ext cx="1036173" cy="1042786"/>
          </a:xfrm>
          <a:prstGeom prst="triangl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p:cNvSpPr/>
          <p:nvPr/>
        </p:nvSpPr>
        <p:spPr>
          <a:xfrm>
            <a:off x="5361732" y="5383618"/>
            <a:ext cx="1036173" cy="1042786"/>
          </a:xfrm>
          <a:prstGeom prst="triangl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p:cNvSpPr/>
          <p:nvPr/>
        </p:nvSpPr>
        <p:spPr>
          <a:xfrm>
            <a:off x="4601841" y="5383618"/>
            <a:ext cx="657105" cy="668436"/>
          </a:xfrm>
          <a:prstGeom prst="triangl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p:cNvSpPr/>
          <p:nvPr/>
        </p:nvSpPr>
        <p:spPr>
          <a:xfrm>
            <a:off x="3462882" y="5383618"/>
            <a:ext cx="1036173" cy="1042786"/>
          </a:xfrm>
          <a:prstGeom prst="triangl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1678995" y="3681775"/>
            <a:ext cx="1933051" cy="936770"/>
          </a:xfrm>
          <a:prstGeom prst="straightConnector1">
            <a:avLst/>
          </a:prstGeom>
          <a:ln w="31750">
            <a:solidFill>
              <a:srgbClr val="B400AB"/>
            </a:solidFill>
            <a:tailEnd type="triangle"/>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2979854" y="4520692"/>
            <a:ext cx="1589374" cy="2225935"/>
          </a:xfrm>
          <a:custGeom>
            <a:avLst/>
            <a:gdLst>
              <a:gd name="connsiteX0" fmla="*/ 1024987 w 1589374"/>
              <a:gd name="connsiteY0" fmla="*/ 2202773 h 2225935"/>
              <a:gd name="connsiteX1" fmla="*/ 1534273 w 1589374"/>
              <a:gd name="connsiteY1" fmla="*/ 2168049 h 2225935"/>
              <a:gd name="connsiteX2" fmla="*/ 1568997 w 1589374"/>
              <a:gd name="connsiteY2" fmla="*/ 1658763 h 2225935"/>
              <a:gd name="connsiteX3" fmla="*/ 1476399 w 1589374"/>
              <a:gd name="connsiteY3" fmla="*/ 478145 h 2225935"/>
              <a:gd name="connsiteX4" fmla="*/ 955538 w 1589374"/>
              <a:gd name="connsiteY4" fmla="*/ 15158 h 2225935"/>
              <a:gd name="connsiteX5" fmla="*/ 52713 w 1589374"/>
              <a:gd name="connsiteY5" fmla="*/ 975857 h 2225935"/>
              <a:gd name="connsiteX6" fmla="*/ 203184 w 1589374"/>
              <a:gd name="connsiteY6" fmla="*/ 2063877 h 2225935"/>
              <a:gd name="connsiteX7" fmla="*/ 1024987 w 1589374"/>
              <a:gd name="connsiteY7" fmla="*/ 2202773 h 222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9374" h="2225935">
                <a:moveTo>
                  <a:pt x="1024987" y="2202773"/>
                </a:moveTo>
                <a:cubicBezTo>
                  <a:pt x="1246835" y="2220135"/>
                  <a:pt x="1443605" y="2258717"/>
                  <a:pt x="1534273" y="2168049"/>
                </a:cubicBezTo>
                <a:cubicBezTo>
                  <a:pt x="1624941" y="2077381"/>
                  <a:pt x="1578643" y="1940414"/>
                  <a:pt x="1568997" y="1658763"/>
                </a:cubicBezTo>
                <a:cubicBezTo>
                  <a:pt x="1559351" y="1377112"/>
                  <a:pt x="1578642" y="752079"/>
                  <a:pt x="1476399" y="478145"/>
                </a:cubicBezTo>
                <a:cubicBezTo>
                  <a:pt x="1374156" y="204211"/>
                  <a:pt x="1192819" y="-67794"/>
                  <a:pt x="955538" y="15158"/>
                </a:cubicBezTo>
                <a:cubicBezTo>
                  <a:pt x="718257" y="98110"/>
                  <a:pt x="178105" y="634404"/>
                  <a:pt x="52713" y="975857"/>
                </a:cubicBezTo>
                <a:cubicBezTo>
                  <a:pt x="-72679" y="1317310"/>
                  <a:pt x="44997" y="1859391"/>
                  <a:pt x="203184" y="2063877"/>
                </a:cubicBezTo>
                <a:cubicBezTo>
                  <a:pt x="361371" y="2268363"/>
                  <a:pt x="803139" y="2185411"/>
                  <a:pt x="1024987" y="2202773"/>
                </a:cubicBezTo>
                <a:close/>
              </a:path>
            </a:pathLst>
          </a:custGeom>
          <a:noFill/>
          <a:ln w="44450">
            <a:solidFill>
              <a:srgbClr val="B400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4351786" y="4602667"/>
            <a:ext cx="1181361" cy="1805145"/>
          </a:xfrm>
          <a:custGeom>
            <a:avLst/>
            <a:gdLst>
              <a:gd name="connsiteX0" fmla="*/ 451708 w 1181361"/>
              <a:gd name="connsiteY0" fmla="*/ 14206 h 1805145"/>
              <a:gd name="connsiteX1" fmla="*/ 92892 w 1181361"/>
              <a:gd name="connsiteY1" fmla="*/ 592940 h 1805145"/>
              <a:gd name="connsiteX2" fmla="*/ 81318 w 1181361"/>
              <a:gd name="connsiteY2" fmla="*/ 1704109 h 1805145"/>
              <a:gd name="connsiteX3" fmla="*/ 1030442 w 1181361"/>
              <a:gd name="connsiteY3" fmla="*/ 1646236 h 1805145"/>
              <a:gd name="connsiteX4" fmla="*/ 1169338 w 1181361"/>
              <a:gd name="connsiteY4" fmla="*/ 754985 h 1805145"/>
              <a:gd name="connsiteX5" fmla="*/ 926270 w 1181361"/>
              <a:gd name="connsiteY5" fmla="*/ 222550 h 1805145"/>
              <a:gd name="connsiteX6" fmla="*/ 451708 w 1181361"/>
              <a:gd name="connsiteY6" fmla="*/ 14206 h 180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1361" h="1805145">
                <a:moveTo>
                  <a:pt x="451708" y="14206"/>
                </a:moveTo>
                <a:cubicBezTo>
                  <a:pt x="312812" y="75938"/>
                  <a:pt x="154624" y="311290"/>
                  <a:pt x="92892" y="592940"/>
                </a:cubicBezTo>
                <a:cubicBezTo>
                  <a:pt x="31160" y="874591"/>
                  <a:pt x="-74940" y="1528560"/>
                  <a:pt x="81318" y="1704109"/>
                </a:cubicBezTo>
                <a:cubicBezTo>
                  <a:pt x="237576" y="1879658"/>
                  <a:pt x="849105" y="1804423"/>
                  <a:pt x="1030442" y="1646236"/>
                </a:cubicBezTo>
                <a:cubicBezTo>
                  <a:pt x="1211779" y="1488049"/>
                  <a:pt x="1186700" y="992266"/>
                  <a:pt x="1169338" y="754985"/>
                </a:cubicBezTo>
                <a:cubicBezTo>
                  <a:pt x="1151976" y="517704"/>
                  <a:pt x="1042017" y="340226"/>
                  <a:pt x="926270" y="222550"/>
                </a:cubicBezTo>
                <a:cubicBezTo>
                  <a:pt x="810523" y="104874"/>
                  <a:pt x="590604" y="-47526"/>
                  <a:pt x="451708" y="14206"/>
                </a:cubicBezTo>
                <a:close/>
              </a:path>
            </a:pathLst>
          </a:custGeom>
          <a:noFill/>
          <a:ln w="44450">
            <a:solidFill>
              <a:srgbClr val="B400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4943278" y="4552488"/>
            <a:ext cx="2004981" cy="2280857"/>
          </a:xfrm>
          <a:custGeom>
            <a:avLst/>
            <a:gdLst>
              <a:gd name="connsiteX0" fmla="*/ 1573269 w 2004981"/>
              <a:gd name="connsiteY0" fmla="*/ 214856 h 2280857"/>
              <a:gd name="connsiteX1" fmla="*/ 890363 w 2004981"/>
              <a:gd name="connsiteY1" fmla="*/ 99109 h 2280857"/>
              <a:gd name="connsiteX2" fmla="*/ 184307 w 2004981"/>
              <a:gd name="connsiteY2" fmla="*/ 782015 h 2280857"/>
              <a:gd name="connsiteX3" fmla="*/ 149583 w 2004981"/>
              <a:gd name="connsiteY3" fmla="*/ 2124678 h 2280857"/>
              <a:gd name="connsiteX4" fmla="*/ 1932084 w 2004981"/>
              <a:gd name="connsiteY4" fmla="*/ 2043656 h 2280857"/>
              <a:gd name="connsiteX5" fmla="*/ 1573269 w 2004981"/>
              <a:gd name="connsiteY5" fmla="*/ 214856 h 228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81" h="2280857">
                <a:moveTo>
                  <a:pt x="1573269" y="214856"/>
                </a:moveTo>
                <a:cubicBezTo>
                  <a:pt x="1399649" y="-109235"/>
                  <a:pt x="1121857" y="4582"/>
                  <a:pt x="890363" y="99109"/>
                </a:cubicBezTo>
                <a:cubicBezTo>
                  <a:pt x="658869" y="193635"/>
                  <a:pt x="307770" y="444420"/>
                  <a:pt x="184307" y="782015"/>
                </a:cubicBezTo>
                <a:cubicBezTo>
                  <a:pt x="60844" y="1119610"/>
                  <a:pt x="-141713" y="1914405"/>
                  <a:pt x="149583" y="2124678"/>
                </a:cubicBezTo>
                <a:cubicBezTo>
                  <a:pt x="440879" y="2334951"/>
                  <a:pt x="1689016" y="2356172"/>
                  <a:pt x="1932084" y="2043656"/>
                </a:cubicBezTo>
                <a:cubicBezTo>
                  <a:pt x="2175152" y="1731140"/>
                  <a:pt x="1746889" y="538947"/>
                  <a:pt x="1573269" y="214856"/>
                </a:cubicBezTo>
                <a:close/>
              </a:path>
            </a:pathLst>
          </a:custGeom>
          <a:noFill/>
          <a:ln w="44450">
            <a:solidFill>
              <a:srgbClr val="B400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393112" y="4354185"/>
            <a:ext cx="1669369" cy="2415274"/>
          </a:xfrm>
          <a:custGeom>
            <a:avLst/>
            <a:gdLst>
              <a:gd name="connsiteX0" fmla="*/ 628144 w 1669369"/>
              <a:gd name="connsiteY0" fmla="*/ 123791 h 2415274"/>
              <a:gd name="connsiteX1" fmla="*/ 3111 w 1669369"/>
              <a:gd name="connsiteY1" fmla="*/ 2068338 h 2415274"/>
              <a:gd name="connsiteX2" fmla="*/ 442949 w 1669369"/>
              <a:gd name="connsiteY2" fmla="*/ 2334556 h 2415274"/>
              <a:gd name="connsiteX3" fmla="*/ 1611992 w 1669369"/>
              <a:gd name="connsiteY3" fmla="*/ 2288257 h 2415274"/>
              <a:gd name="connsiteX4" fmla="*/ 1461521 w 1669369"/>
              <a:gd name="connsiteY4" fmla="*/ 945594 h 2415274"/>
              <a:gd name="connsiteX5" fmla="*/ 1218453 w 1669369"/>
              <a:gd name="connsiteY5" fmla="*/ 274262 h 2415274"/>
              <a:gd name="connsiteX6" fmla="*/ 628144 w 1669369"/>
              <a:gd name="connsiteY6" fmla="*/ 123791 h 241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9369" h="2415274">
                <a:moveTo>
                  <a:pt x="628144" y="123791"/>
                </a:moveTo>
                <a:cubicBezTo>
                  <a:pt x="425587" y="422804"/>
                  <a:pt x="33977" y="1699877"/>
                  <a:pt x="3111" y="2068338"/>
                </a:cubicBezTo>
                <a:cubicBezTo>
                  <a:pt x="-27755" y="2436799"/>
                  <a:pt x="174802" y="2297903"/>
                  <a:pt x="442949" y="2334556"/>
                </a:cubicBezTo>
                <a:cubicBezTo>
                  <a:pt x="711096" y="2371209"/>
                  <a:pt x="1442230" y="2519751"/>
                  <a:pt x="1611992" y="2288257"/>
                </a:cubicBezTo>
                <a:cubicBezTo>
                  <a:pt x="1781754" y="2056763"/>
                  <a:pt x="1527111" y="1281260"/>
                  <a:pt x="1461521" y="945594"/>
                </a:cubicBezTo>
                <a:cubicBezTo>
                  <a:pt x="1395931" y="609928"/>
                  <a:pt x="1357349" y="403513"/>
                  <a:pt x="1218453" y="274262"/>
                </a:cubicBezTo>
                <a:cubicBezTo>
                  <a:pt x="1079557" y="145011"/>
                  <a:pt x="830701" y="-175222"/>
                  <a:pt x="628144" y="123791"/>
                </a:cubicBezTo>
                <a:close/>
              </a:path>
            </a:pathLst>
          </a:custGeom>
          <a:noFill/>
          <a:ln w="44450">
            <a:solidFill>
              <a:srgbClr val="B400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a:off x="1877564" y="3681774"/>
            <a:ext cx="2773686" cy="884881"/>
          </a:xfrm>
          <a:prstGeom prst="straightConnector1">
            <a:avLst/>
          </a:prstGeom>
          <a:ln w="31750">
            <a:solidFill>
              <a:srgbClr val="B400AB"/>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215675" y="3705432"/>
            <a:ext cx="3811685" cy="815260"/>
          </a:xfrm>
          <a:prstGeom prst="straightConnector1">
            <a:avLst/>
          </a:prstGeom>
          <a:ln w="31750">
            <a:solidFill>
              <a:srgbClr val="B400AB"/>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667337" y="3720614"/>
            <a:ext cx="5226914" cy="831874"/>
          </a:xfrm>
          <a:prstGeom prst="straightConnector1">
            <a:avLst/>
          </a:prstGeom>
          <a:ln w="31750">
            <a:solidFill>
              <a:srgbClr val="B400AB"/>
            </a:solidFill>
            <a:tailEnd type="triangle"/>
          </a:ln>
        </p:spPr>
        <p:style>
          <a:lnRef idx="1">
            <a:schemeClr val="accent1"/>
          </a:lnRef>
          <a:fillRef idx="0">
            <a:schemeClr val="accent1"/>
          </a:fillRef>
          <a:effectRef idx="0">
            <a:schemeClr val="accent1"/>
          </a:effectRef>
          <a:fontRef idx="minor">
            <a:schemeClr val="tx1"/>
          </a:fontRef>
        </p:style>
      </p:cxnSp>
      <p:sp>
        <p:nvSpPr>
          <p:cNvPr id="21" name="Slide Number Placeholder 20">
            <a:extLst>
              <a:ext uri="{FF2B5EF4-FFF2-40B4-BE49-F238E27FC236}">
                <a16:creationId xmlns:a16="http://schemas.microsoft.com/office/drawing/2014/main" id="{113D384C-F568-9343-8AE2-07ADD616D31C}"/>
              </a:ext>
            </a:extLst>
          </p:cNvPr>
          <p:cNvSpPr>
            <a:spLocks noGrp="1"/>
          </p:cNvSpPr>
          <p:nvPr>
            <p:ph type="sldNum" sz="quarter" idx="12"/>
          </p:nvPr>
        </p:nvSpPr>
        <p:spPr/>
        <p:txBody>
          <a:bodyPr/>
          <a:lstStyle/>
          <a:p>
            <a:fld id="{EF2FF170-42D9-E44F-9C55-E217B723EC95}" type="slidenum">
              <a:rPr lang="en-US" smtClean="0"/>
              <a:t>102</a:t>
            </a:fld>
            <a:endParaRPr lang="en-US"/>
          </a:p>
        </p:txBody>
      </p:sp>
    </p:spTree>
    <p:extLst>
      <p:ext uri="{BB962C8B-B14F-4D97-AF65-F5344CB8AC3E}">
        <p14:creationId xmlns:p14="http://schemas.microsoft.com/office/powerpoint/2010/main" val="198045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5" grpId="0" animBg="1"/>
      <p:bldP spid="26" grpId="0" animBg="1"/>
      <p:bldP spid="27" grpId="0" animBg="1"/>
      <p:bldP spid="2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value of the optimal solution.</a:t>
            </a:r>
          </a:p>
          <a:p>
            <a:r>
              <a:rPr lang="en-US" b="1" dirty="0">
                <a:solidFill>
                  <a:schemeClr val="accent4"/>
                </a:solidFill>
              </a:rPr>
              <a:t>Step 3: </a:t>
            </a:r>
            <a:r>
              <a:rPr lang="en-US" dirty="0">
                <a:solidFill>
                  <a:schemeClr val="accent5"/>
                </a:solidFill>
              </a:rPr>
              <a:t>Use dynamic programming </a:t>
            </a:r>
            <a:r>
              <a:rPr lang="en-US" dirty="0"/>
              <a:t>to find the value of the optimal solution</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solution.</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Left Arrow 3"/>
          <p:cNvSpPr/>
          <p:nvPr/>
        </p:nvSpPr>
        <p:spPr>
          <a:xfrm rot="19323548">
            <a:off x="8064012" y="1771712"/>
            <a:ext cx="902677" cy="454634"/>
          </a:xfrm>
          <a:prstGeom prst="left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D51ED8B-C094-6C4A-9EEF-1446FF9B225A}"/>
              </a:ext>
            </a:extLst>
          </p:cNvPr>
          <p:cNvSpPr>
            <a:spLocks noGrp="1"/>
          </p:cNvSpPr>
          <p:nvPr>
            <p:ph type="sldNum" sz="quarter" idx="12"/>
          </p:nvPr>
        </p:nvSpPr>
        <p:spPr/>
        <p:txBody>
          <a:bodyPr/>
          <a:lstStyle/>
          <a:p>
            <a:fld id="{EF2FF170-42D9-E44F-9C55-E217B723EC95}" type="slidenum">
              <a:rPr lang="en-US" smtClean="0"/>
              <a:t>103</a:t>
            </a:fld>
            <a:endParaRPr lang="en-US"/>
          </a:p>
        </p:txBody>
      </p:sp>
    </p:spTree>
    <p:extLst>
      <p:ext uri="{BB962C8B-B14F-4D97-AF65-F5344CB8AC3E}">
        <p14:creationId xmlns:p14="http://schemas.microsoft.com/office/powerpoint/2010/main" val="2782004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941" y="-73560"/>
            <a:ext cx="7886700" cy="1325563"/>
          </a:xfrm>
        </p:spPr>
        <p:txBody>
          <a:bodyPr/>
          <a:lstStyle/>
          <a:p>
            <a:r>
              <a:rPr lang="en-US" dirty="0"/>
              <a:t>Recursive formulation: try 1</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17894" y="1475735"/>
                <a:ext cx="8191259" cy="4351338"/>
              </a:xfrm>
            </p:spPr>
            <p:txBody>
              <a:bodyPr/>
              <a:lstStyle/>
              <a:p>
                <a:r>
                  <a:rPr lang="en-US" dirty="0">
                    <a:solidFill>
                      <a:schemeClr val="accent4"/>
                    </a:solidFill>
                  </a:rPr>
                  <a:t>Let A[u] be the weight of a maximal independent set in the tree rooted at u.</a:t>
                </a:r>
              </a:p>
              <a:p>
                <a:endParaRPr lang="en-US" dirty="0"/>
              </a:p>
              <a:p>
                <a14:m>
                  <m:oMath xmlns:m="http://schemas.openxmlformats.org/officeDocument/2006/math">
                    <m:r>
                      <a:rPr lang="en-US" b="0" i="1" smtClean="0">
                        <a:latin typeface="Cambria Math" charset="0"/>
                      </a:rPr>
                      <m:t>𝐴</m:t>
                    </m:r>
                    <m:d>
                      <m:dPr>
                        <m:begChr m:val="["/>
                        <m:endChr m:val="]"/>
                        <m:ctrlPr>
                          <a:rPr lang="en-US" b="0" i="1" smtClean="0">
                            <a:latin typeface="Cambria Math" panose="02040503050406030204" pitchFamily="18" charset="0"/>
                          </a:rPr>
                        </m:ctrlPr>
                      </m:dPr>
                      <m:e>
                        <m:r>
                          <a:rPr lang="en-US" b="0" i="1" smtClean="0">
                            <a:latin typeface="Cambria Math" charset="0"/>
                          </a:rPr>
                          <m:t>𝑢</m:t>
                        </m:r>
                      </m:e>
                    </m:d>
                    <m:r>
                      <a:rPr lang="en-US" b="0" i="1" smtClean="0">
                        <a:latin typeface="Cambria Math" charset="0"/>
                      </a:rPr>
                      <m:t>=        </m:t>
                    </m:r>
                    <m:func>
                      <m:funcPr>
                        <m:ctrlPr>
                          <a:rPr lang="en-US" b="0" i="1" smtClean="0">
                            <a:latin typeface="Cambria Math" panose="02040503050406030204" pitchFamily="18" charset="0"/>
                          </a:rPr>
                        </m:ctrlPr>
                      </m:funcPr>
                      <m:fName>
                        <m:r>
                          <m:rPr>
                            <m:sty m:val="p"/>
                          </m:rPr>
                          <a:rPr lang="en-US" b="0" i="0" smtClean="0">
                            <a:latin typeface="Cambria Math" charset="0"/>
                          </a:rPr>
                          <m:t>max</m:t>
                        </m:r>
                      </m:fName>
                      <m:e>
                        <m:d>
                          <m:dPr>
                            <m:begChr m:val="{"/>
                            <m:endChr m:val=""/>
                            <m:ctrlPr>
                              <a:rPr lang="mr-IN" b="0" i="1" smtClean="0">
                                <a:latin typeface="Cambria Math" panose="02040503050406030204" pitchFamily="18" charset="0"/>
                              </a:rPr>
                            </m:ctrlPr>
                          </m:dPr>
                          <m:e>
                            <m:eqArr>
                              <m:eqArrPr>
                                <m:ctrlPr>
                                  <a:rPr lang="mr-IN" b="0" i="1" smtClean="0">
                                    <a:latin typeface="Cambria Math" panose="02040503050406030204" pitchFamily="18" charset="0"/>
                                  </a:rPr>
                                </m:ctrlPr>
                              </m:eqArrPr>
                              <m:e>
                                <m:nary>
                                  <m:naryPr>
                                    <m:chr m:val="∑"/>
                                    <m:supHide m:val="on"/>
                                    <m:ctrlPr>
                                      <a:rPr lang="mr-IN" b="0" i="1" smtClean="0">
                                        <a:solidFill>
                                          <a:schemeClr val="accent4"/>
                                        </a:solidFill>
                                        <a:latin typeface="Cambria Math" panose="02040503050406030204" pitchFamily="18" charset="0"/>
                                      </a:rPr>
                                    </m:ctrlPr>
                                  </m:naryPr>
                                  <m:sub>
                                    <m:r>
                                      <m:rPr>
                                        <m:brk m:alnAt="7"/>
                                      </m:rPr>
                                      <a:rPr lang="en-US" b="0" i="1" smtClean="0">
                                        <a:solidFill>
                                          <a:schemeClr val="accent4"/>
                                        </a:solidFill>
                                        <a:latin typeface="Cambria Math" charset="0"/>
                                      </a:rPr>
                                      <m:t>𝑣</m:t>
                                    </m:r>
                                    <m:r>
                                      <a:rPr lang="en-US" b="0" i="1" smtClean="0">
                                        <a:solidFill>
                                          <a:schemeClr val="accent4"/>
                                        </a:solidFill>
                                        <a:latin typeface="Cambria Math" charset="0"/>
                                      </a:rPr>
                                      <m:t>∈</m:t>
                                    </m:r>
                                    <m:r>
                                      <a:rPr lang="en-US" b="0" i="1" smtClean="0">
                                        <a:solidFill>
                                          <a:schemeClr val="accent4"/>
                                        </a:solidFill>
                                        <a:latin typeface="Cambria Math" charset="0"/>
                                      </a:rPr>
                                      <m:t>𝑢</m:t>
                                    </m:r>
                                    <m:r>
                                      <a:rPr lang="en-US" b="0" i="1" smtClean="0">
                                        <a:solidFill>
                                          <a:schemeClr val="accent4"/>
                                        </a:solidFill>
                                        <a:latin typeface="Cambria Math" charset="0"/>
                                      </a:rPr>
                                      <m:t>.</m:t>
                                    </m:r>
                                    <m:r>
                                      <m:rPr>
                                        <m:nor/>
                                      </m:rPr>
                                      <a:rPr lang="en-US" b="0" i="0" smtClean="0">
                                        <a:solidFill>
                                          <a:schemeClr val="accent4"/>
                                        </a:solidFill>
                                        <a:latin typeface="Cambria Math" charset="0"/>
                                      </a:rPr>
                                      <m:t>children</m:t>
                                    </m:r>
                                  </m:sub>
                                  <m:sup/>
                                  <m:e>
                                    <m:r>
                                      <a:rPr lang="en-US" b="0" i="1" smtClean="0">
                                        <a:solidFill>
                                          <a:schemeClr val="accent4"/>
                                        </a:solidFill>
                                        <a:latin typeface="Cambria Math" charset="0"/>
                                      </a:rPr>
                                      <m:t>𝐴</m:t>
                                    </m:r>
                                    <m:r>
                                      <a:rPr lang="en-US" b="0" i="1" smtClean="0">
                                        <a:solidFill>
                                          <a:schemeClr val="accent4"/>
                                        </a:solidFill>
                                        <a:latin typeface="Cambria Math" charset="0"/>
                                      </a:rPr>
                                      <m:t>[</m:t>
                                    </m:r>
                                    <m:r>
                                      <a:rPr lang="en-US" b="0" i="1" smtClean="0">
                                        <a:solidFill>
                                          <a:schemeClr val="accent4"/>
                                        </a:solidFill>
                                        <a:latin typeface="Cambria Math" charset="0"/>
                                      </a:rPr>
                                      <m:t>𝑣</m:t>
                                    </m:r>
                                    <m:r>
                                      <a:rPr lang="en-US" b="0" i="1" smtClean="0">
                                        <a:solidFill>
                                          <a:schemeClr val="accent4"/>
                                        </a:solidFill>
                                        <a:latin typeface="Cambria Math" charset="0"/>
                                      </a:rPr>
                                      <m:t>]</m:t>
                                    </m:r>
                                  </m:e>
                                </m:nary>
                              </m:e>
                              <m:e>
                                <m:r>
                                  <a:rPr lang="en-US" b="0" i="1" smtClean="0">
                                    <a:latin typeface="Cambria Math" charset="0"/>
                                  </a:rPr>
                                  <m:t> </m:t>
                                </m:r>
                              </m:e>
                              <m:e>
                                <m:r>
                                  <m:rPr>
                                    <m:nor/>
                                  </m:rPr>
                                  <a:rPr lang="en-US" b="0" i="0" smtClean="0">
                                    <a:solidFill>
                                      <a:schemeClr val="accent1"/>
                                    </a:solidFill>
                                    <a:latin typeface="Cambria Math" charset="0"/>
                                  </a:rPr>
                                  <m:t>weight</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charset="0"/>
                                      </a:rPr>
                                      <m:t>𝑢</m:t>
                                    </m:r>
                                  </m:e>
                                </m:d>
                                <m:r>
                                  <a:rPr lang="en-US" b="0" i="1" smtClean="0">
                                    <a:solidFill>
                                      <a:schemeClr val="tx1"/>
                                    </a:solidFill>
                                    <a:latin typeface="Cambria Math" charset="0"/>
                                  </a:rPr>
                                  <m:t>+</m:t>
                                </m:r>
                                <m:r>
                                  <a:rPr lang="en-US" b="0" i="1" smtClean="0">
                                    <a:solidFill>
                                      <a:schemeClr val="accent1"/>
                                    </a:solidFill>
                                    <a:latin typeface="Cambria Math" charset="0"/>
                                  </a:rPr>
                                  <m:t> </m:t>
                                </m:r>
                                <m:nary>
                                  <m:naryPr>
                                    <m:chr m:val="∑"/>
                                    <m:supHide m:val="on"/>
                                    <m:ctrlPr>
                                      <a:rPr lang="en-US" b="0" i="1" smtClean="0">
                                        <a:solidFill>
                                          <a:srgbClr val="FF8600"/>
                                        </a:solidFill>
                                        <a:latin typeface="Cambria Math" panose="02040503050406030204" pitchFamily="18" charset="0"/>
                                      </a:rPr>
                                    </m:ctrlPr>
                                  </m:naryPr>
                                  <m:sub>
                                    <m:r>
                                      <m:rPr>
                                        <m:brk m:alnAt="7"/>
                                      </m:rPr>
                                      <a:rPr lang="en-US" b="0" i="1" smtClean="0">
                                        <a:solidFill>
                                          <a:srgbClr val="FF8600"/>
                                        </a:solidFill>
                                        <a:latin typeface="Cambria Math" charset="0"/>
                                      </a:rPr>
                                      <m:t>𝑣</m:t>
                                    </m:r>
                                    <m:r>
                                      <a:rPr lang="en-US" b="0" i="1" smtClean="0">
                                        <a:solidFill>
                                          <a:srgbClr val="FF8600"/>
                                        </a:solidFill>
                                        <a:latin typeface="Cambria Math" charset="0"/>
                                      </a:rPr>
                                      <m:t>∈</m:t>
                                    </m:r>
                                    <m:r>
                                      <a:rPr lang="en-US" b="0" i="1" smtClean="0">
                                        <a:solidFill>
                                          <a:srgbClr val="FF8600"/>
                                        </a:solidFill>
                                        <a:latin typeface="Cambria Math" charset="0"/>
                                      </a:rPr>
                                      <m:t>𝑢</m:t>
                                    </m:r>
                                    <m:r>
                                      <a:rPr lang="en-US" b="0" i="1" smtClean="0">
                                        <a:solidFill>
                                          <a:srgbClr val="FF8600"/>
                                        </a:solidFill>
                                        <a:latin typeface="Cambria Math" charset="0"/>
                                      </a:rPr>
                                      <m:t>.</m:t>
                                    </m:r>
                                    <m:r>
                                      <m:rPr>
                                        <m:nor/>
                                      </m:rPr>
                                      <a:rPr lang="en-US" b="0" i="0" smtClean="0">
                                        <a:solidFill>
                                          <a:srgbClr val="FF8600"/>
                                        </a:solidFill>
                                        <a:latin typeface="Cambria Math" charset="0"/>
                                      </a:rPr>
                                      <m:t>grandchildren</m:t>
                                    </m:r>
                                  </m:sub>
                                  <m:sup/>
                                  <m:e>
                                    <m:r>
                                      <a:rPr lang="en-US" b="0" i="1" smtClean="0">
                                        <a:solidFill>
                                          <a:srgbClr val="FF8600"/>
                                        </a:solidFill>
                                        <a:latin typeface="Cambria Math" charset="0"/>
                                      </a:rPr>
                                      <m:t>𝐴</m:t>
                                    </m:r>
                                    <m:r>
                                      <a:rPr lang="en-US" b="0" i="1" smtClean="0">
                                        <a:solidFill>
                                          <a:srgbClr val="FF8600"/>
                                        </a:solidFill>
                                        <a:latin typeface="Cambria Math" charset="0"/>
                                      </a:rPr>
                                      <m:t>[</m:t>
                                    </m:r>
                                    <m:r>
                                      <a:rPr lang="en-US" b="0" i="1" smtClean="0">
                                        <a:solidFill>
                                          <a:srgbClr val="FF8600"/>
                                        </a:solidFill>
                                        <a:latin typeface="Cambria Math" charset="0"/>
                                      </a:rPr>
                                      <m:t>𝑣</m:t>
                                    </m:r>
                                    <m:r>
                                      <a:rPr lang="en-US" b="0" i="1" smtClean="0">
                                        <a:solidFill>
                                          <a:srgbClr val="FF8600"/>
                                        </a:solidFill>
                                        <a:latin typeface="Cambria Math" charset="0"/>
                                      </a:rPr>
                                      <m:t>]</m:t>
                                    </m:r>
                                  </m:e>
                                </m:nary>
                              </m:e>
                            </m:eqArr>
                          </m:e>
                        </m:d>
                      </m:e>
                    </m:func>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17894" y="1475735"/>
                <a:ext cx="8191259" cy="4351338"/>
              </a:xfrm>
              <a:blipFill rotWithShape="0">
                <a:blip r:embed="rId2"/>
                <a:stretch>
                  <a:fillRect l="-1339" t="-2241" r="-74"/>
                </a:stretch>
              </a:blipFill>
            </p:spPr>
            <p:txBody>
              <a:bodyPr/>
              <a:lstStyle/>
              <a:p>
                <a:r>
                  <a:rPr lang="en-US">
                    <a:noFill/>
                  </a:rPr>
                  <a:t> </a:t>
                </a:r>
              </a:p>
            </p:txBody>
          </p:sp>
        </mc:Fallback>
      </mc:AlternateContent>
      <p:grpSp>
        <p:nvGrpSpPr>
          <p:cNvPr id="44" name="Group 43"/>
          <p:cNvGrpSpPr/>
          <p:nvPr/>
        </p:nvGrpSpPr>
        <p:grpSpPr>
          <a:xfrm>
            <a:off x="6664927" y="1993078"/>
            <a:ext cx="1965108" cy="1493134"/>
            <a:chOff x="2735357" y="1607747"/>
            <a:chExt cx="6336608" cy="5184150"/>
          </a:xfrm>
        </p:grpSpPr>
        <p:sp>
          <p:nvSpPr>
            <p:cNvPr id="25" name="Oval 24"/>
            <p:cNvSpPr/>
            <p:nvPr/>
          </p:nvSpPr>
          <p:spPr>
            <a:xfrm>
              <a:off x="6192336" y="1607747"/>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Oval 25"/>
            <p:cNvSpPr/>
            <p:nvPr/>
          </p:nvSpPr>
          <p:spPr>
            <a:xfrm>
              <a:off x="7360752" y="3114978"/>
              <a:ext cx="625033" cy="62503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Oval 26"/>
            <p:cNvSpPr/>
            <p:nvPr/>
          </p:nvSpPr>
          <p:spPr>
            <a:xfrm>
              <a:off x="5125338" y="3047102"/>
              <a:ext cx="625033" cy="625033"/>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Oval 27"/>
            <p:cNvSpPr/>
            <p:nvPr/>
          </p:nvSpPr>
          <p:spPr>
            <a:xfrm>
              <a:off x="5567303" y="4782799"/>
              <a:ext cx="625033" cy="625033"/>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Oval 28"/>
            <p:cNvSpPr/>
            <p:nvPr/>
          </p:nvSpPr>
          <p:spPr>
            <a:xfrm>
              <a:off x="4620109" y="4782799"/>
              <a:ext cx="625033" cy="625033"/>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Oval 29"/>
            <p:cNvSpPr/>
            <p:nvPr/>
          </p:nvSpPr>
          <p:spPr>
            <a:xfrm>
              <a:off x="3672915" y="4782798"/>
              <a:ext cx="625033" cy="625033"/>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Oval 30"/>
            <p:cNvSpPr/>
            <p:nvPr/>
          </p:nvSpPr>
          <p:spPr>
            <a:xfrm>
              <a:off x="7985785" y="4782797"/>
              <a:ext cx="625033" cy="62503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2" name="Straight Connector 31"/>
            <p:cNvCxnSpPr>
              <a:stCxn id="30" idx="1"/>
              <a:endCxn id="29" idx="5"/>
            </p:cNvCxnSpPr>
            <p:nvPr/>
          </p:nvCxnSpPr>
          <p:spPr>
            <a:xfrm flipH="1" flipV="1">
              <a:off x="6725835" y="2141246"/>
              <a:ext cx="726451" cy="1065266"/>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1" idx="7"/>
              <a:endCxn id="29" idx="3"/>
            </p:cNvCxnSpPr>
            <p:nvPr/>
          </p:nvCxnSpPr>
          <p:spPr>
            <a:xfrm flipV="1">
              <a:off x="5658837" y="2141246"/>
              <a:ext cx="625033" cy="99739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2" idx="0"/>
              <a:endCxn id="31" idx="4"/>
            </p:cNvCxnSpPr>
            <p:nvPr/>
          </p:nvCxnSpPr>
          <p:spPr>
            <a:xfrm flipH="1" flipV="1">
              <a:off x="5437855" y="3672135"/>
              <a:ext cx="441965" cy="1110664"/>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33" idx="0"/>
              <a:endCxn id="31" idx="4"/>
            </p:cNvCxnSpPr>
            <p:nvPr/>
          </p:nvCxnSpPr>
          <p:spPr>
            <a:xfrm flipV="1">
              <a:off x="4932626" y="3672135"/>
              <a:ext cx="505229" cy="1110664"/>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4" idx="0"/>
              <a:endCxn id="31" idx="4"/>
            </p:cNvCxnSpPr>
            <p:nvPr/>
          </p:nvCxnSpPr>
          <p:spPr>
            <a:xfrm flipV="1">
              <a:off x="3985432" y="3672135"/>
              <a:ext cx="1452423" cy="1110663"/>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0" idx="5"/>
              <a:endCxn id="35" idx="0"/>
            </p:cNvCxnSpPr>
            <p:nvPr/>
          </p:nvCxnSpPr>
          <p:spPr>
            <a:xfrm>
              <a:off x="7894251" y="3648477"/>
              <a:ext cx="404051" cy="113432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sp>
          <p:nvSpPr>
            <p:cNvPr id="38" name="Triangle 37"/>
            <p:cNvSpPr/>
            <p:nvPr/>
          </p:nvSpPr>
          <p:spPr>
            <a:xfrm>
              <a:off x="7743780" y="5407830"/>
              <a:ext cx="1036173" cy="1042786"/>
            </a:xfrm>
            <a:prstGeom prst="triangl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38"/>
            <p:cNvSpPr/>
            <p:nvPr/>
          </p:nvSpPr>
          <p:spPr>
            <a:xfrm>
              <a:off x="5361732" y="5383618"/>
              <a:ext cx="1036173" cy="1042786"/>
            </a:xfrm>
            <a:prstGeom prst="triangl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p:cNvSpPr/>
            <p:nvPr/>
          </p:nvSpPr>
          <p:spPr>
            <a:xfrm>
              <a:off x="4601841" y="5383618"/>
              <a:ext cx="657105" cy="668436"/>
            </a:xfrm>
            <a:prstGeom prst="triangl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p:cNvSpPr/>
            <p:nvPr/>
          </p:nvSpPr>
          <p:spPr>
            <a:xfrm>
              <a:off x="3462882" y="5383618"/>
              <a:ext cx="1036173" cy="1042786"/>
            </a:xfrm>
            <a:prstGeom prst="triangl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2735357" y="2823608"/>
              <a:ext cx="4154427" cy="3945190"/>
            </a:xfrm>
            <a:custGeom>
              <a:avLst/>
              <a:gdLst>
                <a:gd name="connsiteX0" fmla="*/ 3839063 w 4154427"/>
                <a:gd name="connsiteY0" fmla="*/ 3727663 h 3945190"/>
                <a:gd name="connsiteX1" fmla="*/ 4151580 w 4154427"/>
                <a:gd name="connsiteY1" fmla="*/ 2628068 h 3945190"/>
                <a:gd name="connsiteX2" fmla="*/ 3677018 w 4154427"/>
                <a:gd name="connsiteY2" fmla="*/ 799268 h 3945190"/>
                <a:gd name="connsiteX3" fmla="*/ 2901514 w 4154427"/>
                <a:gd name="connsiteY3" fmla="*/ 615 h 3945190"/>
                <a:gd name="connsiteX4" fmla="*/ 1304208 w 4154427"/>
                <a:gd name="connsiteY4" fmla="*/ 695096 h 3945190"/>
                <a:gd name="connsiteX5" fmla="*/ 112015 w 4154427"/>
                <a:gd name="connsiteY5" fmla="*/ 2153506 h 3945190"/>
                <a:gd name="connsiteX6" fmla="*/ 308785 w 4154427"/>
                <a:gd name="connsiteY6" fmla="*/ 3831835 h 3945190"/>
                <a:gd name="connsiteX7" fmla="*/ 2392228 w 4154427"/>
                <a:gd name="connsiteY7" fmla="*/ 3797111 h 3945190"/>
                <a:gd name="connsiteX8" fmla="*/ 3839063 w 4154427"/>
                <a:gd name="connsiteY8" fmla="*/ 3727663 h 394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4427" h="3945190">
                  <a:moveTo>
                    <a:pt x="3839063" y="3727663"/>
                  </a:moveTo>
                  <a:cubicBezTo>
                    <a:pt x="4008825" y="3421898"/>
                    <a:pt x="4178587" y="3116134"/>
                    <a:pt x="4151580" y="2628068"/>
                  </a:cubicBezTo>
                  <a:cubicBezTo>
                    <a:pt x="4124573" y="2140002"/>
                    <a:pt x="3885362" y="1237177"/>
                    <a:pt x="3677018" y="799268"/>
                  </a:cubicBezTo>
                  <a:cubicBezTo>
                    <a:pt x="3468674" y="361359"/>
                    <a:pt x="3296982" y="17977"/>
                    <a:pt x="2901514" y="615"/>
                  </a:cubicBezTo>
                  <a:cubicBezTo>
                    <a:pt x="2506046" y="-16747"/>
                    <a:pt x="1769124" y="336281"/>
                    <a:pt x="1304208" y="695096"/>
                  </a:cubicBezTo>
                  <a:cubicBezTo>
                    <a:pt x="839292" y="1053911"/>
                    <a:pt x="277919" y="1630716"/>
                    <a:pt x="112015" y="2153506"/>
                  </a:cubicBezTo>
                  <a:cubicBezTo>
                    <a:pt x="-53889" y="2676296"/>
                    <a:pt x="-71250" y="3557901"/>
                    <a:pt x="308785" y="3831835"/>
                  </a:cubicBezTo>
                  <a:cubicBezTo>
                    <a:pt x="688820" y="4105769"/>
                    <a:pt x="2392228" y="3797111"/>
                    <a:pt x="2392228" y="3797111"/>
                  </a:cubicBezTo>
                  <a:lnTo>
                    <a:pt x="3839063" y="3727663"/>
                  </a:lnTo>
                  <a:close/>
                </a:path>
              </a:pathLst>
            </a:custGeom>
            <a:noFill/>
            <a:ln w="38100">
              <a:solidFill>
                <a:srgbClr val="B400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7077927" y="2540524"/>
              <a:ext cx="1994038" cy="4251373"/>
            </a:xfrm>
            <a:custGeom>
              <a:avLst/>
              <a:gdLst>
                <a:gd name="connsiteX0" fmla="*/ 561364 w 1994038"/>
                <a:gd name="connsiteY0" fmla="*/ 295273 h 4251373"/>
                <a:gd name="connsiteX1" fmla="*/ 52078 w 1994038"/>
                <a:gd name="connsiteY1" fmla="*/ 700387 h 4251373"/>
                <a:gd name="connsiteX2" fmla="*/ 133101 w 1994038"/>
                <a:gd name="connsiteY2" fmla="*/ 2425015 h 4251373"/>
                <a:gd name="connsiteX3" fmla="*/ 121526 w 1994038"/>
                <a:gd name="connsiteY3" fmla="*/ 4022322 h 4251373"/>
                <a:gd name="connsiteX4" fmla="*/ 1846154 w 1994038"/>
                <a:gd name="connsiteY4" fmla="*/ 4103344 h 4251373"/>
                <a:gd name="connsiteX5" fmla="*/ 1823005 w 1994038"/>
                <a:gd name="connsiteY5" fmla="*/ 2714382 h 4251373"/>
                <a:gd name="connsiteX6" fmla="*/ 1151673 w 1994038"/>
                <a:gd name="connsiteY6" fmla="*/ 167952 h 4251373"/>
                <a:gd name="connsiteX7" fmla="*/ 561364 w 1994038"/>
                <a:gd name="connsiteY7" fmla="*/ 295273 h 425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4038" h="4251373">
                  <a:moveTo>
                    <a:pt x="561364" y="295273"/>
                  </a:moveTo>
                  <a:cubicBezTo>
                    <a:pt x="378098" y="384012"/>
                    <a:pt x="123455" y="345430"/>
                    <a:pt x="52078" y="700387"/>
                  </a:cubicBezTo>
                  <a:cubicBezTo>
                    <a:pt x="-19299" y="1055344"/>
                    <a:pt x="121526" y="1871359"/>
                    <a:pt x="133101" y="2425015"/>
                  </a:cubicBezTo>
                  <a:cubicBezTo>
                    <a:pt x="144676" y="2978671"/>
                    <a:pt x="-163983" y="3742601"/>
                    <a:pt x="121526" y="4022322"/>
                  </a:cubicBezTo>
                  <a:cubicBezTo>
                    <a:pt x="407035" y="4302044"/>
                    <a:pt x="1562574" y="4321334"/>
                    <a:pt x="1846154" y="4103344"/>
                  </a:cubicBezTo>
                  <a:cubicBezTo>
                    <a:pt x="2129734" y="3885354"/>
                    <a:pt x="1938752" y="3370281"/>
                    <a:pt x="1823005" y="2714382"/>
                  </a:cubicBezTo>
                  <a:cubicBezTo>
                    <a:pt x="1707258" y="2058483"/>
                    <a:pt x="1356159" y="573066"/>
                    <a:pt x="1151673" y="167952"/>
                  </a:cubicBezTo>
                  <a:cubicBezTo>
                    <a:pt x="947187" y="-237162"/>
                    <a:pt x="744630" y="206534"/>
                    <a:pt x="561364" y="295273"/>
                  </a:cubicBezTo>
                  <a:close/>
                </a:path>
              </a:pathLst>
            </a:custGeom>
            <a:noFill/>
            <a:ln w="34925">
              <a:solidFill>
                <a:srgbClr val="B400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6664927" y="4849679"/>
            <a:ext cx="2082946" cy="1803232"/>
            <a:chOff x="2979854" y="1607747"/>
            <a:chExt cx="6082627" cy="5192300"/>
          </a:xfrm>
        </p:grpSpPr>
        <p:sp>
          <p:nvSpPr>
            <p:cNvPr id="45" name="Oval 44"/>
            <p:cNvSpPr/>
            <p:nvPr/>
          </p:nvSpPr>
          <p:spPr>
            <a:xfrm>
              <a:off x="6192336" y="1607747"/>
              <a:ext cx="625033" cy="62503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Oval 45"/>
            <p:cNvSpPr/>
            <p:nvPr/>
          </p:nvSpPr>
          <p:spPr>
            <a:xfrm>
              <a:off x="7360752" y="3114978"/>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Oval 46"/>
            <p:cNvSpPr/>
            <p:nvPr/>
          </p:nvSpPr>
          <p:spPr>
            <a:xfrm>
              <a:off x="5125338" y="3047102"/>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Oval 47"/>
            <p:cNvSpPr/>
            <p:nvPr/>
          </p:nvSpPr>
          <p:spPr>
            <a:xfrm>
              <a:off x="5567303" y="4782799"/>
              <a:ext cx="625033" cy="625033"/>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Oval 48"/>
            <p:cNvSpPr/>
            <p:nvPr/>
          </p:nvSpPr>
          <p:spPr>
            <a:xfrm>
              <a:off x="4620109" y="4782799"/>
              <a:ext cx="625033" cy="625033"/>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Oval 49"/>
            <p:cNvSpPr/>
            <p:nvPr/>
          </p:nvSpPr>
          <p:spPr>
            <a:xfrm>
              <a:off x="3672915" y="4782798"/>
              <a:ext cx="625033" cy="625033"/>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Oval 50"/>
            <p:cNvSpPr/>
            <p:nvPr/>
          </p:nvSpPr>
          <p:spPr>
            <a:xfrm>
              <a:off x="7985785" y="4782797"/>
              <a:ext cx="625033" cy="62503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2" name="Straight Connector 51"/>
            <p:cNvCxnSpPr>
              <a:stCxn id="50" idx="1"/>
              <a:endCxn id="49" idx="5"/>
            </p:cNvCxnSpPr>
            <p:nvPr/>
          </p:nvCxnSpPr>
          <p:spPr>
            <a:xfrm flipH="1" flipV="1">
              <a:off x="6725835" y="2141246"/>
              <a:ext cx="726451" cy="1065266"/>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7"/>
              <a:endCxn id="49" idx="3"/>
            </p:cNvCxnSpPr>
            <p:nvPr/>
          </p:nvCxnSpPr>
          <p:spPr>
            <a:xfrm flipV="1">
              <a:off x="5658837" y="2141246"/>
              <a:ext cx="625033" cy="99739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2" idx="0"/>
              <a:endCxn id="51" idx="4"/>
            </p:cNvCxnSpPr>
            <p:nvPr/>
          </p:nvCxnSpPr>
          <p:spPr>
            <a:xfrm flipH="1" flipV="1">
              <a:off x="5437855" y="3672135"/>
              <a:ext cx="441965" cy="1110664"/>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3" idx="0"/>
              <a:endCxn id="51" idx="4"/>
            </p:cNvCxnSpPr>
            <p:nvPr/>
          </p:nvCxnSpPr>
          <p:spPr>
            <a:xfrm flipV="1">
              <a:off x="4932626" y="3672135"/>
              <a:ext cx="505229" cy="1110664"/>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4" idx="0"/>
              <a:endCxn id="51" idx="4"/>
            </p:cNvCxnSpPr>
            <p:nvPr/>
          </p:nvCxnSpPr>
          <p:spPr>
            <a:xfrm flipV="1">
              <a:off x="3985432" y="3672135"/>
              <a:ext cx="1452423" cy="1110663"/>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50" idx="5"/>
              <a:endCxn id="55" idx="0"/>
            </p:cNvCxnSpPr>
            <p:nvPr/>
          </p:nvCxnSpPr>
          <p:spPr>
            <a:xfrm>
              <a:off x="7894251" y="3648477"/>
              <a:ext cx="404051" cy="113432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sp>
          <p:nvSpPr>
            <p:cNvPr id="58" name="Triangle 57"/>
            <p:cNvSpPr/>
            <p:nvPr/>
          </p:nvSpPr>
          <p:spPr>
            <a:xfrm>
              <a:off x="7743780" y="5407830"/>
              <a:ext cx="1036173" cy="1042786"/>
            </a:xfrm>
            <a:prstGeom prst="triangl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iangle 58"/>
            <p:cNvSpPr/>
            <p:nvPr/>
          </p:nvSpPr>
          <p:spPr>
            <a:xfrm>
              <a:off x="5361732" y="5383618"/>
              <a:ext cx="1036173" cy="1042786"/>
            </a:xfrm>
            <a:prstGeom prst="triangl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iangle 59"/>
            <p:cNvSpPr/>
            <p:nvPr/>
          </p:nvSpPr>
          <p:spPr>
            <a:xfrm>
              <a:off x="4601841" y="5383618"/>
              <a:ext cx="657105" cy="668436"/>
            </a:xfrm>
            <a:prstGeom prst="triangl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iangle 60"/>
            <p:cNvSpPr/>
            <p:nvPr/>
          </p:nvSpPr>
          <p:spPr>
            <a:xfrm>
              <a:off x="3462882" y="5383618"/>
              <a:ext cx="1036173" cy="1042786"/>
            </a:xfrm>
            <a:prstGeom prst="triangl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2979854" y="4487394"/>
              <a:ext cx="1589374" cy="2225935"/>
            </a:xfrm>
            <a:custGeom>
              <a:avLst/>
              <a:gdLst>
                <a:gd name="connsiteX0" fmla="*/ 1024987 w 1589374"/>
                <a:gd name="connsiteY0" fmla="*/ 2202773 h 2225935"/>
                <a:gd name="connsiteX1" fmla="*/ 1534273 w 1589374"/>
                <a:gd name="connsiteY1" fmla="*/ 2168049 h 2225935"/>
                <a:gd name="connsiteX2" fmla="*/ 1568997 w 1589374"/>
                <a:gd name="connsiteY2" fmla="*/ 1658763 h 2225935"/>
                <a:gd name="connsiteX3" fmla="*/ 1476399 w 1589374"/>
                <a:gd name="connsiteY3" fmla="*/ 478145 h 2225935"/>
                <a:gd name="connsiteX4" fmla="*/ 955538 w 1589374"/>
                <a:gd name="connsiteY4" fmla="*/ 15158 h 2225935"/>
                <a:gd name="connsiteX5" fmla="*/ 52713 w 1589374"/>
                <a:gd name="connsiteY5" fmla="*/ 975857 h 2225935"/>
                <a:gd name="connsiteX6" fmla="*/ 203184 w 1589374"/>
                <a:gd name="connsiteY6" fmla="*/ 2063877 h 2225935"/>
                <a:gd name="connsiteX7" fmla="*/ 1024987 w 1589374"/>
                <a:gd name="connsiteY7" fmla="*/ 2202773 h 222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9374" h="2225935">
                  <a:moveTo>
                    <a:pt x="1024987" y="2202773"/>
                  </a:moveTo>
                  <a:cubicBezTo>
                    <a:pt x="1246835" y="2220135"/>
                    <a:pt x="1443605" y="2258717"/>
                    <a:pt x="1534273" y="2168049"/>
                  </a:cubicBezTo>
                  <a:cubicBezTo>
                    <a:pt x="1624941" y="2077381"/>
                    <a:pt x="1578643" y="1940414"/>
                    <a:pt x="1568997" y="1658763"/>
                  </a:cubicBezTo>
                  <a:cubicBezTo>
                    <a:pt x="1559351" y="1377112"/>
                    <a:pt x="1578642" y="752079"/>
                    <a:pt x="1476399" y="478145"/>
                  </a:cubicBezTo>
                  <a:cubicBezTo>
                    <a:pt x="1374156" y="204211"/>
                    <a:pt x="1192819" y="-67794"/>
                    <a:pt x="955538" y="15158"/>
                  </a:cubicBezTo>
                  <a:cubicBezTo>
                    <a:pt x="718257" y="98110"/>
                    <a:pt x="178105" y="634404"/>
                    <a:pt x="52713" y="975857"/>
                  </a:cubicBezTo>
                  <a:cubicBezTo>
                    <a:pt x="-72679" y="1317310"/>
                    <a:pt x="44997" y="1859391"/>
                    <a:pt x="203184" y="2063877"/>
                  </a:cubicBezTo>
                  <a:cubicBezTo>
                    <a:pt x="361371" y="2268363"/>
                    <a:pt x="803139" y="2185411"/>
                    <a:pt x="1024987" y="2202773"/>
                  </a:cubicBezTo>
                  <a:close/>
                </a:path>
              </a:pathLst>
            </a:custGeom>
            <a:noFill/>
            <a:ln w="25400">
              <a:solidFill>
                <a:srgbClr val="B400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4351786" y="4569369"/>
              <a:ext cx="1181361" cy="1805145"/>
            </a:xfrm>
            <a:custGeom>
              <a:avLst/>
              <a:gdLst>
                <a:gd name="connsiteX0" fmla="*/ 451708 w 1181361"/>
                <a:gd name="connsiteY0" fmla="*/ 14206 h 1805145"/>
                <a:gd name="connsiteX1" fmla="*/ 92892 w 1181361"/>
                <a:gd name="connsiteY1" fmla="*/ 592940 h 1805145"/>
                <a:gd name="connsiteX2" fmla="*/ 81318 w 1181361"/>
                <a:gd name="connsiteY2" fmla="*/ 1704109 h 1805145"/>
                <a:gd name="connsiteX3" fmla="*/ 1030442 w 1181361"/>
                <a:gd name="connsiteY3" fmla="*/ 1646236 h 1805145"/>
                <a:gd name="connsiteX4" fmla="*/ 1169338 w 1181361"/>
                <a:gd name="connsiteY4" fmla="*/ 754985 h 1805145"/>
                <a:gd name="connsiteX5" fmla="*/ 926270 w 1181361"/>
                <a:gd name="connsiteY5" fmla="*/ 222550 h 1805145"/>
                <a:gd name="connsiteX6" fmla="*/ 451708 w 1181361"/>
                <a:gd name="connsiteY6" fmla="*/ 14206 h 180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1361" h="1805145">
                  <a:moveTo>
                    <a:pt x="451708" y="14206"/>
                  </a:moveTo>
                  <a:cubicBezTo>
                    <a:pt x="312812" y="75938"/>
                    <a:pt x="154624" y="311290"/>
                    <a:pt x="92892" y="592940"/>
                  </a:cubicBezTo>
                  <a:cubicBezTo>
                    <a:pt x="31160" y="874591"/>
                    <a:pt x="-74940" y="1528560"/>
                    <a:pt x="81318" y="1704109"/>
                  </a:cubicBezTo>
                  <a:cubicBezTo>
                    <a:pt x="237576" y="1879658"/>
                    <a:pt x="849105" y="1804423"/>
                    <a:pt x="1030442" y="1646236"/>
                  </a:cubicBezTo>
                  <a:cubicBezTo>
                    <a:pt x="1211779" y="1488049"/>
                    <a:pt x="1186700" y="992266"/>
                    <a:pt x="1169338" y="754985"/>
                  </a:cubicBezTo>
                  <a:cubicBezTo>
                    <a:pt x="1151976" y="517704"/>
                    <a:pt x="1042017" y="340226"/>
                    <a:pt x="926270" y="222550"/>
                  </a:cubicBezTo>
                  <a:cubicBezTo>
                    <a:pt x="810523" y="104874"/>
                    <a:pt x="590604" y="-47526"/>
                    <a:pt x="451708" y="14206"/>
                  </a:cubicBezTo>
                  <a:close/>
                </a:path>
              </a:pathLst>
            </a:custGeom>
            <a:noFill/>
            <a:ln w="25400">
              <a:solidFill>
                <a:srgbClr val="B400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4943278" y="4519190"/>
              <a:ext cx="2004981" cy="2280857"/>
            </a:xfrm>
            <a:custGeom>
              <a:avLst/>
              <a:gdLst>
                <a:gd name="connsiteX0" fmla="*/ 1573269 w 2004981"/>
                <a:gd name="connsiteY0" fmla="*/ 214856 h 2280857"/>
                <a:gd name="connsiteX1" fmla="*/ 890363 w 2004981"/>
                <a:gd name="connsiteY1" fmla="*/ 99109 h 2280857"/>
                <a:gd name="connsiteX2" fmla="*/ 184307 w 2004981"/>
                <a:gd name="connsiteY2" fmla="*/ 782015 h 2280857"/>
                <a:gd name="connsiteX3" fmla="*/ 149583 w 2004981"/>
                <a:gd name="connsiteY3" fmla="*/ 2124678 h 2280857"/>
                <a:gd name="connsiteX4" fmla="*/ 1932084 w 2004981"/>
                <a:gd name="connsiteY4" fmla="*/ 2043656 h 2280857"/>
                <a:gd name="connsiteX5" fmla="*/ 1573269 w 2004981"/>
                <a:gd name="connsiteY5" fmla="*/ 214856 h 228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81" h="2280857">
                  <a:moveTo>
                    <a:pt x="1573269" y="214856"/>
                  </a:moveTo>
                  <a:cubicBezTo>
                    <a:pt x="1399649" y="-109235"/>
                    <a:pt x="1121857" y="4582"/>
                    <a:pt x="890363" y="99109"/>
                  </a:cubicBezTo>
                  <a:cubicBezTo>
                    <a:pt x="658869" y="193635"/>
                    <a:pt x="307770" y="444420"/>
                    <a:pt x="184307" y="782015"/>
                  </a:cubicBezTo>
                  <a:cubicBezTo>
                    <a:pt x="60844" y="1119610"/>
                    <a:pt x="-141713" y="1914405"/>
                    <a:pt x="149583" y="2124678"/>
                  </a:cubicBezTo>
                  <a:cubicBezTo>
                    <a:pt x="440879" y="2334951"/>
                    <a:pt x="1689016" y="2356172"/>
                    <a:pt x="1932084" y="2043656"/>
                  </a:cubicBezTo>
                  <a:cubicBezTo>
                    <a:pt x="2175152" y="1731140"/>
                    <a:pt x="1746889" y="538947"/>
                    <a:pt x="1573269" y="214856"/>
                  </a:cubicBezTo>
                  <a:close/>
                </a:path>
              </a:pathLst>
            </a:custGeom>
            <a:noFill/>
            <a:ln w="25400">
              <a:solidFill>
                <a:srgbClr val="B400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7393112" y="4320887"/>
              <a:ext cx="1669369" cy="2415274"/>
            </a:xfrm>
            <a:custGeom>
              <a:avLst/>
              <a:gdLst>
                <a:gd name="connsiteX0" fmla="*/ 628144 w 1669369"/>
                <a:gd name="connsiteY0" fmla="*/ 123791 h 2415274"/>
                <a:gd name="connsiteX1" fmla="*/ 3111 w 1669369"/>
                <a:gd name="connsiteY1" fmla="*/ 2068338 h 2415274"/>
                <a:gd name="connsiteX2" fmla="*/ 442949 w 1669369"/>
                <a:gd name="connsiteY2" fmla="*/ 2334556 h 2415274"/>
                <a:gd name="connsiteX3" fmla="*/ 1611992 w 1669369"/>
                <a:gd name="connsiteY3" fmla="*/ 2288257 h 2415274"/>
                <a:gd name="connsiteX4" fmla="*/ 1461521 w 1669369"/>
                <a:gd name="connsiteY4" fmla="*/ 945594 h 2415274"/>
                <a:gd name="connsiteX5" fmla="*/ 1218453 w 1669369"/>
                <a:gd name="connsiteY5" fmla="*/ 274262 h 2415274"/>
                <a:gd name="connsiteX6" fmla="*/ 628144 w 1669369"/>
                <a:gd name="connsiteY6" fmla="*/ 123791 h 241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9369" h="2415274">
                  <a:moveTo>
                    <a:pt x="628144" y="123791"/>
                  </a:moveTo>
                  <a:cubicBezTo>
                    <a:pt x="425587" y="422804"/>
                    <a:pt x="33977" y="1699877"/>
                    <a:pt x="3111" y="2068338"/>
                  </a:cubicBezTo>
                  <a:cubicBezTo>
                    <a:pt x="-27755" y="2436799"/>
                    <a:pt x="174802" y="2297903"/>
                    <a:pt x="442949" y="2334556"/>
                  </a:cubicBezTo>
                  <a:cubicBezTo>
                    <a:pt x="711096" y="2371209"/>
                    <a:pt x="1442230" y="2519751"/>
                    <a:pt x="1611992" y="2288257"/>
                  </a:cubicBezTo>
                  <a:cubicBezTo>
                    <a:pt x="1781754" y="2056763"/>
                    <a:pt x="1527111" y="1281260"/>
                    <a:pt x="1461521" y="945594"/>
                  </a:cubicBezTo>
                  <a:cubicBezTo>
                    <a:pt x="1395931" y="609928"/>
                    <a:pt x="1357349" y="403513"/>
                    <a:pt x="1218453" y="274262"/>
                  </a:cubicBezTo>
                  <a:cubicBezTo>
                    <a:pt x="1079557" y="145011"/>
                    <a:pt x="830701" y="-175222"/>
                    <a:pt x="628144" y="123791"/>
                  </a:cubicBezTo>
                  <a:close/>
                </a:path>
              </a:pathLst>
            </a:custGeom>
            <a:noFill/>
            <a:ln w="25400">
              <a:solidFill>
                <a:srgbClr val="B400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p:cNvSpPr txBox="1"/>
          <p:nvPr/>
        </p:nvSpPr>
        <p:spPr>
          <a:xfrm>
            <a:off x="317894" y="5349552"/>
            <a:ext cx="4497174" cy="830997"/>
          </a:xfrm>
          <a:prstGeom prst="rect">
            <a:avLst/>
          </a:prstGeom>
          <a:noFill/>
        </p:spPr>
        <p:txBody>
          <a:bodyPr wrap="square" rtlCol="0">
            <a:spAutoFit/>
          </a:bodyPr>
          <a:lstStyle/>
          <a:p>
            <a:r>
              <a:rPr lang="en-US" sz="2400" dirty="0"/>
              <a:t>When we implement this, how do we keep track of </a:t>
            </a:r>
            <a:r>
              <a:rPr lang="en-US" sz="2400" dirty="0">
                <a:solidFill>
                  <a:srgbClr val="FF8600"/>
                </a:solidFill>
              </a:rPr>
              <a:t>this term</a:t>
            </a:r>
            <a:r>
              <a:rPr lang="en-US" sz="2400" dirty="0"/>
              <a:t>?</a:t>
            </a:r>
          </a:p>
        </p:txBody>
      </p:sp>
      <p:sp>
        <p:nvSpPr>
          <p:cNvPr id="68" name="Freeform 67"/>
          <p:cNvSpPr/>
          <p:nvPr/>
        </p:nvSpPr>
        <p:spPr>
          <a:xfrm>
            <a:off x="2977894" y="4734046"/>
            <a:ext cx="2765009" cy="1749204"/>
          </a:xfrm>
          <a:custGeom>
            <a:avLst/>
            <a:gdLst>
              <a:gd name="connsiteX0" fmla="*/ 147271 w 2765009"/>
              <a:gd name="connsiteY0" fmla="*/ 1493134 h 1749204"/>
              <a:gd name="connsiteX1" fmla="*/ 239868 w 2765009"/>
              <a:gd name="connsiteY1" fmla="*/ 1736202 h 1749204"/>
              <a:gd name="connsiteX2" fmla="*/ 2392759 w 2765009"/>
              <a:gd name="connsiteY2" fmla="*/ 1527858 h 1749204"/>
              <a:gd name="connsiteX3" fmla="*/ 2763149 w 2765009"/>
              <a:gd name="connsiteY3" fmla="*/ 0 h 1749204"/>
            </a:gdLst>
            <a:ahLst/>
            <a:cxnLst>
              <a:cxn ang="0">
                <a:pos x="connsiteX0" y="connsiteY0"/>
              </a:cxn>
              <a:cxn ang="0">
                <a:pos x="connsiteX1" y="connsiteY1"/>
              </a:cxn>
              <a:cxn ang="0">
                <a:pos x="connsiteX2" y="connsiteY2"/>
              </a:cxn>
              <a:cxn ang="0">
                <a:pos x="connsiteX3" y="connsiteY3"/>
              </a:cxn>
            </a:cxnLst>
            <a:rect l="l" t="t" r="r" b="b"/>
            <a:pathLst>
              <a:path w="2765009" h="1749204">
                <a:moveTo>
                  <a:pt x="147271" y="1493134"/>
                </a:moveTo>
                <a:cubicBezTo>
                  <a:pt x="6445" y="1611774"/>
                  <a:pt x="-134380" y="1730415"/>
                  <a:pt x="239868" y="1736202"/>
                </a:cubicBezTo>
                <a:cubicBezTo>
                  <a:pt x="614116" y="1741989"/>
                  <a:pt x="1972212" y="1817225"/>
                  <a:pt x="2392759" y="1527858"/>
                </a:cubicBezTo>
                <a:cubicBezTo>
                  <a:pt x="2813306" y="1238491"/>
                  <a:pt x="2763149" y="0"/>
                  <a:pt x="2763149" y="0"/>
                </a:cubicBezTo>
              </a:path>
            </a:pathLst>
          </a:custGeom>
          <a:noFill/>
          <a:ln w="25400">
            <a:solidFill>
              <a:srgbClr val="FF86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E10EF7F-48E1-BB4E-A02D-98920B8511E1}"/>
              </a:ext>
            </a:extLst>
          </p:cNvPr>
          <p:cNvSpPr>
            <a:spLocks noGrp="1"/>
          </p:cNvSpPr>
          <p:nvPr>
            <p:ph type="sldNum" sz="quarter" idx="12"/>
          </p:nvPr>
        </p:nvSpPr>
        <p:spPr/>
        <p:txBody>
          <a:bodyPr/>
          <a:lstStyle/>
          <a:p>
            <a:fld id="{EF2FF170-42D9-E44F-9C55-E217B723EC95}" type="slidenum">
              <a:rPr lang="en-US" smtClean="0"/>
              <a:t>104</a:t>
            </a:fld>
            <a:endParaRPr lang="en-US"/>
          </a:p>
        </p:txBody>
      </p:sp>
    </p:spTree>
    <p:extLst>
      <p:ext uri="{BB962C8B-B14F-4D97-AF65-F5344CB8AC3E}">
        <p14:creationId xmlns:p14="http://schemas.microsoft.com/office/powerpoint/2010/main" val="64222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7" grpId="0"/>
      <p:bldP spid="6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02" y="89023"/>
            <a:ext cx="7886700" cy="1325563"/>
          </a:xfrm>
        </p:spPr>
        <p:txBody>
          <a:bodyPr/>
          <a:lstStyle/>
          <a:p>
            <a:r>
              <a:rPr lang="en-US" dirty="0"/>
              <a:t>Recursive formulation: try 2</a:t>
            </a:r>
            <a:br>
              <a:rPr lang="en-US" dirty="0"/>
            </a:br>
            <a:r>
              <a:rPr lang="en-US" sz="2800" dirty="0">
                <a:solidFill>
                  <a:schemeClr val="accent1"/>
                </a:solidFill>
              </a:rPr>
              <a:t>Keep two arrays!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17894" y="1475735"/>
                <a:ext cx="8191259" cy="4351338"/>
              </a:xfrm>
            </p:spPr>
            <p:txBody>
              <a:bodyPr/>
              <a:lstStyle/>
              <a:p>
                <a:r>
                  <a:rPr lang="en-US" dirty="0">
                    <a:solidFill>
                      <a:schemeClr val="accent4"/>
                    </a:solidFill>
                  </a:rPr>
                  <a:t>Let A[u] be the weight of a maximal independent set in the tree rooted at u.</a:t>
                </a:r>
              </a:p>
              <a:p>
                <a:r>
                  <a:rPr lang="en-US" dirty="0">
                    <a:solidFill>
                      <a:srgbClr val="FF8600"/>
                    </a:solidFill>
                  </a:rPr>
                  <a:t>Let B[u] = </a:t>
                </a:r>
                <a14:m>
                  <m:oMath xmlns:m="http://schemas.openxmlformats.org/officeDocument/2006/math">
                    <m:nary>
                      <m:naryPr>
                        <m:chr m:val="∑"/>
                        <m:supHide m:val="on"/>
                        <m:ctrlPr>
                          <a:rPr lang="en-US" i="1">
                            <a:solidFill>
                              <a:srgbClr val="FF8600"/>
                            </a:solidFill>
                            <a:latin typeface="Cambria Math" panose="02040503050406030204" pitchFamily="18" charset="0"/>
                          </a:rPr>
                        </m:ctrlPr>
                      </m:naryPr>
                      <m:sub>
                        <m:r>
                          <m:rPr>
                            <m:brk m:alnAt="7"/>
                          </m:rPr>
                          <a:rPr lang="en-US" i="1">
                            <a:solidFill>
                              <a:srgbClr val="FF8600"/>
                            </a:solidFill>
                            <a:latin typeface="Cambria Math" charset="0"/>
                          </a:rPr>
                          <m:t>𝑣</m:t>
                        </m:r>
                        <m:r>
                          <a:rPr lang="en-US" i="1">
                            <a:solidFill>
                              <a:srgbClr val="FF8600"/>
                            </a:solidFill>
                            <a:latin typeface="Cambria Math" charset="0"/>
                          </a:rPr>
                          <m:t>∈</m:t>
                        </m:r>
                        <m:r>
                          <a:rPr lang="en-US" i="1">
                            <a:solidFill>
                              <a:srgbClr val="FF8600"/>
                            </a:solidFill>
                            <a:latin typeface="Cambria Math" charset="0"/>
                          </a:rPr>
                          <m:t>𝑢</m:t>
                        </m:r>
                        <m:r>
                          <a:rPr lang="en-US" i="1">
                            <a:solidFill>
                              <a:srgbClr val="FF8600"/>
                            </a:solidFill>
                            <a:latin typeface="Cambria Math" charset="0"/>
                          </a:rPr>
                          <m:t>.</m:t>
                        </m:r>
                        <m:r>
                          <m:rPr>
                            <m:nor/>
                          </m:rPr>
                          <a:rPr lang="en-US">
                            <a:solidFill>
                              <a:srgbClr val="FF8600"/>
                            </a:solidFill>
                            <a:latin typeface="Cambria Math" charset="0"/>
                          </a:rPr>
                          <m:t>children</m:t>
                        </m:r>
                      </m:sub>
                      <m:sup/>
                      <m:e>
                        <m:r>
                          <a:rPr lang="en-US" i="1">
                            <a:solidFill>
                              <a:srgbClr val="FF8600"/>
                            </a:solidFill>
                            <a:latin typeface="Cambria Math" charset="0"/>
                          </a:rPr>
                          <m:t>𝐴</m:t>
                        </m:r>
                        <m:r>
                          <a:rPr lang="en-US" b="0" i="1" smtClean="0">
                            <a:solidFill>
                              <a:srgbClr val="FF8600"/>
                            </a:solidFill>
                            <a:latin typeface="Cambria Math" charset="0"/>
                          </a:rPr>
                          <m:t>[</m:t>
                        </m:r>
                        <m:r>
                          <a:rPr lang="en-US" b="0" i="1" smtClean="0">
                            <a:solidFill>
                              <a:srgbClr val="FF8600"/>
                            </a:solidFill>
                            <a:latin typeface="Cambria Math" charset="0"/>
                          </a:rPr>
                          <m:t>𝑣</m:t>
                        </m:r>
                        <m:r>
                          <a:rPr lang="en-US" b="0" i="1" smtClean="0">
                            <a:solidFill>
                              <a:srgbClr val="FF8600"/>
                            </a:solidFill>
                            <a:latin typeface="Cambria Math" charset="0"/>
                          </a:rPr>
                          <m:t>]</m:t>
                        </m:r>
                      </m:e>
                    </m:nary>
                  </m:oMath>
                </a14:m>
                <a:endParaRPr lang="en-US" dirty="0">
                  <a:solidFill>
                    <a:srgbClr val="FF8600"/>
                  </a:solidFill>
                </a:endParaRPr>
              </a:p>
              <a:p>
                <a:endParaRPr lang="en-US" dirty="0"/>
              </a:p>
              <a:p>
                <a14:m>
                  <m:oMath xmlns:m="http://schemas.openxmlformats.org/officeDocument/2006/math">
                    <m:r>
                      <a:rPr lang="en-US" b="0" i="1" smtClean="0">
                        <a:latin typeface="Cambria Math" charset="0"/>
                      </a:rPr>
                      <m:t>𝐴</m:t>
                    </m:r>
                    <m:d>
                      <m:dPr>
                        <m:begChr m:val="["/>
                        <m:endChr m:val="]"/>
                        <m:ctrlPr>
                          <a:rPr lang="en-US" b="0" i="1" smtClean="0">
                            <a:latin typeface="Cambria Math" panose="02040503050406030204" pitchFamily="18" charset="0"/>
                          </a:rPr>
                        </m:ctrlPr>
                      </m:dPr>
                      <m:e>
                        <m:r>
                          <a:rPr lang="en-US" b="0" i="1" smtClean="0">
                            <a:latin typeface="Cambria Math" charset="0"/>
                          </a:rPr>
                          <m:t>𝑢</m:t>
                        </m:r>
                      </m:e>
                    </m:d>
                    <m:r>
                      <a:rPr lang="en-US" b="0" i="1" smtClean="0">
                        <a:latin typeface="Cambria Math" charset="0"/>
                      </a:rPr>
                      <m:t>=</m:t>
                    </m:r>
                    <m:func>
                      <m:funcPr>
                        <m:ctrlPr>
                          <a:rPr lang="en-US" b="0" i="1" smtClean="0">
                            <a:latin typeface="Cambria Math" panose="02040503050406030204" pitchFamily="18" charset="0"/>
                          </a:rPr>
                        </m:ctrlPr>
                      </m:funcPr>
                      <m:fName>
                        <m:r>
                          <m:rPr>
                            <m:sty m:val="p"/>
                          </m:rPr>
                          <a:rPr lang="en-US" b="0" i="0" smtClean="0">
                            <a:latin typeface="Cambria Math" charset="0"/>
                          </a:rPr>
                          <m:t>max</m:t>
                        </m:r>
                      </m:fName>
                      <m:e>
                        <m:d>
                          <m:dPr>
                            <m:begChr m:val="{"/>
                            <m:endChr m:val=""/>
                            <m:ctrlPr>
                              <a:rPr lang="mr-IN" b="0" i="1" smtClean="0">
                                <a:latin typeface="Cambria Math" panose="02040503050406030204" pitchFamily="18" charset="0"/>
                              </a:rPr>
                            </m:ctrlPr>
                          </m:dPr>
                          <m:e>
                            <m:eqArr>
                              <m:eqArrPr>
                                <m:ctrlPr>
                                  <a:rPr lang="mr-IN" b="0" i="1" smtClean="0">
                                    <a:latin typeface="Cambria Math" panose="02040503050406030204" pitchFamily="18" charset="0"/>
                                  </a:rPr>
                                </m:ctrlPr>
                              </m:eqArrPr>
                              <m:e>
                                <m:nary>
                                  <m:naryPr>
                                    <m:chr m:val="∑"/>
                                    <m:supHide m:val="on"/>
                                    <m:ctrlPr>
                                      <a:rPr lang="mr-IN" b="0" i="1" smtClean="0">
                                        <a:solidFill>
                                          <a:schemeClr val="accent4"/>
                                        </a:solidFill>
                                        <a:latin typeface="Cambria Math" panose="02040503050406030204" pitchFamily="18" charset="0"/>
                                      </a:rPr>
                                    </m:ctrlPr>
                                  </m:naryPr>
                                  <m:sub>
                                    <m:r>
                                      <m:rPr>
                                        <m:brk m:alnAt="7"/>
                                      </m:rPr>
                                      <a:rPr lang="en-US" b="0" i="1" smtClean="0">
                                        <a:solidFill>
                                          <a:schemeClr val="accent4"/>
                                        </a:solidFill>
                                        <a:latin typeface="Cambria Math" charset="0"/>
                                      </a:rPr>
                                      <m:t>𝑣</m:t>
                                    </m:r>
                                    <m:r>
                                      <a:rPr lang="en-US" b="0" i="1" smtClean="0">
                                        <a:solidFill>
                                          <a:schemeClr val="accent4"/>
                                        </a:solidFill>
                                        <a:latin typeface="Cambria Math" charset="0"/>
                                      </a:rPr>
                                      <m:t>∈</m:t>
                                    </m:r>
                                    <m:r>
                                      <a:rPr lang="en-US" b="0" i="1" smtClean="0">
                                        <a:solidFill>
                                          <a:schemeClr val="accent4"/>
                                        </a:solidFill>
                                        <a:latin typeface="Cambria Math" charset="0"/>
                                      </a:rPr>
                                      <m:t>𝑢</m:t>
                                    </m:r>
                                    <m:r>
                                      <a:rPr lang="en-US" b="0" i="1" smtClean="0">
                                        <a:solidFill>
                                          <a:schemeClr val="accent4"/>
                                        </a:solidFill>
                                        <a:latin typeface="Cambria Math" charset="0"/>
                                      </a:rPr>
                                      <m:t>.</m:t>
                                    </m:r>
                                    <m:r>
                                      <m:rPr>
                                        <m:nor/>
                                      </m:rPr>
                                      <a:rPr lang="en-US" b="0" i="0" smtClean="0">
                                        <a:solidFill>
                                          <a:schemeClr val="accent4"/>
                                        </a:solidFill>
                                        <a:latin typeface="Cambria Math" charset="0"/>
                                      </a:rPr>
                                      <m:t>children</m:t>
                                    </m:r>
                                  </m:sub>
                                  <m:sup/>
                                  <m:e>
                                    <m:r>
                                      <a:rPr lang="en-US" b="0" i="1" smtClean="0">
                                        <a:solidFill>
                                          <a:schemeClr val="accent4"/>
                                        </a:solidFill>
                                        <a:latin typeface="Cambria Math" charset="0"/>
                                      </a:rPr>
                                      <m:t>𝐴</m:t>
                                    </m:r>
                                    <m:r>
                                      <a:rPr lang="en-US" b="0" i="1" smtClean="0">
                                        <a:solidFill>
                                          <a:schemeClr val="accent4"/>
                                        </a:solidFill>
                                        <a:latin typeface="Cambria Math" charset="0"/>
                                      </a:rPr>
                                      <m:t>[</m:t>
                                    </m:r>
                                    <m:r>
                                      <a:rPr lang="en-US" b="0" i="1" smtClean="0">
                                        <a:solidFill>
                                          <a:schemeClr val="accent4"/>
                                        </a:solidFill>
                                        <a:latin typeface="Cambria Math" charset="0"/>
                                      </a:rPr>
                                      <m:t>𝑣</m:t>
                                    </m:r>
                                    <m:r>
                                      <a:rPr lang="en-US" b="0" i="1" smtClean="0">
                                        <a:solidFill>
                                          <a:schemeClr val="accent4"/>
                                        </a:solidFill>
                                        <a:latin typeface="Cambria Math" charset="0"/>
                                      </a:rPr>
                                      <m:t>]</m:t>
                                    </m:r>
                                  </m:e>
                                </m:nary>
                              </m:e>
                              <m:e>
                                <m:r>
                                  <a:rPr lang="en-US" b="0" i="1" smtClean="0">
                                    <a:latin typeface="Cambria Math" charset="0"/>
                                  </a:rPr>
                                  <m:t> </m:t>
                                </m:r>
                              </m:e>
                              <m:e>
                                <m:r>
                                  <m:rPr>
                                    <m:nor/>
                                  </m:rPr>
                                  <a:rPr lang="en-US" b="0" i="0" smtClean="0">
                                    <a:solidFill>
                                      <a:schemeClr val="accent1"/>
                                    </a:solidFill>
                                    <a:latin typeface="Cambria Math" charset="0"/>
                                  </a:rPr>
                                  <m:t>weight</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charset="0"/>
                                      </a:rPr>
                                      <m:t>𝑢</m:t>
                                    </m:r>
                                  </m:e>
                                </m:d>
                                <m:r>
                                  <a:rPr lang="en-US" b="0" i="1" smtClean="0">
                                    <a:solidFill>
                                      <a:schemeClr val="tx1"/>
                                    </a:solidFill>
                                    <a:latin typeface="Cambria Math" charset="0"/>
                                  </a:rPr>
                                  <m:t>+</m:t>
                                </m:r>
                                <m:r>
                                  <a:rPr lang="en-US" b="0" i="1" smtClean="0">
                                    <a:solidFill>
                                      <a:schemeClr val="accent1"/>
                                    </a:solidFill>
                                    <a:latin typeface="Cambria Math" charset="0"/>
                                  </a:rPr>
                                  <m:t> </m:t>
                                </m:r>
                                <m:nary>
                                  <m:naryPr>
                                    <m:chr m:val="∑"/>
                                    <m:supHide m:val="on"/>
                                    <m:ctrlPr>
                                      <a:rPr lang="en-US" b="0" i="1" smtClean="0">
                                        <a:solidFill>
                                          <a:srgbClr val="FF8600"/>
                                        </a:solidFill>
                                        <a:latin typeface="Cambria Math" panose="02040503050406030204" pitchFamily="18" charset="0"/>
                                      </a:rPr>
                                    </m:ctrlPr>
                                  </m:naryPr>
                                  <m:sub>
                                    <m:r>
                                      <m:rPr>
                                        <m:brk m:alnAt="7"/>
                                      </m:rPr>
                                      <a:rPr lang="en-US" b="0" i="1" smtClean="0">
                                        <a:solidFill>
                                          <a:srgbClr val="FF8600"/>
                                        </a:solidFill>
                                        <a:latin typeface="Cambria Math" charset="0"/>
                                      </a:rPr>
                                      <m:t>𝑣</m:t>
                                    </m:r>
                                    <m:r>
                                      <a:rPr lang="en-US" b="0" i="1" smtClean="0">
                                        <a:solidFill>
                                          <a:srgbClr val="FF8600"/>
                                        </a:solidFill>
                                        <a:latin typeface="Cambria Math" charset="0"/>
                                      </a:rPr>
                                      <m:t>∈</m:t>
                                    </m:r>
                                    <m:r>
                                      <a:rPr lang="en-US" b="0" i="1" smtClean="0">
                                        <a:solidFill>
                                          <a:srgbClr val="FF8600"/>
                                        </a:solidFill>
                                        <a:latin typeface="Cambria Math" charset="0"/>
                                      </a:rPr>
                                      <m:t>𝑢</m:t>
                                    </m:r>
                                    <m:r>
                                      <a:rPr lang="en-US" b="0" i="1" smtClean="0">
                                        <a:solidFill>
                                          <a:srgbClr val="FF8600"/>
                                        </a:solidFill>
                                        <a:latin typeface="Cambria Math" charset="0"/>
                                      </a:rPr>
                                      <m:t>.</m:t>
                                    </m:r>
                                    <m:r>
                                      <m:rPr>
                                        <m:nor/>
                                      </m:rPr>
                                      <a:rPr lang="en-US" b="0" i="0" smtClean="0">
                                        <a:solidFill>
                                          <a:srgbClr val="FF8600"/>
                                        </a:solidFill>
                                        <a:latin typeface="Cambria Math" charset="0"/>
                                      </a:rPr>
                                      <m:t>children</m:t>
                                    </m:r>
                                  </m:sub>
                                  <m:sup/>
                                  <m:e>
                                    <m:r>
                                      <a:rPr lang="en-US" b="0" i="1" smtClean="0">
                                        <a:solidFill>
                                          <a:srgbClr val="FF8600"/>
                                        </a:solidFill>
                                        <a:latin typeface="Cambria Math" charset="0"/>
                                      </a:rPr>
                                      <m:t>𝐵</m:t>
                                    </m:r>
                                    <m:r>
                                      <a:rPr lang="en-US" b="0" i="1" smtClean="0">
                                        <a:solidFill>
                                          <a:srgbClr val="FF8600"/>
                                        </a:solidFill>
                                        <a:latin typeface="Cambria Math" charset="0"/>
                                      </a:rPr>
                                      <m:t>[</m:t>
                                    </m:r>
                                    <m:r>
                                      <a:rPr lang="en-US" b="0" i="1" smtClean="0">
                                        <a:solidFill>
                                          <a:srgbClr val="FF8600"/>
                                        </a:solidFill>
                                        <a:latin typeface="Cambria Math" charset="0"/>
                                      </a:rPr>
                                      <m:t>𝑣</m:t>
                                    </m:r>
                                    <m:r>
                                      <a:rPr lang="en-US" b="0" i="1" smtClean="0">
                                        <a:solidFill>
                                          <a:srgbClr val="FF8600"/>
                                        </a:solidFill>
                                        <a:latin typeface="Cambria Math" charset="0"/>
                                      </a:rPr>
                                      <m:t>]</m:t>
                                    </m:r>
                                  </m:e>
                                </m:nary>
                              </m:e>
                            </m:eqArr>
                          </m:e>
                        </m:d>
                      </m:e>
                    </m:func>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17894" y="1475735"/>
                <a:ext cx="8191259" cy="4351338"/>
              </a:xfrm>
              <a:blipFill rotWithShape="0">
                <a:blip r:embed="rId2"/>
                <a:stretch>
                  <a:fillRect l="-1339" t="-2241" r="-74"/>
                </a:stretch>
              </a:blipFill>
            </p:spPr>
            <p:txBody>
              <a:bodyPr/>
              <a:lstStyle/>
              <a:p>
                <a:r>
                  <a:rPr lang="en-US">
                    <a:noFill/>
                  </a:rPr>
                  <a:t> </a:t>
                </a:r>
              </a:p>
            </p:txBody>
          </p:sp>
        </mc:Fallback>
      </mc:AlternateContent>
      <p:grpSp>
        <p:nvGrpSpPr>
          <p:cNvPr id="44" name="Group 43"/>
          <p:cNvGrpSpPr/>
          <p:nvPr/>
        </p:nvGrpSpPr>
        <p:grpSpPr>
          <a:xfrm>
            <a:off x="6664927" y="1993078"/>
            <a:ext cx="1965108" cy="1493134"/>
            <a:chOff x="2735357" y="1607747"/>
            <a:chExt cx="6336608" cy="5184150"/>
          </a:xfrm>
        </p:grpSpPr>
        <p:sp>
          <p:nvSpPr>
            <p:cNvPr id="25" name="Oval 24"/>
            <p:cNvSpPr/>
            <p:nvPr/>
          </p:nvSpPr>
          <p:spPr>
            <a:xfrm>
              <a:off x="6192336" y="1607747"/>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Oval 25"/>
            <p:cNvSpPr/>
            <p:nvPr/>
          </p:nvSpPr>
          <p:spPr>
            <a:xfrm>
              <a:off x="7360752" y="3114978"/>
              <a:ext cx="625033" cy="62503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Oval 26"/>
            <p:cNvSpPr/>
            <p:nvPr/>
          </p:nvSpPr>
          <p:spPr>
            <a:xfrm>
              <a:off x="5125338" y="3047102"/>
              <a:ext cx="625033" cy="625033"/>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Oval 27"/>
            <p:cNvSpPr/>
            <p:nvPr/>
          </p:nvSpPr>
          <p:spPr>
            <a:xfrm>
              <a:off x="5567303" y="4782799"/>
              <a:ext cx="625033" cy="625033"/>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Oval 28"/>
            <p:cNvSpPr/>
            <p:nvPr/>
          </p:nvSpPr>
          <p:spPr>
            <a:xfrm>
              <a:off x="4620109" y="4782799"/>
              <a:ext cx="625033" cy="625033"/>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Oval 29"/>
            <p:cNvSpPr/>
            <p:nvPr/>
          </p:nvSpPr>
          <p:spPr>
            <a:xfrm>
              <a:off x="3672915" y="4782798"/>
              <a:ext cx="625033" cy="625033"/>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Oval 30"/>
            <p:cNvSpPr/>
            <p:nvPr/>
          </p:nvSpPr>
          <p:spPr>
            <a:xfrm>
              <a:off x="7985785" y="4782797"/>
              <a:ext cx="625033" cy="62503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2" name="Straight Connector 31"/>
            <p:cNvCxnSpPr>
              <a:stCxn id="30" idx="1"/>
              <a:endCxn id="29" idx="5"/>
            </p:cNvCxnSpPr>
            <p:nvPr/>
          </p:nvCxnSpPr>
          <p:spPr>
            <a:xfrm flipH="1" flipV="1">
              <a:off x="6725835" y="2141246"/>
              <a:ext cx="726451" cy="1065266"/>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1" idx="7"/>
              <a:endCxn id="29" idx="3"/>
            </p:cNvCxnSpPr>
            <p:nvPr/>
          </p:nvCxnSpPr>
          <p:spPr>
            <a:xfrm flipV="1">
              <a:off x="5658837" y="2141246"/>
              <a:ext cx="625033" cy="99739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2" idx="0"/>
              <a:endCxn id="31" idx="4"/>
            </p:cNvCxnSpPr>
            <p:nvPr/>
          </p:nvCxnSpPr>
          <p:spPr>
            <a:xfrm flipH="1" flipV="1">
              <a:off x="5437855" y="3672135"/>
              <a:ext cx="441965" cy="1110664"/>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33" idx="0"/>
              <a:endCxn id="31" idx="4"/>
            </p:cNvCxnSpPr>
            <p:nvPr/>
          </p:nvCxnSpPr>
          <p:spPr>
            <a:xfrm flipV="1">
              <a:off x="4932626" y="3672135"/>
              <a:ext cx="505229" cy="1110664"/>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4" idx="0"/>
              <a:endCxn id="31" idx="4"/>
            </p:cNvCxnSpPr>
            <p:nvPr/>
          </p:nvCxnSpPr>
          <p:spPr>
            <a:xfrm flipV="1">
              <a:off x="3985432" y="3672135"/>
              <a:ext cx="1452423" cy="1110663"/>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0" idx="5"/>
              <a:endCxn id="35" idx="0"/>
            </p:cNvCxnSpPr>
            <p:nvPr/>
          </p:nvCxnSpPr>
          <p:spPr>
            <a:xfrm>
              <a:off x="7894251" y="3648477"/>
              <a:ext cx="404051" cy="113432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sp>
          <p:nvSpPr>
            <p:cNvPr id="38" name="Triangle 37"/>
            <p:cNvSpPr/>
            <p:nvPr/>
          </p:nvSpPr>
          <p:spPr>
            <a:xfrm>
              <a:off x="7743780" y="5407830"/>
              <a:ext cx="1036173" cy="1042786"/>
            </a:xfrm>
            <a:prstGeom prst="triangl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38"/>
            <p:cNvSpPr/>
            <p:nvPr/>
          </p:nvSpPr>
          <p:spPr>
            <a:xfrm>
              <a:off x="5361732" y="5383618"/>
              <a:ext cx="1036173" cy="1042786"/>
            </a:xfrm>
            <a:prstGeom prst="triangl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p:cNvSpPr/>
            <p:nvPr/>
          </p:nvSpPr>
          <p:spPr>
            <a:xfrm>
              <a:off x="4601841" y="5383618"/>
              <a:ext cx="657105" cy="668436"/>
            </a:xfrm>
            <a:prstGeom prst="triangl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p:cNvSpPr/>
            <p:nvPr/>
          </p:nvSpPr>
          <p:spPr>
            <a:xfrm>
              <a:off x="3462882" y="5383618"/>
              <a:ext cx="1036173" cy="1042786"/>
            </a:xfrm>
            <a:prstGeom prst="triangl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2735357" y="2823608"/>
              <a:ext cx="4154427" cy="3945190"/>
            </a:xfrm>
            <a:custGeom>
              <a:avLst/>
              <a:gdLst>
                <a:gd name="connsiteX0" fmla="*/ 3839063 w 4154427"/>
                <a:gd name="connsiteY0" fmla="*/ 3727663 h 3945190"/>
                <a:gd name="connsiteX1" fmla="*/ 4151580 w 4154427"/>
                <a:gd name="connsiteY1" fmla="*/ 2628068 h 3945190"/>
                <a:gd name="connsiteX2" fmla="*/ 3677018 w 4154427"/>
                <a:gd name="connsiteY2" fmla="*/ 799268 h 3945190"/>
                <a:gd name="connsiteX3" fmla="*/ 2901514 w 4154427"/>
                <a:gd name="connsiteY3" fmla="*/ 615 h 3945190"/>
                <a:gd name="connsiteX4" fmla="*/ 1304208 w 4154427"/>
                <a:gd name="connsiteY4" fmla="*/ 695096 h 3945190"/>
                <a:gd name="connsiteX5" fmla="*/ 112015 w 4154427"/>
                <a:gd name="connsiteY5" fmla="*/ 2153506 h 3945190"/>
                <a:gd name="connsiteX6" fmla="*/ 308785 w 4154427"/>
                <a:gd name="connsiteY6" fmla="*/ 3831835 h 3945190"/>
                <a:gd name="connsiteX7" fmla="*/ 2392228 w 4154427"/>
                <a:gd name="connsiteY7" fmla="*/ 3797111 h 3945190"/>
                <a:gd name="connsiteX8" fmla="*/ 3839063 w 4154427"/>
                <a:gd name="connsiteY8" fmla="*/ 3727663 h 394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4427" h="3945190">
                  <a:moveTo>
                    <a:pt x="3839063" y="3727663"/>
                  </a:moveTo>
                  <a:cubicBezTo>
                    <a:pt x="4008825" y="3421898"/>
                    <a:pt x="4178587" y="3116134"/>
                    <a:pt x="4151580" y="2628068"/>
                  </a:cubicBezTo>
                  <a:cubicBezTo>
                    <a:pt x="4124573" y="2140002"/>
                    <a:pt x="3885362" y="1237177"/>
                    <a:pt x="3677018" y="799268"/>
                  </a:cubicBezTo>
                  <a:cubicBezTo>
                    <a:pt x="3468674" y="361359"/>
                    <a:pt x="3296982" y="17977"/>
                    <a:pt x="2901514" y="615"/>
                  </a:cubicBezTo>
                  <a:cubicBezTo>
                    <a:pt x="2506046" y="-16747"/>
                    <a:pt x="1769124" y="336281"/>
                    <a:pt x="1304208" y="695096"/>
                  </a:cubicBezTo>
                  <a:cubicBezTo>
                    <a:pt x="839292" y="1053911"/>
                    <a:pt x="277919" y="1630716"/>
                    <a:pt x="112015" y="2153506"/>
                  </a:cubicBezTo>
                  <a:cubicBezTo>
                    <a:pt x="-53889" y="2676296"/>
                    <a:pt x="-71250" y="3557901"/>
                    <a:pt x="308785" y="3831835"/>
                  </a:cubicBezTo>
                  <a:cubicBezTo>
                    <a:pt x="688820" y="4105769"/>
                    <a:pt x="2392228" y="3797111"/>
                    <a:pt x="2392228" y="3797111"/>
                  </a:cubicBezTo>
                  <a:lnTo>
                    <a:pt x="3839063" y="3727663"/>
                  </a:lnTo>
                  <a:close/>
                </a:path>
              </a:pathLst>
            </a:custGeom>
            <a:noFill/>
            <a:ln w="38100">
              <a:solidFill>
                <a:srgbClr val="B400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7077927" y="2540524"/>
              <a:ext cx="1994038" cy="4251373"/>
            </a:xfrm>
            <a:custGeom>
              <a:avLst/>
              <a:gdLst>
                <a:gd name="connsiteX0" fmla="*/ 561364 w 1994038"/>
                <a:gd name="connsiteY0" fmla="*/ 295273 h 4251373"/>
                <a:gd name="connsiteX1" fmla="*/ 52078 w 1994038"/>
                <a:gd name="connsiteY1" fmla="*/ 700387 h 4251373"/>
                <a:gd name="connsiteX2" fmla="*/ 133101 w 1994038"/>
                <a:gd name="connsiteY2" fmla="*/ 2425015 h 4251373"/>
                <a:gd name="connsiteX3" fmla="*/ 121526 w 1994038"/>
                <a:gd name="connsiteY3" fmla="*/ 4022322 h 4251373"/>
                <a:gd name="connsiteX4" fmla="*/ 1846154 w 1994038"/>
                <a:gd name="connsiteY4" fmla="*/ 4103344 h 4251373"/>
                <a:gd name="connsiteX5" fmla="*/ 1823005 w 1994038"/>
                <a:gd name="connsiteY5" fmla="*/ 2714382 h 4251373"/>
                <a:gd name="connsiteX6" fmla="*/ 1151673 w 1994038"/>
                <a:gd name="connsiteY6" fmla="*/ 167952 h 4251373"/>
                <a:gd name="connsiteX7" fmla="*/ 561364 w 1994038"/>
                <a:gd name="connsiteY7" fmla="*/ 295273 h 425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4038" h="4251373">
                  <a:moveTo>
                    <a:pt x="561364" y="295273"/>
                  </a:moveTo>
                  <a:cubicBezTo>
                    <a:pt x="378098" y="384012"/>
                    <a:pt x="123455" y="345430"/>
                    <a:pt x="52078" y="700387"/>
                  </a:cubicBezTo>
                  <a:cubicBezTo>
                    <a:pt x="-19299" y="1055344"/>
                    <a:pt x="121526" y="1871359"/>
                    <a:pt x="133101" y="2425015"/>
                  </a:cubicBezTo>
                  <a:cubicBezTo>
                    <a:pt x="144676" y="2978671"/>
                    <a:pt x="-163983" y="3742601"/>
                    <a:pt x="121526" y="4022322"/>
                  </a:cubicBezTo>
                  <a:cubicBezTo>
                    <a:pt x="407035" y="4302044"/>
                    <a:pt x="1562574" y="4321334"/>
                    <a:pt x="1846154" y="4103344"/>
                  </a:cubicBezTo>
                  <a:cubicBezTo>
                    <a:pt x="2129734" y="3885354"/>
                    <a:pt x="1938752" y="3370281"/>
                    <a:pt x="1823005" y="2714382"/>
                  </a:cubicBezTo>
                  <a:cubicBezTo>
                    <a:pt x="1707258" y="2058483"/>
                    <a:pt x="1356159" y="573066"/>
                    <a:pt x="1151673" y="167952"/>
                  </a:cubicBezTo>
                  <a:cubicBezTo>
                    <a:pt x="947187" y="-237162"/>
                    <a:pt x="744630" y="206534"/>
                    <a:pt x="561364" y="295273"/>
                  </a:cubicBezTo>
                  <a:close/>
                </a:path>
              </a:pathLst>
            </a:custGeom>
            <a:noFill/>
            <a:ln w="34925">
              <a:solidFill>
                <a:srgbClr val="B400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6664927" y="4849679"/>
            <a:ext cx="2082946" cy="1803232"/>
            <a:chOff x="2979854" y="1607747"/>
            <a:chExt cx="6082627" cy="5192300"/>
          </a:xfrm>
        </p:grpSpPr>
        <p:sp>
          <p:nvSpPr>
            <p:cNvPr id="45" name="Oval 44"/>
            <p:cNvSpPr/>
            <p:nvPr/>
          </p:nvSpPr>
          <p:spPr>
            <a:xfrm>
              <a:off x="6192336" y="1607747"/>
              <a:ext cx="625033" cy="62503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Oval 45"/>
            <p:cNvSpPr/>
            <p:nvPr/>
          </p:nvSpPr>
          <p:spPr>
            <a:xfrm>
              <a:off x="7360752" y="3114978"/>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Oval 46"/>
            <p:cNvSpPr/>
            <p:nvPr/>
          </p:nvSpPr>
          <p:spPr>
            <a:xfrm>
              <a:off x="5125338" y="3047102"/>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Oval 47"/>
            <p:cNvSpPr/>
            <p:nvPr/>
          </p:nvSpPr>
          <p:spPr>
            <a:xfrm>
              <a:off x="5567303" y="4782799"/>
              <a:ext cx="625033" cy="625033"/>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Oval 48"/>
            <p:cNvSpPr/>
            <p:nvPr/>
          </p:nvSpPr>
          <p:spPr>
            <a:xfrm>
              <a:off x="4620109" y="4782799"/>
              <a:ext cx="625033" cy="625033"/>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Oval 49"/>
            <p:cNvSpPr/>
            <p:nvPr/>
          </p:nvSpPr>
          <p:spPr>
            <a:xfrm>
              <a:off x="3672915" y="4782798"/>
              <a:ext cx="625033" cy="625033"/>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Oval 50"/>
            <p:cNvSpPr/>
            <p:nvPr/>
          </p:nvSpPr>
          <p:spPr>
            <a:xfrm>
              <a:off x="7985785" y="4782797"/>
              <a:ext cx="625033" cy="62503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2" name="Straight Connector 51"/>
            <p:cNvCxnSpPr>
              <a:stCxn id="50" idx="1"/>
              <a:endCxn id="49" idx="5"/>
            </p:cNvCxnSpPr>
            <p:nvPr/>
          </p:nvCxnSpPr>
          <p:spPr>
            <a:xfrm flipH="1" flipV="1">
              <a:off x="6725835" y="2141246"/>
              <a:ext cx="726451" cy="1065266"/>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7"/>
              <a:endCxn id="49" idx="3"/>
            </p:cNvCxnSpPr>
            <p:nvPr/>
          </p:nvCxnSpPr>
          <p:spPr>
            <a:xfrm flipV="1">
              <a:off x="5658837" y="2141246"/>
              <a:ext cx="625033" cy="99739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2" idx="0"/>
              <a:endCxn id="51" idx="4"/>
            </p:cNvCxnSpPr>
            <p:nvPr/>
          </p:nvCxnSpPr>
          <p:spPr>
            <a:xfrm flipH="1" flipV="1">
              <a:off x="5437855" y="3672135"/>
              <a:ext cx="441965" cy="1110664"/>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3" idx="0"/>
              <a:endCxn id="51" idx="4"/>
            </p:cNvCxnSpPr>
            <p:nvPr/>
          </p:nvCxnSpPr>
          <p:spPr>
            <a:xfrm flipV="1">
              <a:off x="4932626" y="3672135"/>
              <a:ext cx="505229" cy="1110664"/>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4" idx="0"/>
              <a:endCxn id="51" idx="4"/>
            </p:cNvCxnSpPr>
            <p:nvPr/>
          </p:nvCxnSpPr>
          <p:spPr>
            <a:xfrm flipV="1">
              <a:off x="3985432" y="3672135"/>
              <a:ext cx="1452423" cy="1110663"/>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50" idx="5"/>
              <a:endCxn id="55" idx="0"/>
            </p:cNvCxnSpPr>
            <p:nvPr/>
          </p:nvCxnSpPr>
          <p:spPr>
            <a:xfrm>
              <a:off x="7894251" y="3648477"/>
              <a:ext cx="404051" cy="113432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sp>
          <p:nvSpPr>
            <p:cNvPr id="58" name="Triangle 57"/>
            <p:cNvSpPr/>
            <p:nvPr/>
          </p:nvSpPr>
          <p:spPr>
            <a:xfrm>
              <a:off x="7743780" y="5407830"/>
              <a:ext cx="1036173" cy="1042786"/>
            </a:xfrm>
            <a:prstGeom prst="triangl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iangle 58"/>
            <p:cNvSpPr/>
            <p:nvPr/>
          </p:nvSpPr>
          <p:spPr>
            <a:xfrm>
              <a:off x="5361732" y="5383618"/>
              <a:ext cx="1036173" cy="1042786"/>
            </a:xfrm>
            <a:prstGeom prst="triangl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iangle 59"/>
            <p:cNvSpPr/>
            <p:nvPr/>
          </p:nvSpPr>
          <p:spPr>
            <a:xfrm>
              <a:off x="4601841" y="5383618"/>
              <a:ext cx="657105" cy="668436"/>
            </a:xfrm>
            <a:prstGeom prst="triangl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iangle 60"/>
            <p:cNvSpPr/>
            <p:nvPr/>
          </p:nvSpPr>
          <p:spPr>
            <a:xfrm>
              <a:off x="3462882" y="5383618"/>
              <a:ext cx="1036173" cy="1042786"/>
            </a:xfrm>
            <a:prstGeom prst="triangl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2979854" y="4487394"/>
              <a:ext cx="1589374" cy="2225935"/>
            </a:xfrm>
            <a:custGeom>
              <a:avLst/>
              <a:gdLst>
                <a:gd name="connsiteX0" fmla="*/ 1024987 w 1589374"/>
                <a:gd name="connsiteY0" fmla="*/ 2202773 h 2225935"/>
                <a:gd name="connsiteX1" fmla="*/ 1534273 w 1589374"/>
                <a:gd name="connsiteY1" fmla="*/ 2168049 h 2225935"/>
                <a:gd name="connsiteX2" fmla="*/ 1568997 w 1589374"/>
                <a:gd name="connsiteY2" fmla="*/ 1658763 h 2225935"/>
                <a:gd name="connsiteX3" fmla="*/ 1476399 w 1589374"/>
                <a:gd name="connsiteY3" fmla="*/ 478145 h 2225935"/>
                <a:gd name="connsiteX4" fmla="*/ 955538 w 1589374"/>
                <a:gd name="connsiteY4" fmla="*/ 15158 h 2225935"/>
                <a:gd name="connsiteX5" fmla="*/ 52713 w 1589374"/>
                <a:gd name="connsiteY5" fmla="*/ 975857 h 2225935"/>
                <a:gd name="connsiteX6" fmla="*/ 203184 w 1589374"/>
                <a:gd name="connsiteY6" fmla="*/ 2063877 h 2225935"/>
                <a:gd name="connsiteX7" fmla="*/ 1024987 w 1589374"/>
                <a:gd name="connsiteY7" fmla="*/ 2202773 h 222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9374" h="2225935">
                  <a:moveTo>
                    <a:pt x="1024987" y="2202773"/>
                  </a:moveTo>
                  <a:cubicBezTo>
                    <a:pt x="1246835" y="2220135"/>
                    <a:pt x="1443605" y="2258717"/>
                    <a:pt x="1534273" y="2168049"/>
                  </a:cubicBezTo>
                  <a:cubicBezTo>
                    <a:pt x="1624941" y="2077381"/>
                    <a:pt x="1578643" y="1940414"/>
                    <a:pt x="1568997" y="1658763"/>
                  </a:cubicBezTo>
                  <a:cubicBezTo>
                    <a:pt x="1559351" y="1377112"/>
                    <a:pt x="1578642" y="752079"/>
                    <a:pt x="1476399" y="478145"/>
                  </a:cubicBezTo>
                  <a:cubicBezTo>
                    <a:pt x="1374156" y="204211"/>
                    <a:pt x="1192819" y="-67794"/>
                    <a:pt x="955538" y="15158"/>
                  </a:cubicBezTo>
                  <a:cubicBezTo>
                    <a:pt x="718257" y="98110"/>
                    <a:pt x="178105" y="634404"/>
                    <a:pt x="52713" y="975857"/>
                  </a:cubicBezTo>
                  <a:cubicBezTo>
                    <a:pt x="-72679" y="1317310"/>
                    <a:pt x="44997" y="1859391"/>
                    <a:pt x="203184" y="2063877"/>
                  </a:cubicBezTo>
                  <a:cubicBezTo>
                    <a:pt x="361371" y="2268363"/>
                    <a:pt x="803139" y="2185411"/>
                    <a:pt x="1024987" y="2202773"/>
                  </a:cubicBezTo>
                  <a:close/>
                </a:path>
              </a:pathLst>
            </a:custGeom>
            <a:noFill/>
            <a:ln w="25400">
              <a:solidFill>
                <a:srgbClr val="B400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4351786" y="4569369"/>
              <a:ext cx="1181361" cy="1805145"/>
            </a:xfrm>
            <a:custGeom>
              <a:avLst/>
              <a:gdLst>
                <a:gd name="connsiteX0" fmla="*/ 451708 w 1181361"/>
                <a:gd name="connsiteY0" fmla="*/ 14206 h 1805145"/>
                <a:gd name="connsiteX1" fmla="*/ 92892 w 1181361"/>
                <a:gd name="connsiteY1" fmla="*/ 592940 h 1805145"/>
                <a:gd name="connsiteX2" fmla="*/ 81318 w 1181361"/>
                <a:gd name="connsiteY2" fmla="*/ 1704109 h 1805145"/>
                <a:gd name="connsiteX3" fmla="*/ 1030442 w 1181361"/>
                <a:gd name="connsiteY3" fmla="*/ 1646236 h 1805145"/>
                <a:gd name="connsiteX4" fmla="*/ 1169338 w 1181361"/>
                <a:gd name="connsiteY4" fmla="*/ 754985 h 1805145"/>
                <a:gd name="connsiteX5" fmla="*/ 926270 w 1181361"/>
                <a:gd name="connsiteY5" fmla="*/ 222550 h 1805145"/>
                <a:gd name="connsiteX6" fmla="*/ 451708 w 1181361"/>
                <a:gd name="connsiteY6" fmla="*/ 14206 h 180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1361" h="1805145">
                  <a:moveTo>
                    <a:pt x="451708" y="14206"/>
                  </a:moveTo>
                  <a:cubicBezTo>
                    <a:pt x="312812" y="75938"/>
                    <a:pt x="154624" y="311290"/>
                    <a:pt x="92892" y="592940"/>
                  </a:cubicBezTo>
                  <a:cubicBezTo>
                    <a:pt x="31160" y="874591"/>
                    <a:pt x="-74940" y="1528560"/>
                    <a:pt x="81318" y="1704109"/>
                  </a:cubicBezTo>
                  <a:cubicBezTo>
                    <a:pt x="237576" y="1879658"/>
                    <a:pt x="849105" y="1804423"/>
                    <a:pt x="1030442" y="1646236"/>
                  </a:cubicBezTo>
                  <a:cubicBezTo>
                    <a:pt x="1211779" y="1488049"/>
                    <a:pt x="1186700" y="992266"/>
                    <a:pt x="1169338" y="754985"/>
                  </a:cubicBezTo>
                  <a:cubicBezTo>
                    <a:pt x="1151976" y="517704"/>
                    <a:pt x="1042017" y="340226"/>
                    <a:pt x="926270" y="222550"/>
                  </a:cubicBezTo>
                  <a:cubicBezTo>
                    <a:pt x="810523" y="104874"/>
                    <a:pt x="590604" y="-47526"/>
                    <a:pt x="451708" y="14206"/>
                  </a:cubicBezTo>
                  <a:close/>
                </a:path>
              </a:pathLst>
            </a:custGeom>
            <a:noFill/>
            <a:ln w="25400">
              <a:solidFill>
                <a:srgbClr val="B400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4943278" y="4519190"/>
              <a:ext cx="2004981" cy="2280857"/>
            </a:xfrm>
            <a:custGeom>
              <a:avLst/>
              <a:gdLst>
                <a:gd name="connsiteX0" fmla="*/ 1573269 w 2004981"/>
                <a:gd name="connsiteY0" fmla="*/ 214856 h 2280857"/>
                <a:gd name="connsiteX1" fmla="*/ 890363 w 2004981"/>
                <a:gd name="connsiteY1" fmla="*/ 99109 h 2280857"/>
                <a:gd name="connsiteX2" fmla="*/ 184307 w 2004981"/>
                <a:gd name="connsiteY2" fmla="*/ 782015 h 2280857"/>
                <a:gd name="connsiteX3" fmla="*/ 149583 w 2004981"/>
                <a:gd name="connsiteY3" fmla="*/ 2124678 h 2280857"/>
                <a:gd name="connsiteX4" fmla="*/ 1932084 w 2004981"/>
                <a:gd name="connsiteY4" fmla="*/ 2043656 h 2280857"/>
                <a:gd name="connsiteX5" fmla="*/ 1573269 w 2004981"/>
                <a:gd name="connsiteY5" fmla="*/ 214856 h 228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81" h="2280857">
                  <a:moveTo>
                    <a:pt x="1573269" y="214856"/>
                  </a:moveTo>
                  <a:cubicBezTo>
                    <a:pt x="1399649" y="-109235"/>
                    <a:pt x="1121857" y="4582"/>
                    <a:pt x="890363" y="99109"/>
                  </a:cubicBezTo>
                  <a:cubicBezTo>
                    <a:pt x="658869" y="193635"/>
                    <a:pt x="307770" y="444420"/>
                    <a:pt x="184307" y="782015"/>
                  </a:cubicBezTo>
                  <a:cubicBezTo>
                    <a:pt x="60844" y="1119610"/>
                    <a:pt x="-141713" y="1914405"/>
                    <a:pt x="149583" y="2124678"/>
                  </a:cubicBezTo>
                  <a:cubicBezTo>
                    <a:pt x="440879" y="2334951"/>
                    <a:pt x="1689016" y="2356172"/>
                    <a:pt x="1932084" y="2043656"/>
                  </a:cubicBezTo>
                  <a:cubicBezTo>
                    <a:pt x="2175152" y="1731140"/>
                    <a:pt x="1746889" y="538947"/>
                    <a:pt x="1573269" y="214856"/>
                  </a:cubicBezTo>
                  <a:close/>
                </a:path>
              </a:pathLst>
            </a:custGeom>
            <a:noFill/>
            <a:ln w="25400">
              <a:solidFill>
                <a:srgbClr val="B400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7393112" y="4320887"/>
              <a:ext cx="1669369" cy="2415274"/>
            </a:xfrm>
            <a:custGeom>
              <a:avLst/>
              <a:gdLst>
                <a:gd name="connsiteX0" fmla="*/ 628144 w 1669369"/>
                <a:gd name="connsiteY0" fmla="*/ 123791 h 2415274"/>
                <a:gd name="connsiteX1" fmla="*/ 3111 w 1669369"/>
                <a:gd name="connsiteY1" fmla="*/ 2068338 h 2415274"/>
                <a:gd name="connsiteX2" fmla="*/ 442949 w 1669369"/>
                <a:gd name="connsiteY2" fmla="*/ 2334556 h 2415274"/>
                <a:gd name="connsiteX3" fmla="*/ 1611992 w 1669369"/>
                <a:gd name="connsiteY3" fmla="*/ 2288257 h 2415274"/>
                <a:gd name="connsiteX4" fmla="*/ 1461521 w 1669369"/>
                <a:gd name="connsiteY4" fmla="*/ 945594 h 2415274"/>
                <a:gd name="connsiteX5" fmla="*/ 1218453 w 1669369"/>
                <a:gd name="connsiteY5" fmla="*/ 274262 h 2415274"/>
                <a:gd name="connsiteX6" fmla="*/ 628144 w 1669369"/>
                <a:gd name="connsiteY6" fmla="*/ 123791 h 241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9369" h="2415274">
                  <a:moveTo>
                    <a:pt x="628144" y="123791"/>
                  </a:moveTo>
                  <a:cubicBezTo>
                    <a:pt x="425587" y="422804"/>
                    <a:pt x="33977" y="1699877"/>
                    <a:pt x="3111" y="2068338"/>
                  </a:cubicBezTo>
                  <a:cubicBezTo>
                    <a:pt x="-27755" y="2436799"/>
                    <a:pt x="174802" y="2297903"/>
                    <a:pt x="442949" y="2334556"/>
                  </a:cubicBezTo>
                  <a:cubicBezTo>
                    <a:pt x="711096" y="2371209"/>
                    <a:pt x="1442230" y="2519751"/>
                    <a:pt x="1611992" y="2288257"/>
                  </a:cubicBezTo>
                  <a:cubicBezTo>
                    <a:pt x="1781754" y="2056763"/>
                    <a:pt x="1527111" y="1281260"/>
                    <a:pt x="1461521" y="945594"/>
                  </a:cubicBezTo>
                  <a:cubicBezTo>
                    <a:pt x="1395931" y="609928"/>
                    <a:pt x="1357349" y="403513"/>
                    <a:pt x="1218453" y="274262"/>
                  </a:cubicBezTo>
                  <a:cubicBezTo>
                    <a:pt x="1079557" y="145011"/>
                    <a:pt x="830701" y="-175222"/>
                    <a:pt x="628144" y="123791"/>
                  </a:cubicBezTo>
                  <a:close/>
                </a:path>
              </a:pathLst>
            </a:custGeom>
            <a:noFill/>
            <a:ln w="25400">
              <a:solidFill>
                <a:srgbClr val="B400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54FEF15E-6C56-084A-8E90-77B10E67567C}"/>
              </a:ext>
            </a:extLst>
          </p:cNvPr>
          <p:cNvSpPr>
            <a:spLocks noGrp="1"/>
          </p:cNvSpPr>
          <p:nvPr>
            <p:ph type="sldNum" sz="quarter" idx="12"/>
          </p:nvPr>
        </p:nvSpPr>
        <p:spPr/>
        <p:txBody>
          <a:bodyPr/>
          <a:lstStyle/>
          <a:p>
            <a:fld id="{EF2FF170-42D9-E44F-9C55-E217B723EC95}" type="slidenum">
              <a:rPr lang="en-US" smtClean="0"/>
              <a:t>105</a:t>
            </a:fld>
            <a:endParaRPr lang="en-US"/>
          </a:p>
        </p:txBody>
      </p:sp>
    </p:spTree>
    <p:extLst>
      <p:ext uri="{BB962C8B-B14F-4D97-AF65-F5344CB8AC3E}">
        <p14:creationId xmlns:p14="http://schemas.microsoft.com/office/powerpoint/2010/main" val="13078139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value of the optimal solution.</a:t>
            </a:r>
          </a:p>
          <a:p>
            <a:r>
              <a:rPr lang="en-US" b="1" dirty="0">
                <a:solidFill>
                  <a:schemeClr val="accent4"/>
                </a:solidFill>
              </a:rPr>
              <a:t>Step 3: </a:t>
            </a:r>
            <a:r>
              <a:rPr lang="en-US" dirty="0">
                <a:solidFill>
                  <a:schemeClr val="accent5"/>
                </a:solidFill>
              </a:rPr>
              <a:t>Use dynamic programming </a:t>
            </a:r>
            <a:r>
              <a:rPr lang="en-US" dirty="0"/>
              <a:t>to find the value of the optimal solution.</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solution.</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Left Arrow 3"/>
          <p:cNvSpPr/>
          <p:nvPr/>
        </p:nvSpPr>
        <p:spPr>
          <a:xfrm rot="19323548">
            <a:off x="8196950" y="2651387"/>
            <a:ext cx="902677" cy="454634"/>
          </a:xfrm>
          <a:prstGeom prst="leftArrow">
            <a:avLst/>
          </a:prstGeom>
          <a:solidFill>
            <a:schemeClr val="accent5"/>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7641C28B-F0AA-5C4B-88D3-427DC76C58DD}"/>
              </a:ext>
            </a:extLst>
          </p:cNvPr>
          <p:cNvSpPr>
            <a:spLocks noGrp="1"/>
          </p:cNvSpPr>
          <p:nvPr>
            <p:ph type="sldNum" sz="quarter" idx="12"/>
          </p:nvPr>
        </p:nvSpPr>
        <p:spPr/>
        <p:txBody>
          <a:bodyPr/>
          <a:lstStyle/>
          <a:p>
            <a:fld id="{EF2FF170-42D9-E44F-9C55-E217B723EC95}" type="slidenum">
              <a:rPr lang="en-US" smtClean="0"/>
              <a:t>106</a:t>
            </a:fld>
            <a:endParaRPr lang="en-US"/>
          </a:p>
        </p:txBody>
      </p:sp>
    </p:spTree>
    <p:extLst>
      <p:ext uri="{BB962C8B-B14F-4D97-AF65-F5344CB8AC3E}">
        <p14:creationId xmlns:p14="http://schemas.microsoft.com/office/powerpoint/2010/main" val="15033023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558" y="341977"/>
            <a:ext cx="7886700" cy="1046985"/>
          </a:xfrm>
        </p:spPr>
        <p:txBody>
          <a:bodyPr/>
          <a:lstStyle/>
          <a:p>
            <a:r>
              <a:rPr lang="en-US" dirty="0"/>
              <a:t>A top-down DP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4558" y="1388962"/>
                <a:ext cx="8712120" cy="5254905"/>
              </a:xfrm>
            </p:spPr>
            <p:txBody>
              <a:bodyPr>
                <a:normAutofit/>
              </a:bodyPr>
              <a:lstStyle/>
              <a:p>
                <a:r>
                  <a:rPr lang="en-US" dirty="0"/>
                  <a:t>MIS_subtree(u):</a:t>
                </a:r>
              </a:p>
              <a:p>
                <a:pPr lvl="1"/>
                <a:r>
                  <a:rPr lang="en-US" b="1" dirty="0">
                    <a:solidFill>
                      <a:schemeClr val="tx2"/>
                    </a:solidFill>
                  </a:rPr>
                  <a:t>if</a:t>
                </a:r>
                <a:r>
                  <a:rPr lang="en-US" dirty="0">
                    <a:solidFill>
                      <a:schemeClr val="tx2"/>
                    </a:solidFill>
                  </a:rPr>
                  <a:t> u is a leaf:</a:t>
                </a:r>
              </a:p>
              <a:p>
                <a:pPr lvl="2"/>
                <a:r>
                  <a:rPr lang="en-US" dirty="0"/>
                  <a:t>A[u] = weight(u)</a:t>
                </a:r>
              </a:p>
              <a:p>
                <a:pPr lvl="2"/>
                <a:r>
                  <a:rPr lang="en-US" dirty="0"/>
                  <a:t>B[u] = 0</a:t>
                </a:r>
              </a:p>
              <a:p>
                <a:pPr lvl="1"/>
                <a:r>
                  <a:rPr lang="en-US" b="1" dirty="0">
                    <a:solidFill>
                      <a:schemeClr val="tx2"/>
                    </a:solidFill>
                  </a:rPr>
                  <a:t>else</a:t>
                </a:r>
                <a:r>
                  <a:rPr lang="en-US" dirty="0">
                    <a:solidFill>
                      <a:schemeClr val="tx2"/>
                    </a:solidFill>
                  </a:rPr>
                  <a:t>:</a:t>
                </a:r>
              </a:p>
              <a:p>
                <a:pPr lvl="2"/>
                <a:r>
                  <a:rPr lang="en-US" b="1" dirty="0"/>
                  <a:t>for</a:t>
                </a:r>
                <a:r>
                  <a:rPr lang="en-US" dirty="0"/>
                  <a:t> v in </a:t>
                </a:r>
                <a:r>
                  <a:rPr lang="en-US" dirty="0" err="1"/>
                  <a:t>u.children</a:t>
                </a:r>
                <a:r>
                  <a:rPr lang="en-US" dirty="0"/>
                  <a:t>:</a:t>
                </a:r>
              </a:p>
              <a:p>
                <a:pPr lvl="3"/>
                <a:r>
                  <a:rPr lang="en-US" dirty="0" err="1"/>
                  <a:t>MIS_subtree</a:t>
                </a:r>
                <a:r>
                  <a:rPr lang="en-US" dirty="0"/>
                  <a:t>(v)</a:t>
                </a:r>
              </a:p>
              <a:p>
                <a:pPr lvl="2"/>
                <a14:m>
                  <m:oMath xmlns:m="http://schemas.openxmlformats.org/officeDocument/2006/math">
                    <m:r>
                      <a:rPr lang="en-US" i="1">
                        <a:latin typeface="Cambria Math" charset="0"/>
                      </a:rPr>
                      <m:t>𝐴</m:t>
                    </m:r>
                    <m:d>
                      <m:dPr>
                        <m:begChr m:val="["/>
                        <m:endChr m:val="]"/>
                        <m:ctrlPr>
                          <a:rPr lang="en-US" i="1">
                            <a:latin typeface="Cambria Math" panose="02040503050406030204" pitchFamily="18" charset="0"/>
                          </a:rPr>
                        </m:ctrlPr>
                      </m:dPr>
                      <m:e>
                        <m:r>
                          <a:rPr lang="en-US" i="1">
                            <a:latin typeface="Cambria Math" charset="0"/>
                          </a:rPr>
                          <m:t>𝑢</m:t>
                        </m:r>
                      </m:e>
                    </m:d>
                    <m:r>
                      <a:rPr lang="en-US" i="1">
                        <a:latin typeface="Cambria Math" charset="0"/>
                      </a:rPr>
                      <m:t>=</m:t>
                    </m:r>
                    <m:r>
                      <m:rPr>
                        <m:sty m:val="p"/>
                      </m:rPr>
                      <a:rPr lang="en-US" b="0" i="0" smtClean="0">
                        <a:latin typeface="Cambria Math" charset="0"/>
                      </a:rPr>
                      <m:t>max</m:t>
                    </m:r>
                    <m:r>
                      <a:rPr lang="en-US" b="0" i="1" smtClean="0">
                        <a:latin typeface="Cambria Math" charset="0"/>
                      </a:rPr>
                      <m:t>⁡{ </m:t>
                    </m:r>
                    <m:nary>
                      <m:naryPr>
                        <m:chr m:val="∑"/>
                        <m:supHide m:val="on"/>
                        <m:ctrlPr>
                          <a:rPr lang="mr-IN" i="1">
                            <a:solidFill>
                              <a:schemeClr val="accent4"/>
                            </a:solidFill>
                            <a:latin typeface="Cambria Math" panose="02040503050406030204" pitchFamily="18" charset="0"/>
                          </a:rPr>
                        </m:ctrlPr>
                      </m:naryPr>
                      <m:sub>
                        <m:r>
                          <m:rPr>
                            <m:brk m:alnAt="7"/>
                          </m:rPr>
                          <a:rPr lang="en-US" i="1">
                            <a:solidFill>
                              <a:schemeClr val="accent4"/>
                            </a:solidFill>
                            <a:latin typeface="Cambria Math" charset="0"/>
                          </a:rPr>
                          <m:t>𝑣</m:t>
                        </m:r>
                        <m:r>
                          <a:rPr lang="en-US" i="1">
                            <a:solidFill>
                              <a:schemeClr val="accent4"/>
                            </a:solidFill>
                            <a:latin typeface="Cambria Math" charset="0"/>
                          </a:rPr>
                          <m:t>∈</m:t>
                        </m:r>
                        <m:r>
                          <a:rPr lang="en-US" i="1">
                            <a:solidFill>
                              <a:schemeClr val="accent4"/>
                            </a:solidFill>
                            <a:latin typeface="Cambria Math" charset="0"/>
                          </a:rPr>
                          <m:t>𝑢</m:t>
                        </m:r>
                        <m:r>
                          <a:rPr lang="en-US" i="1">
                            <a:solidFill>
                              <a:schemeClr val="accent4"/>
                            </a:solidFill>
                            <a:latin typeface="Cambria Math" charset="0"/>
                          </a:rPr>
                          <m:t>.</m:t>
                        </m:r>
                        <m:r>
                          <m:rPr>
                            <m:nor/>
                          </m:rPr>
                          <a:rPr lang="en-US">
                            <a:solidFill>
                              <a:schemeClr val="accent4"/>
                            </a:solidFill>
                            <a:latin typeface="Cambria Math" charset="0"/>
                          </a:rPr>
                          <m:t>children</m:t>
                        </m:r>
                      </m:sub>
                      <m:sup/>
                      <m:e>
                        <m:r>
                          <a:rPr lang="en-US" i="1">
                            <a:solidFill>
                              <a:schemeClr val="accent4"/>
                            </a:solidFill>
                            <a:latin typeface="Cambria Math" charset="0"/>
                          </a:rPr>
                          <m:t>𝐴</m:t>
                        </m:r>
                        <m:r>
                          <a:rPr lang="en-US" b="0" i="1" smtClean="0">
                            <a:solidFill>
                              <a:schemeClr val="accent4"/>
                            </a:solidFill>
                            <a:latin typeface="Cambria Math" charset="0"/>
                          </a:rPr>
                          <m:t>[</m:t>
                        </m:r>
                        <m:r>
                          <a:rPr lang="en-US" b="0" i="1" smtClean="0">
                            <a:solidFill>
                              <a:schemeClr val="accent4"/>
                            </a:solidFill>
                            <a:latin typeface="Cambria Math" charset="0"/>
                          </a:rPr>
                          <m:t>𝑣</m:t>
                        </m:r>
                        <m:r>
                          <a:rPr lang="en-US" b="0" i="1" smtClean="0">
                            <a:solidFill>
                              <a:schemeClr val="accent4"/>
                            </a:solidFill>
                            <a:latin typeface="Cambria Math" charset="0"/>
                          </a:rPr>
                          <m:t>]</m:t>
                        </m:r>
                      </m:e>
                    </m:nary>
                    <m:r>
                      <a:rPr lang="en-US" i="1">
                        <a:solidFill>
                          <a:schemeClr val="accent4"/>
                        </a:solidFill>
                        <a:latin typeface="Cambria Math" charset="0"/>
                      </a:rPr>
                      <m:t>,</m:t>
                    </m:r>
                    <m:r>
                      <m:rPr>
                        <m:nor/>
                      </m:rPr>
                      <a:rPr lang="en-US">
                        <a:solidFill>
                          <a:schemeClr val="accent1"/>
                        </a:solidFill>
                        <a:latin typeface="Cambria Math" charset="0"/>
                      </a:rPr>
                      <m:t>weight</m:t>
                    </m:r>
                    <m:d>
                      <m:dPr>
                        <m:ctrlPr>
                          <a:rPr lang="en-US" i="1">
                            <a:solidFill>
                              <a:schemeClr val="accent1"/>
                            </a:solidFill>
                            <a:latin typeface="Cambria Math" panose="02040503050406030204" pitchFamily="18" charset="0"/>
                          </a:rPr>
                        </m:ctrlPr>
                      </m:dPr>
                      <m:e>
                        <m:r>
                          <a:rPr lang="en-US" i="1">
                            <a:solidFill>
                              <a:schemeClr val="accent1"/>
                            </a:solidFill>
                            <a:latin typeface="Cambria Math" charset="0"/>
                          </a:rPr>
                          <m:t>𝑢</m:t>
                        </m:r>
                      </m:e>
                    </m:d>
                    <m:r>
                      <a:rPr lang="en-US" i="1">
                        <a:latin typeface="Cambria Math" charset="0"/>
                      </a:rPr>
                      <m:t>+</m:t>
                    </m:r>
                    <m:r>
                      <a:rPr lang="en-US" i="1">
                        <a:solidFill>
                          <a:schemeClr val="accent1"/>
                        </a:solidFill>
                        <a:latin typeface="Cambria Math" charset="0"/>
                      </a:rPr>
                      <m:t> </m:t>
                    </m:r>
                    <m:nary>
                      <m:naryPr>
                        <m:chr m:val="∑"/>
                        <m:supHide m:val="on"/>
                        <m:ctrlPr>
                          <a:rPr lang="en-US" i="1" smtClean="0">
                            <a:solidFill>
                              <a:srgbClr val="FF8600"/>
                            </a:solidFill>
                            <a:latin typeface="Cambria Math" panose="02040503050406030204" pitchFamily="18" charset="0"/>
                          </a:rPr>
                        </m:ctrlPr>
                      </m:naryPr>
                      <m:sub>
                        <m:r>
                          <m:rPr>
                            <m:brk m:alnAt="7"/>
                          </m:rPr>
                          <a:rPr lang="en-US" i="1">
                            <a:solidFill>
                              <a:srgbClr val="FF8600"/>
                            </a:solidFill>
                            <a:latin typeface="Cambria Math" charset="0"/>
                          </a:rPr>
                          <m:t>𝑣</m:t>
                        </m:r>
                        <m:r>
                          <a:rPr lang="en-US" i="1">
                            <a:solidFill>
                              <a:srgbClr val="FF8600"/>
                            </a:solidFill>
                            <a:latin typeface="Cambria Math" charset="0"/>
                          </a:rPr>
                          <m:t>∈</m:t>
                        </m:r>
                        <m:r>
                          <a:rPr lang="en-US" i="1">
                            <a:solidFill>
                              <a:srgbClr val="FF8600"/>
                            </a:solidFill>
                            <a:latin typeface="Cambria Math" charset="0"/>
                          </a:rPr>
                          <m:t>𝑢</m:t>
                        </m:r>
                        <m:r>
                          <a:rPr lang="en-US" i="1">
                            <a:solidFill>
                              <a:srgbClr val="FF8600"/>
                            </a:solidFill>
                            <a:latin typeface="Cambria Math" charset="0"/>
                          </a:rPr>
                          <m:t>.</m:t>
                        </m:r>
                        <m:r>
                          <m:rPr>
                            <m:nor/>
                          </m:rPr>
                          <a:rPr lang="en-US">
                            <a:solidFill>
                              <a:srgbClr val="FF8600"/>
                            </a:solidFill>
                            <a:latin typeface="Cambria Math" charset="0"/>
                          </a:rPr>
                          <m:t>children</m:t>
                        </m:r>
                      </m:sub>
                      <m:sup/>
                      <m:e>
                        <m:r>
                          <a:rPr lang="en-US" i="1">
                            <a:solidFill>
                              <a:srgbClr val="FF8600"/>
                            </a:solidFill>
                            <a:latin typeface="Cambria Math" charset="0"/>
                          </a:rPr>
                          <m:t>𝐵</m:t>
                        </m:r>
                        <m:r>
                          <a:rPr lang="en-US" b="0" i="1" smtClean="0">
                            <a:solidFill>
                              <a:srgbClr val="FF8600"/>
                            </a:solidFill>
                            <a:latin typeface="Cambria Math" charset="0"/>
                          </a:rPr>
                          <m:t>[</m:t>
                        </m:r>
                        <m:r>
                          <a:rPr lang="en-US" b="0" i="1" smtClean="0">
                            <a:solidFill>
                              <a:srgbClr val="FF8600"/>
                            </a:solidFill>
                            <a:latin typeface="Cambria Math" charset="0"/>
                          </a:rPr>
                          <m:t>𝑣</m:t>
                        </m:r>
                        <m:r>
                          <a:rPr lang="en-US" b="0" i="1" smtClean="0">
                            <a:solidFill>
                              <a:srgbClr val="FF8600"/>
                            </a:solidFill>
                            <a:latin typeface="Cambria Math" charset="0"/>
                          </a:rPr>
                          <m:t>]</m:t>
                        </m:r>
                      </m:e>
                    </m:nary>
                  </m:oMath>
                </a14:m>
                <a:r>
                  <a:rPr lang="en-US" dirty="0">
                    <a:solidFill>
                      <a:schemeClr val="accent5"/>
                    </a:solidFill>
                  </a:rPr>
                  <a:t> </a:t>
                </a:r>
                <a:r>
                  <a:rPr lang="en-US" dirty="0"/>
                  <a:t>}</a:t>
                </a:r>
              </a:p>
              <a:p>
                <a:pPr lvl="2"/>
                <a14:m>
                  <m:oMath xmlns:m="http://schemas.openxmlformats.org/officeDocument/2006/math">
                    <m:r>
                      <m:rPr>
                        <m:sty m:val="p"/>
                      </m:rPr>
                      <a:rPr lang="en-US" b="0" i="0" smtClean="0">
                        <a:solidFill>
                          <a:srgbClr val="FF8600"/>
                        </a:solidFill>
                        <a:latin typeface="Cambria Math" charset="0"/>
                      </a:rPr>
                      <m:t>B</m:t>
                    </m:r>
                    <m:d>
                      <m:dPr>
                        <m:begChr m:val="["/>
                        <m:endChr m:val="]"/>
                        <m:ctrlPr>
                          <a:rPr lang="en-US" i="1">
                            <a:solidFill>
                              <a:srgbClr val="FF8600"/>
                            </a:solidFill>
                            <a:latin typeface="Cambria Math" panose="02040503050406030204" pitchFamily="18" charset="0"/>
                          </a:rPr>
                        </m:ctrlPr>
                      </m:dPr>
                      <m:e>
                        <m:r>
                          <a:rPr lang="en-US" i="1">
                            <a:solidFill>
                              <a:srgbClr val="FF8600"/>
                            </a:solidFill>
                            <a:latin typeface="Cambria Math" charset="0"/>
                          </a:rPr>
                          <m:t>𝑢</m:t>
                        </m:r>
                      </m:e>
                    </m:d>
                    <m:r>
                      <a:rPr lang="en-US" i="1">
                        <a:solidFill>
                          <a:srgbClr val="FF8600"/>
                        </a:solidFill>
                        <a:latin typeface="Cambria Math" charset="0"/>
                      </a:rPr>
                      <m:t>=</m:t>
                    </m:r>
                  </m:oMath>
                </a14:m>
                <a:r>
                  <a:rPr lang="en-US" dirty="0">
                    <a:solidFill>
                      <a:srgbClr val="FF8600"/>
                    </a:solidFill>
                  </a:rPr>
                  <a:t> </a:t>
                </a:r>
                <a14:m>
                  <m:oMath xmlns:m="http://schemas.openxmlformats.org/officeDocument/2006/math">
                    <m:nary>
                      <m:naryPr>
                        <m:chr m:val="∑"/>
                        <m:supHide m:val="on"/>
                        <m:ctrlPr>
                          <a:rPr lang="mr-IN" i="1">
                            <a:solidFill>
                              <a:srgbClr val="FF8600"/>
                            </a:solidFill>
                            <a:latin typeface="Cambria Math" panose="02040503050406030204" pitchFamily="18" charset="0"/>
                          </a:rPr>
                        </m:ctrlPr>
                      </m:naryPr>
                      <m:sub>
                        <m:r>
                          <m:rPr>
                            <m:brk m:alnAt="7"/>
                          </m:rPr>
                          <a:rPr lang="en-US" i="1">
                            <a:solidFill>
                              <a:srgbClr val="FF8600"/>
                            </a:solidFill>
                            <a:latin typeface="Cambria Math" charset="0"/>
                          </a:rPr>
                          <m:t>𝑣</m:t>
                        </m:r>
                        <m:r>
                          <a:rPr lang="en-US" i="1">
                            <a:solidFill>
                              <a:srgbClr val="FF8600"/>
                            </a:solidFill>
                            <a:latin typeface="Cambria Math" charset="0"/>
                          </a:rPr>
                          <m:t>∈</m:t>
                        </m:r>
                        <m:r>
                          <a:rPr lang="en-US" i="1">
                            <a:solidFill>
                              <a:srgbClr val="FF8600"/>
                            </a:solidFill>
                            <a:latin typeface="Cambria Math" charset="0"/>
                          </a:rPr>
                          <m:t>𝑢</m:t>
                        </m:r>
                        <m:r>
                          <a:rPr lang="en-US" i="1">
                            <a:solidFill>
                              <a:srgbClr val="FF8600"/>
                            </a:solidFill>
                            <a:latin typeface="Cambria Math" charset="0"/>
                          </a:rPr>
                          <m:t>.</m:t>
                        </m:r>
                        <m:r>
                          <m:rPr>
                            <m:nor/>
                          </m:rPr>
                          <a:rPr lang="en-US">
                            <a:solidFill>
                              <a:srgbClr val="FF8600"/>
                            </a:solidFill>
                            <a:latin typeface="Cambria Math" charset="0"/>
                          </a:rPr>
                          <m:t>children</m:t>
                        </m:r>
                      </m:sub>
                      <m:sup/>
                      <m:e>
                        <m:r>
                          <a:rPr lang="en-US" i="1">
                            <a:solidFill>
                              <a:srgbClr val="FF8600"/>
                            </a:solidFill>
                            <a:latin typeface="Cambria Math" charset="0"/>
                          </a:rPr>
                          <m:t>𝐴</m:t>
                        </m:r>
                        <m:r>
                          <a:rPr lang="en-US" b="0" i="1" smtClean="0">
                            <a:solidFill>
                              <a:srgbClr val="FF8600"/>
                            </a:solidFill>
                            <a:latin typeface="Cambria Math" charset="0"/>
                          </a:rPr>
                          <m:t>[</m:t>
                        </m:r>
                        <m:r>
                          <a:rPr lang="en-US" b="0" i="1" smtClean="0">
                            <a:solidFill>
                              <a:srgbClr val="FF8600"/>
                            </a:solidFill>
                            <a:latin typeface="Cambria Math" charset="0"/>
                          </a:rPr>
                          <m:t>𝑣</m:t>
                        </m:r>
                        <m:r>
                          <a:rPr lang="en-US" b="0" i="1" smtClean="0">
                            <a:solidFill>
                              <a:srgbClr val="FF8600"/>
                            </a:solidFill>
                            <a:latin typeface="Cambria Math" charset="0"/>
                          </a:rPr>
                          <m:t>]</m:t>
                        </m:r>
                      </m:e>
                    </m:nary>
                  </m:oMath>
                </a14:m>
                <a:endParaRPr lang="en-US" dirty="0">
                  <a:solidFill>
                    <a:schemeClr val="accent5"/>
                  </a:solidFill>
                </a:endParaRPr>
              </a:p>
              <a:p>
                <a:pPr lvl="2"/>
                <a:endParaRPr lang="en-US" dirty="0">
                  <a:solidFill>
                    <a:schemeClr val="accent5"/>
                  </a:solidFill>
                </a:endParaRPr>
              </a:p>
              <a:p>
                <a:r>
                  <a:rPr lang="en-US" dirty="0"/>
                  <a:t>MIS(T):</a:t>
                </a:r>
              </a:p>
              <a:p>
                <a:pPr lvl="1"/>
                <a:r>
                  <a:rPr lang="en-US" dirty="0" err="1"/>
                  <a:t>MIS_subtree</a:t>
                </a:r>
                <a:r>
                  <a:rPr lang="en-US" dirty="0"/>
                  <a:t>(</a:t>
                </a:r>
                <a:r>
                  <a:rPr lang="en-US" dirty="0" err="1"/>
                  <a:t>T.root</a:t>
                </a:r>
                <a:r>
                  <a:rPr lang="en-US" dirty="0"/>
                  <a:t>)</a:t>
                </a:r>
              </a:p>
              <a:p>
                <a:pPr lvl="1"/>
                <a:r>
                  <a:rPr lang="en-US" b="1" dirty="0"/>
                  <a:t>return</a:t>
                </a:r>
                <a:r>
                  <a:rPr lang="en-US" dirty="0"/>
                  <a:t> A[</a:t>
                </a:r>
                <a:r>
                  <a:rPr lang="en-US" dirty="0" err="1"/>
                  <a:t>T.root</a:t>
                </a:r>
                <a:r>
                  <a:rPr lang="en-US" dirty="0"/>
                  <a:t>]</a:t>
                </a:r>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4558" y="1388962"/>
                <a:ext cx="8712120" cy="5254905"/>
              </a:xfrm>
              <a:blipFill rotWithShape="0">
                <a:blip r:embed="rId2"/>
                <a:stretch>
                  <a:fillRect l="-1260" t="-1972"/>
                </a:stretch>
              </a:blipFill>
            </p:spPr>
            <p:txBody>
              <a:bodyPr/>
              <a:lstStyle/>
              <a:p>
                <a:r>
                  <a:rPr lang="en-US">
                    <a:noFill/>
                  </a:rPr>
                  <a:t> </a:t>
                </a:r>
              </a:p>
            </p:txBody>
          </p:sp>
        </mc:Fallback>
      </mc:AlternateContent>
      <p:sp>
        <p:nvSpPr>
          <p:cNvPr id="4" name="TextBox 3"/>
          <p:cNvSpPr txBox="1"/>
          <p:nvPr/>
        </p:nvSpPr>
        <p:spPr>
          <a:xfrm rot="1073249">
            <a:off x="6180880" y="1773711"/>
            <a:ext cx="2650602" cy="923330"/>
          </a:xfrm>
          <a:prstGeom prst="rect">
            <a:avLst/>
          </a:prstGeom>
          <a:noFill/>
        </p:spPr>
        <p:txBody>
          <a:bodyPr wrap="square" rtlCol="0">
            <a:spAutoFit/>
          </a:bodyPr>
          <a:lstStyle/>
          <a:p>
            <a:pPr algn="ctr"/>
            <a:r>
              <a:rPr lang="en-US" dirty="0">
                <a:solidFill>
                  <a:schemeClr val="accent4"/>
                </a:solidFill>
              </a:rPr>
              <a:t>Initialize global arrays A, B that we will use in all of the recursive calls.</a:t>
            </a:r>
          </a:p>
        </p:txBody>
      </p:sp>
      <p:sp>
        <p:nvSpPr>
          <p:cNvPr id="5" name="TextBox 4"/>
          <p:cNvSpPr txBox="1"/>
          <p:nvPr/>
        </p:nvSpPr>
        <p:spPr>
          <a:xfrm>
            <a:off x="5549366" y="4784486"/>
            <a:ext cx="3913630" cy="2062103"/>
          </a:xfrm>
          <a:prstGeom prst="rect">
            <a:avLst/>
          </a:prstGeom>
          <a:noFill/>
          <a:ln>
            <a:solidFill>
              <a:schemeClr val="accent1"/>
            </a:solidFill>
          </a:ln>
        </p:spPr>
        <p:txBody>
          <a:bodyPr wrap="square" rtlCol="0">
            <a:spAutoFit/>
          </a:bodyPr>
          <a:lstStyle/>
          <a:p>
            <a:r>
              <a:rPr lang="en-US" sz="2000" b="1" dirty="0"/>
              <a:t>Running time?</a:t>
            </a:r>
          </a:p>
          <a:p>
            <a:pPr marL="285750" indent="-285750">
              <a:buFont typeface="Arial" charset="0"/>
              <a:buChar char="•"/>
            </a:pPr>
            <a:r>
              <a:rPr lang="en-US" dirty="0"/>
              <a:t>We visit each vertex once, and for every vertex we do O(1) work:</a:t>
            </a:r>
          </a:p>
          <a:p>
            <a:pPr marL="742950" lvl="1" indent="-285750">
              <a:buFont typeface="Arial" charset="0"/>
              <a:buChar char="•"/>
            </a:pPr>
            <a:r>
              <a:rPr lang="en-US" dirty="0"/>
              <a:t>Make a recursive call </a:t>
            </a:r>
          </a:p>
          <a:p>
            <a:pPr marL="742950" lvl="1" indent="-285750">
              <a:buFont typeface="Arial" charset="0"/>
              <a:buChar char="•"/>
            </a:pPr>
            <a:r>
              <a:rPr lang="en-US" dirty="0"/>
              <a:t>Participate in summations of parent node</a:t>
            </a:r>
          </a:p>
          <a:p>
            <a:pPr marL="285750" indent="-285750">
              <a:buFont typeface="Arial" charset="0"/>
              <a:buChar char="•"/>
            </a:pPr>
            <a:r>
              <a:rPr lang="en-US" dirty="0"/>
              <a:t>Running time is O(|V|)</a:t>
            </a:r>
          </a:p>
        </p:txBody>
      </p:sp>
      <p:sp>
        <p:nvSpPr>
          <p:cNvPr id="6" name="Slide Number Placeholder 5">
            <a:extLst>
              <a:ext uri="{FF2B5EF4-FFF2-40B4-BE49-F238E27FC236}">
                <a16:creationId xmlns:a16="http://schemas.microsoft.com/office/drawing/2014/main" id="{2752A4BF-6054-784E-A433-211132381E83}"/>
              </a:ext>
            </a:extLst>
          </p:cNvPr>
          <p:cNvSpPr>
            <a:spLocks noGrp="1"/>
          </p:cNvSpPr>
          <p:nvPr>
            <p:ph type="sldNum" sz="quarter" idx="12"/>
          </p:nvPr>
        </p:nvSpPr>
        <p:spPr/>
        <p:txBody>
          <a:bodyPr/>
          <a:lstStyle/>
          <a:p>
            <a:fld id="{EF2FF170-42D9-E44F-9C55-E217B723EC95}" type="slidenum">
              <a:rPr lang="en-US" smtClean="0"/>
              <a:t>107</a:t>
            </a:fld>
            <a:endParaRPr lang="en-US" dirty="0"/>
          </a:p>
        </p:txBody>
      </p:sp>
    </p:spTree>
    <p:extLst>
      <p:ext uri="{BB962C8B-B14F-4D97-AF65-F5344CB8AC3E}">
        <p14:creationId xmlns:p14="http://schemas.microsoft.com/office/powerpoint/2010/main" val="8578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558" y="255151"/>
            <a:ext cx="8712120" cy="1046985"/>
          </a:xfrm>
        </p:spPr>
        <p:txBody>
          <a:bodyPr>
            <a:noAutofit/>
          </a:bodyPr>
          <a:lstStyle/>
          <a:p>
            <a:r>
              <a:rPr lang="en-US" sz="3200" dirty="0"/>
              <a:t>Why is this different from divide-and-conquer?</a:t>
            </a:r>
            <a:br>
              <a:rPr lang="en-US" sz="3200" dirty="0"/>
            </a:br>
            <a:r>
              <a:rPr lang="en-US" sz="2000" dirty="0">
                <a:solidFill>
                  <a:schemeClr val="accent4"/>
                </a:solidFill>
              </a:rPr>
              <a:t>That’s always worked for us with tree problems before</a:t>
            </a:r>
            <a:r>
              <a:rPr lang="mr-IN" sz="2000" dirty="0">
                <a:solidFill>
                  <a:schemeClr val="accent4"/>
                </a:solidFill>
              </a:rPr>
              <a:t>…</a:t>
            </a:r>
            <a:endParaRPr lang="en-US" sz="3200" dirty="0">
              <a:solidFill>
                <a:schemeClr val="accent4"/>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4558" y="1388962"/>
                <a:ext cx="8712120" cy="5254905"/>
              </a:xfrm>
            </p:spPr>
            <p:txBody>
              <a:bodyPr>
                <a:normAutofit/>
              </a:bodyPr>
              <a:lstStyle/>
              <a:p>
                <a:r>
                  <a:rPr lang="en-US" dirty="0"/>
                  <a:t>MIS_subtree(u):</a:t>
                </a:r>
              </a:p>
              <a:p>
                <a:pPr lvl="1"/>
                <a:r>
                  <a:rPr lang="en-US" b="1" dirty="0">
                    <a:solidFill>
                      <a:schemeClr val="tx2"/>
                    </a:solidFill>
                  </a:rPr>
                  <a:t>if</a:t>
                </a:r>
                <a:r>
                  <a:rPr lang="en-US" dirty="0">
                    <a:solidFill>
                      <a:schemeClr val="tx2"/>
                    </a:solidFill>
                  </a:rPr>
                  <a:t> u is a leaf:</a:t>
                </a:r>
              </a:p>
              <a:p>
                <a:pPr lvl="2"/>
                <a:r>
                  <a:rPr lang="en-US" b="1" dirty="0">
                    <a:solidFill>
                      <a:schemeClr val="tx2"/>
                    </a:solidFill>
                  </a:rPr>
                  <a:t>return </a:t>
                </a:r>
                <a:r>
                  <a:rPr lang="en-US" dirty="0">
                    <a:solidFill>
                      <a:schemeClr val="tx2"/>
                    </a:solidFill>
                  </a:rPr>
                  <a:t>weight(u)</a:t>
                </a:r>
              </a:p>
              <a:p>
                <a:pPr lvl="1"/>
                <a:r>
                  <a:rPr lang="en-US" b="1" dirty="0">
                    <a:solidFill>
                      <a:schemeClr val="tx2"/>
                    </a:solidFill>
                  </a:rPr>
                  <a:t>else</a:t>
                </a:r>
                <a:r>
                  <a:rPr lang="en-US" dirty="0">
                    <a:solidFill>
                      <a:schemeClr val="tx2"/>
                    </a:solidFill>
                  </a:rPr>
                  <a:t>:</a:t>
                </a:r>
              </a:p>
              <a:p>
                <a:pPr lvl="2"/>
                <a:r>
                  <a:rPr lang="en-US" b="1" dirty="0"/>
                  <a:t>return</a:t>
                </a:r>
                <a:r>
                  <a:rPr lang="en-US" b="0" dirty="0"/>
                  <a:t> </a:t>
                </a:r>
                <a14:m>
                  <m:oMath xmlns:m="http://schemas.openxmlformats.org/officeDocument/2006/math">
                    <m:r>
                      <m:rPr>
                        <m:sty m:val="p"/>
                      </m:rPr>
                      <a:rPr lang="en-US" b="0" i="0" smtClean="0">
                        <a:latin typeface="Cambria Math" charset="0"/>
                      </a:rPr>
                      <m:t>max</m:t>
                    </m:r>
                    <m:r>
                      <a:rPr lang="en-US" b="0" i="1" smtClean="0">
                        <a:latin typeface="Cambria Math" charset="0"/>
                      </a:rPr>
                      <m:t>⁡{ </m:t>
                    </m:r>
                    <m:nary>
                      <m:naryPr>
                        <m:chr m:val="∑"/>
                        <m:supHide m:val="on"/>
                        <m:ctrlPr>
                          <a:rPr lang="mr-IN" i="1">
                            <a:solidFill>
                              <a:schemeClr val="accent4"/>
                            </a:solidFill>
                            <a:latin typeface="Cambria Math" panose="02040503050406030204" pitchFamily="18" charset="0"/>
                          </a:rPr>
                        </m:ctrlPr>
                      </m:naryPr>
                      <m:sub>
                        <m:r>
                          <m:rPr>
                            <m:brk m:alnAt="7"/>
                          </m:rPr>
                          <a:rPr lang="en-US" i="1">
                            <a:solidFill>
                              <a:schemeClr val="accent4"/>
                            </a:solidFill>
                            <a:latin typeface="Cambria Math" charset="0"/>
                          </a:rPr>
                          <m:t>𝑣</m:t>
                        </m:r>
                        <m:r>
                          <a:rPr lang="en-US" i="1">
                            <a:solidFill>
                              <a:schemeClr val="accent4"/>
                            </a:solidFill>
                            <a:latin typeface="Cambria Math" charset="0"/>
                          </a:rPr>
                          <m:t>∈</m:t>
                        </m:r>
                        <m:r>
                          <a:rPr lang="en-US" i="1">
                            <a:solidFill>
                              <a:schemeClr val="accent4"/>
                            </a:solidFill>
                            <a:latin typeface="Cambria Math" charset="0"/>
                          </a:rPr>
                          <m:t>𝑢</m:t>
                        </m:r>
                        <m:r>
                          <a:rPr lang="en-US" i="1">
                            <a:solidFill>
                              <a:schemeClr val="accent4"/>
                            </a:solidFill>
                            <a:latin typeface="Cambria Math" charset="0"/>
                          </a:rPr>
                          <m:t>.</m:t>
                        </m:r>
                        <m:r>
                          <m:rPr>
                            <m:nor/>
                          </m:rPr>
                          <a:rPr lang="en-US">
                            <a:solidFill>
                              <a:schemeClr val="accent4"/>
                            </a:solidFill>
                            <a:latin typeface="Cambria Math" charset="0"/>
                          </a:rPr>
                          <m:t>children</m:t>
                        </m:r>
                      </m:sub>
                      <m:sup/>
                      <m:e>
                        <m:r>
                          <m:rPr>
                            <m:sty m:val="p"/>
                          </m:rPr>
                          <a:rPr lang="en-US" b="0" i="0" smtClean="0">
                            <a:solidFill>
                              <a:schemeClr val="accent4"/>
                            </a:solidFill>
                            <a:latin typeface="Cambria Math" charset="0"/>
                          </a:rPr>
                          <m:t>MIS</m:t>
                        </m:r>
                        <m:r>
                          <a:rPr lang="en-US" b="0" i="0" smtClean="0">
                            <a:solidFill>
                              <a:schemeClr val="accent4"/>
                            </a:solidFill>
                            <a:latin typeface="Cambria Math" charset="0"/>
                          </a:rPr>
                          <m:t>_</m:t>
                        </m:r>
                        <m:r>
                          <m:rPr>
                            <m:sty m:val="p"/>
                          </m:rPr>
                          <a:rPr lang="en-US" b="0" i="0" smtClean="0">
                            <a:solidFill>
                              <a:schemeClr val="accent4"/>
                            </a:solidFill>
                            <a:latin typeface="Cambria Math" charset="0"/>
                          </a:rPr>
                          <m:t>subtree</m:t>
                        </m:r>
                        <m:r>
                          <a:rPr lang="en-US" b="0" i="1" smtClean="0">
                            <a:solidFill>
                              <a:schemeClr val="accent4"/>
                            </a:solidFill>
                            <a:latin typeface="Cambria Math" charset="0"/>
                          </a:rPr>
                          <m:t>(</m:t>
                        </m:r>
                        <m:r>
                          <a:rPr lang="en-US" b="0" i="1" smtClean="0">
                            <a:solidFill>
                              <a:schemeClr val="accent4"/>
                            </a:solidFill>
                            <a:latin typeface="Cambria Math" charset="0"/>
                          </a:rPr>
                          <m:t>𝑣</m:t>
                        </m:r>
                        <m:r>
                          <a:rPr lang="en-US" b="0" i="1" smtClean="0">
                            <a:solidFill>
                              <a:schemeClr val="accent4"/>
                            </a:solidFill>
                            <a:latin typeface="Cambria Math" charset="0"/>
                          </a:rPr>
                          <m:t>)</m:t>
                        </m:r>
                      </m:e>
                    </m:nary>
                    <m:r>
                      <a:rPr lang="en-US" i="1">
                        <a:solidFill>
                          <a:schemeClr val="accent4"/>
                        </a:solidFill>
                        <a:latin typeface="Cambria Math" charset="0"/>
                      </a:rPr>
                      <m:t>,</m:t>
                    </m:r>
                  </m:oMath>
                </a14:m>
                <a:endParaRPr lang="en-US" i="1" dirty="0">
                  <a:solidFill>
                    <a:schemeClr val="accent4"/>
                  </a:solidFill>
                  <a:latin typeface="Cambria Math" charset="0"/>
                </a:endParaRPr>
              </a:p>
              <a:p>
                <a:pPr lvl="5"/>
                <a:endParaRPr lang="en-US" dirty="0">
                  <a:solidFill>
                    <a:schemeClr val="accent1"/>
                  </a:solidFill>
                </a:endParaRPr>
              </a:p>
              <a:p>
                <a:pPr marL="2286000" lvl="5" indent="0">
                  <a:buNone/>
                </a:pPr>
                <a:r>
                  <a:rPr lang="en-US" dirty="0">
                    <a:solidFill>
                      <a:schemeClr val="accent1"/>
                    </a:solidFill>
                  </a:rPr>
                  <a:t>        </a:t>
                </a:r>
                <a14:m>
                  <m:oMath xmlns:m="http://schemas.openxmlformats.org/officeDocument/2006/math">
                    <m:r>
                      <m:rPr>
                        <m:nor/>
                      </m:rPr>
                      <a:rPr lang="en-US">
                        <a:solidFill>
                          <a:schemeClr val="accent1"/>
                        </a:solidFill>
                        <a:latin typeface="Cambria Math" charset="0"/>
                      </a:rPr>
                      <m:t>weight</m:t>
                    </m:r>
                    <m:d>
                      <m:dPr>
                        <m:ctrlPr>
                          <a:rPr lang="en-US" i="1">
                            <a:solidFill>
                              <a:schemeClr val="accent1"/>
                            </a:solidFill>
                            <a:latin typeface="Cambria Math" panose="02040503050406030204" pitchFamily="18" charset="0"/>
                          </a:rPr>
                        </m:ctrlPr>
                      </m:dPr>
                      <m:e>
                        <m:r>
                          <a:rPr lang="en-US" i="1">
                            <a:solidFill>
                              <a:schemeClr val="accent1"/>
                            </a:solidFill>
                            <a:latin typeface="Cambria Math" charset="0"/>
                          </a:rPr>
                          <m:t>𝑢</m:t>
                        </m:r>
                      </m:e>
                    </m:d>
                    <m:r>
                      <a:rPr lang="en-US" i="1">
                        <a:latin typeface="Cambria Math" charset="0"/>
                      </a:rPr>
                      <m:t>+</m:t>
                    </m:r>
                    <m:r>
                      <a:rPr lang="en-US" i="1">
                        <a:solidFill>
                          <a:schemeClr val="accent1"/>
                        </a:solidFill>
                        <a:latin typeface="Cambria Math" charset="0"/>
                      </a:rPr>
                      <m:t> </m:t>
                    </m:r>
                    <m:nary>
                      <m:naryPr>
                        <m:chr m:val="∑"/>
                        <m:supHide m:val="on"/>
                        <m:ctrlPr>
                          <a:rPr lang="en-US" i="1" smtClean="0">
                            <a:solidFill>
                              <a:srgbClr val="FF8600"/>
                            </a:solidFill>
                            <a:latin typeface="Cambria Math" panose="02040503050406030204" pitchFamily="18" charset="0"/>
                          </a:rPr>
                        </m:ctrlPr>
                      </m:naryPr>
                      <m:sub>
                        <m:r>
                          <m:rPr>
                            <m:brk m:alnAt="7"/>
                          </m:rPr>
                          <a:rPr lang="en-US" i="1">
                            <a:solidFill>
                              <a:srgbClr val="FF8600"/>
                            </a:solidFill>
                            <a:latin typeface="Cambria Math" charset="0"/>
                          </a:rPr>
                          <m:t>𝑣</m:t>
                        </m:r>
                        <m:r>
                          <a:rPr lang="en-US" i="1">
                            <a:solidFill>
                              <a:srgbClr val="FF8600"/>
                            </a:solidFill>
                            <a:latin typeface="Cambria Math" charset="0"/>
                          </a:rPr>
                          <m:t>∈</m:t>
                        </m:r>
                        <m:r>
                          <a:rPr lang="en-US" i="1">
                            <a:solidFill>
                              <a:srgbClr val="FF8600"/>
                            </a:solidFill>
                            <a:latin typeface="Cambria Math" charset="0"/>
                          </a:rPr>
                          <m:t>𝑢</m:t>
                        </m:r>
                        <m:r>
                          <a:rPr lang="en-US" i="1">
                            <a:solidFill>
                              <a:srgbClr val="FF8600"/>
                            </a:solidFill>
                            <a:latin typeface="Cambria Math" charset="0"/>
                          </a:rPr>
                          <m:t>.</m:t>
                        </m:r>
                        <m:r>
                          <m:rPr>
                            <m:nor/>
                          </m:rPr>
                          <a:rPr lang="en-US" b="0" i="0" smtClean="0">
                            <a:solidFill>
                              <a:srgbClr val="FF8600"/>
                            </a:solidFill>
                            <a:latin typeface="Cambria Math" charset="0"/>
                          </a:rPr>
                          <m:t>grandc</m:t>
                        </m:r>
                        <m:r>
                          <m:rPr>
                            <m:nor/>
                          </m:rPr>
                          <a:rPr lang="en-US">
                            <a:solidFill>
                              <a:srgbClr val="FF8600"/>
                            </a:solidFill>
                            <a:latin typeface="Cambria Math" charset="0"/>
                          </a:rPr>
                          <m:t>hildren</m:t>
                        </m:r>
                      </m:sub>
                      <m:sup/>
                      <m:e>
                        <m:r>
                          <m:rPr>
                            <m:sty m:val="p"/>
                          </m:rPr>
                          <a:rPr lang="en-US" b="0" i="0" smtClean="0">
                            <a:solidFill>
                              <a:srgbClr val="FF8600"/>
                            </a:solidFill>
                            <a:latin typeface="Cambria Math" charset="0"/>
                          </a:rPr>
                          <m:t>MIS</m:t>
                        </m:r>
                        <m:r>
                          <a:rPr lang="en-US" b="0" i="0" smtClean="0">
                            <a:solidFill>
                              <a:srgbClr val="FF8600"/>
                            </a:solidFill>
                            <a:latin typeface="Cambria Math" charset="0"/>
                          </a:rPr>
                          <m:t>_</m:t>
                        </m:r>
                        <m:r>
                          <m:rPr>
                            <m:sty m:val="p"/>
                          </m:rPr>
                          <a:rPr lang="en-US" b="0" i="0" smtClean="0">
                            <a:solidFill>
                              <a:srgbClr val="FF8600"/>
                            </a:solidFill>
                            <a:latin typeface="Cambria Math" charset="0"/>
                          </a:rPr>
                          <m:t>subtree</m:t>
                        </m:r>
                        <m:r>
                          <a:rPr lang="en-US" b="0" i="1" smtClean="0">
                            <a:solidFill>
                              <a:srgbClr val="FF8600"/>
                            </a:solidFill>
                            <a:latin typeface="Cambria Math" charset="0"/>
                          </a:rPr>
                          <m:t>(</m:t>
                        </m:r>
                        <m:r>
                          <a:rPr lang="en-US" b="0" i="1" smtClean="0">
                            <a:solidFill>
                              <a:srgbClr val="FF8600"/>
                            </a:solidFill>
                            <a:latin typeface="Cambria Math" charset="0"/>
                          </a:rPr>
                          <m:t>𝑣</m:t>
                        </m:r>
                        <m:r>
                          <a:rPr lang="en-US" b="0" i="1" smtClean="0">
                            <a:solidFill>
                              <a:srgbClr val="FF8600"/>
                            </a:solidFill>
                            <a:latin typeface="Cambria Math" charset="0"/>
                          </a:rPr>
                          <m:t>)</m:t>
                        </m:r>
                      </m:e>
                    </m:nary>
                  </m:oMath>
                </a14:m>
                <a:r>
                  <a:rPr lang="en-US" dirty="0">
                    <a:solidFill>
                      <a:schemeClr val="accent5"/>
                    </a:solidFill>
                  </a:rPr>
                  <a:t> </a:t>
                </a:r>
                <a:r>
                  <a:rPr lang="en-US" dirty="0"/>
                  <a:t>}</a:t>
                </a:r>
              </a:p>
              <a:p>
                <a:pPr lvl="2"/>
                <a:endParaRPr lang="en-US" dirty="0">
                  <a:solidFill>
                    <a:schemeClr val="accent5"/>
                  </a:solidFill>
                </a:endParaRPr>
              </a:p>
              <a:p>
                <a:r>
                  <a:rPr lang="en-US" dirty="0"/>
                  <a:t>MIS(T):</a:t>
                </a:r>
              </a:p>
              <a:p>
                <a:pPr lvl="1"/>
                <a:r>
                  <a:rPr lang="en-US" b="1" dirty="0"/>
                  <a:t>return</a:t>
                </a:r>
                <a:r>
                  <a:rPr lang="en-US" dirty="0"/>
                  <a:t> </a:t>
                </a:r>
                <a:r>
                  <a:rPr lang="en-US" dirty="0" err="1"/>
                  <a:t>MIS_subtree</a:t>
                </a:r>
                <a:r>
                  <a:rPr lang="en-US" dirty="0"/>
                  <a:t>(</a:t>
                </a:r>
                <a:r>
                  <a:rPr lang="en-US" dirty="0" err="1"/>
                  <a:t>T.root</a:t>
                </a:r>
                <a:r>
                  <a:rPr lang="en-US" dirty="0"/>
                  <a:t>)</a:t>
                </a:r>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4558" y="1388962"/>
                <a:ext cx="8712120" cy="5254905"/>
              </a:xfrm>
              <a:blipFill>
                <a:blip r:embed="rId2"/>
                <a:stretch>
                  <a:fillRect l="-1312" t="-1687"/>
                </a:stretch>
              </a:blipFill>
            </p:spPr>
            <p:txBody>
              <a:bodyPr/>
              <a:lstStyle/>
              <a:p>
                <a:r>
                  <a:rPr lang="en-US">
                    <a:noFill/>
                  </a:rPr>
                  <a:t> </a:t>
                </a:r>
              </a:p>
            </p:txBody>
          </p:sp>
        </mc:Fallback>
      </mc:AlternateContent>
      <p:sp>
        <p:nvSpPr>
          <p:cNvPr id="5" name="TextBox 4"/>
          <p:cNvSpPr txBox="1"/>
          <p:nvPr/>
        </p:nvSpPr>
        <p:spPr>
          <a:xfrm rot="532487">
            <a:off x="4919240" y="1835782"/>
            <a:ext cx="3634451" cy="1200329"/>
          </a:xfrm>
          <a:prstGeom prst="rect">
            <a:avLst/>
          </a:prstGeom>
          <a:noFill/>
        </p:spPr>
        <p:txBody>
          <a:bodyPr wrap="square" rtlCol="0">
            <a:spAutoFit/>
          </a:bodyPr>
          <a:lstStyle/>
          <a:p>
            <a:pPr algn="ctr"/>
            <a:r>
              <a:rPr lang="en-US" dirty="0">
                <a:solidFill>
                  <a:schemeClr val="accent1"/>
                </a:solidFill>
              </a:rPr>
              <a:t>This is exactly the same pseudocode, except we’ve ditched the table and are just calling </a:t>
            </a:r>
            <a:r>
              <a:rPr lang="en-US" dirty="0" err="1">
                <a:solidFill>
                  <a:schemeClr val="accent1"/>
                </a:solidFill>
              </a:rPr>
              <a:t>MIS_subtree</a:t>
            </a:r>
            <a:r>
              <a:rPr lang="en-US" dirty="0">
                <a:solidFill>
                  <a:schemeClr val="accent1"/>
                </a:solidFill>
              </a:rPr>
              <a:t>(v) instead of looking up A[v] or B[v].</a:t>
            </a:r>
          </a:p>
        </p:txBody>
      </p:sp>
      <p:sp>
        <p:nvSpPr>
          <p:cNvPr id="4" name="Slide Number Placeholder 3">
            <a:extLst>
              <a:ext uri="{FF2B5EF4-FFF2-40B4-BE49-F238E27FC236}">
                <a16:creationId xmlns:a16="http://schemas.microsoft.com/office/drawing/2014/main" id="{CD61E423-3EEC-1A45-A4E1-F8B7F115118A}"/>
              </a:ext>
            </a:extLst>
          </p:cNvPr>
          <p:cNvSpPr>
            <a:spLocks noGrp="1"/>
          </p:cNvSpPr>
          <p:nvPr>
            <p:ph type="sldNum" sz="quarter" idx="12"/>
          </p:nvPr>
        </p:nvSpPr>
        <p:spPr/>
        <p:txBody>
          <a:bodyPr/>
          <a:lstStyle/>
          <a:p>
            <a:fld id="{EF2FF170-42D9-E44F-9C55-E217B723EC95}" type="slidenum">
              <a:rPr lang="en-US" smtClean="0"/>
              <a:t>108</a:t>
            </a:fld>
            <a:endParaRPr lang="en-US"/>
          </a:p>
        </p:txBody>
      </p:sp>
    </p:spTree>
    <p:extLst>
      <p:ext uri="{BB962C8B-B14F-4D97-AF65-F5344CB8AC3E}">
        <p14:creationId xmlns:p14="http://schemas.microsoft.com/office/powerpoint/2010/main" val="86281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304558" y="255151"/>
            <a:ext cx="8712120" cy="10469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Why is this different from divide-and-conquer?</a:t>
            </a:r>
            <a:br>
              <a:rPr lang="en-US" sz="3200" dirty="0"/>
            </a:br>
            <a:r>
              <a:rPr lang="en-US" sz="2000" dirty="0">
                <a:solidFill>
                  <a:schemeClr val="accent4"/>
                </a:solidFill>
              </a:rPr>
              <a:t>That’s always worked for us with tree problems before</a:t>
            </a:r>
            <a:r>
              <a:rPr lang="mr-IN" sz="2000" dirty="0">
                <a:solidFill>
                  <a:schemeClr val="accent4"/>
                </a:solidFill>
              </a:rPr>
              <a:t>…</a:t>
            </a:r>
            <a:endParaRPr lang="en-US" sz="3200" dirty="0">
              <a:solidFill>
                <a:schemeClr val="accent4"/>
              </a:solidFill>
            </a:endParaRPr>
          </a:p>
        </p:txBody>
      </p:sp>
      <p:grpSp>
        <p:nvGrpSpPr>
          <p:cNvPr id="80" name="Group 79"/>
          <p:cNvGrpSpPr/>
          <p:nvPr/>
        </p:nvGrpSpPr>
        <p:grpSpPr>
          <a:xfrm>
            <a:off x="5521124" y="1445702"/>
            <a:ext cx="1979271" cy="1644739"/>
            <a:chOff x="6169307" y="1445702"/>
            <a:chExt cx="1679874" cy="1505843"/>
          </a:xfrm>
        </p:grpSpPr>
        <p:sp>
          <p:nvSpPr>
            <p:cNvPr id="21" name="Oval 20"/>
            <p:cNvSpPr/>
            <p:nvPr/>
          </p:nvSpPr>
          <p:spPr>
            <a:xfrm>
              <a:off x="6850496" y="1445702"/>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Oval 21"/>
            <p:cNvSpPr/>
            <p:nvPr/>
          </p:nvSpPr>
          <p:spPr>
            <a:xfrm>
              <a:off x="7356729" y="2042966"/>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Oval 22"/>
            <p:cNvSpPr/>
            <p:nvPr/>
          </p:nvSpPr>
          <p:spPr>
            <a:xfrm>
              <a:off x="6388204" y="2016069"/>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Oval 23"/>
            <p:cNvSpPr/>
            <p:nvPr/>
          </p:nvSpPr>
          <p:spPr>
            <a:xfrm>
              <a:off x="6579692" y="2703866"/>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Oval 24"/>
            <p:cNvSpPr/>
            <p:nvPr/>
          </p:nvSpPr>
          <p:spPr>
            <a:xfrm>
              <a:off x="6169307" y="2703866"/>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Oval 25"/>
            <p:cNvSpPr/>
            <p:nvPr/>
          </p:nvSpPr>
          <p:spPr>
            <a:xfrm>
              <a:off x="7578377" y="2695820"/>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7" name="Straight Connector 26"/>
            <p:cNvCxnSpPr>
              <a:stCxn id="24" idx="1"/>
              <a:endCxn id="23" idx="5"/>
            </p:cNvCxnSpPr>
            <p:nvPr/>
          </p:nvCxnSpPr>
          <p:spPr>
            <a:xfrm flipH="1" flipV="1">
              <a:off x="7081642" y="1657109"/>
              <a:ext cx="314745" cy="422128"/>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5" idx="7"/>
              <a:endCxn id="23" idx="3"/>
            </p:cNvCxnSpPr>
            <p:nvPr/>
          </p:nvCxnSpPr>
          <p:spPr>
            <a:xfrm flipV="1">
              <a:off x="6619350" y="1657109"/>
              <a:ext cx="270804" cy="395231"/>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7" idx="0"/>
              <a:endCxn id="25" idx="4"/>
            </p:cNvCxnSpPr>
            <p:nvPr/>
          </p:nvCxnSpPr>
          <p:spPr>
            <a:xfrm flipV="1">
              <a:off x="6304709" y="2263748"/>
              <a:ext cx="218897" cy="440118"/>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2" idx="4"/>
              <a:endCxn id="26" idx="0"/>
            </p:cNvCxnSpPr>
            <p:nvPr/>
          </p:nvCxnSpPr>
          <p:spPr>
            <a:xfrm>
              <a:off x="7492131" y="2290645"/>
              <a:ext cx="221648" cy="405175"/>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7161677" y="2703865"/>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7" name="Straight Connector 36"/>
            <p:cNvCxnSpPr>
              <a:stCxn id="22" idx="4"/>
              <a:endCxn id="36" idx="0"/>
            </p:cNvCxnSpPr>
            <p:nvPr/>
          </p:nvCxnSpPr>
          <p:spPr>
            <a:xfrm flipH="1">
              <a:off x="7297079" y="2290645"/>
              <a:ext cx="195051" cy="41322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4" idx="0"/>
              <a:endCxn id="23" idx="4"/>
            </p:cNvCxnSpPr>
            <p:nvPr/>
          </p:nvCxnSpPr>
          <p:spPr>
            <a:xfrm flipH="1" flipV="1">
              <a:off x="6523607" y="2263748"/>
              <a:ext cx="191487" cy="440118"/>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rot="2237653">
            <a:off x="4206140" y="2666084"/>
            <a:ext cx="2058655" cy="1867431"/>
            <a:chOff x="6169307" y="1445702"/>
            <a:chExt cx="1679874" cy="1505843"/>
          </a:xfrm>
        </p:grpSpPr>
        <p:sp>
          <p:nvSpPr>
            <p:cNvPr id="82" name="Oval 81"/>
            <p:cNvSpPr/>
            <p:nvPr/>
          </p:nvSpPr>
          <p:spPr>
            <a:xfrm>
              <a:off x="6850496" y="1445702"/>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 name="Oval 82"/>
            <p:cNvSpPr/>
            <p:nvPr/>
          </p:nvSpPr>
          <p:spPr>
            <a:xfrm>
              <a:off x="7356729" y="2042966"/>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 name="Oval 83"/>
            <p:cNvSpPr/>
            <p:nvPr/>
          </p:nvSpPr>
          <p:spPr>
            <a:xfrm>
              <a:off x="6388204" y="2016069"/>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 name="Oval 84"/>
            <p:cNvSpPr/>
            <p:nvPr/>
          </p:nvSpPr>
          <p:spPr>
            <a:xfrm>
              <a:off x="6579692" y="2703866"/>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 name="Oval 85"/>
            <p:cNvSpPr/>
            <p:nvPr/>
          </p:nvSpPr>
          <p:spPr>
            <a:xfrm>
              <a:off x="6169307" y="2703866"/>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 name="Oval 86"/>
            <p:cNvSpPr/>
            <p:nvPr/>
          </p:nvSpPr>
          <p:spPr>
            <a:xfrm>
              <a:off x="7578377" y="2695820"/>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88" name="Straight Connector 87"/>
            <p:cNvCxnSpPr/>
            <p:nvPr/>
          </p:nvCxnSpPr>
          <p:spPr>
            <a:xfrm flipH="1" flipV="1">
              <a:off x="7081642" y="1657109"/>
              <a:ext cx="314745" cy="422128"/>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619350" y="1657109"/>
              <a:ext cx="270804" cy="395231"/>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6304709" y="2263748"/>
              <a:ext cx="218897" cy="440118"/>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492131" y="2290645"/>
              <a:ext cx="221648" cy="405175"/>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sp>
          <p:nvSpPr>
            <p:cNvPr id="92" name="Oval 91"/>
            <p:cNvSpPr/>
            <p:nvPr/>
          </p:nvSpPr>
          <p:spPr>
            <a:xfrm>
              <a:off x="7161677" y="2703865"/>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93" name="Straight Connector 92"/>
            <p:cNvCxnSpPr/>
            <p:nvPr/>
          </p:nvCxnSpPr>
          <p:spPr>
            <a:xfrm flipH="1">
              <a:off x="7297079" y="2290645"/>
              <a:ext cx="195051" cy="41322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flipV="1">
              <a:off x="6523607" y="2263748"/>
              <a:ext cx="191487" cy="440118"/>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rot="19641613">
            <a:off x="6744294" y="2657927"/>
            <a:ext cx="2058655" cy="1867431"/>
            <a:chOff x="6169307" y="1445702"/>
            <a:chExt cx="1679874" cy="1505843"/>
          </a:xfrm>
        </p:grpSpPr>
        <p:sp>
          <p:nvSpPr>
            <p:cNvPr id="96" name="Oval 95"/>
            <p:cNvSpPr/>
            <p:nvPr/>
          </p:nvSpPr>
          <p:spPr>
            <a:xfrm>
              <a:off x="6850496" y="1445702"/>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 name="Oval 96"/>
            <p:cNvSpPr/>
            <p:nvPr/>
          </p:nvSpPr>
          <p:spPr>
            <a:xfrm>
              <a:off x="7356729" y="2042966"/>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 name="Oval 97"/>
            <p:cNvSpPr/>
            <p:nvPr/>
          </p:nvSpPr>
          <p:spPr>
            <a:xfrm>
              <a:off x="6388204" y="2016069"/>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 name="Oval 98"/>
            <p:cNvSpPr/>
            <p:nvPr/>
          </p:nvSpPr>
          <p:spPr>
            <a:xfrm>
              <a:off x="6579692" y="2703866"/>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 name="Oval 99"/>
            <p:cNvSpPr/>
            <p:nvPr/>
          </p:nvSpPr>
          <p:spPr>
            <a:xfrm>
              <a:off x="6169307" y="2703866"/>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 name="Oval 100"/>
            <p:cNvSpPr/>
            <p:nvPr/>
          </p:nvSpPr>
          <p:spPr>
            <a:xfrm>
              <a:off x="7578377" y="2695820"/>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2" name="Straight Connector 101"/>
            <p:cNvCxnSpPr/>
            <p:nvPr/>
          </p:nvCxnSpPr>
          <p:spPr>
            <a:xfrm flipH="1" flipV="1">
              <a:off x="7081642" y="1657109"/>
              <a:ext cx="314745" cy="422128"/>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6619350" y="1657109"/>
              <a:ext cx="270804" cy="395231"/>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6304709" y="2263748"/>
              <a:ext cx="218897" cy="440118"/>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7492131" y="2290645"/>
              <a:ext cx="221648" cy="405175"/>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06" name="Oval 105"/>
            <p:cNvSpPr/>
            <p:nvPr/>
          </p:nvSpPr>
          <p:spPr>
            <a:xfrm>
              <a:off x="7161677" y="2703865"/>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7" name="Straight Connector 106"/>
            <p:cNvCxnSpPr/>
            <p:nvPr/>
          </p:nvCxnSpPr>
          <p:spPr>
            <a:xfrm flipH="1">
              <a:off x="7297079" y="2290645"/>
              <a:ext cx="195051" cy="41322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flipV="1">
              <a:off x="6523607" y="2263748"/>
              <a:ext cx="191487" cy="440118"/>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rot="21366714">
            <a:off x="6521990" y="4560093"/>
            <a:ext cx="2058655" cy="1867431"/>
            <a:chOff x="6169307" y="1445702"/>
            <a:chExt cx="1679874" cy="1505843"/>
          </a:xfrm>
        </p:grpSpPr>
        <p:sp>
          <p:nvSpPr>
            <p:cNvPr id="110" name="Oval 109"/>
            <p:cNvSpPr/>
            <p:nvPr/>
          </p:nvSpPr>
          <p:spPr>
            <a:xfrm>
              <a:off x="6850496" y="1445702"/>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Oval 110"/>
            <p:cNvSpPr/>
            <p:nvPr/>
          </p:nvSpPr>
          <p:spPr>
            <a:xfrm>
              <a:off x="7356729" y="2042966"/>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Oval 111"/>
            <p:cNvSpPr/>
            <p:nvPr/>
          </p:nvSpPr>
          <p:spPr>
            <a:xfrm>
              <a:off x="6388204" y="2016069"/>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 name="Oval 112"/>
            <p:cNvSpPr/>
            <p:nvPr/>
          </p:nvSpPr>
          <p:spPr>
            <a:xfrm>
              <a:off x="6579692" y="2703866"/>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 name="Oval 113"/>
            <p:cNvSpPr/>
            <p:nvPr/>
          </p:nvSpPr>
          <p:spPr>
            <a:xfrm>
              <a:off x="6169307" y="2703866"/>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 name="Oval 114"/>
            <p:cNvSpPr/>
            <p:nvPr/>
          </p:nvSpPr>
          <p:spPr>
            <a:xfrm>
              <a:off x="7578377" y="2695820"/>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16" name="Straight Connector 115"/>
            <p:cNvCxnSpPr/>
            <p:nvPr/>
          </p:nvCxnSpPr>
          <p:spPr>
            <a:xfrm flipH="1" flipV="1">
              <a:off x="7081642" y="1657109"/>
              <a:ext cx="314745" cy="422128"/>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6619350" y="1657109"/>
              <a:ext cx="270804" cy="395231"/>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6304709" y="2263748"/>
              <a:ext cx="218897" cy="440118"/>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7492131" y="2290645"/>
              <a:ext cx="221648" cy="405175"/>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a:off x="7161677" y="2703865"/>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21" name="Straight Connector 120"/>
            <p:cNvCxnSpPr/>
            <p:nvPr/>
          </p:nvCxnSpPr>
          <p:spPr>
            <a:xfrm flipH="1">
              <a:off x="7297079" y="2290645"/>
              <a:ext cx="195051" cy="41322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flipV="1">
              <a:off x="6523607" y="2263748"/>
              <a:ext cx="191487" cy="440118"/>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p:nvGrpSpPr>
        <p:grpSpPr>
          <a:xfrm rot="706199">
            <a:off x="4284334" y="4567534"/>
            <a:ext cx="2058655" cy="1867431"/>
            <a:chOff x="6169307" y="1445702"/>
            <a:chExt cx="1679874" cy="1505843"/>
          </a:xfrm>
        </p:grpSpPr>
        <p:sp>
          <p:nvSpPr>
            <p:cNvPr id="124" name="Oval 123"/>
            <p:cNvSpPr/>
            <p:nvPr/>
          </p:nvSpPr>
          <p:spPr>
            <a:xfrm>
              <a:off x="6850496" y="1445702"/>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5" name="Oval 124"/>
            <p:cNvSpPr/>
            <p:nvPr/>
          </p:nvSpPr>
          <p:spPr>
            <a:xfrm>
              <a:off x="7356729" y="2042966"/>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6" name="Oval 125"/>
            <p:cNvSpPr/>
            <p:nvPr/>
          </p:nvSpPr>
          <p:spPr>
            <a:xfrm>
              <a:off x="6388204" y="2016069"/>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7" name="Oval 126"/>
            <p:cNvSpPr/>
            <p:nvPr/>
          </p:nvSpPr>
          <p:spPr>
            <a:xfrm>
              <a:off x="6579692" y="2703866"/>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8" name="Oval 127"/>
            <p:cNvSpPr/>
            <p:nvPr/>
          </p:nvSpPr>
          <p:spPr>
            <a:xfrm>
              <a:off x="6169307" y="2703866"/>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9" name="Oval 128"/>
            <p:cNvSpPr/>
            <p:nvPr/>
          </p:nvSpPr>
          <p:spPr>
            <a:xfrm>
              <a:off x="7578377" y="2695820"/>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30" name="Straight Connector 129"/>
            <p:cNvCxnSpPr/>
            <p:nvPr/>
          </p:nvCxnSpPr>
          <p:spPr>
            <a:xfrm flipH="1" flipV="1">
              <a:off x="7081642" y="1657109"/>
              <a:ext cx="314745" cy="422128"/>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6619350" y="1657109"/>
              <a:ext cx="270804" cy="395231"/>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6304709" y="2263748"/>
              <a:ext cx="218897" cy="440118"/>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7492131" y="2290645"/>
              <a:ext cx="221648" cy="405175"/>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4" name="Oval 133"/>
            <p:cNvSpPr/>
            <p:nvPr/>
          </p:nvSpPr>
          <p:spPr>
            <a:xfrm>
              <a:off x="7161677" y="2703865"/>
              <a:ext cx="270804" cy="2476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35" name="Straight Connector 134"/>
            <p:cNvCxnSpPr/>
            <p:nvPr/>
          </p:nvCxnSpPr>
          <p:spPr>
            <a:xfrm flipH="1">
              <a:off x="7297079" y="2290645"/>
              <a:ext cx="195051" cy="41322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flipV="1">
              <a:off x="6523607" y="2263748"/>
              <a:ext cx="191487" cy="440118"/>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1" name="TextBox 150"/>
          <p:cNvSpPr txBox="1"/>
          <p:nvPr/>
        </p:nvSpPr>
        <p:spPr>
          <a:xfrm>
            <a:off x="304558" y="1505578"/>
            <a:ext cx="2766349" cy="923330"/>
          </a:xfrm>
          <a:prstGeom prst="rect">
            <a:avLst/>
          </a:prstGeom>
          <a:noFill/>
          <a:ln>
            <a:noFill/>
          </a:ln>
        </p:spPr>
        <p:txBody>
          <a:bodyPr wrap="square" rtlCol="0">
            <a:spAutoFit/>
          </a:bodyPr>
          <a:lstStyle/>
          <a:p>
            <a:r>
              <a:rPr lang="en-US" dirty="0"/>
              <a:t>How often would we ask about the subtree rooted </a:t>
            </a:r>
            <a:r>
              <a:rPr lang="en-US" b="1" dirty="0">
                <a:solidFill>
                  <a:srgbClr val="7030A0"/>
                </a:solidFill>
              </a:rPr>
              <a:t>here</a:t>
            </a:r>
            <a:r>
              <a:rPr lang="en-US" dirty="0">
                <a:solidFill>
                  <a:srgbClr val="7030A0"/>
                </a:solidFill>
              </a:rPr>
              <a:t>?</a:t>
            </a:r>
          </a:p>
        </p:txBody>
      </p:sp>
      <p:sp>
        <p:nvSpPr>
          <p:cNvPr id="155" name="Freeform 154"/>
          <p:cNvSpPr/>
          <p:nvPr/>
        </p:nvSpPr>
        <p:spPr>
          <a:xfrm>
            <a:off x="1018572" y="2148233"/>
            <a:ext cx="3252486" cy="3928476"/>
          </a:xfrm>
          <a:custGeom>
            <a:avLst/>
            <a:gdLst>
              <a:gd name="connsiteX0" fmla="*/ 0 w 3252486"/>
              <a:gd name="connsiteY0" fmla="*/ 85681 h 3928476"/>
              <a:gd name="connsiteX1" fmla="*/ 1238491 w 3252486"/>
              <a:gd name="connsiteY1" fmla="*/ 375048 h 3928476"/>
              <a:gd name="connsiteX2" fmla="*/ 2384385 w 3252486"/>
              <a:gd name="connsiteY2" fmla="*/ 3060375 h 3928476"/>
              <a:gd name="connsiteX3" fmla="*/ 3252486 w 3252486"/>
              <a:gd name="connsiteY3" fmla="*/ 3928476 h 3928476"/>
            </a:gdLst>
            <a:ahLst/>
            <a:cxnLst>
              <a:cxn ang="0">
                <a:pos x="connsiteX0" y="connsiteY0"/>
              </a:cxn>
              <a:cxn ang="0">
                <a:pos x="connsiteX1" y="connsiteY1"/>
              </a:cxn>
              <a:cxn ang="0">
                <a:pos x="connsiteX2" y="connsiteY2"/>
              </a:cxn>
              <a:cxn ang="0">
                <a:pos x="connsiteX3" y="connsiteY3"/>
              </a:cxn>
            </a:cxnLst>
            <a:rect l="l" t="t" r="r" b="b"/>
            <a:pathLst>
              <a:path w="3252486" h="3928476">
                <a:moveTo>
                  <a:pt x="0" y="85681"/>
                </a:moveTo>
                <a:cubicBezTo>
                  <a:pt x="420547" y="-17527"/>
                  <a:pt x="841094" y="-120734"/>
                  <a:pt x="1238491" y="375048"/>
                </a:cubicBezTo>
                <a:cubicBezTo>
                  <a:pt x="1635889" y="870830"/>
                  <a:pt x="2048719" y="2468137"/>
                  <a:pt x="2384385" y="3060375"/>
                </a:cubicBezTo>
                <a:cubicBezTo>
                  <a:pt x="2720051" y="3652613"/>
                  <a:pt x="2986268" y="3790544"/>
                  <a:pt x="3252486" y="3928476"/>
                </a:cubicBezTo>
              </a:path>
            </a:pathLst>
          </a:custGeom>
          <a:noFill/>
          <a:ln w="22225">
            <a:solidFill>
              <a:srgbClr val="7030A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400AB"/>
              </a:solidFill>
            </a:endParaRPr>
          </a:p>
        </p:txBody>
      </p:sp>
      <p:sp>
        <p:nvSpPr>
          <p:cNvPr id="156" name="TextBox 155"/>
          <p:cNvSpPr txBox="1"/>
          <p:nvPr/>
        </p:nvSpPr>
        <p:spPr>
          <a:xfrm>
            <a:off x="315892" y="2811731"/>
            <a:ext cx="2312408" cy="646331"/>
          </a:xfrm>
          <a:prstGeom prst="rect">
            <a:avLst/>
          </a:prstGeom>
          <a:noFill/>
        </p:spPr>
        <p:txBody>
          <a:bodyPr wrap="square" rtlCol="0">
            <a:spAutoFit/>
          </a:bodyPr>
          <a:lstStyle/>
          <a:p>
            <a:r>
              <a:rPr lang="en-US" dirty="0"/>
              <a:t>Once for </a:t>
            </a:r>
            <a:r>
              <a:rPr lang="en-US" b="1" dirty="0">
                <a:solidFill>
                  <a:srgbClr val="CF6E6C"/>
                </a:solidFill>
              </a:rPr>
              <a:t>this node </a:t>
            </a:r>
            <a:r>
              <a:rPr lang="en-US" dirty="0"/>
              <a:t>and once for </a:t>
            </a:r>
            <a:r>
              <a:rPr lang="en-US" b="1" dirty="0">
                <a:solidFill>
                  <a:schemeClr val="accent6"/>
                </a:solidFill>
              </a:rPr>
              <a:t>this one</a:t>
            </a:r>
            <a:r>
              <a:rPr lang="en-US" dirty="0"/>
              <a:t>.</a:t>
            </a:r>
          </a:p>
        </p:txBody>
      </p:sp>
      <p:sp>
        <p:nvSpPr>
          <p:cNvPr id="158" name="Freeform 157"/>
          <p:cNvSpPr/>
          <p:nvPr/>
        </p:nvSpPr>
        <p:spPr>
          <a:xfrm>
            <a:off x="2199190" y="2965299"/>
            <a:ext cx="2523281" cy="2382205"/>
          </a:xfrm>
          <a:custGeom>
            <a:avLst/>
            <a:gdLst>
              <a:gd name="connsiteX0" fmla="*/ 0 w 2523281"/>
              <a:gd name="connsiteY0" fmla="*/ 32544 h 2382205"/>
              <a:gd name="connsiteX1" fmla="*/ 810228 w 2523281"/>
              <a:gd name="connsiteY1" fmla="*/ 229314 h 2382205"/>
              <a:gd name="connsiteX2" fmla="*/ 1701478 w 2523281"/>
              <a:gd name="connsiteY2" fmla="*/ 1745597 h 2382205"/>
              <a:gd name="connsiteX3" fmla="*/ 2523281 w 2523281"/>
              <a:gd name="connsiteY3" fmla="*/ 2382205 h 2382205"/>
            </a:gdLst>
            <a:ahLst/>
            <a:cxnLst>
              <a:cxn ang="0">
                <a:pos x="connsiteX0" y="connsiteY0"/>
              </a:cxn>
              <a:cxn ang="0">
                <a:pos x="connsiteX1" y="connsiteY1"/>
              </a:cxn>
              <a:cxn ang="0">
                <a:pos x="connsiteX2" y="connsiteY2"/>
              </a:cxn>
              <a:cxn ang="0">
                <a:pos x="connsiteX3" y="connsiteY3"/>
              </a:cxn>
            </a:cxnLst>
            <a:rect l="l" t="t" r="r" b="b"/>
            <a:pathLst>
              <a:path w="2523281" h="2382205">
                <a:moveTo>
                  <a:pt x="0" y="32544"/>
                </a:moveTo>
                <a:cubicBezTo>
                  <a:pt x="263324" y="-11826"/>
                  <a:pt x="526648" y="-56195"/>
                  <a:pt x="810228" y="229314"/>
                </a:cubicBezTo>
                <a:cubicBezTo>
                  <a:pt x="1093808" y="514823"/>
                  <a:pt x="1415969" y="1386782"/>
                  <a:pt x="1701478" y="1745597"/>
                </a:cubicBezTo>
                <a:cubicBezTo>
                  <a:pt x="1986987" y="2104412"/>
                  <a:pt x="2523281" y="2382205"/>
                  <a:pt x="2523281" y="2382205"/>
                </a:cubicBezTo>
              </a:path>
            </a:pathLst>
          </a:custGeom>
          <a:noFill/>
          <a:ln w="28575">
            <a:solidFill>
              <a:srgbClr val="CF6E6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158"/>
          <p:cNvSpPr/>
          <p:nvPr/>
        </p:nvSpPr>
        <p:spPr>
          <a:xfrm>
            <a:off x="2465408" y="3272792"/>
            <a:ext cx="2963119" cy="1522226"/>
          </a:xfrm>
          <a:custGeom>
            <a:avLst/>
            <a:gdLst>
              <a:gd name="connsiteX0" fmla="*/ 0 w 2963119"/>
              <a:gd name="connsiteY0" fmla="*/ 25993 h 1522226"/>
              <a:gd name="connsiteX1" fmla="*/ 520860 w 2963119"/>
              <a:gd name="connsiteY1" fmla="*/ 188038 h 1522226"/>
              <a:gd name="connsiteX2" fmla="*/ 1886673 w 2963119"/>
              <a:gd name="connsiteY2" fmla="*/ 1426530 h 1522226"/>
              <a:gd name="connsiteX3" fmla="*/ 2963119 w 2963119"/>
              <a:gd name="connsiteY3" fmla="*/ 1438104 h 1522226"/>
            </a:gdLst>
            <a:ahLst/>
            <a:cxnLst>
              <a:cxn ang="0">
                <a:pos x="connsiteX0" y="connsiteY0"/>
              </a:cxn>
              <a:cxn ang="0">
                <a:pos x="connsiteX1" y="connsiteY1"/>
              </a:cxn>
              <a:cxn ang="0">
                <a:pos x="connsiteX2" y="connsiteY2"/>
              </a:cxn>
              <a:cxn ang="0">
                <a:pos x="connsiteX3" y="connsiteY3"/>
              </a:cxn>
            </a:cxnLst>
            <a:rect l="l" t="t" r="r" b="b"/>
            <a:pathLst>
              <a:path w="2963119" h="1522226">
                <a:moveTo>
                  <a:pt x="0" y="25993"/>
                </a:moveTo>
                <a:cubicBezTo>
                  <a:pt x="103207" y="-9696"/>
                  <a:pt x="206415" y="-45385"/>
                  <a:pt x="520860" y="188038"/>
                </a:cubicBezTo>
                <a:cubicBezTo>
                  <a:pt x="835305" y="421461"/>
                  <a:pt x="1479630" y="1218186"/>
                  <a:pt x="1886673" y="1426530"/>
                </a:cubicBezTo>
                <a:cubicBezTo>
                  <a:pt x="2293716" y="1634874"/>
                  <a:pt x="2963119" y="1438104"/>
                  <a:pt x="2963119" y="1438104"/>
                </a:cubicBezTo>
              </a:path>
            </a:pathLst>
          </a:custGeom>
          <a:noFill/>
          <a:ln w="22225">
            <a:solidFill>
              <a:schemeClr val="accent6"/>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p:cNvSpPr txBox="1"/>
          <p:nvPr/>
        </p:nvSpPr>
        <p:spPr>
          <a:xfrm>
            <a:off x="405114" y="3704252"/>
            <a:ext cx="2223186" cy="923330"/>
          </a:xfrm>
          <a:prstGeom prst="rect">
            <a:avLst/>
          </a:prstGeom>
          <a:noFill/>
        </p:spPr>
        <p:txBody>
          <a:bodyPr wrap="square" rtlCol="0">
            <a:spAutoFit/>
          </a:bodyPr>
          <a:lstStyle/>
          <a:p>
            <a:r>
              <a:rPr lang="en-US" dirty="0"/>
              <a:t>But we then ask about </a:t>
            </a:r>
            <a:r>
              <a:rPr lang="en-US" b="1" dirty="0">
                <a:solidFill>
                  <a:srgbClr val="CF6E6C"/>
                </a:solidFill>
              </a:rPr>
              <a:t>this node </a:t>
            </a:r>
            <a:r>
              <a:rPr lang="en-US" dirty="0"/>
              <a:t>twice, </a:t>
            </a:r>
            <a:r>
              <a:rPr lang="en-US" b="1" dirty="0">
                <a:solidFill>
                  <a:schemeClr val="accent6"/>
                </a:solidFill>
              </a:rPr>
              <a:t>here</a:t>
            </a:r>
            <a:r>
              <a:rPr lang="en-US" dirty="0"/>
              <a:t> and </a:t>
            </a:r>
            <a:r>
              <a:rPr lang="en-US" b="1" dirty="0">
                <a:solidFill>
                  <a:srgbClr val="0F40FF"/>
                </a:solidFill>
              </a:rPr>
              <a:t>here</a:t>
            </a:r>
            <a:r>
              <a:rPr lang="en-US" dirty="0">
                <a:solidFill>
                  <a:srgbClr val="0F40FF"/>
                </a:solidFill>
              </a:rPr>
              <a:t>.</a:t>
            </a:r>
          </a:p>
        </p:txBody>
      </p:sp>
      <p:sp>
        <p:nvSpPr>
          <p:cNvPr id="161" name="Freeform 160"/>
          <p:cNvSpPr/>
          <p:nvPr/>
        </p:nvSpPr>
        <p:spPr>
          <a:xfrm>
            <a:off x="2064490" y="4130131"/>
            <a:ext cx="2609846" cy="1217374"/>
          </a:xfrm>
          <a:custGeom>
            <a:avLst/>
            <a:gdLst>
              <a:gd name="connsiteX0" fmla="*/ 0 w 2523281"/>
              <a:gd name="connsiteY0" fmla="*/ 32544 h 2382205"/>
              <a:gd name="connsiteX1" fmla="*/ 810228 w 2523281"/>
              <a:gd name="connsiteY1" fmla="*/ 229314 h 2382205"/>
              <a:gd name="connsiteX2" fmla="*/ 1701478 w 2523281"/>
              <a:gd name="connsiteY2" fmla="*/ 1745597 h 2382205"/>
              <a:gd name="connsiteX3" fmla="*/ 2523281 w 2523281"/>
              <a:gd name="connsiteY3" fmla="*/ 2382205 h 2382205"/>
            </a:gdLst>
            <a:ahLst/>
            <a:cxnLst>
              <a:cxn ang="0">
                <a:pos x="connsiteX0" y="connsiteY0"/>
              </a:cxn>
              <a:cxn ang="0">
                <a:pos x="connsiteX1" y="connsiteY1"/>
              </a:cxn>
              <a:cxn ang="0">
                <a:pos x="connsiteX2" y="connsiteY2"/>
              </a:cxn>
              <a:cxn ang="0">
                <a:pos x="connsiteX3" y="connsiteY3"/>
              </a:cxn>
            </a:cxnLst>
            <a:rect l="l" t="t" r="r" b="b"/>
            <a:pathLst>
              <a:path w="2523281" h="2382205">
                <a:moveTo>
                  <a:pt x="0" y="32544"/>
                </a:moveTo>
                <a:cubicBezTo>
                  <a:pt x="263324" y="-11826"/>
                  <a:pt x="526648" y="-56195"/>
                  <a:pt x="810228" y="229314"/>
                </a:cubicBezTo>
                <a:cubicBezTo>
                  <a:pt x="1093808" y="514823"/>
                  <a:pt x="1415969" y="1386782"/>
                  <a:pt x="1701478" y="1745597"/>
                </a:cubicBezTo>
                <a:cubicBezTo>
                  <a:pt x="1986987" y="2104412"/>
                  <a:pt x="2523281" y="2382205"/>
                  <a:pt x="2523281" y="2382205"/>
                </a:cubicBezTo>
              </a:path>
            </a:pathLst>
          </a:custGeom>
          <a:noFill/>
          <a:ln w="28575">
            <a:solidFill>
              <a:srgbClr val="CF6E6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161"/>
          <p:cNvSpPr/>
          <p:nvPr/>
        </p:nvSpPr>
        <p:spPr>
          <a:xfrm>
            <a:off x="1365813" y="4618299"/>
            <a:ext cx="4016415" cy="983874"/>
          </a:xfrm>
          <a:custGeom>
            <a:avLst/>
            <a:gdLst>
              <a:gd name="connsiteX0" fmla="*/ 0 w 4016415"/>
              <a:gd name="connsiteY0" fmla="*/ 0 h 983874"/>
              <a:gd name="connsiteX1" fmla="*/ 231493 w 4016415"/>
              <a:gd name="connsiteY1" fmla="*/ 671331 h 983874"/>
              <a:gd name="connsiteX2" fmla="*/ 1388962 w 4016415"/>
              <a:gd name="connsiteY2" fmla="*/ 960698 h 983874"/>
              <a:gd name="connsiteX3" fmla="*/ 4016415 w 4016415"/>
              <a:gd name="connsiteY3" fmla="*/ 92597 h 983874"/>
            </a:gdLst>
            <a:ahLst/>
            <a:cxnLst>
              <a:cxn ang="0">
                <a:pos x="connsiteX0" y="connsiteY0"/>
              </a:cxn>
              <a:cxn ang="0">
                <a:pos x="connsiteX1" y="connsiteY1"/>
              </a:cxn>
              <a:cxn ang="0">
                <a:pos x="connsiteX2" y="connsiteY2"/>
              </a:cxn>
              <a:cxn ang="0">
                <a:pos x="connsiteX3" y="connsiteY3"/>
              </a:cxn>
            </a:cxnLst>
            <a:rect l="l" t="t" r="r" b="b"/>
            <a:pathLst>
              <a:path w="4016415" h="983874">
                <a:moveTo>
                  <a:pt x="0" y="0"/>
                </a:moveTo>
                <a:cubicBezTo>
                  <a:pt x="-1" y="255607"/>
                  <a:pt x="-1" y="511215"/>
                  <a:pt x="231493" y="671331"/>
                </a:cubicBezTo>
                <a:cubicBezTo>
                  <a:pt x="462987" y="831447"/>
                  <a:pt x="758142" y="1057154"/>
                  <a:pt x="1388962" y="960698"/>
                </a:cubicBezTo>
                <a:cubicBezTo>
                  <a:pt x="2019782" y="864242"/>
                  <a:pt x="4016415" y="92597"/>
                  <a:pt x="4016415" y="92597"/>
                </a:cubicBezTo>
              </a:path>
            </a:pathLst>
          </a:custGeom>
          <a:noFill/>
          <a:ln w="22225">
            <a:solidFill>
              <a:schemeClr val="accent6"/>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reeform 162"/>
          <p:cNvSpPr/>
          <p:nvPr/>
        </p:nvSpPr>
        <p:spPr>
          <a:xfrm>
            <a:off x="2212646" y="3824165"/>
            <a:ext cx="3528397" cy="1379547"/>
          </a:xfrm>
          <a:custGeom>
            <a:avLst/>
            <a:gdLst>
              <a:gd name="connsiteX0" fmla="*/ 9693 w 3528397"/>
              <a:gd name="connsiteY0" fmla="*/ 794134 h 1379547"/>
              <a:gd name="connsiteX1" fmla="*/ 55992 w 3528397"/>
              <a:gd name="connsiteY1" fmla="*/ 1118225 h 1379547"/>
              <a:gd name="connsiteX2" fmla="*/ 437957 w 3528397"/>
              <a:gd name="connsiteY2" fmla="*/ 1361293 h 1379547"/>
              <a:gd name="connsiteX3" fmla="*/ 2162584 w 3528397"/>
              <a:gd name="connsiteY3" fmla="*/ 608939 h 1379547"/>
              <a:gd name="connsiteX4" fmla="*/ 3065410 w 3528397"/>
              <a:gd name="connsiteY4" fmla="*/ 30205 h 1379547"/>
              <a:gd name="connsiteX5" fmla="*/ 3528397 w 3528397"/>
              <a:gd name="connsiteY5" fmla="*/ 76503 h 137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8397" h="1379547">
                <a:moveTo>
                  <a:pt x="9693" y="794134"/>
                </a:moveTo>
                <a:cubicBezTo>
                  <a:pt x="-2846" y="908916"/>
                  <a:pt x="-15385" y="1023699"/>
                  <a:pt x="55992" y="1118225"/>
                </a:cubicBezTo>
                <a:cubicBezTo>
                  <a:pt x="127369" y="1212752"/>
                  <a:pt x="86858" y="1446174"/>
                  <a:pt x="437957" y="1361293"/>
                </a:cubicBezTo>
                <a:cubicBezTo>
                  <a:pt x="789056" y="1276412"/>
                  <a:pt x="1724675" y="830787"/>
                  <a:pt x="2162584" y="608939"/>
                </a:cubicBezTo>
                <a:cubicBezTo>
                  <a:pt x="2600493" y="387091"/>
                  <a:pt x="2837775" y="118944"/>
                  <a:pt x="3065410" y="30205"/>
                </a:cubicBezTo>
                <a:cubicBezTo>
                  <a:pt x="3293045" y="-58534"/>
                  <a:pt x="3528397" y="76503"/>
                  <a:pt x="3528397" y="76503"/>
                </a:cubicBezTo>
              </a:path>
            </a:pathLst>
          </a:custGeom>
          <a:noFill/>
          <a:ln w="25400">
            <a:solidFill>
              <a:srgbClr val="0F40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endParaRPr>
          </a:p>
        </p:txBody>
      </p:sp>
      <p:sp>
        <p:nvSpPr>
          <p:cNvPr id="164" name="TextBox 163"/>
          <p:cNvSpPr txBox="1"/>
          <p:nvPr/>
        </p:nvSpPr>
        <p:spPr>
          <a:xfrm>
            <a:off x="139200" y="5601232"/>
            <a:ext cx="3375737" cy="1200329"/>
          </a:xfrm>
          <a:prstGeom prst="rect">
            <a:avLst/>
          </a:prstGeom>
          <a:noFill/>
        </p:spPr>
        <p:txBody>
          <a:bodyPr wrap="square" rtlCol="0">
            <a:spAutoFit/>
          </a:bodyPr>
          <a:lstStyle/>
          <a:p>
            <a:r>
              <a:rPr lang="en-US" dirty="0"/>
              <a:t>This will blow up exponentially without using dynamic programming to take advantage of </a:t>
            </a:r>
            <a:r>
              <a:rPr lang="en-US" b="1" dirty="0"/>
              <a:t>overlapping </a:t>
            </a:r>
            <a:r>
              <a:rPr lang="en-US" b="1" dirty="0" err="1"/>
              <a:t>subproblems</a:t>
            </a:r>
            <a:r>
              <a:rPr lang="en-US" dirty="0"/>
              <a:t>.</a:t>
            </a:r>
          </a:p>
        </p:txBody>
      </p:sp>
      <p:sp>
        <p:nvSpPr>
          <p:cNvPr id="2" name="Slide Number Placeholder 1">
            <a:extLst>
              <a:ext uri="{FF2B5EF4-FFF2-40B4-BE49-F238E27FC236}">
                <a16:creationId xmlns:a16="http://schemas.microsoft.com/office/drawing/2014/main" id="{E141FE54-CF05-094E-AF5F-6080EFB5FFA0}"/>
              </a:ext>
            </a:extLst>
          </p:cNvPr>
          <p:cNvSpPr>
            <a:spLocks noGrp="1"/>
          </p:cNvSpPr>
          <p:nvPr>
            <p:ph type="sldNum" sz="quarter" idx="12"/>
          </p:nvPr>
        </p:nvSpPr>
        <p:spPr/>
        <p:txBody>
          <a:bodyPr/>
          <a:lstStyle/>
          <a:p>
            <a:fld id="{EF2FF170-42D9-E44F-9C55-E217B723EC95}" type="slidenum">
              <a:rPr lang="en-US" smtClean="0"/>
              <a:t>109</a:t>
            </a:fld>
            <a:endParaRPr lang="en-US"/>
          </a:p>
        </p:txBody>
      </p:sp>
    </p:spTree>
    <p:extLst>
      <p:ext uri="{BB962C8B-B14F-4D97-AF65-F5344CB8AC3E}">
        <p14:creationId xmlns:p14="http://schemas.microsoft.com/office/powerpoint/2010/main" val="6793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5" grpId="0" animBg="1"/>
      <p:bldP spid="156" grpId="0"/>
      <p:bldP spid="158" grpId="0" animBg="1"/>
      <p:bldP spid="159" grpId="0" animBg="1"/>
      <p:bldP spid="160" grpId="0"/>
      <p:bldP spid="161" grpId="0" animBg="1"/>
      <p:bldP spid="162" grpId="0" animBg="1"/>
      <p:bldP spid="163" grpId="0" animBg="1"/>
      <p:bldP spid="16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length of the longest common subsequence.</a:t>
            </a:r>
          </a:p>
          <a:p>
            <a:r>
              <a:rPr lang="en-US" b="1" dirty="0">
                <a:solidFill>
                  <a:schemeClr val="accent4"/>
                </a:solidFill>
              </a:rPr>
              <a:t>Step 3: </a:t>
            </a:r>
            <a:r>
              <a:rPr lang="en-US" dirty="0">
                <a:solidFill>
                  <a:schemeClr val="accent5"/>
                </a:solidFill>
              </a:rPr>
              <a:t>Use dynamic programming </a:t>
            </a:r>
            <a:r>
              <a:rPr lang="en-US" dirty="0"/>
              <a:t>to find the length of the longest common subsequence.</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LCS.</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Left Arrow 3"/>
          <p:cNvSpPr/>
          <p:nvPr/>
        </p:nvSpPr>
        <p:spPr>
          <a:xfrm>
            <a:off x="6658708" y="1690689"/>
            <a:ext cx="902677" cy="4546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F439089E-5195-B549-A565-672C84DD5563}"/>
              </a:ext>
            </a:extLst>
          </p:cNvPr>
          <p:cNvSpPr>
            <a:spLocks noGrp="1"/>
          </p:cNvSpPr>
          <p:nvPr>
            <p:ph type="sldNum" sz="quarter" idx="12"/>
          </p:nvPr>
        </p:nvSpPr>
        <p:spPr/>
        <p:txBody>
          <a:bodyPr/>
          <a:lstStyle/>
          <a:p>
            <a:fld id="{EF2FF170-42D9-E44F-9C55-E217B723EC95}" type="slidenum">
              <a:rPr lang="en-US" smtClean="0"/>
              <a:t>11</a:t>
            </a:fld>
            <a:endParaRPr lang="en-US"/>
          </a:p>
        </p:txBody>
      </p:sp>
    </p:spTree>
    <p:extLst>
      <p:ext uri="{BB962C8B-B14F-4D97-AF65-F5344CB8AC3E}">
        <p14:creationId xmlns:p14="http://schemas.microsoft.com/office/powerpoint/2010/main" val="161891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value of the optimal solution.</a:t>
            </a:r>
          </a:p>
          <a:p>
            <a:r>
              <a:rPr lang="en-US" b="1" dirty="0">
                <a:solidFill>
                  <a:schemeClr val="accent4"/>
                </a:solidFill>
              </a:rPr>
              <a:t>Step 3: </a:t>
            </a:r>
            <a:r>
              <a:rPr lang="en-US" dirty="0">
                <a:solidFill>
                  <a:schemeClr val="accent5"/>
                </a:solidFill>
              </a:rPr>
              <a:t>Use dynamic programming </a:t>
            </a:r>
            <a:r>
              <a:rPr lang="en-US" dirty="0"/>
              <a:t>to find the value of the optimal solution.</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solution.</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Left Arrow 3"/>
          <p:cNvSpPr/>
          <p:nvPr/>
        </p:nvSpPr>
        <p:spPr>
          <a:xfrm rot="19323548">
            <a:off x="8064011" y="3762558"/>
            <a:ext cx="902677" cy="454634"/>
          </a:xfrm>
          <a:prstGeom prst="leftArrow">
            <a:avLst/>
          </a:prstGeom>
          <a:solidFill>
            <a:srgbClr val="B400AB"/>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2237" y="5647160"/>
            <a:ext cx="828825" cy="1283801"/>
          </a:xfrm>
          <a:prstGeom prst="rect">
            <a:avLst/>
          </a:prstGeom>
        </p:spPr>
      </p:pic>
      <p:sp>
        <p:nvSpPr>
          <p:cNvPr id="6" name="TextBox 5"/>
          <p:cNvSpPr txBox="1"/>
          <p:nvPr/>
        </p:nvSpPr>
        <p:spPr>
          <a:xfrm>
            <a:off x="6522920" y="5919728"/>
            <a:ext cx="4480573" cy="369332"/>
          </a:xfrm>
          <a:prstGeom prst="rect">
            <a:avLst/>
          </a:prstGeom>
          <a:noFill/>
        </p:spPr>
        <p:txBody>
          <a:bodyPr wrap="square" rtlCol="0">
            <a:spAutoFit/>
          </a:bodyPr>
          <a:lstStyle/>
          <a:p>
            <a:r>
              <a:rPr lang="en-US" dirty="0">
                <a:solidFill>
                  <a:srgbClr val="B400AB"/>
                </a:solidFill>
              </a:rPr>
              <a:t>You do this </a:t>
            </a:r>
            <a:r>
              <a:rPr lang="en-US">
                <a:solidFill>
                  <a:srgbClr val="B400AB"/>
                </a:solidFill>
              </a:rPr>
              <a:t>one!</a:t>
            </a:r>
            <a:endParaRPr lang="en-US" dirty="0">
              <a:solidFill>
                <a:srgbClr val="B400AB"/>
              </a:solidFill>
            </a:endParaRPr>
          </a:p>
        </p:txBody>
      </p:sp>
      <p:sp>
        <p:nvSpPr>
          <p:cNvPr id="7" name="Slide Number Placeholder 6">
            <a:extLst>
              <a:ext uri="{FF2B5EF4-FFF2-40B4-BE49-F238E27FC236}">
                <a16:creationId xmlns:a16="http://schemas.microsoft.com/office/drawing/2014/main" id="{CE04E395-9AAC-D244-9615-8DD87950A161}"/>
              </a:ext>
            </a:extLst>
          </p:cNvPr>
          <p:cNvSpPr>
            <a:spLocks noGrp="1"/>
          </p:cNvSpPr>
          <p:nvPr>
            <p:ph type="sldNum" sz="quarter" idx="12"/>
          </p:nvPr>
        </p:nvSpPr>
        <p:spPr/>
        <p:txBody>
          <a:bodyPr/>
          <a:lstStyle/>
          <a:p>
            <a:fld id="{EF2FF170-42D9-E44F-9C55-E217B723EC95}" type="slidenum">
              <a:rPr lang="en-US" smtClean="0"/>
              <a:t>110</a:t>
            </a:fld>
            <a:endParaRPr lang="en-US"/>
          </a:p>
        </p:txBody>
      </p:sp>
    </p:spTree>
    <p:extLst>
      <p:ext uri="{BB962C8B-B14F-4D97-AF65-F5344CB8AC3E}">
        <p14:creationId xmlns:p14="http://schemas.microsoft.com/office/powerpoint/2010/main" val="138193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have we learned?</a:t>
            </a:r>
          </a:p>
        </p:txBody>
      </p:sp>
      <p:sp>
        <p:nvSpPr>
          <p:cNvPr id="3" name="Content Placeholder 2"/>
          <p:cNvSpPr>
            <a:spLocks noGrp="1"/>
          </p:cNvSpPr>
          <p:nvPr>
            <p:ph idx="1"/>
          </p:nvPr>
        </p:nvSpPr>
        <p:spPr/>
        <p:txBody>
          <a:bodyPr/>
          <a:lstStyle/>
          <a:p>
            <a:r>
              <a:rPr lang="en-US" dirty="0"/>
              <a:t>We can find maximal independent sets in trees in time O(|V|) using dynamic programming!</a:t>
            </a:r>
          </a:p>
          <a:p>
            <a:endParaRPr lang="en-US" dirty="0"/>
          </a:p>
          <a:p>
            <a:r>
              <a:rPr lang="en-US" dirty="0"/>
              <a:t>For this example, it was natural to implement our DP algorithm in a top-down way.</a:t>
            </a:r>
          </a:p>
        </p:txBody>
      </p:sp>
      <p:sp>
        <p:nvSpPr>
          <p:cNvPr id="4" name="Slide Number Placeholder 3">
            <a:extLst>
              <a:ext uri="{FF2B5EF4-FFF2-40B4-BE49-F238E27FC236}">
                <a16:creationId xmlns:a16="http://schemas.microsoft.com/office/drawing/2014/main" id="{A501037F-DE36-5C47-9966-1598CDF330A0}"/>
              </a:ext>
            </a:extLst>
          </p:cNvPr>
          <p:cNvSpPr>
            <a:spLocks noGrp="1"/>
          </p:cNvSpPr>
          <p:nvPr>
            <p:ph type="sldNum" sz="quarter" idx="12"/>
          </p:nvPr>
        </p:nvSpPr>
        <p:spPr/>
        <p:txBody>
          <a:bodyPr/>
          <a:lstStyle/>
          <a:p>
            <a:fld id="{EF2FF170-42D9-E44F-9C55-E217B723EC95}" type="slidenum">
              <a:rPr lang="en-US" smtClean="0"/>
              <a:t>111</a:t>
            </a:fld>
            <a:endParaRPr lang="en-US"/>
          </a:p>
        </p:txBody>
      </p:sp>
    </p:spTree>
    <p:extLst>
      <p:ext uri="{BB962C8B-B14F-4D97-AF65-F5344CB8AC3E}">
        <p14:creationId xmlns:p14="http://schemas.microsoft.com/office/powerpoint/2010/main" val="38912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3" name="Content Placeholder 2"/>
          <p:cNvSpPr>
            <a:spLocks noGrp="1"/>
          </p:cNvSpPr>
          <p:nvPr>
            <p:ph idx="1"/>
          </p:nvPr>
        </p:nvSpPr>
        <p:spPr/>
        <p:txBody>
          <a:bodyPr/>
          <a:lstStyle/>
          <a:p>
            <a:r>
              <a:rPr lang="en-US" dirty="0"/>
              <a:t>Today we saw examples of how to come up with dynamic programming algorithms.</a:t>
            </a:r>
          </a:p>
          <a:p>
            <a:pPr lvl="1"/>
            <a:r>
              <a:rPr lang="en-US" dirty="0">
                <a:solidFill>
                  <a:schemeClr val="accent4"/>
                </a:solidFill>
              </a:rPr>
              <a:t>Longest Common Subsequence</a:t>
            </a:r>
          </a:p>
          <a:p>
            <a:pPr lvl="1"/>
            <a:r>
              <a:rPr lang="en-US" dirty="0">
                <a:solidFill>
                  <a:schemeClr val="accent1"/>
                </a:solidFill>
              </a:rPr>
              <a:t>Knapsack two ways</a:t>
            </a:r>
          </a:p>
          <a:p>
            <a:pPr lvl="1"/>
            <a:r>
              <a:rPr lang="en-US" dirty="0">
                <a:solidFill>
                  <a:schemeClr val="accent6"/>
                </a:solidFill>
              </a:rPr>
              <a:t>(If time) </a:t>
            </a:r>
            <a:r>
              <a:rPr lang="en-US" dirty="0">
                <a:solidFill>
                  <a:schemeClr val="accent6">
                    <a:lumMod val="75000"/>
                  </a:schemeClr>
                </a:solidFill>
              </a:rPr>
              <a:t>maximal independent set in trees.</a:t>
            </a:r>
          </a:p>
          <a:p>
            <a:r>
              <a:rPr lang="en-US" dirty="0"/>
              <a:t>There is a </a:t>
            </a:r>
            <a:r>
              <a:rPr lang="en-US" b="1" dirty="0"/>
              <a:t>recipe </a:t>
            </a:r>
            <a:r>
              <a:rPr lang="en-US" dirty="0"/>
              <a:t>for dynamic programming algorithms.</a:t>
            </a:r>
          </a:p>
        </p:txBody>
      </p:sp>
      <p:sp>
        <p:nvSpPr>
          <p:cNvPr id="4" name="Slide Number Placeholder 3">
            <a:extLst>
              <a:ext uri="{FF2B5EF4-FFF2-40B4-BE49-F238E27FC236}">
                <a16:creationId xmlns:a16="http://schemas.microsoft.com/office/drawing/2014/main" id="{7EFD9372-BB57-B844-9902-A559A6ABB60C}"/>
              </a:ext>
            </a:extLst>
          </p:cNvPr>
          <p:cNvSpPr>
            <a:spLocks noGrp="1"/>
          </p:cNvSpPr>
          <p:nvPr>
            <p:ph type="sldNum" sz="quarter" idx="12"/>
          </p:nvPr>
        </p:nvSpPr>
        <p:spPr/>
        <p:txBody>
          <a:bodyPr/>
          <a:lstStyle/>
          <a:p>
            <a:fld id="{EF2FF170-42D9-E44F-9C55-E217B723EC95}" type="slidenum">
              <a:rPr lang="en-US" smtClean="0"/>
              <a:t>112</a:t>
            </a:fld>
            <a:endParaRPr lang="en-US"/>
          </a:p>
        </p:txBody>
      </p:sp>
    </p:spTree>
    <p:extLst>
      <p:ext uri="{BB962C8B-B14F-4D97-AF65-F5344CB8AC3E}">
        <p14:creationId xmlns:p14="http://schemas.microsoft.com/office/powerpoint/2010/main" val="109402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value of the optimal solution.</a:t>
            </a:r>
          </a:p>
          <a:p>
            <a:r>
              <a:rPr lang="en-US" b="1" dirty="0">
                <a:solidFill>
                  <a:schemeClr val="accent4"/>
                </a:solidFill>
              </a:rPr>
              <a:t>Step 3: </a:t>
            </a:r>
            <a:r>
              <a:rPr lang="en-US" dirty="0">
                <a:solidFill>
                  <a:schemeClr val="accent5"/>
                </a:solidFill>
              </a:rPr>
              <a:t>Use dynamic programming </a:t>
            </a:r>
            <a:r>
              <a:rPr lang="en-US" dirty="0"/>
              <a:t>to find the value of the optimal solution.</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solution.</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Slide Number Placeholder 3">
            <a:extLst>
              <a:ext uri="{FF2B5EF4-FFF2-40B4-BE49-F238E27FC236}">
                <a16:creationId xmlns:a16="http://schemas.microsoft.com/office/drawing/2014/main" id="{6EAA77B0-DDC1-0F47-8E84-5E05E2607D51}"/>
              </a:ext>
            </a:extLst>
          </p:cNvPr>
          <p:cNvSpPr>
            <a:spLocks noGrp="1"/>
          </p:cNvSpPr>
          <p:nvPr>
            <p:ph type="sldNum" sz="quarter" idx="12"/>
          </p:nvPr>
        </p:nvSpPr>
        <p:spPr/>
        <p:txBody>
          <a:bodyPr/>
          <a:lstStyle/>
          <a:p>
            <a:fld id="{EF2FF170-42D9-E44F-9C55-E217B723EC95}" type="slidenum">
              <a:rPr lang="en-US" smtClean="0"/>
              <a:t>113</a:t>
            </a:fld>
            <a:endParaRPr lang="en-US"/>
          </a:p>
        </p:txBody>
      </p:sp>
    </p:spTree>
    <p:extLst>
      <p:ext uri="{BB962C8B-B14F-4D97-AF65-F5344CB8AC3E}">
        <p14:creationId xmlns:p14="http://schemas.microsoft.com/office/powerpoint/2010/main" val="337720918"/>
      </p:ext>
    </p:extLst>
  </p:cSld>
  <p:clrMapOvr>
    <a:masterClrMapping/>
  </p:clrMapOvr>
  <p:transition spd="slow">
    <p:push dir="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3" name="Content Placeholder 2"/>
          <p:cNvSpPr>
            <a:spLocks noGrp="1"/>
          </p:cNvSpPr>
          <p:nvPr>
            <p:ph idx="1"/>
          </p:nvPr>
        </p:nvSpPr>
        <p:spPr>
          <a:xfrm>
            <a:off x="628650" y="1825625"/>
            <a:ext cx="8157004" cy="4864542"/>
          </a:xfrm>
        </p:spPr>
        <p:txBody>
          <a:bodyPr>
            <a:normAutofit lnSpcReduction="10000"/>
          </a:bodyPr>
          <a:lstStyle/>
          <a:p>
            <a:r>
              <a:rPr lang="en-US" dirty="0"/>
              <a:t>Today we saw examples of how to come up with dynamic programming algorithms.</a:t>
            </a:r>
          </a:p>
          <a:p>
            <a:pPr lvl="1"/>
            <a:r>
              <a:rPr lang="en-US" dirty="0">
                <a:solidFill>
                  <a:schemeClr val="accent4"/>
                </a:solidFill>
              </a:rPr>
              <a:t>Longest Common Subsequence</a:t>
            </a:r>
          </a:p>
          <a:p>
            <a:pPr lvl="1"/>
            <a:r>
              <a:rPr lang="en-US" dirty="0">
                <a:solidFill>
                  <a:schemeClr val="accent1"/>
                </a:solidFill>
              </a:rPr>
              <a:t>Knapsack two ways</a:t>
            </a:r>
          </a:p>
          <a:p>
            <a:pPr lvl="1"/>
            <a:r>
              <a:rPr lang="en-US" dirty="0">
                <a:solidFill>
                  <a:schemeClr val="accent6"/>
                </a:solidFill>
              </a:rPr>
              <a:t>(If time) </a:t>
            </a:r>
            <a:r>
              <a:rPr lang="en-US" dirty="0">
                <a:solidFill>
                  <a:schemeClr val="accent6">
                    <a:lumMod val="75000"/>
                  </a:schemeClr>
                </a:solidFill>
              </a:rPr>
              <a:t>maximal independent set in trees.</a:t>
            </a:r>
          </a:p>
          <a:p>
            <a:r>
              <a:rPr lang="en-US" dirty="0"/>
              <a:t>There is a </a:t>
            </a:r>
            <a:r>
              <a:rPr lang="en-US" b="1" dirty="0"/>
              <a:t>recipe </a:t>
            </a:r>
            <a:r>
              <a:rPr lang="en-US" dirty="0"/>
              <a:t>for dynamic programming algorithms.</a:t>
            </a:r>
          </a:p>
          <a:p>
            <a:r>
              <a:rPr lang="en-US" dirty="0"/>
              <a:t>Sometimes coming up with the right substructure takes some creativity</a:t>
            </a:r>
          </a:p>
          <a:p>
            <a:pPr lvl="1"/>
            <a:r>
              <a:rPr lang="en-US" dirty="0">
                <a:solidFill>
                  <a:schemeClr val="accent4"/>
                </a:solidFill>
              </a:rPr>
              <a:t>Practice on homework! </a:t>
            </a:r>
            <a:r>
              <a:rPr lang="en-US" dirty="0">
                <a:solidFill>
                  <a:schemeClr val="accent4"/>
                </a:solidFill>
                <a:sym typeface="Wingdings"/>
              </a:rPr>
              <a:t></a:t>
            </a:r>
          </a:p>
          <a:p>
            <a:pPr lvl="1"/>
            <a:r>
              <a:rPr lang="en-US" dirty="0">
                <a:solidFill>
                  <a:schemeClr val="accent4"/>
                </a:solidFill>
                <a:sym typeface="Wingdings"/>
              </a:rPr>
              <a:t>For even more practice check out additional examples/practice problems in CLRS or section!</a:t>
            </a:r>
            <a:endParaRPr lang="en-US" dirty="0">
              <a:solidFill>
                <a:schemeClr val="accent4"/>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02029" y="106676"/>
            <a:ext cx="2462563" cy="1651481"/>
          </a:xfrm>
          <a:prstGeom prst="rect">
            <a:avLst/>
          </a:prstGeom>
        </p:spPr>
      </p:pic>
      <p:sp>
        <p:nvSpPr>
          <p:cNvPr id="5" name="Slide Number Placeholder 4">
            <a:extLst>
              <a:ext uri="{FF2B5EF4-FFF2-40B4-BE49-F238E27FC236}">
                <a16:creationId xmlns:a16="http://schemas.microsoft.com/office/drawing/2014/main" id="{97FD9E09-706D-8D48-81FF-194C2ED15864}"/>
              </a:ext>
            </a:extLst>
          </p:cNvPr>
          <p:cNvSpPr>
            <a:spLocks noGrp="1"/>
          </p:cNvSpPr>
          <p:nvPr>
            <p:ph type="sldNum" sz="quarter" idx="12"/>
          </p:nvPr>
        </p:nvSpPr>
        <p:spPr/>
        <p:txBody>
          <a:bodyPr/>
          <a:lstStyle/>
          <a:p>
            <a:fld id="{EF2FF170-42D9-E44F-9C55-E217B723EC95}" type="slidenum">
              <a:rPr lang="en-US" smtClean="0"/>
              <a:t>114</a:t>
            </a:fld>
            <a:endParaRPr lang="en-US"/>
          </a:p>
        </p:txBody>
      </p:sp>
    </p:spTree>
    <p:extLst>
      <p:ext uri="{BB962C8B-B14F-4D97-AF65-F5344CB8AC3E}">
        <p14:creationId xmlns:p14="http://schemas.microsoft.com/office/powerpoint/2010/main" val="10719416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time</a:t>
            </a:r>
          </a:p>
        </p:txBody>
      </p:sp>
      <p:sp>
        <p:nvSpPr>
          <p:cNvPr id="3" name="Content Placeholder 2"/>
          <p:cNvSpPr>
            <a:spLocks noGrp="1"/>
          </p:cNvSpPr>
          <p:nvPr>
            <p:ph idx="1"/>
          </p:nvPr>
        </p:nvSpPr>
        <p:spPr/>
        <p:txBody>
          <a:bodyPr/>
          <a:lstStyle/>
          <a:p>
            <a:r>
              <a:rPr lang="en-US" dirty="0">
                <a:solidFill>
                  <a:srgbClr val="E95669"/>
                </a:solidFill>
              </a:rPr>
              <a:t>Greedy</a:t>
            </a:r>
            <a:r>
              <a:rPr lang="en-US" dirty="0"/>
              <a:t> algorithms!</a:t>
            </a:r>
          </a:p>
          <a:p>
            <a:endParaRPr lang="en-US" dirty="0"/>
          </a:p>
          <a:p>
            <a:endParaRPr lang="en-US" dirty="0"/>
          </a:p>
          <a:p>
            <a:endParaRPr lang="en-US" dirty="0"/>
          </a:p>
          <a:p>
            <a:endParaRPr lang="en-US" dirty="0"/>
          </a:p>
          <a:p>
            <a:r>
              <a:rPr lang="en-US" dirty="0"/>
              <a:t>Pre-lecture exercise: Greed is good!</a:t>
            </a:r>
          </a:p>
          <a:p>
            <a:r>
              <a:rPr lang="en-US" dirty="0"/>
              <a:t>Good luck on exam 3.</a:t>
            </a:r>
          </a:p>
        </p:txBody>
      </p:sp>
      <p:pic>
        <p:nvPicPr>
          <p:cNvPr id="4" name="Picture 3"/>
          <p:cNvPicPr>
            <a:picLocks noChangeAspect="1"/>
          </p:cNvPicPr>
          <p:nvPr/>
        </p:nvPicPr>
        <p:blipFill>
          <a:blip r:embed="rId2"/>
          <a:stretch>
            <a:fillRect/>
          </a:stretch>
        </p:blipFill>
        <p:spPr>
          <a:xfrm>
            <a:off x="4798409" y="665019"/>
            <a:ext cx="4033593" cy="2729996"/>
          </a:xfrm>
          <a:prstGeom prst="rect">
            <a:avLst/>
          </a:prstGeom>
        </p:spPr>
      </p:pic>
      <p:sp>
        <p:nvSpPr>
          <p:cNvPr id="5" name="Title 1"/>
          <p:cNvSpPr txBox="1">
            <a:spLocks/>
          </p:cNvSpPr>
          <p:nvPr/>
        </p:nvSpPr>
        <p:spPr>
          <a:xfrm>
            <a:off x="628650" y="296350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8600"/>
                </a:solidFill>
              </a:rPr>
              <a:t>Before</a:t>
            </a:r>
            <a:r>
              <a:rPr lang="en-US" dirty="0"/>
              <a:t> next time</a:t>
            </a:r>
          </a:p>
        </p:txBody>
      </p:sp>
      <p:sp>
        <p:nvSpPr>
          <p:cNvPr id="6" name="Slide Number Placeholder 5">
            <a:extLst>
              <a:ext uri="{FF2B5EF4-FFF2-40B4-BE49-F238E27FC236}">
                <a16:creationId xmlns:a16="http://schemas.microsoft.com/office/drawing/2014/main" id="{61FBEEC7-6F45-0247-A8EC-B8CFDF5ED4BF}"/>
              </a:ext>
            </a:extLst>
          </p:cNvPr>
          <p:cNvSpPr>
            <a:spLocks noGrp="1"/>
          </p:cNvSpPr>
          <p:nvPr>
            <p:ph type="sldNum" sz="quarter" idx="12"/>
          </p:nvPr>
        </p:nvSpPr>
        <p:spPr/>
        <p:txBody>
          <a:bodyPr/>
          <a:lstStyle/>
          <a:p>
            <a:fld id="{EF2FF170-42D9-E44F-9C55-E217B723EC95}" type="slidenum">
              <a:rPr lang="en-US" smtClean="0"/>
              <a:t>115</a:t>
            </a:fld>
            <a:endParaRPr lang="en-US"/>
          </a:p>
        </p:txBody>
      </p:sp>
    </p:spTree>
    <p:extLst>
      <p:ext uri="{BB962C8B-B14F-4D97-AF65-F5344CB8AC3E}">
        <p14:creationId xmlns:p14="http://schemas.microsoft.com/office/powerpoint/2010/main" val="524570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Optimal substructure</a:t>
            </a:r>
          </a:p>
        </p:txBody>
      </p:sp>
      <p:sp>
        <p:nvSpPr>
          <p:cNvPr id="4" name="Rectangle 3"/>
          <p:cNvSpPr/>
          <p:nvPr/>
        </p:nvSpPr>
        <p:spPr>
          <a:xfrm>
            <a:off x="2205404" y="246184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5" name="Rectangle 4"/>
          <p:cNvSpPr/>
          <p:nvPr/>
        </p:nvSpPr>
        <p:spPr>
          <a:xfrm>
            <a:off x="2709496" y="246184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6" name="Rectangle 5"/>
          <p:cNvSpPr/>
          <p:nvPr/>
        </p:nvSpPr>
        <p:spPr>
          <a:xfrm>
            <a:off x="3190142" y="246184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7" name="Rectangle 6"/>
          <p:cNvSpPr/>
          <p:nvPr/>
        </p:nvSpPr>
        <p:spPr>
          <a:xfrm>
            <a:off x="3694234" y="246184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8" name="Rectangle 7"/>
          <p:cNvSpPr/>
          <p:nvPr/>
        </p:nvSpPr>
        <p:spPr>
          <a:xfrm>
            <a:off x="4198326" y="246184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9" name="Rectangle 8"/>
          <p:cNvSpPr/>
          <p:nvPr/>
        </p:nvSpPr>
        <p:spPr>
          <a:xfrm>
            <a:off x="2205404" y="3490911"/>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0" name="Rectangle 9"/>
          <p:cNvSpPr/>
          <p:nvPr/>
        </p:nvSpPr>
        <p:spPr>
          <a:xfrm>
            <a:off x="2709496" y="3490911"/>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1" name="Rectangle 10"/>
          <p:cNvSpPr/>
          <p:nvPr/>
        </p:nvSpPr>
        <p:spPr>
          <a:xfrm>
            <a:off x="3190142" y="3490911"/>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2" name="Rectangle 11"/>
          <p:cNvSpPr/>
          <p:nvPr/>
        </p:nvSpPr>
        <p:spPr>
          <a:xfrm>
            <a:off x="3694234" y="3490911"/>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3" name="Rectangle 12"/>
          <p:cNvSpPr/>
          <p:nvPr/>
        </p:nvSpPr>
        <p:spPr>
          <a:xfrm>
            <a:off x="4198326" y="3490911"/>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4" name="Rectangle 13"/>
          <p:cNvSpPr/>
          <p:nvPr/>
        </p:nvSpPr>
        <p:spPr>
          <a:xfrm>
            <a:off x="4702418" y="3490911"/>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5" name="Rectangle 14"/>
          <p:cNvSpPr/>
          <p:nvPr/>
        </p:nvSpPr>
        <p:spPr>
          <a:xfrm>
            <a:off x="5206510" y="3490911"/>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6" name="TextBox 15"/>
          <p:cNvSpPr txBox="1"/>
          <p:nvPr/>
        </p:nvSpPr>
        <p:spPr>
          <a:xfrm>
            <a:off x="1384056" y="3539556"/>
            <a:ext cx="543658" cy="523220"/>
          </a:xfrm>
          <a:prstGeom prst="rect">
            <a:avLst/>
          </a:prstGeom>
          <a:noFill/>
        </p:spPr>
        <p:txBody>
          <a:bodyPr wrap="square" rtlCol="0">
            <a:spAutoFit/>
          </a:bodyPr>
          <a:lstStyle/>
          <a:p>
            <a:r>
              <a:rPr lang="en-US" sz="2800" dirty="0"/>
              <a:t>Y</a:t>
            </a:r>
          </a:p>
        </p:txBody>
      </p:sp>
      <p:sp>
        <p:nvSpPr>
          <p:cNvPr id="17" name="TextBox 16"/>
          <p:cNvSpPr txBox="1"/>
          <p:nvPr/>
        </p:nvSpPr>
        <p:spPr>
          <a:xfrm>
            <a:off x="1384056" y="2571672"/>
            <a:ext cx="543658" cy="523220"/>
          </a:xfrm>
          <a:prstGeom prst="rect">
            <a:avLst/>
          </a:prstGeom>
          <a:noFill/>
        </p:spPr>
        <p:txBody>
          <a:bodyPr wrap="square" rtlCol="0">
            <a:spAutoFit/>
          </a:bodyPr>
          <a:lstStyle/>
          <a:p>
            <a:r>
              <a:rPr lang="en-US" sz="2800" dirty="0"/>
              <a:t>X</a:t>
            </a:r>
          </a:p>
        </p:txBody>
      </p:sp>
      <p:sp>
        <p:nvSpPr>
          <p:cNvPr id="18" name="TextBox 17"/>
          <p:cNvSpPr txBox="1"/>
          <p:nvPr/>
        </p:nvSpPr>
        <p:spPr>
          <a:xfrm>
            <a:off x="628650" y="1751651"/>
            <a:ext cx="2860431" cy="461665"/>
          </a:xfrm>
          <a:prstGeom prst="rect">
            <a:avLst/>
          </a:prstGeom>
          <a:noFill/>
        </p:spPr>
        <p:txBody>
          <a:bodyPr wrap="square" rtlCol="0">
            <a:spAutoFit/>
          </a:bodyPr>
          <a:lstStyle/>
          <a:p>
            <a:r>
              <a:rPr lang="en-US" sz="2400" dirty="0"/>
              <a:t>Prefixes:</a:t>
            </a:r>
          </a:p>
        </p:txBody>
      </p:sp>
      <p:sp>
        <p:nvSpPr>
          <p:cNvPr id="19" name="Right Brace 18"/>
          <p:cNvSpPr/>
          <p:nvPr/>
        </p:nvSpPr>
        <p:spPr>
          <a:xfrm rot="5400000">
            <a:off x="2970698" y="3426436"/>
            <a:ext cx="450610" cy="2004645"/>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2598125" y="4733560"/>
            <a:ext cx="4366847" cy="400110"/>
          </a:xfrm>
          <a:prstGeom prst="rect">
            <a:avLst/>
          </a:prstGeom>
          <a:noFill/>
        </p:spPr>
        <p:txBody>
          <a:bodyPr wrap="square" rtlCol="0">
            <a:spAutoFit/>
          </a:bodyPr>
          <a:lstStyle/>
          <a:p>
            <a:r>
              <a:rPr lang="en-US" sz="2000" b="1" dirty="0">
                <a:solidFill>
                  <a:schemeClr val="accent1"/>
                </a:solidFill>
              </a:rPr>
              <a:t>Notation</a:t>
            </a:r>
            <a:r>
              <a:rPr lang="en-US" sz="2000" dirty="0">
                <a:solidFill>
                  <a:schemeClr val="accent1"/>
                </a:solidFill>
              </a:rPr>
              <a:t>: denote this prefix</a:t>
            </a:r>
            <a:r>
              <a:rPr lang="en-US" sz="2000" b="1" dirty="0">
                <a:solidFill>
                  <a:schemeClr val="accent4"/>
                </a:solidFill>
              </a:rPr>
              <a:t> ACGC </a:t>
            </a:r>
            <a:r>
              <a:rPr lang="en-US" sz="2000" dirty="0">
                <a:solidFill>
                  <a:schemeClr val="accent1"/>
                </a:solidFill>
              </a:rPr>
              <a:t>by Y</a:t>
            </a:r>
            <a:r>
              <a:rPr lang="en-US" sz="2000" baseline="-25000" dirty="0">
                <a:solidFill>
                  <a:schemeClr val="accent1"/>
                </a:solidFill>
              </a:rPr>
              <a:t>4</a:t>
            </a:r>
            <a:endParaRPr lang="en-US" sz="2000" dirty="0">
              <a:solidFill>
                <a:schemeClr val="accent1"/>
              </a:solidFill>
            </a:endParaRPr>
          </a:p>
        </p:txBody>
      </p:sp>
      <p:sp>
        <p:nvSpPr>
          <p:cNvPr id="21" name="TextBox 20"/>
          <p:cNvSpPr txBox="1"/>
          <p:nvPr/>
        </p:nvSpPr>
        <p:spPr>
          <a:xfrm>
            <a:off x="628650" y="5508680"/>
            <a:ext cx="8620858" cy="830997"/>
          </a:xfrm>
          <a:prstGeom prst="rect">
            <a:avLst/>
          </a:prstGeom>
          <a:noFill/>
        </p:spPr>
        <p:txBody>
          <a:bodyPr wrap="square" rtlCol="0">
            <a:spAutoFit/>
          </a:bodyPr>
          <a:lstStyle/>
          <a:p>
            <a:pPr marL="285750" indent="-285750">
              <a:buFont typeface="Arial" charset="0"/>
              <a:buChar char="•"/>
            </a:pPr>
            <a:r>
              <a:rPr lang="en-US" sz="2400" dirty="0"/>
              <a:t>Our sub-problems will be finding LCS’s of prefixes to X and Y.</a:t>
            </a:r>
          </a:p>
          <a:p>
            <a:pPr marL="285750" indent="-285750">
              <a:buFont typeface="Arial" charset="0"/>
              <a:buChar char="•"/>
            </a:pPr>
            <a:r>
              <a:rPr lang="en-US" sz="2400" dirty="0"/>
              <a:t>Let </a:t>
            </a:r>
            <a:r>
              <a:rPr lang="en-US" sz="2400" dirty="0">
                <a:solidFill>
                  <a:schemeClr val="accent1"/>
                </a:solidFill>
              </a:rPr>
              <a:t>C[</a:t>
            </a:r>
            <a:r>
              <a:rPr lang="en-US" sz="2400" dirty="0" err="1">
                <a:solidFill>
                  <a:schemeClr val="accent1"/>
                </a:solidFill>
              </a:rPr>
              <a:t>i,j</a:t>
            </a:r>
            <a:r>
              <a:rPr lang="en-US" sz="2400" dirty="0">
                <a:solidFill>
                  <a:schemeClr val="accent1"/>
                </a:solidFill>
              </a:rPr>
              <a:t>] = </a:t>
            </a:r>
            <a:r>
              <a:rPr lang="en-US" sz="2400" dirty="0" err="1">
                <a:solidFill>
                  <a:schemeClr val="accent1"/>
                </a:solidFill>
              </a:rPr>
              <a:t>length_of_LCS</a:t>
            </a:r>
            <a:r>
              <a:rPr lang="en-US" sz="2400" dirty="0">
                <a:solidFill>
                  <a:schemeClr val="accent1"/>
                </a:solidFill>
              </a:rPr>
              <a:t>( X</a:t>
            </a:r>
            <a:r>
              <a:rPr lang="en-US" sz="2400" baseline="-25000" dirty="0">
                <a:solidFill>
                  <a:schemeClr val="accent1"/>
                </a:solidFill>
              </a:rPr>
              <a:t>i</a:t>
            </a:r>
            <a:r>
              <a:rPr lang="en-US" sz="2400" dirty="0">
                <a:solidFill>
                  <a:schemeClr val="accent1"/>
                </a:solidFill>
              </a:rPr>
              <a:t>, </a:t>
            </a:r>
            <a:r>
              <a:rPr lang="en-US" sz="2400" dirty="0" err="1">
                <a:solidFill>
                  <a:schemeClr val="accent1"/>
                </a:solidFill>
              </a:rPr>
              <a:t>Y</a:t>
            </a:r>
            <a:r>
              <a:rPr lang="en-US" sz="2400" baseline="-25000" dirty="0" err="1">
                <a:solidFill>
                  <a:schemeClr val="accent1"/>
                </a:solidFill>
              </a:rPr>
              <a:t>j</a:t>
            </a:r>
            <a:r>
              <a:rPr lang="en-US" sz="2400" dirty="0">
                <a:solidFill>
                  <a:schemeClr val="accent1"/>
                </a:solidFill>
              </a:rPr>
              <a:t> )</a:t>
            </a:r>
          </a:p>
        </p:txBody>
      </p:sp>
      <p:sp>
        <p:nvSpPr>
          <p:cNvPr id="3" name="Slide Number Placeholder 2">
            <a:extLst>
              <a:ext uri="{FF2B5EF4-FFF2-40B4-BE49-F238E27FC236}">
                <a16:creationId xmlns:a16="http://schemas.microsoft.com/office/drawing/2014/main" id="{A08A566B-9C9D-B04D-B193-0D4E16514345}"/>
              </a:ext>
            </a:extLst>
          </p:cNvPr>
          <p:cNvSpPr>
            <a:spLocks noGrp="1"/>
          </p:cNvSpPr>
          <p:nvPr>
            <p:ph type="sldNum" sz="quarter" idx="12"/>
          </p:nvPr>
        </p:nvSpPr>
        <p:spPr/>
        <p:txBody>
          <a:bodyPr/>
          <a:lstStyle/>
          <a:p>
            <a:fld id="{EF2FF170-42D9-E44F-9C55-E217B723EC95}" type="slidenum">
              <a:rPr lang="en-US" smtClean="0"/>
              <a:t>12</a:t>
            </a:fld>
            <a:endParaRPr lang="en-US"/>
          </a:p>
        </p:txBody>
      </p:sp>
      <p:sp>
        <p:nvSpPr>
          <p:cNvPr id="22" name="TextBox 21">
            <a:extLst>
              <a:ext uri="{FF2B5EF4-FFF2-40B4-BE49-F238E27FC236}">
                <a16:creationId xmlns:a16="http://schemas.microsoft.com/office/drawing/2014/main" id="{0600416E-3363-8742-BC2C-49388FF0B738}"/>
              </a:ext>
            </a:extLst>
          </p:cNvPr>
          <p:cNvSpPr txBox="1"/>
          <p:nvPr/>
        </p:nvSpPr>
        <p:spPr>
          <a:xfrm>
            <a:off x="5458555" y="6211669"/>
            <a:ext cx="1596945" cy="646331"/>
          </a:xfrm>
          <a:prstGeom prst="rect">
            <a:avLst/>
          </a:prstGeom>
          <a:noFill/>
        </p:spPr>
        <p:txBody>
          <a:bodyPr wrap="square" rtlCol="0">
            <a:spAutoFit/>
          </a:bodyPr>
          <a:lstStyle/>
          <a:p>
            <a:pPr algn="r"/>
            <a:r>
              <a:rPr lang="en-US" dirty="0">
                <a:solidFill>
                  <a:schemeClr val="accent4"/>
                </a:solidFill>
              </a:rPr>
              <a:t>C[2,3] = 2</a:t>
            </a:r>
          </a:p>
          <a:p>
            <a:pPr algn="r"/>
            <a:r>
              <a:rPr lang="en-US" dirty="0">
                <a:solidFill>
                  <a:schemeClr val="accent4"/>
                </a:solidFill>
              </a:rPr>
              <a:t>C[4,4] = 3</a:t>
            </a:r>
          </a:p>
        </p:txBody>
      </p:sp>
      <p:sp>
        <p:nvSpPr>
          <p:cNvPr id="23" name="Rectangle 22">
            <a:extLst>
              <a:ext uri="{FF2B5EF4-FFF2-40B4-BE49-F238E27FC236}">
                <a16:creationId xmlns:a16="http://schemas.microsoft.com/office/drawing/2014/main" id="{F901A8EC-774C-CC4C-91C6-5E536F39C86E}"/>
              </a:ext>
            </a:extLst>
          </p:cNvPr>
          <p:cNvSpPr/>
          <p:nvPr/>
        </p:nvSpPr>
        <p:spPr>
          <a:xfrm>
            <a:off x="4828777" y="6318377"/>
            <a:ext cx="1129475" cy="369332"/>
          </a:xfrm>
          <a:prstGeom prst="rect">
            <a:avLst/>
          </a:prstGeom>
        </p:spPr>
        <p:txBody>
          <a:bodyPr wrap="none">
            <a:spAutoFit/>
          </a:bodyPr>
          <a:lstStyle/>
          <a:p>
            <a:pPr algn="r"/>
            <a:r>
              <a:rPr lang="en-US" dirty="0">
                <a:solidFill>
                  <a:schemeClr val="accent4"/>
                </a:solidFill>
              </a:rPr>
              <a:t>Examples:</a:t>
            </a:r>
          </a:p>
        </p:txBody>
      </p:sp>
    </p:spTree>
    <p:extLst>
      <p:ext uri="{BB962C8B-B14F-4D97-AF65-F5344CB8AC3E}">
        <p14:creationId xmlns:p14="http://schemas.microsoft.com/office/powerpoint/2010/main" val="138247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length of the longest common subsequence.</a:t>
            </a:r>
          </a:p>
          <a:p>
            <a:r>
              <a:rPr lang="en-US" b="1" dirty="0">
                <a:solidFill>
                  <a:schemeClr val="accent4"/>
                </a:solidFill>
              </a:rPr>
              <a:t>Step 3: </a:t>
            </a:r>
            <a:r>
              <a:rPr lang="en-US" dirty="0">
                <a:solidFill>
                  <a:schemeClr val="accent5"/>
                </a:solidFill>
              </a:rPr>
              <a:t>Use dynamic programming </a:t>
            </a:r>
            <a:r>
              <a:rPr lang="en-US" dirty="0"/>
              <a:t>to find the length of the longest common subsequence.</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LCS.</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Left Arrow 3"/>
          <p:cNvSpPr/>
          <p:nvPr/>
        </p:nvSpPr>
        <p:spPr>
          <a:xfrm rot="19006928">
            <a:off x="7958504" y="1620351"/>
            <a:ext cx="902677" cy="454634"/>
          </a:xfrm>
          <a:prstGeom prst="left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FA4F377-EB54-D248-85ED-1C0FC02F5B2A}"/>
              </a:ext>
            </a:extLst>
          </p:cNvPr>
          <p:cNvSpPr>
            <a:spLocks noGrp="1"/>
          </p:cNvSpPr>
          <p:nvPr>
            <p:ph type="sldNum" sz="quarter" idx="12"/>
          </p:nvPr>
        </p:nvSpPr>
        <p:spPr/>
        <p:txBody>
          <a:bodyPr/>
          <a:lstStyle/>
          <a:p>
            <a:fld id="{EF2FF170-42D9-E44F-9C55-E217B723EC95}" type="slidenum">
              <a:rPr lang="en-US" smtClean="0"/>
              <a:t>13</a:t>
            </a:fld>
            <a:endParaRPr lang="en-US"/>
          </a:p>
        </p:txBody>
      </p:sp>
    </p:spTree>
    <p:extLst>
      <p:ext uri="{BB962C8B-B14F-4D97-AF65-F5344CB8AC3E}">
        <p14:creationId xmlns:p14="http://schemas.microsoft.com/office/powerpoint/2010/main" val="1821934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0FD0-5A07-254B-8469-0FEF8437E0F7}"/>
              </a:ext>
            </a:extLst>
          </p:cNvPr>
          <p:cNvSpPr>
            <a:spLocks noGrp="1"/>
          </p:cNvSpPr>
          <p:nvPr>
            <p:ph type="title"/>
          </p:nvPr>
        </p:nvSpPr>
        <p:spPr/>
        <p:txBody>
          <a:bodyPr/>
          <a:lstStyle/>
          <a:p>
            <a:r>
              <a:rPr lang="en-US" dirty="0"/>
              <a:t>Goal</a:t>
            </a:r>
          </a:p>
        </p:txBody>
      </p:sp>
      <p:sp>
        <p:nvSpPr>
          <p:cNvPr id="3" name="Content Placeholder 2">
            <a:extLst>
              <a:ext uri="{FF2B5EF4-FFF2-40B4-BE49-F238E27FC236}">
                <a16:creationId xmlns:a16="http://schemas.microsoft.com/office/drawing/2014/main" id="{E22DDA92-3243-3744-84DE-A36D749ABBC8}"/>
              </a:ext>
            </a:extLst>
          </p:cNvPr>
          <p:cNvSpPr>
            <a:spLocks noGrp="1"/>
          </p:cNvSpPr>
          <p:nvPr>
            <p:ph idx="1"/>
          </p:nvPr>
        </p:nvSpPr>
        <p:spPr>
          <a:xfrm>
            <a:off x="589415" y="1690689"/>
            <a:ext cx="7886700" cy="4351338"/>
          </a:xfrm>
        </p:spPr>
        <p:txBody>
          <a:bodyPr/>
          <a:lstStyle/>
          <a:p>
            <a:r>
              <a:rPr lang="en-US" dirty="0"/>
              <a:t>Write C[</a:t>
            </a:r>
            <a:r>
              <a:rPr lang="en-US" dirty="0" err="1"/>
              <a:t>i,j</a:t>
            </a:r>
            <a:r>
              <a:rPr lang="en-US" dirty="0"/>
              <a:t>] in terms of the solutions to smaller sub-problems</a:t>
            </a:r>
          </a:p>
        </p:txBody>
      </p:sp>
      <p:sp>
        <p:nvSpPr>
          <p:cNvPr id="4" name="Rectangle 3">
            <a:extLst>
              <a:ext uri="{FF2B5EF4-FFF2-40B4-BE49-F238E27FC236}">
                <a16:creationId xmlns:a16="http://schemas.microsoft.com/office/drawing/2014/main" id="{02CF0116-0EB1-5D45-B8AE-C6B9EE6C1600}"/>
              </a:ext>
            </a:extLst>
          </p:cNvPr>
          <p:cNvSpPr/>
          <p:nvPr/>
        </p:nvSpPr>
        <p:spPr>
          <a:xfrm>
            <a:off x="2286000" y="5723291"/>
            <a:ext cx="4572000" cy="523220"/>
          </a:xfrm>
          <a:prstGeom prst="rect">
            <a:avLst/>
          </a:prstGeom>
        </p:spPr>
        <p:txBody>
          <a:bodyPr>
            <a:spAutoFit/>
          </a:bodyPr>
          <a:lstStyle/>
          <a:p>
            <a:pPr algn="ctr"/>
            <a:r>
              <a:rPr lang="en-US" sz="2800" dirty="0">
                <a:solidFill>
                  <a:schemeClr val="accent4"/>
                </a:solidFill>
              </a:rPr>
              <a:t>C[</a:t>
            </a:r>
            <a:r>
              <a:rPr lang="en-US" sz="2800" dirty="0" err="1">
                <a:solidFill>
                  <a:schemeClr val="accent4"/>
                </a:solidFill>
              </a:rPr>
              <a:t>i,j</a:t>
            </a:r>
            <a:r>
              <a:rPr lang="en-US" sz="2800" dirty="0">
                <a:solidFill>
                  <a:schemeClr val="accent4"/>
                </a:solidFill>
              </a:rPr>
              <a:t>] = </a:t>
            </a:r>
            <a:r>
              <a:rPr lang="en-US" sz="2800" dirty="0" err="1">
                <a:solidFill>
                  <a:schemeClr val="accent4"/>
                </a:solidFill>
              </a:rPr>
              <a:t>length_of_LCS</a:t>
            </a:r>
            <a:r>
              <a:rPr lang="en-US" sz="2800" dirty="0">
                <a:solidFill>
                  <a:schemeClr val="accent4"/>
                </a:solidFill>
              </a:rPr>
              <a:t>( X</a:t>
            </a:r>
            <a:r>
              <a:rPr lang="en-US" sz="2800" baseline="-25000" dirty="0">
                <a:solidFill>
                  <a:schemeClr val="accent4"/>
                </a:solidFill>
              </a:rPr>
              <a:t>i</a:t>
            </a:r>
            <a:r>
              <a:rPr lang="en-US" sz="2800" dirty="0">
                <a:solidFill>
                  <a:schemeClr val="accent4"/>
                </a:solidFill>
              </a:rPr>
              <a:t>, </a:t>
            </a:r>
            <a:r>
              <a:rPr lang="en-US" sz="2800" dirty="0" err="1">
                <a:solidFill>
                  <a:schemeClr val="accent4"/>
                </a:solidFill>
              </a:rPr>
              <a:t>Y</a:t>
            </a:r>
            <a:r>
              <a:rPr lang="en-US" sz="2800" baseline="-25000" dirty="0" err="1">
                <a:solidFill>
                  <a:schemeClr val="accent4"/>
                </a:solidFill>
              </a:rPr>
              <a:t>j</a:t>
            </a:r>
            <a:r>
              <a:rPr lang="en-US" sz="2800" dirty="0">
                <a:solidFill>
                  <a:schemeClr val="accent4"/>
                </a:solidFill>
              </a:rPr>
              <a:t> )</a:t>
            </a:r>
          </a:p>
        </p:txBody>
      </p:sp>
      <p:sp>
        <p:nvSpPr>
          <p:cNvPr id="5" name="Rectangle 4">
            <a:extLst>
              <a:ext uri="{FF2B5EF4-FFF2-40B4-BE49-F238E27FC236}">
                <a16:creationId xmlns:a16="http://schemas.microsoft.com/office/drawing/2014/main" id="{73B502C2-5390-5948-AC81-44A3BECDE597}"/>
              </a:ext>
            </a:extLst>
          </p:cNvPr>
          <p:cNvSpPr/>
          <p:nvPr/>
        </p:nvSpPr>
        <p:spPr>
          <a:xfrm>
            <a:off x="3052729" y="312615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6" name="Rectangle 5">
            <a:extLst>
              <a:ext uri="{FF2B5EF4-FFF2-40B4-BE49-F238E27FC236}">
                <a16:creationId xmlns:a16="http://schemas.microsoft.com/office/drawing/2014/main" id="{AA13B003-3304-6441-A687-D7689E4E7749}"/>
              </a:ext>
            </a:extLst>
          </p:cNvPr>
          <p:cNvSpPr/>
          <p:nvPr/>
        </p:nvSpPr>
        <p:spPr>
          <a:xfrm>
            <a:off x="3556821" y="312615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7" name="Rectangle 6">
            <a:extLst>
              <a:ext uri="{FF2B5EF4-FFF2-40B4-BE49-F238E27FC236}">
                <a16:creationId xmlns:a16="http://schemas.microsoft.com/office/drawing/2014/main" id="{BD501BB5-1377-374E-B3E4-1497DBA7FF41}"/>
              </a:ext>
            </a:extLst>
          </p:cNvPr>
          <p:cNvSpPr/>
          <p:nvPr/>
        </p:nvSpPr>
        <p:spPr>
          <a:xfrm>
            <a:off x="4037467" y="312615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8" name="Rectangle 7">
            <a:extLst>
              <a:ext uri="{FF2B5EF4-FFF2-40B4-BE49-F238E27FC236}">
                <a16:creationId xmlns:a16="http://schemas.microsoft.com/office/drawing/2014/main" id="{95B60C33-F9C1-CF4F-B4C2-D7DAF62D3B88}"/>
              </a:ext>
            </a:extLst>
          </p:cNvPr>
          <p:cNvSpPr/>
          <p:nvPr/>
        </p:nvSpPr>
        <p:spPr>
          <a:xfrm>
            <a:off x="4541559" y="312615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9" name="Rectangle 8">
            <a:extLst>
              <a:ext uri="{FF2B5EF4-FFF2-40B4-BE49-F238E27FC236}">
                <a16:creationId xmlns:a16="http://schemas.microsoft.com/office/drawing/2014/main" id="{04DA2F36-6E52-7348-8EAC-D296E144C75C}"/>
              </a:ext>
            </a:extLst>
          </p:cNvPr>
          <p:cNvSpPr/>
          <p:nvPr/>
        </p:nvSpPr>
        <p:spPr>
          <a:xfrm>
            <a:off x="5045651" y="312615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0" name="Rectangle 9">
            <a:extLst>
              <a:ext uri="{FF2B5EF4-FFF2-40B4-BE49-F238E27FC236}">
                <a16:creationId xmlns:a16="http://schemas.microsoft.com/office/drawing/2014/main" id="{371270AC-174C-5449-B98B-946448BFC3F5}"/>
              </a:ext>
            </a:extLst>
          </p:cNvPr>
          <p:cNvSpPr/>
          <p:nvPr/>
        </p:nvSpPr>
        <p:spPr>
          <a:xfrm>
            <a:off x="3043935" y="453120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1" name="Rectangle 10">
            <a:extLst>
              <a:ext uri="{FF2B5EF4-FFF2-40B4-BE49-F238E27FC236}">
                <a16:creationId xmlns:a16="http://schemas.microsoft.com/office/drawing/2014/main" id="{C9210B8D-7E89-E74D-A2DD-07D4FB824149}"/>
              </a:ext>
            </a:extLst>
          </p:cNvPr>
          <p:cNvSpPr/>
          <p:nvPr/>
        </p:nvSpPr>
        <p:spPr>
          <a:xfrm>
            <a:off x="3548027" y="453120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2" name="Rectangle 11">
            <a:extLst>
              <a:ext uri="{FF2B5EF4-FFF2-40B4-BE49-F238E27FC236}">
                <a16:creationId xmlns:a16="http://schemas.microsoft.com/office/drawing/2014/main" id="{BB39D647-267B-FA42-8A80-2EAD6DC80505}"/>
              </a:ext>
            </a:extLst>
          </p:cNvPr>
          <p:cNvSpPr/>
          <p:nvPr/>
        </p:nvSpPr>
        <p:spPr>
          <a:xfrm>
            <a:off x="4028673" y="453120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3" name="Rectangle 12">
            <a:extLst>
              <a:ext uri="{FF2B5EF4-FFF2-40B4-BE49-F238E27FC236}">
                <a16:creationId xmlns:a16="http://schemas.microsoft.com/office/drawing/2014/main" id="{AAC3FF52-03A7-234E-8C14-283EFD386233}"/>
              </a:ext>
            </a:extLst>
          </p:cNvPr>
          <p:cNvSpPr/>
          <p:nvPr/>
        </p:nvSpPr>
        <p:spPr>
          <a:xfrm>
            <a:off x="4532765" y="453120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4" name="Rectangle 13">
            <a:extLst>
              <a:ext uri="{FF2B5EF4-FFF2-40B4-BE49-F238E27FC236}">
                <a16:creationId xmlns:a16="http://schemas.microsoft.com/office/drawing/2014/main" id="{5D1733C1-3D92-A342-A0F8-31C73D4185C8}"/>
              </a:ext>
            </a:extLst>
          </p:cNvPr>
          <p:cNvSpPr/>
          <p:nvPr/>
        </p:nvSpPr>
        <p:spPr>
          <a:xfrm>
            <a:off x="5036857" y="453120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5" name="Rectangle 14">
            <a:extLst>
              <a:ext uri="{FF2B5EF4-FFF2-40B4-BE49-F238E27FC236}">
                <a16:creationId xmlns:a16="http://schemas.microsoft.com/office/drawing/2014/main" id="{7F77C673-65D0-424D-8116-50F0E08C4CC0}"/>
              </a:ext>
            </a:extLst>
          </p:cNvPr>
          <p:cNvSpPr/>
          <p:nvPr/>
        </p:nvSpPr>
        <p:spPr>
          <a:xfrm>
            <a:off x="5540949" y="453120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6" name="Rectangle 15">
            <a:extLst>
              <a:ext uri="{FF2B5EF4-FFF2-40B4-BE49-F238E27FC236}">
                <a16:creationId xmlns:a16="http://schemas.microsoft.com/office/drawing/2014/main" id="{7B836FA3-5093-A544-933A-96CBE45A938B}"/>
              </a:ext>
            </a:extLst>
          </p:cNvPr>
          <p:cNvSpPr/>
          <p:nvPr/>
        </p:nvSpPr>
        <p:spPr>
          <a:xfrm>
            <a:off x="6045041" y="453120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7" name="TextBox 16">
            <a:extLst>
              <a:ext uri="{FF2B5EF4-FFF2-40B4-BE49-F238E27FC236}">
                <a16:creationId xmlns:a16="http://schemas.microsoft.com/office/drawing/2014/main" id="{250E760D-F973-DD4A-BE15-D086BAF80BD9}"/>
              </a:ext>
            </a:extLst>
          </p:cNvPr>
          <p:cNvSpPr txBox="1"/>
          <p:nvPr/>
        </p:nvSpPr>
        <p:spPr>
          <a:xfrm>
            <a:off x="2222587" y="4579851"/>
            <a:ext cx="543658" cy="523220"/>
          </a:xfrm>
          <a:prstGeom prst="rect">
            <a:avLst/>
          </a:prstGeom>
          <a:noFill/>
        </p:spPr>
        <p:txBody>
          <a:bodyPr wrap="square" rtlCol="0">
            <a:spAutoFit/>
          </a:bodyPr>
          <a:lstStyle/>
          <a:p>
            <a:r>
              <a:rPr lang="en-US" sz="2800" dirty="0" err="1"/>
              <a:t>Y</a:t>
            </a:r>
            <a:r>
              <a:rPr lang="en-US" sz="2800" baseline="-25000" dirty="0" err="1"/>
              <a:t>j</a:t>
            </a:r>
            <a:endParaRPr lang="en-US" sz="2800" dirty="0"/>
          </a:p>
        </p:txBody>
      </p:sp>
      <p:sp>
        <p:nvSpPr>
          <p:cNvPr id="18" name="TextBox 17">
            <a:extLst>
              <a:ext uri="{FF2B5EF4-FFF2-40B4-BE49-F238E27FC236}">
                <a16:creationId xmlns:a16="http://schemas.microsoft.com/office/drawing/2014/main" id="{C122748D-DB92-EC43-B246-B32F3B6B84F8}"/>
              </a:ext>
            </a:extLst>
          </p:cNvPr>
          <p:cNvSpPr txBox="1"/>
          <p:nvPr/>
        </p:nvSpPr>
        <p:spPr>
          <a:xfrm>
            <a:off x="2231381" y="3235982"/>
            <a:ext cx="543658" cy="523220"/>
          </a:xfrm>
          <a:prstGeom prst="rect">
            <a:avLst/>
          </a:prstGeom>
          <a:noFill/>
        </p:spPr>
        <p:txBody>
          <a:bodyPr wrap="square" rtlCol="0">
            <a:spAutoFit/>
          </a:bodyPr>
          <a:lstStyle/>
          <a:p>
            <a:r>
              <a:rPr lang="en-US" sz="2800" dirty="0"/>
              <a:t>X</a:t>
            </a:r>
            <a:r>
              <a:rPr lang="en-US" sz="2800" baseline="-25000" dirty="0"/>
              <a:t>i</a:t>
            </a:r>
            <a:endParaRPr lang="en-US" sz="2800" dirty="0"/>
          </a:p>
        </p:txBody>
      </p:sp>
      <p:sp>
        <p:nvSpPr>
          <p:cNvPr id="19" name="Right Brace 18">
            <a:extLst>
              <a:ext uri="{FF2B5EF4-FFF2-40B4-BE49-F238E27FC236}">
                <a16:creationId xmlns:a16="http://schemas.microsoft.com/office/drawing/2014/main" id="{E344EFED-39AD-E44E-B6FA-5F6ECAABD992}"/>
              </a:ext>
            </a:extLst>
          </p:cNvPr>
          <p:cNvSpPr/>
          <p:nvPr/>
        </p:nvSpPr>
        <p:spPr>
          <a:xfrm rot="5400000" flipH="1">
            <a:off x="4104526" y="1634155"/>
            <a:ext cx="384625" cy="2505807"/>
          </a:xfrm>
          <a:prstGeom prst="rightBrace">
            <a:avLst>
              <a:gd name="adj1" fmla="val 8333"/>
              <a:gd name="adj2" fmla="val 48588"/>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30A0"/>
              </a:solidFill>
            </a:endParaRPr>
          </a:p>
        </p:txBody>
      </p:sp>
      <p:sp>
        <p:nvSpPr>
          <p:cNvPr id="20" name="TextBox 19">
            <a:extLst>
              <a:ext uri="{FF2B5EF4-FFF2-40B4-BE49-F238E27FC236}">
                <a16:creationId xmlns:a16="http://schemas.microsoft.com/office/drawing/2014/main" id="{9BD3E95E-86EC-AE47-9B2B-F0B9F19A8E4C}"/>
              </a:ext>
            </a:extLst>
          </p:cNvPr>
          <p:cNvSpPr txBox="1"/>
          <p:nvPr/>
        </p:nvSpPr>
        <p:spPr>
          <a:xfrm>
            <a:off x="4189867" y="2315116"/>
            <a:ext cx="504092" cy="369332"/>
          </a:xfrm>
          <a:prstGeom prst="rect">
            <a:avLst/>
          </a:prstGeom>
          <a:noFill/>
        </p:spPr>
        <p:txBody>
          <a:bodyPr wrap="square" rtlCol="0">
            <a:spAutoFit/>
          </a:bodyPr>
          <a:lstStyle/>
          <a:p>
            <a:r>
              <a:rPr lang="en-US" b="1" dirty="0" err="1">
                <a:solidFill>
                  <a:srgbClr val="7030A0"/>
                </a:solidFill>
              </a:rPr>
              <a:t>i</a:t>
            </a:r>
            <a:endParaRPr lang="en-US" b="1" dirty="0">
              <a:solidFill>
                <a:srgbClr val="7030A0"/>
              </a:solidFill>
            </a:endParaRPr>
          </a:p>
        </p:txBody>
      </p:sp>
      <p:sp>
        <p:nvSpPr>
          <p:cNvPr id="21" name="Right Brace 20">
            <a:extLst>
              <a:ext uri="{FF2B5EF4-FFF2-40B4-BE49-F238E27FC236}">
                <a16:creationId xmlns:a16="http://schemas.microsoft.com/office/drawing/2014/main" id="{A25E7541-07E0-FF4A-AC84-4DB2729905F3}"/>
              </a:ext>
            </a:extLst>
          </p:cNvPr>
          <p:cNvSpPr/>
          <p:nvPr/>
        </p:nvSpPr>
        <p:spPr>
          <a:xfrm rot="5400000" flipH="1">
            <a:off x="4630596" y="2521503"/>
            <a:ext cx="384625" cy="3478826"/>
          </a:xfrm>
          <a:prstGeom prst="rightBrace">
            <a:avLst>
              <a:gd name="adj1" fmla="val 8333"/>
              <a:gd name="adj2" fmla="val 18259"/>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30A0"/>
              </a:solidFill>
            </a:endParaRPr>
          </a:p>
        </p:txBody>
      </p:sp>
      <p:sp>
        <p:nvSpPr>
          <p:cNvPr id="22" name="TextBox 21">
            <a:extLst>
              <a:ext uri="{FF2B5EF4-FFF2-40B4-BE49-F238E27FC236}">
                <a16:creationId xmlns:a16="http://schemas.microsoft.com/office/drawing/2014/main" id="{F794A4EF-7856-6E43-B97C-AAB33DCB999F}"/>
              </a:ext>
            </a:extLst>
          </p:cNvPr>
          <p:cNvSpPr txBox="1"/>
          <p:nvPr/>
        </p:nvSpPr>
        <p:spPr>
          <a:xfrm>
            <a:off x="5794458" y="3686227"/>
            <a:ext cx="699834" cy="369332"/>
          </a:xfrm>
          <a:prstGeom prst="rect">
            <a:avLst/>
          </a:prstGeom>
          <a:noFill/>
        </p:spPr>
        <p:txBody>
          <a:bodyPr wrap="square" rtlCol="0">
            <a:spAutoFit/>
          </a:bodyPr>
          <a:lstStyle/>
          <a:p>
            <a:r>
              <a:rPr lang="en-US" b="1" dirty="0">
                <a:solidFill>
                  <a:srgbClr val="7030A0"/>
                </a:solidFill>
              </a:rPr>
              <a:t>j</a:t>
            </a:r>
          </a:p>
        </p:txBody>
      </p:sp>
      <p:sp>
        <p:nvSpPr>
          <p:cNvPr id="23" name="Slide Number Placeholder 22">
            <a:extLst>
              <a:ext uri="{FF2B5EF4-FFF2-40B4-BE49-F238E27FC236}">
                <a16:creationId xmlns:a16="http://schemas.microsoft.com/office/drawing/2014/main" id="{0ED2AF34-5111-6144-A0F5-15F7F500AAF6}"/>
              </a:ext>
            </a:extLst>
          </p:cNvPr>
          <p:cNvSpPr>
            <a:spLocks noGrp="1"/>
          </p:cNvSpPr>
          <p:nvPr>
            <p:ph type="sldNum" sz="quarter" idx="12"/>
          </p:nvPr>
        </p:nvSpPr>
        <p:spPr/>
        <p:txBody>
          <a:bodyPr/>
          <a:lstStyle/>
          <a:p>
            <a:fld id="{EF2FF170-42D9-E44F-9C55-E217B723EC95}" type="slidenum">
              <a:rPr lang="en-US" smtClean="0"/>
              <a:t>14</a:t>
            </a:fld>
            <a:endParaRPr lang="en-US"/>
          </a:p>
        </p:txBody>
      </p:sp>
    </p:spTree>
    <p:extLst>
      <p:ext uri="{BB962C8B-B14F-4D97-AF65-F5344CB8AC3E}">
        <p14:creationId xmlns:p14="http://schemas.microsoft.com/office/powerpoint/2010/main" val="2038620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6922"/>
          </a:xfrm>
        </p:spPr>
        <p:txBody>
          <a:bodyPr/>
          <a:lstStyle/>
          <a:p>
            <a:r>
              <a:rPr lang="en-US"/>
              <a:t>Two cases</a:t>
            </a:r>
            <a:endParaRPr lang="en-US" dirty="0"/>
          </a:p>
        </p:txBody>
      </p:sp>
      <p:sp>
        <p:nvSpPr>
          <p:cNvPr id="4" name="Rectangle 3"/>
          <p:cNvSpPr/>
          <p:nvPr/>
        </p:nvSpPr>
        <p:spPr>
          <a:xfrm>
            <a:off x="2392972" y="223057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5" name="Rectangle 4"/>
          <p:cNvSpPr/>
          <p:nvPr/>
        </p:nvSpPr>
        <p:spPr>
          <a:xfrm>
            <a:off x="2897064" y="223057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6" name="Rectangle 5"/>
          <p:cNvSpPr/>
          <p:nvPr/>
        </p:nvSpPr>
        <p:spPr>
          <a:xfrm>
            <a:off x="3377710" y="223057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7" name="Rectangle 6"/>
          <p:cNvSpPr/>
          <p:nvPr/>
        </p:nvSpPr>
        <p:spPr>
          <a:xfrm>
            <a:off x="3881802" y="223057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8" name="Rectangle 7"/>
          <p:cNvSpPr/>
          <p:nvPr/>
        </p:nvSpPr>
        <p:spPr>
          <a:xfrm>
            <a:off x="4385894" y="2230576"/>
            <a:ext cx="504092" cy="633046"/>
          </a:xfrm>
          <a:prstGeom prst="rect">
            <a:avLst/>
          </a:prstGeom>
          <a:solidFill>
            <a:schemeClr val="accent2">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9" name="Rectangle 8"/>
          <p:cNvSpPr/>
          <p:nvPr/>
        </p:nvSpPr>
        <p:spPr>
          <a:xfrm>
            <a:off x="2384178"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0" name="Rectangle 9"/>
          <p:cNvSpPr/>
          <p:nvPr/>
        </p:nvSpPr>
        <p:spPr>
          <a:xfrm>
            <a:off x="2888270"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1" name="Rectangle 10"/>
          <p:cNvSpPr/>
          <p:nvPr/>
        </p:nvSpPr>
        <p:spPr>
          <a:xfrm>
            <a:off x="3368916"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2" name="Rectangle 11"/>
          <p:cNvSpPr/>
          <p:nvPr/>
        </p:nvSpPr>
        <p:spPr>
          <a:xfrm>
            <a:off x="3873008"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3" name="Rectangle 12"/>
          <p:cNvSpPr/>
          <p:nvPr/>
        </p:nvSpPr>
        <p:spPr>
          <a:xfrm>
            <a:off x="4377100"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4" name="Rectangle 13"/>
          <p:cNvSpPr/>
          <p:nvPr/>
        </p:nvSpPr>
        <p:spPr>
          <a:xfrm>
            <a:off x="4881192"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5" name="Rectangle 14"/>
          <p:cNvSpPr/>
          <p:nvPr/>
        </p:nvSpPr>
        <p:spPr>
          <a:xfrm>
            <a:off x="5385284" y="3635626"/>
            <a:ext cx="504092" cy="633046"/>
          </a:xfrm>
          <a:prstGeom prst="rect">
            <a:avLst/>
          </a:prstGeom>
          <a:solidFill>
            <a:schemeClr val="accent2">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6" name="TextBox 15"/>
          <p:cNvSpPr txBox="1"/>
          <p:nvPr/>
        </p:nvSpPr>
        <p:spPr>
          <a:xfrm>
            <a:off x="1562830" y="3684271"/>
            <a:ext cx="543658" cy="523220"/>
          </a:xfrm>
          <a:prstGeom prst="rect">
            <a:avLst/>
          </a:prstGeom>
          <a:noFill/>
        </p:spPr>
        <p:txBody>
          <a:bodyPr wrap="square" rtlCol="0">
            <a:spAutoFit/>
          </a:bodyPr>
          <a:lstStyle/>
          <a:p>
            <a:r>
              <a:rPr lang="en-US" sz="2800" dirty="0" err="1"/>
              <a:t>Y</a:t>
            </a:r>
            <a:r>
              <a:rPr lang="en-US" sz="2800" baseline="-25000" dirty="0" err="1"/>
              <a:t>j</a:t>
            </a:r>
            <a:endParaRPr lang="en-US" sz="2800" dirty="0"/>
          </a:p>
        </p:txBody>
      </p:sp>
      <p:sp>
        <p:nvSpPr>
          <p:cNvPr id="17" name="TextBox 16"/>
          <p:cNvSpPr txBox="1"/>
          <p:nvPr/>
        </p:nvSpPr>
        <p:spPr>
          <a:xfrm>
            <a:off x="1571624" y="2340402"/>
            <a:ext cx="543658" cy="523220"/>
          </a:xfrm>
          <a:prstGeom prst="rect">
            <a:avLst/>
          </a:prstGeom>
          <a:noFill/>
        </p:spPr>
        <p:txBody>
          <a:bodyPr wrap="square" rtlCol="0">
            <a:spAutoFit/>
          </a:bodyPr>
          <a:lstStyle/>
          <a:p>
            <a:r>
              <a:rPr lang="en-US" sz="2800" dirty="0"/>
              <a:t>X</a:t>
            </a:r>
            <a:r>
              <a:rPr lang="en-US" sz="2800" baseline="-25000" dirty="0"/>
              <a:t>i</a:t>
            </a:r>
            <a:endParaRPr lang="en-US" sz="2800" dirty="0"/>
          </a:p>
        </p:txBody>
      </p:sp>
      <p:sp>
        <p:nvSpPr>
          <p:cNvPr id="21" name="TextBox 20"/>
          <p:cNvSpPr txBox="1"/>
          <p:nvPr/>
        </p:nvSpPr>
        <p:spPr>
          <a:xfrm>
            <a:off x="4422527" y="83525"/>
            <a:ext cx="4654062" cy="1200329"/>
          </a:xfrm>
          <a:prstGeom prst="rect">
            <a:avLst/>
          </a:prstGeom>
          <a:noFill/>
        </p:spPr>
        <p:txBody>
          <a:bodyPr wrap="square" rtlCol="0">
            <a:spAutoFit/>
          </a:bodyPr>
          <a:lstStyle/>
          <a:p>
            <a:pPr marL="285750" indent="-285750">
              <a:buFont typeface="Arial" charset="0"/>
              <a:buChar char="•"/>
            </a:pPr>
            <a:r>
              <a:rPr lang="en-US" sz="2400" dirty="0"/>
              <a:t>Our sub-problems will be finding LCS’s of prefixes to X and Y.</a:t>
            </a:r>
          </a:p>
          <a:p>
            <a:pPr marL="285750" indent="-285750">
              <a:buFont typeface="Arial" charset="0"/>
              <a:buChar char="•"/>
            </a:pPr>
            <a:r>
              <a:rPr lang="en-US" sz="2400" dirty="0"/>
              <a:t>Let </a:t>
            </a:r>
            <a:r>
              <a:rPr lang="en-US" sz="2400" dirty="0">
                <a:solidFill>
                  <a:schemeClr val="accent1"/>
                </a:solidFill>
              </a:rPr>
              <a:t>C[</a:t>
            </a:r>
            <a:r>
              <a:rPr lang="en-US" sz="2400" dirty="0" err="1">
                <a:solidFill>
                  <a:schemeClr val="accent1"/>
                </a:solidFill>
              </a:rPr>
              <a:t>i,j</a:t>
            </a:r>
            <a:r>
              <a:rPr lang="en-US" sz="2400" dirty="0">
                <a:solidFill>
                  <a:schemeClr val="accent1"/>
                </a:solidFill>
              </a:rPr>
              <a:t>] = </a:t>
            </a:r>
            <a:r>
              <a:rPr lang="en-US" sz="2400" dirty="0" err="1">
                <a:solidFill>
                  <a:schemeClr val="accent1"/>
                </a:solidFill>
              </a:rPr>
              <a:t>length_of_LCS</a:t>
            </a:r>
            <a:r>
              <a:rPr lang="en-US" sz="2400" dirty="0">
                <a:solidFill>
                  <a:schemeClr val="accent1"/>
                </a:solidFill>
              </a:rPr>
              <a:t>( X</a:t>
            </a:r>
            <a:r>
              <a:rPr lang="en-US" sz="2400" baseline="-25000" dirty="0">
                <a:solidFill>
                  <a:schemeClr val="accent1"/>
                </a:solidFill>
              </a:rPr>
              <a:t>i</a:t>
            </a:r>
            <a:r>
              <a:rPr lang="en-US" sz="2400" dirty="0">
                <a:solidFill>
                  <a:schemeClr val="accent1"/>
                </a:solidFill>
              </a:rPr>
              <a:t>, </a:t>
            </a:r>
            <a:r>
              <a:rPr lang="en-US" sz="2400" dirty="0" err="1">
                <a:solidFill>
                  <a:schemeClr val="accent1"/>
                </a:solidFill>
              </a:rPr>
              <a:t>Y</a:t>
            </a:r>
            <a:r>
              <a:rPr lang="en-US" sz="2400" baseline="-25000" dirty="0" err="1">
                <a:solidFill>
                  <a:schemeClr val="accent1"/>
                </a:solidFill>
              </a:rPr>
              <a:t>j</a:t>
            </a:r>
            <a:r>
              <a:rPr lang="en-US" sz="2400" dirty="0">
                <a:solidFill>
                  <a:schemeClr val="accent1"/>
                </a:solidFill>
              </a:rPr>
              <a:t> )</a:t>
            </a:r>
          </a:p>
        </p:txBody>
      </p:sp>
      <p:sp>
        <p:nvSpPr>
          <p:cNvPr id="3" name="TextBox 2"/>
          <p:cNvSpPr txBox="1"/>
          <p:nvPr/>
        </p:nvSpPr>
        <p:spPr>
          <a:xfrm>
            <a:off x="710709" y="1022244"/>
            <a:ext cx="4700954" cy="523220"/>
          </a:xfrm>
          <a:prstGeom prst="rect">
            <a:avLst/>
          </a:prstGeom>
          <a:noFill/>
        </p:spPr>
        <p:txBody>
          <a:bodyPr wrap="square" rtlCol="0">
            <a:spAutoFit/>
          </a:bodyPr>
          <a:lstStyle/>
          <a:p>
            <a:r>
              <a:rPr lang="en-US" sz="2800" dirty="0">
                <a:solidFill>
                  <a:schemeClr val="accent1"/>
                </a:solidFill>
              </a:rPr>
              <a:t>Case 1: X[</a:t>
            </a:r>
            <a:r>
              <a:rPr lang="en-US" sz="2800" dirty="0" err="1">
                <a:solidFill>
                  <a:schemeClr val="accent1"/>
                </a:solidFill>
              </a:rPr>
              <a:t>i</a:t>
            </a:r>
            <a:r>
              <a:rPr lang="en-US" sz="2800" dirty="0">
                <a:solidFill>
                  <a:schemeClr val="accent1"/>
                </a:solidFill>
              </a:rPr>
              <a:t>] = Y[j]</a:t>
            </a:r>
          </a:p>
        </p:txBody>
      </p:sp>
      <p:sp>
        <p:nvSpPr>
          <p:cNvPr id="22" name="Right Brace 21"/>
          <p:cNvSpPr/>
          <p:nvPr/>
        </p:nvSpPr>
        <p:spPr>
          <a:xfrm rot="5400000" flipH="1">
            <a:off x="3444769" y="738575"/>
            <a:ext cx="384625" cy="2505807"/>
          </a:xfrm>
          <a:prstGeom prst="rightBrace">
            <a:avLst>
              <a:gd name="adj1" fmla="val 8333"/>
              <a:gd name="adj2" fmla="val 48588"/>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30A0"/>
              </a:solidFill>
            </a:endParaRPr>
          </a:p>
        </p:txBody>
      </p:sp>
      <p:sp>
        <p:nvSpPr>
          <p:cNvPr id="23" name="TextBox 22"/>
          <p:cNvSpPr txBox="1"/>
          <p:nvPr/>
        </p:nvSpPr>
        <p:spPr>
          <a:xfrm>
            <a:off x="3530110" y="1419536"/>
            <a:ext cx="504092" cy="369332"/>
          </a:xfrm>
          <a:prstGeom prst="rect">
            <a:avLst/>
          </a:prstGeom>
          <a:noFill/>
        </p:spPr>
        <p:txBody>
          <a:bodyPr wrap="square" rtlCol="0">
            <a:spAutoFit/>
          </a:bodyPr>
          <a:lstStyle/>
          <a:p>
            <a:r>
              <a:rPr lang="en-US" b="1" dirty="0" err="1">
                <a:solidFill>
                  <a:srgbClr val="7030A0"/>
                </a:solidFill>
              </a:rPr>
              <a:t>i</a:t>
            </a:r>
            <a:endParaRPr lang="en-US" b="1" dirty="0">
              <a:solidFill>
                <a:srgbClr val="7030A0"/>
              </a:solidFill>
            </a:endParaRPr>
          </a:p>
        </p:txBody>
      </p:sp>
      <p:sp>
        <p:nvSpPr>
          <p:cNvPr id="24" name="Right Brace 23"/>
          <p:cNvSpPr/>
          <p:nvPr/>
        </p:nvSpPr>
        <p:spPr>
          <a:xfrm rot="5400000" flipH="1">
            <a:off x="3970839" y="1625923"/>
            <a:ext cx="384625" cy="3478826"/>
          </a:xfrm>
          <a:prstGeom prst="rightBrace">
            <a:avLst>
              <a:gd name="adj1" fmla="val 8333"/>
              <a:gd name="adj2" fmla="val 18259"/>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30A0"/>
              </a:solidFill>
            </a:endParaRPr>
          </a:p>
        </p:txBody>
      </p:sp>
      <p:sp>
        <p:nvSpPr>
          <p:cNvPr id="25" name="TextBox 24"/>
          <p:cNvSpPr txBox="1"/>
          <p:nvPr/>
        </p:nvSpPr>
        <p:spPr>
          <a:xfrm>
            <a:off x="5134701" y="2790647"/>
            <a:ext cx="699834" cy="369332"/>
          </a:xfrm>
          <a:prstGeom prst="rect">
            <a:avLst/>
          </a:prstGeom>
          <a:noFill/>
        </p:spPr>
        <p:txBody>
          <a:bodyPr wrap="square" rtlCol="0">
            <a:spAutoFit/>
          </a:bodyPr>
          <a:lstStyle/>
          <a:p>
            <a:r>
              <a:rPr lang="en-US" b="1" dirty="0">
                <a:solidFill>
                  <a:srgbClr val="7030A0"/>
                </a:solidFill>
              </a:rPr>
              <a:t>j</a:t>
            </a:r>
          </a:p>
        </p:txBody>
      </p:sp>
      <p:sp>
        <p:nvSpPr>
          <p:cNvPr id="26" name="TextBox 25"/>
          <p:cNvSpPr txBox="1"/>
          <p:nvPr/>
        </p:nvSpPr>
        <p:spPr>
          <a:xfrm>
            <a:off x="6295292" y="1532229"/>
            <a:ext cx="1242646" cy="646331"/>
          </a:xfrm>
          <a:prstGeom prst="rect">
            <a:avLst/>
          </a:prstGeom>
          <a:noFill/>
        </p:spPr>
        <p:txBody>
          <a:bodyPr wrap="square" rtlCol="0">
            <a:spAutoFit/>
          </a:bodyPr>
          <a:lstStyle/>
          <a:p>
            <a:pPr algn="ctr"/>
            <a:r>
              <a:rPr lang="en-US" dirty="0">
                <a:solidFill>
                  <a:schemeClr val="accent1"/>
                </a:solidFill>
              </a:rPr>
              <a:t>These are the same</a:t>
            </a:r>
          </a:p>
        </p:txBody>
      </p:sp>
      <p:cxnSp>
        <p:nvCxnSpPr>
          <p:cNvPr id="28" name="Straight Arrow Connector 27"/>
          <p:cNvCxnSpPr>
            <a:stCxn id="26" idx="2"/>
            <a:endCxn id="15" idx="3"/>
          </p:cNvCxnSpPr>
          <p:nvPr/>
        </p:nvCxnSpPr>
        <p:spPr>
          <a:xfrm flipH="1">
            <a:off x="5889376" y="2178560"/>
            <a:ext cx="1027239" cy="1773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6" idx="1"/>
            <a:endCxn id="8" idx="3"/>
          </p:cNvCxnSpPr>
          <p:nvPr/>
        </p:nvCxnSpPr>
        <p:spPr>
          <a:xfrm flipH="1">
            <a:off x="4889986" y="1855395"/>
            <a:ext cx="1405306" cy="6917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02977" y="5428119"/>
            <a:ext cx="7948246" cy="1046440"/>
          </a:xfrm>
          <a:prstGeom prst="rect">
            <a:avLst/>
          </a:prstGeom>
          <a:noFill/>
        </p:spPr>
        <p:txBody>
          <a:bodyPr wrap="square" rtlCol="0">
            <a:spAutoFit/>
          </a:bodyPr>
          <a:lstStyle/>
          <a:p>
            <a:pPr marL="457200" indent="-457200">
              <a:buFont typeface="Arial" charset="0"/>
              <a:buChar char="•"/>
            </a:pPr>
            <a:r>
              <a:rPr lang="en-US" sz="3200" dirty="0"/>
              <a:t>Then C[</a:t>
            </a:r>
            <a:r>
              <a:rPr lang="en-US" sz="3200" dirty="0" err="1"/>
              <a:t>i,j</a:t>
            </a:r>
            <a:r>
              <a:rPr lang="en-US" sz="3200" dirty="0"/>
              <a:t>] = 1 + C[i-1,j-1].</a:t>
            </a:r>
            <a:endParaRPr lang="en-US" sz="2800" dirty="0"/>
          </a:p>
          <a:p>
            <a:pPr marL="800100" lvl="1" indent="-342900">
              <a:buFont typeface="Arial" charset="0"/>
              <a:buChar char="•"/>
            </a:pPr>
            <a:endParaRPr lang="en-US" sz="600" dirty="0"/>
          </a:p>
          <a:p>
            <a:pPr marL="800100" lvl="1" indent="-342900">
              <a:buFont typeface="Arial" charset="0"/>
              <a:buChar char="•"/>
            </a:pPr>
            <a:r>
              <a:rPr lang="en-US" sz="2400" dirty="0"/>
              <a:t>because</a:t>
            </a:r>
            <a:r>
              <a:rPr lang="en-US" sz="2400" dirty="0">
                <a:solidFill>
                  <a:schemeClr val="accent4"/>
                </a:solidFill>
              </a:rPr>
              <a:t> LCS(</a:t>
            </a:r>
            <a:r>
              <a:rPr lang="en-US" sz="2400" dirty="0" err="1">
                <a:solidFill>
                  <a:schemeClr val="accent4"/>
                </a:solidFill>
              </a:rPr>
              <a:t>X</a:t>
            </a:r>
            <a:r>
              <a:rPr lang="en-US" sz="2400" baseline="-25000" dirty="0" err="1">
                <a:solidFill>
                  <a:schemeClr val="accent4"/>
                </a:solidFill>
              </a:rPr>
              <a:t>i</a:t>
            </a:r>
            <a:r>
              <a:rPr lang="en-US" sz="2400" dirty="0" err="1">
                <a:solidFill>
                  <a:schemeClr val="accent4"/>
                </a:solidFill>
              </a:rPr>
              <a:t>,Y</a:t>
            </a:r>
            <a:r>
              <a:rPr lang="en-US" sz="2400" baseline="-25000" dirty="0" err="1">
                <a:solidFill>
                  <a:schemeClr val="accent4"/>
                </a:solidFill>
              </a:rPr>
              <a:t>j</a:t>
            </a:r>
            <a:r>
              <a:rPr lang="en-US" sz="2400" dirty="0">
                <a:solidFill>
                  <a:schemeClr val="accent4"/>
                </a:solidFill>
              </a:rPr>
              <a:t>) </a:t>
            </a:r>
            <a:r>
              <a:rPr lang="en-US" sz="2400" dirty="0"/>
              <a:t>=</a:t>
            </a:r>
            <a:r>
              <a:rPr lang="en-US" sz="2400" dirty="0">
                <a:solidFill>
                  <a:schemeClr val="accent4"/>
                </a:solidFill>
              </a:rPr>
              <a:t> LCS(X</a:t>
            </a:r>
            <a:r>
              <a:rPr lang="en-US" sz="2400" baseline="-25000" dirty="0">
                <a:solidFill>
                  <a:schemeClr val="accent4"/>
                </a:solidFill>
              </a:rPr>
              <a:t>i-1</a:t>
            </a:r>
            <a:r>
              <a:rPr lang="en-US" sz="2400" dirty="0">
                <a:solidFill>
                  <a:schemeClr val="accent4"/>
                </a:solidFill>
              </a:rPr>
              <a:t>,Y</a:t>
            </a:r>
            <a:r>
              <a:rPr lang="en-US" sz="2400" baseline="-25000" dirty="0">
                <a:solidFill>
                  <a:schemeClr val="accent4"/>
                </a:solidFill>
              </a:rPr>
              <a:t>j-1</a:t>
            </a:r>
            <a:r>
              <a:rPr lang="en-US" sz="2400" dirty="0">
                <a:solidFill>
                  <a:schemeClr val="accent4"/>
                </a:solidFill>
              </a:rPr>
              <a:t>) followed by</a:t>
            </a:r>
          </a:p>
        </p:txBody>
      </p:sp>
      <p:sp>
        <p:nvSpPr>
          <p:cNvPr id="33" name="Rectangle 32"/>
          <p:cNvSpPr/>
          <p:nvPr/>
        </p:nvSpPr>
        <p:spPr>
          <a:xfrm>
            <a:off x="6749554" y="5977789"/>
            <a:ext cx="394192" cy="470013"/>
          </a:xfrm>
          <a:prstGeom prst="rect">
            <a:avLst/>
          </a:prstGeom>
          <a:solidFill>
            <a:schemeClr val="accent2">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8" name="Slide Number Placeholder 17">
            <a:extLst>
              <a:ext uri="{FF2B5EF4-FFF2-40B4-BE49-F238E27FC236}">
                <a16:creationId xmlns:a16="http://schemas.microsoft.com/office/drawing/2014/main" id="{9E98EEFC-AE87-3848-B5C9-9D1AB3182C78}"/>
              </a:ext>
            </a:extLst>
          </p:cNvPr>
          <p:cNvSpPr>
            <a:spLocks noGrp="1"/>
          </p:cNvSpPr>
          <p:nvPr>
            <p:ph type="sldNum" sz="quarter" idx="12"/>
          </p:nvPr>
        </p:nvSpPr>
        <p:spPr/>
        <p:txBody>
          <a:bodyPr/>
          <a:lstStyle/>
          <a:p>
            <a:fld id="{EF2FF170-42D9-E44F-9C55-E217B723EC95}" type="slidenum">
              <a:rPr lang="en-US" smtClean="0"/>
              <a:t>15</a:t>
            </a:fld>
            <a:endParaRPr lang="en-US"/>
          </a:p>
        </p:txBody>
      </p:sp>
    </p:spTree>
    <p:extLst>
      <p:ext uri="{BB962C8B-B14F-4D97-AF65-F5344CB8AC3E}">
        <p14:creationId xmlns:p14="http://schemas.microsoft.com/office/powerpoint/2010/main" val="183665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6922"/>
          </a:xfrm>
        </p:spPr>
        <p:txBody>
          <a:bodyPr/>
          <a:lstStyle/>
          <a:p>
            <a:r>
              <a:rPr lang="en-US"/>
              <a:t>Two cases</a:t>
            </a:r>
            <a:endParaRPr lang="en-US" dirty="0"/>
          </a:p>
        </p:txBody>
      </p:sp>
      <p:sp>
        <p:nvSpPr>
          <p:cNvPr id="4" name="Rectangle 3"/>
          <p:cNvSpPr/>
          <p:nvPr/>
        </p:nvSpPr>
        <p:spPr>
          <a:xfrm>
            <a:off x="2392972" y="223057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5" name="Rectangle 4"/>
          <p:cNvSpPr/>
          <p:nvPr/>
        </p:nvSpPr>
        <p:spPr>
          <a:xfrm>
            <a:off x="2897064" y="223057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6" name="Rectangle 5"/>
          <p:cNvSpPr/>
          <p:nvPr/>
        </p:nvSpPr>
        <p:spPr>
          <a:xfrm>
            <a:off x="3377710" y="223057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7" name="Rectangle 6"/>
          <p:cNvSpPr/>
          <p:nvPr/>
        </p:nvSpPr>
        <p:spPr>
          <a:xfrm>
            <a:off x="3881802" y="223057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8" name="Rectangle 7"/>
          <p:cNvSpPr/>
          <p:nvPr/>
        </p:nvSpPr>
        <p:spPr>
          <a:xfrm>
            <a:off x="4385894" y="2230576"/>
            <a:ext cx="504092" cy="633046"/>
          </a:xfrm>
          <a:prstGeom prst="rect">
            <a:avLst/>
          </a:prstGeom>
          <a:solidFill>
            <a:schemeClr val="accent6">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a:t>
            </a:r>
            <a:endParaRPr lang="en-US" dirty="0">
              <a:solidFill>
                <a:schemeClr val="tx1"/>
              </a:solidFill>
            </a:endParaRPr>
          </a:p>
        </p:txBody>
      </p:sp>
      <p:sp>
        <p:nvSpPr>
          <p:cNvPr id="9" name="Rectangle 8"/>
          <p:cNvSpPr/>
          <p:nvPr/>
        </p:nvSpPr>
        <p:spPr>
          <a:xfrm>
            <a:off x="2384178"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0" name="Rectangle 9"/>
          <p:cNvSpPr/>
          <p:nvPr/>
        </p:nvSpPr>
        <p:spPr>
          <a:xfrm>
            <a:off x="2888270"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1" name="Rectangle 10"/>
          <p:cNvSpPr/>
          <p:nvPr/>
        </p:nvSpPr>
        <p:spPr>
          <a:xfrm>
            <a:off x="3368916"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2" name="Rectangle 11"/>
          <p:cNvSpPr/>
          <p:nvPr/>
        </p:nvSpPr>
        <p:spPr>
          <a:xfrm>
            <a:off x="3873008"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3" name="Rectangle 12"/>
          <p:cNvSpPr/>
          <p:nvPr/>
        </p:nvSpPr>
        <p:spPr>
          <a:xfrm>
            <a:off x="4377100"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4" name="Rectangle 13"/>
          <p:cNvSpPr/>
          <p:nvPr/>
        </p:nvSpPr>
        <p:spPr>
          <a:xfrm>
            <a:off x="4881192"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5" name="Rectangle 14"/>
          <p:cNvSpPr/>
          <p:nvPr/>
        </p:nvSpPr>
        <p:spPr>
          <a:xfrm>
            <a:off x="5385284" y="3635626"/>
            <a:ext cx="504092" cy="633046"/>
          </a:xfrm>
          <a:prstGeom prst="rect">
            <a:avLst/>
          </a:prstGeom>
          <a:solidFill>
            <a:schemeClr val="accent2">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6" name="TextBox 15"/>
          <p:cNvSpPr txBox="1"/>
          <p:nvPr/>
        </p:nvSpPr>
        <p:spPr>
          <a:xfrm>
            <a:off x="1562830" y="3684271"/>
            <a:ext cx="543658" cy="523220"/>
          </a:xfrm>
          <a:prstGeom prst="rect">
            <a:avLst/>
          </a:prstGeom>
          <a:noFill/>
        </p:spPr>
        <p:txBody>
          <a:bodyPr wrap="square" rtlCol="0">
            <a:spAutoFit/>
          </a:bodyPr>
          <a:lstStyle/>
          <a:p>
            <a:r>
              <a:rPr lang="en-US" sz="2800" dirty="0" err="1"/>
              <a:t>Y</a:t>
            </a:r>
            <a:r>
              <a:rPr lang="en-US" sz="2800" baseline="-25000" dirty="0" err="1"/>
              <a:t>j</a:t>
            </a:r>
            <a:endParaRPr lang="en-US" sz="2800" dirty="0"/>
          </a:p>
        </p:txBody>
      </p:sp>
      <p:sp>
        <p:nvSpPr>
          <p:cNvPr id="17" name="TextBox 16"/>
          <p:cNvSpPr txBox="1"/>
          <p:nvPr/>
        </p:nvSpPr>
        <p:spPr>
          <a:xfrm>
            <a:off x="1571624" y="2340402"/>
            <a:ext cx="543658" cy="523220"/>
          </a:xfrm>
          <a:prstGeom prst="rect">
            <a:avLst/>
          </a:prstGeom>
          <a:noFill/>
        </p:spPr>
        <p:txBody>
          <a:bodyPr wrap="square" rtlCol="0">
            <a:spAutoFit/>
          </a:bodyPr>
          <a:lstStyle/>
          <a:p>
            <a:r>
              <a:rPr lang="en-US" sz="2800" dirty="0"/>
              <a:t>X</a:t>
            </a:r>
            <a:r>
              <a:rPr lang="en-US" sz="2800" baseline="-25000" dirty="0"/>
              <a:t>i</a:t>
            </a:r>
            <a:endParaRPr lang="en-US" sz="2800" dirty="0"/>
          </a:p>
        </p:txBody>
      </p:sp>
      <p:sp>
        <p:nvSpPr>
          <p:cNvPr id="21" name="TextBox 20"/>
          <p:cNvSpPr txBox="1"/>
          <p:nvPr/>
        </p:nvSpPr>
        <p:spPr>
          <a:xfrm>
            <a:off x="4422527" y="83525"/>
            <a:ext cx="4654062" cy="1200329"/>
          </a:xfrm>
          <a:prstGeom prst="rect">
            <a:avLst/>
          </a:prstGeom>
          <a:noFill/>
        </p:spPr>
        <p:txBody>
          <a:bodyPr wrap="square" rtlCol="0">
            <a:spAutoFit/>
          </a:bodyPr>
          <a:lstStyle/>
          <a:p>
            <a:pPr marL="285750" indent="-285750">
              <a:buFont typeface="Arial" charset="0"/>
              <a:buChar char="•"/>
            </a:pPr>
            <a:r>
              <a:rPr lang="en-US" sz="2400" dirty="0"/>
              <a:t>Our sub-problems will be finding LCS’s of prefixes to X and Y.</a:t>
            </a:r>
          </a:p>
          <a:p>
            <a:pPr marL="285750" indent="-285750">
              <a:buFont typeface="Arial" charset="0"/>
              <a:buChar char="•"/>
            </a:pPr>
            <a:r>
              <a:rPr lang="en-US" sz="2400" dirty="0"/>
              <a:t>Let </a:t>
            </a:r>
            <a:r>
              <a:rPr lang="en-US" sz="2400" dirty="0">
                <a:solidFill>
                  <a:schemeClr val="accent1"/>
                </a:solidFill>
              </a:rPr>
              <a:t>C[</a:t>
            </a:r>
            <a:r>
              <a:rPr lang="en-US" sz="2400" dirty="0" err="1">
                <a:solidFill>
                  <a:schemeClr val="accent1"/>
                </a:solidFill>
              </a:rPr>
              <a:t>i,j</a:t>
            </a:r>
            <a:r>
              <a:rPr lang="en-US" sz="2400" dirty="0">
                <a:solidFill>
                  <a:schemeClr val="accent1"/>
                </a:solidFill>
              </a:rPr>
              <a:t>] = </a:t>
            </a:r>
            <a:r>
              <a:rPr lang="en-US" sz="2400" dirty="0" err="1">
                <a:solidFill>
                  <a:schemeClr val="accent1"/>
                </a:solidFill>
              </a:rPr>
              <a:t>length_of_LCS</a:t>
            </a:r>
            <a:r>
              <a:rPr lang="en-US" sz="2400" dirty="0">
                <a:solidFill>
                  <a:schemeClr val="accent1"/>
                </a:solidFill>
              </a:rPr>
              <a:t>( X</a:t>
            </a:r>
            <a:r>
              <a:rPr lang="en-US" sz="2400" baseline="-25000" dirty="0">
                <a:solidFill>
                  <a:schemeClr val="accent1"/>
                </a:solidFill>
              </a:rPr>
              <a:t>i</a:t>
            </a:r>
            <a:r>
              <a:rPr lang="en-US" sz="2400" dirty="0">
                <a:solidFill>
                  <a:schemeClr val="accent1"/>
                </a:solidFill>
              </a:rPr>
              <a:t>, </a:t>
            </a:r>
            <a:r>
              <a:rPr lang="en-US" sz="2400" dirty="0" err="1">
                <a:solidFill>
                  <a:schemeClr val="accent1"/>
                </a:solidFill>
              </a:rPr>
              <a:t>Y</a:t>
            </a:r>
            <a:r>
              <a:rPr lang="en-US" sz="2400" baseline="-25000" dirty="0" err="1">
                <a:solidFill>
                  <a:schemeClr val="accent1"/>
                </a:solidFill>
              </a:rPr>
              <a:t>j</a:t>
            </a:r>
            <a:r>
              <a:rPr lang="en-US" sz="2400" dirty="0">
                <a:solidFill>
                  <a:schemeClr val="accent1"/>
                </a:solidFill>
              </a:rPr>
              <a:t> )</a:t>
            </a:r>
          </a:p>
        </p:txBody>
      </p:sp>
      <p:sp>
        <p:nvSpPr>
          <p:cNvPr id="3" name="TextBox 2"/>
          <p:cNvSpPr txBox="1"/>
          <p:nvPr/>
        </p:nvSpPr>
        <p:spPr>
          <a:xfrm>
            <a:off x="710709" y="1022244"/>
            <a:ext cx="4700954" cy="523220"/>
          </a:xfrm>
          <a:prstGeom prst="rect">
            <a:avLst/>
          </a:prstGeom>
          <a:noFill/>
        </p:spPr>
        <p:txBody>
          <a:bodyPr wrap="square" rtlCol="0">
            <a:spAutoFit/>
          </a:bodyPr>
          <a:lstStyle/>
          <a:p>
            <a:r>
              <a:rPr lang="en-US" sz="2800" dirty="0">
                <a:solidFill>
                  <a:schemeClr val="accent1"/>
                </a:solidFill>
              </a:rPr>
              <a:t>Case 2: X[</a:t>
            </a:r>
            <a:r>
              <a:rPr lang="en-US" sz="2800" dirty="0" err="1">
                <a:solidFill>
                  <a:schemeClr val="accent1"/>
                </a:solidFill>
              </a:rPr>
              <a:t>i</a:t>
            </a:r>
            <a:r>
              <a:rPr lang="en-US" sz="2800" dirty="0">
                <a:solidFill>
                  <a:schemeClr val="accent1"/>
                </a:solidFill>
              </a:rPr>
              <a:t>] != Y[j]</a:t>
            </a:r>
          </a:p>
        </p:txBody>
      </p:sp>
      <p:sp>
        <p:nvSpPr>
          <p:cNvPr id="22" name="Right Brace 21"/>
          <p:cNvSpPr/>
          <p:nvPr/>
        </p:nvSpPr>
        <p:spPr>
          <a:xfrm rot="5400000" flipH="1">
            <a:off x="3444769" y="738575"/>
            <a:ext cx="384625" cy="2505807"/>
          </a:xfrm>
          <a:prstGeom prst="rightBrace">
            <a:avLst>
              <a:gd name="adj1" fmla="val 8333"/>
              <a:gd name="adj2" fmla="val 48588"/>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30A0"/>
              </a:solidFill>
            </a:endParaRPr>
          </a:p>
        </p:txBody>
      </p:sp>
      <p:sp>
        <p:nvSpPr>
          <p:cNvPr id="23" name="TextBox 22"/>
          <p:cNvSpPr txBox="1"/>
          <p:nvPr/>
        </p:nvSpPr>
        <p:spPr>
          <a:xfrm>
            <a:off x="3530110" y="1419536"/>
            <a:ext cx="504092" cy="369332"/>
          </a:xfrm>
          <a:prstGeom prst="rect">
            <a:avLst/>
          </a:prstGeom>
          <a:noFill/>
        </p:spPr>
        <p:txBody>
          <a:bodyPr wrap="square" rtlCol="0">
            <a:spAutoFit/>
          </a:bodyPr>
          <a:lstStyle/>
          <a:p>
            <a:r>
              <a:rPr lang="en-US" b="1" dirty="0" err="1">
                <a:solidFill>
                  <a:srgbClr val="7030A0"/>
                </a:solidFill>
              </a:rPr>
              <a:t>i</a:t>
            </a:r>
            <a:endParaRPr lang="en-US" b="1" dirty="0">
              <a:solidFill>
                <a:srgbClr val="7030A0"/>
              </a:solidFill>
            </a:endParaRPr>
          </a:p>
        </p:txBody>
      </p:sp>
      <p:sp>
        <p:nvSpPr>
          <p:cNvPr id="24" name="Right Brace 23"/>
          <p:cNvSpPr/>
          <p:nvPr/>
        </p:nvSpPr>
        <p:spPr>
          <a:xfrm rot="5400000" flipH="1">
            <a:off x="3970839" y="1625923"/>
            <a:ext cx="384625" cy="3478826"/>
          </a:xfrm>
          <a:prstGeom prst="rightBrace">
            <a:avLst>
              <a:gd name="adj1" fmla="val 8333"/>
              <a:gd name="adj2" fmla="val 18259"/>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30A0"/>
              </a:solidFill>
            </a:endParaRPr>
          </a:p>
        </p:txBody>
      </p:sp>
      <p:sp>
        <p:nvSpPr>
          <p:cNvPr id="25" name="TextBox 24"/>
          <p:cNvSpPr txBox="1"/>
          <p:nvPr/>
        </p:nvSpPr>
        <p:spPr>
          <a:xfrm>
            <a:off x="5134701" y="2790647"/>
            <a:ext cx="699834" cy="369332"/>
          </a:xfrm>
          <a:prstGeom prst="rect">
            <a:avLst/>
          </a:prstGeom>
          <a:noFill/>
        </p:spPr>
        <p:txBody>
          <a:bodyPr wrap="square" rtlCol="0">
            <a:spAutoFit/>
          </a:bodyPr>
          <a:lstStyle/>
          <a:p>
            <a:r>
              <a:rPr lang="en-US" b="1" dirty="0">
                <a:solidFill>
                  <a:srgbClr val="7030A0"/>
                </a:solidFill>
              </a:rPr>
              <a:t>j</a:t>
            </a:r>
          </a:p>
        </p:txBody>
      </p:sp>
      <p:sp>
        <p:nvSpPr>
          <p:cNvPr id="26" name="TextBox 25"/>
          <p:cNvSpPr txBox="1"/>
          <p:nvPr/>
        </p:nvSpPr>
        <p:spPr>
          <a:xfrm>
            <a:off x="6295292" y="1532229"/>
            <a:ext cx="1242646" cy="923330"/>
          </a:xfrm>
          <a:prstGeom prst="rect">
            <a:avLst/>
          </a:prstGeom>
          <a:noFill/>
        </p:spPr>
        <p:txBody>
          <a:bodyPr wrap="square" rtlCol="0">
            <a:spAutoFit/>
          </a:bodyPr>
          <a:lstStyle/>
          <a:p>
            <a:pPr algn="ctr"/>
            <a:r>
              <a:rPr lang="en-US" dirty="0">
                <a:solidFill>
                  <a:schemeClr val="accent1"/>
                </a:solidFill>
              </a:rPr>
              <a:t>These are </a:t>
            </a:r>
            <a:r>
              <a:rPr lang="en-US" b="1" dirty="0">
                <a:solidFill>
                  <a:srgbClr val="8B1B17"/>
                </a:solidFill>
              </a:rPr>
              <a:t>not</a:t>
            </a:r>
            <a:r>
              <a:rPr lang="en-US" dirty="0">
                <a:solidFill>
                  <a:schemeClr val="accent1"/>
                </a:solidFill>
              </a:rPr>
              <a:t> the same</a:t>
            </a:r>
          </a:p>
        </p:txBody>
      </p:sp>
      <p:cxnSp>
        <p:nvCxnSpPr>
          <p:cNvPr id="28" name="Straight Arrow Connector 27"/>
          <p:cNvCxnSpPr>
            <a:stCxn id="26" idx="2"/>
            <a:endCxn id="15" idx="3"/>
          </p:cNvCxnSpPr>
          <p:nvPr/>
        </p:nvCxnSpPr>
        <p:spPr>
          <a:xfrm flipH="1">
            <a:off x="5889376" y="2455559"/>
            <a:ext cx="1027239" cy="1496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6" idx="1"/>
            <a:endCxn id="8" idx="3"/>
          </p:cNvCxnSpPr>
          <p:nvPr/>
        </p:nvCxnSpPr>
        <p:spPr>
          <a:xfrm flipH="1">
            <a:off x="4889986" y="1993894"/>
            <a:ext cx="1405306" cy="553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02977" y="4776931"/>
            <a:ext cx="8353096" cy="2257028"/>
          </a:xfrm>
          <a:prstGeom prst="rect">
            <a:avLst/>
          </a:prstGeom>
          <a:noFill/>
        </p:spPr>
        <p:txBody>
          <a:bodyPr wrap="square" rtlCol="0">
            <a:spAutoFit/>
          </a:bodyPr>
          <a:lstStyle/>
          <a:p>
            <a:pPr marL="457200" indent="-457200">
              <a:lnSpc>
                <a:spcPts val="3500"/>
              </a:lnSpc>
              <a:buFont typeface="Arial" charset="0"/>
              <a:buChar char="•"/>
            </a:pPr>
            <a:r>
              <a:rPr lang="en-US" sz="3200" dirty="0"/>
              <a:t>Then C[</a:t>
            </a:r>
            <a:r>
              <a:rPr lang="en-US" sz="3200" dirty="0" err="1"/>
              <a:t>i,j</a:t>
            </a:r>
            <a:r>
              <a:rPr lang="en-US" sz="3200" dirty="0"/>
              <a:t>] = max{ C[i-1,j], C[i,j-1] }.</a:t>
            </a:r>
            <a:endParaRPr lang="en-US" sz="600" dirty="0"/>
          </a:p>
          <a:p>
            <a:pPr marL="800100" lvl="1" indent="-342900">
              <a:lnSpc>
                <a:spcPts val="3500"/>
              </a:lnSpc>
              <a:buFont typeface="Arial" charset="0"/>
              <a:buChar char="•"/>
            </a:pPr>
            <a:r>
              <a:rPr lang="en-US" sz="2400" dirty="0"/>
              <a:t>either</a:t>
            </a:r>
            <a:r>
              <a:rPr lang="en-US" sz="2400" dirty="0">
                <a:solidFill>
                  <a:schemeClr val="accent4"/>
                </a:solidFill>
              </a:rPr>
              <a:t> LCS(</a:t>
            </a:r>
            <a:r>
              <a:rPr lang="en-US" sz="2400" dirty="0" err="1">
                <a:solidFill>
                  <a:schemeClr val="accent4"/>
                </a:solidFill>
              </a:rPr>
              <a:t>X</a:t>
            </a:r>
            <a:r>
              <a:rPr lang="en-US" sz="2400" baseline="-25000" dirty="0" err="1">
                <a:solidFill>
                  <a:schemeClr val="accent4"/>
                </a:solidFill>
              </a:rPr>
              <a:t>i</a:t>
            </a:r>
            <a:r>
              <a:rPr lang="en-US" sz="2400" dirty="0" err="1">
                <a:solidFill>
                  <a:schemeClr val="accent4"/>
                </a:solidFill>
              </a:rPr>
              <a:t>,Y</a:t>
            </a:r>
            <a:r>
              <a:rPr lang="en-US" sz="2400" baseline="-25000" dirty="0" err="1">
                <a:solidFill>
                  <a:schemeClr val="accent4"/>
                </a:solidFill>
              </a:rPr>
              <a:t>j</a:t>
            </a:r>
            <a:r>
              <a:rPr lang="en-US" sz="2400" dirty="0">
                <a:solidFill>
                  <a:schemeClr val="accent4"/>
                </a:solidFill>
              </a:rPr>
              <a:t>) </a:t>
            </a:r>
            <a:r>
              <a:rPr lang="en-US" sz="2400" dirty="0"/>
              <a:t>=</a:t>
            </a:r>
            <a:r>
              <a:rPr lang="en-US" sz="2400" dirty="0">
                <a:solidFill>
                  <a:schemeClr val="accent4"/>
                </a:solidFill>
              </a:rPr>
              <a:t> LCS(X</a:t>
            </a:r>
            <a:r>
              <a:rPr lang="en-US" sz="2400" baseline="-25000" dirty="0">
                <a:solidFill>
                  <a:schemeClr val="accent4"/>
                </a:solidFill>
              </a:rPr>
              <a:t>i-1</a:t>
            </a:r>
            <a:r>
              <a:rPr lang="en-US" sz="2400" dirty="0">
                <a:solidFill>
                  <a:schemeClr val="accent4"/>
                </a:solidFill>
              </a:rPr>
              <a:t>,Y</a:t>
            </a:r>
            <a:r>
              <a:rPr lang="en-US" sz="2400" baseline="-25000" dirty="0">
                <a:solidFill>
                  <a:schemeClr val="accent4"/>
                </a:solidFill>
              </a:rPr>
              <a:t>j</a:t>
            </a:r>
            <a:r>
              <a:rPr lang="en-US" sz="2400" dirty="0">
                <a:solidFill>
                  <a:schemeClr val="accent4"/>
                </a:solidFill>
              </a:rPr>
              <a:t>) </a:t>
            </a:r>
            <a:r>
              <a:rPr lang="en-US" sz="2400" dirty="0"/>
              <a:t>and       is not involved,</a:t>
            </a:r>
          </a:p>
          <a:p>
            <a:pPr marL="800100" lvl="1" indent="-342900">
              <a:lnSpc>
                <a:spcPts val="3500"/>
              </a:lnSpc>
              <a:buFont typeface="Arial" charset="0"/>
              <a:buChar char="•"/>
            </a:pPr>
            <a:r>
              <a:rPr lang="en-US" sz="2400" dirty="0"/>
              <a:t>or</a:t>
            </a:r>
            <a:r>
              <a:rPr lang="en-US" sz="2400" dirty="0">
                <a:solidFill>
                  <a:schemeClr val="accent4"/>
                </a:solidFill>
              </a:rPr>
              <a:t> LCS(</a:t>
            </a:r>
            <a:r>
              <a:rPr lang="en-US" sz="2400" dirty="0" err="1">
                <a:solidFill>
                  <a:schemeClr val="accent4"/>
                </a:solidFill>
              </a:rPr>
              <a:t>X</a:t>
            </a:r>
            <a:r>
              <a:rPr lang="en-US" sz="2400" baseline="-25000" dirty="0" err="1">
                <a:solidFill>
                  <a:schemeClr val="accent4"/>
                </a:solidFill>
              </a:rPr>
              <a:t>i</a:t>
            </a:r>
            <a:r>
              <a:rPr lang="en-US" sz="2400" dirty="0" err="1">
                <a:solidFill>
                  <a:schemeClr val="accent4"/>
                </a:solidFill>
              </a:rPr>
              <a:t>,Y</a:t>
            </a:r>
            <a:r>
              <a:rPr lang="en-US" sz="2400" baseline="-25000" dirty="0" err="1">
                <a:solidFill>
                  <a:schemeClr val="accent4"/>
                </a:solidFill>
              </a:rPr>
              <a:t>j</a:t>
            </a:r>
            <a:r>
              <a:rPr lang="en-US" sz="2400" dirty="0">
                <a:solidFill>
                  <a:schemeClr val="accent4"/>
                </a:solidFill>
              </a:rPr>
              <a:t>) </a:t>
            </a:r>
            <a:r>
              <a:rPr lang="en-US" sz="2400" dirty="0"/>
              <a:t>=</a:t>
            </a:r>
            <a:r>
              <a:rPr lang="en-US" sz="2400" dirty="0">
                <a:solidFill>
                  <a:schemeClr val="accent4"/>
                </a:solidFill>
              </a:rPr>
              <a:t> LCS(X</a:t>
            </a:r>
            <a:r>
              <a:rPr lang="en-US" sz="2400" baseline="-25000" dirty="0">
                <a:solidFill>
                  <a:schemeClr val="accent4"/>
                </a:solidFill>
              </a:rPr>
              <a:t>i</a:t>
            </a:r>
            <a:r>
              <a:rPr lang="en-US" sz="2400" dirty="0">
                <a:solidFill>
                  <a:schemeClr val="accent4"/>
                </a:solidFill>
              </a:rPr>
              <a:t>,Y</a:t>
            </a:r>
            <a:r>
              <a:rPr lang="en-US" sz="2400" baseline="-25000" dirty="0">
                <a:solidFill>
                  <a:schemeClr val="accent4"/>
                </a:solidFill>
              </a:rPr>
              <a:t>j-1</a:t>
            </a:r>
            <a:r>
              <a:rPr lang="en-US" sz="2400" dirty="0">
                <a:solidFill>
                  <a:schemeClr val="accent4"/>
                </a:solidFill>
              </a:rPr>
              <a:t>) </a:t>
            </a:r>
            <a:r>
              <a:rPr lang="en-US" sz="2400" dirty="0"/>
              <a:t>and       is not involved,</a:t>
            </a:r>
          </a:p>
          <a:p>
            <a:pPr marL="800100" lvl="1" indent="-342900">
              <a:lnSpc>
                <a:spcPts val="3500"/>
              </a:lnSpc>
              <a:buFont typeface="Arial" charset="0"/>
              <a:buChar char="•"/>
            </a:pPr>
            <a:r>
              <a:rPr lang="en-US" sz="2400" dirty="0"/>
              <a:t>(maybe both are not involved, that’s covered by the “or”).</a:t>
            </a:r>
          </a:p>
          <a:p>
            <a:pPr marL="800100" lvl="1" indent="-342900">
              <a:buFont typeface="Arial" charset="0"/>
              <a:buChar char="•"/>
            </a:pPr>
            <a:endParaRPr lang="en-US" sz="2400" dirty="0">
              <a:solidFill>
                <a:schemeClr val="accent4"/>
              </a:solidFill>
            </a:endParaRPr>
          </a:p>
        </p:txBody>
      </p:sp>
      <p:sp>
        <p:nvSpPr>
          <p:cNvPr id="30" name="Rectangle 29"/>
          <p:cNvSpPr/>
          <p:nvPr/>
        </p:nvSpPr>
        <p:spPr>
          <a:xfrm>
            <a:off x="4839626" y="5795404"/>
            <a:ext cx="252047" cy="329115"/>
          </a:xfrm>
          <a:prstGeom prst="rect">
            <a:avLst/>
          </a:prstGeom>
          <a:solidFill>
            <a:schemeClr val="accent2">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31" name="Rectangle 30"/>
          <p:cNvSpPr/>
          <p:nvPr/>
        </p:nvSpPr>
        <p:spPr>
          <a:xfrm>
            <a:off x="5303840" y="5322409"/>
            <a:ext cx="278425" cy="379985"/>
          </a:xfrm>
          <a:prstGeom prst="rect">
            <a:avLst/>
          </a:prstGeom>
          <a:solidFill>
            <a:schemeClr val="accent6">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a:t>
            </a:r>
            <a:endParaRPr lang="en-US" dirty="0">
              <a:solidFill>
                <a:schemeClr val="tx1"/>
              </a:solidFill>
            </a:endParaRPr>
          </a:p>
        </p:txBody>
      </p:sp>
      <p:sp>
        <p:nvSpPr>
          <p:cNvPr id="18" name="Slide Number Placeholder 17">
            <a:extLst>
              <a:ext uri="{FF2B5EF4-FFF2-40B4-BE49-F238E27FC236}">
                <a16:creationId xmlns:a16="http://schemas.microsoft.com/office/drawing/2014/main" id="{CDCCB745-B5B0-474A-BBA5-0E69A0AB3FAF}"/>
              </a:ext>
            </a:extLst>
          </p:cNvPr>
          <p:cNvSpPr>
            <a:spLocks noGrp="1"/>
          </p:cNvSpPr>
          <p:nvPr>
            <p:ph type="sldNum" sz="quarter" idx="12"/>
          </p:nvPr>
        </p:nvSpPr>
        <p:spPr/>
        <p:txBody>
          <a:bodyPr/>
          <a:lstStyle/>
          <a:p>
            <a:fld id="{EF2FF170-42D9-E44F-9C55-E217B723EC95}" type="slidenum">
              <a:rPr lang="en-US" smtClean="0"/>
              <a:t>16</a:t>
            </a:fld>
            <a:endParaRPr lang="en-US"/>
          </a:p>
        </p:txBody>
      </p:sp>
    </p:spTree>
    <p:extLst>
      <p:ext uri="{BB962C8B-B14F-4D97-AF65-F5344CB8AC3E}">
        <p14:creationId xmlns:p14="http://schemas.microsoft.com/office/powerpoint/2010/main" val="36954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bldLvl="2"/>
      <p:bldP spid="3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Recursive formulation </a:t>
            </a:r>
            <a:br>
              <a:rPr lang="en-US" dirty="0"/>
            </a:br>
            <a:r>
              <a:rPr lang="en-US" sz="3600" dirty="0"/>
              <a:t>of the optimal 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2798640"/>
                <a:ext cx="8292612" cy="1374775"/>
              </a:xfrm>
            </p:spPr>
            <p:txBody>
              <a:bodyPr>
                <a:normAutofit/>
              </a:bodyPr>
              <a:lstStyle/>
              <a:p>
                <a14:m>
                  <m:oMath xmlns:m="http://schemas.openxmlformats.org/officeDocument/2006/math">
                    <m:r>
                      <a:rPr lang="en-US" sz="2000" b="0" i="1" smtClean="0">
                        <a:latin typeface="Cambria Math" charset="0"/>
                      </a:rPr>
                      <m:t>𝐶</m:t>
                    </m:r>
                    <m:d>
                      <m:dPr>
                        <m:begChr m:val="["/>
                        <m:endChr m:val="]"/>
                        <m:ctrlPr>
                          <a:rPr lang="en-US" sz="2000" b="0" i="1" smtClean="0">
                            <a:latin typeface="Cambria Math" panose="02040503050406030204" pitchFamily="18" charset="0"/>
                          </a:rPr>
                        </m:ctrlPr>
                      </m:dPr>
                      <m:e>
                        <m:r>
                          <a:rPr lang="en-US" sz="2000" b="0" i="1" smtClean="0">
                            <a:latin typeface="Cambria Math" charset="0"/>
                          </a:rPr>
                          <m:t>𝑖</m:t>
                        </m:r>
                        <m:r>
                          <a:rPr lang="en-US" sz="2000" b="0" i="1" smtClean="0">
                            <a:latin typeface="Cambria Math" charset="0"/>
                          </a:rPr>
                          <m:t>,</m:t>
                        </m:r>
                        <m:r>
                          <a:rPr lang="en-US" sz="2000" b="0" i="1" smtClean="0">
                            <a:latin typeface="Cambria Math" charset="0"/>
                          </a:rPr>
                          <m:t>𝑗</m:t>
                        </m:r>
                      </m:e>
                    </m:d>
                    <m:r>
                      <a:rPr lang="en-US" sz="2000" b="0" i="1" smtClean="0">
                        <a:latin typeface="Cambria Math" charset="0"/>
                      </a:rPr>
                      <m:t>= </m:t>
                    </m:r>
                    <m:d>
                      <m:dPr>
                        <m:begChr m:val="{"/>
                        <m:endChr m:val=""/>
                        <m:ctrlPr>
                          <a:rPr lang="mr-IN" sz="2000" b="0" i="1" smtClean="0">
                            <a:latin typeface="Cambria Math" panose="02040503050406030204" pitchFamily="18" charset="0"/>
                          </a:rPr>
                        </m:ctrlPr>
                      </m:dPr>
                      <m:e>
                        <m:eqArr>
                          <m:eqArrPr>
                            <m:ctrlPr>
                              <a:rPr lang="mr-IN" sz="2000" b="0" i="1" smtClean="0">
                                <a:latin typeface="Cambria Math" panose="02040503050406030204" pitchFamily="18" charset="0"/>
                              </a:rPr>
                            </m:ctrlPr>
                          </m:eqArrPr>
                          <m:e>
                            <m:r>
                              <a:rPr lang="en-US" sz="2000" b="0" i="1" smtClean="0">
                                <a:solidFill>
                                  <a:srgbClr val="E95669"/>
                                </a:solidFill>
                                <a:latin typeface="Cambria Math" charset="0"/>
                              </a:rPr>
                              <m:t>0</m:t>
                            </m:r>
                            <m:r>
                              <a:rPr lang="en-US" sz="2000" b="0" i="1" smtClean="0">
                                <a:solidFill>
                                  <a:schemeClr val="accent5"/>
                                </a:solidFill>
                                <a:latin typeface="Cambria Math" charset="0"/>
                              </a:rPr>
                              <m:t>                                    </m:t>
                            </m:r>
                            <m:r>
                              <m:rPr>
                                <m:nor/>
                              </m:rPr>
                              <a:rPr lang="en-US" sz="2000" b="0" i="0" smtClean="0">
                                <a:solidFill>
                                  <a:srgbClr val="E95669"/>
                                </a:solidFill>
                                <a:latin typeface="Cambria Math" charset="0"/>
                              </a:rPr>
                              <m:t>if</m:t>
                            </m:r>
                            <m:r>
                              <a:rPr lang="en-US" sz="2000" b="0" i="1" smtClean="0">
                                <a:solidFill>
                                  <a:srgbClr val="E95669"/>
                                </a:solidFill>
                                <a:latin typeface="Cambria Math" charset="0"/>
                              </a:rPr>
                              <m:t>  </m:t>
                            </m:r>
                            <m:r>
                              <a:rPr lang="en-US" sz="2000" b="0" i="1" smtClean="0">
                                <a:solidFill>
                                  <a:srgbClr val="E95669"/>
                                </a:solidFill>
                                <a:latin typeface="Cambria Math" charset="0"/>
                              </a:rPr>
                              <m:t>𝑖</m:t>
                            </m:r>
                            <m:r>
                              <a:rPr lang="en-US" sz="2000" b="0" i="1" smtClean="0">
                                <a:solidFill>
                                  <a:srgbClr val="E95669"/>
                                </a:solidFill>
                                <a:latin typeface="Cambria Math" charset="0"/>
                              </a:rPr>
                              <m:t>=0 </m:t>
                            </m:r>
                            <m:r>
                              <m:rPr>
                                <m:nor/>
                              </m:rPr>
                              <a:rPr lang="en-US" sz="2000" b="0" i="0" smtClean="0">
                                <a:solidFill>
                                  <a:srgbClr val="E95669"/>
                                </a:solidFill>
                                <a:latin typeface="Cambria Math" charset="0"/>
                              </a:rPr>
                              <m:t>or</m:t>
                            </m:r>
                            <m:r>
                              <a:rPr lang="en-US" sz="2000" b="0" i="1" smtClean="0">
                                <a:solidFill>
                                  <a:srgbClr val="E95669"/>
                                </a:solidFill>
                                <a:latin typeface="Cambria Math" charset="0"/>
                              </a:rPr>
                              <m:t> </m:t>
                            </m:r>
                            <m:r>
                              <a:rPr lang="en-US" sz="2000" b="0" i="1" smtClean="0">
                                <a:solidFill>
                                  <a:srgbClr val="E95669"/>
                                </a:solidFill>
                                <a:latin typeface="Cambria Math" charset="0"/>
                              </a:rPr>
                              <m:t>𝑗</m:t>
                            </m:r>
                            <m:r>
                              <a:rPr lang="en-US" sz="2000" b="0" i="1" smtClean="0">
                                <a:solidFill>
                                  <a:srgbClr val="E95669"/>
                                </a:solidFill>
                                <a:latin typeface="Cambria Math" charset="0"/>
                              </a:rPr>
                              <m:t>=0</m:t>
                            </m:r>
                          </m:e>
                          <m:e>
                            <m:r>
                              <a:rPr lang="en-US" sz="2000" b="0" i="1" smtClean="0">
                                <a:solidFill>
                                  <a:schemeClr val="accent1"/>
                                </a:solidFill>
                                <a:latin typeface="Cambria Math" charset="0"/>
                              </a:rPr>
                              <m:t>𝐶</m:t>
                            </m:r>
                            <m:d>
                              <m:dPr>
                                <m:begChr m:val="["/>
                                <m:endChr m:val="]"/>
                                <m:ctrlPr>
                                  <a:rPr lang="en-US" sz="2000" b="0" i="1" smtClean="0">
                                    <a:solidFill>
                                      <a:schemeClr val="accent1"/>
                                    </a:solidFill>
                                    <a:latin typeface="Cambria Math" panose="02040503050406030204" pitchFamily="18" charset="0"/>
                                  </a:rPr>
                                </m:ctrlPr>
                              </m:dPr>
                              <m:e>
                                <m:r>
                                  <a:rPr lang="en-US" sz="2000" b="0" i="1" smtClean="0">
                                    <a:solidFill>
                                      <a:schemeClr val="accent1"/>
                                    </a:solidFill>
                                    <a:latin typeface="Cambria Math" charset="0"/>
                                  </a:rPr>
                                  <m:t>𝑖</m:t>
                                </m:r>
                                <m:r>
                                  <a:rPr lang="en-US" sz="2000" b="0" i="1" smtClean="0">
                                    <a:solidFill>
                                      <a:schemeClr val="accent1"/>
                                    </a:solidFill>
                                    <a:latin typeface="Cambria Math" charset="0"/>
                                  </a:rPr>
                                  <m:t>−1,</m:t>
                                </m:r>
                                <m:r>
                                  <a:rPr lang="en-US" sz="2000" b="0" i="1" smtClean="0">
                                    <a:solidFill>
                                      <a:schemeClr val="accent1"/>
                                    </a:solidFill>
                                    <a:latin typeface="Cambria Math" charset="0"/>
                                  </a:rPr>
                                  <m:t>𝑗</m:t>
                                </m:r>
                                <m:r>
                                  <a:rPr lang="en-US" sz="2000" b="0" i="1" smtClean="0">
                                    <a:solidFill>
                                      <a:schemeClr val="accent1"/>
                                    </a:solidFill>
                                    <a:latin typeface="Cambria Math" charset="0"/>
                                  </a:rPr>
                                  <m:t>−1</m:t>
                                </m:r>
                              </m:e>
                            </m:d>
                            <m:r>
                              <a:rPr lang="en-US" sz="2000" b="0" i="1" smtClean="0">
                                <a:solidFill>
                                  <a:schemeClr val="accent1"/>
                                </a:solidFill>
                                <a:latin typeface="Cambria Math" charset="0"/>
                              </a:rPr>
                              <m:t>+1                      </m:t>
                            </m:r>
                            <m:r>
                              <m:rPr>
                                <m:nor/>
                              </m:rPr>
                              <a:rPr lang="en-US" sz="2000" b="0" i="0" smtClean="0">
                                <a:solidFill>
                                  <a:schemeClr val="accent1"/>
                                </a:solidFill>
                                <a:latin typeface="Cambria Math" charset="0"/>
                              </a:rPr>
                              <m:t>if</m:t>
                            </m:r>
                            <m:r>
                              <a:rPr lang="en-US" sz="2000" b="0" i="1" smtClean="0">
                                <a:solidFill>
                                  <a:schemeClr val="accent1"/>
                                </a:solidFill>
                                <a:latin typeface="Cambria Math" charset="0"/>
                              </a:rPr>
                              <m:t> </m:t>
                            </m:r>
                            <m:r>
                              <a:rPr lang="en-US" sz="2000" b="0" i="1" smtClean="0">
                                <a:solidFill>
                                  <a:schemeClr val="accent1"/>
                                </a:solidFill>
                                <a:latin typeface="Cambria Math" charset="0"/>
                              </a:rPr>
                              <m:t>𝑋</m:t>
                            </m:r>
                            <m:d>
                              <m:dPr>
                                <m:begChr m:val="["/>
                                <m:endChr m:val="]"/>
                                <m:ctrlPr>
                                  <a:rPr lang="en-US" sz="2000" b="0" i="1" smtClean="0">
                                    <a:solidFill>
                                      <a:schemeClr val="accent1"/>
                                    </a:solidFill>
                                    <a:latin typeface="Cambria Math" panose="02040503050406030204" pitchFamily="18" charset="0"/>
                                  </a:rPr>
                                </m:ctrlPr>
                              </m:dPr>
                              <m:e>
                                <m:r>
                                  <a:rPr lang="en-US" sz="2000" b="0" i="1" smtClean="0">
                                    <a:solidFill>
                                      <a:schemeClr val="accent1"/>
                                    </a:solidFill>
                                    <a:latin typeface="Cambria Math" charset="0"/>
                                  </a:rPr>
                                  <m:t>𝑖</m:t>
                                </m:r>
                              </m:e>
                            </m:d>
                            <m:r>
                              <a:rPr lang="en-US" sz="2000" b="0" i="1" smtClean="0">
                                <a:solidFill>
                                  <a:schemeClr val="accent1"/>
                                </a:solidFill>
                                <a:latin typeface="Cambria Math" charset="0"/>
                              </a:rPr>
                              <m:t>=</m:t>
                            </m:r>
                            <m:r>
                              <a:rPr lang="en-US" sz="2000" b="0" i="1" smtClean="0">
                                <a:solidFill>
                                  <a:schemeClr val="accent1"/>
                                </a:solidFill>
                                <a:latin typeface="Cambria Math" charset="0"/>
                              </a:rPr>
                              <m:t>𝑌</m:t>
                            </m:r>
                            <m:d>
                              <m:dPr>
                                <m:begChr m:val="["/>
                                <m:endChr m:val="]"/>
                                <m:ctrlPr>
                                  <a:rPr lang="en-US" sz="2000" b="0" i="1" smtClean="0">
                                    <a:solidFill>
                                      <a:schemeClr val="accent1"/>
                                    </a:solidFill>
                                    <a:latin typeface="Cambria Math" panose="02040503050406030204" pitchFamily="18" charset="0"/>
                                  </a:rPr>
                                </m:ctrlPr>
                              </m:dPr>
                              <m:e>
                                <m:r>
                                  <a:rPr lang="en-US" sz="2000" b="0" i="1" smtClean="0">
                                    <a:solidFill>
                                      <a:schemeClr val="accent1"/>
                                    </a:solidFill>
                                    <a:latin typeface="Cambria Math" charset="0"/>
                                  </a:rPr>
                                  <m:t>𝑗</m:t>
                                </m:r>
                              </m:e>
                            </m:d>
                            <m:r>
                              <a:rPr lang="en-US" sz="2000" b="0" i="1" smtClean="0">
                                <a:solidFill>
                                  <a:schemeClr val="accent1"/>
                                </a:solidFill>
                                <a:latin typeface="Cambria Math" charset="0"/>
                              </a:rPr>
                              <m:t> </m:t>
                            </m:r>
                            <m:r>
                              <m:rPr>
                                <m:nor/>
                              </m:rPr>
                              <a:rPr lang="en-US" sz="2000" b="0" i="0" smtClean="0">
                                <a:solidFill>
                                  <a:schemeClr val="accent1"/>
                                </a:solidFill>
                                <a:latin typeface="Cambria Math" charset="0"/>
                              </a:rPr>
                              <m:t> </m:t>
                            </m:r>
                            <m:r>
                              <m:rPr>
                                <m:nor/>
                              </m:rPr>
                              <a:rPr lang="en-US" sz="2000" b="0" i="0" smtClean="0">
                                <a:solidFill>
                                  <a:schemeClr val="accent1"/>
                                </a:solidFill>
                                <a:latin typeface="Cambria Math" charset="0"/>
                              </a:rPr>
                              <m:t>and</m:t>
                            </m:r>
                            <m:r>
                              <m:rPr>
                                <m:nor/>
                              </m:rPr>
                              <a:rPr lang="en-US" sz="2000" b="0" i="0" smtClean="0">
                                <a:solidFill>
                                  <a:schemeClr val="accent1"/>
                                </a:solidFill>
                                <a:latin typeface="Cambria Math" charset="0"/>
                              </a:rPr>
                              <m:t> </m:t>
                            </m:r>
                            <m:r>
                              <a:rPr lang="en-US" sz="2000" b="0" i="1" smtClean="0">
                                <a:solidFill>
                                  <a:schemeClr val="accent1"/>
                                </a:solidFill>
                                <a:latin typeface="Cambria Math" charset="0"/>
                              </a:rPr>
                              <m:t>𝑖</m:t>
                            </m:r>
                            <m:r>
                              <a:rPr lang="en-US" sz="2000" b="0" i="1" smtClean="0">
                                <a:solidFill>
                                  <a:schemeClr val="accent1"/>
                                </a:solidFill>
                                <a:latin typeface="Cambria Math" charset="0"/>
                              </a:rPr>
                              <m:t>,</m:t>
                            </m:r>
                            <m:r>
                              <a:rPr lang="en-US" sz="2000" b="0" i="1" smtClean="0">
                                <a:solidFill>
                                  <a:schemeClr val="accent1"/>
                                </a:solidFill>
                                <a:latin typeface="Cambria Math" charset="0"/>
                              </a:rPr>
                              <m:t>𝑗</m:t>
                            </m:r>
                            <m:r>
                              <a:rPr lang="en-US" sz="2000" b="0" i="1" smtClean="0">
                                <a:solidFill>
                                  <a:schemeClr val="accent1"/>
                                </a:solidFill>
                                <a:latin typeface="Cambria Math" charset="0"/>
                              </a:rPr>
                              <m:t>&gt;0</m:t>
                            </m:r>
                          </m:e>
                          <m:e>
                            <m:func>
                              <m:funcPr>
                                <m:ctrlPr>
                                  <a:rPr lang="en-US" sz="2000" b="0" i="1" smtClean="0">
                                    <a:solidFill>
                                      <a:schemeClr val="accent4"/>
                                    </a:solidFill>
                                    <a:latin typeface="Cambria Math" panose="02040503050406030204" pitchFamily="18" charset="0"/>
                                  </a:rPr>
                                </m:ctrlPr>
                              </m:funcPr>
                              <m:fName>
                                <m:r>
                                  <m:rPr>
                                    <m:sty m:val="p"/>
                                  </m:rPr>
                                  <a:rPr lang="en-US" sz="2000" b="0" i="0" smtClean="0">
                                    <a:solidFill>
                                      <a:schemeClr val="accent4"/>
                                    </a:solidFill>
                                    <a:latin typeface="Cambria Math" charset="0"/>
                                  </a:rPr>
                                  <m:t>max</m:t>
                                </m:r>
                              </m:fName>
                              <m:e>
                                <m:d>
                                  <m:dPr>
                                    <m:begChr m:val="{"/>
                                    <m:endChr m:val="}"/>
                                    <m:ctrlPr>
                                      <a:rPr lang="en-US" sz="2000" b="0" i="1" smtClean="0">
                                        <a:solidFill>
                                          <a:schemeClr val="accent4"/>
                                        </a:solidFill>
                                        <a:latin typeface="Cambria Math" panose="02040503050406030204" pitchFamily="18" charset="0"/>
                                      </a:rPr>
                                    </m:ctrlPr>
                                  </m:dPr>
                                  <m:e>
                                    <m:r>
                                      <a:rPr lang="en-US" sz="2000" b="0" i="1" smtClean="0">
                                        <a:solidFill>
                                          <a:schemeClr val="accent4"/>
                                        </a:solidFill>
                                        <a:latin typeface="Cambria Math" charset="0"/>
                                      </a:rPr>
                                      <m:t> </m:t>
                                    </m:r>
                                    <m:r>
                                      <a:rPr lang="en-US" sz="2000" b="0" i="1" smtClean="0">
                                        <a:solidFill>
                                          <a:schemeClr val="accent4"/>
                                        </a:solidFill>
                                        <a:latin typeface="Cambria Math" charset="0"/>
                                      </a:rPr>
                                      <m:t>𝐶</m:t>
                                    </m:r>
                                    <m:d>
                                      <m:dPr>
                                        <m:begChr m:val="["/>
                                        <m:endChr m:val="]"/>
                                        <m:ctrlPr>
                                          <a:rPr lang="en-US" sz="2000" b="0" i="1" smtClean="0">
                                            <a:solidFill>
                                              <a:schemeClr val="accent4"/>
                                            </a:solidFill>
                                            <a:latin typeface="Cambria Math" panose="02040503050406030204" pitchFamily="18" charset="0"/>
                                          </a:rPr>
                                        </m:ctrlPr>
                                      </m:dPr>
                                      <m:e>
                                        <m:r>
                                          <a:rPr lang="en-US" sz="2000" b="0" i="1" smtClean="0">
                                            <a:solidFill>
                                              <a:schemeClr val="accent4"/>
                                            </a:solidFill>
                                            <a:latin typeface="Cambria Math" charset="0"/>
                                          </a:rPr>
                                          <m:t>𝑖</m:t>
                                        </m:r>
                                        <m:r>
                                          <a:rPr lang="en-US" sz="2000" b="0" i="1" smtClean="0">
                                            <a:solidFill>
                                              <a:schemeClr val="accent4"/>
                                            </a:solidFill>
                                            <a:latin typeface="Cambria Math" charset="0"/>
                                          </a:rPr>
                                          <m:t>,</m:t>
                                        </m:r>
                                        <m:r>
                                          <a:rPr lang="en-US" sz="2000" b="0" i="1" smtClean="0">
                                            <a:solidFill>
                                              <a:schemeClr val="accent4"/>
                                            </a:solidFill>
                                            <a:latin typeface="Cambria Math" charset="0"/>
                                          </a:rPr>
                                          <m:t>𝑗</m:t>
                                        </m:r>
                                        <m:r>
                                          <a:rPr lang="en-US" sz="2000" b="0" i="1" smtClean="0">
                                            <a:solidFill>
                                              <a:schemeClr val="accent4"/>
                                            </a:solidFill>
                                            <a:latin typeface="Cambria Math" charset="0"/>
                                          </a:rPr>
                                          <m:t>−1</m:t>
                                        </m:r>
                                      </m:e>
                                    </m:d>
                                    <m:r>
                                      <a:rPr lang="en-US" sz="2000" b="0" i="1" smtClean="0">
                                        <a:solidFill>
                                          <a:schemeClr val="accent4"/>
                                        </a:solidFill>
                                        <a:latin typeface="Cambria Math" charset="0"/>
                                      </a:rPr>
                                      <m:t>, </m:t>
                                    </m:r>
                                    <m:r>
                                      <a:rPr lang="en-US" sz="2000" b="0" i="1" smtClean="0">
                                        <a:solidFill>
                                          <a:schemeClr val="accent4"/>
                                        </a:solidFill>
                                        <a:latin typeface="Cambria Math" charset="0"/>
                                      </a:rPr>
                                      <m:t>𝐶</m:t>
                                    </m:r>
                                    <m:d>
                                      <m:dPr>
                                        <m:begChr m:val="["/>
                                        <m:endChr m:val="]"/>
                                        <m:ctrlPr>
                                          <a:rPr lang="en-US" sz="2000" b="0" i="1" smtClean="0">
                                            <a:solidFill>
                                              <a:schemeClr val="accent4"/>
                                            </a:solidFill>
                                            <a:latin typeface="Cambria Math" panose="02040503050406030204" pitchFamily="18" charset="0"/>
                                          </a:rPr>
                                        </m:ctrlPr>
                                      </m:dPr>
                                      <m:e>
                                        <m:r>
                                          <a:rPr lang="en-US" sz="2000" b="0" i="1" smtClean="0">
                                            <a:solidFill>
                                              <a:schemeClr val="accent4"/>
                                            </a:solidFill>
                                            <a:latin typeface="Cambria Math" charset="0"/>
                                          </a:rPr>
                                          <m:t>𝑖</m:t>
                                        </m:r>
                                        <m:r>
                                          <a:rPr lang="en-US" sz="2000" b="0" i="1" smtClean="0">
                                            <a:solidFill>
                                              <a:schemeClr val="accent4"/>
                                            </a:solidFill>
                                            <a:latin typeface="Cambria Math" charset="0"/>
                                          </a:rPr>
                                          <m:t>−1,</m:t>
                                        </m:r>
                                        <m:r>
                                          <a:rPr lang="en-US" sz="2000" b="0" i="1" smtClean="0">
                                            <a:solidFill>
                                              <a:schemeClr val="accent4"/>
                                            </a:solidFill>
                                            <a:latin typeface="Cambria Math" charset="0"/>
                                          </a:rPr>
                                          <m:t>𝑗</m:t>
                                        </m:r>
                                      </m:e>
                                    </m:d>
                                  </m:e>
                                </m:d>
                              </m:e>
                            </m:func>
                            <m:r>
                              <a:rPr lang="en-US" sz="2000" b="0" i="1" smtClean="0">
                                <a:solidFill>
                                  <a:schemeClr val="accent4"/>
                                </a:solidFill>
                                <a:latin typeface="Cambria Math" charset="0"/>
                              </a:rPr>
                              <m:t>   </m:t>
                            </m:r>
                            <m:r>
                              <m:rPr>
                                <m:nor/>
                              </m:rPr>
                              <a:rPr lang="en-US" sz="2000" b="0" i="0" smtClean="0">
                                <a:solidFill>
                                  <a:schemeClr val="accent4"/>
                                </a:solidFill>
                                <a:latin typeface="Cambria Math" charset="0"/>
                              </a:rPr>
                              <m:t>if</m:t>
                            </m:r>
                            <m:r>
                              <a:rPr lang="en-US" sz="2000" b="0" i="1" smtClean="0">
                                <a:solidFill>
                                  <a:schemeClr val="accent4"/>
                                </a:solidFill>
                                <a:latin typeface="Cambria Math" charset="0"/>
                              </a:rPr>
                              <m:t> </m:t>
                            </m:r>
                            <m:r>
                              <a:rPr lang="en-US" sz="2000" b="0" i="1" smtClean="0">
                                <a:solidFill>
                                  <a:schemeClr val="accent4"/>
                                </a:solidFill>
                                <a:latin typeface="Cambria Math" charset="0"/>
                              </a:rPr>
                              <m:t>𝑋</m:t>
                            </m:r>
                            <m:d>
                              <m:dPr>
                                <m:begChr m:val="["/>
                                <m:endChr m:val="]"/>
                                <m:ctrlPr>
                                  <a:rPr lang="en-US" sz="2000" b="0" i="1" smtClean="0">
                                    <a:solidFill>
                                      <a:schemeClr val="accent4"/>
                                    </a:solidFill>
                                    <a:latin typeface="Cambria Math" panose="02040503050406030204" pitchFamily="18" charset="0"/>
                                  </a:rPr>
                                </m:ctrlPr>
                              </m:dPr>
                              <m:e>
                                <m:r>
                                  <a:rPr lang="en-US" sz="2000" b="0" i="1" smtClean="0">
                                    <a:solidFill>
                                      <a:schemeClr val="accent4"/>
                                    </a:solidFill>
                                    <a:latin typeface="Cambria Math" charset="0"/>
                                  </a:rPr>
                                  <m:t>𝑖</m:t>
                                </m:r>
                              </m:e>
                            </m:d>
                            <m:r>
                              <a:rPr lang="en-US" sz="2000" b="0" i="1" smtClean="0">
                                <a:solidFill>
                                  <a:schemeClr val="accent4"/>
                                </a:solidFill>
                                <a:latin typeface="Cambria Math" charset="0"/>
                              </a:rPr>
                              <m:t>≠</m:t>
                            </m:r>
                            <m:r>
                              <a:rPr lang="en-US" sz="2000" b="0" i="1" smtClean="0">
                                <a:solidFill>
                                  <a:schemeClr val="accent4"/>
                                </a:solidFill>
                                <a:latin typeface="Cambria Math" charset="0"/>
                              </a:rPr>
                              <m:t>𝑌</m:t>
                            </m:r>
                            <m:d>
                              <m:dPr>
                                <m:begChr m:val="["/>
                                <m:endChr m:val="]"/>
                                <m:ctrlPr>
                                  <a:rPr lang="en-US" sz="2000" b="0" i="1" smtClean="0">
                                    <a:solidFill>
                                      <a:schemeClr val="accent4"/>
                                    </a:solidFill>
                                    <a:latin typeface="Cambria Math" panose="02040503050406030204" pitchFamily="18" charset="0"/>
                                  </a:rPr>
                                </m:ctrlPr>
                              </m:dPr>
                              <m:e>
                                <m:r>
                                  <a:rPr lang="en-US" sz="2000" b="0" i="1" smtClean="0">
                                    <a:solidFill>
                                      <a:schemeClr val="accent4"/>
                                    </a:solidFill>
                                    <a:latin typeface="Cambria Math" charset="0"/>
                                  </a:rPr>
                                  <m:t>𝑗</m:t>
                                </m:r>
                              </m:e>
                            </m:d>
                            <m:r>
                              <m:rPr>
                                <m:nor/>
                              </m:rPr>
                              <a:rPr lang="en-US" sz="2000" b="0" i="0" smtClean="0">
                                <a:solidFill>
                                  <a:schemeClr val="accent4"/>
                                </a:solidFill>
                                <a:latin typeface="Cambria Math" charset="0"/>
                              </a:rPr>
                              <m:t>  </m:t>
                            </m:r>
                            <m:r>
                              <m:rPr>
                                <m:nor/>
                              </m:rPr>
                              <a:rPr lang="en-US" sz="2000" b="0" i="0" smtClean="0">
                                <a:solidFill>
                                  <a:schemeClr val="accent4"/>
                                </a:solidFill>
                                <a:latin typeface="Cambria Math" charset="0"/>
                              </a:rPr>
                              <m:t>and</m:t>
                            </m:r>
                            <m:r>
                              <a:rPr lang="en-US" sz="2000" b="0" i="1" smtClean="0">
                                <a:solidFill>
                                  <a:schemeClr val="accent4"/>
                                </a:solidFill>
                                <a:latin typeface="Cambria Math" charset="0"/>
                              </a:rPr>
                              <m:t> </m:t>
                            </m:r>
                            <m:r>
                              <a:rPr lang="en-US" sz="2000" b="0" i="1" smtClean="0">
                                <a:solidFill>
                                  <a:schemeClr val="accent4"/>
                                </a:solidFill>
                                <a:latin typeface="Cambria Math" charset="0"/>
                              </a:rPr>
                              <m:t>𝑖</m:t>
                            </m:r>
                            <m:r>
                              <a:rPr lang="en-US" sz="2000" b="0" i="1" smtClean="0">
                                <a:solidFill>
                                  <a:schemeClr val="accent4"/>
                                </a:solidFill>
                                <a:latin typeface="Cambria Math" charset="0"/>
                              </a:rPr>
                              <m:t>,</m:t>
                            </m:r>
                            <m:r>
                              <a:rPr lang="en-US" sz="2000" b="0" i="1" smtClean="0">
                                <a:solidFill>
                                  <a:schemeClr val="accent4"/>
                                </a:solidFill>
                                <a:latin typeface="Cambria Math" charset="0"/>
                              </a:rPr>
                              <m:t>𝑗</m:t>
                            </m:r>
                            <m:r>
                              <a:rPr lang="en-US" sz="2000" b="0" i="1" smtClean="0">
                                <a:solidFill>
                                  <a:schemeClr val="accent4"/>
                                </a:solidFill>
                                <a:latin typeface="Cambria Math" charset="0"/>
                              </a:rPr>
                              <m:t>&gt;0</m:t>
                            </m:r>
                          </m:e>
                        </m:eqArr>
                      </m:e>
                    </m:d>
                  </m:oMath>
                </a14:m>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2798640"/>
                <a:ext cx="8292612" cy="1374775"/>
              </a:xfrm>
              <a:blipFill rotWithShape="0">
                <a:blip r:embed="rId2"/>
                <a:stretch>
                  <a:fillRect t="-885"/>
                </a:stretch>
              </a:blipFill>
            </p:spPr>
            <p:txBody>
              <a:bodyPr/>
              <a:lstStyle/>
              <a:p>
                <a:r>
                  <a:rPr lang="en-US">
                    <a:noFill/>
                  </a:rPr>
                  <a:t> </a:t>
                </a:r>
              </a:p>
            </p:txBody>
          </p:sp>
        </mc:Fallback>
      </mc:AlternateContent>
      <p:grpSp>
        <p:nvGrpSpPr>
          <p:cNvPr id="22" name="Group 21"/>
          <p:cNvGrpSpPr/>
          <p:nvPr/>
        </p:nvGrpSpPr>
        <p:grpSpPr>
          <a:xfrm>
            <a:off x="293076" y="5396022"/>
            <a:ext cx="3477012" cy="1210077"/>
            <a:chOff x="4376368" y="5038284"/>
            <a:chExt cx="4326546" cy="1563280"/>
          </a:xfrm>
        </p:grpSpPr>
        <p:sp>
          <p:nvSpPr>
            <p:cNvPr id="4" name="Rectangle 3"/>
            <p:cNvSpPr/>
            <p:nvPr/>
          </p:nvSpPr>
          <p:spPr>
            <a:xfrm>
              <a:off x="5206509" y="5038284"/>
              <a:ext cx="504093"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5" name="Rectangle 4"/>
            <p:cNvSpPr/>
            <p:nvPr/>
          </p:nvSpPr>
          <p:spPr>
            <a:xfrm>
              <a:off x="5710602" y="5038284"/>
              <a:ext cx="504093"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6" name="Rectangle 5"/>
            <p:cNvSpPr/>
            <p:nvPr/>
          </p:nvSpPr>
          <p:spPr>
            <a:xfrm>
              <a:off x="6191248" y="5038284"/>
              <a:ext cx="504093"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7" name="Rectangle 6"/>
            <p:cNvSpPr/>
            <p:nvPr/>
          </p:nvSpPr>
          <p:spPr>
            <a:xfrm>
              <a:off x="6695340" y="5038284"/>
              <a:ext cx="504093"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8" name="Rectangle 7"/>
            <p:cNvSpPr/>
            <p:nvPr/>
          </p:nvSpPr>
          <p:spPr>
            <a:xfrm>
              <a:off x="7199431" y="5038284"/>
              <a:ext cx="504093" cy="633046"/>
            </a:xfrm>
            <a:prstGeom prst="rect">
              <a:avLst/>
            </a:prstGeom>
            <a:solidFill>
              <a:schemeClr val="accent2">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9" name="Rectangle 8"/>
            <p:cNvSpPr/>
            <p:nvPr/>
          </p:nvSpPr>
          <p:spPr>
            <a:xfrm>
              <a:off x="5197716" y="5968518"/>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0" name="Rectangle 9"/>
            <p:cNvSpPr/>
            <p:nvPr/>
          </p:nvSpPr>
          <p:spPr>
            <a:xfrm>
              <a:off x="5701808" y="5968518"/>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1" name="Rectangle 10"/>
            <p:cNvSpPr/>
            <p:nvPr/>
          </p:nvSpPr>
          <p:spPr>
            <a:xfrm>
              <a:off x="6182454" y="5968518"/>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2" name="Rectangle 11"/>
            <p:cNvSpPr/>
            <p:nvPr/>
          </p:nvSpPr>
          <p:spPr>
            <a:xfrm>
              <a:off x="6686546" y="5968518"/>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3" name="Rectangle 12"/>
            <p:cNvSpPr/>
            <p:nvPr/>
          </p:nvSpPr>
          <p:spPr>
            <a:xfrm>
              <a:off x="7190638" y="5968518"/>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4" name="Rectangle 13"/>
            <p:cNvSpPr/>
            <p:nvPr/>
          </p:nvSpPr>
          <p:spPr>
            <a:xfrm>
              <a:off x="7694730" y="5968518"/>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5" name="Rectangle 14"/>
            <p:cNvSpPr/>
            <p:nvPr/>
          </p:nvSpPr>
          <p:spPr>
            <a:xfrm>
              <a:off x="8198822" y="5968518"/>
              <a:ext cx="504092" cy="633046"/>
            </a:xfrm>
            <a:prstGeom prst="rect">
              <a:avLst/>
            </a:prstGeom>
            <a:solidFill>
              <a:schemeClr val="accent2">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6" name="TextBox 15"/>
            <p:cNvSpPr txBox="1"/>
            <p:nvPr/>
          </p:nvSpPr>
          <p:spPr>
            <a:xfrm>
              <a:off x="4376368" y="6017163"/>
              <a:ext cx="543658" cy="523220"/>
            </a:xfrm>
            <a:prstGeom prst="rect">
              <a:avLst/>
            </a:prstGeom>
            <a:noFill/>
          </p:spPr>
          <p:txBody>
            <a:bodyPr wrap="square" rtlCol="0">
              <a:spAutoFit/>
            </a:bodyPr>
            <a:lstStyle/>
            <a:p>
              <a:r>
                <a:rPr lang="en-US" sz="2800" dirty="0" err="1"/>
                <a:t>Y</a:t>
              </a:r>
              <a:r>
                <a:rPr lang="en-US" sz="2800" baseline="-25000" dirty="0" err="1"/>
                <a:t>j</a:t>
              </a:r>
              <a:endParaRPr lang="en-US" sz="2800" dirty="0"/>
            </a:p>
          </p:txBody>
        </p:sp>
        <p:sp>
          <p:nvSpPr>
            <p:cNvPr id="17" name="TextBox 16"/>
            <p:cNvSpPr txBox="1"/>
            <p:nvPr/>
          </p:nvSpPr>
          <p:spPr>
            <a:xfrm>
              <a:off x="4385162" y="5148110"/>
              <a:ext cx="543658" cy="523220"/>
            </a:xfrm>
            <a:prstGeom prst="rect">
              <a:avLst/>
            </a:prstGeom>
            <a:noFill/>
          </p:spPr>
          <p:txBody>
            <a:bodyPr wrap="square" rtlCol="0">
              <a:spAutoFit/>
            </a:bodyPr>
            <a:lstStyle/>
            <a:p>
              <a:r>
                <a:rPr lang="en-US" sz="2800" dirty="0"/>
                <a:t>X</a:t>
              </a:r>
              <a:r>
                <a:rPr lang="en-US" sz="2800" baseline="-25000" dirty="0"/>
                <a:t>i</a:t>
              </a:r>
              <a:endParaRPr lang="en-US" sz="2800" dirty="0"/>
            </a:p>
          </p:txBody>
        </p:sp>
      </p:grpSp>
      <p:grpSp>
        <p:nvGrpSpPr>
          <p:cNvPr id="40" name="Group 39"/>
          <p:cNvGrpSpPr/>
          <p:nvPr/>
        </p:nvGrpSpPr>
        <p:grpSpPr>
          <a:xfrm>
            <a:off x="5393475" y="5394946"/>
            <a:ext cx="3517066" cy="1211152"/>
            <a:chOff x="1562830" y="2723586"/>
            <a:chExt cx="4326546" cy="1545086"/>
          </a:xfrm>
        </p:grpSpPr>
        <p:sp>
          <p:nvSpPr>
            <p:cNvPr id="23" name="Rectangle 22"/>
            <p:cNvSpPr/>
            <p:nvPr/>
          </p:nvSpPr>
          <p:spPr>
            <a:xfrm>
              <a:off x="2392972" y="272358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24" name="Rectangle 23"/>
            <p:cNvSpPr/>
            <p:nvPr/>
          </p:nvSpPr>
          <p:spPr>
            <a:xfrm>
              <a:off x="2897064" y="272358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25" name="Rectangle 24"/>
            <p:cNvSpPr/>
            <p:nvPr/>
          </p:nvSpPr>
          <p:spPr>
            <a:xfrm>
              <a:off x="3377710" y="272358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26" name="Rectangle 25"/>
            <p:cNvSpPr/>
            <p:nvPr/>
          </p:nvSpPr>
          <p:spPr>
            <a:xfrm>
              <a:off x="3881802" y="272358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27" name="Rectangle 26"/>
            <p:cNvSpPr/>
            <p:nvPr/>
          </p:nvSpPr>
          <p:spPr>
            <a:xfrm>
              <a:off x="4385894" y="2723586"/>
              <a:ext cx="504092" cy="633046"/>
            </a:xfrm>
            <a:prstGeom prst="rect">
              <a:avLst/>
            </a:prstGeom>
            <a:solidFill>
              <a:schemeClr val="accent6">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a:t>
              </a:r>
              <a:endParaRPr lang="en-US" dirty="0">
                <a:solidFill>
                  <a:schemeClr val="tx1"/>
                </a:solidFill>
              </a:endParaRPr>
            </a:p>
          </p:txBody>
        </p:sp>
        <p:sp>
          <p:nvSpPr>
            <p:cNvPr id="28" name="Rectangle 27"/>
            <p:cNvSpPr/>
            <p:nvPr/>
          </p:nvSpPr>
          <p:spPr>
            <a:xfrm>
              <a:off x="2384178"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29" name="Rectangle 28"/>
            <p:cNvSpPr/>
            <p:nvPr/>
          </p:nvSpPr>
          <p:spPr>
            <a:xfrm>
              <a:off x="2888270"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30" name="Rectangle 29"/>
            <p:cNvSpPr/>
            <p:nvPr/>
          </p:nvSpPr>
          <p:spPr>
            <a:xfrm>
              <a:off x="3368916"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31" name="Rectangle 30"/>
            <p:cNvSpPr/>
            <p:nvPr/>
          </p:nvSpPr>
          <p:spPr>
            <a:xfrm>
              <a:off x="3873008"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32" name="Rectangle 31"/>
            <p:cNvSpPr/>
            <p:nvPr/>
          </p:nvSpPr>
          <p:spPr>
            <a:xfrm>
              <a:off x="4377100"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33" name="Rectangle 32"/>
            <p:cNvSpPr/>
            <p:nvPr/>
          </p:nvSpPr>
          <p:spPr>
            <a:xfrm>
              <a:off x="4881192"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34" name="Rectangle 33"/>
            <p:cNvSpPr/>
            <p:nvPr/>
          </p:nvSpPr>
          <p:spPr>
            <a:xfrm>
              <a:off x="5385284" y="3635626"/>
              <a:ext cx="504092" cy="633046"/>
            </a:xfrm>
            <a:prstGeom prst="rect">
              <a:avLst/>
            </a:prstGeom>
            <a:solidFill>
              <a:schemeClr val="accent2">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35" name="TextBox 34"/>
            <p:cNvSpPr txBox="1"/>
            <p:nvPr/>
          </p:nvSpPr>
          <p:spPr>
            <a:xfrm>
              <a:off x="1562830" y="3684271"/>
              <a:ext cx="543658" cy="523220"/>
            </a:xfrm>
            <a:prstGeom prst="rect">
              <a:avLst/>
            </a:prstGeom>
            <a:noFill/>
          </p:spPr>
          <p:txBody>
            <a:bodyPr wrap="square" rtlCol="0">
              <a:spAutoFit/>
            </a:bodyPr>
            <a:lstStyle/>
            <a:p>
              <a:r>
                <a:rPr lang="en-US" sz="2800" dirty="0" err="1"/>
                <a:t>Y</a:t>
              </a:r>
              <a:r>
                <a:rPr lang="en-US" sz="2800" baseline="-25000" dirty="0" err="1"/>
                <a:t>j</a:t>
              </a:r>
              <a:endParaRPr lang="en-US" sz="2800" dirty="0"/>
            </a:p>
          </p:txBody>
        </p:sp>
        <p:sp>
          <p:nvSpPr>
            <p:cNvPr id="36" name="TextBox 35"/>
            <p:cNvSpPr txBox="1"/>
            <p:nvPr/>
          </p:nvSpPr>
          <p:spPr>
            <a:xfrm>
              <a:off x="1571623" y="2833411"/>
              <a:ext cx="576634" cy="667480"/>
            </a:xfrm>
            <a:prstGeom prst="rect">
              <a:avLst/>
            </a:prstGeom>
            <a:noFill/>
          </p:spPr>
          <p:txBody>
            <a:bodyPr wrap="square" rtlCol="0">
              <a:spAutoFit/>
            </a:bodyPr>
            <a:lstStyle/>
            <a:p>
              <a:r>
                <a:rPr lang="en-US" sz="2800" dirty="0"/>
                <a:t>X</a:t>
              </a:r>
              <a:r>
                <a:rPr lang="en-US" sz="2800" baseline="-25000" dirty="0"/>
                <a:t>i</a:t>
              </a:r>
              <a:endParaRPr lang="en-US" sz="2800" dirty="0"/>
            </a:p>
          </p:txBody>
        </p:sp>
      </p:grpSp>
      <p:sp>
        <p:nvSpPr>
          <p:cNvPr id="41" name="TextBox 40"/>
          <p:cNvSpPr txBox="1"/>
          <p:nvPr/>
        </p:nvSpPr>
        <p:spPr>
          <a:xfrm>
            <a:off x="275082" y="4793188"/>
            <a:ext cx="1090246" cy="369332"/>
          </a:xfrm>
          <a:prstGeom prst="rect">
            <a:avLst/>
          </a:prstGeom>
          <a:noFill/>
        </p:spPr>
        <p:txBody>
          <a:bodyPr wrap="square" rtlCol="0">
            <a:spAutoFit/>
          </a:bodyPr>
          <a:lstStyle/>
          <a:p>
            <a:r>
              <a:rPr lang="en-US" dirty="0">
                <a:solidFill>
                  <a:schemeClr val="accent1"/>
                </a:solidFill>
              </a:rPr>
              <a:t>Case 1</a:t>
            </a:r>
          </a:p>
        </p:txBody>
      </p:sp>
      <p:sp>
        <p:nvSpPr>
          <p:cNvPr id="42" name="TextBox 41"/>
          <p:cNvSpPr txBox="1"/>
          <p:nvPr/>
        </p:nvSpPr>
        <p:spPr>
          <a:xfrm>
            <a:off x="5290294" y="4806918"/>
            <a:ext cx="1090246" cy="369332"/>
          </a:xfrm>
          <a:prstGeom prst="rect">
            <a:avLst/>
          </a:prstGeom>
          <a:noFill/>
        </p:spPr>
        <p:txBody>
          <a:bodyPr wrap="square" rtlCol="0">
            <a:spAutoFit/>
          </a:bodyPr>
          <a:lstStyle/>
          <a:p>
            <a:r>
              <a:rPr lang="en-US" dirty="0">
                <a:solidFill>
                  <a:schemeClr val="accent4"/>
                </a:solidFill>
              </a:rPr>
              <a:t>Case 2</a:t>
            </a:r>
          </a:p>
        </p:txBody>
      </p:sp>
      <p:sp>
        <p:nvSpPr>
          <p:cNvPr id="46" name="Freeform 45"/>
          <p:cNvSpPr/>
          <p:nvPr/>
        </p:nvSpPr>
        <p:spPr>
          <a:xfrm>
            <a:off x="5625761" y="3634154"/>
            <a:ext cx="3184165" cy="1137138"/>
          </a:xfrm>
          <a:custGeom>
            <a:avLst/>
            <a:gdLst>
              <a:gd name="connsiteX0" fmla="*/ 2521777 w 3184165"/>
              <a:gd name="connsiteY0" fmla="*/ 0 h 1137138"/>
              <a:gd name="connsiteX1" fmla="*/ 2873470 w 3184165"/>
              <a:gd name="connsiteY1" fmla="*/ 93784 h 1137138"/>
              <a:gd name="connsiteX2" fmla="*/ 3072762 w 3184165"/>
              <a:gd name="connsiteY2" fmla="*/ 562708 h 1137138"/>
              <a:gd name="connsiteX3" fmla="*/ 1032947 w 3184165"/>
              <a:gd name="connsiteY3" fmla="*/ 715108 h 1137138"/>
              <a:gd name="connsiteX4" fmla="*/ 130270 w 3184165"/>
              <a:gd name="connsiteY4" fmla="*/ 773723 h 1137138"/>
              <a:gd name="connsiteX5" fmla="*/ 24762 w 3184165"/>
              <a:gd name="connsiteY5" fmla="*/ 1137138 h 113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4165" h="1137138">
                <a:moveTo>
                  <a:pt x="2521777" y="0"/>
                </a:moveTo>
                <a:cubicBezTo>
                  <a:pt x="2651708" y="-1"/>
                  <a:pt x="2781639" y="-1"/>
                  <a:pt x="2873470" y="93784"/>
                </a:cubicBezTo>
                <a:cubicBezTo>
                  <a:pt x="2965301" y="187569"/>
                  <a:pt x="3379516" y="459154"/>
                  <a:pt x="3072762" y="562708"/>
                </a:cubicBezTo>
                <a:cubicBezTo>
                  <a:pt x="2766008" y="666262"/>
                  <a:pt x="1032947" y="715108"/>
                  <a:pt x="1032947" y="715108"/>
                </a:cubicBezTo>
                <a:cubicBezTo>
                  <a:pt x="542532" y="750277"/>
                  <a:pt x="298301" y="703385"/>
                  <a:pt x="130270" y="773723"/>
                </a:cubicBezTo>
                <a:cubicBezTo>
                  <a:pt x="-37761" y="844061"/>
                  <a:pt x="-6500" y="990599"/>
                  <a:pt x="24762" y="1137138"/>
                </a:cubicBezTo>
              </a:path>
            </a:pathLst>
          </a:custGeom>
          <a:noFill/>
          <a:ln w="28575">
            <a:solidFill>
              <a:schemeClr val="accent4"/>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300012" y="3329354"/>
            <a:ext cx="8582264" cy="1465384"/>
          </a:xfrm>
          <a:custGeom>
            <a:avLst/>
            <a:gdLst>
              <a:gd name="connsiteX0" fmla="*/ 7800634 w 8582264"/>
              <a:gd name="connsiteY0" fmla="*/ 0 h 1465384"/>
              <a:gd name="connsiteX1" fmla="*/ 8222665 w 8582264"/>
              <a:gd name="connsiteY1" fmla="*/ 199292 h 1465384"/>
              <a:gd name="connsiteX2" fmla="*/ 7941311 w 8582264"/>
              <a:gd name="connsiteY2" fmla="*/ 679938 h 1465384"/>
              <a:gd name="connsiteX3" fmla="*/ 790234 w 8582264"/>
              <a:gd name="connsiteY3" fmla="*/ 926123 h 1465384"/>
              <a:gd name="connsiteX4" fmla="*/ 180634 w 8582264"/>
              <a:gd name="connsiteY4" fmla="*/ 1465384 h 14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264" h="1465384">
                <a:moveTo>
                  <a:pt x="7800634" y="0"/>
                </a:moveTo>
                <a:cubicBezTo>
                  <a:pt x="7999926" y="42984"/>
                  <a:pt x="8199219" y="85969"/>
                  <a:pt x="8222665" y="199292"/>
                </a:cubicBezTo>
                <a:cubicBezTo>
                  <a:pt x="8246111" y="312615"/>
                  <a:pt x="9180049" y="558800"/>
                  <a:pt x="7941311" y="679938"/>
                </a:cubicBezTo>
                <a:cubicBezTo>
                  <a:pt x="6702573" y="801076"/>
                  <a:pt x="2083680" y="795215"/>
                  <a:pt x="790234" y="926123"/>
                </a:cubicBezTo>
                <a:cubicBezTo>
                  <a:pt x="-503212" y="1057031"/>
                  <a:pt x="180634" y="1465384"/>
                  <a:pt x="180634" y="1465384"/>
                </a:cubicBezTo>
              </a:path>
            </a:pathLst>
          </a:custGeom>
          <a:noFill/>
          <a:ln w="25400">
            <a:solidFill>
              <a:schemeClr val="accent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5459310" y="1051502"/>
            <a:ext cx="3517066" cy="1125063"/>
            <a:chOff x="1562830" y="2833411"/>
            <a:chExt cx="4326546" cy="1435261"/>
          </a:xfrm>
        </p:grpSpPr>
        <p:sp>
          <p:nvSpPr>
            <p:cNvPr id="56" name="Rectangle 55"/>
            <p:cNvSpPr/>
            <p:nvPr/>
          </p:nvSpPr>
          <p:spPr>
            <a:xfrm>
              <a:off x="2384178"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57" name="Rectangle 56"/>
            <p:cNvSpPr/>
            <p:nvPr/>
          </p:nvSpPr>
          <p:spPr>
            <a:xfrm>
              <a:off x="2888270"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58" name="Rectangle 57"/>
            <p:cNvSpPr/>
            <p:nvPr/>
          </p:nvSpPr>
          <p:spPr>
            <a:xfrm>
              <a:off x="3368916"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59" name="Rectangle 58"/>
            <p:cNvSpPr/>
            <p:nvPr/>
          </p:nvSpPr>
          <p:spPr>
            <a:xfrm>
              <a:off x="3873008"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60" name="Rectangle 59"/>
            <p:cNvSpPr/>
            <p:nvPr/>
          </p:nvSpPr>
          <p:spPr>
            <a:xfrm>
              <a:off x="4377100"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61" name="Rectangle 60"/>
            <p:cNvSpPr/>
            <p:nvPr/>
          </p:nvSpPr>
          <p:spPr>
            <a:xfrm>
              <a:off x="4881192" y="3635626"/>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62" name="Rectangle 61"/>
            <p:cNvSpPr/>
            <p:nvPr/>
          </p:nvSpPr>
          <p:spPr>
            <a:xfrm>
              <a:off x="5385284" y="3635626"/>
              <a:ext cx="504092" cy="633046"/>
            </a:xfrm>
            <a:prstGeom prst="rect">
              <a:avLst/>
            </a:prstGeom>
            <a:solidFill>
              <a:schemeClr val="accent2">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63" name="TextBox 62"/>
            <p:cNvSpPr txBox="1"/>
            <p:nvPr/>
          </p:nvSpPr>
          <p:spPr>
            <a:xfrm>
              <a:off x="1562830" y="3684271"/>
              <a:ext cx="543658" cy="523220"/>
            </a:xfrm>
            <a:prstGeom prst="rect">
              <a:avLst/>
            </a:prstGeom>
            <a:noFill/>
          </p:spPr>
          <p:txBody>
            <a:bodyPr wrap="square" rtlCol="0">
              <a:spAutoFit/>
            </a:bodyPr>
            <a:lstStyle/>
            <a:p>
              <a:r>
                <a:rPr lang="en-US" sz="2800" dirty="0" err="1"/>
                <a:t>Y</a:t>
              </a:r>
              <a:r>
                <a:rPr lang="en-US" sz="2800" baseline="-25000" dirty="0" err="1"/>
                <a:t>j</a:t>
              </a:r>
              <a:endParaRPr lang="en-US" sz="2800" dirty="0"/>
            </a:p>
          </p:txBody>
        </p:sp>
        <p:sp>
          <p:nvSpPr>
            <p:cNvPr id="64" name="TextBox 63"/>
            <p:cNvSpPr txBox="1"/>
            <p:nvPr/>
          </p:nvSpPr>
          <p:spPr>
            <a:xfrm>
              <a:off x="1571622" y="2833411"/>
              <a:ext cx="672981" cy="667480"/>
            </a:xfrm>
            <a:prstGeom prst="rect">
              <a:avLst/>
            </a:prstGeom>
            <a:noFill/>
          </p:spPr>
          <p:txBody>
            <a:bodyPr wrap="square" rtlCol="0">
              <a:spAutoFit/>
            </a:bodyPr>
            <a:lstStyle/>
            <a:p>
              <a:r>
                <a:rPr lang="en-US" sz="2800" dirty="0"/>
                <a:t>X</a:t>
              </a:r>
              <a:r>
                <a:rPr lang="en-US" sz="2800" baseline="-25000" dirty="0"/>
                <a:t>0</a:t>
              </a:r>
              <a:endParaRPr lang="en-US" sz="2800" dirty="0"/>
            </a:p>
          </p:txBody>
        </p:sp>
      </p:grpSp>
      <p:sp>
        <p:nvSpPr>
          <p:cNvPr id="65" name="Rectangle 64"/>
          <p:cNvSpPr/>
          <p:nvPr/>
        </p:nvSpPr>
        <p:spPr>
          <a:xfrm flipH="1">
            <a:off x="6138639" y="1055155"/>
            <a:ext cx="58686" cy="496228"/>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 name="Freeform 65"/>
          <p:cNvSpPr/>
          <p:nvPr/>
        </p:nvSpPr>
        <p:spPr>
          <a:xfrm>
            <a:off x="7139354" y="2262554"/>
            <a:ext cx="527538" cy="742371"/>
          </a:xfrm>
          <a:custGeom>
            <a:avLst/>
            <a:gdLst>
              <a:gd name="connsiteX0" fmla="*/ 0 w 527538"/>
              <a:gd name="connsiteY0" fmla="*/ 715108 h 742371"/>
              <a:gd name="connsiteX1" fmla="*/ 375138 w 527538"/>
              <a:gd name="connsiteY1" fmla="*/ 656492 h 742371"/>
              <a:gd name="connsiteX2" fmla="*/ 527538 w 527538"/>
              <a:gd name="connsiteY2" fmla="*/ 0 h 742371"/>
            </a:gdLst>
            <a:ahLst/>
            <a:cxnLst>
              <a:cxn ang="0">
                <a:pos x="connsiteX0" y="connsiteY0"/>
              </a:cxn>
              <a:cxn ang="0">
                <a:pos x="connsiteX1" y="connsiteY1"/>
              </a:cxn>
              <a:cxn ang="0">
                <a:pos x="connsiteX2" y="connsiteY2"/>
              </a:cxn>
            </a:cxnLst>
            <a:rect l="l" t="t" r="r" b="b"/>
            <a:pathLst>
              <a:path w="527538" h="742371">
                <a:moveTo>
                  <a:pt x="0" y="715108"/>
                </a:moveTo>
                <a:cubicBezTo>
                  <a:pt x="143607" y="745392"/>
                  <a:pt x="287215" y="775677"/>
                  <a:pt x="375138" y="656492"/>
                </a:cubicBezTo>
                <a:cubicBezTo>
                  <a:pt x="463061" y="537307"/>
                  <a:pt x="527538" y="0"/>
                  <a:pt x="527538" y="0"/>
                </a:cubicBezTo>
              </a:path>
            </a:pathLst>
          </a:custGeom>
          <a:noFill/>
          <a:ln w="25400">
            <a:solidFill>
              <a:srgbClr val="E95669"/>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5669"/>
              </a:solidFill>
            </a:endParaRPr>
          </a:p>
        </p:txBody>
      </p:sp>
      <p:sp>
        <p:nvSpPr>
          <p:cNvPr id="67" name="TextBox 66"/>
          <p:cNvSpPr txBox="1"/>
          <p:nvPr/>
        </p:nvSpPr>
        <p:spPr>
          <a:xfrm>
            <a:off x="7747041" y="2321169"/>
            <a:ext cx="1062885" cy="369332"/>
          </a:xfrm>
          <a:prstGeom prst="rect">
            <a:avLst/>
          </a:prstGeom>
          <a:noFill/>
        </p:spPr>
        <p:txBody>
          <a:bodyPr wrap="square" rtlCol="0">
            <a:spAutoFit/>
          </a:bodyPr>
          <a:lstStyle/>
          <a:p>
            <a:r>
              <a:rPr lang="en-US" dirty="0">
                <a:solidFill>
                  <a:srgbClr val="E95669"/>
                </a:solidFill>
              </a:rPr>
              <a:t>Case 0</a:t>
            </a:r>
          </a:p>
        </p:txBody>
      </p:sp>
      <p:sp>
        <p:nvSpPr>
          <p:cNvPr id="18" name="Slide Number Placeholder 17">
            <a:extLst>
              <a:ext uri="{FF2B5EF4-FFF2-40B4-BE49-F238E27FC236}">
                <a16:creationId xmlns:a16="http://schemas.microsoft.com/office/drawing/2014/main" id="{47617402-FF9F-D340-86F6-FBDB1298194F}"/>
              </a:ext>
            </a:extLst>
          </p:cNvPr>
          <p:cNvSpPr>
            <a:spLocks noGrp="1"/>
          </p:cNvSpPr>
          <p:nvPr>
            <p:ph type="sldNum" sz="quarter" idx="12"/>
          </p:nvPr>
        </p:nvSpPr>
        <p:spPr/>
        <p:txBody>
          <a:bodyPr/>
          <a:lstStyle/>
          <a:p>
            <a:fld id="{EF2FF170-42D9-E44F-9C55-E217B723EC95}" type="slidenum">
              <a:rPr lang="en-US" smtClean="0"/>
              <a:t>17</a:t>
            </a:fld>
            <a:endParaRPr lang="en-US"/>
          </a:p>
        </p:txBody>
      </p:sp>
    </p:spTree>
    <p:extLst>
      <p:ext uri="{BB962C8B-B14F-4D97-AF65-F5344CB8AC3E}">
        <p14:creationId xmlns:p14="http://schemas.microsoft.com/office/powerpoint/2010/main" val="179548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6" grpId="0" animBg="1"/>
      <p:bldP spid="49" grpId="0" animBg="1"/>
      <p:bldP spid="65" grpId="0" animBg="1"/>
      <p:bldP spid="66" grpId="0" animBg="1"/>
      <p:bldP spid="6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length of the longest common subsequence.</a:t>
            </a:r>
          </a:p>
          <a:p>
            <a:r>
              <a:rPr lang="en-US" b="1" dirty="0">
                <a:solidFill>
                  <a:schemeClr val="accent4"/>
                </a:solidFill>
              </a:rPr>
              <a:t>Step 3: </a:t>
            </a:r>
            <a:r>
              <a:rPr lang="en-US" dirty="0">
                <a:solidFill>
                  <a:schemeClr val="accent5"/>
                </a:solidFill>
              </a:rPr>
              <a:t>Use dynamic programming </a:t>
            </a:r>
            <a:r>
              <a:rPr lang="en-US" dirty="0"/>
              <a:t>to find the length of the longest common subsequence.</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LCS.</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Left Arrow 3"/>
          <p:cNvSpPr/>
          <p:nvPr/>
        </p:nvSpPr>
        <p:spPr>
          <a:xfrm rot="19006928">
            <a:off x="8064011" y="2610952"/>
            <a:ext cx="902677" cy="454634"/>
          </a:xfrm>
          <a:prstGeom prst="leftArrow">
            <a:avLst/>
          </a:prstGeom>
          <a:solidFill>
            <a:schemeClr val="accent5"/>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2F2F6A2-0A5A-174B-A16B-3B9D693F3604}"/>
              </a:ext>
            </a:extLst>
          </p:cNvPr>
          <p:cNvSpPr>
            <a:spLocks noGrp="1"/>
          </p:cNvSpPr>
          <p:nvPr>
            <p:ph type="sldNum" sz="quarter" idx="12"/>
          </p:nvPr>
        </p:nvSpPr>
        <p:spPr/>
        <p:txBody>
          <a:bodyPr/>
          <a:lstStyle/>
          <a:p>
            <a:fld id="{EF2FF170-42D9-E44F-9C55-E217B723EC95}" type="slidenum">
              <a:rPr lang="en-US" smtClean="0"/>
              <a:t>18</a:t>
            </a:fld>
            <a:endParaRPr lang="en-US"/>
          </a:p>
        </p:txBody>
      </p:sp>
    </p:spTree>
    <p:extLst>
      <p:ext uri="{BB962C8B-B14F-4D97-AF65-F5344CB8AC3E}">
        <p14:creationId xmlns:p14="http://schemas.microsoft.com/office/powerpoint/2010/main" val="1791594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31239"/>
          </a:xfrm>
        </p:spPr>
        <p:txBody>
          <a:bodyPr>
            <a:normAutofit/>
          </a:bodyPr>
          <a:lstStyle/>
          <a:p>
            <a:r>
              <a:rPr lang="en-US" dirty="0"/>
              <a:t>LCS DP</a:t>
            </a:r>
            <a:endParaRPr lang="en-US" sz="3100" dirty="0">
              <a:solidFill>
                <a:schemeClr val="accent1"/>
              </a:solidFill>
            </a:endParaRPr>
          </a:p>
        </p:txBody>
      </p:sp>
      <p:sp>
        <p:nvSpPr>
          <p:cNvPr id="3" name="Content Placeholder 2"/>
          <p:cNvSpPr>
            <a:spLocks noGrp="1"/>
          </p:cNvSpPr>
          <p:nvPr>
            <p:ph idx="1"/>
          </p:nvPr>
        </p:nvSpPr>
        <p:spPr>
          <a:xfrm>
            <a:off x="628650" y="1400537"/>
            <a:ext cx="7886700" cy="4776426"/>
          </a:xfrm>
        </p:spPr>
        <p:txBody>
          <a:bodyPr/>
          <a:lstStyle/>
          <a:p>
            <a:r>
              <a:rPr lang="en-US" b="1" dirty="0"/>
              <a:t>LCS</a:t>
            </a:r>
            <a:r>
              <a:rPr lang="en-US" dirty="0"/>
              <a:t>(X, Y):</a:t>
            </a:r>
          </a:p>
          <a:p>
            <a:pPr lvl="1"/>
            <a:r>
              <a:rPr lang="en-US" dirty="0">
                <a:solidFill>
                  <a:srgbClr val="E95669"/>
                </a:solidFill>
              </a:rPr>
              <a:t>C[i,0] = C[0,j] = 0 for all </a:t>
            </a:r>
            <a:r>
              <a:rPr lang="en-US" dirty="0" err="1">
                <a:solidFill>
                  <a:srgbClr val="E95669"/>
                </a:solidFill>
              </a:rPr>
              <a:t>i</a:t>
            </a:r>
            <a:r>
              <a:rPr lang="en-US" dirty="0">
                <a:solidFill>
                  <a:srgbClr val="E95669"/>
                </a:solidFill>
              </a:rPr>
              <a:t> = 0,</a:t>
            </a:r>
            <a:r>
              <a:rPr lang="mr-IN" dirty="0">
                <a:solidFill>
                  <a:srgbClr val="E95669"/>
                </a:solidFill>
              </a:rPr>
              <a:t>…</a:t>
            </a:r>
            <a:r>
              <a:rPr lang="en-US" dirty="0">
                <a:solidFill>
                  <a:srgbClr val="E95669"/>
                </a:solidFill>
              </a:rPr>
              <a:t>,m, j=0,</a:t>
            </a:r>
            <a:r>
              <a:rPr lang="mr-IN" dirty="0">
                <a:solidFill>
                  <a:srgbClr val="E95669"/>
                </a:solidFill>
              </a:rPr>
              <a:t>…</a:t>
            </a:r>
            <a:r>
              <a:rPr lang="en-US" dirty="0">
                <a:solidFill>
                  <a:srgbClr val="E95669"/>
                </a:solidFill>
              </a:rPr>
              <a:t>n.</a:t>
            </a:r>
          </a:p>
          <a:p>
            <a:pPr lvl="1"/>
            <a:r>
              <a:rPr lang="en-US" b="1" dirty="0"/>
              <a:t>For</a:t>
            </a:r>
            <a:r>
              <a:rPr lang="en-US" dirty="0"/>
              <a:t> </a:t>
            </a:r>
            <a:r>
              <a:rPr lang="en-US" dirty="0" err="1"/>
              <a:t>i</a:t>
            </a:r>
            <a:r>
              <a:rPr lang="en-US" dirty="0"/>
              <a:t> = 1,</a:t>
            </a:r>
            <a:r>
              <a:rPr lang="mr-IN" dirty="0"/>
              <a:t>…</a:t>
            </a:r>
            <a:r>
              <a:rPr lang="en-US" dirty="0"/>
              <a:t>,m and j = 1,</a:t>
            </a:r>
            <a:r>
              <a:rPr lang="mr-IN" dirty="0"/>
              <a:t>…</a:t>
            </a:r>
            <a:r>
              <a:rPr lang="en-US" dirty="0"/>
              <a:t>,n:</a:t>
            </a:r>
          </a:p>
          <a:p>
            <a:pPr lvl="2"/>
            <a:r>
              <a:rPr lang="en-US" sz="2400" b="1" dirty="0">
                <a:solidFill>
                  <a:schemeClr val="accent1"/>
                </a:solidFill>
              </a:rPr>
              <a:t>If </a:t>
            </a:r>
            <a:r>
              <a:rPr lang="en-US" sz="2400" dirty="0">
                <a:solidFill>
                  <a:schemeClr val="accent1"/>
                </a:solidFill>
              </a:rPr>
              <a:t>X[</a:t>
            </a:r>
            <a:r>
              <a:rPr lang="en-US" sz="2400" dirty="0" err="1">
                <a:solidFill>
                  <a:schemeClr val="accent1"/>
                </a:solidFill>
              </a:rPr>
              <a:t>i</a:t>
            </a:r>
            <a:r>
              <a:rPr lang="en-US" sz="2400" dirty="0">
                <a:solidFill>
                  <a:schemeClr val="accent1"/>
                </a:solidFill>
              </a:rPr>
              <a:t>] = Y[j]:</a:t>
            </a:r>
          </a:p>
          <a:p>
            <a:pPr lvl="3"/>
            <a:r>
              <a:rPr lang="en-US" sz="2400" dirty="0">
                <a:solidFill>
                  <a:schemeClr val="accent1"/>
                </a:solidFill>
              </a:rPr>
              <a:t>C[</a:t>
            </a:r>
            <a:r>
              <a:rPr lang="en-US" sz="2400" dirty="0" err="1">
                <a:solidFill>
                  <a:schemeClr val="accent1"/>
                </a:solidFill>
              </a:rPr>
              <a:t>i,j</a:t>
            </a:r>
            <a:r>
              <a:rPr lang="en-US" sz="2400" dirty="0">
                <a:solidFill>
                  <a:schemeClr val="accent1"/>
                </a:solidFill>
              </a:rPr>
              <a:t>] = C[i-1,j-1]  + 1</a:t>
            </a:r>
          </a:p>
          <a:p>
            <a:pPr lvl="2"/>
            <a:r>
              <a:rPr lang="en-US" sz="2400" b="1" dirty="0">
                <a:solidFill>
                  <a:schemeClr val="accent4"/>
                </a:solidFill>
              </a:rPr>
              <a:t>Else:</a:t>
            </a:r>
          </a:p>
          <a:p>
            <a:pPr lvl="3"/>
            <a:r>
              <a:rPr lang="en-US" sz="2400" dirty="0">
                <a:solidFill>
                  <a:schemeClr val="accent4"/>
                </a:solidFill>
              </a:rPr>
              <a:t>C[</a:t>
            </a:r>
            <a:r>
              <a:rPr lang="en-US" sz="2400" dirty="0" err="1">
                <a:solidFill>
                  <a:schemeClr val="accent4"/>
                </a:solidFill>
              </a:rPr>
              <a:t>i,j</a:t>
            </a:r>
            <a:r>
              <a:rPr lang="en-US" sz="2400" dirty="0">
                <a:solidFill>
                  <a:schemeClr val="accent4"/>
                </a:solidFill>
              </a:rPr>
              <a:t>] = max{ C[i,j-1], C[i-1,j] }</a:t>
            </a:r>
          </a:p>
          <a:p>
            <a:pPr lvl="1"/>
            <a:r>
              <a:rPr lang="en-US" dirty="0"/>
              <a:t>Return C[</a:t>
            </a:r>
            <a:r>
              <a:rPr lang="en-US" dirty="0" err="1"/>
              <a:t>m,n</a:t>
            </a:r>
            <a:r>
              <a:rPr lang="en-US" dirty="0"/>
              <a:t>]</a:t>
            </a:r>
          </a:p>
          <a:p>
            <a:pPr lvl="2"/>
            <a:endParaRPr lang="en-US" dirty="0"/>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1404153" y="5624511"/>
                <a:ext cx="8292612" cy="1374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sz="2000" i="1" smtClean="0">
                          <a:latin typeface="Cambria Math" charset="0"/>
                        </a:rPr>
                        <m:t>𝐶</m:t>
                      </m:r>
                      <m:d>
                        <m:dPr>
                          <m:begChr m:val="["/>
                          <m:endChr m:val="]"/>
                          <m:ctrlPr>
                            <a:rPr lang="en-US" sz="2000" i="1" smtClean="0">
                              <a:latin typeface="Cambria Math" panose="02040503050406030204" pitchFamily="18" charset="0"/>
                            </a:rPr>
                          </m:ctrlPr>
                        </m:dPr>
                        <m:e>
                          <m:r>
                            <a:rPr lang="en-US" sz="2000" i="1" smtClean="0">
                              <a:latin typeface="Cambria Math" charset="0"/>
                            </a:rPr>
                            <m:t>𝑖</m:t>
                          </m:r>
                          <m:r>
                            <a:rPr lang="en-US" sz="2000" i="1" smtClean="0">
                              <a:latin typeface="Cambria Math" charset="0"/>
                            </a:rPr>
                            <m:t>,</m:t>
                          </m:r>
                          <m:r>
                            <a:rPr lang="en-US" sz="2000" i="1" smtClean="0">
                              <a:latin typeface="Cambria Math" charset="0"/>
                            </a:rPr>
                            <m:t>𝑗</m:t>
                          </m:r>
                        </m:e>
                      </m:d>
                      <m:r>
                        <a:rPr lang="en-US" sz="2000" i="1" smtClean="0">
                          <a:latin typeface="Cambria Math" charset="0"/>
                        </a:rPr>
                        <m:t>= </m:t>
                      </m:r>
                      <m:d>
                        <m:dPr>
                          <m:begChr m:val="{"/>
                          <m:endChr m:val=""/>
                          <m:ctrlPr>
                            <a:rPr lang="mr-IN" sz="2000" i="1" smtClean="0">
                              <a:latin typeface="Cambria Math" panose="02040503050406030204" pitchFamily="18" charset="0"/>
                            </a:rPr>
                          </m:ctrlPr>
                        </m:dPr>
                        <m:e>
                          <m:eqArr>
                            <m:eqArrPr>
                              <m:ctrlPr>
                                <a:rPr lang="mr-IN" sz="2000" i="1" smtClean="0">
                                  <a:latin typeface="Cambria Math" panose="02040503050406030204" pitchFamily="18" charset="0"/>
                                </a:rPr>
                              </m:ctrlPr>
                            </m:eqArrPr>
                            <m:e>
                              <m:r>
                                <a:rPr lang="en-US" sz="2000" i="1" smtClean="0">
                                  <a:solidFill>
                                    <a:srgbClr val="E95669"/>
                                  </a:solidFill>
                                  <a:latin typeface="Cambria Math" charset="0"/>
                                </a:rPr>
                                <m:t>0</m:t>
                              </m:r>
                              <m:r>
                                <a:rPr lang="en-US" sz="2000" i="1" smtClean="0">
                                  <a:solidFill>
                                    <a:schemeClr val="accent5"/>
                                  </a:solidFill>
                                  <a:latin typeface="Cambria Math" charset="0"/>
                                </a:rPr>
                                <m:t>                                    </m:t>
                              </m:r>
                              <m:r>
                                <m:rPr>
                                  <m:nor/>
                                </m:rPr>
                                <a:rPr lang="en-US" sz="2000" smtClean="0">
                                  <a:solidFill>
                                    <a:srgbClr val="E95669"/>
                                  </a:solidFill>
                                  <a:latin typeface="Cambria Math" charset="0"/>
                                </a:rPr>
                                <m:t>if</m:t>
                              </m:r>
                              <m:r>
                                <a:rPr lang="en-US" sz="2000" i="1" smtClean="0">
                                  <a:solidFill>
                                    <a:srgbClr val="E95669"/>
                                  </a:solidFill>
                                  <a:latin typeface="Cambria Math" charset="0"/>
                                </a:rPr>
                                <m:t>  </m:t>
                              </m:r>
                              <m:r>
                                <a:rPr lang="en-US" sz="2000" i="1" smtClean="0">
                                  <a:solidFill>
                                    <a:srgbClr val="E95669"/>
                                  </a:solidFill>
                                  <a:latin typeface="Cambria Math" charset="0"/>
                                </a:rPr>
                                <m:t>𝑖</m:t>
                              </m:r>
                              <m:r>
                                <a:rPr lang="en-US" sz="2000" i="1" smtClean="0">
                                  <a:solidFill>
                                    <a:srgbClr val="E95669"/>
                                  </a:solidFill>
                                  <a:latin typeface="Cambria Math" charset="0"/>
                                </a:rPr>
                                <m:t>=0 </m:t>
                              </m:r>
                              <m:r>
                                <m:rPr>
                                  <m:nor/>
                                </m:rPr>
                                <a:rPr lang="en-US" sz="2000" smtClean="0">
                                  <a:solidFill>
                                    <a:srgbClr val="E95669"/>
                                  </a:solidFill>
                                  <a:latin typeface="Cambria Math" charset="0"/>
                                </a:rPr>
                                <m:t>or</m:t>
                              </m:r>
                              <m:r>
                                <a:rPr lang="en-US" sz="2000" i="1" smtClean="0">
                                  <a:solidFill>
                                    <a:srgbClr val="E95669"/>
                                  </a:solidFill>
                                  <a:latin typeface="Cambria Math" charset="0"/>
                                </a:rPr>
                                <m:t> </m:t>
                              </m:r>
                              <m:r>
                                <a:rPr lang="en-US" sz="2000" i="1" smtClean="0">
                                  <a:solidFill>
                                    <a:srgbClr val="E95669"/>
                                  </a:solidFill>
                                  <a:latin typeface="Cambria Math" charset="0"/>
                                </a:rPr>
                                <m:t>𝑗</m:t>
                              </m:r>
                              <m:r>
                                <a:rPr lang="en-US" sz="2000" i="1" smtClean="0">
                                  <a:solidFill>
                                    <a:srgbClr val="E95669"/>
                                  </a:solidFill>
                                  <a:latin typeface="Cambria Math" charset="0"/>
                                </a:rPr>
                                <m:t>=0</m:t>
                              </m:r>
                            </m:e>
                            <m:e>
                              <m:r>
                                <a:rPr lang="en-US" sz="2000" i="1" smtClean="0">
                                  <a:solidFill>
                                    <a:schemeClr val="accent1"/>
                                  </a:solidFill>
                                  <a:latin typeface="Cambria Math" charset="0"/>
                                </a:rPr>
                                <m:t>𝐶</m:t>
                              </m:r>
                              <m:d>
                                <m:dPr>
                                  <m:begChr m:val="["/>
                                  <m:endChr m:val="]"/>
                                  <m:ctrlPr>
                                    <a:rPr lang="en-US" sz="2000" i="1" smtClean="0">
                                      <a:solidFill>
                                        <a:schemeClr val="accent1"/>
                                      </a:solidFill>
                                      <a:latin typeface="Cambria Math" panose="02040503050406030204" pitchFamily="18" charset="0"/>
                                    </a:rPr>
                                  </m:ctrlPr>
                                </m:dPr>
                                <m:e>
                                  <m:r>
                                    <a:rPr lang="en-US" sz="2000" i="1" smtClean="0">
                                      <a:solidFill>
                                        <a:schemeClr val="accent1"/>
                                      </a:solidFill>
                                      <a:latin typeface="Cambria Math" charset="0"/>
                                    </a:rPr>
                                    <m:t>𝑖</m:t>
                                  </m:r>
                                  <m:r>
                                    <a:rPr lang="en-US" sz="2000" i="1" smtClean="0">
                                      <a:solidFill>
                                        <a:schemeClr val="accent1"/>
                                      </a:solidFill>
                                      <a:latin typeface="Cambria Math" charset="0"/>
                                    </a:rPr>
                                    <m:t>−1,</m:t>
                                  </m:r>
                                  <m:r>
                                    <a:rPr lang="en-US" sz="2000" i="1" smtClean="0">
                                      <a:solidFill>
                                        <a:schemeClr val="accent1"/>
                                      </a:solidFill>
                                      <a:latin typeface="Cambria Math" charset="0"/>
                                    </a:rPr>
                                    <m:t>𝑗</m:t>
                                  </m:r>
                                  <m:r>
                                    <a:rPr lang="en-US" sz="2000" i="1" smtClean="0">
                                      <a:solidFill>
                                        <a:schemeClr val="accent1"/>
                                      </a:solidFill>
                                      <a:latin typeface="Cambria Math" charset="0"/>
                                    </a:rPr>
                                    <m:t>−1</m:t>
                                  </m:r>
                                </m:e>
                              </m:d>
                              <m:r>
                                <a:rPr lang="en-US" sz="2000" b="0" i="1" smtClean="0">
                                  <a:solidFill>
                                    <a:schemeClr val="accent1"/>
                                  </a:solidFill>
                                  <a:latin typeface="Cambria Math" charset="0"/>
                                </a:rPr>
                                <m:t>+1</m:t>
                              </m:r>
                              <m:r>
                                <a:rPr lang="en-US" sz="2000" i="1" smtClean="0">
                                  <a:solidFill>
                                    <a:schemeClr val="accent1"/>
                                  </a:solidFill>
                                  <a:latin typeface="Cambria Math" charset="0"/>
                                </a:rPr>
                                <m:t>                     </m:t>
                              </m:r>
                              <m:r>
                                <m:rPr>
                                  <m:nor/>
                                </m:rPr>
                                <a:rPr lang="en-US" sz="2000" smtClean="0">
                                  <a:solidFill>
                                    <a:schemeClr val="accent1"/>
                                  </a:solidFill>
                                  <a:latin typeface="Cambria Math" charset="0"/>
                                </a:rPr>
                                <m:t>if</m:t>
                              </m:r>
                              <m:r>
                                <a:rPr lang="en-US" sz="2000" i="1" smtClean="0">
                                  <a:solidFill>
                                    <a:schemeClr val="accent1"/>
                                  </a:solidFill>
                                  <a:latin typeface="Cambria Math" charset="0"/>
                                </a:rPr>
                                <m:t> </m:t>
                              </m:r>
                              <m:r>
                                <a:rPr lang="en-US" sz="2000" i="1" smtClean="0">
                                  <a:solidFill>
                                    <a:schemeClr val="accent1"/>
                                  </a:solidFill>
                                  <a:latin typeface="Cambria Math" charset="0"/>
                                </a:rPr>
                                <m:t>𝑋</m:t>
                              </m:r>
                              <m:d>
                                <m:dPr>
                                  <m:begChr m:val="["/>
                                  <m:endChr m:val="]"/>
                                  <m:ctrlPr>
                                    <a:rPr lang="en-US" sz="2000" i="1" smtClean="0">
                                      <a:solidFill>
                                        <a:schemeClr val="accent1"/>
                                      </a:solidFill>
                                      <a:latin typeface="Cambria Math" panose="02040503050406030204" pitchFamily="18" charset="0"/>
                                    </a:rPr>
                                  </m:ctrlPr>
                                </m:dPr>
                                <m:e>
                                  <m:r>
                                    <a:rPr lang="en-US" sz="2000" i="1" smtClean="0">
                                      <a:solidFill>
                                        <a:schemeClr val="accent1"/>
                                      </a:solidFill>
                                      <a:latin typeface="Cambria Math" charset="0"/>
                                    </a:rPr>
                                    <m:t>𝑖</m:t>
                                  </m:r>
                                </m:e>
                              </m:d>
                              <m:r>
                                <a:rPr lang="en-US" sz="2000" i="1" smtClean="0">
                                  <a:solidFill>
                                    <a:schemeClr val="accent1"/>
                                  </a:solidFill>
                                  <a:latin typeface="Cambria Math" charset="0"/>
                                </a:rPr>
                                <m:t>=</m:t>
                              </m:r>
                              <m:r>
                                <a:rPr lang="en-US" sz="2000" i="1" smtClean="0">
                                  <a:solidFill>
                                    <a:schemeClr val="accent1"/>
                                  </a:solidFill>
                                  <a:latin typeface="Cambria Math" charset="0"/>
                                </a:rPr>
                                <m:t>𝑌</m:t>
                              </m:r>
                              <m:d>
                                <m:dPr>
                                  <m:begChr m:val="["/>
                                  <m:endChr m:val="]"/>
                                  <m:ctrlPr>
                                    <a:rPr lang="en-US" sz="2000" i="1" smtClean="0">
                                      <a:solidFill>
                                        <a:schemeClr val="accent1"/>
                                      </a:solidFill>
                                      <a:latin typeface="Cambria Math" panose="02040503050406030204" pitchFamily="18" charset="0"/>
                                    </a:rPr>
                                  </m:ctrlPr>
                                </m:dPr>
                                <m:e>
                                  <m:r>
                                    <a:rPr lang="en-US" sz="2000" b="0" i="1" smtClean="0">
                                      <a:solidFill>
                                        <a:schemeClr val="accent1"/>
                                      </a:solidFill>
                                      <a:latin typeface="Cambria Math" charset="0"/>
                                    </a:rPr>
                                    <m:t>𝑗</m:t>
                                  </m:r>
                                </m:e>
                              </m:d>
                              <m:r>
                                <a:rPr lang="en-US" sz="2000" i="1" smtClean="0">
                                  <a:solidFill>
                                    <a:schemeClr val="accent1"/>
                                  </a:solidFill>
                                  <a:latin typeface="Cambria Math" charset="0"/>
                                </a:rPr>
                                <m:t> </m:t>
                              </m:r>
                              <m:r>
                                <m:rPr>
                                  <m:nor/>
                                </m:rPr>
                                <a:rPr lang="en-US" sz="2000" smtClean="0">
                                  <a:solidFill>
                                    <a:schemeClr val="accent1"/>
                                  </a:solidFill>
                                  <a:latin typeface="Cambria Math" charset="0"/>
                                </a:rPr>
                                <m:t> </m:t>
                              </m:r>
                              <m:r>
                                <m:rPr>
                                  <m:nor/>
                                </m:rPr>
                                <a:rPr lang="en-US" sz="2000" smtClean="0">
                                  <a:solidFill>
                                    <a:schemeClr val="accent1"/>
                                  </a:solidFill>
                                  <a:latin typeface="Cambria Math" charset="0"/>
                                </a:rPr>
                                <m:t>and</m:t>
                              </m:r>
                              <m:r>
                                <m:rPr>
                                  <m:nor/>
                                </m:rPr>
                                <a:rPr lang="en-US" sz="2000" smtClean="0">
                                  <a:solidFill>
                                    <a:schemeClr val="accent1"/>
                                  </a:solidFill>
                                  <a:latin typeface="Cambria Math" charset="0"/>
                                </a:rPr>
                                <m:t> </m:t>
                              </m:r>
                              <m:r>
                                <a:rPr lang="en-US" sz="2000" i="1" smtClean="0">
                                  <a:solidFill>
                                    <a:schemeClr val="accent1"/>
                                  </a:solidFill>
                                  <a:latin typeface="Cambria Math" charset="0"/>
                                </a:rPr>
                                <m:t>𝑖</m:t>
                              </m:r>
                              <m:r>
                                <a:rPr lang="en-US" sz="2000" i="1" smtClean="0">
                                  <a:solidFill>
                                    <a:schemeClr val="accent1"/>
                                  </a:solidFill>
                                  <a:latin typeface="Cambria Math" charset="0"/>
                                </a:rPr>
                                <m:t>,</m:t>
                              </m:r>
                              <m:r>
                                <a:rPr lang="en-US" sz="2000" i="1" smtClean="0">
                                  <a:solidFill>
                                    <a:schemeClr val="accent1"/>
                                  </a:solidFill>
                                  <a:latin typeface="Cambria Math" charset="0"/>
                                </a:rPr>
                                <m:t>𝑗</m:t>
                              </m:r>
                              <m:r>
                                <a:rPr lang="en-US" sz="2000" i="1" smtClean="0">
                                  <a:solidFill>
                                    <a:schemeClr val="accent1"/>
                                  </a:solidFill>
                                  <a:latin typeface="Cambria Math" charset="0"/>
                                </a:rPr>
                                <m:t>&gt;0</m:t>
                              </m:r>
                            </m:e>
                            <m:e>
                              <m:func>
                                <m:funcPr>
                                  <m:ctrlPr>
                                    <a:rPr lang="en-US" sz="2000" i="1" smtClean="0">
                                      <a:solidFill>
                                        <a:schemeClr val="accent4"/>
                                      </a:solidFill>
                                      <a:latin typeface="Cambria Math" panose="02040503050406030204" pitchFamily="18" charset="0"/>
                                    </a:rPr>
                                  </m:ctrlPr>
                                </m:funcPr>
                                <m:fName>
                                  <m:r>
                                    <m:rPr>
                                      <m:sty m:val="p"/>
                                    </m:rPr>
                                    <a:rPr lang="en-US" sz="2000" smtClean="0">
                                      <a:solidFill>
                                        <a:schemeClr val="accent4"/>
                                      </a:solidFill>
                                      <a:latin typeface="Cambria Math" charset="0"/>
                                    </a:rPr>
                                    <m:t>max</m:t>
                                  </m:r>
                                </m:fName>
                                <m:e>
                                  <m:d>
                                    <m:dPr>
                                      <m:begChr m:val="{"/>
                                      <m:endChr m:val="}"/>
                                      <m:ctrlPr>
                                        <a:rPr lang="en-US" sz="2000" i="1" smtClean="0">
                                          <a:solidFill>
                                            <a:schemeClr val="accent4"/>
                                          </a:solidFill>
                                          <a:latin typeface="Cambria Math" panose="02040503050406030204" pitchFamily="18" charset="0"/>
                                        </a:rPr>
                                      </m:ctrlPr>
                                    </m:dPr>
                                    <m:e>
                                      <m:r>
                                        <a:rPr lang="en-US" sz="2000" i="1" smtClean="0">
                                          <a:solidFill>
                                            <a:schemeClr val="accent4"/>
                                          </a:solidFill>
                                          <a:latin typeface="Cambria Math" charset="0"/>
                                        </a:rPr>
                                        <m:t> </m:t>
                                      </m:r>
                                      <m:r>
                                        <a:rPr lang="en-US" sz="2000" i="1" smtClean="0">
                                          <a:solidFill>
                                            <a:schemeClr val="accent4"/>
                                          </a:solidFill>
                                          <a:latin typeface="Cambria Math" charset="0"/>
                                        </a:rPr>
                                        <m:t>𝐶</m:t>
                                      </m:r>
                                      <m:d>
                                        <m:dPr>
                                          <m:begChr m:val="["/>
                                          <m:endChr m:val="]"/>
                                          <m:ctrlPr>
                                            <a:rPr lang="en-US" sz="2000" i="1" smtClean="0">
                                              <a:solidFill>
                                                <a:schemeClr val="accent4"/>
                                              </a:solidFill>
                                              <a:latin typeface="Cambria Math" panose="02040503050406030204" pitchFamily="18" charset="0"/>
                                            </a:rPr>
                                          </m:ctrlPr>
                                        </m:dPr>
                                        <m:e>
                                          <m:r>
                                            <a:rPr lang="en-US" sz="2000" i="1" smtClean="0">
                                              <a:solidFill>
                                                <a:schemeClr val="accent4"/>
                                              </a:solidFill>
                                              <a:latin typeface="Cambria Math" charset="0"/>
                                            </a:rPr>
                                            <m:t>𝑖</m:t>
                                          </m:r>
                                          <m:r>
                                            <a:rPr lang="en-US" sz="2000" i="1" smtClean="0">
                                              <a:solidFill>
                                                <a:schemeClr val="accent4"/>
                                              </a:solidFill>
                                              <a:latin typeface="Cambria Math" charset="0"/>
                                            </a:rPr>
                                            <m:t>,</m:t>
                                          </m:r>
                                          <m:r>
                                            <a:rPr lang="en-US" sz="2000" i="1" smtClean="0">
                                              <a:solidFill>
                                                <a:schemeClr val="accent4"/>
                                              </a:solidFill>
                                              <a:latin typeface="Cambria Math" charset="0"/>
                                            </a:rPr>
                                            <m:t>𝑗</m:t>
                                          </m:r>
                                          <m:r>
                                            <a:rPr lang="en-US" sz="2000" i="1" smtClean="0">
                                              <a:solidFill>
                                                <a:schemeClr val="accent4"/>
                                              </a:solidFill>
                                              <a:latin typeface="Cambria Math" charset="0"/>
                                            </a:rPr>
                                            <m:t>−1</m:t>
                                          </m:r>
                                        </m:e>
                                      </m:d>
                                      <m:r>
                                        <a:rPr lang="en-US" sz="2000" i="1" smtClean="0">
                                          <a:solidFill>
                                            <a:schemeClr val="accent4"/>
                                          </a:solidFill>
                                          <a:latin typeface="Cambria Math" charset="0"/>
                                        </a:rPr>
                                        <m:t>, </m:t>
                                      </m:r>
                                      <m:r>
                                        <a:rPr lang="en-US" sz="2000" i="1" smtClean="0">
                                          <a:solidFill>
                                            <a:schemeClr val="accent4"/>
                                          </a:solidFill>
                                          <a:latin typeface="Cambria Math" charset="0"/>
                                        </a:rPr>
                                        <m:t>𝐶</m:t>
                                      </m:r>
                                      <m:d>
                                        <m:dPr>
                                          <m:begChr m:val="["/>
                                          <m:endChr m:val="]"/>
                                          <m:ctrlPr>
                                            <a:rPr lang="en-US" sz="2000" i="1" smtClean="0">
                                              <a:solidFill>
                                                <a:schemeClr val="accent4"/>
                                              </a:solidFill>
                                              <a:latin typeface="Cambria Math" panose="02040503050406030204" pitchFamily="18" charset="0"/>
                                            </a:rPr>
                                          </m:ctrlPr>
                                        </m:dPr>
                                        <m:e>
                                          <m:r>
                                            <a:rPr lang="en-US" sz="2000" i="1" smtClean="0">
                                              <a:solidFill>
                                                <a:schemeClr val="accent4"/>
                                              </a:solidFill>
                                              <a:latin typeface="Cambria Math" charset="0"/>
                                            </a:rPr>
                                            <m:t>𝑖</m:t>
                                          </m:r>
                                          <m:r>
                                            <a:rPr lang="en-US" sz="2000" i="1" smtClean="0">
                                              <a:solidFill>
                                                <a:schemeClr val="accent4"/>
                                              </a:solidFill>
                                              <a:latin typeface="Cambria Math" charset="0"/>
                                            </a:rPr>
                                            <m:t>−1,</m:t>
                                          </m:r>
                                          <m:r>
                                            <a:rPr lang="en-US" sz="2000" i="1" smtClean="0">
                                              <a:solidFill>
                                                <a:schemeClr val="accent4"/>
                                              </a:solidFill>
                                              <a:latin typeface="Cambria Math" charset="0"/>
                                            </a:rPr>
                                            <m:t>𝑗</m:t>
                                          </m:r>
                                        </m:e>
                                      </m:d>
                                    </m:e>
                                  </m:d>
                                </m:e>
                              </m:func>
                              <m:r>
                                <a:rPr lang="en-US" sz="2000" i="1" smtClean="0">
                                  <a:solidFill>
                                    <a:schemeClr val="accent4"/>
                                  </a:solidFill>
                                  <a:latin typeface="Cambria Math" charset="0"/>
                                </a:rPr>
                                <m:t>   </m:t>
                              </m:r>
                              <m:r>
                                <m:rPr>
                                  <m:nor/>
                                </m:rPr>
                                <a:rPr lang="en-US" sz="2000" smtClean="0">
                                  <a:solidFill>
                                    <a:schemeClr val="accent4"/>
                                  </a:solidFill>
                                  <a:latin typeface="Cambria Math" charset="0"/>
                                </a:rPr>
                                <m:t>if</m:t>
                              </m:r>
                              <m:r>
                                <a:rPr lang="en-US" sz="2000" i="1" smtClean="0">
                                  <a:solidFill>
                                    <a:schemeClr val="accent4"/>
                                  </a:solidFill>
                                  <a:latin typeface="Cambria Math" charset="0"/>
                                </a:rPr>
                                <m:t> </m:t>
                              </m:r>
                              <m:r>
                                <a:rPr lang="en-US" sz="2000" i="1" smtClean="0">
                                  <a:solidFill>
                                    <a:schemeClr val="accent4"/>
                                  </a:solidFill>
                                  <a:latin typeface="Cambria Math" charset="0"/>
                                </a:rPr>
                                <m:t>𝑋</m:t>
                              </m:r>
                              <m:d>
                                <m:dPr>
                                  <m:begChr m:val="["/>
                                  <m:endChr m:val="]"/>
                                  <m:ctrlPr>
                                    <a:rPr lang="en-US" sz="2000" i="1" smtClean="0">
                                      <a:solidFill>
                                        <a:schemeClr val="accent4"/>
                                      </a:solidFill>
                                      <a:latin typeface="Cambria Math" panose="02040503050406030204" pitchFamily="18" charset="0"/>
                                    </a:rPr>
                                  </m:ctrlPr>
                                </m:dPr>
                                <m:e>
                                  <m:r>
                                    <a:rPr lang="en-US" sz="2000" i="1" smtClean="0">
                                      <a:solidFill>
                                        <a:schemeClr val="accent4"/>
                                      </a:solidFill>
                                      <a:latin typeface="Cambria Math" charset="0"/>
                                    </a:rPr>
                                    <m:t>𝑖</m:t>
                                  </m:r>
                                </m:e>
                              </m:d>
                              <m:r>
                                <a:rPr lang="en-US" sz="2000" i="1" smtClean="0">
                                  <a:solidFill>
                                    <a:schemeClr val="accent4"/>
                                  </a:solidFill>
                                  <a:latin typeface="Cambria Math" charset="0"/>
                                </a:rPr>
                                <m:t>≠</m:t>
                              </m:r>
                              <m:r>
                                <a:rPr lang="en-US" sz="2000" i="1" smtClean="0">
                                  <a:solidFill>
                                    <a:schemeClr val="accent4"/>
                                  </a:solidFill>
                                  <a:latin typeface="Cambria Math" charset="0"/>
                                </a:rPr>
                                <m:t>𝑌</m:t>
                              </m:r>
                              <m:d>
                                <m:dPr>
                                  <m:begChr m:val="["/>
                                  <m:endChr m:val="]"/>
                                  <m:ctrlPr>
                                    <a:rPr lang="en-US" sz="2000" i="1" smtClean="0">
                                      <a:solidFill>
                                        <a:schemeClr val="accent4"/>
                                      </a:solidFill>
                                      <a:latin typeface="Cambria Math" panose="02040503050406030204" pitchFamily="18" charset="0"/>
                                    </a:rPr>
                                  </m:ctrlPr>
                                </m:dPr>
                                <m:e>
                                  <m:r>
                                    <a:rPr lang="en-US" sz="2000" i="1" smtClean="0">
                                      <a:solidFill>
                                        <a:schemeClr val="accent4"/>
                                      </a:solidFill>
                                      <a:latin typeface="Cambria Math" charset="0"/>
                                    </a:rPr>
                                    <m:t>𝑗</m:t>
                                  </m:r>
                                </m:e>
                              </m:d>
                              <m:r>
                                <m:rPr>
                                  <m:nor/>
                                </m:rPr>
                                <a:rPr lang="en-US" sz="2000" smtClean="0">
                                  <a:solidFill>
                                    <a:schemeClr val="accent4"/>
                                  </a:solidFill>
                                  <a:latin typeface="Cambria Math" charset="0"/>
                                </a:rPr>
                                <m:t>  </m:t>
                              </m:r>
                              <m:r>
                                <m:rPr>
                                  <m:nor/>
                                </m:rPr>
                                <a:rPr lang="en-US" sz="2000" smtClean="0">
                                  <a:solidFill>
                                    <a:schemeClr val="accent4"/>
                                  </a:solidFill>
                                  <a:latin typeface="Cambria Math" charset="0"/>
                                </a:rPr>
                                <m:t>and</m:t>
                              </m:r>
                              <m:r>
                                <a:rPr lang="en-US" sz="2000" i="1" smtClean="0">
                                  <a:solidFill>
                                    <a:schemeClr val="accent4"/>
                                  </a:solidFill>
                                  <a:latin typeface="Cambria Math" charset="0"/>
                                </a:rPr>
                                <m:t> </m:t>
                              </m:r>
                              <m:r>
                                <a:rPr lang="en-US" sz="2000" i="1" smtClean="0">
                                  <a:solidFill>
                                    <a:schemeClr val="accent4"/>
                                  </a:solidFill>
                                  <a:latin typeface="Cambria Math" charset="0"/>
                                </a:rPr>
                                <m:t>𝑖</m:t>
                              </m:r>
                              <m:r>
                                <a:rPr lang="en-US" sz="2000" i="1" smtClean="0">
                                  <a:solidFill>
                                    <a:schemeClr val="accent4"/>
                                  </a:solidFill>
                                  <a:latin typeface="Cambria Math" charset="0"/>
                                </a:rPr>
                                <m:t>,</m:t>
                              </m:r>
                              <m:r>
                                <a:rPr lang="en-US" sz="2000" i="1" smtClean="0">
                                  <a:solidFill>
                                    <a:schemeClr val="accent4"/>
                                  </a:solidFill>
                                  <a:latin typeface="Cambria Math" charset="0"/>
                                </a:rPr>
                                <m:t>𝑗</m:t>
                              </m:r>
                              <m:r>
                                <a:rPr lang="en-US" sz="2000" i="1" smtClean="0">
                                  <a:solidFill>
                                    <a:schemeClr val="accent4"/>
                                  </a:solidFill>
                                  <a:latin typeface="Cambria Math" charset="0"/>
                                </a:rPr>
                                <m:t>&gt;0</m:t>
                              </m:r>
                            </m:e>
                          </m:eqArr>
                        </m:e>
                      </m:d>
                    </m:oMath>
                  </m:oMathPara>
                </a14:m>
                <a:endParaRPr lang="en-US" sz="2000" dirty="0"/>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1404153" y="5624511"/>
                <a:ext cx="8292612" cy="1374775"/>
              </a:xfrm>
              <a:prstGeom prst="rect">
                <a:avLst/>
              </a:prstGeom>
              <a:blipFill rotWithShape="0">
                <a:blip r:embed="rId2"/>
                <a:stretch>
                  <a:fillRect t="-1333"/>
                </a:stretch>
              </a:blipFill>
            </p:spPr>
            <p:txBody>
              <a:bodyPr/>
              <a:lstStyle/>
              <a:p>
                <a:r>
                  <a:rPr lang="en-US">
                    <a:noFill/>
                  </a:rPr>
                  <a:t> </a:t>
                </a:r>
              </a:p>
            </p:txBody>
          </p:sp>
        </mc:Fallback>
      </mc:AlternateContent>
      <p:sp>
        <p:nvSpPr>
          <p:cNvPr id="5" name="TextBox 4"/>
          <p:cNvSpPr txBox="1"/>
          <p:nvPr/>
        </p:nvSpPr>
        <p:spPr>
          <a:xfrm rot="1198211">
            <a:off x="6273479" y="3457947"/>
            <a:ext cx="2662177" cy="954107"/>
          </a:xfrm>
          <a:prstGeom prst="rect">
            <a:avLst/>
          </a:prstGeom>
          <a:noFill/>
        </p:spPr>
        <p:txBody>
          <a:bodyPr wrap="square" rtlCol="0">
            <a:spAutoFit/>
          </a:bodyPr>
          <a:lstStyle/>
          <a:p>
            <a:pPr algn="ctr"/>
            <a:r>
              <a:rPr lang="en-US" sz="2800" b="1" dirty="0">
                <a:solidFill>
                  <a:srgbClr val="CF6E6C"/>
                </a:solidFill>
              </a:rPr>
              <a:t>Running time: O(nm)</a:t>
            </a:r>
          </a:p>
        </p:txBody>
      </p:sp>
      <p:sp>
        <p:nvSpPr>
          <p:cNvPr id="6" name="Slide Number Placeholder 5">
            <a:extLst>
              <a:ext uri="{FF2B5EF4-FFF2-40B4-BE49-F238E27FC236}">
                <a16:creationId xmlns:a16="http://schemas.microsoft.com/office/drawing/2014/main" id="{F5830907-F6B2-9C4C-A83A-E70CDB4608F6}"/>
              </a:ext>
            </a:extLst>
          </p:cNvPr>
          <p:cNvSpPr>
            <a:spLocks noGrp="1"/>
          </p:cNvSpPr>
          <p:nvPr>
            <p:ph type="sldNum" sz="quarter" idx="12"/>
          </p:nvPr>
        </p:nvSpPr>
        <p:spPr/>
        <p:txBody>
          <a:bodyPr/>
          <a:lstStyle/>
          <a:p>
            <a:fld id="{EF2FF170-42D9-E44F-9C55-E217B723EC95}" type="slidenum">
              <a:rPr lang="en-US" smtClean="0"/>
              <a:t>19</a:t>
            </a:fld>
            <a:endParaRPr lang="en-US"/>
          </a:p>
        </p:txBody>
      </p:sp>
    </p:spTree>
    <p:extLst>
      <p:ext uri="{BB962C8B-B14F-4D97-AF65-F5344CB8AC3E}">
        <p14:creationId xmlns:p14="http://schemas.microsoft.com/office/powerpoint/2010/main" val="57420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a:t>Announcements</a:t>
            </a:r>
          </a:p>
        </p:txBody>
      </p:sp>
      <p:sp>
        <p:nvSpPr>
          <p:cNvPr id="3" name="Content Placeholder 2"/>
          <p:cNvSpPr>
            <a:spLocks noGrp="1"/>
          </p:cNvSpPr>
          <p:nvPr>
            <p:ph idx="1"/>
          </p:nvPr>
        </p:nvSpPr>
        <p:spPr>
          <a:xfrm>
            <a:off x="628650" y="1374495"/>
            <a:ext cx="7886700" cy="5346981"/>
          </a:xfrm>
        </p:spPr>
        <p:txBody>
          <a:bodyPr>
            <a:normAutofit/>
          </a:bodyPr>
          <a:lstStyle/>
          <a:p>
            <a:r>
              <a:rPr lang="en-US" dirty="0">
                <a:solidFill>
                  <a:schemeClr val="accent4"/>
                </a:solidFill>
              </a:rPr>
              <a:t>Exam 3 is live! Please do not ask or discuss exam-related stuff in chat/Q&amp;A during lecture.</a:t>
            </a:r>
          </a:p>
          <a:p>
            <a:endParaRPr lang="en-US" dirty="0">
              <a:solidFill>
                <a:schemeClr val="accent4"/>
              </a:solidFill>
            </a:endParaRPr>
          </a:p>
          <a:p>
            <a:r>
              <a:rPr lang="en-US" dirty="0">
                <a:solidFill>
                  <a:schemeClr val="accent4"/>
                </a:solidFill>
              </a:rPr>
              <a:t>If you find any errors, typos, or omissions during the first 24 hours (EOD today Pacific Time), you can PRIVATELY bring them to the course staff attention (private Ed post would do). We will publicly clarify these in a pinned Ed thread.</a:t>
            </a:r>
          </a:p>
          <a:p>
            <a:endParaRPr lang="en-US" dirty="0">
              <a:solidFill>
                <a:schemeClr val="accent4"/>
              </a:solidFill>
            </a:endParaRPr>
          </a:p>
          <a:p>
            <a:r>
              <a:rPr lang="en-US" dirty="0">
                <a:solidFill>
                  <a:schemeClr val="accent4"/>
                </a:solidFill>
              </a:rPr>
              <a:t>We will not answer general clarification questions. If something is not clear, state your assumptions.</a:t>
            </a:r>
          </a:p>
        </p:txBody>
      </p:sp>
      <p:sp>
        <p:nvSpPr>
          <p:cNvPr id="4" name="Slide Number Placeholder 3">
            <a:extLst>
              <a:ext uri="{FF2B5EF4-FFF2-40B4-BE49-F238E27FC236}">
                <a16:creationId xmlns:a16="http://schemas.microsoft.com/office/drawing/2014/main" id="{FDD56C6E-BD5B-5C46-8108-B31657C667FC}"/>
              </a:ext>
            </a:extLst>
          </p:cNvPr>
          <p:cNvSpPr>
            <a:spLocks noGrp="1"/>
          </p:cNvSpPr>
          <p:nvPr>
            <p:ph type="sldNum" sz="quarter" idx="12"/>
          </p:nvPr>
        </p:nvSpPr>
        <p:spPr/>
        <p:txBody>
          <a:bodyPr/>
          <a:lstStyle/>
          <a:p>
            <a:fld id="{EF2FF170-42D9-E44F-9C55-E217B723EC95}" type="slidenum">
              <a:rPr lang="en-US" smtClean="0"/>
              <a:t>2</a:t>
            </a:fld>
            <a:endParaRPr lang="en-US" dirty="0"/>
          </a:p>
        </p:txBody>
      </p:sp>
    </p:spTree>
    <p:extLst>
      <p:ext uri="{BB962C8B-B14F-4D97-AF65-F5344CB8AC3E}">
        <p14:creationId xmlns:p14="http://schemas.microsoft.com/office/powerpoint/2010/main" val="116438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4" name="Rectangle 3"/>
          <p:cNvSpPr/>
          <p:nvPr/>
        </p:nvSpPr>
        <p:spPr>
          <a:xfrm>
            <a:off x="634124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5" name="Rectangle 4"/>
          <p:cNvSpPr/>
          <p:nvPr/>
        </p:nvSpPr>
        <p:spPr>
          <a:xfrm>
            <a:off x="684533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6" name="Rectangle 5"/>
          <p:cNvSpPr/>
          <p:nvPr/>
        </p:nvSpPr>
        <p:spPr>
          <a:xfrm>
            <a:off x="7325979"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7" name="Rectangle 6"/>
          <p:cNvSpPr/>
          <p:nvPr/>
        </p:nvSpPr>
        <p:spPr>
          <a:xfrm>
            <a:off x="783007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8" name="Rectangle 7"/>
          <p:cNvSpPr/>
          <p:nvPr/>
        </p:nvSpPr>
        <p:spPr>
          <a:xfrm>
            <a:off x="833416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9" name="Rectangle 8"/>
          <p:cNvSpPr/>
          <p:nvPr/>
        </p:nvSpPr>
        <p:spPr>
          <a:xfrm>
            <a:off x="634124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0" name="Rectangle 9"/>
          <p:cNvSpPr/>
          <p:nvPr/>
        </p:nvSpPr>
        <p:spPr>
          <a:xfrm>
            <a:off x="6845333"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1" name="Rectangle 10"/>
          <p:cNvSpPr/>
          <p:nvPr/>
        </p:nvSpPr>
        <p:spPr>
          <a:xfrm>
            <a:off x="7325979"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2" name="Rectangle 11"/>
          <p:cNvSpPr/>
          <p:nvPr/>
        </p:nvSpPr>
        <p:spPr>
          <a:xfrm>
            <a:off x="783007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8" name="TextBox 17"/>
          <p:cNvSpPr txBox="1"/>
          <p:nvPr/>
        </p:nvSpPr>
        <p:spPr>
          <a:xfrm>
            <a:off x="5860595" y="1259972"/>
            <a:ext cx="543658" cy="523220"/>
          </a:xfrm>
          <a:prstGeom prst="rect">
            <a:avLst/>
          </a:prstGeom>
          <a:noFill/>
        </p:spPr>
        <p:txBody>
          <a:bodyPr wrap="square" rtlCol="0">
            <a:spAutoFit/>
          </a:bodyPr>
          <a:lstStyle/>
          <a:p>
            <a:r>
              <a:rPr lang="en-US" sz="2800"/>
              <a:t>Y</a:t>
            </a:r>
            <a:endParaRPr lang="en-US" sz="2800" dirty="0"/>
          </a:p>
        </p:txBody>
      </p:sp>
      <p:sp>
        <p:nvSpPr>
          <p:cNvPr id="19" name="TextBox 18"/>
          <p:cNvSpPr txBox="1"/>
          <p:nvPr/>
        </p:nvSpPr>
        <p:spPr>
          <a:xfrm>
            <a:off x="5860595" y="311719"/>
            <a:ext cx="543658" cy="523220"/>
          </a:xfrm>
          <a:prstGeom prst="rect">
            <a:avLst/>
          </a:prstGeom>
          <a:noFill/>
        </p:spPr>
        <p:txBody>
          <a:bodyPr wrap="square" rtlCol="0">
            <a:spAutoFit/>
          </a:bodyPr>
          <a:lstStyle/>
          <a:p>
            <a:r>
              <a:rPr lang="en-US" sz="2800" dirty="0"/>
              <a:t>X</a:t>
            </a:r>
          </a:p>
        </p:txBody>
      </p:sp>
      <p:sp>
        <p:nvSpPr>
          <p:cNvPr id="42" name="Rectangle 41"/>
          <p:cNvSpPr/>
          <p:nvPr/>
        </p:nvSpPr>
        <p:spPr>
          <a:xfrm>
            <a:off x="709939" y="3720772"/>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3" name="Rectangle 42"/>
          <p:cNvSpPr/>
          <p:nvPr/>
        </p:nvSpPr>
        <p:spPr>
          <a:xfrm>
            <a:off x="709939" y="4220560"/>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4" name="Rectangle 43"/>
          <p:cNvSpPr/>
          <p:nvPr/>
        </p:nvSpPr>
        <p:spPr>
          <a:xfrm>
            <a:off x="709939" y="4717676"/>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5" name="Rectangle 44"/>
          <p:cNvSpPr/>
          <p:nvPr/>
        </p:nvSpPr>
        <p:spPr>
          <a:xfrm>
            <a:off x="709939" y="5203217"/>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6" name="Rectangle 45"/>
          <p:cNvSpPr/>
          <p:nvPr/>
        </p:nvSpPr>
        <p:spPr>
          <a:xfrm>
            <a:off x="709939" y="5701609"/>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7" name="Rectangle 46"/>
          <p:cNvSpPr/>
          <p:nvPr/>
        </p:nvSpPr>
        <p:spPr>
          <a:xfrm>
            <a:off x="2229150"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8" name="Rectangle 47"/>
          <p:cNvSpPr/>
          <p:nvPr/>
        </p:nvSpPr>
        <p:spPr>
          <a:xfrm>
            <a:off x="2744817"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9" name="Rectangle 48"/>
          <p:cNvSpPr/>
          <p:nvPr/>
        </p:nvSpPr>
        <p:spPr>
          <a:xfrm>
            <a:off x="3260188"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50" name="Rectangle 49"/>
          <p:cNvSpPr/>
          <p:nvPr/>
        </p:nvSpPr>
        <p:spPr>
          <a:xfrm>
            <a:off x="3775855"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51" name="TextBox 50"/>
          <p:cNvSpPr txBox="1"/>
          <p:nvPr/>
        </p:nvSpPr>
        <p:spPr>
          <a:xfrm>
            <a:off x="179575" y="4630071"/>
            <a:ext cx="543658" cy="523220"/>
          </a:xfrm>
          <a:prstGeom prst="rect">
            <a:avLst/>
          </a:prstGeom>
          <a:noFill/>
        </p:spPr>
        <p:txBody>
          <a:bodyPr wrap="square" rtlCol="0">
            <a:spAutoFit/>
          </a:bodyPr>
          <a:lstStyle/>
          <a:p>
            <a:r>
              <a:rPr lang="en-US" sz="2800" dirty="0"/>
              <a:t>X</a:t>
            </a:r>
          </a:p>
        </p:txBody>
      </p:sp>
      <p:sp>
        <p:nvSpPr>
          <p:cNvPr id="52" name="TextBox 51"/>
          <p:cNvSpPr txBox="1"/>
          <p:nvPr/>
        </p:nvSpPr>
        <p:spPr>
          <a:xfrm>
            <a:off x="2968576" y="1739672"/>
            <a:ext cx="543658" cy="523220"/>
          </a:xfrm>
          <a:prstGeom prst="rect">
            <a:avLst/>
          </a:prstGeom>
          <a:noFill/>
        </p:spPr>
        <p:txBody>
          <a:bodyPr wrap="square" rtlCol="0">
            <a:spAutoFit/>
          </a:bodyPr>
          <a:lstStyle/>
          <a:p>
            <a:r>
              <a:rPr lang="en-US" sz="2800"/>
              <a:t>Y</a:t>
            </a:r>
            <a:endParaRPr lang="en-US" sz="2800" dirty="0"/>
          </a:p>
        </p:txBody>
      </p:sp>
      <p:grpSp>
        <p:nvGrpSpPr>
          <p:cNvPr id="65" name="Group 64"/>
          <p:cNvGrpSpPr/>
          <p:nvPr/>
        </p:nvGrpSpPr>
        <p:grpSpPr>
          <a:xfrm>
            <a:off x="1706040" y="3234635"/>
            <a:ext cx="2572568" cy="2905853"/>
            <a:chOff x="1706040" y="3234635"/>
            <a:chExt cx="2572568" cy="2905853"/>
          </a:xfrm>
        </p:grpSpPr>
        <p:grpSp>
          <p:nvGrpSpPr>
            <p:cNvPr id="41" name="Group 40"/>
            <p:cNvGrpSpPr/>
            <p:nvPr/>
          </p:nvGrpSpPr>
          <p:grpSpPr>
            <a:xfrm>
              <a:off x="1708290" y="3234635"/>
              <a:ext cx="2054215" cy="2412745"/>
              <a:chOff x="618255" y="2644927"/>
              <a:chExt cx="2054215" cy="2412745"/>
            </a:xfrm>
            <a:solidFill>
              <a:schemeClr val="accent6">
                <a:lumMod val="20000"/>
                <a:lumOff val="80000"/>
              </a:schemeClr>
            </a:solidFill>
          </p:grpSpPr>
          <p:sp>
            <p:nvSpPr>
              <p:cNvPr id="20" name="Rectangle 19"/>
              <p:cNvSpPr/>
              <p:nvPr/>
            </p:nvSpPr>
            <p:spPr>
              <a:xfrm>
                <a:off x="618255" y="26449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2" name="Rectangle 21"/>
              <p:cNvSpPr/>
              <p:nvPr/>
            </p:nvSpPr>
            <p:spPr>
              <a:xfrm>
                <a:off x="1133922"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3" name="Rectangle 22"/>
              <p:cNvSpPr/>
              <p:nvPr/>
            </p:nvSpPr>
            <p:spPr>
              <a:xfrm>
                <a:off x="1649589"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4" name="Rectangle 23"/>
              <p:cNvSpPr/>
              <p:nvPr/>
            </p:nvSpPr>
            <p:spPr>
              <a:xfrm>
                <a:off x="2165256" y="26561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5" name="Rectangle 24"/>
              <p:cNvSpPr/>
              <p:nvPr/>
            </p:nvSpPr>
            <p:spPr>
              <a:xfrm>
                <a:off x="618255" y="3123872"/>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6" name="Rectangle 25"/>
              <p:cNvSpPr/>
              <p:nvPr/>
            </p:nvSpPr>
            <p:spPr>
              <a:xfrm>
                <a:off x="1133922"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Rectangle 26"/>
              <p:cNvSpPr/>
              <p:nvPr/>
            </p:nvSpPr>
            <p:spPr>
              <a:xfrm>
                <a:off x="1649589"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Rectangle 27"/>
              <p:cNvSpPr/>
              <p:nvPr/>
            </p:nvSpPr>
            <p:spPr>
              <a:xfrm>
                <a:off x="2165256" y="313508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Rectangle 28"/>
              <p:cNvSpPr/>
              <p:nvPr/>
            </p:nvSpPr>
            <p:spPr>
              <a:xfrm>
                <a:off x="621377" y="3596214"/>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0" name="Rectangle 29"/>
              <p:cNvSpPr/>
              <p:nvPr/>
            </p:nvSpPr>
            <p:spPr>
              <a:xfrm>
                <a:off x="1137044"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Rectangle 30"/>
              <p:cNvSpPr/>
              <p:nvPr/>
            </p:nvSpPr>
            <p:spPr>
              <a:xfrm>
                <a:off x="1652711"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Rectangle 31"/>
              <p:cNvSpPr/>
              <p:nvPr/>
            </p:nvSpPr>
            <p:spPr>
              <a:xfrm>
                <a:off x="2168378" y="3607422"/>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Rectangle 32"/>
              <p:cNvSpPr/>
              <p:nvPr/>
            </p:nvSpPr>
            <p:spPr>
              <a:xfrm>
                <a:off x="618255" y="4077743"/>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4" name="Rectangle 33"/>
              <p:cNvSpPr/>
              <p:nvPr/>
            </p:nvSpPr>
            <p:spPr>
              <a:xfrm>
                <a:off x="1133922"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Rectangle 34"/>
              <p:cNvSpPr/>
              <p:nvPr/>
            </p:nvSpPr>
            <p:spPr>
              <a:xfrm>
                <a:off x="1649589"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Rectangle 35"/>
              <p:cNvSpPr/>
              <p:nvPr/>
            </p:nvSpPr>
            <p:spPr>
              <a:xfrm>
                <a:off x="2165256" y="4088951"/>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Rectangle 36"/>
              <p:cNvSpPr/>
              <p:nvPr/>
            </p:nvSpPr>
            <p:spPr>
              <a:xfrm>
                <a:off x="618255" y="45662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8" name="Rectangle 37"/>
              <p:cNvSpPr/>
              <p:nvPr/>
            </p:nvSpPr>
            <p:spPr>
              <a:xfrm>
                <a:off x="1133922"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Rectangle 38"/>
              <p:cNvSpPr/>
              <p:nvPr/>
            </p:nvSpPr>
            <p:spPr>
              <a:xfrm>
                <a:off x="1649589"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Rectangle 39"/>
              <p:cNvSpPr/>
              <p:nvPr/>
            </p:nvSpPr>
            <p:spPr>
              <a:xfrm>
                <a:off x="2165256" y="45774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3" name="Rectangle 52"/>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4" name="Rectangle 53"/>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Rectangle 54"/>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 name="Rectangle 55"/>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 name="Rectangle 56"/>
            <p:cNvSpPr/>
            <p:nvPr/>
          </p:nvSpPr>
          <p:spPr>
            <a:xfrm>
              <a:off x="3771394" y="51675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Rectangle 57"/>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9" name="Rectangle 58"/>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 name="Rectangle 59"/>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Rectangle 60"/>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Rectangle 61"/>
            <p:cNvSpPr/>
            <p:nvPr/>
          </p:nvSpPr>
          <p:spPr>
            <a:xfrm>
              <a:off x="3768708" y="565692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mc:AlternateContent xmlns:mc="http://schemas.openxmlformats.org/markup-compatibility/2006" xmlns:a14="http://schemas.microsoft.com/office/drawing/2010/main">
        <mc:Choice Requires="a14">
          <p:sp>
            <p:nvSpPr>
              <p:cNvPr id="63" name="Content Placeholder 2"/>
              <p:cNvSpPr>
                <a:spLocks noGrp="1"/>
              </p:cNvSpPr>
              <p:nvPr>
                <p:ph idx="1"/>
              </p:nvPr>
            </p:nvSpPr>
            <p:spPr>
              <a:xfrm>
                <a:off x="2446981" y="6034786"/>
                <a:ext cx="8292612" cy="1374775"/>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sz="1400" b="0" i="1" smtClean="0">
                          <a:latin typeface="Cambria Math" charset="0"/>
                        </a:rPr>
                        <m:t>𝐶</m:t>
                      </m:r>
                      <m:d>
                        <m:dPr>
                          <m:begChr m:val="["/>
                          <m:endChr m:val="]"/>
                          <m:ctrlPr>
                            <a:rPr lang="en-US" sz="1400" b="0" i="1" smtClean="0">
                              <a:latin typeface="Cambria Math" panose="02040503050406030204" pitchFamily="18" charset="0"/>
                            </a:rPr>
                          </m:ctrlPr>
                        </m:dPr>
                        <m:e>
                          <m:r>
                            <a:rPr lang="en-US" sz="1400" b="0" i="1" smtClean="0">
                              <a:latin typeface="Cambria Math" charset="0"/>
                            </a:rPr>
                            <m:t>𝑖</m:t>
                          </m:r>
                          <m:r>
                            <a:rPr lang="en-US" sz="1400" b="0" i="1" smtClean="0">
                              <a:latin typeface="Cambria Math" charset="0"/>
                            </a:rPr>
                            <m:t>,</m:t>
                          </m:r>
                          <m:r>
                            <a:rPr lang="en-US" sz="1400" b="0" i="1" smtClean="0">
                              <a:latin typeface="Cambria Math" charset="0"/>
                            </a:rPr>
                            <m:t>𝑗</m:t>
                          </m:r>
                        </m:e>
                      </m:d>
                      <m:r>
                        <a:rPr lang="en-US" sz="1400" b="0" i="1" smtClean="0">
                          <a:latin typeface="Cambria Math" charset="0"/>
                        </a:rPr>
                        <m:t>= </m:t>
                      </m:r>
                      <m:d>
                        <m:dPr>
                          <m:begChr m:val="{"/>
                          <m:endChr m:val=""/>
                          <m:ctrlPr>
                            <a:rPr lang="mr-IN" sz="1400" b="0" i="1" smtClean="0">
                              <a:latin typeface="Cambria Math" panose="02040503050406030204" pitchFamily="18" charset="0"/>
                            </a:rPr>
                          </m:ctrlPr>
                        </m:dPr>
                        <m:e>
                          <m:eqArr>
                            <m:eqArrPr>
                              <m:ctrlPr>
                                <a:rPr lang="mr-IN" sz="1400" b="0" i="1" smtClean="0">
                                  <a:latin typeface="Cambria Math" panose="02040503050406030204" pitchFamily="18" charset="0"/>
                                </a:rPr>
                              </m:ctrlPr>
                            </m:eqArrPr>
                            <m:e>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if</m:t>
                              </m:r>
                              <m:r>
                                <a:rPr lang="en-US" sz="1400" b="0" i="1" smtClean="0">
                                  <a:solidFill>
                                    <a:schemeClr val="accent5"/>
                                  </a:solidFill>
                                  <a:latin typeface="Cambria Math" charset="0"/>
                                </a:rPr>
                                <m:t>  </m:t>
                              </m:r>
                              <m:r>
                                <a:rPr lang="en-US" sz="1400" b="0" i="1" smtClean="0">
                                  <a:solidFill>
                                    <a:schemeClr val="accent5"/>
                                  </a:solidFill>
                                  <a:latin typeface="Cambria Math" charset="0"/>
                                </a:rPr>
                                <m:t>𝑖</m:t>
                              </m:r>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or</m:t>
                              </m:r>
                              <m:r>
                                <a:rPr lang="en-US" sz="1400" b="0" i="1" smtClean="0">
                                  <a:solidFill>
                                    <a:schemeClr val="accent5"/>
                                  </a:solidFill>
                                  <a:latin typeface="Cambria Math" charset="0"/>
                                </a:rPr>
                                <m:t> </m:t>
                              </m:r>
                              <m:r>
                                <a:rPr lang="en-US" sz="1400" b="0" i="1" smtClean="0">
                                  <a:solidFill>
                                    <a:schemeClr val="accent5"/>
                                  </a:solidFill>
                                  <a:latin typeface="Cambria Math" charset="0"/>
                                </a:rPr>
                                <m:t>𝑗</m:t>
                              </m:r>
                              <m:r>
                                <a:rPr lang="en-US" sz="1400" b="0" i="1" smtClean="0">
                                  <a:solidFill>
                                    <a:schemeClr val="accent5"/>
                                  </a:solidFill>
                                  <a:latin typeface="Cambria Math" charset="0"/>
                                </a:rPr>
                                <m:t>=0</m:t>
                              </m:r>
                            </m:e>
                            <m:e>
                              <m:r>
                                <a:rPr lang="en-US" sz="1400" b="0" i="1" smtClean="0">
                                  <a:solidFill>
                                    <a:schemeClr val="accent1"/>
                                  </a:solidFill>
                                  <a:latin typeface="Cambria Math" charset="0"/>
                                </a:rPr>
                                <m:t>𝐶</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r>
                                    <a:rPr lang="en-US" sz="1400" b="0" i="1" smtClean="0">
                                      <a:solidFill>
                                        <a:schemeClr val="accent1"/>
                                      </a:solidFill>
                                      <a:latin typeface="Cambria Math" charset="0"/>
                                    </a:rPr>
                                    <m:t>−1,</m:t>
                                  </m:r>
                                  <m:r>
                                    <a:rPr lang="en-US" sz="1400" b="0" i="1" smtClean="0">
                                      <a:solidFill>
                                        <a:schemeClr val="accent1"/>
                                      </a:solidFill>
                                      <a:latin typeface="Cambria Math" charset="0"/>
                                    </a:rPr>
                                    <m:t>𝑗</m:t>
                                  </m:r>
                                  <m:r>
                                    <a:rPr lang="en-US" sz="1400" b="0" i="1" smtClean="0">
                                      <a:solidFill>
                                        <a:schemeClr val="accent1"/>
                                      </a:solidFill>
                                      <a:latin typeface="Cambria Math" charset="0"/>
                                    </a:rPr>
                                    <m:t>−1</m:t>
                                  </m:r>
                                </m:e>
                              </m:d>
                              <m:r>
                                <a:rPr lang="en-US" sz="1400" b="0" i="1" smtClean="0">
                                  <a:solidFill>
                                    <a:schemeClr val="accent1"/>
                                  </a:solidFill>
                                  <a:latin typeface="Cambria Math" charset="0"/>
                                </a:rPr>
                                <m:t>+1                      </m:t>
                              </m:r>
                              <m:r>
                                <m:rPr>
                                  <m:nor/>
                                </m:rPr>
                                <a:rPr lang="en-US" sz="1400" b="0" i="0" smtClean="0">
                                  <a:solidFill>
                                    <a:schemeClr val="accent1"/>
                                  </a:solidFill>
                                  <a:latin typeface="Cambria Math" charset="0"/>
                                </a:rPr>
                                <m:t>if</m:t>
                              </m:r>
                              <m:r>
                                <a:rPr lang="en-US" sz="1400" b="0" i="1" smtClean="0">
                                  <a:solidFill>
                                    <a:schemeClr val="accent1"/>
                                  </a:solidFill>
                                  <a:latin typeface="Cambria Math" charset="0"/>
                                </a:rPr>
                                <m:t> </m:t>
                              </m:r>
                              <m:r>
                                <a:rPr lang="en-US" sz="1400" b="0" i="1" smtClean="0">
                                  <a:solidFill>
                                    <a:schemeClr val="accent1"/>
                                  </a:solidFill>
                                  <a:latin typeface="Cambria Math" charset="0"/>
                                </a:rPr>
                                <m:t>𝑋</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e>
                              </m:d>
                              <m:r>
                                <a:rPr lang="en-US" sz="1400" b="0" i="1" smtClean="0">
                                  <a:solidFill>
                                    <a:schemeClr val="accent1"/>
                                  </a:solidFill>
                                  <a:latin typeface="Cambria Math" charset="0"/>
                                </a:rPr>
                                <m:t>=</m:t>
                              </m:r>
                              <m:r>
                                <a:rPr lang="en-US" sz="1400" b="0" i="1" smtClean="0">
                                  <a:solidFill>
                                    <a:schemeClr val="accent1"/>
                                  </a:solidFill>
                                  <a:latin typeface="Cambria Math" charset="0"/>
                                </a:rPr>
                                <m:t>𝑌</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𝑗</m:t>
                                  </m:r>
                                </m:e>
                              </m:d>
                              <m:r>
                                <a:rPr lang="en-US" sz="1400" b="0" i="1" smtClean="0">
                                  <a:solidFill>
                                    <a:schemeClr val="accent1"/>
                                  </a:solidFill>
                                  <a:latin typeface="Cambria Math" charset="0"/>
                                </a:rPr>
                                <m:t> </m:t>
                              </m:r>
                              <m:r>
                                <m:rPr>
                                  <m:nor/>
                                </m:rPr>
                                <a:rPr lang="en-US" sz="1400" b="0" i="0" smtClean="0">
                                  <a:solidFill>
                                    <a:schemeClr val="accent1"/>
                                  </a:solidFill>
                                  <a:latin typeface="Cambria Math" charset="0"/>
                                </a:rPr>
                                <m:t> </m:t>
                              </m:r>
                              <m:r>
                                <m:rPr>
                                  <m:nor/>
                                </m:rPr>
                                <a:rPr lang="en-US" sz="1400" b="0" i="0" smtClean="0">
                                  <a:solidFill>
                                    <a:schemeClr val="accent1"/>
                                  </a:solidFill>
                                  <a:latin typeface="Cambria Math" charset="0"/>
                                </a:rPr>
                                <m:t>and</m:t>
                              </m:r>
                              <m:r>
                                <m:rPr>
                                  <m:nor/>
                                </m:rPr>
                                <a:rPr lang="en-US" sz="1400" b="0" i="0" smtClean="0">
                                  <a:solidFill>
                                    <a:schemeClr val="accent1"/>
                                  </a:solidFill>
                                  <a:latin typeface="Cambria Math" charset="0"/>
                                </a:rPr>
                                <m:t> </m:t>
                              </m:r>
                              <m:r>
                                <a:rPr lang="en-US" sz="1400" b="0" i="1" smtClean="0">
                                  <a:solidFill>
                                    <a:schemeClr val="accent1"/>
                                  </a:solidFill>
                                  <a:latin typeface="Cambria Math" charset="0"/>
                                </a:rPr>
                                <m:t>𝑖</m:t>
                              </m:r>
                              <m:r>
                                <a:rPr lang="en-US" sz="1400" b="0" i="1" smtClean="0">
                                  <a:solidFill>
                                    <a:schemeClr val="accent1"/>
                                  </a:solidFill>
                                  <a:latin typeface="Cambria Math" charset="0"/>
                                </a:rPr>
                                <m:t>,</m:t>
                              </m:r>
                              <m:r>
                                <a:rPr lang="en-US" sz="1400" b="0" i="1" smtClean="0">
                                  <a:solidFill>
                                    <a:schemeClr val="accent1"/>
                                  </a:solidFill>
                                  <a:latin typeface="Cambria Math" charset="0"/>
                                </a:rPr>
                                <m:t>𝑗</m:t>
                              </m:r>
                              <m:r>
                                <a:rPr lang="en-US" sz="1400" b="0" i="1" smtClean="0">
                                  <a:solidFill>
                                    <a:schemeClr val="accent1"/>
                                  </a:solidFill>
                                  <a:latin typeface="Cambria Math" charset="0"/>
                                </a:rPr>
                                <m:t>&gt;0</m:t>
                              </m:r>
                            </m:e>
                            <m:e>
                              <m:func>
                                <m:funcPr>
                                  <m:ctrlPr>
                                    <a:rPr lang="en-US" sz="1400" b="0" i="1" smtClean="0">
                                      <a:solidFill>
                                        <a:schemeClr val="accent4"/>
                                      </a:solidFill>
                                      <a:latin typeface="Cambria Math" panose="02040503050406030204" pitchFamily="18" charset="0"/>
                                    </a:rPr>
                                  </m:ctrlPr>
                                </m:funcPr>
                                <m:fName>
                                  <m:r>
                                    <m:rPr>
                                      <m:sty m:val="p"/>
                                    </m:rPr>
                                    <a:rPr lang="en-US" sz="1400" b="0" i="0" smtClean="0">
                                      <a:solidFill>
                                        <a:schemeClr val="accent4"/>
                                      </a:solidFill>
                                      <a:latin typeface="Cambria Math" charset="0"/>
                                    </a:rPr>
                                    <m:t>max</m:t>
                                  </m:r>
                                </m:fName>
                                <m:e>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−1</m:t>
                                          </m:r>
                                        </m:e>
                                      </m:d>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−1,</m:t>
                                          </m:r>
                                          <m:r>
                                            <a:rPr lang="en-US" sz="1400" b="0" i="1" smtClean="0">
                                              <a:solidFill>
                                                <a:schemeClr val="accent4"/>
                                              </a:solidFill>
                                              <a:latin typeface="Cambria Math" charset="0"/>
                                            </a:rPr>
                                            <m:t>𝑗</m:t>
                                          </m:r>
                                        </m:e>
                                      </m:d>
                                    </m:e>
                                  </m:d>
                                </m:e>
                              </m:func>
                              <m:r>
                                <a:rPr lang="en-US" sz="1400" b="0" i="1" smtClean="0">
                                  <a:solidFill>
                                    <a:schemeClr val="accent4"/>
                                  </a:solidFill>
                                  <a:latin typeface="Cambria Math" charset="0"/>
                                </a:rPr>
                                <m:t>   </m:t>
                              </m:r>
                              <m:r>
                                <m:rPr>
                                  <m:nor/>
                                </m:rPr>
                                <a:rPr lang="en-US" sz="1400" b="0" i="0" smtClean="0">
                                  <a:solidFill>
                                    <a:schemeClr val="accent4"/>
                                  </a:solidFill>
                                  <a:latin typeface="Cambria Math" charset="0"/>
                                </a:rPr>
                                <m:t>if</m:t>
                              </m:r>
                              <m:r>
                                <a:rPr lang="en-US" sz="1400" b="0" i="1" smtClean="0">
                                  <a:solidFill>
                                    <a:schemeClr val="accent4"/>
                                  </a:solidFill>
                                  <a:latin typeface="Cambria Math" charset="0"/>
                                </a:rPr>
                                <m:t> </m:t>
                              </m:r>
                              <m:r>
                                <a:rPr lang="en-US" sz="1400" b="0" i="1" smtClean="0">
                                  <a:solidFill>
                                    <a:schemeClr val="accent4"/>
                                  </a:solidFill>
                                  <a:latin typeface="Cambria Math" charset="0"/>
                                </a:rPr>
                                <m:t>𝑋</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e>
                              </m:d>
                              <m:r>
                                <a:rPr lang="en-US" sz="1400" b="0" i="1" smtClean="0">
                                  <a:solidFill>
                                    <a:schemeClr val="accent4"/>
                                  </a:solidFill>
                                  <a:latin typeface="Cambria Math" charset="0"/>
                                </a:rPr>
                                <m:t>≠</m:t>
                              </m:r>
                              <m:r>
                                <a:rPr lang="en-US" sz="1400" b="0" i="1" smtClean="0">
                                  <a:solidFill>
                                    <a:schemeClr val="accent4"/>
                                  </a:solidFill>
                                  <a:latin typeface="Cambria Math" charset="0"/>
                                </a:rPr>
                                <m:t>𝑌</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𝑗</m:t>
                                  </m:r>
                                </m:e>
                              </m:d>
                              <m:r>
                                <m:rPr>
                                  <m:nor/>
                                </m:rPr>
                                <a:rPr lang="en-US" sz="1400" b="0" i="0" smtClean="0">
                                  <a:solidFill>
                                    <a:schemeClr val="accent4"/>
                                  </a:solidFill>
                                  <a:latin typeface="Cambria Math" charset="0"/>
                                </a:rPr>
                                <m:t>  </m:t>
                              </m:r>
                              <m:r>
                                <m:rPr>
                                  <m:nor/>
                                </m:rPr>
                                <a:rPr lang="en-US" sz="1400" b="0" i="0" smtClean="0">
                                  <a:solidFill>
                                    <a:schemeClr val="accent4"/>
                                  </a:solidFill>
                                  <a:latin typeface="Cambria Math" charset="0"/>
                                </a:rPr>
                                <m:t>and</m:t>
                              </m:r>
                              <m:r>
                                <a:rPr lang="en-US" sz="1400" b="0" i="1" smtClean="0">
                                  <a:solidFill>
                                    <a:schemeClr val="accent4"/>
                                  </a:solidFill>
                                  <a:latin typeface="Cambria Math" charset="0"/>
                                </a:rPr>
                                <m:t> </m:t>
                              </m:r>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&gt;0</m:t>
                              </m:r>
                            </m:e>
                          </m:eqArr>
                        </m:e>
                      </m:d>
                    </m:oMath>
                  </m:oMathPara>
                </a14:m>
                <a:endParaRPr lang="en-US" sz="1400" dirty="0"/>
              </a:p>
            </p:txBody>
          </p:sp>
        </mc:Choice>
        <mc:Fallback xmlns="">
          <p:sp>
            <p:nvSpPr>
              <p:cNvPr id="63" name="Content Placeholder 2"/>
              <p:cNvSpPr>
                <a:spLocks noGrp="1" noRot="1" noChangeAspect="1" noMove="1" noResize="1" noEditPoints="1" noAdjustHandles="1" noChangeArrowheads="1" noChangeShapeType="1" noTextEdit="1"/>
              </p:cNvSpPr>
              <p:nvPr>
                <p:ph idx="1"/>
              </p:nvPr>
            </p:nvSpPr>
            <p:spPr>
              <a:xfrm>
                <a:off x="2446981" y="6034786"/>
                <a:ext cx="8292612" cy="1374775"/>
              </a:xfrm>
              <a:blipFill rotWithShape="0">
                <a:blip r:embed="rId2"/>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5F0DE9A9-9244-A048-8530-E17EF153AAC6}"/>
              </a:ext>
            </a:extLst>
          </p:cNvPr>
          <p:cNvSpPr>
            <a:spLocks noGrp="1"/>
          </p:cNvSpPr>
          <p:nvPr>
            <p:ph type="sldNum" sz="quarter" idx="12"/>
          </p:nvPr>
        </p:nvSpPr>
        <p:spPr/>
        <p:txBody>
          <a:bodyPr/>
          <a:lstStyle/>
          <a:p>
            <a:fld id="{EF2FF170-42D9-E44F-9C55-E217B723EC95}" type="slidenum">
              <a:rPr lang="en-US" smtClean="0"/>
              <a:t>20</a:t>
            </a:fld>
            <a:endParaRPr lang="en-US"/>
          </a:p>
        </p:txBody>
      </p:sp>
    </p:spTree>
    <p:extLst>
      <p:ext uri="{BB962C8B-B14F-4D97-AF65-F5344CB8AC3E}">
        <p14:creationId xmlns:p14="http://schemas.microsoft.com/office/powerpoint/2010/main" val="1898445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1706040" y="3234635"/>
            <a:ext cx="2572568" cy="2905853"/>
            <a:chOff x="1706040" y="3234635"/>
            <a:chExt cx="2572568" cy="2905853"/>
          </a:xfrm>
        </p:grpSpPr>
        <p:grpSp>
          <p:nvGrpSpPr>
            <p:cNvPr id="86" name="Group 85"/>
            <p:cNvGrpSpPr/>
            <p:nvPr/>
          </p:nvGrpSpPr>
          <p:grpSpPr>
            <a:xfrm>
              <a:off x="1708290" y="3234635"/>
              <a:ext cx="2054215" cy="2412745"/>
              <a:chOff x="618255" y="2644927"/>
              <a:chExt cx="2054215" cy="2412745"/>
            </a:xfrm>
            <a:solidFill>
              <a:schemeClr val="accent6">
                <a:lumMod val="20000"/>
                <a:lumOff val="80000"/>
              </a:schemeClr>
            </a:solidFill>
          </p:grpSpPr>
          <p:sp>
            <p:nvSpPr>
              <p:cNvPr id="97" name="Rectangle 96"/>
              <p:cNvSpPr/>
              <p:nvPr/>
            </p:nvSpPr>
            <p:spPr>
              <a:xfrm>
                <a:off x="618255" y="26449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8" name="Rectangle 97"/>
              <p:cNvSpPr/>
              <p:nvPr/>
            </p:nvSpPr>
            <p:spPr>
              <a:xfrm>
                <a:off x="1133922"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9" name="Rectangle 98"/>
              <p:cNvSpPr/>
              <p:nvPr/>
            </p:nvSpPr>
            <p:spPr>
              <a:xfrm>
                <a:off x="1649589"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0" name="Rectangle 99"/>
              <p:cNvSpPr/>
              <p:nvPr/>
            </p:nvSpPr>
            <p:spPr>
              <a:xfrm>
                <a:off x="2165256" y="26561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1" name="Rectangle 100"/>
              <p:cNvSpPr/>
              <p:nvPr/>
            </p:nvSpPr>
            <p:spPr>
              <a:xfrm>
                <a:off x="618255" y="3123872"/>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2" name="Rectangle 101"/>
              <p:cNvSpPr/>
              <p:nvPr/>
            </p:nvSpPr>
            <p:spPr>
              <a:xfrm>
                <a:off x="1133922"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 name="Rectangle 102"/>
              <p:cNvSpPr/>
              <p:nvPr/>
            </p:nvSpPr>
            <p:spPr>
              <a:xfrm>
                <a:off x="1649589"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 name="Rectangle 103"/>
              <p:cNvSpPr/>
              <p:nvPr/>
            </p:nvSpPr>
            <p:spPr>
              <a:xfrm>
                <a:off x="2165256" y="313508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 name="Rectangle 104"/>
              <p:cNvSpPr/>
              <p:nvPr/>
            </p:nvSpPr>
            <p:spPr>
              <a:xfrm>
                <a:off x="621377" y="3596214"/>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6" name="Rectangle 105"/>
              <p:cNvSpPr/>
              <p:nvPr/>
            </p:nvSpPr>
            <p:spPr>
              <a:xfrm>
                <a:off x="1137044"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 name="Rectangle 106"/>
              <p:cNvSpPr/>
              <p:nvPr/>
            </p:nvSpPr>
            <p:spPr>
              <a:xfrm>
                <a:off x="1652711"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 name="Rectangle 107"/>
              <p:cNvSpPr/>
              <p:nvPr/>
            </p:nvSpPr>
            <p:spPr>
              <a:xfrm>
                <a:off x="2168378" y="3607422"/>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 name="Rectangle 108"/>
              <p:cNvSpPr/>
              <p:nvPr/>
            </p:nvSpPr>
            <p:spPr>
              <a:xfrm>
                <a:off x="618255" y="4077743"/>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10" name="Rectangle 109"/>
              <p:cNvSpPr/>
              <p:nvPr/>
            </p:nvSpPr>
            <p:spPr>
              <a:xfrm>
                <a:off x="1133922"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Rectangle 110"/>
              <p:cNvSpPr/>
              <p:nvPr/>
            </p:nvSpPr>
            <p:spPr>
              <a:xfrm>
                <a:off x="1649589"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Rectangle 111"/>
              <p:cNvSpPr/>
              <p:nvPr/>
            </p:nvSpPr>
            <p:spPr>
              <a:xfrm>
                <a:off x="2165256" y="4088951"/>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 name="Rectangle 112"/>
              <p:cNvSpPr/>
              <p:nvPr/>
            </p:nvSpPr>
            <p:spPr>
              <a:xfrm>
                <a:off x="618255" y="45662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14" name="Rectangle 113"/>
              <p:cNvSpPr/>
              <p:nvPr/>
            </p:nvSpPr>
            <p:spPr>
              <a:xfrm>
                <a:off x="1133922"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 name="Rectangle 114"/>
              <p:cNvSpPr/>
              <p:nvPr/>
            </p:nvSpPr>
            <p:spPr>
              <a:xfrm>
                <a:off x="1649589"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 name="Rectangle 115"/>
              <p:cNvSpPr/>
              <p:nvPr/>
            </p:nvSpPr>
            <p:spPr>
              <a:xfrm>
                <a:off x="2165256" y="45774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87" name="Rectangle 86"/>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88" name="Rectangle 87"/>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Rectangle 88"/>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 name="Rectangle 89"/>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Rectangle 90"/>
            <p:cNvSpPr/>
            <p:nvPr/>
          </p:nvSpPr>
          <p:spPr>
            <a:xfrm>
              <a:off x="3771394" y="51675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Rectangle 91"/>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3" name="Rectangle 92"/>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 name="Rectangle 93"/>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 name="Rectangle 94"/>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 name="Rectangle 95"/>
            <p:cNvSpPr/>
            <p:nvPr/>
          </p:nvSpPr>
          <p:spPr>
            <a:xfrm>
              <a:off x="3768708" y="565692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p:cNvSpPr>
            <a:spLocks noGrp="1"/>
          </p:cNvSpPr>
          <p:nvPr>
            <p:ph type="title"/>
          </p:nvPr>
        </p:nvSpPr>
        <p:spPr/>
        <p:txBody>
          <a:bodyPr/>
          <a:lstStyle/>
          <a:p>
            <a:r>
              <a:rPr lang="en-US" dirty="0"/>
              <a:t>Example</a:t>
            </a:r>
          </a:p>
        </p:txBody>
      </p:sp>
      <p:sp>
        <p:nvSpPr>
          <p:cNvPr id="4" name="Rectangle 3"/>
          <p:cNvSpPr/>
          <p:nvPr/>
        </p:nvSpPr>
        <p:spPr>
          <a:xfrm>
            <a:off x="634124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5" name="Rectangle 4"/>
          <p:cNvSpPr/>
          <p:nvPr/>
        </p:nvSpPr>
        <p:spPr>
          <a:xfrm>
            <a:off x="684533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6" name="Rectangle 5"/>
          <p:cNvSpPr/>
          <p:nvPr/>
        </p:nvSpPr>
        <p:spPr>
          <a:xfrm>
            <a:off x="7325979"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7" name="Rectangle 6"/>
          <p:cNvSpPr/>
          <p:nvPr/>
        </p:nvSpPr>
        <p:spPr>
          <a:xfrm>
            <a:off x="783007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8" name="Rectangle 7"/>
          <p:cNvSpPr/>
          <p:nvPr/>
        </p:nvSpPr>
        <p:spPr>
          <a:xfrm>
            <a:off x="833416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9" name="Rectangle 8"/>
          <p:cNvSpPr/>
          <p:nvPr/>
        </p:nvSpPr>
        <p:spPr>
          <a:xfrm>
            <a:off x="634124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0" name="Rectangle 9"/>
          <p:cNvSpPr/>
          <p:nvPr/>
        </p:nvSpPr>
        <p:spPr>
          <a:xfrm>
            <a:off x="6845333"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1" name="Rectangle 10"/>
          <p:cNvSpPr/>
          <p:nvPr/>
        </p:nvSpPr>
        <p:spPr>
          <a:xfrm>
            <a:off x="7325979"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2" name="Rectangle 11"/>
          <p:cNvSpPr/>
          <p:nvPr/>
        </p:nvSpPr>
        <p:spPr>
          <a:xfrm>
            <a:off x="783007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8" name="TextBox 17"/>
          <p:cNvSpPr txBox="1"/>
          <p:nvPr/>
        </p:nvSpPr>
        <p:spPr>
          <a:xfrm>
            <a:off x="5860595" y="1259972"/>
            <a:ext cx="543658" cy="523220"/>
          </a:xfrm>
          <a:prstGeom prst="rect">
            <a:avLst/>
          </a:prstGeom>
          <a:noFill/>
        </p:spPr>
        <p:txBody>
          <a:bodyPr wrap="square" rtlCol="0">
            <a:spAutoFit/>
          </a:bodyPr>
          <a:lstStyle/>
          <a:p>
            <a:r>
              <a:rPr lang="en-US" sz="2800"/>
              <a:t>Y</a:t>
            </a:r>
            <a:endParaRPr lang="en-US" sz="2800" dirty="0"/>
          </a:p>
        </p:txBody>
      </p:sp>
      <p:sp>
        <p:nvSpPr>
          <p:cNvPr id="19" name="TextBox 18"/>
          <p:cNvSpPr txBox="1"/>
          <p:nvPr/>
        </p:nvSpPr>
        <p:spPr>
          <a:xfrm>
            <a:off x="5860595" y="311719"/>
            <a:ext cx="543658" cy="523220"/>
          </a:xfrm>
          <a:prstGeom prst="rect">
            <a:avLst/>
          </a:prstGeom>
          <a:noFill/>
        </p:spPr>
        <p:txBody>
          <a:bodyPr wrap="square" rtlCol="0">
            <a:spAutoFit/>
          </a:bodyPr>
          <a:lstStyle/>
          <a:p>
            <a:r>
              <a:rPr lang="en-US" sz="2800" dirty="0"/>
              <a:t>X</a:t>
            </a:r>
          </a:p>
        </p:txBody>
      </p:sp>
      <p:sp>
        <p:nvSpPr>
          <p:cNvPr id="20" name="Rectangle 19"/>
          <p:cNvSpPr/>
          <p:nvPr/>
        </p:nvSpPr>
        <p:spPr>
          <a:xfrm>
            <a:off x="1708290" y="3234635"/>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2" name="Rectangle 21"/>
          <p:cNvSpPr/>
          <p:nvPr/>
        </p:nvSpPr>
        <p:spPr>
          <a:xfrm>
            <a:off x="2223957" y="32445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3" name="Rectangle 22"/>
          <p:cNvSpPr/>
          <p:nvPr/>
        </p:nvSpPr>
        <p:spPr>
          <a:xfrm>
            <a:off x="2739624" y="32445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4" name="Rectangle 23"/>
          <p:cNvSpPr/>
          <p:nvPr/>
        </p:nvSpPr>
        <p:spPr>
          <a:xfrm>
            <a:off x="3255291" y="324584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5" name="Rectangle 24"/>
          <p:cNvSpPr/>
          <p:nvPr/>
        </p:nvSpPr>
        <p:spPr>
          <a:xfrm>
            <a:off x="1708290" y="3713580"/>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6" name="Rectangle 25"/>
          <p:cNvSpPr/>
          <p:nvPr/>
        </p:nvSpPr>
        <p:spPr>
          <a:xfrm>
            <a:off x="2223957" y="372349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7" name="Rectangle 26"/>
          <p:cNvSpPr/>
          <p:nvPr/>
        </p:nvSpPr>
        <p:spPr>
          <a:xfrm>
            <a:off x="2739624" y="372349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8" name="Rectangle 27"/>
          <p:cNvSpPr/>
          <p:nvPr/>
        </p:nvSpPr>
        <p:spPr>
          <a:xfrm>
            <a:off x="3255291" y="372478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9" name="Rectangle 28"/>
          <p:cNvSpPr/>
          <p:nvPr/>
        </p:nvSpPr>
        <p:spPr>
          <a:xfrm>
            <a:off x="1711412" y="4185922"/>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0" name="Rectangle 29"/>
          <p:cNvSpPr/>
          <p:nvPr/>
        </p:nvSpPr>
        <p:spPr>
          <a:xfrm>
            <a:off x="2227079" y="419583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1" name="Rectangle 30"/>
          <p:cNvSpPr/>
          <p:nvPr/>
        </p:nvSpPr>
        <p:spPr>
          <a:xfrm>
            <a:off x="2742746" y="419583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2" name="Rectangle 31"/>
          <p:cNvSpPr/>
          <p:nvPr/>
        </p:nvSpPr>
        <p:spPr>
          <a:xfrm>
            <a:off x="3258413" y="419713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3" name="Rectangle 32"/>
          <p:cNvSpPr/>
          <p:nvPr/>
        </p:nvSpPr>
        <p:spPr>
          <a:xfrm>
            <a:off x="1708290" y="4667451"/>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4" name="Rectangle 33"/>
          <p:cNvSpPr/>
          <p:nvPr/>
        </p:nvSpPr>
        <p:spPr>
          <a:xfrm>
            <a:off x="2223957" y="467736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5" name="Rectangle 34"/>
          <p:cNvSpPr/>
          <p:nvPr/>
        </p:nvSpPr>
        <p:spPr>
          <a:xfrm>
            <a:off x="2739624" y="467736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6" name="Rectangle 35"/>
          <p:cNvSpPr/>
          <p:nvPr/>
        </p:nvSpPr>
        <p:spPr>
          <a:xfrm>
            <a:off x="3255291" y="46786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7" name="Rectangle 36"/>
          <p:cNvSpPr/>
          <p:nvPr/>
        </p:nvSpPr>
        <p:spPr>
          <a:xfrm>
            <a:off x="1708290" y="5155935"/>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8" name="Rectangle 37"/>
          <p:cNvSpPr/>
          <p:nvPr/>
        </p:nvSpPr>
        <p:spPr>
          <a:xfrm>
            <a:off x="2223957" y="51658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9" name="Rectangle 38"/>
          <p:cNvSpPr/>
          <p:nvPr/>
        </p:nvSpPr>
        <p:spPr>
          <a:xfrm>
            <a:off x="2739624" y="51658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0" name="Rectangle 39"/>
          <p:cNvSpPr/>
          <p:nvPr/>
        </p:nvSpPr>
        <p:spPr>
          <a:xfrm>
            <a:off x="3255291" y="516714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2" name="Rectangle 41"/>
          <p:cNvSpPr/>
          <p:nvPr/>
        </p:nvSpPr>
        <p:spPr>
          <a:xfrm>
            <a:off x="709939" y="3720772"/>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3" name="Rectangle 42"/>
          <p:cNvSpPr/>
          <p:nvPr/>
        </p:nvSpPr>
        <p:spPr>
          <a:xfrm>
            <a:off x="709939" y="4220560"/>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4" name="Rectangle 43"/>
          <p:cNvSpPr/>
          <p:nvPr/>
        </p:nvSpPr>
        <p:spPr>
          <a:xfrm>
            <a:off x="709939" y="4717676"/>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5" name="Rectangle 44"/>
          <p:cNvSpPr/>
          <p:nvPr/>
        </p:nvSpPr>
        <p:spPr>
          <a:xfrm>
            <a:off x="709939" y="5203217"/>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6" name="Rectangle 45"/>
          <p:cNvSpPr/>
          <p:nvPr/>
        </p:nvSpPr>
        <p:spPr>
          <a:xfrm>
            <a:off x="709939" y="5701609"/>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7" name="Rectangle 46"/>
          <p:cNvSpPr/>
          <p:nvPr/>
        </p:nvSpPr>
        <p:spPr>
          <a:xfrm>
            <a:off x="2229150"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8" name="Rectangle 47"/>
          <p:cNvSpPr/>
          <p:nvPr/>
        </p:nvSpPr>
        <p:spPr>
          <a:xfrm>
            <a:off x="2744817"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9" name="Rectangle 48"/>
          <p:cNvSpPr/>
          <p:nvPr/>
        </p:nvSpPr>
        <p:spPr>
          <a:xfrm>
            <a:off x="3260188"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50" name="Rectangle 49"/>
          <p:cNvSpPr/>
          <p:nvPr/>
        </p:nvSpPr>
        <p:spPr>
          <a:xfrm>
            <a:off x="3775855"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51" name="TextBox 50"/>
          <p:cNvSpPr txBox="1"/>
          <p:nvPr/>
        </p:nvSpPr>
        <p:spPr>
          <a:xfrm>
            <a:off x="179575" y="4630071"/>
            <a:ext cx="543658" cy="523220"/>
          </a:xfrm>
          <a:prstGeom prst="rect">
            <a:avLst/>
          </a:prstGeom>
          <a:noFill/>
        </p:spPr>
        <p:txBody>
          <a:bodyPr wrap="square" rtlCol="0">
            <a:spAutoFit/>
          </a:bodyPr>
          <a:lstStyle/>
          <a:p>
            <a:r>
              <a:rPr lang="en-US" sz="2800" dirty="0"/>
              <a:t>X</a:t>
            </a:r>
          </a:p>
        </p:txBody>
      </p:sp>
      <p:sp>
        <p:nvSpPr>
          <p:cNvPr id="52" name="TextBox 51"/>
          <p:cNvSpPr txBox="1"/>
          <p:nvPr/>
        </p:nvSpPr>
        <p:spPr>
          <a:xfrm>
            <a:off x="2968576" y="1739672"/>
            <a:ext cx="543658" cy="523220"/>
          </a:xfrm>
          <a:prstGeom prst="rect">
            <a:avLst/>
          </a:prstGeom>
          <a:noFill/>
        </p:spPr>
        <p:txBody>
          <a:bodyPr wrap="square" rtlCol="0">
            <a:spAutoFit/>
          </a:bodyPr>
          <a:lstStyle/>
          <a:p>
            <a:r>
              <a:rPr lang="en-US" sz="2800"/>
              <a:t>Y</a:t>
            </a:r>
            <a:endParaRPr lang="en-US" sz="2800" dirty="0"/>
          </a:p>
        </p:txBody>
      </p:sp>
      <p:sp>
        <p:nvSpPr>
          <p:cNvPr id="53" name="Rectangle 52"/>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4" name="Rectangle 53"/>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55" name="Rectangle 54"/>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56" name="Rectangle 55"/>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7" name="Rectangle 56"/>
          <p:cNvSpPr/>
          <p:nvPr/>
        </p:nvSpPr>
        <p:spPr>
          <a:xfrm>
            <a:off x="3771394" y="51675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8" name="Rectangle 57"/>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9" name="Rectangle 58"/>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60" name="Rectangle 59"/>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1" name="Rectangle 60"/>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2" name="Rectangle 61"/>
          <p:cNvSpPr/>
          <p:nvPr/>
        </p:nvSpPr>
        <p:spPr>
          <a:xfrm>
            <a:off x="3768708" y="565692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mc:AlternateContent xmlns:mc="http://schemas.openxmlformats.org/markup-compatibility/2006" xmlns:a14="http://schemas.microsoft.com/office/drawing/2010/main">
        <mc:Choice Requires="a14">
          <p:sp>
            <p:nvSpPr>
              <p:cNvPr id="63" name="Content Placeholder 2"/>
              <p:cNvSpPr>
                <a:spLocks noGrp="1"/>
              </p:cNvSpPr>
              <p:nvPr>
                <p:ph idx="1"/>
              </p:nvPr>
            </p:nvSpPr>
            <p:spPr>
              <a:xfrm>
                <a:off x="2446981" y="6034786"/>
                <a:ext cx="8292612" cy="1374775"/>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sz="1400" b="0" i="1" smtClean="0">
                          <a:latin typeface="Cambria Math" charset="0"/>
                        </a:rPr>
                        <m:t>𝐶</m:t>
                      </m:r>
                      <m:d>
                        <m:dPr>
                          <m:begChr m:val="["/>
                          <m:endChr m:val="]"/>
                          <m:ctrlPr>
                            <a:rPr lang="en-US" sz="1400" b="0" i="1" smtClean="0">
                              <a:latin typeface="Cambria Math" panose="02040503050406030204" pitchFamily="18" charset="0"/>
                            </a:rPr>
                          </m:ctrlPr>
                        </m:dPr>
                        <m:e>
                          <m:r>
                            <a:rPr lang="en-US" sz="1400" b="0" i="1" smtClean="0">
                              <a:latin typeface="Cambria Math" charset="0"/>
                            </a:rPr>
                            <m:t>𝑖</m:t>
                          </m:r>
                          <m:r>
                            <a:rPr lang="en-US" sz="1400" b="0" i="1" smtClean="0">
                              <a:latin typeface="Cambria Math" charset="0"/>
                            </a:rPr>
                            <m:t>,</m:t>
                          </m:r>
                          <m:r>
                            <a:rPr lang="en-US" sz="1400" b="0" i="1" smtClean="0">
                              <a:latin typeface="Cambria Math" charset="0"/>
                            </a:rPr>
                            <m:t>𝑗</m:t>
                          </m:r>
                        </m:e>
                      </m:d>
                      <m:r>
                        <a:rPr lang="en-US" sz="1400" b="0" i="1" smtClean="0">
                          <a:latin typeface="Cambria Math" charset="0"/>
                        </a:rPr>
                        <m:t>= </m:t>
                      </m:r>
                      <m:d>
                        <m:dPr>
                          <m:begChr m:val="{"/>
                          <m:endChr m:val=""/>
                          <m:ctrlPr>
                            <a:rPr lang="mr-IN" sz="1400" b="0" i="1" smtClean="0">
                              <a:latin typeface="Cambria Math" panose="02040503050406030204" pitchFamily="18" charset="0"/>
                            </a:rPr>
                          </m:ctrlPr>
                        </m:dPr>
                        <m:e>
                          <m:eqArr>
                            <m:eqArrPr>
                              <m:ctrlPr>
                                <a:rPr lang="mr-IN" sz="1400" b="0" i="1" smtClean="0">
                                  <a:latin typeface="Cambria Math" panose="02040503050406030204" pitchFamily="18" charset="0"/>
                                </a:rPr>
                              </m:ctrlPr>
                            </m:eqArrPr>
                            <m:e>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if</m:t>
                              </m:r>
                              <m:r>
                                <a:rPr lang="en-US" sz="1400" b="0" i="1" smtClean="0">
                                  <a:solidFill>
                                    <a:schemeClr val="accent5"/>
                                  </a:solidFill>
                                  <a:latin typeface="Cambria Math" charset="0"/>
                                </a:rPr>
                                <m:t>  </m:t>
                              </m:r>
                              <m:r>
                                <a:rPr lang="en-US" sz="1400" b="0" i="1" smtClean="0">
                                  <a:solidFill>
                                    <a:schemeClr val="accent5"/>
                                  </a:solidFill>
                                  <a:latin typeface="Cambria Math" charset="0"/>
                                </a:rPr>
                                <m:t>𝑖</m:t>
                              </m:r>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or</m:t>
                              </m:r>
                              <m:r>
                                <a:rPr lang="en-US" sz="1400" b="0" i="1" smtClean="0">
                                  <a:solidFill>
                                    <a:schemeClr val="accent5"/>
                                  </a:solidFill>
                                  <a:latin typeface="Cambria Math" charset="0"/>
                                </a:rPr>
                                <m:t> </m:t>
                              </m:r>
                              <m:r>
                                <a:rPr lang="en-US" sz="1400" b="0" i="1" smtClean="0">
                                  <a:solidFill>
                                    <a:schemeClr val="accent5"/>
                                  </a:solidFill>
                                  <a:latin typeface="Cambria Math" charset="0"/>
                                </a:rPr>
                                <m:t>𝑗</m:t>
                              </m:r>
                              <m:r>
                                <a:rPr lang="en-US" sz="1400" b="0" i="1" smtClean="0">
                                  <a:solidFill>
                                    <a:schemeClr val="accent5"/>
                                  </a:solidFill>
                                  <a:latin typeface="Cambria Math" charset="0"/>
                                </a:rPr>
                                <m:t>=0</m:t>
                              </m:r>
                            </m:e>
                            <m:e>
                              <m:r>
                                <a:rPr lang="en-US" sz="1400" b="0" i="1" smtClean="0">
                                  <a:solidFill>
                                    <a:schemeClr val="accent1"/>
                                  </a:solidFill>
                                  <a:latin typeface="Cambria Math" charset="0"/>
                                </a:rPr>
                                <m:t>𝐶</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r>
                                    <a:rPr lang="en-US" sz="1400" b="0" i="1" smtClean="0">
                                      <a:solidFill>
                                        <a:schemeClr val="accent1"/>
                                      </a:solidFill>
                                      <a:latin typeface="Cambria Math" charset="0"/>
                                    </a:rPr>
                                    <m:t>−1,</m:t>
                                  </m:r>
                                  <m:r>
                                    <a:rPr lang="en-US" sz="1400" b="0" i="1" smtClean="0">
                                      <a:solidFill>
                                        <a:schemeClr val="accent1"/>
                                      </a:solidFill>
                                      <a:latin typeface="Cambria Math" charset="0"/>
                                    </a:rPr>
                                    <m:t>𝑗</m:t>
                                  </m:r>
                                  <m:r>
                                    <a:rPr lang="en-US" sz="1400" b="0" i="1" smtClean="0">
                                      <a:solidFill>
                                        <a:schemeClr val="accent1"/>
                                      </a:solidFill>
                                      <a:latin typeface="Cambria Math" charset="0"/>
                                    </a:rPr>
                                    <m:t>−1</m:t>
                                  </m:r>
                                </m:e>
                              </m:d>
                              <m:r>
                                <a:rPr lang="en-US" sz="1400" b="0" i="1" smtClean="0">
                                  <a:solidFill>
                                    <a:schemeClr val="accent1"/>
                                  </a:solidFill>
                                  <a:latin typeface="Cambria Math" charset="0"/>
                                </a:rPr>
                                <m:t>+1                      </m:t>
                              </m:r>
                              <m:r>
                                <m:rPr>
                                  <m:nor/>
                                </m:rPr>
                                <a:rPr lang="en-US" sz="1400" b="0" i="0" smtClean="0">
                                  <a:solidFill>
                                    <a:schemeClr val="accent1"/>
                                  </a:solidFill>
                                  <a:latin typeface="Cambria Math" charset="0"/>
                                </a:rPr>
                                <m:t>if</m:t>
                              </m:r>
                              <m:r>
                                <a:rPr lang="en-US" sz="1400" b="0" i="1" smtClean="0">
                                  <a:solidFill>
                                    <a:schemeClr val="accent1"/>
                                  </a:solidFill>
                                  <a:latin typeface="Cambria Math" charset="0"/>
                                </a:rPr>
                                <m:t> </m:t>
                              </m:r>
                              <m:r>
                                <a:rPr lang="en-US" sz="1400" b="0" i="1" smtClean="0">
                                  <a:solidFill>
                                    <a:schemeClr val="accent1"/>
                                  </a:solidFill>
                                  <a:latin typeface="Cambria Math" charset="0"/>
                                </a:rPr>
                                <m:t>𝑋</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e>
                              </m:d>
                              <m:r>
                                <a:rPr lang="en-US" sz="1400" b="0" i="1" smtClean="0">
                                  <a:solidFill>
                                    <a:schemeClr val="accent1"/>
                                  </a:solidFill>
                                  <a:latin typeface="Cambria Math" charset="0"/>
                                </a:rPr>
                                <m:t>=</m:t>
                              </m:r>
                              <m:r>
                                <a:rPr lang="en-US" sz="1400" b="0" i="1" smtClean="0">
                                  <a:solidFill>
                                    <a:schemeClr val="accent1"/>
                                  </a:solidFill>
                                  <a:latin typeface="Cambria Math" charset="0"/>
                                </a:rPr>
                                <m:t>𝑌</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𝑗</m:t>
                                  </m:r>
                                </m:e>
                              </m:d>
                              <m:r>
                                <a:rPr lang="en-US" sz="1400" b="0" i="1" smtClean="0">
                                  <a:solidFill>
                                    <a:schemeClr val="accent1"/>
                                  </a:solidFill>
                                  <a:latin typeface="Cambria Math" charset="0"/>
                                </a:rPr>
                                <m:t> </m:t>
                              </m:r>
                              <m:r>
                                <m:rPr>
                                  <m:nor/>
                                </m:rPr>
                                <a:rPr lang="en-US" sz="1400" b="0" i="0" smtClean="0">
                                  <a:solidFill>
                                    <a:schemeClr val="accent1"/>
                                  </a:solidFill>
                                  <a:latin typeface="Cambria Math" charset="0"/>
                                </a:rPr>
                                <m:t> </m:t>
                              </m:r>
                              <m:r>
                                <m:rPr>
                                  <m:nor/>
                                </m:rPr>
                                <a:rPr lang="en-US" sz="1400" b="0" i="0" smtClean="0">
                                  <a:solidFill>
                                    <a:schemeClr val="accent1"/>
                                  </a:solidFill>
                                  <a:latin typeface="Cambria Math" charset="0"/>
                                </a:rPr>
                                <m:t>and</m:t>
                              </m:r>
                              <m:r>
                                <m:rPr>
                                  <m:nor/>
                                </m:rPr>
                                <a:rPr lang="en-US" sz="1400" b="0" i="0" smtClean="0">
                                  <a:solidFill>
                                    <a:schemeClr val="accent1"/>
                                  </a:solidFill>
                                  <a:latin typeface="Cambria Math" charset="0"/>
                                </a:rPr>
                                <m:t> </m:t>
                              </m:r>
                              <m:r>
                                <a:rPr lang="en-US" sz="1400" b="0" i="1" smtClean="0">
                                  <a:solidFill>
                                    <a:schemeClr val="accent1"/>
                                  </a:solidFill>
                                  <a:latin typeface="Cambria Math" charset="0"/>
                                </a:rPr>
                                <m:t>𝑖</m:t>
                              </m:r>
                              <m:r>
                                <a:rPr lang="en-US" sz="1400" b="0" i="1" smtClean="0">
                                  <a:solidFill>
                                    <a:schemeClr val="accent1"/>
                                  </a:solidFill>
                                  <a:latin typeface="Cambria Math" charset="0"/>
                                </a:rPr>
                                <m:t>,</m:t>
                              </m:r>
                              <m:r>
                                <a:rPr lang="en-US" sz="1400" b="0" i="1" smtClean="0">
                                  <a:solidFill>
                                    <a:schemeClr val="accent1"/>
                                  </a:solidFill>
                                  <a:latin typeface="Cambria Math" charset="0"/>
                                </a:rPr>
                                <m:t>𝑗</m:t>
                              </m:r>
                              <m:r>
                                <a:rPr lang="en-US" sz="1400" b="0" i="1" smtClean="0">
                                  <a:solidFill>
                                    <a:schemeClr val="accent1"/>
                                  </a:solidFill>
                                  <a:latin typeface="Cambria Math" charset="0"/>
                                </a:rPr>
                                <m:t>&gt;0</m:t>
                              </m:r>
                            </m:e>
                            <m:e>
                              <m:func>
                                <m:funcPr>
                                  <m:ctrlPr>
                                    <a:rPr lang="en-US" sz="1400" b="0" i="1" smtClean="0">
                                      <a:solidFill>
                                        <a:schemeClr val="accent4"/>
                                      </a:solidFill>
                                      <a:latin typeface="Cambria Math" panose="02040503050406030204" pitchFamily="18" charset="0"/>
                                    </a:rPr>
                                  </m:ctrlPr>
                                </m:funcPr>
                                <m:fName>
                                  <m:r>
                                    <m:rPr>
                                      <m:sty m:val="p"/>
                                    </m:rPr>
                                    <a:rPr lang="en-US" sz="1400" b="0" i="0" smtClean="0">
                                      <a:solidFill>
                                        <a:schemeClr val="accent4"/>
                                      </a:solidFill>
                                      <a:latin typeface="Cambria Math" charset="0"/>
                                    </a:rPr>
                                    <m:t>max</m:t>
                                  </m:r>
                                </m:fName>
                                <m:e>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−1</m:t>
                                          </m:r>
                                        </m:e>
                                      </m:d>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−1,</m:t>
                                          </m:r>
                                          <m:r>
                                            <a:rPr lang="en-US" sz="1400" b="0" i="1" smtClean="0">
                                              <a:solidFill>
                                                <a:schemeClr val="accent4"/>
                                              </a:solidFill>
                                              <a:latin typeface="Cambria Math" charset="0"/>
                                            </a:rPr>
                                            <m:t>𝑗</m:t>
                                          </m:r>
                                        </m:e>
                                      </m:d>
                                    </m:e>
                                  </m:d>
                                </m:e>
                              </m:func>
                              <m:r>
                                <a:rPr lang="en-US" sz="1400" b="0" i="1" smtClean="0">
                                  <a:solidFill>
                                    <a:schemeClr val="accent4"/>
                                  </a:solidFill>
                                  <a:latin typeface="Cambria Math" charset="0"/>
                                </a:rPr>
                                <m:t>   </m:t>
                              </m:r>
                              <m:r>
                                <m:rPr>
                                  <m:nor/>
                                </m:rPr>
                                <a:rPr lang="en-US" sz="1400" b="0" i="0" smtClean="0">
                                  <a:solidFill>
                                    <a:schemeClr val="accent4"/>
                                  </a:solidFill>
                                  <a:latin typeface="Cambria Math" charset="0"/>
                                </a:rPr>
                                <m:t>if</m:t>
                              </m:r>
                              <m:r>
                                <a:rPr lang="en-US" sz="1400" b="0" i="1" smtClean="0">
                                  <a:solidFill>
                                    <a:schemeClr val="accent4"/>
                                  </a:solidFill>
                                  <a:latin typeface="Cambria Math" charset="0"/>
                                </a:rPr>
                                <m:t> </m:t>
                              </m:r>
                              <m:r>
                                <a:rPr lang="en-US" sz="1400" b="0" i="1" smtClean="0">
                                  <a:solidFill>
                                    <a:schemeClr val="accent4"/>
                                  </a:solidFill>
                                  <a:latin typeface="Cambria Math" charset="0"/>
                                </a:rPr>
                                <m:t>𝑋</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e>
                              </m:d>
                              <m:r>
                                <a:rPr lang="en-US" sz="1400" b="0" i="1" smtClean="0">
                                  <a:solidFill>
                                    <a:schemeClr val="accent4"/>
                                  </a:solidFill>
                                  <a:latin typeface="Cambria Math" charset="0"/>
                                </a:rPr>
                                <m:t>≠</m:t>
                              </m:r>
                              <m:r>
                                <a:rPr lang="en-US" sz="1400" b="0" i="1" smtClean="0">
                                  <a:solidFill>
                                    <a:schemeClr val="accent4"/>
                                  </a:solidFill>
                                  <a:latin typeface="Cambria Math" charset="0"/>
                                </a:rPr>
                                <m:t>𝑌</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𝑗</m:t>
                                  </m:r>
                                </m:e>
                              </m:d>
                              <m:r>
                                <m:rPr>
                                  <m:nor/>
                                </m:rPr>
                                <a:rPr lang="en-US" sz="1400" b="0" i="0" smtClean="0">
                                  <a:solidFill>
                                    <a:schemeClr val="accent4"/>
                                  </a:solidFill>
                                  <a:latin typeface="Cambria Math" charset="0"/>
                                </a:rPr>
                                <m:t>  </m:t>
                              </m:r>
                              <m:r>
                                <m:rPr>
                                  <m:nor/>
                                </m:rPr>
                                <a:rPr lang="en-US" sz="1400" b="0" i="0" smtClean="0">
                                  <a:solidFill>
                                    <a:schemeClr val="accent4"/>
                                  </a:solidFill>
                                  <a:latin typeface="Cambria Math" charset="0"/>
                                </a:rPr>
                                <m:t>and</m:t>
                              </m:r>
                              <m:r>
                                <a:rPr lang="en-US" sz="1400" b="0" i="1" smtClean="0">
                                  <a:solidFill>
                                    <a:schemeClr val="accent4"/>
                                  </a:solidFill>
                                  <a:latin typeface="Cambria Math" charset="0"/>
                                </a:rPr>
                                <m:t> </m:t>
                              </m:r>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&gt;0</m:t>
                              </m:r>
                            </m:e>
                          </m:eqArr>
                        </m:e>
                      </m:d>
                    </m:oMath>
                  </m:oMathPara>
                </a14:m>
                <a:endParaRPr lang="en-US" sz="1400" dirty="0"/>
              </a:p>
            </p:txBody>
          </p:sp>
        </mc:Choice>
        <mc:Fallback xmlns="">
          <p:sp>
            <p:nvSpPr>
              <p:cNvPr id="63" name="Content Placeholder 2"/>
              <p:cNvSpPr>
                <a:spLocks noGrp="1" noRot="1" noChangeAspect="1" noMove="1" noResize="1" noEditPoints="1" noAdjustHandles="1" noChangeArrowheads="1" noChangeShapeType="1" noTextEdit="1"/>
              </p:cNvSpPr>
              <p:nvPr>
                <p:ph idx="1"/>
              </p:nvPr>
            </p:nvSpPr>
            <p:spPr>
              <a:xfrm>
                <a:off x="2446981" y="6034786"/>
                <a:ext cx="8292612" cy="1374775"/>
              </a:xfrm>
              <a:blipFill rotWithShape="0">
                <a:blip r:embed="rId2"/>
                <a:stretch>
                  <a:fillRect/>
                </a:stretch>
              </a:blipFill>
            </p:spPr>
            <p:txBody>
              <a:bodyPr/>
              <a:lstStyle/>
              <a:p>
                <a:r>
                  <a:rPr lang="en-US">
                    <a:noFill/>
                  </a:rPr>
                  <a:t> </a:t>
                </a:r>
              </a:p>
            </p:txBody>
          </p:sp>
        </mc:Fallback>
      </mc:AlternateContent>
      <p:sp>
        <p:nvSpPr>
          <p:cNvPr id="3" name="TextBox 2"/>
          <p:cNvSpPr txBox="1"/>
          <p:nvPr/>
        </p:nvSpPr>
        <p:spPr>
          <a:xfrm>
            <a:off x="5352003" y="3692184"/>
            <a:ext cx="2986659" cy="954107"/>
          </a:xfrm>
          <a:prstGeom prst="rect">
            <a:avLst/>
          </a:prstGeom>
          <a:noFill/>
        </p:spPr>
        <p:txBody>
          <a:bodyPr wrap="square" rtlCol="0">
            <a:spAutoFit/>
          </a:bodyPr>
          <a:lstStyle/>
          <a:p>
            <a:pPr algn="ctr"/>
            <a:r>
              <a:rPr lang="en-US" sz="2800" dirty="0">
                <a:solidFill>
                  <a:srgbClr val="7030A0"/>
                </a:solidFill>
              </a:rPr>
              <a:t>So the LCM of X and Y has </a:t>
            </a:r>
            <a:r>
              <a:rPr lang="en-US" sz="2800">
                <a:solidFill>
                  <a:srgbClr val="7030A0"/>
                </a:solidFill>
              </a:rPr>
              <a:t>length 3.</a:t>
            </a:r>
            <a:endParaRPr lang="en-US" sz="2800" dirty="0">
              <a:solidFill>
                <a:srgbClr val="7030A0"/>
              </a:solidFill>
            </a:endParaRPr>
          </a:p>
        </p:txBody>
      </p:sp>
      <p:sp>
        <p:nvSpPr>
          <p:cNvPr id="13" name="Slide Number Placeholder 12">
            <a:extLst>
              <a:ext uri="{FF2B5EF4-FFF2-40B4-BE49-F238E27FC236}">
                <a16:creationId xmlns:a16="http://schemas.microsoft.com/office/drawing/2014/main" id="{FCDB0A35-0B47-1D4D-AADA-C3686C92312C}"/>
              </a:ext>
            </a:extLst>
          </p:cNvPr>
          <p:cNvSpPr>
            <a:spLocks noGrp="1"/>
          </p:cNvSpPr>
          <p:nvPr>
            <p:ph type="sldNum" sz="quarter" idx="12"/>
          </p:nvPr>
        </p:nvSpPr>
        <p:spPr/>
        <p:txBody>
          <a:bodyPr/>
          <a:lstStyle/>
          <a:p>
            <a:fld id="{EF2FF170-42D9-E44F-9C55-E217B723EC95}" type="slidenum">
              <a:rPr lang="en-US" smtClean="0"/>
              <a:t>21</a:t>
            </a:fld>
            <a:endParaRPr lang="en-US"/>
          </a:p>
        </p:txBody>
      </p:sp>
    </p:spTree>
    <p:extLst>
      <p:ext uri="{BB962C8B-B14F-4D97-AF65-F5344CB8AC3E}">
        <p14:creationId xmlns:p14="http://schemas.microsoft.com/office/powerpoint/2010/main" val="200934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49" presetClass="entr" presetSubtype="0" decel="100000" fill="hold" grpId="0" nodeType="clickEffect">
                                  <p:stCondLst>
                                    <p:cond delay="0"/>
                                  </p:stCondLst>
                                  <p:childTnLst>
                                    <p:set>
                                      <p:cBhvr>
                                        <p:cTn id="86" dur="1" fill="hold">
                                          <p:stCondLst>
                                            <p:cond delay="0"/>
                                          </p:stCondLst>
                                        </p:cTn>
                                        <p:tgtEl>
                                          <p:spTgt spid="3"/>
                                        </p:tgtEl>
                                        <p:attrNameLst>
                                          <p:attrName>style.visibility</p:attrName>
                                        </p:attrNameLst>
                                      </p:cBhvr>
                                      <p:to>
                                        <p:strVal val="visible"/>
                                      </p:to>
                                    </p:set>
                                    <p:anim calcmode="lin" valueType="num">
                                      <p:cBhvr>
                                        <p:cTn id="87" dur="500" fill="hold"/>
                                        <p:tgtEl>
                                          <p:spTgt spid="3"/>
                                        </p:tgtEl>
                                        <p:attrNameLst>
                                          <p:attrName>ppt_w</p:attrName>
                                        </p:attrNameLst>
                                      </p:cBhvr>
                                      <p:tavLst>
                                        <p:tav tm="0">
                                          <p:val>
                                            <p:fltVal val="0"/>
                                          </p:val>
                                        </p:tav>
                                        <p:tav tm="100000">
                                          <p:val>
                                            <p:strVal val="#ppt_w"/>
                                          </p:val>
                                        </p:tav>
                                      </p:tavLst>
                                    </p:anim>
                                    <p:anim calcmode="lin" valueType="num">
                                      <p:cBhvr>
                                        <p:cTn id="88" dur="500" fill="hold"/>
                                        <p:tgtEl>
                                          <p:spTgt spid="3"/>
                                        </p:tgtEl>
                                        <p:attrNameLst>
                                          <p:attrName>ppt_h</p:attrName>
                                        </p:attrNameLst>
                                      </p:cBhvr>
                                      <p:tavLst>
                                        <p:tav tm="0">
                                          <p:val>
                                            <p:fltVal val="0"/>
                                          </p:val>
                                        </p:tav>
                                        <p:tav tm="100000">
                                          <p:val>
                                            <p:strVal val="#ppt_h"/>
                                          </p:val>
                                        </p:tav>
                                      </p:tavLst>
                                    </p:anim>
                                    <p:anim calcmode="lin" valueType="num">
                                      <p:cBhvr>
                                        <p:cTn id="89" dur="500" fill="hold"/>
                                        <p:tgtEl>
                                          <p:spTgt spid="3"/>
                                        </p:tgtEl>
                                        <p:attrNameLst>
                                          <p:attrName>style.rotation</p:attrName>
                                        </p:attrNameLst>
                                      </p:cBhvr>
                                      <p:tavLst>
                                        <p:tav tm="0">
                                          <p:val>
                                            <p:fltVal val="360"/>
                                          </p:val>
                                        </p:tav>
                                        <p:tav tm="100000">
                                          <p:val>
                                            <p:fltVal val="0"/>
                                          </p:val>
                                        </p:tav>
                                      </p:tavLst>
                                    </p:anim>
                                    <p:animEffect transition="in" filter="fade">
                                      <p:cBhvr>
                                        <p:cTn id="9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0" grpId="0" animBg="1"/>
      <p:bldP spid="31" grpId="0" animBg="1"/>
      <p:bldP spid="32" grpId="0" animBg="1"/>
      <p:bldP spid="34" grpId="0" animBg="1"/>
      <p:bldP spid="35" grpId="0" animBg="1"/>
      <p:bldP spid="36" grpId="0" animBg="1"/>
      <p:bldP spid="38" grpId="0" animBg="1"/>
      <p:bldP spid="39" grpId="0" animBg="1"/>
      <p:bldP spid="40" grpId="0" animBg="1"/>
      <p:bldP spid="54" grpId="0" animBg="1"/>
      <p:bldP spid="55" grpId="0" animBg="1"/>
      <p:bldP spid="56" grpId="0" animBg="1"/>
      <p:bldP spid="57" grpId="0" animBg="1"/>
      <p:bldP spid="59" grpId="0" animBg="1"/>
      <p:bldP spid="60" grpId="0" animBg="1"/>
      <p:bldP spid="61" grpId="0" animBg="1"/>
      <p:bldP spid="6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length of the longest common subsequence.</a:t>
            </a:r>
          </a:p>
          <a:p>
            <a:r>
              <a:rPr lang="en-US" b="1" dirty="0">
                <a:solidFill>
                  <a:schemeClr val="accent4"/>
                </a:solidFill>
              </a:rPr>
              <a:t>Step 3: </a:t>
            </a:r>
            <a:r>
              <a:rPr lang="en-US" dirty="0">
                <a:solidFill>
                  <a:schemeClr val="accent5"/>
                </a:solidFill>
              </a:rPr>
              <a:t>Use dynamic programming </a:t>
            </a:r>
            <a:r>
              <a:rPr lang="en-US" dirty="0"/>
              <a:t>to find the length of the longest common subsequence.</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LCS.</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Left Arrow 3"/>
          <p:cNvSpPr/>
          <p:nvPr/>
        </p:nvSpPr>
        <p:spPr>
          <a:xfrm rot="19006928">
            <a:off x="7936690" y="3814719"/>
            <a:ext cx="902677" cy="454634"/>
          </a:xfrm>
          <a:prstGeom prst="leftArrow">
            <a:avLst/>
          </a:prstGeom>
          <a:solidFill>
            <a:srgbClr val="B400AB"/>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4DF8636-E16B-9440-9228-421C2645B433}"/>
              </a:ext>
            </a:extLst>
          </p:cNvPr>
          <p:cNvSpPr>
            <a:spLocks noGrp="1"/>
          </p:cNvSpPr>
          <p:nvPr>
            <p:ph type="sldNum" sz="quarter" idx="12"/>
          </p:nvPr>
        </p:nvSpPr>
        <p:spPr/>
        <p:txBody>
          <a:bodyPr/>
          <a:lstStyle/>
          <a:p>
            <a:fld id="{EF2FF170-42D9-E44F-9C55-E217B723EC95}" type="slidenum">
              <a:rPr lang="en-US" smtClean="0"/>
              <a:t>22</a:t>
            </a:fld>
            <a:endParaRPr lang="en-US"/>
          </a:p>
        </p:txBody>
      </p:sp>
    </p:spTree>
    <p:extLst>
      <p:ext uri="{BB962C8B-B14F-4D97-AF65-F5344CB8AC3E}">
        <p14:creationId xmlns:p14="http://schemas.microsoft.com/office/powerpoint/2010/main" val="1492110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4" name="Rectangle 3"/>
          <p:cNvSpPr/>
          <p:nvPr/>
        </p:nvSpPr>
        <p:spPr>
          <a:xfrm>
            <a:off x="634124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5" name="Rectangle 4"/>
          <p:cNvSpPr/>
          <p:nvPr/>
        </p:nvSpPr>
        <p:spPr>
          <a:xfrm>
            <a:off x="684533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6" name="Rectangle 5"/>
          <p:cNvSpPr/>
          <p:nvPr/>
        </p:nvSpPr>
        <p:spPr>
          <a:xfrm>
            <a:off x="7325979"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7" name="Rectangle 6"/>
          <p:cNvSpPr/>
          <p:nvPr/>
        </p:nvSpPr>
        <p:spPr>
          <a:xfrm>
            <a:off x="783007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8" name="Rectangle 7"/>
          <p:cNvSpPr/>
          <p:nvPr/>
        </p:nvSpPr>
        <p:spPr>
          <a:xfrm>
            <a:off x="833416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9" name="Rectangle 8"/>
          <p:cNvSpPr/>
          <p:nvPr/>
        </p:nvSpPr>
        <p:spPr>
          <a:xfrm>
            <a:off x="634124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0" name="Rectangle 9"/>
          <p:cNvSpPr/>
          <p:nvPr/>
        </p:nvSpPr>
        <p:spPr>
          <a:xfrm>
            <a:off x="6845333"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1" name="Rectangle 10"/>
          <p:cNvSpPr/>
          <p:nvPr/>
        </p:nvSpPr>
        <p:spPr>
          <a:xfrm>
            <a:off x="7325979"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2" name="Rectangle 11"/>
          <p:cNvSpPr/>
          <p:nvPr/>
        </p:nvSpPr>
        <p:spPr>
          <a:xfrm>
            <a:off x="783007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8" name="TextBox 17"/>
          <p:cNvSpPr txBox="1"/>
          <p:nvPr/>
        </p:nvSpPr>
        <p:spPr>
          <a:xfrm>
            <a:off x="5860595" y="1259972"/>
            <a:ext cx="543658" cy="523220"/>
          </a:xfrm>
          <a:prstGeom prst="rect">
            <a:avLst/>
          </a:prstGeom>
          <a:noFill/>
        </p:spPr>
        <p:txBody>
          <a:bodyPr wrap="square" rtlCol="0">
            <a:spAutoFit/>
          </a:bodyPr>
          <a:lstStyle/>
          <a:p>
            <a:r>
              <a:rPr lang="en-US" sz="2800"/>
              <a:t>Y</a:t>
            </a:r>
            <a:endParaRPr lang="en-US" sz="2800" dirty="0"/>
          </a:p>
        </p:txBody>
      </p:sp>
      <p:sp>
        <p:nvSpPr>
          <p:cNvPr id="19" name="TextBox 18"/>
          <p:cNvSpPr txBox="1"/>
          <p:nvPr/>
        </p:nvSpPr>
        <p:spPr>
          <a:xfrm>
            <a:off x="5860595" y="311719"/>
            <a:ext cx="543658" cy="523220"/>
          </a:xfrm>
          <a:prstGeom prst="rect">
            <a:avLst/>
          </a:prstGeom>
          <a:noFill/>
        </p:spPr>
        <p:txBody>
          <a:bodyPr wrap="square" rtlCol="0">
            <a:spAutoFit/>
          </a:bodyPr>
          <a:lstStyle/>
          <a:p>
            <a:r>
              <a:rPr lang="en-US" sz="2800" dirty="0"/>
              <a:t>X</a:t>
            </a:r>
          </a:p>
        </p:txBody>
      </p:sp>
      <p:sp>
        <p:nvSpPr>
          <p:cNvPr id="42" name="Rectangle 41"/>
          <p:cNvSpPr/>
          <p:nvPr/>
        </p:nvSpPr>
        <p:spPr>
          <a:xfrm>
            <a:off x="709939" y="3720772"/>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3" name="Rectangle 42"/>
          <p:cNvSpPr/>
          <p:nvPr/>
        </p:nvSpPr>
        <p:spPr>
          <a:xfrm>
            <a:off x="709939" y="4220560"/>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4" name="Rectangle 43"/>
          <p:cNvSpPr/>
          <p:nvPr/>
        </p:nvSpPr>
        <p:spPr>
          <a:xfrm>
            <a:off x="709939" y="4717676"/>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5" name="Rectangle 44"/>
          <p:cNvSpPr/>
          <p:nvPr/>
        </p:nvSpPr>
        <p:spPr>
          <a:xfrm>
            <a:off x="709939" y="5203217"/>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6" name="Rectangle 45"/>
          <p:cNvSpPr/>
          <p:nvPr/>
        </p:nvSpPr>
        <p:spPr>
          <a:xfrm>
            <a:off x="709939" y="5701609"/>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7" name="Rectangle 46"/>
          <p:cNvSpPr/>
          <p:nvPr/>
        </p:nvSpPr>
        <p:spPr>
          <a:xfrm>
            <a:off x="2229150"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8" name="Rectangle 47"/>
          <p:cNvSpPr/>
          <p:nvPr/>
        </p:nvSpPr>
        <p:spPr>
          <a:xfrm>
            <a:off x="2744817"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9" name="Rectangle 48"/>
          <p:cNvSpPr/>
          <p:nvPr/>
        </p:nvSpPr>
        <p:spPr>
          <a:xfrm>
            <a:off x="3260188"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50" name="Rectangle 49"/>
          <p:cNvSpPr/>
          <p:nvPr/>
        </p:nvSpPr>
        <p:spPr>
          <a:xfrm>
            <a:off x="3775855"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51" name="TextBox 50"/>
          <p:cNvSpPr txBox="1"/>
          <p:nvPr/>
        </p:nvSpPr>
        <p:spPr>
          <a:xfrm>
            <a:off x="179575" y="4630071"/>
            <a:ext cx="543658" cy="523220"/>
          </a:xfrm>
          <a:prstGeom prst="rect">
            <a:avLst/>
          </a:prstGeom>
          <a:noFill/>
        </p:spPr>
        <p:txBody>
          <a:bodyPr wrap="square" rtlCol="0">
            <a:spAutoFit/>
          </a:bodyPr>
          <a:lstStyle/>
          <a:p>
            <a:r>
              <a:rPr lang="en-US" sz="2800" dirty="0"/>
              <a:t>X</a:t>
            </a:r>
          </a:p>
        </p:txBody>
      </p:sp>
      <p:sp>
        <p:nvSpPr>
          <p:cNvPr id="52" name="TextBox 51"/>
          <p:cNvSpPr txBox="1"/>
          <p:nvPr/>
        </p:nvSpPr>
        <p:spPr>
          <a:xfrm>
            <a:off x="2968576" y="1739672"/>
            <a:ext cx="543658" cy="523220"/>
          </a:xfrm>
          <a:prstGeom prst="rect">
            <a:avLst/>
          </a:prstGeom>
          <a:noFill/>
        </p:spPr>
        <p:txBody>
          <a:bodyPr wrap="square" rtlCol="0">
            <a:spAutoFit/>
          </a:bodyPr>
          <a:lstStyle/>
          <a:p>
            <a:r>
              <a:rPr lang="en-US" sz="2800"/>
              <a:t>Y</a:t>
            </a:r>
            <a:endParaRPr lang="en-US" sz="2800" dirty="0"/>
          </a:p>
        </p:txBody>
      </p:sp>
      <p:grpSp>
        <p:nvGrpSpPr>
          <p:cNvPr id="65" name="Group 64"/>
          <p:cNvGrpSpPr/>
          <p:nvPr/>
        </p:nvGrpSpPr>
        <p:grpSpPr>
          <a:xfrm>
            <a:off x="1706040" y="3234635"/>
            <a:ext cx="2572568" cy="2905853"/>
            <a:chOff x="1706040" y="3234635"/>
            <a:chExt cx="2572568" cy="2905853"/>
          </a:xfrm>
        </p:grpSpPr>
        <p:grpSp>
          <p:nvGrpSpPr>
            <p:cNvPr id="41" name="Group 40"/>
            <p:cNvGrpSpPr/>
            <p:nvPr/>
          </p:nvGrpSpPr>
          <p:grpSpPr>
            <a:xfrm>
              <a:off x="1708290" y="3234635"/>
              <a:ext cx="2054215" cy="2412745"/>
              <a:chOff x="618255" y="2644927"/>
              <a:chExt cx="2054215" cy="2412745"/>
            </a:xfrm>
            <a:solidFill>
              <a:schemeClr val="accent6">
                <a:lumMod val="20000"/>
                <a:lumOff val="80000"/>
              </a:schemeClr>
            </a:solidFill>
          </p:grpSpPr>
          <p:sp>
            <p:nvSpPr>
              <p:cNvPr id="20" name="Rectangle 19"/>
              <p:cNvSpPr/>
              <p:nvPr/>
            </p:nvSpPr>
            <p:spPr>
              <a:xfrm>
                <a:off x="618255" y="26449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2" name="Rectangle 21"/>
              <p:cNvSpPr/>
              <p:nvPr/>
            </p:nvSpPr>
            <p:spPr>
              <a:xfrm>
                <a:off x="1133922"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3" name="Rectangle 22"/>
              <p:cNvSpPr/>
              <p:nvPr/>
            </p:nvSpPr>
            <p:spPr>
              <a:xfrm>
                <a:off x="1649589"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4" name="Rectangle 23"/>
              <p:cNvSpPr/>
              <p:nvPr/>
            </p:nvSpPr>
            <p:spPr>
              <a:xfrm>
                <a:off x="2165256" y="26561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5" name="Rectangle 24"/>
              <p:cNvSpPr/>
              <p:nvPr/>
            </p:nvSpPr>
            <p:spPr>
              <a:xfrm>
                <a:off x="618255" y="3123872"/>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6" name="Rectangle 25"/>
              <p:cNvSpPr/>
              <p:nvPr/>
            </p:nvSpPr>
            <p:spPr>
              <a:xfrm>
                <a:off x="1133922"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Rectangle 26"/>
              <p:cNvSpPr/>
              <p:nvPr/>
            </p:nvSpPr>
            <p:spPr>
              <a:xfrm>
                <a:off x="1649589"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Rectangle 27"/>
              <p:cNvSpPr/>
              <p:nvPr/>
            </p:nvSpPr>
            <p:spPr>
              <a:xfrm>
                <a:off x="2165256" y="313508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Rectangle 28"/>
              <p:cNvSpPr/>
              <p:nvPr/>
            </p:nvSpPr>
            <p:spPr>
              <a:xfrm>
                <a:off x="621377" y="3596214"/>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0" name="Rectangle 29"/>
              <p:cNvSpPr/>
              <p:nvPr/>
            </p:nvSpPr>
            <p:spPr>
              <a:xfrm>
                <a:off x="1137044"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Rectangle 30"/>
              <p:cNvSpPr/>
              <p:nvPr/>
            </p:nvSpPr>
            <p:spPr>
              <a:xfrm>
                <a:off x="1652711"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Rectangle 31"/>
              <p:cNvSpPr/>
              <p:nvPr/>
            </p:nvSpPr>
            <p:spPr>
              <a:xfrm>
                <a:off x="2168378" y="3607422"/>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Rectangle 32"/>
              <p:cNvSpPr/>
              <p:nvPr/>
            </p:nvSpPr>
            <p:spPr>
              <a:xfrm>
                <a:off x="618255" y="4077743"/>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4" name="Rectangle 33"/>
              <p:cNvSpPr/>
              <p:nvPr/>
            </p:nvSpPr>
            <p:spPr>
              <a:xfrm>
                <a:off x="1133922"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Rectangle 34"/>
              <p:cNvSpPr/>
              <p:nvPr/>
            </p:nvSpPr>
            <p:spPr>
              <a:xfrm>
                <a:off x="1649589"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Rectangle 35"/>
              <p:cNvSpPr/>
              <p:nvPr/>
            </p:nvSpPr>
            <p:spPr>
              <a:xfrm>
                <a:off x="2165256" y="4088951"/>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Rectangle 36"/>
              <p:cNvSpPr/>
              <p:nvPr/>
            </p:nvSpPr>
            <p:spPr>
              <a:xfrm>
                <a:off x="618255" y="45662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8" name="Rectangle 37"/>
              <p:cNvSpPr/>
              <p:nvPr/>
            </p:nvSpPr>
            <p:spPr>
              <a:xfrm>
                <a:off x="1133922"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Rectangle 38"/>
              <p:cNvSpPr/>
              <p:nvPr/>
            </p:nvSpPr>
            <p:spPr>
              <a:xfrm>
                <a:off x="1649589"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Rectangle 39"/>
              <p:cNvSpPr/>
              <p:nvPr/>
            </p:nvSpPr>
            <p:spPr>
              <a:xfrm>
                <a:off x="2165256" y="45774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3" name="Rectangle 52"/>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4" name="Rectangle 53"/>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Rectangle 54"/>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 name="Rectangle 55"/>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 name="Rectangle 56"/>
            <p:cNvSpPr/>
            <p:nvPr/>
          </p:nvSpPr>
          <p:spPr>
            <a:xfrm>
              <a:off x="3771394" y="51675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Rectangle 57"/>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9" name="Rectangle 58"/>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 name="Rectangle 59"/>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Rectangle 60"/>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Rectangle 61"/>
            <p:cNvSpPr/>
            <p:nvPr/>
          </p:nvSpPr>
          <p:spPr>
            <a:xfrm>
              <a:off x="3768708" y="565692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mc:AlternateContent xmlns:mc="http://schemas.openxmlformats.org/markup-compatibility/2006" xmlns:a14="http://schemas.microsoft.com/office/drawing/2010/main">
        <mc:Choice Requires="a14">
          <p:sp>
            <p:nvSpPr>
              <p:cNvPr id="63" name="Content Placeholder 2"/>
              <p:cNvSpPr>
                <a:spLocks noGrp="1"/>
              </p:cNvSpPr>
              <p:nvPr>
                <p:ph idx="1"/>
              </p:nvPr>
            </p:nvSpPr>
            <p:spPr>
              <a:xfrm>
                <a:off x="2446981" y="6034786"/>
                <a:ext cx="8292612" cy="1374775"/>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sz="1400" b="0" i="1" smtClean="0">
                          <a:latin typeface="Cambria Math" charset="0"/>
                        </a:rPr>
                        <m:t>𝐶</m:t>
                      </m:r>
                      <m:d>
                        <m:dPr>
                          <m:begChr m:val="["/>
                          <m:endChr m:val="]"/>
                          <m:ctrlPr>
                            <a:rPr lang="en-US" sz="1400" b="0" i="1" smtClean="0">
                              <a:latin typeface="Cambria Math" panose="02040503050406030204" pitchFamily="18" charset="0"/>
                            </a:rPr>
                          </m:ctrlPr>
                        </m:dPr>
                        <m:e>
                          <m:r>
                            <a:rPr lang="en-US" sz="1400" b="0" i="1" smtClean="0">
                              <a:latin typeface="Cambria Math" charset="0"/>
                            </a:rPr>
                            <m:t>𝑖</m:t>
                          </m:r>
                          <m:r>
                            <a:rPr lang="en-US" sz="1400" b="0" i="1" smtClean="0">
                              <a:latin typeface="Cambria Math" charset="0"/>
                            </a:rPr>
                            <m:t>,</m:t>
                          </m:r>
                          <m:r>
                            <a:rPr lang="en-US" sz="1400" b="0" i="1" smtClean="0">
                              <a:latin typeface="Cambria Math" charset="0"/>
                            </a:rPr>
                            <m:t>𝑗</m:t>
                          </m:r>
                        </m:e>
                      </m:d>
                      <m:r>
                        <a:rPr lang="en-US" sz="1400" b="0" i="1" smtClean="0">
                          <a:latin typeface="Cambria Math" charset="0"/>
                        </a:rPr>
                        <m:t>= </m:t>
                      </m:r>
                      <m:d>
                        <m:dPr>
                          <m:begChr m:val="{"/>
                          <m:endChr m:val=""/>
                          <m:ctrlPr>
                            <a:rPr lang="mr-IN" sz="1400" b="0" i="1" smtClean="0">
                              <a:latin typeface="Cambria Math" panose="02040503050406030204" pitchFamily="18" charset="0"/>
                            </a:rPr>
                          </m:ctrlPr>
                        </m:dPr>
                        <m:e>
                          <m:eqArr>
                            <m:eqArrPr>
                              <m:ctrlPr>
                                <a:rPr lang="mr-IN" sz="1400" b="0" i="1" smtClean="0">
                                  <a:latin typeface="Cambria Math" panose="02040503050406030204" pitchFamily="18" charset="0"/>
                                </a:rPr>
                              </m:ctrlPr>
                            </m:eqArrPr>
                            <m:e>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if</m:t>
                              </m:r>
                              <m:r>
                                <a:rPr lang="en-US" sz="1400" b="0" i="1" smtClean="0">
                                  <a:solidFill>
                                    <a:schemeClr val="accent5"/>
                                  </a:solidFill>
                                  <a:latin typeface="Cambria Math" charset="0"/>
                                </a:rPr>
                                <m:t>  </m:t>
                              </m:r>
                              <m:r>
                                <a:rPr lang="en-US" sz="1400" b="0" i="1" smtClean="0">
                                  <a:solidFill>
                                    <a:schemeClr val="accent5"/>
                                  </a:solidFill>
                                  <a:latin typeface="Cambria Math" charset="0"/>
                                </a:rPr>
                                <m:t>𝑖</m:t>
                              </m:r>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or</m:t>
                              </m:r>
                              <m:r>
                                <a:rPr lang="en-US" sz="1400" b="0" i="1" smtClean="0">
                                  <a:solidFill>
                                    <a:schemeClr val="accent5"/>
                                  </a:solidFill>
                                  <a:latin typeface="Cambria Math" charset="0"/>
                                </a:rPr>
                                <m:t> </m:t>
                              </m:r>
                              <m:r>
                                <a:rPr lang="en-US" sz="1400" b="0" i="1" smtClean="0">
                                  <a:solidFill>
                                    <a:schemeClr val="accent5"/>
                                  </a:solidFill>
                                  <a:latin typeface="Cambria Math" charset="0"/>
                                </a:rPr>
                                <m:t>𝑗</m:t>
                              </m:r>
                              <m:r>
                                <a:rPr lang="en-US" sz="1400" b="0" i="1" smtClean="0">
                                  <a:solidFill>
                                    <a:schemeClr val="accent5"/>
                                  </a:solidFill>
                                  <a:latin typeface="Cambria Math" charset="0"/>
                                </a:rPr>
                                <m:t>=0</m:t>
                              </m:r>
                            </m:e>
                            <m:e>
                              <m:r>
                                <a:rPr lang="en-US" sz="1400" b="0" i="1" smtClean="0">
                                  <a:solidFill>
                                    <a:schemeClr val="accent1"/>
                                  </a:solidFill>
                                  <a:latin typeface="Cambria Math" charset="0"/>
                                </a:rPr>
                                <m:t>𝐶</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r>
                                    <a:rPr lang="en-US" sz="1400" b="0" i="1" smtClean="0">
                                      <a:solidFill>
                                        <a:schemeClr val="accent1"/>
                                      </a:solidFill>
                                      <a:latin typeface="Cambria Math" charset="0"/>
                                    </a:rPr>
                                    <m:t>−1,</m:t>
                                  </m:r>
                                  <m:r>
                                    <a:rPr lang="en-US" sz="1400" b="0" i="1" smtClean="0">
                                      <a:solidFill>
                                        <a:schemeClr val="accent1"/>
                                      </a:solidFill>
                                      <a:latin typeface="Cambria Math" charset="0"/>
                                    </a:rPr>
                                    <m:t>𝑗</m:t>
                                  </m:r>
                                  <m:r>
                                    <a:rPr lang="en-US" sz="1400" b="0" i="1" smtClean="0">
                                      <a:solidFill>
                                        <a:schemeClr val="accent1"/>
                                      </a:solidFill>
                                      <a:latin typeface="Cambria Math" charset="0"/>
                                    </a:rPr>
                                    <m:t>−1</m:t>
                                  </m:r>
                                </m:e>
                              </m:d>
                              <m:r>
                                <a:rPr lang="en-US" sz="1400" b="0" i="1" smtClean="0">
                                  <a:solidFill>
                                    <a:schemeClr val="accent1"/>
                                  </a:solidFill>
                                  <a:latin typeface="Cambria Math" charset="0"/>
                                </a:rPr>
                                <m:t>+1                      </m:t>
                              </m:r>
                              <m:r>
                                <m:rPr>
                                  <m:nor/>
                                </m:rPr>
                                <a:rPr lang="en-US" sz="1400" b="0" i="0" smtClean="0">
                                  <a:solidFill>
                                    <a:schemeClr val="accent1"/>
                                  </a:solidFill>
                                  <a:latin typeface="Cambria Math" charset="0"/>
                                </a:rPr>
                                <m:t>if</m:t>
                              </m:r>
                              <m:r>
                                <a:rPr lang="en-US" sz="1400" b="0" i="1" smtClean="0">
                                  <a:solidFill>
                                    <a:schemeClr val="accent1"/>
                                  </a:solidFill>
                                  <a:latin typeface="Cambria Math" charset="0"/>
                                </a:rPr>
                                <m:t> </m:t>
                              </m:r>
                              <m:r>
                                <a:rPr lang="en-US" sz="1400" b="0" i="1" smtClean="0">
                                  <a:solidFill>
                                    <a:schemeClr val="accent1"/>
                                  </a:solidFill>
                                  <a:latin typeface="Cambria Math" charset="0"/>
                                </a:rPr>
                                <m:t>𝑋</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e>
                              </m:d>
                              <m:r>
                                <a:rPr lang="en-US" sz="1400" b="0" i="1" smtClean="0">
                                  <a:solidFill>
                                    <a:schemeClr val="accent1"/>
                                  </a:solidFill>
                                  <a:latin typeface="Cambria Math" charset="0"/>
                                </a:rPr>
                                <m:t>=</m:t>
                              </m:r>
                              <m:r>
                                <a:rPr lang="en-US" sz="1400" b="0" i="1" smtClean="0">
                                  <a:solidFill>
                                    <a:schemeClr val="accent1"/>
                                  </a:solidFill>
                                  <a:latin typeface="Cambria Math" charset="0"/>
                                </a:rPr>
                                <m:t>𝑌</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𝑗</m:t>
                                  </m:r>
                                </m:e>
                              </m:d>
                              <m:r>
                                <a:rPr lang="en-US" sz="1400" b="0" i="1" smtClean="0">
                                  <a:solidFill>
                                    <a:schemeClr val="accent1"/>
                                  </a:solidFill>
                                  <a:latin typeface="Cambria Math" charset="0"/>
                                </a:rPr>
                                <m:t> </m:t>
                              </m:r>
                              <m:r>
                                <m:rPr>
                                  <m:nor/>
                                </m:rPr>
                                <a:rPr lang="en-US" sz="1400" b="0" i="0" smtClean="0">
                                  <a:solidFill>
                                    <a:schemeClr val="accent1"/>
                                  </a:solidFill>
                                  <a:latin typeface="Cambria Math" charset="0"/>
                                </a:rPr>
                                <m:t> </m:t>
                              </m:r>
                              <m:r>
                                <m:rPr>
                                  <m:nor/>
                                </m:rPr>
                                <a:rPr lang="en-US" sz="1400" b="0" i="0" smtClean="0">
                                  <a:solidFill>
                                    <a:schemeClr val="accent1"/>
                                  </a:solidFill>
                                  <a:latin typeface="Cambria Math" charset="0"/>
                                </a:rPr>
                                <m:t>and</m:t>
                              </m:r>
                              <m:r>
                                <m:rPr>
                                  <m:nor/>
                                </m:rPr>
                                <a:rPr lang="en-US" sz="1400" b="0" i="0" smtClean="0">
                                  <a:solidFill>
                                    <a:schemeClr val="accent1"/>
                                  </a:solidFill>
                                  <a:latin typeface="Cambria Math" charset="0"/>
                                </a:rPr>
                                <m:t> </m:t>
                              </m:r>
                              <m:r>
                                <a:rPr lang="en-US" sz="1400" b="0" i="1" smtClean="0">
                                  <a:solidFill>
                                    <a:schemeClr val="accent1"/>
                                  </a:solidFill>
                                  <a:latin typeface="Cambria Math" charset="0"/>
                                </a:rPr>
                                <m:t>𝑖</m:t>
                              </m:r>
                              <m:r>
                                <a:rPr lang="en-US" sz="1400" b="0" i="1" smtClean="0">
                                  <a:solidFill>
                                    <a:schemeClr val="accent1"/>
                                  </a:solidFill>
                                  <a:latin typeface="Cambria Math" charset="0"/>
                                </a:rPr>
                                <m:t>,</m:t>
                              </m:r>
                              <m:r>
                                <a:rPr lang="en-US" sz="1400" b="0" i="1" smtClean="0">
                                  <a:solidFill>
                                    <a:schemeClr val="accent1"/>
                                  </a:solidFill>
                                  <a:latin typeface="Cambria Math" charset="0"/>
                                </a:rPr>
                                <m:t>𝑗</m:t>
                              </m:r>
                              <m:r>
                                <a:rPr lang="en-US" sz="1400" b="0" i="1" smtClean="0">
                                  <a:solidFill>
                                    <a:schemeClr val="accent1"/>
                                  </a:solidFill>
                                  <a:latin typeface="Cambria Math" charset="0"/>
                                </a:rPr>
                                <m:t>&gt;0</m:t>
                              </m:r>
                            </m:e>
                            <m:e>
                              <m:func>
                                <m:funcPr>
                                  <m:ctrlPr>
                                    <a:rPr lang="en-US" sz="1400" b="0" i="1" smtClean="0">
                                      <a:solidFill>
                                        <a:schemeClr val="accent4"/>
                                      </a:solidFill>
                                      <a:latin typeface="Cambria Math" panose="02040503050406030204" pitchFamily="18" charset="0"/>
                                    </a:rPr>
                                  </m:ctrlPr>
                                </m:funcPr>
                                <m:fName>
                                  <m:r>
                                    <m:rPr>
                                      <m:sty m:val="p"/>
                                    </m:rPr>
                                    <a:rPr lang="en-US" sz="1400" b="0" i="0" smtClean="0">
                                      <a:solidFill>
                                        <a:schemeClr val="accent4"/>
                                      </a:solidFill>
                                      <a:latin typeface="Cambria Math" charset="0"/>
                                    </a:rPr>
                                    <m:t>max</m:t>
                                  </m:r>
                                </m:fName>
                                <m:e>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−1</m:t>
                                          </m:r>
                                        </m:e>
                                      </m:d>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−1,</m:t>
                                          </m:r>
                                          <m:r>
                                            <a:rPr lang="en-US" sz="1400" b="0" i="1" smtClean="0">
                                              <a:solidFill>
                                                <a:schemeClr val="accent4"/>
                                              </a:solidFill>
                                              <a:latin typeface="Cambria Math" charset="0"/>
                                            </a:rPr>
                                            <m:t>𝑗</m:t>
                                          </m:r>
                                        </m:e>
                                      </m:d>
                                    </m:e>
                                  </m:d>
                                </m:e>
                              </m:func>
                              <m:r>
                                <a:rPr lang="en-US" sz="1400" b="0" i="1" smtClean="0">
                                  <a:solidFill>
                                    <a:schemeClr val="accent4"/>
                                  </a:solidFill>
                                  <a:latin typeface="Cambria Math" charset="0"/>
                                </a:rPr>
                                <m:t>   </m:t>
                              </m:r>
                              <m:r>
                                <m:rPr>
                                  <m:nor/>
                                </m:rPr>
                                <a:rPr lang="en-US" sz="1400" b="0" i="0" smtClean="0">
                                  <a:solidFill>
                                    <a:schemeClr val="accent4"/>
                                  </a:solidFill>
                                  <a:latin typeface="Cambria Math" charset="0"/>
                                </a:rPr>
                                <m:t>if</m:t>
                              </m:r>
                              <m:r>
                                <a:rPr lang="en-US" sz="1400" b="0" i="1" smtClean="0">
                                  <a:solidFill>
                                    <a:schemeClr val="accent4"/>
                                  </a:solidFill>
                                  <a:latin typeface="Cambria Math" charset="0"/>
                                </a:rPr>
                                <m:t> </m:t>
                              </m:r>
                              <m:r>
                                <a:rPr lang="en-US" sz="1400" b="0" i="1" smtClean="0">
                                  <a:solidFill>
                                    <a:schemeClr val="accent4"/>
                                  </a:solidFill>
                                  <a:latin typeface="Cambria Math" charset="0"/>
                                </a:rPr>
                                <m:t>𝑋</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e>
                              </m:d>
                              <m:r>
                                <a:rPr lang="en-US" sz="1400" b="0" i="1" smtClean="0">
                                  <a:solidFill>
                                    <a:schemeClr val="accent4"/>
                                  </a:solidFill>
                                  <a:latin typeface="Cambria Math" charset="0"/>
                                </a:rPr>
                                <m:t>≠</m:t>
                              </m:r>
                              <m:r>
                                <a:rPr lang="en-US" sz="1400" b="0" i="1" smtClean="0">
                                  <a:solidFill>
                                    <a:schemeClr val="accent4"/>
                                  </a:solidFill>
                                  <a:latin typeface="Cambria Math" charset="0"/>
                                </a:rPr>
                                <m:t>𝑌</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𝑗</m:t>
                                  </m:r>
                                </m:e>
                              </m:d>
                              <m:r>
                                <m:rPr>
                                  <m:nor/>
                                </m:rPr>
                                <a:rPr lang="en-US" sz="1400" b="0" i="0" smtClean="0">
                                  <a:solidFill>
                                    <a:schemeClr val="accent4"/>
                                  </a:solidFill>
                                  <a:latin typeface="Cambria Math" charset="0"/>
                                </a:rPr>
                                <m:t>  </m:t>
                              </m:r>
                              <m:r>
                                <m:rPr>
                                  <m:nor/>
                                </m:rPr>
                                <a:rPr lang="en-US" sz="1400" b="0" i="0" smtClean="0">
                                  <a:solidFill>
                                    <a:schemeClr val="accent4"/>
                                  </a:solidFill>
                                  <a:latin typeface="Cambria Math" charset="0"/>
                                </a:rPr>
                                <m:t>and</m:t>
                              </m:r>
                              <m:r>
                                <a:rPr lang="en-US" sz="1400" b="0" i="1" smtClean="0">
                                  <a:solidFill>
                                    <a:schemeClr val="accent4"/>
                                  </a:solidFill>
                                  <a:latin typeface="Cambria Math" charset="0"/>
                                </a:rPr>
                                <m:t> </m:t>
                              </m:r>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&gt;0</m:t>
                              </m:r>
                            </m:e>
                          </m:eqArr>
                        </m:e>
                      </m:d>
                    </m:oMath>
                  </m:oMathPara>
                </a14:m>
                <a:endParaRPr lang="en-US" sz="1400" dirty="0"/>
              </a:p>
            </p:txBody>
          </p:sp>
        </mc:Choice>
        <mc:Fallback xmlns="">
          <p:sp>
            <p:nvSpPr>
              <p:cNvPr id="63" name="Content Placeholder 2"/>
              <p:cNvSpPr>
                <a:spLocks noGrp="1" noRot="1" noChangeAspect="1" noMove="1" noResize="1" noEditPoints="1" noAdjustHandles="1" noChangeArrowheads="1" noChangeShapeType="1" noTextEdit="1"/>
              </p:cNvSpPr>
              <p:nvPr>
                <p:ph idx="1"/>
              </p:nvPr>
            </p:nvSpPr>
            <p:spPr>
              <a:xfrm>
                <a:off x="2446981" y="6034786"/>
                <a:ext cx="8292612" cy="1374775"/>
              </a:xfrm>
              <a:blipFill rotWithShape="0">
                <a:blip r:embed="rId2"/>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4209A63D-6CF0-194B-9DBE-6E96D62492F9}"/>
              </a:ext>
            </a:extLst>
          </p:cNvPr>
          <p:cNvSpPr>
            <a:spLocks noGrp="1"/>
          </p:cNvSpPr>
          <p:nvPr>
            <p:ph type="sldNum" sz="quarter" idx="12"/>
          </p:nvPr>
        </p:nvSpPr>
        <p:spPr/>
        <p:txBody>
          <a:bodyPr/>
          <a:lstStyle/>
          <a:p>
            <a:fld id="{EF2FF170-42D9-E44F-9C55-E217B723EC95}" type="slidenum">
              <a:rPr lang="en-US" smtClean="0"/>
              <a:t>23</a:t>
            </a:fld>
            <a:endParaRPr lang="en-US"/>
          </a:p>
        </p:txBody>
      </p:sp>
    </p:spTree>
    <p:extLst>
      <p:ext uri="{BB962C8B-B14F-4D97-AF65-F5344CB8AC3E}">
        <p14:creationId xmlns:p14="http://schemas.microsoft.com/office/powerpoint/2010/main" val="1727467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1706040" y="3234635"/>
            <a:ext cx="2572568" cy="2905853"/>
            <a:chOff x="1706040" y="3234635"/>
            <a:chExt cx="2572568" cy="2905853"/>
          </a:xfrm>
        </p:grpSpPr>
        <p:grpSp>
          <p:nvGrpSpPr>
            <p:cNvPr id="86" name="Group 85"/>
            <p:cNvGrpSpPr/>
            <p:nvPr/>
          </p:nvGrpSpPr>
          <p:grpSpPr>
            <a:xfrm>
              <a:off x="1708290" y="3234635"/>
              <a:ext cx="2054215" cy="2412745"/>
              <a:chOff x="618255" y="2644927"/>
              <a:chExt cx="2054215" cy="2412745"/>
            </a:xfrm>
            <a:solidFill>
              <a:schemeClr val="accent6">
                <a:lumMod val="20000"/>
                <a:lumOff val="80000"/>
              </a:schemeClr>
            </a:solidFill>
          </p:grpSpPr>
          <p:sp>
            <p:nvSpPr>
              <p:cNvPr id="97" name="Rectangle 96"/>
              <p:cNvSpPr/>
              <p:nvPr/>
            </p:nvSpPr>
            <p:spPr>
              <a:xfrm>
                <a:off x="618255" y="26449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8" name="Rectangle 97"/>
              <p:cNvSpPr/>
              <p:nvPr/>
            </p:nvSpPr>
            <p:spPr>
              <a:xfrm>
                <a:off x="1133922"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9" name="Rectangle 98"/>
              <p:cNvSpPr/>
              <p:nvPr/>
            </p:nvSpPr>
            <p:spPr>
              <a:xfrm>
                <a:off x="1649589"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0" name="Rectangle 99"/>
              <p:cNvSpPr/>
              <p:nvPr/>
            </p:nvSpPr>
            <p:spPr>
              <a:xfrm>
                <a:off x="2165256" y="26561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1" name="Rectangle 100"/>
              <p:cNvSpPr/>
              <p:nvPr/>
            </p:nvSpPr>
            <p:spPr>
              <a:xfrm>
                <a:off x="618255" y="3123872"/>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2" name="Rectangle 101"/>
              <p:cNvSpPr/>
              <p:nvPr/>
            </p:nvSpPr>
            <p:spPr>
              <a:xfrm>
                <a:off x="1133922"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 name="Rectangle 102"/>
              <p:cNvSpPr/>
              <p:nvPr/>
            </p:nvSpPr>
            <p:spPr>
              <a:xfrm>
                <a:off x="1649589"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 name="Rectangle 103"/>
              <p:cNvSpPr/>
              <p:nvPr/>
            </p:nvSpPr>
            <p:spPr>
              <a:xfrm>
                <a:off x="2165256" y="313508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 name="Rectangle 104"/>
              <p:cNvSpPr/>
              <p:nvPr/>
            </p:nvSpPr>
            <p:spPr>
              <a:xfrm>
                <a:off x="621377" y="3596214"/>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6" name="Rectangle 105"/>
              <p:cNvSpPr/>
              <p:nvPr/>
            </p:nvSpPr>
            <p:spPr>
              <a:xfrm>
                <a:off x="1137044"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 name="Rectangle 106"/>
              <p:cNvSpPr/>
              <p:nvPr/>
            </p:nvSpPr>
            <p:spPr>
              <a:xfrm>
                <a:off x="1652711"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 name="Rectangle 107"/>
              <p:cNvSpPr/>
              <p:nvPr/>
            </p:nvSpPr>
            <p:spPr>
              <a:xfrm>
                <a:off x="2168378" y="3607422"/>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 name="Rectangle 108"/>
              <p:cNvSpPr/>
              <p:nvPr/>
            </p:nvSpPr>
            <p:spPr>
              <a:xfrm>
                <a:off x="618255" y="4077743"/>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10" name="Rectangle 109"/>
              <p:cNvSpPr/>
              <p:nvPr/>
            </p:nvSpPr>
            <p:spPr>
              <a:xfrm>
                <a:off x="1133922"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Rectangle 110"/>
              <p:cNvSpPr/>
              <p:nvPr/>
            </p:nvSpPr>
            <p:spPr>
              <a:xfrm>
                <a:off x="1649589"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Rectangle 111"/>
              <p:cNvSpPr/>
              <p:nvPr/>
            </p:nvSpPr>
            <p:spPr>
              <a:xfrm>
                <a:off x="2165256" y="4088951"/>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 name="Rectangle 112"/>
              <p:cNvSpPr/>
              <p:nvPr/>
            </p:nvSpPr>
            <p:spPr>
              <a:xfrm>
                <a:off x="618255" y="45662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14" name="Rectangle 113"/>
              <p:cNvSpPr/>
              <p:nvPr/>
            </p:nvSpPr>
            <p:spPr>
              <a:xfrm>
                <a:off x="1133922"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 name="Rectangle 114"/>
              <p:cNvSpPr/>
              <p:nvPr/>
            </p:nvSpPr>
            <p:spPr>
              <a:xfrm>
                <a:off x="1649589"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 name="Rectangle 115"/>
              <p:cNvSpPr/>
              <p:nvPr/>
            </p:nvSpPr>
            <p:spPr>
              <a:xfrm>
                <a:off x="2165256" y="45774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87" name="Rectangle 86"/>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88" name="Rectangle 87"/>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Rectangle 88"/>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 name="Rectangle 89"/>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Rectangle 90"/>
            <p:cNvSpPr/>
            <p:nvPr/>
          </p:nvSpPr>
          <p:spPr>
            <a:xfrm>
              <a:off x="3771394" y="51675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Rectangle 91"/>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3" name="Rectangle 92"/>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 name="Rectangle 93"/>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 name="Rectangle 94"/>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 name="Rectangle 95"/>
            <p:cNvSpPr/>
            <p:nvPr/>
          </p:nvSpPr>
          <p:spPr>
            <a:xfrm>
              <a:off x="3768708" y="565692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p:cNvSpPr>
            <a:spLocks noGrp="1"/>
          </p:cNvSpPr>
          <p:nvPr>
            <p:ph type="title"/>
          </p:nvPr>
        </p:nvSpPr>
        <p:spPr/>
        <p:txBody>
          <a:bodyPr/>
          <a:lstStyle/>
          <a:p>
            <a:r>
              <a:rPr lang="en-US" dirty="0"/>
              <a:t>Example</a:t>
            </a:r>
          </a:p>
        </p:txBody>
      </p:sp>
      <p:sp>
        <p:nvSpPr>
          <p:cNvPr id="4" name="Rectangle 3"/>
          <p:cNvSpPr/>
          <p:nvPr/>
        </p:nvSpPr>
        <p:spPr>
          <a:xfrm>
            <a:off x="634124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5" name="Rectangle 4"/>
          <p:cNvSpPr/>
          <p:nvPr/>
        </p:nvSpPr>
        <p:spPr>
          <a:xfrm>
            <a:off x="684533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6" name="Rectangle 5"/>
          <p:cNvSpPr/>
          <p:nvPr/>
        </p:nvSpPr>
        <p:spPr>
          <a:xfrm>
            <a:off x="7325979"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7" name="Rectangle 6"/>
          <p:cNvSpPr/>
          <p:nvPr/>
        </p:nvSpPr>
        <p:spPr>
          <a:xfrm>
            <a:off x="783007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8" name="Rectangle 7"/>
          <p:cNvSpPr/>
          <p:nvPr/>
        </p:nvSpPr>
        <p:spPr>
          <a:xfrm>
            <a:off x="833416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9" name="Rectangle 8"/>
          <p:cNvSpPr/>
          <p:nvPr/>
        </p:nvSpPr>
        <p:spPr>
          <a:xfrm>
            <a:off x="634124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0" name="Rectangle 9"/>
          <p:cNvSpPr/>
          <p:nvPr/>
        </p:nvSpPr>
        <p:spPr>
          <a:xfrm>
            <a:off x="6845333"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1" name="Rectangle 10"/>
          <p:cNvSpPr/>
          <p:nvPr/>
        </p:nvSpPr>
        <p:spPr>
          <a:xfrm>
            <a:off x="7325979"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2" name="Rectangle 11"/>
          <p:cNvSpPr/>
          <p:nvPr/>
        </p:nvSpPr>
        <p:spPr>
          <a:xfrm>
            <a:off x="783007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8" name="TextBox 17"/>
          <p:cNvSpPr txBox="1"/>
          <p:nvPr/>
        </p:nvSpPr>
        <p:spPr>
          <a:xfrm>
            <a:off x="5860595" y="1259972"/>
            <a:ext cx="543658" cy="523220"/>
          </a:xfrm>
          <a:prstGeom prst="rect">
            <a:avLst/>
          </a:prstGeom>
          <a:noFill/>
        </p:spPr>
        <p:txBody>
          <a:bodyPr wrap="square" rtlCol="0">
            <a:spAutoFit/>
          </a:bodyPr>
          <a:lstStyle/>
          <a:p>
            <a:r>
              <a:rPr lang="en-US" sz="2800"/>
              <a:t>Y</a:t>
            </a:r>
            <a:endParaRPr lang="en-US" sz="2800" dirty="0"/>
          </a:p>
        </p:txBody>
      </p:sp>
      <p:sp>
        <p:nvSpPr>
          <p:cNvPr id="19" name="TextBox 18"/>
          <p:cNvSpPr txBox="1"/>
          <p:nvPr/>
        </p:nvSpPr>
        <p:spPr>
          <a:xfrm>
            <a:off x="5860595" y="311719"/>
            <a:ext cx="543658" cy="523220"/>
          </a:xfrm>
          <a:prstGeom prst="rect">
            <a:avLst/>
          </a:prstGeom>
          <a:noFill/>
        </p:spPr>
        <p:txBody>
          <a:bodyPr wrap="square" rtlCol="0">
            <a:spAutoFit/>
          </a:bodyPr>
          <a:lstStyle/>
          <a:p>
            <a:r>
              <a:rPr lang="en-US" sz="2800" dirty="0"/>
              <a:t>X</a:t>
            </a:r>
          </a:p>
        </p:txBody>
      </p:sp>
      <p:sp>
        <p:nvSpPr>
          <p:cNvPr id="20" name="Rectangle 19"/>
          <p:cNvSpPr/>
          <p:nvPr/>
        </p:nvSpPr>
        <p:spPr>
          <a:xfrm>
            <a:off x="1708290" y="3234635"/>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2" name="Rectangle 21"/>
          <p:cNvSpPr/>
          <p:nvPr/>
        </p:nvSpPr>
        <p:spPr>
          <a:xfrm>
            <a:off x="2223957" y="32445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3" name="Rectangle 22"/>
          <p:cNvSpPr/>
          <p:nvPr/>
        </p:nvSpPr>
        <p:spPr>
          <a:xfrm>
            <a:off x="2739624" y="32445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4" name="Rectangle 23"/>
          <p:cNvSpPr/>
          <p:nvPr/>
        </p:nvSpPr>
        <p:spPr>
          <a:xfrm>
            <a:off x="3255291" y="324584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5" name="Rectangle 24"/>
          <p:cNvSpPr/>
          <p:nvPr/>
        </p:nvSpPr>
        <p:spPr>
          <a:xfrm>
            <a:off x="1708290" y="3713580"/>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6" name="Rectangle 25"/>
          <p:cNvSpPr/>
          <p:nvPr/>
        </p:nvSpPr>
        <p:spPr>
          <a:xfrm>
            <a:off x="2223957" y="372349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7" name="Rectangle 26"/>
          <p:cNvSpPr/>
          <p:nvPr/>
        </p:nvSpPr>
        <p:spPr>
          <a:xfrm>
            <a:off x="2739624" y="372349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8" name="Rectangle 27"/>
          <p:cNvSpPr/>
          <p:nvPr/>
        </p:nvSpPr>
        <p:spPr>
          <a:xfrm>
            <a:off x="3255291" y="372478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9" name="Rectangle 28"/>
          <p:cNvSpPr/>
          <p:nvPr/>
        </p:nvSpPr>
        <p:spPr>
          <a:xfrm>
            <a:off x="1711412" y="4185922"/>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0" name="Rectangle 29"/>
          <p:cNvSpPr/>
          <p:nvPr/>
        </p:nvSpPr>
        <p:spPr>
          <a:xfrm>
            <a:off x="2227079" y="419583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1" name="Rectangle 30"/>
          <p:cNvSpPr/>
          <p:nvPr/>
        </p:nvSpPr>
        <p:spPr>
          <a:xfrm>
            <a:off x="2742746" y="419583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2" name="Rectangle 31"/>
          <p:cNvSpPr/>
          <p:nvPr/>
        </p:nvSpPr>
        <p:spPr>
          <a:xfrm>
            <a:off x="3258413" y="419713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3" name="Rectangle 32"/>
          <p:cNvSpPr/>
          <p:nvPr/>
        </p:nvSpPr>
        <p:spPr>
          <a:xfrm>
            <a:off x="1708290" y="4667451"/>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4" name="Rectangle 33"/>
          <p:cNvSpPr/>
          <p:nvPr/>
        </p:nvSpPr>
        <p:spPr>
          <a:xfrm>
            <a:off x="2223957" y="467736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5" name="Rectangle 34"/>
          <p:cNvSpPr/>
          <p:nvPr/>
        </p:nvSpPr>
        <p:spPr>
          <a:xfrm>
            <a:off x="2739624" y="467736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6" name="Rectangle 35"/>
          <p:cNvSpPr/>
          <p:nvPr/>
        </p:nvSpPr>
        <p:spPr>
          <a:xfrm>
            <a:off x="3255291" y="46786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7" name="Rectangle 36"/>
          <p:cNvSpPr/>
          <p:nvPr/>
        </p:nvSpPr>
        <p:spPr>
          <a:xfrm>
            <a:off x="1708290" y="5155935"/>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8" name="Rectangle 37"/>
          <p:cNvSpPr/>
          <p:nvPr/>
        </p:nvSpPr>
        <p:spPr>
          <a:xfrm>
            <a:off x="2223957" y="51658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9" name="Rectangle 38"/>
          <p:cNvSpPr/>
          <p:nvPr/>
        </p:nvSpPr>
        <p:spPr>
          <a:xfrm>
            <a:off x="2739624" y="51658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0" name="Rectangle 39"/>
          <p:cNvSpPr/>
          <p:nvPr/>
        </p:nvSpPr>
        <p:spPr>
          <a:xfrm>
            <a:off x="3255291" y="516714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2" name="Rectangle 41"/>
          <p:cNvSpPr/>
          <p:nvPr/>
        </p:nvSpPr>
        <p:spPr>
          <a:xfrm>
            <a:off x="709939" y="3720772"/>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3" name="Rectangle 42"/>
          <p:cNvSpPr/>
          <p:nvPr/>
        </p:nvSpPr>
        <p:spPr>
          <a:xfrm>
            <a:off x="709939" y="4220560"/>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4" name="Rectangle 43"/>
          <p:cNvSpPr/>
          <p:nvPr/>
        </p:nvSpPr>
        <p:spPr>
          <a:xfrm>
            <a:off x="709939" y="4717676"/>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5" name="Rectangle 44"/>
          <p:cNvSpPr/>
          <p:nvPr/>
        </p:nvSpPr>
        <p:spPr>
          <a:xfrm>
            <a:off x="709939" y="5203217"/>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6" name="Rectangle 45"/>
          <p:cNvSpPr/>
          <p:nvPr/>
        </p:nvSpPr>
        <p:spPr>
          <a:xfrm>
            <a:off x="709939" y="5701609"/>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7" name="Rectangle 46"/>
          <p:cNvSpPr/>
          <p:nvPr/>
        </p:nvSpPr>
        <p:spPr>
          <a:xfrm>
            <a:off x="2229150"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8" name="Rectangle 47"/>
          <p:cNvSpPr/>
          <p:nvPr/>
        </p:nvSpPr>
        <p:spPr>
          <a:xfrm>
            <a:off x="2744817"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9" name="Rectangle 48"/>
          <p:cNvSpPr/>
          <p:nvPr/>
        </p:nvSpPr>
        <p:spPr>
          <a:xfrm>
            <a:off x="3260188"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50" name="Rectangle 49"/>
          <p:cNvSpPr/>
          <p:nvPr/>
        </p:nvSpPr>
        <p:spPr>
          <a:xfrm>
            <a:off x="3775855"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51" name="TextBox 50"/>
          <p:cNvSpPr txBox="1"/>
          <p:nvPr/>
        </p:nvSpPr>
        <p:spPr>
          <a:xfrm>
            <a:off x="179575" y="4630071"/>
            <a:ext cx="543658" cy="523220"/>
          </a:xfrm>
          <a:prstGeom prst="rect">
            <a:avLst/>
          </a:prstGeom>
          <a:noFill/>
        </p:spPr>
        <p:txBody>
          <a:bodyPr wrap="square" rtlCol="0">
            <a:spAutoFit/>
          </a:bodyPr>
          <a:lstStyle/>
          <a:p>
            <a:r>
              <a:rPr lang="en-US" sz="2800" dirty="0"/>
              <a:t>X</a:t>
            </a:r>
          </a:p>
        </p:txBody>
      </p:sp>
      <p:sp>
        <p:nvSpPr>
          <p:cNvPr id="52" name="TextBox 51"/>
          <p:cNvSpPr txBox="1"/>
          <p:nvPr/>
        </p:nvSpPr>
        <p:spPr>
          <a:xfrm>
            <a:off x="2968576" y="1739672"/>
            <a:ext cx="543658" cy="523220"/>
          </a:xfrm>
          <a:prstGeom prst="rect">
            <a:avLst/>
          </a:prstGeom>
          <a:noFill/>
        </p:spPr>
        <p:txBody>
          <a:bodyPr wrap="square" rtlCol="0">
            <a:spAutoFit/>
          </a:bodyPr>
          <a:lstStyle/>
          <a:p>
            <a:r>
              <a:rPr lang="en-US" sz="2800"/>
              <a:t>Y</a:t>
            </a:r>
            <a:endParaRPr lang="en-US" sz="2800" dirty="0"/>
          </a:p>
        </p:txBody>
      </p:sp>
      <p:sp>
        <p:nvSpPr>
          <p:cNvPr id="53" name="Rectangle 52"/>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4" name="Rectangle 53"/>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55" name="Rectangle 54"/>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56" name="Rectangle 55"/>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7" name="Rectangle 56"/>
          <p:cNvSpPr/>
          <p:nvPr/>
        </p:nvSpPr>
        <p:spPr>
          <a:xfrm>
            <a:off x="3771394" y="51675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8" name="Rectangle 57"/>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9" name="Rectangle 58"/>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60" name="Rectangle 59"/>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1" name="Rectangle 60"/>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2" name="Rectangle 61"/>
          <p:cNvSpPr/>
          <p:nvPr/>
        </p:nvSpPr>
        <p:spPr>
          <a:xfrm>
            <a:off x="3768708" y="565692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mc:AlternateContent xmlns:mc="http://schemas.openxmlformats.org/markup-compatibility/2006" xmlns:a14="http://schemas.microsoft.com/office/drawing/2010/main">
        <mc:Choice Requires="a14">
          <p:sp>
            <p:nvSpPr>
              <p:cNvPr id="63" name="Content Placeholder 2"/>
              <p:cNvSpPr>
                <a:spLocks noGrp="1"/>
              </p:cNvSpPr>
              <p:nvPr>
                <p:ph idx="1"/>
              </p:nvPr>
            </p:nvSpPr>
            <p:spPr>
              <a:xfrm>
                <a:off x="2446981" y="6034786"/>
                <a:ext cx="8292612" cy="1374775"/>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sz="1400" b="0" i="1" smtClean="0">
                          <a:latin typeface="Cambria Math" charset="0"/>
                        </a:rPr>
                        <m:t>𝐶</m:t>
                      </m:r>
                      <m:d>
                        <m:dPr>
                          <m:begChr m:val="["/>
                          <m:endChr m:val="]"/>
                          <m:ctrlPr>
                            <a:rPr lang="en-US" sz="1400" b="0" i="1" smtClean="0">
                              <a:latin typeface="Cambria Math" panose="02040503050406030204" pitchFamily="18" charset="0"/>
                            </a:rPr>
                          </m:ctrlPr>
                        </m:dPr>
                        <m:e>
                          <m:r>
                            <a:rPr lang="en-US" sz="1400" b="0" i="1" smtClean="0">
                              <a:latin typeface="Cambria Math" charset="0"/>
                            </a:rPr>
                            <m:t>𝑖</m:t>
                          </m:r>
                          <m:r>
                            <a:rPr lang="en-US" sz="1400" b="0" i="1" smtClean="0">
                              <a:latin typeface="Cambria Math" charset="0"/>
                            </a:rPr>
                            <m:t>,</m:t>
                          </m:r>
                          <m:r>
                            <a:rPr lang="en-US" sz="1400" b="0" i="1" smtClean="0">
                              <a:latin typeface="Cambria Math" charset="0"/>
                            </a:rPr>
                            <m:t>𝑗</m:t>
                          </m:r>
                        </m:e>
                      </m:d>
                      <m:r>
                        <a:rPr lang="en-US" sz="1400" b="0" i="1" smtClean="0">
                          <a:latin typeface="Cambria Math" charset="0"/>
                        </a:rPr>
                        <m:t>= </m:t>
                      </m:r>
                      <m:d>
                        <m:dPr>
                          <m:begChr m:val="{"/>
                          <m:endChr m:val=""/>
                          <m:ctrlPr>
                            <a:rPr lang="mr-IN" sz="1400" b="0" i="1" smtClean="0">
                              <a:latin typeface="Cambria Math" panose="02040503050406030204" pitchFamily="18" charset="0"/>
                            </a:rPr>
                          </m:ctrlPr>
                        </m:dPr>
                        <m:e>
                          <m:eqArr>
                            <m:eqArrPr>
                              <m:ctrlPr>
                                <a:rPr lang="mr-IN" sz="1400" b="0" i="1" smtClean="0">
                                  <a:latin typeface="Cambria Math" panose="02040503050406030204" pitchFamily="18" charset="0"/>
                                </a:rPr>
                              </m:ctrlPr>
                            </m:eqArrPr>
                            <m:e>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if</m:t>
                              </m:r>
                              <m:r>
                                <a:rPr lang="en-US" sz="1400" b="0" i="1" smtClean="0">
                                  <a:solidFill>
                                    <a:schemeClr val="accent5"/>
                                  </a:solidFill>
                                  <a:latin typeface="Cambria Math" charset="0"/>
                                </a:rPr>
                                <m:t>  </m:t>
                              </m:r>
                              <m:r>
                                <a:rPr lang="en-US" sz="1400" b="0" i="1" smtClean="0">
                                  <a:solidFill>
                                    <a:schemeClr val="accent5"/>
                                  </a:solidFill>
                                  <a:latin typeface="Cambria Math" charset="0"/>
                                </a:rPr>
                                <m:t>𝑖</m:t>
                              </m:r>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or</m:t>
                              </m:r>
                              <m:r>
                                <a:rPr lang="en-US" sz="1400" b="0" i="1" smtClean="0">
                                  <a:solidFill>
                                    <a:schemeClr val="accent5"/>
                                  </a:solidFill>
                                  <a:latin typeface="Cambria Math" charset="0"/>
                                </a:rPr>
                                <m:t> </m:t>
                              </m:r>
                              <m:r>
                                <a:rPr lang="en-US" sz="1400" b="0" i="1" smtClean="0">
                                  <a:solidFill>
                                    <a:schemeClr val="accent5"/>
                                  </a:solidFill>
                                  <a:latin typeface="Cambria Math" charset="0"/>
                                </a:rPr>
                                <m:t>𝑗</m:t>
                              </m:r>
                              <m:r>
                                <a:rPr lang="en-US" sz="1400" b="0" i="1" smtClean="0">
                                  <a:solidFill>
                                    <a:schemeClr val="accent5"/>
                                  </a:solidFill>
                                  <a:latin typeface="Cambria Math" charset="0"/>
                                </a:rPr>
                                <m:t>=0</m:t>
                              </m:r>
                            </m:e>
                            <m:e>
                              <m:r>
                                <a:rPr lang="en-US" sz="1400" b="0" i="1" smtClean="0">
                                  <a:solidFill>
                                    <a:schemeClr val="accent1"/>
                                  </a:solidFill>
                                  <a:latin typeface="Cambria Math" charset="0"/>
                                </a:rPr>
                                <m:t>𝐶</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r>
                                    <a:rPr lang="en-US" sz="1400" b="0" i="1" smtClean="0">
                                      <a:solidFill>
                                        <a:schemeClr val="accent1"/>
                                      </a:solidFill>
                                      <a:latin typeface="Cambria Math" charset="0"/>
                                    </a:rPr>
                                    <m:t>−1,</m:t>
                                  </m:r>
                                  <m:r>
                                    <a:rPr lang="en-US" sz="1400" b="0" i="1" smtClean="0">
                                      <a:solidFill>
                                        <a:schemeClr val="accent1"/>
                                      </a:solidFill>
                                      <a:latin typeface="Cambria Math" charset="0"/>
                                    </a:rPr>
                                    <m:t>𝑗</m:t>
                                  </m:r>
                                  <m:r>
                                    <a:rPr lang="en-US" sz="1400" b="0" i="1" smtClean="0">
                                      <a:solidFill>
                                        <a:schemeClr val="accent1"/>
                                      </a:solidFill>
                                      <a:latin typeface="Cambria Math" charset="0"/>
                                    </a:rPr>
                                    <m:t>−1</m:t>
                                  </m:r>
                                </m:e>
                              </m:d>
                              <m:r>
                                <a:rPr lang="en-US" sz="1400" b="0" i="1" smtClean="0">
                                  <a:solidFill>
                                    <a:schemeClr val="accent1"/>
                                  </a:solidFill>
                                  <a:latin typeface="Cambria Math" charset="0"/>
                                </a:rPr>
                                <m:t>+1                      </m:t>
                              </m:r>
                              <m:r>
                                <m:rPr>
                                  <m:nor/>
                                </m:rPr>
                                <a:rPr lang="en-US" sz="1400" b="0" i="0" smtClean="0">
                                  <a:solidFill>
                                    <a:schemeClr val="accent1"/>
                                  </a:solidFill>
                                  <a:latin typeface="Cambria Math" charset="0"/>
                                </a:rPr>
                                <m:t>if</m:t>
                              </m:r>
                              <m:r>
                                <a:rPr lang="en-US" sz="1400" b="0" i="1" smtClean="0">
                                  <a:solidFill>
                                    <a:schemeClr val="accent1"/>
                                  </a:solidFill>
                                  <a:latin typeface="Cambria Math" charset="0"/>
                                </a:rPr>
                                <m:t> </m:t>
                              </m:r>
                              <m:r>
                                <a:rPr lang="en-US" sz="1400" b="0" i="1" smtClean="0">
                                  <a:solidFill>
                                    <a:schemeClr val="accent1"/>
                                  </a:solidFill>
                                  <a:latin typeface="Cambria Math" charset="0"/>
                                </a:rPr>
                                <m:t>𝑋</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e>
                              </m:d>
                              <m:r>
                                <a:rPr lang="en-US" sz="1400" b="0" i="1" smtClean="0">
                                  <a:solidFill>
                                    <a:schemeClr val="accent1"/>
                                  </a:solidFill>
                                  <a:latin typeface="Cambria Math" charset="0"/>
                                </a:rPr>
                                <m:t>=</m:t>
                              </m:r>
                              <m:r>
                                <a:rPr lang="en-US" sz="1400" b="0" i="1" smtClean="0">
                                  <a:solidFill>
                                    <a:schemeClr val="accent1"/>
                                  </a:solidFill>
                                  <a:latin typeface="Cambria Math" charset="0"/>
                                </a:rPr>
                                <m:t>𝑌</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𝑗</m:t>
                                  </m:r>
                                </m:e>
                              </m:d>
                              <m:r>
                                <a:rPr lang="en-US" sz="1400" b="0" i="1" smtClean="0">
                                  <a:solidFill>
                                    <a:schemeClr val="accent1"/>
                                  </a:solidFill>
                                  <a:latin typeface="Cambria Math" charset="0"/>
                                </a:rPr>
                                <m:t> </m:t>
                              </m:r>
                              <m:r>
                                <m:rPr>
                                  <m:nor/>
                                </m:rPr>
                                <a:rPr lang="en-US" sz="1400" b="0" i="0" smtClean="0">
                                  <a:solidFill>
                                    <a:schemeClr val="accent1"/>
                                  </a:solidFill>
                                  <a:latin typeface="Cambria Math" charset="0"/>
                                </a:rPr>
                                <m:t> </m:t>
                              </m:r>
                              <m:r>
                                <m:rPr>
                                  <m:nor/>
                                </m:rPr>
                                <a:rPr lang="en-US" sz="1400" b="0" i="0" smtClean="0">
                                  <a:solidFill>
                                    <a:schemeClr val="accent1"/>
                                  </a:solidFill>
                                  <a:latin typeface="Cambria Math" charset="0"/>
                                </a:rPr>
                                <m:t>and</m:t>
                              </m:r>
                              <m:r>
                                <m:rPr>
                                  <m:nor/>
                                </m:rPr>
                                <a:rPr lang="en-US" sz="1400" b="0" i="0" smtClean="0">
                                  <a:solidFill>
                                    <a:schemeClr val="accent1"/>
                                  </a:solidFill>
                                  <a:latin typeface="Cambria Math" charset="0"/>
                                </a:rPr>
                                <m:t> </m:t>
                              </m:r>
                              <m:r>
                                <a:rPr lang="en-US" sz="1400" b="0" i="1" smtClean="0">
                                  <a:solidFill>
                                    <a:schemeClr val="accent1"/>
                                  </a:solidFill>
                                  <a:latin typeface="Cambria Math" charset="0"/>
                                </a:rPr>
                                <m:t>𝑖</m:t>
                              </m:r>
                              <m:r>
                                <a:rPr lang="en-US" sz="1400" b="0" i="1" smtClean="0">
                                  <a:solidFill>
                                    <a:schemeClr val="accent1"/>
                                  </a:solidFill>
                                  <a:latin typeface="Cambria Math" charset="0"/>
                                </a:rPr>
                                <m:t>,</m:t>
                              </m:r>
                              <m:r>
                                <a:rPr lang="en-US" sz="1400" b="0" i="1" smtClean="0">
                                  <a:solidFill>
                                    <a:schemeClr val="accent1"/>
                                  </a:solidFill>
                                  <a:latin typeface="Cambria Math" charset="0"/>
                                </a:rPr>
                                <m:t>𝑗</m:t>
                              </m:r>
                              <m:r>
                                <a:rPr lang="en-US" sz="1400" b="0" i="1" smtClean="0">
                                  <a:solidFill>
                                    <a:schemeClr val="accent1"/>
                                  </a:solidFill>
                                  <a:latin typeface="Cambria Math" charset="0"/>
                                </a:rPr>
                                <m:t>&gt;0</m:t>
                              </m:r>
                            </m:e>
                            <m:e>
                              <m:func>
                                <m:funcPr>
                                  <m:ctrlPr>
                                    <a:rPr lang="en-US" sz="1400" b="0" i="1" smtClean="0">
                                      <a:solidFill>
                                        <a:schemeClr val="accent4"/>
                                      </a:solidFill>
                                      <a:latin typeface="Cambria Math" panose="02040503050406030204" pitchFamily="18" charset="0"/>
                                    </a:rPr>
                                  </m:ctrlPr>
                                </m:funcPr>
                                <m:fName>
                                  <m:r>
                                    <m:rPr>
                                      <m:sty m:val="p"/>
                                    </m:rPr>
                                    <a:rPr lang="en-US" sz="1400" b="0" i="0" smtClean="0">
                                      <a:solidFill>
                                        <a:schemeClr val="accent4"/>
                                      </a:solidFill>
                                      <a:latin typeface="Cambria Math" charset="0"/>
                                    </a:rPr>
                                    <m:t>max</m:t>
                                  </m:r>
                                </m:fName>
                                <m:e>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−1</m:t>
                                          </m:r>
                                        </m:e>
                                      </m:d>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−1,</m:t>
                                          </m:r>
                                          <m:r>
                                            <a:rPr lang="en-US" sz="1400" b="0" i="1" smtClean="0">
                                              <a:solidFill>
                                                <a:schemeClr val="accent4"/>
                                              </a:solidFill>
                                              <a:latin typeface="Cambria Math" charset="0"/>
                                            </a:rPr>
                                            <m:t>𝑗</m:t>
                                          </m:r>
                                        </m:e>
                                      </m:d>
                                    </m:e>
                                  </m:d>
                                </m:e>
                              </m:func>
                              <m:r>
                                <a:rPr lang="en-US" sz="1400" b="0" i="1" smtClean="0">
                                  <a:solidFill>
                                    <a:schemeClr val="accent4"/>
                                  </a:solidFill>
                                  <a:latin typeface="Cambria Math" charset="0"/>
                                </a:rPr>
                                <m:t>   </m:t>
                              </m:r>
                              <m:r>
                                <m:rPr>
                                  <m:nor/>
                                </m:rPr>
                                <a:rPr lang="en-US" sz="1400" b="0" i="0" smtClean="0">
                                  <a:solidFill>
                                    <a:schemeClr val="accent4"/>
                                  </a:solidFill>
                                  <a:latin typeface="Cambria Math" charset="0"/>
                                </a:rPr>
                                <m:t>if</m:t>
                              </m:r>
                              <m:r>
                                <a:rPr lang="en-US" sz="1400" b="0" i="1" smtClean="0">
                                  <a:solidFill>
                                    <a:schemeClr val="accent4"/>
                                  </a:solidFill>
                                  <a:latin typeface="Cambria Math" charset="0"/>
                                </a:rPr>
                                <m:t> </m:t>
                              </m:r>
                              <m:r>
                                <a:rPr lang="en-US" sz="1400" b="0" i="1" smtClean="0">
                                  <a:solidFill>
                                    <a:schemeClr val="accent4"/>
                                  </a:solidFill>
                                  <a:latin typeface="Cambria Math" charset="0"/>
                                </a:rPr>
                                <m:t>𝑋</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e>
                              </m:d>
                              <m:r>
                                <a:rPr lang="en-US" sz="1400" b="0" i="1" smtClean="0">
                                  <a:solidFill>
                                    <a:schemeClr val="accent4"/>
                                  </a:solidFill>
                                  <a:latin typeface="Cambria Math" charset="0"/>
                                </a:rPr>
                                <m:t>≠</m:t>
                              </m:r>
                              <m:r>
                                <a:rPr lang="en-US" sz="1400" b="0" i="1" smtClean="0">
                                  <a:solidFill>
                                    <a:schemeClr val="accent4"/>
                                  </a:solidFill>
                                  <a:latin typeface="Cambria Math" charset="0"/>
                                </a:rPr>
                                <m:t>𝑌</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𝑗</m:t>
                                  </m:r>
                                </m:e>
                              </m:d>
                              <m:r>
                                <m:rPr>
                                  <m:nor/>
                                </m:rPr>
                                <a:rPr lang="en-US" sz="1400" b="0" i="0" smtClean="0">
                                  <a:solidFill>
                                    <a:schemeClr val="accent4"/>
                                  </a:solidFill>
                                  <a:latin typeface="Cambria Math" charset="0"/>
                                </a:rPr>
                                <m:t>  </m:t>
                              </m:r>
                              <m:r>
                                <m:rPr>
                                  <m:nor/>
                                </m:rPr>
                                <a:rPr lang="en-US" sz="1400" b="0" i="0" smtClean="0">
                                  <a:solidFill>
                                    <a:schemeClr val="accent4"/>
                                  </a:solidFill>
                                  <a:latin typeface="Cambria Math" charset="0"/>
                                </a:rPr>
                                <m:t>and</m:t>
                              </m:r>
                              <m:r>
                                <a:rPr lang="en-US" sz="1400" b="0" i="1" smtClean="0">
                                  <a:solidFill>
                                    <a:schemeClr val="accent4"/>
                                  </a:solidFill>
                                  <a:latin typeface="Cambria Math" charset="0"/>
                                </a:rPr>
                                <m:t> </m:t>
                              </m:r>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&gt;0</m:t>
                              </m:r>
                            </m:e>
                          </m:eqArr>
                        </m:e>
                      </m:d>
                    </m:oMath>
                  </m:oMathPara>
                </a14:m>
                <a:endParaRPr lang="en-US" sz="1400" dirty="0"/>
              </a:p>
            </p:txBody>
          </p:sp>
        </mc:Choice>
        <mc:Fallback xmlns="">
          <p:sp>
            <p:nvSpPr>
              <p:cNvPr id="63" name="Content Placeholder 2"/>
              <p:cNvSpPr>
                <a:spLocks noGrp="1" noRot="1" noChangeAspect="1" noMove="1" noResize="1" noEditPoints="1" noAdjustHandles="1" noChangeArrowheads="1" noChangeShapeType="1" noTextEdit="1"/>
              </p:cNvSpPr>
              <p:nvPr>
                <p:ph idx="1"/>
              </p:nvPr>
            </p:nvSpPr>
            <p:spPr>
              <a:xfrm>
                <a:off x="2446981" y="6034786"/>
                <a:ext cx="8292612" cy="1374775"/>
              </a:xfrm>
              <a:blipFill rotWithShape="0">
                <a:blip r:embed="rId2"/>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27C62E96-2DD9-8F4D-B1F0-687AF1F3C6C8}"/>
              </a:ext>
            </a:extLst>
          </p:cNvPr>
          <p:cNvSpPr>
            <a:spLocks noGrp="1"/>
          </p:cNvSpPr>
          <p:nvPr>
            <p:ph type="sldNum" sz="quarter" idx="12"/>
          </p:nvPr>
        </p:nvSpPr>
        <p:spPr/>
        <p:txBody>
          <a:bodyPr/>
          <a:lstStyle/>
          <a:p>
            <a:fld id="{EF2FF170-42D9-E44F-9C55-E217B723EC95}" type="slidenum">
              <a:rPr lang="en-US" smtClean="0"/>
              <a:t>24</a:t>
            </a:fld>
            <a:endParaRPr lang="en-US"/>
          </a:p>
        </p:txBody>
      </p:sp>
    </p:spTree>
    <p:extLst>
      <p:ext uri="{BB962C8B-B14F-4D97-AF65-F5344CB8AC3E}">
        <p14:creationId xmlns:p14="http://schemas.microsoft.com/office/powerpoint/2010/main" val="777597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1706040" y="3234635"/>
            <a:ext cx="2572568" cy="2905853"/>
            <a:chOff x="1706040" y="3234635"/>
            <a:chExt cx="2572568" cy="2905853"/>
          </a:xfrm>
        </p:grpSpPr>
        <p:grpSp>
          <p:nvGrpSpPr>
            <p:cNvPr id="86" name="Group 85"/>
            <p:cNvGrpSpPr/>
            <p:nvPr/>
          </p:nvGrpSpPr>
          <p:grpSpPr>
            <a:xfrm>
              <a:off x="1708290" y="3234635"/>
              <a:ext cx="2054215" cy="2412745"/>
              <a:chOff x="618255" y="2644927"/>
              <a:chExt cx="2054215" cy="2412745"/>
            </a:xfrm>
            <a:solidFill>
              <a:schemeClr val="accent6">
                <a:lumMod val="20000"/>
                <a:lumOff val="80000"/>
              </a:schemeClr>
            </a:solidFill>
          </p:grpSpPr>
          <p:sp>
            <p:nvSpPr>
              <p:cNvPr id="97" name="Rectangle 96"/>
              <p:cNvSpPr/>
              <p:nvPr/>
            </p:nvSpPr>
            <p:spPr>
              <a:xfrm>
                <a:off x="618255" y="26449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8" name="Rectangle 97"/>
              <p:cNvSpPr/>
              <p:nvPr/>
            </p:nvSpPr>
            <p:spPr>
              <a:xfrm>
                <a:off x="1133922"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9" name="Rectangle 98"/>
              <p:cNvSpPr/>
              <p:nvPr/>
            </p:nvSpPr>
            <p:spPr>
              <a:xfrm>
                <a:off x="1649589"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0" name="Rectangle 99"/>
              <p:cNvSpPr/>
              <p:nvPr/>
            </p:nvSpPr>
            <p:spPr>
              <a:xfrm>
                <a:off x="2165256" y="26561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1" name="Rectangle 100"/>
              <p:cNvSpPr/>
              <p:nvPr/>
            </p:nvSpPr>
            <p:spPr>
              <a:xfrm>
                <a:off x="618255" y="3123872"/>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2" name="Rectangle 101"/>
              <p:cNvSpPr/>
              <p:nvPr/>
            </p:nvSpPr>
            <p:spPr>
              <a:xfrm>
                <a:off x="1133922"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 name="Rectangle 102"/>
              <p:cNvSpPr/>
              <p:nvPr/>
            </p:nvSpPr>
            <p:spPr>
              <a:xfrm>
                <a:off x="1649589"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 name="Rectangle 103"/>
              <p:cNvSpPr/>
              <p:nvPr/>
            </p:nvSpPr>
            <p:spPr>
              <a:xfrm>
                <a:off x="2165256" y="313508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 name="Rectangle 104"/>
              <p:cNvSpPr/>
              <p:nvPr/>
            </p:nvSpPr>
            <p:spPr>
              <a:xfrm>
                <a:off x="621377" y="3596214"/>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6" name="Rectangle 105"/>
              <p:cNvSpPr/>
              <p:nvPr/>
            </p:nvSpPr>
            <p:spPr>
              <a:xfrm>
                <a:off x="1137044"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 name="Rectangle 106"/>
              <p:cNvSpPr/>
              <p:nvPr/>
            </p:nvSpPr>
            <p:spPr>
              <a:xfrm>
                <a:off x="1652711"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 name="Rectangle 107"/>
              <p:cNvSpPr/>
              <p:nvPr/>
            </p:nvSpPr>
            <p:spPr>
              <a:xfrm>
                <a:off x="2168378" y="3607422"/>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 name="Rectangle 108"/>
              <p:cNvSpPr/>
              <p:nvPr/>
            </p:nvSpPr>
            <p:spPr>
              <a:xfrm>
                <a:off x="618255" y="4077743"/>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10" name="Rectangle 109"/>
              <p:cNvSpPr/>
              <p:nvPr/>
            </p:nvSpPr>
            <p:spPr>
              <a:xfrm>
                <a:off x="1133922"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Rectangle 110"/>
              <p:cNvSpPr/>
              <p:nvPr/>
            </p:nvSpPr>
            <p:spPr>
              <a:xfrm>
                <a:off x="1649589"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Rectangle 111"/>
              <p:cNvSpPr/>
              <p:nvPr/>
            </p:nvSpPr>
            <p:spPr>
              <a:xfrm>
                <a:off x="2165256" y="4088951"/>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 name="Rectangle 112"/>
              <p:cNvSpPr/>
              <p:nvPr/>
            </p:nvSpPr>
            <p:spPr>
              <a:xfrm>
                <a:off x="618255" y="45662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14" name="Rectangle 113"/>
              <p:cNvSpPr/>
              <p:nvPr/>
            </p:nvSpPr>
            <p:spPr>
              <a:xfrm>
                <a:off x="1133922"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 name="Rectangle 114"/>
              <p:cNvSpPr/>
              <p:nvPr/>
            </p:nvSpPr>
            <p:spPr>
              <a:xfrm>
                <a:off x="1649589"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 name="Rectangle 115"/>
              <p:cNvSpPr/>
              <p:nvPr/>
            </p:nvSpPr>
            <p:spPr>
              <a:xfrm>
                <a:off x="2165256" y="45774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87" name="Rectangle 86"/>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88" name="Rectangle 87"/>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Rectangle 88"/>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 name="Rectangle 89"/>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Rectangle 90"/>
            <p:cNvSpPr/>
            <p:nvPr/>
          </p:nvSpPr>
          <p:spPr>
            <a:xfrm>
              <a:off x="3771394" y="51675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Rectangle 91"/>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3" name="Rectangle 92"/>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 name="Rectangle 93"/>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 name="Rectangle 94"/>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 name="Rectangle 95"/>
            <p:cNvSpPr/>
            <p:nvPr/>
          </p:nvSpPr>
          <p:spPr>
            <a:xfrm>
              <a:off x="3768708" y="565692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p:cNvSpPr>
            <a:spLocks noGrp="1"/>
          </p:cNvSpPr>
          <p:nvPr>
            <p:ph type="title"/>
          </p:nvPr>
        </p:nvSpPr>
        <p:spPr/>
        <p:txBody>
          <a:bodyPr/>
          <a:lstStyle/>
          <a:p>
            <a:r>
              <a:rPr lang="en-US" dirty="0"/>
              <a:t>Example</a:t>
            </a:r>
          </a:p>
        </p:txBody>
      </p:sp>
      <p:sp>
        <p:nvSpPr>
          <p:cNvPr id="4" name="Rectangle 3"/>
          <p:cNvSpPr/>
          <p:nvPr/>
        </p:nvSpPr>
        <p:spPr>
          <a:xfrm>
            <a:off x="634124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5" name="Rectangle 4"/>
          <p:cNvSpPr/>
          <p:nvPr/>
        </p:nvSpPr>
        <p:spPr>
          <a:xfrm>
            <a:off x="684533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6" name="Rectangle 5"/>
          <p:cNvSpPr/>
          <p:nvPr/>
        </p:nvSpPr>
        <p:spPr>
          <a:xfrm>
            <a:off x="7325979"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7" name="Rectangle 6"/>
          <p:cNvSpPr/>
          <p:nvPr/>
        </p:nvSpPr>
        <p:spPr>
          <a:xfrm>
            <a:off x="783007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8" name="Rectangle 7"/>
          <p:cNvSpPr/>
          <p:nvPr/>
        </p:nvSpPr>
        <p:spPr>
          <a:xfrm>
            <a:off x="833416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9" name="Rectangle 8"/>
          <p:cNvSpPr/>
          <p:nvPr/>
        </p:nvSpPr>
        <p:spPr>
          <a:xfrm>
            <a:off x="634124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0" name="Rectangle 9"/>
          <p:cNvSpPr/>
          <p:nvPr/>
        </p:nvSpPr>
        <p:spPr>
          <a:xfrm>
            <a:off x="6845333"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1" name="Rectangle 10"/>
          <p:cNvSpPr/>
          <p:nvPr/>
        </p:nvSpPr>
        <p:spPr>
          <a:xfrm>
            <a:off x="7325979"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2" name="Rectangle 11"/>
          <p:cNvSpPr/>
          <p:nvPr/>
        </p:nvSpPr>
        <p:spPr>
          <a:xfrm>
            <a:off x="783007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8" name="TextBox 17"/>
          <p:cNvSpPr txBox="1"/>
          <p:nvPr/>
        </p:nvSpPr>
        <p:spPr>
          <a:xfrm>
            <a:off x="5860595" y="1259972"/>
            <a:ext cx="543658" cy="523220"/>
          </a:xfrm>
          <a:prstGeom prst="rect">
            <a:avLst/>
          </a:prstGeom>
          <a:noFill/>
        </p:spPr>
        <p:txBody>
          <a:bodyPr wrap="square" rtlCol="0">
            <a:spAutoFit/>
          </a:bodyPr>
          <a:lstStyle/>
          <a:p>
            <a:r>
              <a:rPr lang="en-US" sz="2800"/>
              <a:t>Y</a:t>
            </a:r>
            <a:endParaRPr lang="en-US" sz="2800" dirty="0"/>
          </a:p>
        </p:txBody>
      </p:sp>
      <p:sp>
        <p:nvSpPr>
          <p:cNvPr id="19" name="TextBox 18"/>
          <p:cNvSpPr txBox="1"/>
          <p:nvPr/>
        </p:nvSpPr>
        <p:spPr>
          <a:xfrm>
            <a:off x="5860595" y="311719"/>
            <a:ext cx="543658" cy="523220"/>
          </a:xfrm>
          <a:prstGeom prst="rect">
            <a:avLst/>
          </a:prstGeom>
          <a:noFill/>
        </p:spPr>
        <p:txBody>
          <a:bodyPr wrap="square" rtlCol="0">
            <a:spAutoFit/>
          </a:bodyPr>
          <a:lstStyle/>
          <a:p>
            <a:r>
              <a:rPr lang="en-US" sz="2800" dirty="0"/>
              <a:t>X</a:t>
            </a:r>
          </a:p>
        </p:txBody>
      </p:sp>
      <p:sp>
        <p:nvSpPr>
          <p:cNvPr id="20" name="Rectangle 19"/>
          <p:cNvSpPr/>
          <p:nvPr/>
        </p:nvSpPr>
        <p:spPr>
          <a:xfrm>
            <a:off x="1708290" y="3234635"/>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2" name="Rectangle 21"/>
          <p:cNvSpPr/>
          <p:nvPr/>
        </p:nvSpPr>
        <p:spPr>
          <a:xfrm>
            <a:off x="2223957" y="32445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3" name="Rectangle 22"/>
          <p:cNvSpPr/>
          <p:nvPr/>
        </p:nvSpPr>
        <p:spPr>
          <a:xfrm>
            <a:off x="2739624" y="32445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4" name="Rectangle 23"/>
          <p:cNvSpPr/>
          <p:nvPr/>
        </p:nvSpPr>
        <p:spPr>
          <a:xfrm>
            <a:off x="3255291" y="324584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5" name="Rectangle 24"/>
          <p:cNvSpPr/>
          <p:nvPr/>
        </p:nvSpPr>
        <p:spPr>
          <a:xfrm>
            <a:off x="1708290" y="3713580"/>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6" name="Rectangle 25"/>
          <p:cNvSpPr/>
          <p:nvPr/>
        </p:nvSpPr>
        <p:spPr>
          <a:xfrm>
            <a:off x="2223957" y="372349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7" name="Rectangle 26"/>
          <p:cNvSpPr/>
          <p:nvPr/>
        </p:nvSpPr>
        <p:spPr>
          <a:xfrm>
            <a:off x="2739624" y="372349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8" name="Rectangle 27"/>
          <p:cNvSpPr/>
          <p:nvPr/>
        </p:nvSpPr>
        <p:spPr>
          <a:xfrm>
            <a:off x="3255291" y="372478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9" name="Rectangle 28"/>
          <p:cNvSpPr/>
          <p:nvPr/>
        </p:nvSpPr>
        <p:spPr>
          <a:xfrm>
            <a:off x="1711412" y="4185922"/>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0" name="Rectangle 29"/>
          <p:cNvSpPr/>
          <p:nvPr/>
        </p:nvSpPr>
        <p:spPr>
          <a:xfrm>
            <a:off x="2227079" y="419583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1" name="Rectangle 30"/>
          <p:cNvSpPr/>
          <p:nvPr/>
        </p:nvSpPr>
        <p:spPr>
          <a:xfrm>
            <a:off x="2742746" y="419583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2" name="Rectangle 31"/>
          <p:cNvSpPr/>
          <p:nvPr/>
        </p:nvSpPr>
        <p:spPr>
          <a:xfrm>
            <a:off x="3258413" y="419713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3" name="Rectangle 32"/>
          <p:cNvSpPr/>
          <p:nvPr/>
        </p:nvSpPr>
        <p:spPr>
          <a:xfrm>
            <a:off x="1708290" y="4667451"/>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4" name="Rectangle 33"/>
          <p:cNvSpPr/>
          <p:nvPr/>
        </p:nvSpPr>
        <p:spPr>
          <a:xfrm>
            <a:off x="2223957" y="467736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5" name="Rectangle 34"/>
          <p:cNvSpPr/>
          <p:nvPr/>
        </p:nvSpPr>
        <p:spPr>
          <a:xfrm>
            <a:off x="2739624" y="467736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6" name="Rectangle 35"/>
          <p:cNvSpPr/>
          <p:nvPr/>
        </p:nvSpPr>
        <p:spPr>
          <a:xfrm>
            <a:off x="3255291" y="46786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7" name="Rectangle 36"/>
          <p:cNvSpPr/>
          <p:nvPr/>
        </p:nvSpPr>
        <p:spPr>
          <a:xfrm>
            <a:off x="1708290" y="5155935"/>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8" name="Rectangle 37"/>
          <p:cNvSpPr/>
          <p:nvPr/>
        </p:nvSpPr>
        <p:spPr>
          <a:xfrm>
            <a:off x="2223957" y="51658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9" name="Rectangle 38"/>
          <p:cNvSpPr/>
          <p:nvPr/>
        </p:nvSpPr>
        <p:spPr>
          <a:xfrm>
            <a:off x="2739624" y="51658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0" name="Rectangle 39"/>
          <p:cNvSpPr/>
          <p:nvPr/>
        </p:nvSpPr>
        <p:spPr>
          <a:xfrm>
            <a:off x="3255291" y="516714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2" name="Rectangle 41"/>
          <p:cNvSpPr/>
          <p:nvPr/>
        </p:nvSpPr>
        <p:spPr>
          <a:xfrm>
            <a:off x="709939" y="3720772"/>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3" name="Rectangle 42"/>
          <p:cNvSpPr/>
          <p:nvPr/>
        </p:nvSpPr>
        <p:spPr>
          <a:xfrm>
            <a:off x="709939" y="4220560"/>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4" name="Rectangle 43"/>
          <p:cNvSpPr/>
          <p:nvPr/>
        </p:nvSpPr>
        <p:spPr>
          <a:xfrm>
            <a:off x="709939" y="4717676"/>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5" name="Rectangle 44"/>
          <p:cNvSpPr/>
          <p:nvPr/>
        </p:nvSpPr>
        <p:spPr>
          <a:xfrm>
            <a:off x="709939" y="5203217"/>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6" name="Rectangle 45"/>
          <p:cNvSpPr/>
          <p:nvPr/>
        </p:nvSpPr>
        <p:spPr>
          <a:xfrm>
            <a:off x="709939" y="5701609"/>
            <a:ext cx="504092" cy="448466"/>
          </a:xfrm>
          <a:prstGeom prst="rect">
            <a:avLst/>
          </a:prstGeom>
          <a:solidFill>
            <a:schemeClr val="accent5">
              <a:lumMod val="40000"/>
              <a:lumOff val="6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7" name="Rectangle 46"/>
          <p:cNvSpPr/>
          <p:nvPr/>
        </p:nvSpPr>
        <p:spPr>
          <a:xfrm>
            <a:off x="2229150"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8" name="Rectangle 47"/>
          <p:cNvSpPr/>
          <p:nvPr/>
        </p:nvSpPr>
        <p:spPr>
          <a:xfrm>
            <a:off x="2744817"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9" name="Rectangle 48"/>
          <p:cNvSpPr/>
          <p:nvPr/>
        </p:nvSpPr>
        <p:spPr>
          <a:xfrm>
            <a:off x="3260188"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50" name="Rectangle 49"/>
          <p:cNvSpPr/>
          <p:nvPr/>
        </p:nvSpPr>
        <p:spPr>
          <a:xfrm>
            <a:off x="3775855" y="2361234"/>
            <a:ext cx="504092" cy="475893"/>
          </a:xfrm>
          <a:prstGeom prst="rect">
            <a:avLst/>
          </a:prstGeom>
          <a:solidFill>
            <a:schemeClr val="accent5">
              <a:lumMod val="40000"/>
              <a:lumOff val="6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51" name="TextBox 50"/>
          <p:cNvSpPr txBox="1"/>
          <p:nvPr/>
        </p:nvSpPr>
        <p:spPr>
          <a:xfrm>
            <a:off x="179575" y="4630071"/>
            <a:ext cx="543658" cy="523220"/>
          </a:xfrm>
          <a:prstGeom prst="rect">
            <a:avLst/>
          </a:prstGeom>
          <a:noFill/>
        </p:spPr>
        <p:txBody>
          <a:bodyPr wrap="square" rtlCol="0">
            <a:spAutoFit/>
          </a:bodyPr>
          <a:lstStyle/>
          <a:p>
            <a:r>
              <a:rPr lang="en-US" sz="2800" dirty="0"/>
              <a:t>X</a:t>
            </a:r>
          </a:p>
        </p:txBody>
      </p:sp>
      <p:sp>
        <p:nvSpPr>
          <p:cNvPr id="52" name="TextBox 51"/>
          <p:cNvSpPr txBox="1"/>
          <p:nvPr/>
        </p:nvSpPr>
        <p:spPr>
          <a:xfrm>
            <a:off x="2968576" y="1739672"/>
            <a:ext cx="543658" cy="523220"/>
          </a:xfrm>
          <a:prstGeom prst="rect">
            <a:avLst/>
          </a:prstGeom>
          <a:noFill/>
        </p:spPr>
        <p:txBody>
          <a:bodyPr wrap="square" rtlCol="0">
            <a:spAutoFit/>
          </a:bodyPr>
          <a:lstStyle/>
          <a:p>
            <a:r>
              <a:rPr lang="en-US" sz="2800"/>
              <a:t>Y</a:t>
            </a:r>
            <a:endParaRPr lang="en-US" sz="2800" dirty="0"/>
          </a:p>
        </p:txBody>
      </p:sp>
      <p:sp>
        <p:nvSpPr>
          <p:cNvPr id="53" name="Rectangle 52"/>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4" name="Rectangle 53"/>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55" name="Rectangle 54"/>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56" name="Rectangle 55"/>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7" name="Rectangle 56"/>
          <p:cNvSpPr/>
          <p:nvPr/>
        </p:nvSpPr>
        <p:spPr>
          <a:xfrm>
            <a:off x="3771394" y="51675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8" name="Rectangle 57"/>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9" name="Rectangle 58"/>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60" name="Rectangle 59"/>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1" name="Rectangle 60"/>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2" name="Rectangle 61"/>
          <p:cNvSpPr/>
          <p:nvPr/>
        </p:nvSpPr>
        <p:spPr>
          <a:xfrm>
            <a:off x="3768708" y="5656923"/>
            <a:ext cx="504092" cy="480237"/>
          </a:xfrm>
          <a:prstGeom prst="rect">
            <a:avLst/>
          </a:prstGeom>
          <a:solidFill>
            <a:schemeClr val="accent5">
              <a:lumMod val="40000"/>
              <a:lumOff val="6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mc:AlternateContent xmlns:mc="http://schemas.openxmlformats.org/markup-compatibility/2006" xmlns:a14="http://schemas.microsoft.com/office/drawing/2010/main">
        <mc:Choice Requires="a14">
          <p:sp>
            <p:nvSpPr>
              <p:cNvPr id="63" name="Content Placeholder 2"/>
              <p:cNvSpPr>
                <a:spLocks noGrp="1"/>
              </p:cNvSpPr>
              <p:nvPr>
                <p:ph idx="1"/>
              </p:nvPr>
            </p:nvSpPr>
            <p:spPr>
              <a:xfrm>
                <a:off x="2446981" y="6034786"/>
                <a:ext cx="8292612" cy="1374775"/>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sz="1400" b="0" i="1" smtClean="0">
                          <a:latin typeface="Cambria Math" charset="0"/>
                        </a:rPr>
                        <m:t>𝐶</m:t>
                      </m:r>
                      <m:d>
                        <m:dPr>
                          <m:begChr m:val="["/>
                          <m:endChr m:val="]"/>
                          <m:ctrlPr>
                            <a:rPr lang="en-US" sz="1400" b="0" i="1" smtClean="0">
                              <a:latin typeface="Cambria Math" panose="02040503050406030204" pitchFamily="18" charset="0"/>
                            </a:rPr>
                          </m:ctrlPr>
                        </m:dPr>
                        <m:e>
                          <m:r>
                            <a:rPr lang="en-US" sz="1400" b="0" i="1" smtClean="0">
                              <a:latin typeface="Cambria Math" charset="0"/>
                            </a:rPr>
                            <m:t>𝑖</m:t>
                          </m:r>
                          <m:r>
                            <a:rPr lang="en-US" sz="1400" b="0" i="1" smtClean="0">
                              <a:latin typeface="Cambria Math" charset="0"/>
                            </a:rPr>
                            <m:t>,</m:t>
                          </m:r>
                          <m:r>
                            <a:rPr lang="en-US" sz="1400" b="0" i="1" smtClean="0">
                              <a:latin typeface="Cambria Math" charset="0"/>
                            </a:rPr>
                            <m:t>𝑗</m:t>
                          </m:r>
                        </m:e>
                      </m:d>
                      <m:r>
                        <a:rPr lang="en-US" sz="1400" b="0" i="1" smtClean="0">
                          <a:latin typeface="Cambria Math" charset="0"/>
                        </a:rPr>
                        <m:t>= </m:t>
                      </m:r>
                      <m:d>
                        <m:dPr>
                          <m:begChr m:val="{"/>
                          <m:endChr m:val=""/>
                          <m:ctrlPr>
                            <a:rPr lang="mr-IN" sz="1400" b="0" i="1" smtClean="0">
                              <a:latin typeface="Cambria Math" panose="02040503050406030204" pitchFamily="18" charset="0"/>
                            </a:rPr>
                          </m:ctrlPr>
                        </m:dPr>
                        <m:e>
                          <m:eqArr>
                            <m:eqArrPr>
                              <m:ctrlPr>
                                <a:rPr lang="mr-IN" sz="1400" b="0" i="1" smtClean="0">
                                  <a:latin typeface="Cambria Math" panose="02040503050406030204" pitchFamily="18" charset="0"/>
                                </a:rPr>
                              </m:ctrlPr>
                            </m:eqArrPr>
                            <m:e>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if</m:t>
                              </m:r>
                              <m:r>
                                <a:rPr lang="en-US" sz="1400" b="0" i="1" smtClean="0">
                                  <a:solidFill>
                                    <a:schemeClr val="accent5"/>
                                  </a:solidFill>
                                  <a:latin typeface="Cambria Math" charset="0"/>
                                </a:rPr>
                                <m:t>  </m:t>
                              </m:r>
                              <m:r>
                                <a:rPr lang="en-US" sz="1400" b="0" i="1" smtClean="0">
                                  <a:solidFill>
                                    <a:schemeClr val="accent5"/>
                                  </a:solidFill>
                                  <a:latin typeface="Cambria Math" charset="0"/>
                                </a:rPr>
                                <m:t>𝑖</m:t>
                              </m:r>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or</m:t>
                              </m:r>
                              <m:r>
                                <a:rPr lang="en-US" sz="1400" b="0" i="1" smtClean="0">
                                  <a:solidFill>
                                    <a:schemeClr val="accent5"/>
                                  </a:solidFill>
                                  <a:latin typeface="Cambria Math" charset="0"/>
                                </a:rPr>
                                <m:t> </m:t>
                              </m:r>
                              <m:r>
                                <a:rPr lang="en-US" sz="1400" b="0" i="1" smtClean="0">
                                  <a:solidFill>
                                    <a:schemeClr val="accent5"/>
                                  </a:solidFill>
                                  <a:latin typeface="Cambria Math" charset="0"/>
                                </a:rPr>
                                <m:t>𝑗</m:t>
                              </m:r>
                              <m:r>
                                <a:rPr lang="en-US" sz="1400" b="0" i="1" smtClean="0">
                                  <a:solidFill>
                                    <a:schemeClr val="accent5"/>
                                  </a:solidFill>
                                  <a:latin typeface="Cambria Math" charset="0"/>
                                </a:rPr>
                                <m:t>=0</m:t>
                              </m:r>
                            </m:e>
                            <m:e>
                              <m:r>
                                <a:rPr lang="en-US" sz="1400" b="0" i="1" smtClean="0">
                                  <a:solidFill>
                                    <a:schemeClr val="accent1"/>
                                  </a:solidFill>
                                  <a:latin typeface="Cambria Math" charset="0"/>
                                </a:rPr>
                                <m:t>𝐶</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r>
                                    <a:rPr lang="en-US" sz="1400" b="0" i="1" smtClean="0">
                                      <a:solidFill>
                                        <a:schemeClr val="accent1"/>
                                      </a:solidFill>
                                      <a:latin typeface="Cambria Math" charset="0"/>
                                    </a:rPr>
                                    <m:t>−1,</m:t>
                                  </m:r>
                                  <m:r>
                                    <a:rPr lang="en-US" sz="1400" b="0" i="1" smtClean="0">
                                      <a:solidFill>
                                        <a:schemeClr val="accent1"/>
                                      </a:solidFill>
                                      <a:latin typeface="Cambria Math" charset="0"/>
                                    </a:rPr>
                                    <m:t>𝑗</m:t>
                                  </m:r>
                                  <m:r>
                                    <a:rPr lang="en-US" sz="1400" b="0" i="1" smtClean="0">
                                      <a:solidFill>
                                        <a:schemeClr val="accent1"/>
                                      </a:solidFill>
                                      <a:latin typeface="Cambria Math" charset="0"/>
                                    </a:rPr>
                                    <m:t>−1</m:t>
                                  </m:r>
                                </m:e>
                              </m:d>
                              <m:r>
                                <a:rPr lang="en-US" sz="1400" b="0" i="1" smtClean="0">
                                  <a:solidFill>
                                    <a:schemeClr val="accent1"/>
                                  </a:solidFill>
                                  <a:latin typeface="Cambria Math" charset="0"/>
                                </a:rPr>
                                <m:t>+1                      </m:t>
                              </m:r>
                              <m:r>
                                <m:rPr>
                                  <m:nor/>
                                </m:rPr>
                                <a:rPr lang="en-US" sz="1400" b="0" i="0" smtClean="0">
                                  <a:solidFill>
                                    <a:schemeClr val="accent1"/>
                                  </a:solidFill>
                                  <a:latin typeface="Cambria Math" charset="0"/>
                                </a:rPr>
                                <m:t>if</m:t>
                              </m:r>
                              <m:r>
                                <a:rPr lang="en-US" sz="1400" b="0" i="1" smtClean="0">
                                  <a:solidFill>
                                    <a:schemeClr val="accent1"/>
                                  </a:solidFill>
                                  <a:latin typeface="Cambria Math" charset="0"/>
                                </a:rPr>
                                <m:t> </m:t>
                              </m:r>
                              <m:r>
                                <a:rPr lang="en-US" sz="1400" b="0" i="1" smtClean="0">
                                  <a:solidFill>
                                    <a:schemeClr val="accent1"/>
                                  </a:solidFill>
                                  <a:latin typeface="Cambria Math" charset="0"/>
                                </a:rPr>
                                <m:t>𝑋</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e>
                              </m:d>
                              <m:r>
                                <a:rPr lang="en-US" sz="1400" b="0" i="1" smtClean="0">
                                  <a:solidFill>
                                    <a:schemeClr val="accent1"/>
                                  </a:solidFill>
                                  <a:latin typeface="Cambria Math" charset="0"/>
                                </a:rPr>
                                <m:t>=</m:t>
                              </m:r>
                              <m:r>
                                <a:rPr lang="en-US" sz="1400" b="0" i="1" smtClean="0">
                                  <a:solidFill>
                                    <a:schemeClr val="accent1"/>
                                  </a:solidFill>
                                  <a:latin typeface="Cambria Math" charset="0"/>
                                </a:rPr>
                                <m:t>𝑌</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𝑗</m:t>
                                  </m:r>
                                </m:e>
                              </m:d>
                              <m:r>
                                <a:rPr lang="en-US" sz="1400" b="0" i="1" smtClean="0">
                                  <a:solidFill>
                                    <a:schemeClr val="accent1"/>
                                  </a:solidFill>
                                  <a:latin typeface="Cambria Math" charset="0"/>
                                </a:rPr>
                                <m:t> </m:t>
                              </m:r>
                              <m:r>
                                <m:rPr>
                                  <m:nor/>
                                </m:rPr>
                                <a:rPr lang="en-US" sz="1400" b="0" i="0" smtClean="0">
                                  <a:solidFill>
                                    <a:schemeClr val="accent1"/>
                                  </a:solidFill>
                                  <a:latin typeface="Cambria Math" charset="0"/>
                                </a:rPr>
                                <m:t> </m:t>
                              </m:r>
                              <m:r>
                                <m:rPr>
                                  <m:nor/>
                                </m:rPr>
                                <a:rPr lang="en-US" sz="1400" b="0" i="0" smtClean="0">
                                  <a:solidFill>
                                    <a:schemeClr val="accent1"/>
                                  </a:solidFill>
                                  <a:latin typeface="Cambria Math" charset="0"/>
                                </a:rPr>
                                <m:t>and</m:t>
                              </m:r>
                              <m:r>
                                <m:rPr>
                                  <m:nor/>
                                </m:rPr>
                                <a:rPr lang="en-US" sz="1400" b="0" i="0" smtClean="0">
                                  <a:solidFill>
                                    <a:schemeClr val="accent1"/>
                                  </a:solidFill>
                                  <a:latin typeface="Cambria Math" charset="0"/>
                                </a:rPr>
                                <m:t> </m:t>
                              </m:r>
                              <m:r>
                                <a:rPr lang="en-US" sz="1400" b="0" i="1" smtClean="0">
                                  <a:solidFill>
                                    <a:schemeClr val="accent1"/>
                                  </a:solidFill>
                                  <a:latin typeface="Cambria Math" charset="0"/>
                                </a:rPr>
                                <m:t>𝑖</m:t>
                              </m:r>
                              <m:r>
                                <a:rPr lang="en-US" sz="1400" b="0" i="1" smtClean="0">
                                  <a:solidFill>
                                    <a:schemeClr val="accent1"/>
                                  </a:solidFill>
                                  <a:latin typeface="Cambria Math" charset="0"/>
                                </a:rPr>
                                <m:t>,</m:t>
                              </m:r>
                              <m:r>
                                <a:rPr lang="en-US" sz="1400" b="0" i="1" smtClean="0">
                                  <a:solidFill>
                                    <a:schemeClr val="accent1"/>
                                  </a:solidFill>
                                  <a:latin typeface="Cambria Math" charset="0"/>
                                </a:rPr>
                                <m:t>𝑗</m:t>
                              </m:r>
                              <m:r>
                                <a:rPr lang="en-US" sz="1400" b="0" i="1" smtClean="0">
                                  <a:solidFill>
                                    <a:schemeClr val="accent1"/>
                                  </a:solidFill>
                                  <a:latin typeface="Cambria Math" charset="0"/>
                                </a:rPr>
                                <m:t>&gt;0</m:t>
                              </m:r>
                            </m:e>
                            <m:e>
                              <m:func>
                                <m:funcPr>
                                  <m:ctrlPr>
                                    <a:rPr lang="en-US" sz="1400" b="0" i="1" smtClean="0">
                                      <a:solidFill>
                                        <a:schemeClr val="accent4"/>
                                      </a:solidFill>
                                      <a:latin typeface="Cambria Math" panose="02040503050406030204" pitchFamily="18" charset="0"/>
                                    </a:rPr>
                                  </m:ctrlPr>
                                </m:funcPr>
                                <m:fName>
                                  <m:r>
                                    <m:rPr>
                                      <m:sty m:val="p"/>
                                    </m:rPr>
                                    <a:rPr lang="en-US" sz="1400" b="0" i="0" smtClean="0">
                                      <a:solidFill>
                                        <a:schemeClr val="accent4"/>
                                      </a:solidFill>
                                      <a:latin typeface="Cambria Math" charset="0"/>
                                    </a:rPr>
                                    <m:t>max</m:t>
                                  </m:r>
                                </m:fName>
                                <m:e>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−1</m:t>
                                          </m:r>
                                        </m:e>
                                      </m:d>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−1,</m:t>
                                          </m:r>
                                          <m:r>
                                            <a:rPr lang="en-US" sz="1400" b="0" i="1" smtClean="0">
                                              <a:solidFill>
                                                <a:schemeClr val="accent4"/>
                                              </a:solidFill>
                                              <a:latin typeface="Cambria Math" charset="0"/>
                                            </a:rPr>
                                            <m:t>𝑗</m:t>
                                          </m:r>
                                        </m:e>
                                      </m:d>
                                    </m:e>
                                  </m:d>
                                </m:e>
                              </m:func>
                              <m:r>
                                <a:rPr lang="en-US" sz="1400" b="0" i="1" smtClean="0">
                                  <a:solidFill>
                                    <a:schemeClr val="accent4"/>
                                  </a:solidFill>
                                  <a:latin typeface="Cambria Math" charset="0"/>
                                </a:rPr>
                                <m:t>   </m:t>
                              </m:r>
                              <m:r>
                                <m:rPr>
                                  <m:nor/>
                                </m:rPr>
                                <a:rPr lang="en-US" sz="1400" b="0" i="0" smtClean="0">
                                  <a:solidFill>
                                    <a:schemeClr val="accent4"/>
                                  </a:solidFill>
                                  <a:latin typeface="Cambria Math" charset="0"/>
                                </a:rPr>
                                <m:t>if</m:t>
                              </m:r>
                              <m:r>
                                <a:rPr lang="en-US" sz="1400" b="0" i="1" smtClean="0">
                                  <a:solidFill>
                                    <a:schemeClr val="accent4"/>
                                  </a:solidFill>
                                  <a:latin typeface="Cambria Math" charset="0"/>
                                </a:rPr>
                                <m:t> </m:t>
                              </m:r>
                              <m:r>
                                <a:rPr lang="en-US" sz="1400" b="0" i="1" smtClean="0">
                                  <a:solidFill>
                                    <a:schemeClr val="accent4"/>
                                  </a:solidFill>
                                  <a:latin typeface="Cambria Math" charset="0"/>
                                </a:rPr>
                                <m:t>𝑋</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e>
                              </m:d>
                              <m:r>
                                <a:rPr lang="en-US" sz="1400" b="0" i="1" smtClean="0">
                                  <a:solidFill>
                                    <a:schemeClr val="accent4"/>
                                  </a:solidFill>
                                  <a:latin typeface="Cambria Math" charset="0"/>
                                </a:rPr>
                                <m:t>≠</m:t>
                              </m:r>
                              <m:r>
                                <a:rPr lang="en-US" sz="1400" b="0" i="1" smtClean="0">
                                  <a:solidFill>
                                    <a:schemeClr val="accent4"/>
                                  </a:solidFill>
                                  <a:latin typeface="Cambria Math" charset="0"/>
                                </a:rPr>
                                <m:t>𝑌</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𝑗</m:t>
                                  </m:r>
                                </m:e>
                              </m:d>
                              <m:r>
                                <m:rPr>
                                  <m:nor/>
                                </m:rPr>
                                <a:rPr lang="en-US" sz="1400" b="0" i="0" smtClean="0">
                                  <a:solidFill>
                                    <a:schemeClr val="accent4"/>
                                  </a:solidFill>
                                  <a:latin typeface="Cambria Math" charset="0"/>
                                </a:rPr>
                                <m:t>  </m:t>
                              </m:r>
                              <m:r>
                                <m:rPr>
                                  <m:nor/>
                                </m:rPr>
                                <a:rPr lang="en-US" sz="1400" b="0" i="0" smtClean="0">
                                  <a:solidFill>
                                    <a:schemeClr val="accent4"/>
                                  </a:solidFill>
                                  <a:latin typeface="Cambria Math" charset="0"/>
                                </a:rPr>
                                <m:t>and</m:t>
                              </m:r>
                              <m:r>
                                <a:rPr lang="en-US" sz="1400" b="0" i="1" smtClean="0">
                                  <a:solidFill>
                                    <a:schemeClr val="accent4"/>
                                  </a:solidFill>
                                  <a:latin typeface="Cambria Math" charset="0"/>
                                </a:rPr>
                                <m:t> </m:t>
                              </m:r>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&gt;0</m:t>
                              </m:r>
                            </m:e>
                          </m:eqArr>
                        </m:e>
                      </m:d>
                    </m:oMath>
                  </m:oMathPara>
                </a14:m>
                <a:endParaRPr lang="en-US" sz="1400" dirty="0"/>
              </a:p>
            </p:txBody>
          </p:sp>
        </mc:Choice>
        <mc:Fallback xmlns="">
          <p:sp>
            <p:nvSpPr>
              <p:cNvPr id="63" name="Content Placeholder 2"/>
              <p:cNvSpPr>
                <a:spLocks noGrp="1" noRot="1" noChangeAspect="1" noMove="1" noResize="1" noEditPoints="1" noAdjustHandles="1" noChangeArrowheads="1" noChangeShapeType="1" noTextEdit="1"/>
              </p:cNvSpPr>
              <p:nvPr>
                <p:ph idx="1"/>
              </p:nvPr>
            </p:nvSpPr>
            <p:spPr>
              <a:xfrm>
                <a:off x="2446981" y="6034786"/>
                <a:ext cx="8292612" cy="1374775"/>
              </a:xfrm>
              <a:blipFill rotWithShape="0">
                <a:blip r:embed="rId2"/>
                <a:stretch>
                  <a:fillRect/>
                </a:stretch>
              </a:blipFill>
            </p:spPr>
            <p:txBody>
              <a:bodyPr/>
              <a:lstStyle/>
              <a:p>
                <a:r>
                  <a:rPr lang="en-US">
                    <a:noFill/>
                  </a:rPr>
                  <a:t> </a:t>
                </a:r>
              </a:p>
            </p:txBody>
          </p:sp>
        </mc:Fallback>
      </mc:AlternateContent>
      <p:sp>
        <p:nvSpPr>
          <p:cNvPr id="3" name="TextBox 2"/>
          <p:cNvSpPr txBox="1"/>
          <p:nvPr/>
        </p:nvSpPr>
        <p:spPr>
          <a:xfrm>
            <a:off x="5220182" y="2662177"/>
            <a:ext cx="3295168" cy="1015663"/>
          </a:xfrm>
          <a:prstGeom prst="rect">
            <a:avLst/>
          </a:prstGeom>
          <a:noFill/>
        </p:spPr>
        <p:txBody>
          <a:bodyPr wrap="square" rtlCol="0">
            <a:spAutoFit/>
          </a:bodyPr>
          <a:lstStyle/>
          <a:p>
            <a:pPr marL="285750" indent="-285750">
              <a:buFont typeface="Arial" charset="0"/>
              <a:buChar char="•"/>
            </a:pPr>
            <a:r>
              <a:rPr lang="en-US" sz="2000" dirty="0"/>
              <a:t>Once we’ve filled this in, we can work backwards.</a:t>
            </a:r>
          </a:p>
          <a:p>
            <a:pPr marL="285750" indent="-285750">
              <a:buFont typeface="Arial" charset="0"/>
              <a:buChar char="•"/>
            </a:pPr>
            <a:endParaRPr lang="en-US" sz="2000" dirty="0"/>
          </a:p>
        </p:txBody>
      </p:sp>
      <p:sp>
        <p:nvSpPr>
          <p:cNvPr id="13" name="Slide Number Placeholder 12">
            <a:extLst>
              <a:ext uri="{FF2B5EF4-FFF2-40B4-BE49-F238E27FC236}">
                <a16:creationId xmlns:a16="http://schemas.microsoft.com/office/drawing/2014/main" id="{A2B6CD7B-78A1-6043-8806-3F50045B9BA6}"/>
              </a:ext>
            </a:extLst>
          </p:cNvPr>
          <p:cNvSpPr>
            <a:spLocks noGrp="1"/>
          </p:cNvSpPr>
          <p:nvPr>
            <p:ph type="sldNum" sz="quarter" idx="12"/>
          </p:nvPr>
        </p:nvSpPr>
        <p:spPr/>
        <p:txBody>
          <a:bodyPr/>
          <a:lstStyle/>
          <a:p>
            <a:fld id="{EF2FF170-42D9-E44F-9C55-E217B723EC95}" type="slidenum">
              <a:rPr lang="en-US" smtClean="0"/>
              <a:t>25</a:t>
            </a:fld>
            <a:endParaRPr lang="en-US"/>
          </a:p>
        </p:txBody>
      </p:sp>
    </p:spTree>
    <p:extLst>
      <p:ext uri="{BB962C8B-B14F-4D97-AF65-F5344CB8AC3E}">
        <p14:creationId xmlns:p14="http://schemas.microsoft.com/office/powerpoint/2010/main" val="446686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1706040" y="3234635"/>
            <a:ext cx="2572568" cy="2905853"/>
            <a:chOff x="1706040" y="3234635"/>
            <a:chExt cx="2572568" cy="2905853"/>
          </a:xfrm>
        </p:grpSpPr>
        <p:grpSp>
          <p:nvGrpSpPr>
            <p:cNvPr id="86" name="Group 85"/>
            <p:cNvGrpSpPr/>
            <p:nvPr/>
          </p:nvGrpSpPr>
          <p:grpSpPr>
            <a:xfrm>
              <a:off x="1708290" y="3234635"/>
              <a:ext cx="2054215" cy="2412745"/>
              <a:chOff x="618255" y="2644927"/>
              <a:chExt cx="2054215" cy="2412745"/>
            </a:xfrm>
            <a:solidFill>
              <a:schemeClr val="accent6">
                <a:lumMod val="20000"/>
                <a:lumOff val="80000"/>
              </a:schemeClr>
            </a:solidFill>
          </p:grpSpPr>
          <p:sp>
            <p:nvSpPr>
              <p:cNvPr id="97" name="Rectangle 96"/>
              <p:cNvSpPr/>
              <p:nvPr/>
            </p:nvSpPr>
            <p:spPr>
              <a:xfrm>
                <a:off x="618255" y="26449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8" name="Rectangle 97"/>
              <p:cNvSpPr/>
              <p:nvPr/>
            </p:nvSpPr>
            <p:spPr>
              <a:xfrm>
                <a:off x="1133922"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9" name="Rectangle 98"/>
              <p:cNvSpPr/>
              <p:nvPr/>
            </p:nvSpPr>
            <p:spPr>
              <a:xfrm>
                <a:off x="1649589"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0" name="Rectangle 99"/>
              <p:cNvSpPr/>
              <p:nvPr/>
            </p:nvSpPr>
            <p:spPr>
              <a:xfrm>
                <a:off x="2165256" y="26561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1" name="Rectangle 100"/>
              <p:cNvSpPr/>
              <p:nvPr/>
            </p:nvSpPr>
            <p:spPr>
              <a:xfrm>
                <a:off x="618255" y="3123872"/>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2" name="Rectangle 101"/>
              <p:cNvSpPr/>
              <p:nvPr/>
            </p:nvSpPr>
            <p:spPr>
              <a:xfrm>
                <a:off x="1133922"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 name="Rectangle 102"/>
              <p:cNvSpPr/>
              <p:nvPr/>
            </p:nvSpPr>
            <p:spPr>
              <a:xfrm>
                <a:off x="1649589"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 name="Rectangle 103"/>
              <p:cNvSpPr/>
              <p:nvPr/>
            </p:nvSpPr>
            <p:spPr>
              <a:xfrm>
                <a:off x="2165256" y="313508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 name="Rectangle 104"/>
              <p:cNvSpPr/>
              <p:nvPr/>
            </p:nvSpPr>
            <p:spPr>
              <a:xfrm>
                <a:off x="621377" y="3596214"/>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6" name="Rectangle 105"/>
              <p:cNvSpPr/>
              <p:nvPr/>
            </p:nvSpPr>
            <p:spPr>
              <a:xfrm>
                <a:off x="1137044"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 name="Rectangle 106"/>
              <p:cNvSpPr/>
              <p:nvPr/>
            </p:nvSpPr>
            <p:spPr>
              <a:xfrm>
                <a:off x="1652711"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 name="Rectangle 107"/>
              <p:cNvSpPr/>
              <p:nvPr/>
            </p:nvSpPr>
            <p:spPr>
              <a:xfrm>
                <a:off x="2168378" y="3607422"/>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 name="Rectangle 108"/>
              <p:cNvSpPr/>
              <p:nvPr/>
            </p:nvSpPr>
            <p:spPr>
              <a:xfrm>
                <a:off x="618255" y="4077743"/>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10" name="Rectangle 109"/>
              <p:cNvSpPr/>
              <p:nvPr/>
            </p:nvSpPr>
            <p:spPr>
              <a:xfrm>
                <a:off x="1133922"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Rectangle 110"/>
              <p:cNvSpPr/>
              <p:nvPr/>
            </p:nvSpPr>
            <p:spPr>
              <a:xfrm>
                <a:off x="1649589"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Rectangle 111"/>
              <p:cNvSpPr/>
              <p:nvPr/>
            </p:nvSpPr>
            <p:spPr>
              <a:xfrm>
                <a:off x="2165256" y="4088951"/>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 name="Rectangle 112"/>
              <p:cNvSpPr/>
              <p:nvPr/>
            </p:nvSpPr>
            <p:spPr>
              <a:xfrm>
                <a:off x="618255" y="45662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14" name="Rectangle 113"/>
              <p:cNvSpPr/>
              <p:nvPr/>
            </p:nvSpPr>
            <p:spPr>
              <a:xfrm>
                <a:off x="1133922"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 name="Rectangle 114"/>
              <p:cNvSpPr/>
              <p:nvPr/>
            </p:nvSpPr>
            <p:spPr>
              <a:xfrm>
                <a:off x="1649589"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 name="Rectangle 115"/>
              <p:cNvSpPr/>
              <p:nvPr/>
            </p:nvSpPr>
            <p:spPr>
              <a:xfrm>
                <a:off x="2165256" y="45774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87" name="Rectangle 86"/>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88" name="Rectangle 87"/>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Rectangle 88"/>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 name="Rectangle 89"/>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Rectangle 90"/>
            <p:cNvSpPr/>
            <p:nvPr/>
          </p:nvSpPr>
          <p:spPr>
            <a:xfrm>
              <a:off x="3771394" y="51675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Rectangle 91"/>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3" name="Rectangle 92"/>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 name="Rectangle 93"/>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 name="Rectangle 94"/>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 name="Rectangle 95"/>
            <p:cNvSpPr/>
            <p:nvPr/>
          </p:nvSpPr>
          <p:spPr>
            <a:xfrm>
              <a:off x="3768708" y="565692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p:cNvSpPr>
            <a:spLocks noGrp="1"/>
          </p:cNvSpPr>
          <p:nvPr>
            <p:ph type="title"/>
          </p:nvPr>
        </p:nvSpPr>
        <p:spPr/>
        <p:txBody>
          <a:bodyPr/>
          <a:lstStyle/>
          <a:p>
            <a:r>
              <a:rPr lang="en-US" dirty="0"/>
              <a:t>Example</a:t>
            </a:r>
          </a:p>
        </p:txBody>
      </p:sp>
      <p:sp>
        <p:nvSpPr>
          <p:cNvPr id="4" name="Rectangle 3"/>
          <p:cNvSpPr/>
          <p:nvPr/>
        </p:nvSpPr>
        <p:spPr>
          <a:xfrm>
            <a:off x="634124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5" name="Rectangle 4"/>
          <p:cNvSpPr/>
          <p:nvPr/>
        </p:nvSpPr>
        <p:spPr>
          <a:xfrm>
            <a:off x="684533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6" name="Rectangle 5"/>
          <p:cNvSpPr/>
          <p:nvPr/>
        </p:nvSpPr>
        <p:spPr>
          <a:xfrm>
            <a:off x="7325979"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7" name="Rectangle 6"/>
          <p:cNvSpPr/>
          <p:nvPr/>
        </p:nvSpPr>
        <p:spPr>
          <a:xfrm>
            <a:off x="783007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8" name="Rectangle 7"/>
          <p:cNvSpPr/>
          <p:nvPr/>
        </p:nvSpPr>
        <p:spPr>
          <a:xfrm>
            <a:off x="833416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9" name="Rectangle 8"/>
          <p:cNvSpPr/>
          <p:nvPr/>
        </p:nvSpPr>
        <p:spPr>
          <a:xfrm>
            <a:off x="634124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0" name="Rectangle 9"/>
          <p:cNvSpPr/>
          <p:nvPr/>
        </p:nvSpPr>
        <p:spPr>
          <a:xfrm>
            <a:off x="6845333"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1" name="Rectangle 10"/>
          <p:cNvSpPr/>
          <p:nvPr/>
        </p:nvSpPr>
        <p:spPr>
          <a:xfrm>
            <a:off x="7325979"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2" name="Rectangle 11"/>
          <p:cNvSpPr/>
          <p:nvPr/>
        </p:nvSpPr>
        <p:spPr>
          <a:xfrm>
            <a:off x="783007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8" name="TextBox 17"/>
          <p:cNvSpPr txBox="1"/>
          <p:nvPr/>
        </p:nvSpPr>
        <p:spPr>
          <a:xfrm>
            <a:off x="5860595" y="1259972"/>
            <a:ext cx="543658" cy="523220"/>
          </a:xfrm>
          <a:prstGeom prst="rect">
            <a:avLst/>
          </a:prstGeom>
          <a:noFill/>
        </p:spPr>
        <p:txBody>
          <a:bodyPr wrap="square" rtlCol="0">
            <a:spAutoFit/>
          </a:bodyPr>
          <a:lstStyle/>
          <a:p>
            <a:r>
              <a:rPr lang="en-US" sz="2800"/>
              <a:t>Y</a:t>
            </a:r>
            <a:endParaRPr lang="en-US" sz="2800" dirty="0"/>
          </a:p>
        </p:txBody>
      </p:sp>
      <p:sp>
        <p:nvSpPr>
          <p:cNvPr id="19" name="TextBox 18"/>
          <p:cNvSpPr txBox="1"/>
          <p:nvPr/>
        </p:nvSpPr>
        <p:spPr>
          <a:xfrm>
            <a:off x="5860595" y="311719"/>
            <a:ext cx="543658" cy="523220"/>
          </a:xfrm>
          <a:prstGeom prst="rect">
            <a:avLst/>
          </a:prstGeom>
          <a:noFill/>
        </p:spPr>
        <p:txBody>
          <a:bodyPr wrap="square" rtlCol="0">
            <a:spAutoFit/>
          </a:bodyPr>
          <a:lstStyle/>
          <a:p>
            <a:r>
              <a:rPr lang="en-US" sz="2800" dirty="0"/>
              <a:t>X</a:t>
            </a:r>
          </a:p>
        </p:txBody>
      </p:sp>
      <p:sp>
        <p:nvSpPr>
          <p:cNvPr id="20" name="Rectangle 19"/>
          <p:cNvSpPr/>
          <p:nvPr/>
        </p:nvSpPr>
        <p:spPr>
          <a:xfrm>
            <a:off x="1708290" y="3234635"/>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2" name="Rectangle 21"/>
          <p:cNvSpPr/>
          <p:nvPr/>
        </p:nvSpPr>
        <p:spPr>
          <a:xfrm>
            <a:off x="2223957" y="32445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3" name="Rectangle 22"/>
          <p:cNvSpPr/>
          <p:nvPr/>
        </p:nvSpPr>
        <p:spPr>
          <a:xfrm>
            <a:off x="2739624" y="32445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4" name="Rectangle 23"/>
          <p:cNvSpPr/>
          <p:nvPr/>
        </p:nvSpPr>
        <p:spPr>
          <a:xfrm>
            <a:off x="3255291" y="324584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5" name="Rectangle 24"/>
          <p:cNvSpPr/>
          <p:nvPr/>
        </p:nvSpPr>
        <p:spPr>
          <a:xfrm>
            <a:off x="1708290" y="3713580"/>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6" name="Rectangle 25"/>
          <p:cNvSpPr/>
          <p:nvPr/>
        </p:nvSpPr>
        <p:spPr>
          <a:xfrm>
            <a:off x="2223957" y="372349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7" name="Rectangle 26"/>
          <p:cNvSpPr/>
          <p:nvPr/>
        </p:nvSpPr>
        <p:spPr>
          <a:xfrm>
            <a:off x="2739624" y="372349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8" name="Rectangle 27"/>
          <p:cNvSpPr/>
          <p:nvPr/>
        </p:nvSpPr>
        <p:spPr>
          <a:xfrm>
            <a:off x="3255291" y="372478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9" name="Rectangle 28"/>
          <p:cNvSpPr/>
          <p:nvPr/>
        </p:nvSpPr>
        <p:spPr>
          <a:xfrm>
            <a:off x="1711412" y="4185922"/>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0" name="Rectangle 29"/>
          <p:cNvSpPr/>
          <p:nvPr/>
        </p:nvSpPr>
        <p:spPr>
          <a:xfrm>
            <a:off x="2227079" y="419583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1" name="Rectangle 30"/>
          <p:cNvSpPr/>
          <p:nvPr/>
        </p:nvSpPr>
        <p:spPr>
          <a:xfrm>
            <a:off x="2742746" y="419583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2" name="Rectangle 31"/>
          <p:cNvSpPr/>
          <p:nvPr/>
        </p:nvSpPr>
        <p:spPr>
          <a:xfrm>
            <a:off x="3258413" y="419713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3" name="Rectangle 32"/>
          <p:cNvSpPr/>
          <p:nvPr/>
        </p:nvSpPr>
        <p:spPr>
          <a:xfrm>
            <a:off x="1708290" y="4667451"/>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4" name="Rectangle 33"/>
          <p:cNvSpPr/>
          <p:nvPr/>
        </p:nvSpPr>
        <p:spPr>
          <a:xfrm>
            <a:off x="2223957" y="467736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5" name="Rectangle 34"/>
          <p:cNvSpPr/>
          <p:nvPr/>
        </p:nvSpPr>
        <p:spPr>
          <a:xfrm>
            <a:off x="2739624" y="467736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6" name="Rectangle 35"/>
          <p:cNvSpPr/>
          <p:nvPr/>
        </p:nvSpPr>
        <p:spPr>
          <a:xfrm>
            <a:off x="3255291" y="46786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7" name="Rectangle 36"/>
          <p:cNvSpPr/>
          <p:nvPr/>
        </p:nvSpPr>
        <p:spPr>
          <a:xfrm>
            <a:off x="1708290" y="5155935"/>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8" name="Rectangle 37"/>
          <p:cNvSpPr/>
          <p:nvPr/>
        </p:nvSpPr>
        <p:spPr>
          <a:xfrm>
            <a:off x="2223957" y="51658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9" name="Rectangle 38"/>
          <p:cNvSpPr/>
          <p:nvPr/>
        </p:nvSpPr>
        <p:spPr>
          <a:xfrm>
            <a:off x="2739624" y="51658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0" name="Rectangle 39"/>
          <p:cNvSpPr/>
          <p:nvPr/>
        </p:nvSpPr>
        <p:spPr>
          <a:xfrm>
            <a:off x="3255291" y="516714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2" name="Rectangle 41"/>
          <p:cNvSpPr/>
          <p:nvPr/>
        </p:nvSpPr>
        <p:spPr>
          <a:xfrm>
            <a:off x="709939" y="3720772"/>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3" name="Rectangle 42"/>
          <p:cNvSpPr/>
          <p:nvPr/>
        </p:nvSpPr>
        <p:spPr>
          <a:xfrm>
            <a:off x="709939" y="4220560"/>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4" name="Rectangle 43"/>
          <p:cNvSpPr/>
          <p:nvPr/>
        </p:nvSpPr>
        <p:spPr>
          <a:xfrm>
            <a:off x="709939" y="4717676"/>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5" name="Rectangle 44"/>
          <p:cNvSpPr/>
          <p:nvPr/>
        </p:nvSpPr>
        <p:spPr>
          <a:xfrm>
            <a:off x="709939" y="5203217"/>
            <a:ext cx="504092" cy="448466"/>
          </a:xfrm>
          <a:prstGeom prst="rect">
            <a:avLst/>
          </a:prstGeom>
          <a:solidFill>
            <a:schemeClr val="accent5">
              <a:lumMod val="40000"/>
              <a:lumOff val="6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6" name="Rectangle 45"/>
          <p:cNvSpPr/>
          <p:nvPr/>
        </p:nvSpPr>
        <p:spPr>
          <a:xfrm>
            <a:off x="709939" y="5701609"/>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7" name="Rectangle 46"/>
          <p:cNvSpPr/>
          <p:nvPr/>
        </p:nvSpPr>
        <p:spPr>
          <a:xfrm>
            <a:off x="2229150"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8" name="Rectangle 47"/>
          <p:cNvSpPr/>
          <p:nvPr/>
        </p:nvSpPr>
        <p:spPr>
          <a:xfrm>
            <a:off x="2744817"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9" name="Rectangle 48"/>
          <p:cNvSpPr/>
          <p:nvPr/>
        </p:nvSpPr>
        <p:spPr>
          <a:xfrm>
            <a:off x="3260188"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50" name="Rectangle 49"/>
          <p:cNvSpPr/>
          <p:nvPr/>
        </p:nvSpPr>
        <p:spPr>
          <a:xfrm>
            <a:off x="3775855" y="2361234"/>
            <a:ext cx="504092" cy="475893"/>
          </a:xfrm>
          <a:prstGeom prst="rect">
            <a:avLst/>
          </a:prstGeom>
          <a:solidFill>
            <a:schemeClr val="accent5">
              <a:lumMod val="40000"/>
              <a:lumOff val="6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51" name="TextBox 50"/>
          <p:cNvSpPr txBox="1"/>
          <p:nvPr/>
        </p:nvSpPr>
        <p:spPr>
          <a:xfrm>
            <a:off x="179575" y="4630071"/>
            <a:ext cx="543658" cy="523220"/>
          </a:xfrm>
          <a:prstGeom prst="rect">
            <a:avLst/>
          </a:prstGeom>
          <a:noFill/>
        </p:spPr>
        <p:txBody>
          <a:bodyPr wrap="square" rtlCol="0">
            <a:spAutoFit/>
          </a:bodyPr>
          <a:lstStyle/>
          <a:p>
            <a:r>
              <a:rPr lang="en-US" sz="2800" dirty="0"/>
              <a:t>X</a:t>
            </a:r>
          </a:p>
        </p:txBody>
      </p:sp>
      <p:sp>
        <p:nvSpPr>
          <p:cNvPr id="52" name="TextBox 51"/>
          <p:cNvSpPr txBox="1"/>
          <p:nvPr/>
        </p:nvSpPr>
        <p:spPr>
          <a:xfrm>
            <a:off x="2968576" y="1739672"/>
            <a:ext cx="543658" cy="523220"/>
          </a:xfrm>
          <a:prstGeom prst="rect">
            <a:avLst/>
          </a:prstGeom>
          <a:noFill/>
        </p:spPr>
        <p:txBody>
          <a:bodyPr wrap="square" rtlCol="0">
            <a:spAutoFit/>
          </a:bodyPr>
          <a:lstStyle/>
          <a:p>
            <a:r>
              <a:rPr lang="en-US" sz="2800"/>
              <a:t>Y</a:t>
            </a:r>
            <a:endParaRPr lang="en-US" sz="2800" dirty="0"/>
          </a:p>
        </p:txBody>
      </p:sp>
      <p:sp>
        <p:nvSpPr>
          <p:cNvPr id="53" name="Rectangle 52"/>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4" name="Rectangle 53"/>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55" name="Rectangle 54"/>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56" name="Rectangle 55"/>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7" name="Rectangle 56"/>
          <p:cNvSpPr/>
          <p:nvPr/>
        </p:nvSpPr>
        <p:spPr>
          <a:xfrm>
            <a:off x="3771394" y="5167510"/>
            <a:ext cx="504092" cy="480237"/>
          </a:xfrm>
          <a:prstGeom prst="rect">
            <a:avLst/>
          </a:prstGeom>
          <a:solidFill>
            <a:schemeClr val="accent5">
              <a:lumMod val="40000"/>
              <a:lumOff val="6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8" name="Rectangle 57"/>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9" name="Rectangle 58"/>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60" name="Rectangle 59"/>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1" name="Rectangle 60"/>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2" name="Rectangle 61"/>
          <p:cNvSpPr/>
          <p:nvPr/>
        </p:nvSpPr>
        <p:spPr>
          <a:xfrm>
            <a:off x="3768708" y="5656923"/>
            <a:ext cx="504092" cy="480237"/>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mc:AlternateContent xmlns:mc="http://schemas.openxmlformats.org/markup-compatibility/2006" xmlns:a14="http://schemas.microsoft.com/office/drawing/2010/main">
        <mc:Choice Requires="a14">
          <p:sp>
            <p:nvSpPr>
              <p:cNvPr id="63" name="Content Placeholder 2"/>
              <p:cNvSpPr>
                <a:spLocks noGrp="1"/>
              </p:cNvSpPr>
              <p:nvPr>
                <p:ph idx="1"/>
              </p:nvPr>
            </p:nvSpPr>
            <p:spPr>
              <a:xfrm>
                <a:off x="2446981" y="6034786"/>
                <a:ext cx="8292612" cy="1374775"/>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sz="1400" b="0" i="1" smtClean="0">
                          <a:latin typeface="Cambria Math" charset="0"/>
                        </a:rPr>
                        <m:t>𝐶</m:t>
                      </m:r>
                      <m:d>
                        <m:dPr>
                          <m:begChr m:val="["/>
                          <m:endChr m:val="]"/>
                          <m:ctrlPr>
                            <a:rPr lang="en-US" sz="1400" b="0" i="1" smtClean="0">
                              <a:latin typeface="Cambria Math" panose="02040503050406030204" pitchFamily="18" charset="0"/>
                            </a:rPr>
                          </m:ctrlPr>
                        </m:dPr>
                        <m:e>
                          <m:r>
                            <a:rPr lang="en-US" sz="1400" b="0" i="1" smtClean="0">
                              <a:latin typeface="Cambria Math" charset="0"/>
                            </a:rPr>
                            <m:t>𝑖</m:t>
                          </m:r>
                          <m:r>
                            <a:rPr lang="en-US" sz="1400" b="0" i="1" smtClean="0">
                              <a:latin typeface="Cambria Math" charset="0"/>
                            </a:rPr>
                            <m:t>,</m:t>
                          </m:r>
                          <m:r>
                            <a:rPr lang="en-US" sz="1400" b="0" i="1" smtClean="0">
                              <a:latin typeface="Cambria Math" charset="0"/>
                            </a:rPr>
                            <m:t>𝑗</m:t>
                          </m:r>
                        </m:e>
                      </m:d>
                      <m:r>
                        <a:rPr lang="en-US" sz="1400" b="0" i="1" smtClean="0">
                          <a:latin typeface="Cambria Math" charset="0"/>
                        </a:rPr>
                        <m:t>= </m:t>
                      </m:r>
                      <m:d>
                        <m:dPr>
                          <m:begChr m:val="{"/>
                          <m:endChr m:val=""/>
                          <m:ctrlPr>
                            <a:rPr lang="mr-IN" sz="1400" b="0" i="1" smtClean="0">
                              <a:latin typeface="Cambria Math" panose="02040503050406030204" pitchFamily="18" charset="0"/>
                            </a:rPr>
                          </m:ctrlPr>
                        </m:dPr>
                        <m:e>
                          <m:eqArr>
                            <m:eqArrPr>
                              <m:ctrlPr>
                                <a:rPr lang="mr-IN" sz="1400" b="0" i="1" smtClean="0">
                                  <a:latin typeface="Cambria Math" panose="02040503050406030204" pitchFamily="18" charset="0"/>
                                </a:rPr>
                              </m:ctrlPr>
                            </m:eqArrPr>
                            <m:e>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if</m:t>
                              </m:r>
                              <m:r>
                                <a:rPr lang="en-US" sz="1400" b="0" i="1" smtClean="0">
                                  <a:solidFill>
                                    <a:schemeClr val="accent5"/>
                                  </a:solidFill>
                                  <a:latin typeface="Cambria Math" charset="0"/>
                                </a:rPr>
                                <m:t>  </m:t>
                              </m:r>
                              <m:r>
                                <a:rPr lang="en-US" sz="1400" b="0" i="1" smtClean="0">
                                  <a:solidFill>
                                    <a:schemeClr val="accent5"/>
                                  </a:solidFill>
                                  <a:latin typeface="Cambria Math" charset="0"/>
                                </a:rPr>
                                <m:t>𝑖</m:t>
                              </m:r>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or</m:t>
                              </m:r>
                              <m:r>
                                <a:rPr lang="en-US" sz="1400" b="0" i="1" smtClean="0">
                                  <a:solidFill>
                                    <a:schemeClr val="accent5"/>
                                  </a:solidFill>
                                  <a:latin typeface="Cambria Math" charset="0"/>
                                </a:rPr>
                                <m:t> </m:t>
                              </m:r>
                              <m:r>
                                <a:rPr lang="en-US" sz="1400" b="0" i="1" smtClean="0">
                                  <a:solidFill>
                                    <a:schemeClr val="accent5"/>
                                  </a:solidFill>
                                  <a:latin typeface="Cambria Math" charset="0"/>
                                </a:rPr>
                                <m:t>𝑗</m:t>
                              </m:r>
                              <m:r>
                                <a:rPr lang="en-US" sz="1400" b="0" i="1" smtClean="0">
                                  <a:solidFill>
                                    <a:schemeClr val="accent5"/>
                                  </a:solidFill>
                                  <a:latin typeface="Cambria Math" charset="0"/>
                                </a:rPr>
                                <m:t>=0</m:t>
                              </m:r>
                            </m:e>
                            <m:e>
                              <m:r>
                                <a:rPr lang="en-US" sz="1400" b="0" i="1" smtClean="0">
                                  <a:solidFill>
                                    <a:schemeClr val="accent1"/>
                                  </a:solidFill>
                                  <a:latin typeface="Cambria Math" charset="0"/>
                                </a:rPr>
                                <m:t>𝐶</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r>
                                    <a:rPr lang="en-US" sz="1400" b="0" i="1" smtClean="0">
                                      <a:solidFill>
                                        <a:schemeClr val="accent1"/>
                                      </a:solidFill>
                                      <a:latin typeface="Cambria Math" charset="0"/>
                                    </a:rPr>
                                    <m:t>−1,</m:t>
                                  </m:r>
                                  <m:r>
                                    <a:rPr lang="en-US" sz="1400" b="0" i="1" smtClean="0">
                                      <a:solidFill>
                                        <a:schemeClr val="accent1"/>
                                      </a:solidFill>
                                      <a:latin typeface="Cambria Math" charset="0"/>
                                    </a:rPr>
                                    <m:t>𝑗</m:t>
                                  </m:r>
                                  <m:r>
                                    <a:rPr lang="en-US" sz="1400" b="0" i="1" smtClean="0">
                                      <a:solidFill>
                                        <a:schemeClr val="accent1"/>
                                      </a:solidFill>
                                      <a:latin typeface="Cambria Math" charset="0"/>
                                    </a:rPr>
                                    <m:t>−1</m:t>
                                  </m:r>
                                </m:e>
                              </m:d>
                              <m:r>
                                <a:rPr lang="en-US" sz="1400" b="0" i="1" smtClean="0">
                                  <a:solidFill>
                                    <a:schemeClr val="accent1"/>
                                  </a:solidFill>
                                  <a:latin typeface="Cambria Math" charset="0"/>
                                </a:rPr>
                                <m:t>+1                      </m:t>
                              </m:r>
                              <m:r>
                                <m:rPr>
                                  <m:nor/>
                                </m:rPr>
                                <a:rPr lang="en-US" sz="1400" b="0" i="0" smtClean="0">
                                  <a:solidFill>
                                    <a:schemeClr val="accent1"/>
                                  </a:solidFill>
                                  <a:latin typeface="Cambria Math" charset="0"/>
                                </a:rPr>
                                <m:t>if</m:t>
                              </m:r>
                              <m:r>
                                <a:rPr lang="en-US" sz="1400" b="0" i="1" smtClean="0">
                                  <a:solidFill>
                                    <a:schemeClr val="accent1"/>
                                  </a:solidFill>
                                  <a:latin typeface="Cambria Math" charset="0"/>
                                </a:rPr>
                                <m:t> </m:t>
                              </m:r>
                              <m:r>
                                <a:rPr lang="en-US" sz="1400" b="0" i="1" smtClean="0">
                                  <a:solidFill>
                                    <a:schemeClr val="accent1"/>
                                  </a:solidFill>
                                  <a:latin typeface="Cambria Math" charset="0"/>
                                </a:rPr>
                                <m:t>𝑋</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e>
                              </m:d>
                              <m:r>
                                <a:rPr lang="en-US" sz="1400" b="0" i="1" smtClean="0">
                                  <a:solidFill>
                                    <a:schemeClr val="accent1"/>
                                  </a:solidFill>
                                  <a:latin typeface="Cambria Math" charset="0"/>
                                </a:rPr>
                                <m:t>=</m:t>
                              </m:r>
                              <m:r>
                                <a:rPr lang="en-US" sz="1400" b="0" i="1" smtClean="0">
                                  <a:solidFill>
                                    <a:schemeClr val="accent1"/>
                                  </a:solidFill>
                                  <a:latin typeface="Cambria Math" charset="0"/>
                                </a:rPr>
                                <m:t>𝑌</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𝑗</m:t>
                                  </m:r>
                                </m:e>
                              </m:d>
                              <m:r>
                                <a:rPr lang="en-US" sz="1400" b="0" i="1" smtClean="0">
                                  <a:solidFill>
                                    <a:schemeClr val="accent1"/>
                                  </a:solidFill>
                                  <a:latin typeface="Cambria Math" charset="0"/>
                                </a:rPr>
                                <m:t> </m:t>
                              </m:r>
                              <m:r>
                                <m:rPr>
                                  <m:nor/>
                                </m:rPr>
                                <a:rPr lang="en-US" sz="1400" b="0" i="0" smtClean="0">
                                  <a:solidFill>
                                    <a:schemeClr val="accent1"/>
                                  </a:solidFill>
                                  <a:latin typeface="Cambria Math" charset="0"/>
                                </a:rPr>
                                <m:t> </m:t>
                              </m:r>
                              <m:r>
                                <m:rPr>
                                  <m:nor/>
                                </m:rPr>
                                <a:rPr lang="en-US" sz="1400" b="0" i="0" smtClean="0">
                                  <a:solidFill>
                                    <a:schemeClr val="accent1"/>
                                  </a:solidFill>
                                  <a:latin typeface="Cambria Math" charset="0"/>
                                </a:rPr>
                                <m:t>and</m:t>
                              </m:r>
                              <m:r>
                                <m:rPr>
                                  <m:nor/>
                                </m:rPr>
                                <a:rPr lang="en-US" sz="1400" b="0" i="0" smtClean="0">
                                  <a:solidFill>
                                    <a:schemeClr val="accent1"/>
                                  </a:solidFill>
                                  <a:latin typeface="Cambria Math" charset="0"/>
                                </a:rPr>
                                <m:t> </m:t>
                              </m:r>
                              <m:r>
                                <a:rPr lang="en-US" sz="1400" b="0" i="1" smtClean="0">
                                  <a:solidFill>
                                    <a:schemeClr val="accent1"/>
                                  </a:solidFill>
                                  <a:latin typeface="Cambria Math" charset="0"/>
                                </a:rPr>
                                <m:t>𝑖</m:t>
                              </m:r>
                              <m:r>
                                <a:rPr lang="en-US" sz="1400" b="0" i="1" smtClean="0">
                                  <a:solidFill>
                                    <a:schemeClr val="accent1"/>
                                  </a:solidFill>
                                  <a:latin typeface="Cambria Math" charset="0"/>
                                </a:rPr>
                                <m:t>,</m:t>
                              </m:r>
                              <m:r>
                                <a:rPr lang="en-US" sz="1400" b="0" i="1" smtClean="0">
                                  <a:solidFill>
                                    <a:schemeClr val="accent1"/>
                                  </a:solidFill>
                                  <a:latin typeface="Cambria Math" charset="0"/>
                                </a:rPr>
                                <m:t>𝑗</m:t>
                              </m:r>
                              <m:r>
                                <a:rPr lang="en-US" sz="1400" b="0" i="1" smtClean="0">
                                  <a:solidFill>
                                    <a:schemeClr val="accent1"/>
                                  </a:solidFill>
                                  <a:latin typeface="Cambria Math" charset="0"/>
                                </a:rPr>
                                <m:t>&gt;0</m:t>
                              </m:r>
                            </m:e>
                            <m:e>
                              <m:func>
                                <m:funcPr>
                                  <m:ctrlPr>
                                    <a:rPr lang="en-US" sz="1400" b="0" i="1" smtClean="0">
                                      <a:solidFill>
                                        <a:schemeClr val="accent4"/>
                                      </a:solidFill>
                                      <a:latin typeface="Cambria Math" panose="02040503050406030204" pitchFamily="18" charset="0"/>
                                    </a:rPr>
                                  </m:ctrlPr>
                                </m:funcPr>
                                <m:fName>
                                  <m:r>
                                    <m:rPr>
                                      <m:sty m:val="p"/>
                                    </m:rPr>
                                    <a:rPr lang="en-US" sz="1400" b="0" i="0" smtClean="0">
                                      <a:solidFill>
                                        <a:schemeClr val="accent4"/>
                                      </a:solidFill>
                                      <a:latin typeface="Cambria Math" charset="0"/>
                                    </a:rPr>
                                    <m:t>max</m:t>
                                  </m:r>
                                </m:fName>
                                <m:e>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−1</m:t>
                                          </m:r>
                                        </m:e>
                                      </m:d>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−1,</m:t>
                                          </m:r>
                                          <m:r>
                                            <a:rPr lang="en-US" sz="1400" b="0" i="1" smtClean="0">
                                              <a:solidFill>
                                                <a:schemeClr val="accent4"/>
                                              </a:solidFill>
                                              <a:latin typeface="Cambria Math" charset="0"/>
                                            </a:rPr>
                                            <m:t>𝑗</m:t>
                                          </m:r>
                                        </m:e>
                                      </m:d>
                                    </m:e>
                                  </m:d>
                                </m:e>
                              </m:func>
                              <m:r>
                                <a:rPr lang="en-US" sz="1400" b="0" i="1" smtClean="0">
                                  <a:solidFill>
                                    <a:schemeClr val="accent4"/>
                                  </a:solidFill>
                                  <a:latin typeface="Cambria Math" charset="0"/>
                                </a:rPr>
                                <m:t>   </m:t>
                              </m:r>
                              <m:r>
                                <m:rPr>
                                  <m:nor/>
                                </m:rPr>
                                <a:rPr lang="en-US" sz="1400" b="0" i="0" smtClean="0">
                                  <a:solidFill>
                                    <a:schemeClr val="accent4"/>
                                  </a:solidFill>
                                  <a:latin typeface="Cambria Math" charset="0"/>
                                </a:rPr>
                                <m:t>if</m:t>
                              </m:r>
                              <m:r>
                                <a:rPr lang="en-US" sz="1400" b="0" i="1" smtClean="0">
                                  <a:solidFill>
                                    <a:schemeClr val="accent4"/>
                                  </a:solidFill>
                                  <a:latin typeface="Cambria Math" charset="0"/>
                                </a:rPr>
                                <m:t> </m:t>
                              </m:r>
                              <m:r>
                                <a:rPr lang="en-US" sz="1400" b="0" i="1" smtClean="0">
                                  <a:solidFill>
                                    <a:schemeClr val="accent4"/>
                                  </a:solidFill>
                                  <a:latin typeface="Cambria Math" charset="0"/>
                                </a:rPr>
                                <m:t>𝑋</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e>
                              </m:d>
                              <m:r>
                                <a:rPr lang="en-US" sz="1400" b="0" i="1" smtClean="0">
                                  <a:solidFill>
                                    <a:schemeClr val="accent4"/>
                                  </a:solidFill>
                                  <a:latin typeface="Cambria Math" charset="0"/>
                                </a:rPr>
                                <m:t>≠</m:t>
                              </m:r>
                              <m:r>
                                <a:rPr lang="en-US" sz="1400" b="0" i="1" smtClean="0">
                                  <a:solidFill>
                                    <a:schemeClr val="accent4"/>
                                  </a:solidFill>
                                  <a:latin typeface="Cambria Math" charset="0"/>
                                </a:rPr>
                                <m:t>𝑌</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𝑗</m:t>
                                  </m:r>
                                </m:e>
                              </m:d>
                              <m:r>
                                <m:rPr>
                                  <m:nor/>
                                </m:rPr>
                                <a:rPr lang="en-US" sz="1400" b="0" i="0" smtClean="0">
                                  <a:solidFill>
                                    <a:schemeClr val="accent4"/>
                                  </a:solidFill>
                                  <a:latin typeface="Cambria Math" charset="0"/>
                                </a:rPr>
                                <m:t>  </m:t>
                              </m:r>
                              <m:r>
                                <m:rPr>
                                  <m:nor/>
                                </m:rPr>
                                <a:rPr lang="en-US" sz="1400" b="0" i="0" smtClean="0">
                                  <a:solidFill>
                                    <a:schemeClr val="accent4"/>
                                  </a:solidFill>
                                  <a:latin typeface="Cambria Math" charset="0"/>
                                </a:rPr>
                                <m:t>and</m:t>
                              </m:r>
                              <m:r>
                                <a:rPr lang="en-US" sz="1400" b="0" i="1" smtClean="0">
                                  <a:solidFill>
                                    <a:schemeClr val="accent4"/>
                                  </a:solidFill>
                                  <a:latin typeface="Cambria Math" charset="0"/>
                                </a:rPr>
                                <m:t> </m:t>
                              </m:r>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&gt;0</m:t>
                              </m:r>
                            </m:e>
                          </m:eqArr>
                        </m:e>
                      </m:d>
                    </m:oMath>
                  </m:oMathPara>
                </a14:m>
                <a:endParaRPr lang="en-US" sz="1400" dirty="0"/>
              </a:p>
            </p:txBody>
          </p:sp>
        </mc:Choice>
        <mc:Fallback xmlns="">
          <p:sp>
            <p:nvSpPr>
              <p:cNvPr id="63" name="Content Placeholder 2"/>
              <p:cNvSpPr>
                <a:spLocks noGrp="1" noRot="1" noChangeAspect="1" noMove="1" noResize="1" noEditPoints="1" noAdjustHandles="1" noChangeArrowheads="1" noChangeShapeType="1" noTextEdit="1"/>
              </p:cNvSpPr>
              <p:nvPr>
                <p:ph idx="1"/>
              </p:nvPr>
            </p:nvSpPr>
            <p:spPr>
              <a:xfrm>
                <a:off x="2446981" y="6034786"/>
                <a:ext cx="8292612" cy="1374775"/>
              </a:xfrm>
              <a:blipFill rotWithShape="0">
                <a:blip r:embed="rId2"/>
                <a:stretch>
                  <a:fillRect/>
                </a:stretch>
              </a:blipFill>
            </p:spPr>
            <p:txBody>
              <a:bodyPr/>
              <a:lstStyle/>
              <a:p>
                <a:r>
                  <a:rPr lang="en-US">
                    <a:noFill/>
                  </a:rPr>
                  <a:t> </a:t>
                </a:r>
              </a:p>
            </p:txBody>
          </p:sp>
        </mc:Fallback>
      </mc:AlternateContent>
      <p:sp>
        <p:nvSpPr>
          <p:cNvPr id="3" name="TextBox 2"/>
          <p:cNvSpPr txBox="1"/>
          <p:nvPr/>
        </p:nvSpPr>
        <p:spPr>
          <a:xfrm>
            <a:off x="5220182" y="2662177"/>
            <a:ext cx="3295168" cy="1015663"/>
          </a:xfrm>
          <a:prstGeom prst="rect">
            <a:avLst/>
          </a:prstGeom>
          <a:noFill/>
        </p:spPr>
        <p:txBody>
          <a:bodyPr wrap="square" rtlCol="0">
            <a:spAutoFit/>
          </a:bodyPr>
          <a:lstStyle/>
          <a:p>
            <a:pPr marL="285750" indent="-285750">
              <a:buFont typeface="Arial" charset="0"/>
              <a:buChar char="•"/>
            </a:pPr>
            <a:r>
              <a:rPr lang="en-US" sz="2000" dirty="0"/>
              <a:t>Once we’ve filled this in, we can work backwards.</a:t>
            </a:r>
          </a:p>
          <a:p>
            <a:pPr marL="285750" indent="-285750">
              <a:buFont typeface="Arial" charset="0"/>
              <a:buChar char="•"/>
            </a:pPr>
            <a:endParaRPr lang="en-US" sz="2000" dirty="0"/>
          </a:p>
        </p:txBody>
      </p:sp>
      <p:sp>
        <p:nvSpPr>
          <p:cNvPr id="13" name="TextBox 12"/>
          <p:cNvSpPr txBox="1"/>
          <p:nvPr/>
        </p:nvSpPr>
        <p:spPr>
          <a:xfrm>
            <a:off x="4373976" y="5291283"/>
            <a:ext cx="2522782" cy="646331"/>
          </a:xfrm>
          <a:prstGeom prst="rect">
            <a:avLst/>
          </a:prstGeom>
          <a:noFill/>
        </p:spPr>
        <p:txBody>
          <a:bodyPr wrap="square" rtlCol="0">
            <a:spAutoFit/>
          </a:bodyPr>
          <a:lstStyle/>
          <a:p>
            <a:r>
              <a:rPr lang="en-US" dirty="0">
                <a:solidFill>
                  <a:schemeClr val="accent5"/>
                </a:solidFill>
              </a:rPr>
              <a:t>That 3 must have come from the 3 above it.</a:t>
            </a:r>
          </a:p>
        </p:txBody>
      </p:sp>
      <p:sp>
        <p:nvSpPr>
          <p:cNvPr id="14" name="Slide Number Placeholder 13">
            <a:extLst>
              <a:ext uri="{FF2B5EF4-FFF2-40B4-BE49-F238E27FC236}">
                <a16:creationId xmlns:a16="http://schemas.microsoft.com/office/drawing/2014/main" id="{9EBE36E8-97E0-5249-899E-BDFC038E08EF}"/>
              </a:ext>
            </a:extLst>
          </p:cNvPr>
          <p:cNvSpPr>
            <a:spLocks noGrp="1"/>
          </p:cNvSpPr>
          <p:nvPr>
            <p:ph type="sldNum" sz="quarter" idx="12"/>
          </p:nvPr>
        </p:nvSpPr>
        <p:spPr/>
        <p:txBody>
          <a:bodyPr/>
          <a:lstStyle/>
          <a:p>
            <a:fld id="{EF2FF170-42D9-E44F-9C55-E217B723EC95}" type="slidenum">
              <a:rPr lang="en-US" smtClean="0"/>
              <a:t>26</a:t>
            </a:fld>
            <a:endParaRPr lang="en-US"/>
          </a:p>
        </p:txBody>
      </p:sp>
    </p:spTree>
    <p:extLst>
      <p:ext uri="{BB962C8B-B14F-4D97-AF65-F5344CB8AC3E}">
        <p14:creationId xmlns:p14="http://schemas.microsoft.com/office/powerpoint/2010/main" val="1225379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1706040" y="3234635"/>
            <a:ext cx="2572568" cy="2905853"/>
            <a:chOff x="1706040" y="3234635"/>
            <a:chExt cx="2572568" cy="2905853"/>
          </a:xfrm>
        </p:grpSpPr>
        <p:grpSp>
          <p:nvGrpSpPr>
            <p:cNvPr id="86" name="Group 85"/>
            <p:cNvGrpSpPr/>
            <p:nvPr/>
          </p:nvGrpSpPr>
          <p:grpSpPr>
            <a:xfrm>
              <a:off x="1708290" y="3234635"/>
              <a:ext cx="2054215" cy="2412745"/>
              <a:chOff x="618255" y="2644927"/>
              <a:chExt cx="2054215" cy="2412745"/>
            </a:xfrm>
            <a:solidFill>
              <a:schemeClr val="accent6">
                <a:lumMod val="20000"/>
                <a:lumOff val="80000"/>
              </a:schemeClr>
            </a:solidFill>
          </p:grpSpPr>
          <p:sp>
            <p:nvSpPr>
              <p:cNvPr id="97" name="Rectangle 96"/>
              <p:cNvSpPr/>
              <p:nvPr/>
            </p:nvSpPr>
            <p:spPr>
              <a:xfrm>
                <a:off x="618255" y="26449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8" name="Rectangle 97"/>
              <p:cNvSpPr/>
              <p:nvPr/>
            </p:nvSpPr>
            <p:spPr>
              <a:xfrm>
                <a:off x="1133922"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9" name="Rectangle 98"/>
              <p:cNvSpPr/>
              <p:nvPr/>
            </p:nvSpPr>
            <p:spPr>
              <a:xfrm>
                <a:off x="1649589"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0" name="Rectangle 99"/>
              <p:cNvSpPr/>
              <p:nvPr/>
            </p:nvSpPr>
            <p:spPr>
              <a:xfrm>
                <a:off x="2165256" y="26561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1" name="Rectangle 100"/>
              <p:cNvSpPr/>
              <p:nvPr/>
            </p:nvSpPr>
            <p:spPr>
              <a:xfrm>
                <a:off x="618255" y="3123872"/>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2" name="Rectangle 101"/>
              <p:cNvSpPr/>
              <p:nvPr/>
            </p:nvSpPr>
            <p:spPr>
              <a:xfrm>
                <a:off x="1133922"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 name="Rectangle 102"/>
              <p:cNvSpPr/>
              <p:nvPr/>
            </p:nvSpPr>
            <p:spPr>
              <a:xfrm>
                <a:off x="1649589"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 name="Rectangle 103"/>
              <p:cNvSpPr/>
              <p:nvPr/>
            </p:nvSpPr>
            <p:spPr>
              <a:xfrm>
                <a:off x="2165256" y="313508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 name="Rectangle 104"/>
              <p:cNvSpPr/>
              <p:nvPr/>
            </p:nvSpPr>
            <p:spPr>
              <a:xfrm>
                <a:off x="621377" y="3596214"/>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6" name="Rectangle 105"/>
              <p:cNvSpPr/>
              <p:nvPr/>
            </p:nvSpPr>
            <p:spPr>
              <a:xfrm>
                <a:off x="1137044"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 name="Rectangle 106"/>
              <p:cNvSpPr/>
              <p:nvPr/>
            </p:nvSpPr>
            <p:spPr>
              <a:xfrm>
                <a:off x="1652711"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 name="Rectangle 107"/>
              <p:cNvSpPr/>
              <p:nvPr/>
            </p:nvSpPr>
            <p:spPr>
              <a:xfrm>
                <a:off x="2168378" y="3607422"/>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 name="Rectangle 108"/>
              <p:cNvSpPr/>
              <p:nvPr/>
            </p:nvSpPr>
            <p:spPr>
              <a:xfrm>
                <a:off x="618255" y="4077743"/>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10" name="Rectangle 109"/>
              <p:cNvSpPr/>
              <p:nvPr/>
            </p:nvSpPr>
            <p:spPr>
              <a:xfrm>
                <a:off x="1133922"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Rectangle 110"/>
              <p:cNvSpPr/>
              <p:nvPr/>
            </p:nvSpPr>
            <p:spPr>
              <a:xfrm>
                <a:off x="1649589"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Rectangle 111"/>
              <p:cNvSpPr/>
              <p:nvPr/>
            </p:nvSpPr>
            <p:spPr>
              <a:xfrm>
                <a:off x="2165256" y="4088951"/>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 name="Rectangle 112"/>
              <p:cNvSpPr/>
              <p:nvPr/>
            </p:nvSpPr>
            <p:spPr>
              <a:xfrm>
                <a:off x="618255" y="45662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14" name="Rectangle 113"/>
              <p:cNvSpPr/>
              <p:nvPr/>
            </p:nvSpPr>
            <p:spPr>
              <a:xfrm>
                <a:off x="1133922"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 name="Rectangle 114"/>
              <p:cNvSpPr/>
              <p:nvPr/>
            </p:nvSpPr>
            <p:spPr>
              <a:xfrm>
                <a:off x="1649589"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 name="Rectangle 115"/>
              <p:cNvSpPr/>
              <p:nvPr/>
            </p:nvSpPr>
            <p:spPr>
              <a:xfrm>
                <a:off x="2165256" y="45774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87" name="Rectangle 86"/>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88" name="Rectangle 87"/>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Rectangle 88"/>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 name="Rectangle 89"/>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Rectangle 90"/>
            <p:cNvSpPr/>
            <p:nvPr/>
          </p:nvSpPr>
          <p:spPr>
            <a:xfrm>
              <a:off x="3771394" y="51675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Rectangle 91"/>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3" name="Rectangle 92"/>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 name="Rectangle 93"/>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 name="Rectangle 94"/>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 name="Rectangle 95"/>
            <p:cNvSpPr/>
            <p:nvPr/>
          </p:nvSpPr>
          <p:spPr>
            <a:xfrm>
              <a:off x="3768708" y="565692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p:cNvSpPr>
            <a:spLocks noGrp="1"/>
          </p:cNvSpPr>
          <p:nvPr>
            <p:ph type="title"/>
          </p:nvPr>
        </p:nvSpPr>
        <p:spPr/>
        <p:txBody>
          <a:bodyPr/>
          <a:lstStyle/>
          <a:p>
            <a:r>
              <a:rPr lang="en-US" dirty="0"/>
              <a:t>Example</a:t>
            </a:r>
          </a:p>
        </p:txBody>
      </p:sp>
      <p:sp>
        <p:nvSpPr>
          <p:cNvPr id="4" name="Rectangle 3"/>
          <p:cNvSpPr/>
          <p:nvPr/>
        </p:nvSpPr>
        <p:spPr>
          <a:xfrm>
            <a:off x="634124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5" name="Rectangle 4"/>
          <p:cNvSpPr/>
          <p:nvPr/>
        </p:nvSpPr>
        <p:spPr>
          <a:xfrm>
            <a:off x="684533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6" name="Rectangle 5"/>
          <p:cNvSpPr/>
          <p:nvPr/>
        </p:nvSpPr>
        <p:spPr>
          <a:xfrm>
            <a:off x="7325979"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7" name="Rectangle 6"/>
          <p:cNvSpPr/>
          <p:nvPr/>
        </p:nvSpPr>
        <p:spPr>
          <a:xfrm>
            <a:off x="783007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8" name="Rectangle 7"/>
          <p:cNvSpPr/>
          <p:nvPr/>
        </p:nvSpPr>
        <p:spPr>
          <a:xfrm>
            <a:off x="833416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9" name="Rectangle 8"/>
          <p:cNvSpPr/>
          <p:nvPr/>
        </p:nvSpPr>
        <p:spPr>
          <a:xfrm>
            <a:off x="634124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0" name="Rectangle 9"/>
          <p:cNvSpPr/>
          <p:nvPr/>
        </p:nvSpPr>
        <p:spPr>
          <a:xfrm>
            <a:off x="6845333"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1" name="Rectangle 10"/>
          <p:cNvSpPr/>
          <p:nvPr/>
        </p:nvSpPr>
        <p:spPr>
          <a:xfrm>
            <a:off x="7325979"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2" name="Rectangle 11"/>
          <p:cNvSpPr/>
          <p:nvPr/>
        </p:nvSpPr>
        <p:spPr>
          <a:xfrm>
            <a:off x="783007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8" name="TextBox 17"/>
          <p:cNvSpPr txBox="1"/>
          <p:nvPr/>
        </p:nvSpPr>
        <p:spPr>
          <a:xfrm>
            <a:off x="5860595" y="1259972"/>
            <a:ext cx="543658" cy="523220"/>
          </a:xfrm>
          <a:prstGeom prst="rect">
            <a:avLst/>
          </a:prstGeom>
          <a:noFill/>
        </p:spPr>
        <p:txBody>
          <a:bodyPr wrap="square" rtlCol="0">
            <a:spAutoFit/>
          </a:bodyPr>
          <a:lstStyle/>
          <a:p>
            <a:r>
              <a:rPr lang="en-US" sz="2800"/>
              <a:t>Y</a:t>
            </a:r>
            <a:endParaRPr lang="en-US" sz="2800" dirty="0"/>
          </a:p>
        </p:txBody>
      </p:sp>
      <p:sp>
        <p:nvSpPr>
          <p:cNvPr id="19" name="TextBox 18"/>
          <p:cNvSpPr txBox="1"/>
          <p:nvPr/>
        </p:nvSpPr>
        <p:spPr>
          <a:xfrm>
            <a:off x="5860595" y="311719"/>
            <a:ext cx="543658" cy="523220"/>
          </a:xfrm>
          <a:prstGeom prst="rect">
            <a:avLst/>
          </a:prstGeom>
          <a:noFill/>
        </p:spPr>
        <p:txBody>
          <a:bodyPr wrap="square" rtlCol="0">
            <a:spAutoFit/>
          </a:bodyPr>
          <a:lstStyle/>
          <a:p>
            <a:r>
              <a:rPr lang="en-US" sz="2800" dirty="0"/>
              <a:t>X</a:t>
            </a:r>
          </a:p>
        </p:txBody>
      </p:sp>
      <p:sp>
        <p:nvSpPr>
          <p:cNvPr id="20" name="Rectangle 19"/>
          <p:cNvSpPr/>
          <p:nvPr/>
        </p:nvSpPr>
        <p:spPr>
          <a:xfrm>
            <a:off x="1708290" y="3234635"/>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2" name="Rectangle 21"/>
          <p:cNvSpPr/>
          <p:nvPr/>
        </p:nvSpPr>
        <p:spPr>
          <a:xfrm>
            <a:off x="2223957" y="32445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3" name="Rectangle 22"/>
          <p:cNvSpPr/>
          <p:nvPr/>
        </p:nvSpPr>
        <p:spPr>
          <a:xfrm>
            <a:off x="2739624" y="32445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4" name="Rectangle 23"/>
          <p:cNvSpPr/>
          <p:nvPr/>
        </p:nvSpPr>
        <p:spPr>
          <a:xfrm>
            <a:off x="3255291" y="324584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5" name="Rectangle 24"/>
          <p:cNvSpPr/>
          <p:nvPr/>
        </p:nvSpPr>
        <p:spPr>
          <a:xfrm>
            <a:off x="1708290" y="3713580"/>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6" name="Rectangle 25"/>
          <p:cNvSpPr/>
          <p:nvPr/>
        </p:nvSpPr>
        <p:spPr>
          <a:xfrm>
            <a:off x="2223957" y="372349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7" name="Rectangle 26"/>
          <p:cNvSpPr/>
          <p:nvPr/>
        </p:nvSpPr>
        <p:spPr>
          <a:xfrm>
            <a:off x="2739624" y="372349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8" name="Rectangle 27"/>
          <p:cNvSpPr/>
          <p:nvPr/>
        </p:nvSpPr>
        <p:spPr>
          <a:xfrm>
            <a:off x="3255291" y="372478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9" name="Rectangle 28"/>
          <p:cNvSpPr/>
          <p:nvPr/>
        </p:nvSpPr>
        <p:spPr>
          <a:xfrm>
            <a:off x="1711412" y="4185922"/>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0" name="Rectangle 29"/>
          <p:cNvSpPr/>
          <p:nvPr/>
        </p:nvSpPr>
        <p:spPr>
          <a:xfrm>
            <a:off x="2227079" y="419583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1" name="Rectangle 30"/>
          <p:cNvSpPr/>
          <p:nvPr/>
        </p:nvSpPr>
        <p:spPr>
          <a:xfrm>
            <a:off x="2742746" y="419583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2" name="Rectangle 31"/>
          <p:cNvSpPr/>
          <p:nvPr/>
        </p:nvSpPr>
        <p:spPr>
          <a:xfrm>
            <a:off x="3258413" y="419713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3" name="Rectangle 32"/>
          <p:cNvSpPr/>
          <p:nvPr/>
        </p:nvSpPr>
        <p:spPr>
          <a:xfrm>
            <a:off x="1708290" y="4667451"/>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4" name="Rectangle 33"/>
          <p:cNvSpPr/>
          <p:nvPr/>
        </p:nvSpPr>
        <p:spPr>
          <a:xfrm>
            <a:off x="2223957" y="467736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5" name="Rectangle 34"/>
          <p:cNvSpPr/>
          <p:nvPr/>
        </p:nvSpPr>
        <p:spPr>
          <a:xfrm>
            <a:off x="2739624" y="467736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6" name="Rectangle 35"/>
          <p:cNvSpPr/>
          <p:nvPr/>
        </p:nvSpPr>
        <p:spPr>
          <a:xfrm>
            <a:off x="3255291" y="4678659"/>
            <a:ext cx="504092" cy="480237"/>
          </a:xfrm>
          <a:prstGeom prst="rect">
            <a:avLst/>
          </a:prstGeom>
          <a:solidFill>
            <a:schemeClr val="accent5">
              <a:lumMod val="40000"/>
              <a:lumOff val="6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7" name="Rectangle 36"/>
          <p:cNvSpPr/>
          <p:nvPr/>
        </p:nvSpPr>
        <p:spPr>
          <a:xfrm>
            <a:off x="1708290" y="5155935"/>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8" name="Rectangle 37"/>
          <p:cNvSpPr/>
          <p:nvPr/>
        </p:nvSpPr>
        <p:spPr>
          <a:xfrm>
            <a:off x="2223957" y="51658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9" name="Rectangle 38"/>
          <p:cNvSpPr/>
          <p:nvPr/>
        </p:nvSpPr>
        <p:spPr>
          <a:xfrm>
            <a:off x="2739624" y="51658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0" name="Rectangle 39"/>
          <p:cNvSpPr/>
          <p:nvPr/>
        </p:nvSpPr>
        <p:spPr>
          <a:xfrm>
            <a:off x="3255291" y="516714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2" name="Rectangle 41"/>
          <p:cNvSpPr/>
          <p:nvPr/>
        </p:nvSpPr>
        <p:spPr>
          <a:xfrm>
            <a:off x="709939" y="3720772"/>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3" name="Rectangle 42"/>
          <p:cNvSpPr/>
          <p:nvPr/>
        </p:nvSpPr>
        <p:spPr>
          <a:xfrm>
            <a:off x="709939" y="4220560"/>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4" name="Rectangle 43"/>
          <p:cNvSpPr/>
          <p:nvPr/>
        </p:nvSpPr>
        <p:spPr>
          <a:xfrm>
            <a:off x="709939" y="4717676"/>
            <a:ext cx="504092" cy="448466"/>
          </a:xfrm>
          <a:prstGeom prst="rect">
            <a:avLst/>
          </a:prstGeom>
          <a:solidFill>
            <a:schemeClr val="accent5">
              <a:lumMod val="40000"/>
              <a:lumOff val="6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5" name="Rectangle 44"/>
          <p:cNvSpPr/>
          <p:nvPr/>
        </p:nvSpPr>
        <p:spPr>
          <a:xfrm>
            <a:off x="709939" y="5203217"/>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6" name="Rectangle 45"/>
          <p:cNvSpPr/>
          <p:nvPr/>
        </p:nvSpPr>
        <p:spPr>
          <a:xfrm>
            <a:off x="709939" y="5701609"/>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7" name="Rectangle 46"/>
          <p:cNvSpPr/>
          <p:nvPr/>
        </p:nvSpPr>
        <p:spPr>
          <a:xfrm>
            <a:off x="2229150"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8" name="Rectangle 47"/>
          <p:cNvSpPr/>
          <p:nvPr/>
        </p:nvSpPr>
        <p:spPr>
          <a:xfrm>
            <a:off x="2744817"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9" name="Rectangle 48"/>
          <p:cNvSpPr/>
          <p:nvPr/>
        </p:nvSpPr>
        <p:spPr>
          <a:xfrm>
            <a:off x="3260188" y="2361234"/>
            <a:ext cx="504092" cy="475893"/>
          </a:xfrm>
          <a:prstGeom prst="rect">
            <a:avLst/>
          </a:prstGeom>
          <a:solidFill>
            <a:schemeClr val="accent5">
              <a:lumMod val="40000"/>
              <a:lumOff val="6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50" name="Rectangle 49"/>
          <p:cNvSpPr/>
          <p:nvPr/>
        </p:nvSpPr>
        <p:spPr>
          <a:xfrm>
            <a:off x="3775855"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51" name="TextBox 50"/>
          <p:cNvSpPr txBox="1"/>
          <p:nvPr/>
        </p:nvSpPr>
        <p:spPr>
          <a:xfrm>
            <a:off x="179575" y="4630071"/>
            <a:ext cx="543658" cy="523220"/>
          </a:xfrm>
          <a:prstGeom prst="rect">
            <a:avLst/>
          </a:prstGeom>
          <a:noFill/>
        </p:spPr>
        <p:txBody>
          <a:bodyPr wrap="square" rtlCol="0">
            <a:spAutoFit/>
          </a:bodyPr>
          <a:lstStyle/>
          <a:p>
            <a:r>
              <a:rPr lang="en-US" sz="2800" dirty="0"/>
              <a:t>X</a:t>
            </a:r>
          </a:p>
        </p:txBody>
      </p:sp>
      <p:sp>
        <p:nvSpPr>
          <p:cNvPr id="52" name="TextBox 51"/>
          <p:cNvSpPr txBox="1"/>
          <p:nvPr/>
        </p:nvSpPr>
        <p:spPr>
          <a:xfrm>
            <a:off x="2968576" y="1739672"/>
            <a:ext cx="543658" cy="523220"/>
          </a:xfrm>
          <a:prstGeom prst="rect">
            <a:avLst/>
          </a:prstGeom>
          <a:noFill/>
        </p:spPr>
        <p:txBody>
          <a:bodyPr wrap="square" rtlCol="0">
            <a:spAutoFit/>
          </a:bodyPr>
          <a:lstStyle/>
          <a:p>
            <a:r>
              <a:rPr lang="en-US" sz="2800"/>
              <a:t>Y</a:t>
            </a:r>
            <a:endParaRPr lang="en-US" sz="2800" dirty="0"/>
          </a:p>
        </p:txBody>
      </p:sp>
      <p:sp>
        <p:nvSpPr>
          <p:cNvPr id="53" name="Rectangle 52"/>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4" name="Rectangle 53"/>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55" name="Rectangle 54"/>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56" name="Rectangle 55"/>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7" name="Rectangle 56"/>
          <p:cNvSpPr/>
          <p:nvPr/>
        </p:nvSpPr>
        <p:spPr>
          <a:xfrm>
            <a:off x="3771394" y="5167510"/>
            <a:ext cx="504092" cy="480237"/>
          </a:xfrm>
          <a:prstGeom prst="rect">
            <a:avLst/>
          </a:prstGeom>
          <a:solidFill>
            <a:srgbClr val="FFAADC"/>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8" name="Rectangle 57"/>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9" name="Rectangle 58"/>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60" name="Rectangle 59"/>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1" name="Rectangle 60"/>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2" name="Rectangle 61"/>
          <p:cNvSpPr/>
          <p:nvPr/>
        </p:nvSpPr>
        <p:spPr>
          <a:xfrm>
            <a:off x="3768708" y="5656923"/>
            <a:ext cx="504092" cy="480237"/>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mc:AlternateContent xmlns:mc="http://schemas.openxmlformats.org/markup-compatibility/2006" xmlns:a14="http://schemas.microsoft.com/office/drawing/2010/main">
        <mc:Choice Requires="a14">
          <p:sp>
            <p:nvSpPr>
              <p:cNvPr id="63" name="Content Placeholder 2"/>
              <p:cNvSpPr>
                <a:spLocks noGrp="1"/>
              </p:cNvSpPr>
              <p:nvPr>
                <p:ph idx="1"/>
              </p:nvPr>
            </p:nvSpPr>
            <p:spPr>
              <a:xfrm>
                <a:off x="2446981" y="6034786"/>
                <a:ext cx="8292612" cy="1374775"/>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sz="1400" b="0" i="1" smtClean="0">
                          <a:latin typeface="Cambria Math" charset="0"/>
                        </a:rPr>
                        <m:t>𝐶</m:t>
                      </m:r>
                      <m:d>
                        <m:dPr>
                          <m:begChr m:val="["/>
                          <m:endChr m:val="]"/>
                          <m:ctrlPr>
                            <a:rPr lang="en-US" sz="1400" b="0" i="1" smtClean="0">
                              <a:latin typeface="Cambria Math" panose="02040503050406030204" pitchFamily="18" charset="0"/>
                            </a:rPr>
                          </m:ctrlPr>
                        </m:dPr>
                        <m:e>
                          <m:r>
                            <a:rPr lang="en-US" sz="1400" b="0" i="1" smtClean="0">
                              <a:latin typeface="Cambria Math" charset="0"/>
                            </a:rPr>
                            <m:t>𝑖</m:t>
                          </m:r>
                          <m:r>
                            <a:rPr lang="en-US" sz="1400" b="0" i="1" smtClean="0">
                              <a:latin typeface="Cambria Math" charset="0"/>
                            </a:rPr>
                            <m:t>,</m:t>
                          </m:r>
                          <m:r>
                            <a:rPr lang="en-US" sz="1400" b="0" i="1" smtClean="0">
                              <a:latin typeface="Cambria Math" charset="0"/>
                            </a:rPr>
                            <m:t>𝑗</m:t>
                          </m:r>
                        </m:e>
                      </m:d>
                      <m:r>
                        <a:rPr lang="en-US" sz="1400" b="0" i="1" smtClean="0">
                          <a:latin typeface="Cambria Math" charset="0"/>
                        </a:rPr>
                        <m:t>= </m:t>
                      </m:r>
                      <m:d>
                        <m:dPr>
                          <m:begChr m:val="{"/>
                          <m:endChr m:val=""/>
                          <m:ctrlPr>
                            <a:rPr lang="mr-IN" sz="1400" b="0" i="1" smtClean="0">
                              <a:latin typeface="Cambria Math" panose="02040503050406030204" pitchFamily="18" charset="0"/>
                            </a:rPr>
                          </m:ctrlPr>
                        </m:dPr>
                        <m:e>
                          <m:eqArr>
                            <m:eqArrPr>
                              <m:ctrlPr>
                                <a:rPr lang="mr-IN" sz="1400" b="0" i="1" smtClean="0">
                                  <a:latin typeface="Cambria Math" panose="02040503050406030204" pitchFamily="18" charset="0"/>
                                </a:rPr>
                              </m:ctrlPr>
                            </m:eqArrPr>
                            <m:e>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if</m:t>
                              </m:r>
                              <m:r>
                                <a:rPr lang="en-US" sz="1400" b="0" i="1" smtClean="0">
                                  <a:solidFill>
                                    <a:schemeClr val="accent5"/>
                                  </a:solidFill>
                                  <a:latin typeface="Cambria Math" charset="0"/>
                                </a:rPr>
                                <m:t>  </m:t>
                              </m:r>
                              <m:r>
                                <a:rPr lang="en-US" sz="1400" b="0" i="1" smtClean="0">
                                  <a:solidFill>
                                    <a:schemeClr val="accent5"/>
                                  </a:solidFill>
                                  <a:latin typeface="Cambria Math" charset="0"/>
                                </a:rPr>
                                <m:t>𝑖</m:t>
                              </m:r>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or</m:t>
                              </m:r>
                              <m:r>
                                <a:rPr lang="en-US" sz="1400" b="0" i="1" smtClean="0">
                                  <a:solidFill>
                                    <a:schemeClr val="accent5"/>
                                  </a:solidFill>
                                  <a:latin typeface="Cambria Math" charset="0"/>
                                </a:rPr>
                                <m:t> </m:t>
                              </m:r>
                              <m:r>
                                <a:rPr lang="en-US" sz="1400" b="0" i="1" smtClean="0">
                                  <a:solidFill>
                                    <a:schemeClr val="accent5"/>
                                  </a:solidFill>
                                  <a:latin typeface="Cambria Math" charset="0"/>
                                </a:rPr>
                                <m:t>𝑗</m:t>
                              </m:r>
                              <m:r>
                                <a:rPr lang="en-US" sz="1400" b="0" i="1" smtClean="0">
                                  <a:solidFill>
                                    <a:schemeClr val="accent5"/>
                                  </a:solidFill>
                                  <a:latin typeface="Cambria Math" charset="0"/>
                                </a:rPr>
                                <m:t>=0</m:t>
                              </m:r>
                            </m:e>
                            <m:e>
                              <m:r>
                                <a:rPr lang="en-US" sz="1400" b="0" i="1" smtClean="0">
                                  <a:solidFill>
                                    <a:schemeClr val="accent1"/>
                                  </a:solidFill>
                                  <a:latin typeface="Cambria Math" charset="0"/>
                                </a:rPr>
                                <m:t>𝐶</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r>
                                    <a:rPr lang="en-US" sz="1400" b="0" i="1" smtClean="0">
                                      <a:solidFill>
                                        <a:schemeClr val="accent1"/>
                                      </a:solidFill>
                                      <a:latin typeface="Cambria Math" charset="0"/>
                                    </a:rPr>
                                    <m:t>−1,</m:t>
                                  </m:r>
                                  <m:r>
                                    <a:rPr lang="en-US" sz="1400" b="0" i="1" smtClean="0">
                                      <a:solidFill>
                                        <a:schemeClr val="accent1"/>
                                      </a:solidFill>
                                      <a:latin typeface="Cambria Math" charset="0"/>
                                    </a:rPr>
                                    <m:t>𝑗</m:t>
                                  </m:r>
                                  <m:r>
                                    <a:rPr lang="en-US" sz="1400" b="0" i="1" smtClean="0">
                                      <a:solidFill>
                                        <a:schemeClr val="accent1"/>
                                      </a:solidFill>
                                      <a:latin typeface="Cambria Math" charset="0"/>
                                    </a:rPr>
                                    <m:t>−1</m:t>
                                  </m:r>
                                </m:e>
                              </m:d>
                              <m:r>
                                <a:rPr lang="en-US" sz="1400" b="0" i="1" smtClean="0">
                                  <a:solidFill>
                                    <a:schemeClr val="accent1"/>
                                  </a:solidFill>
                                  <a:latin typeface="Cambria Math" charset="0"/>
                                </a:rPr>
                                <m:t>+1                      </m:t>
                              </m:r>
                              <m:r>
                                <m:rPr>
                                  <m:nor/>
                                </m:rPr>
                                <a:rPr lang="en-US" sz="1400" b="0" i="0" smtClean="0">
                                  <a:solidFill>
                                    <a:schemeClr val="accent1"/>
                                  </a:solidFill>
                                  <a:latin typeface="Cambria Math" charset="0"/>
                                </a:rPr>
                                <m:t>if</m:t>
                              </m:r>
                              <m:r>
                                <a:rPr lang="en-US" sz="1400" b="0" i="1" smtClean="0">
                                  <a:solidFill>
                                    <a:schemeClr val="accent1"/>
                                  </a:solidFill>
                                  <a:latin typeface="Cambria Math" charset="0"/>
                                </a:rPr>
                                <m:t> </m:t>
                              </m:r>
                              <m:r>
                                <a:rPr lang="en-US" sz="1400" b="0" i="1" smtClean="0">
                                  <a:solidFill>
                                    <a:schemeClr val="accent1"/>
                                  </a:solidFill>
                                  <a:latin typeface="Cambria Math" charset="0"/>
                                </a:rPr>
                                <m:t>𝑋</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e>
                              </m:d>
                              <m:r>
                                <a:rPr lang="en-US" sz="1400" b="0" i="1" smtClean="0">
                                  <a:solidFill>
                                    <a:schemeClr val="accent1"/>
                                  </a:solidFill>
                                  <a:latin typeface="Cambria Math" charset="0"/>
                                </a:rPr>
                                <m:t>=</m:t>
                              </m:r>
                              <m:r>
                                <a:rPr lang="en-US" sz="1400" b="0" i="1" smtClean="0">
                                  <a:solidFill>
                                    <a:schemeClr val="accent1"/>
                                  </a:solidFill>
                                  <a:latin typeface="Cambria Math" charset="0"/>
                                </a:rPr>
                                <m:t>𝑌</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𝑗</m:t>
                                  </m:r>
                                </m:e>
                              </m:d>
                              <m:r>
                                <a:rPr lang="en-US" sz="1400" b="0" i="1" smtClean="0">
                                  <a:solidFill>
                                    <a:schemeClr val="accent1"/>
                                  </a:solidFill>
                                  <a:latin typeface="Cambria Math" charset="0"/>
                                </a:rPr>
                                <m:t> </m:t>
                              </m:r>
                              <m:r>
                                <m:rPr>
                                  <m:nor/>
                                </m:rPr>
                                <a:rPr lang="en-US" sz="1400" b="0" i="0" smtClean="0">
                                  <a:solidFill>
                                    <a:schemeClr val="accent1"/>
                                  </a:solidFill>
                                  <a:latin typeface="Cambria Math" charset="0"/>
                                </a:rPr>
                                <m:t> </m:t>
                              </m:r>
                              <m:r>
                                <m:rPr>
                                  <m:nor/>
                                </m:rPr>
                                <a:rPr lang="en-US" sz="1400" b="0" i="0" smtClean="0">
                                  <a:solidFill>
                                    <a:schemeClr val="accent1"/>
                                  </a:solidFill>
                                  <a:latin typeface="Cambria Math" charset="0"/>
                                </a:rPr>
                                <m:t>and</m:t>
                              </m:r>
                              <m:r>
                                <m:rPr>
                                  <m:nor/>
                                </m:rPr>
                                <a:rPr lang="en-US" sz="1400" b="0" i="0" smtClean="0">
                                  <a:solidFill>
                                    <a:schemeClr val="accent1"/>
                                  </a:solidFill>
                                  <a:latin typeface="Cambria Math" charset="0"/>
                                </a:rPr>
                                <m:t> </m:t>
                              </m:r>
                              <m:r>
                                <a:rPr lang="en-US" sz="1400" b="0" i="1" smtClean="0">
                                  <a:solidFill>
                                    <a:schemeClr val="accent1"/>
                                  </a:solidFill>
                                  <a:latin typeface="Cambria Math" charset="0"/>
                                </a:rPr>
                                <m:t>𝑖</m:t>
                              </m:r>
                              <m:r>
                                <a:rPr lang="en-US" sz="1400" b="0" i="1" smtClean="0">
                                  <a:solidFill>
                                    <a:schemeClr val="accent1"/>
                                  </a:solidFill>
                                  <a:latin typeface="Cambria Math" charset="0"/>
                                </a:rPr>
                                <m:t>,</m:t>
                              </m:r>
                              <m:r>
                                <a:rPr lang="en-US" sz="1400" b="0" i="1" smtClean="0">
                                  <a:solidFill>
                                    <a:schemeClr val="accent1"/>
                                  </a:solidFill>
                                  <a:latin typeface="Cambria Math" charset="0"/>
                                </a:rPr>
                                <m:t>𝑗</m:t>
                              </m:r>
                              <m:r>
                                <a:rPr lang="en-US" sz="1400" b="0" i="1" smtClean="0">
                                  <a:solidFill>
                                    <a:schemeClr val="accent1"/>
                                  </a:solidFill>
                                  <a:latin typeface="Cambria Math" charset="0"/>
                                </a:rPr>
                                <m:t>&gt;0</m:t>
                              </m:r>
                            </m:e>
                            <m:e>
                              <m:func>
                                <m:funcPr>
                                  <m:ctrlPr>
                                    <a:rPr lang="en-US" sz="1400" b="0" i="1" smtClean="0">
                                      <a:solidFill>
                                        <a:schemeClr val="accent4"/>
                                      </a:solidFill>
                                      <a:latin typeface="Cambria Math" panose="02040503050406030204" pitchFamily="18" charset="0"/>
                                    </a:rPr>
                                  </m:ctrlPr>
                                </m:funcPr>
                                <m:fName>
                                  <m:r>
                                    <m:rPr>
                                      <m:sty m:val="p"/>
                                    </m:rPr>
                                    <a:rPr lang="en-US" sz="1400" b="0" i="0" smtClean="0">
                                      <a:solidFill>
                                        <a:schemeClr val="accent4"/>
                                      </a:solidFill>
                                      <a:latin typeface="Cambria Math" charset="0"/>
                                    </a:rPr>
                                    <m:t>max</m:t>
                                  </m:r>
                                </m:fName>
                                <m:e>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−1</m:t>
                                          </m:r>
                                        </m:e>
                                      </m:d>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−1,</m:t>
                                          </m:r>
                                          <m:r>
                                            <a:rPr lang="en-US" sz="1400" b="0" i="1" smtClean="0">
                                              <a:solidFill>
                                                <a:schemeClr val="accent4"/>
                                              </a:solidFill>
                                              <a:latin typeface="Cambria Math" charset="0"/>
                                            </a:rPr>
                                            <m:t>𝑗</m:t>
                                          </m:r>
                                        </m:e>
                                      </m:d>
                                    </m:e>
                                  </m:d>
                                </m:e>
                              </m:func>
                              <m:r>
                                <a:rPr lang="en-US" sz="1400" b="0" i="1" smtClean="0">
                                  <a:solidFill>
                                    <a:schemeClr val="accent4"/>
                                  </a:solidFill>
                                  <a:latin typeface="Cambria Math" charset="0"/>
                                </a:rPr>
                                <m:t>   </m:t>
                              </m:r>
                              <m:r>
                                <m:rPr>
                                  <m:nor/>
                                </m:rPr>
                                <a:rPr lang="en-US" sz="1400" b="0" i="0" smtClean="0">
                                  <a:solidFill>
                                    <a:schemeClr val="accent4"/>
                                  </a:solidFill>
                                  <a:latin typeface="Cambria Math" charset="0"/>
                                </a:rPr>
                                <m:t>if</m:t>
                              </m:r>
                              <m:r>
                                <a:rPr lang="en-US" sz="1400" b="0" i="1" smtClean="0">
                                  <a:solidFill>
                                    <a:schemeClr val="accent4"/>
                                  </a:solidFill>
                                  <a:latin typeface="Cambria Math" charset="0"/>
                                </a:rPr>
                                <m:t> </m:t>
                              </m:r>
                              <m:r>
                                <a:rPr lang="en-US" sz="1400" b="0" i="1" smtClean="0">
                                  <a:solidFill>
                                    <a:schemeClr val="accent4"/>
                                  </a:solidFill>
                                  <a:latin typeface="Cambria Math" charset="0"/>
                                </a:rPr>
                                <m:t>𝑋</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e>
                              </m:d>
                              <m:r>
                                <a:rPr lang="en-US" sz="1400" b="0" i="1" smtClean="0">
                                  <a:solidFill>
                                    <a:schemeClr val="accent4"/>
                                  </a:solidFill>
                                  <a:latin typeface="Cambria Math" charset="0"/>
                                </a:rPr>
                                <m:t>≠</m:t>
                              </m:r>
                              <m:r>
                                <a:rPr lang="en-US" sz="1400" b="0" i="1" smtClean="0">
                                  <a:solidFill>
                                    <a:schemeClr val="accent4"/>
                                  </a:solidFill>
                                  <a:latin typeface="Cambria Math" charset="0"/>
                                </a:rPr>
                                <m:t>𝑌</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𝑗</m:t>
                                  </m:r>
                                </m:e>
                              </m:d>
                              <m:r>
                                <m:rPr>
                                  <m:nor/>
                                </m:rPr>
                                <a:rPr lang="en-US" sz="1400" b="0" i="0" smtClean="0">
                                  <a:solidFill>
                                    <a:schemeClr val="accent4"/>
                                  </a:solidFill>
                                  <a:latin typeface="Cambria Math" charset="0"/>
                                </a:rPr>
                                <m:t>  </m:t>
                              </m:r>
                              <m:r>
                                <m:rPr>
                                  <m:nor/>
                                </m:rPr>
                                <a:rPr lang="en-US" sz="1400" b="0" i="0" smtClean="0">
                                  <a:solidFill>
                                    <a:schemeClr val="accent4"/>
                                  </a:solidFill>
                                  <a:latin typeface="Cambria Math" charset="0"/>
                                </a:rPr>
                                <m:t>and</m:t>
                              </m:r>
                              <m:r>
                                <a:rPr lang="en-US" sz="1400" b="0" i="1" smtClean="0">
                                  <a:solidFill>
                                    <a:schemeClr val="accent4"/>
                                  </a:solidFill>
                                  <a:latin typeface="Cambria Math" charset="0"/>
                                </a:rPr>
                                <m:t> </m:t>
                              </m:r>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&gt;0</m:t>
                              </m:r>
                            </m:e>
                          </m:eqArr>
                        </m:e>
                      </m:d>
                    </m:oMath>
                  </m:oMathPara>
                </a14:m>
                <a:endParaRPr lang="en-US" sz="1400" dirty="0"/>
              </a:p>
            </p:txBody>
          </p:sp>
        </mc:Choice>
        <mc:Fallback xmlns="">
          <p:sp>
            <p:nvSpPr>
              <p:cNvPr id="63" name="Content Placeholder 2"/>
              <p:cNvSpPr>
                <a:spLocks noGrp="1" noRot="1" noChangeAspect="1" noMove="1" noResize="1" noEditPoints="1" noAdjustHandles="1" noChangeArrowheads="1" noChangeShapeType="1" noTextEdit="1"/>
              </p:cNvSpPr>
              <p:nvPr>
                <p:ph idx="1"/>
              </p:nvPr>
            </p:nvSpPr>
            <p:spPr>
              <a:xfrm>
                <a:off x="2446981" y="6034786"/>
                <a:ext cx="8292612" cy="1374775"/>
              </a:xfrm>
              <a:blipFill rotWithShape="0">
                <a:blip r:embed="rId2"/>
                <a:stretch>
                  <a:fillRect/>
                </a:stretch>
              </a:blipFill>
            </p:spPr>
            <p:txBody>
              <a:bodyPr/>
              <a:lstStyle/>
              <a:p>
                <a:r>
                  <a:rPr lang="en-US">
                    <a:noFill/>
                  </a:rPr>
                  <a:t> </a:t>
                </a:r>
              </a:p>
            </p:txBody>
          </p:sp>
        </mc:Fallback>
      </mc:AlternateContent>
      <p:sp>
        <p:nvSpPr>
          <p:cNvPr id="3" name="TextBox 2"/>
          <p:cNvSpPr txBox="1"/>
          <p:nvPr/>
        </p:nvSpPr>
        <p:spPr>
          <a:xfrm>
            <a:off x="5220182" y="2662177"/>
            <a:ext cx="3295168" cy="1015663"/>
          </a:xfrm>
          <a:prstGeom prst="rect">
            <a:avLst/>
          </a:prstGeom>
          <a:noFill/>
        </p:spPr>
        <p:txBody>
          <a:bodyPr wrap="square" rtlCol="0">
            <a:spAutoFit/>
          </a:bodyPr>
          <a:lstStyle/>
          <a:p>
            <a:pPr marL="285750" indent="-285750">
              <a:buFont typeface="Arial" charset="0"/>
              <a:buChar char="•"/>
            </a:pPr>
            <a:r>
              <a:rPr lang="en-US" sz="2000" dirty="0"/>
              <a:t>Once we’ve filled this in, we can work backwards.</a:t>
            </a:r>
          </a:p>
          <a:p>
            <a:pPr marL="285750" indent="-285750">
              <a:buFont typeface="Arial" charset="0"/>
              <a:buChar char="•"/>
            </a:pPr>
            <a:endParaRPr lang="en-US" sz="2000" dirty="0"/>
          </a:p>
        </p:txBody>
      </p:sp>
      <p:sp>
        <p:nvSpPr>
          <p:cNvPr id="117" name="TextBox 116"/>
          <p:cNvSpPr txBox="1"/>
          <p:nvPr/>
        </p:nvSpPr>
        <p:spPr>
          <a:xfrm>
            <a:off x="4344984" y="4837688"/>
            <a:ext cx="2727148" cy="646331"/>
          </a:xfrm>
          <a:prstGeom prst="rect">
            <a:avLst/>
          </a:prstGeom>
          <a:noFill/>
        </p:spPr>
        <p:txBody>
          <a:bodyPr wrap="square" rtlCol="0">
            <a:spAutoFit/>
          </a:bodyPr>
          <a:lstStyle/>
          <a:p>
            <a:r>
              <a:rPr lang="en-US" dirty="0">
                <a:solidFill>
                  <a:schemeClr val="accent5"/>
                </a:solidFill>
              </a:rPr>
              <a:t>This 3 came from that 2 </a:t>
            </a:r>
            <a:r>
              <a:rPr lang="mr-IN" dirty="0">
                <a:solidFill>
                  <a:schemeClr val="accent5"/>
                </a:solidFill>
              </a:rPr>
              <a:t>–</a:t>
            </a:r>
            <a:r>
              <a:rPr lang="en-US" dirty="0">
                <a:solidFill>
                  <a:schemeClr val="accent5"/>
                </a:solidFill>
              </a:rPr>
              <a:t> we found a match!</a:t>
            </a:r>
          </a:p>
        </p:txBody>
      </p:sp>
      <p:sp>
        <p:nvSpPr>
          <p:cNvPr id="118" name="TextBox 117"/>
          <p:cNvSpPr txBox="1"/>
          <p:nvPr/>
        </p:nvSpPr>
        <p:spPr>
          <a:xfrm>
            <a:off x="5220182" y="2662177"/>
            <a:ext cx="3295168" cy="1938992"/>
          </a:xfrm>
          <a:prstGeom prst="rect">
            <a:avLst/>
          </a:prstGeom>
          <a:noFill/>
        </p:spPr>
        <p:txBody>
          <a:bodyPr wrap="square" rtlCol="0">
            <a:spAutoFit/>
          </a:bodyPr>
          <a:lstStyle/>
          <a:p>
            <a:pPr marL="285750" indent="-285750">
              <a:buFont typeface="Arial" charset="0"/>
              <a:buChar char="•"/>
            </a:pPr>
            <a:r>
              <a:rPr lang="en-US" sz="2000" dirty="0"/>
              <a:t>Once we’ve filled this in, we can work backwards.</a:t>
            </a:r>
          </a:p>
          <a:p>
            <a:pPr marL="285750" indent="-285750">
              <a:buFont typeface="Arial" charset="0"/>
              <a:buChar char="•"/>
            </a:pPr>
            <a:r>
              <a:rPr lang="en-US" sz="2000" dirty="0">
                <a:solidFill>
                  <a:schemeClr val="accent4"/>
                </a:solidFill>
              </a:rPr>
              <a:t>A diagonal jump means that we found an element of the LCS!</a:t>
            </a:r>
          </a:p>
          <a:p>
            <a:pPr marL="285750" indent="-285750">
              <a:buFont typeface="Arial" charset="0"/>
              <a:buChar char="•"/>
            </a:pPr>
            <a:endParaRPr lang="en-US" sz="2000" dirty="0"/>
          </a:p>
        </p:txBody>
      </p:sp>
      <p:sp>
        <p:nvSpPr>
          <p:cNvPr id="13" name="Slide Number Placeholder 12">
            <a:extLst>
              <a:ext uri="{FF2B5EF4-FFF2-40B4-BE49-F238E27FC236}">
                <a16:creationId xmlns:a16="http://schemas.microsoft.com/office/drawing/2014/main" id="{47C3253F-0949-6642-9EF2-F4952AC81CAC}"/>
              </a:ext>
            </a:extLst>
          </p:cNvPr>
          <p:cNvSpPr>
            <a:spLocks noGrp="1"/>
          </p:cNvSpPr>
          <p:nvPr>
            <p:ph type="sldNum" sz="quarter" idx="12"/>
          </p:nvPr>
        </p:nvSpPr>
        <p:spPr/>
        <p:txBody>
          <a:bodyPr/>
          <a:lstStyle/>
          <a:p>
            <a:fld id="{EF2FF170-42D9-E44F-9C55-E217B723EC95}" type="slidenum">
              <a:rPr lang="en-US" smtClean="0"/>
              <a:t>27</a:t>
            </a:fld>
            <a:endParaRPr lang="en-US"/>
          </a:p>
        </p:txBody>
      </p:sp>
      <p:sp>
        <p:nvSpPr>
          <p:cNvPr id="119" name="Rectangle 118">
            <a:extLst>
              <a:ext uri="{FF2B5EF4-FFF2-40B4-BE49-F238E27FC236}">
                <a16:creationId xmlns:a16="http://schemas.microsoft.com/office/drawing/2014/main" id="{94ABA853-7E25-F641-B5D4-B9D295F773AC}"/>
              </a:ext>
            </a:extLst>
          </p:cNvPr>
          <p:cNvSpPr/>
          <p:nvPr/>
        </p:nvSpPr>
        <p:spPr>
          <a:xfrm>
            <a:off x="7461611" y="4703832"/>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Tree>
    <p:extLst>
      <p:ext uri="{BB962C8B-B14F-4D97-AF65-F5344CB8AC3E}">
        <p14:creationId xmlns:p14="http://schemas.microsoft.com/office/powerpoint/2010/main" val="57830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1706040" y="3234635"/>
            <a:ext cx="2572568" cy="2905853"/>
            <a:chOff x="1706040" y="3234635"/>
            <a:chExt cx="2572568" cy="2905853"/>
          </a:xfrm>
        </p:grpSpPr>
        <p:grpSp>
          <p:nvGrpSpPr>
            <p:cNvPr id="86" name="Group 85"/>
            <p:cNvGrpSpPr/>
            <p:nvPr/>
          </p:nvGrpSpPr>
          <p:grpSpPr>
            <a:xfrm>
              <a:off x="1708290" y="3234635"/>
              <a:ext cx="2054215" cy="2412745"/>
              <a:chOff x="618255" y="2644927"/>
              <a:chExt cx="2054215" cy="2412745"/>
            </a:xfrm>
            <a:solidFill>
              <a:schemeClr val="accent6">
                <a:lumMod val="20000"/>
                <a:lumOff val="80000"/>
              </a:schemeClr>
            </a:solidFill>
          </p:grpSpPr>
          <p:sp>
            <p:nvSpPr>
              <p:cNvPr id="97" name="Rectangle 96"/>
              <p:cNvSpPr/>
              <p:nvPr/>
            </p:nvSpPr>
            <p:spPr>
              <a:xfrm>
                <a:off x="618255" y="26449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8" name="Rectangle 97"/>
              <p:cNvSpPr/>
              <p:nvPr/>
            </p:nvSpPr>
            <p:spPr>
              <a:xfrm>
                <a:off x="1133922"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9" name="Rectangle 98"/>
              <p:cNvSpPr/>
              <p:nvPr/>
            </p:nvSpPr>
            <p:spPr>
              <a:xfrm>
                <a:off x="1649589"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0" name="Rectangle 99"/>
              <p:cNvSpPr/>
              <p:nvPr/>
            </p:nvSpPr>
            <p:spPr>
              <a:xfrm>
                <a:off x="2165256" y="26561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1" name="Rectangle 100"/>
              <p:cNvSpPr/>
              <p:nvPr/>
            </p:nvSpPr>
            <p:spPr>
              <a:xfrm>
                <a:off x="618255" y="3123872"/>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2" name="Rectangle 101"/>
              <p:cNvSpPr/>
              <p:nvPr/>
            </p:nvSpPr>
            <p:spPr>
              <a:xfrm>
                <a:off x="1133922"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 name="Rectangle 102"/>
              <p:cNvSpPr/>
              <p:nvPr/>
            </p:nvSpPr>
            <p:spPr>
              <a:xfrm>
                <a:off x="1649589"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 name="Rectangle 103"/>
              <p:cNvSpPr/>
              <p:nvPr/>
            </p:nvSpPr>
            <p:spPr>
              <a:xfrm>
                <a:off x="2165256" y="313508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 name="Rectangle 104"/>
              <p:cNvSpPr/>
              <p:nvPr/>
            </p:nvSpPr>
            <p:spPr>
              <a:xfrm>
                <a:off x="621377" y="3596214"/>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6" name="Rectangle 105"/>
              <p:cNvSpPr/>
              <p:nvPr/>
            </p:nvSpPr>
            <p:spPr>
              <a:xfrm>
                <a:off x="1137044"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 name="Rectangle 106"/>
              <p:cNvSpPr/>
              <p:nvPr/>
            </p:nvSpPr>
            <p:spPr>
              <a:xfrm>
                <a:off x="1652711"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 name="Rectangle 107"/>
              <p:cNvSpPr/>
              <p:nvPr/>
            </p:nvSpPr>
            <p:spPr>
              <a:xfrm>
                <a:off x="2168378" y="3607422"/>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 name="Rectangle 108"/>
              <p:cNvSpPr/>
              <p:nvPr/>
            </p:nvSpPr>
            <p:spPr>
              <a:xfrm>
                <a:off x="618255" y="4077743"/>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10" name="Rectangle 109"/>
              <p:cNvSpPr/>
              <p:nvPr/>
            </p:nvSpPr>
            <p:spPr>
              <a:xfrm>
                <a:off x="1133922"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Rectangle 110"/>
              <p:cNvSpPr/>
              <p:nvPr/>
            </p:nvSpPr>
            <p:spPr>
              <a:xfrm>
                <a:off x="1649589"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Rectangle 111"/>
              <p:cNvSpPr/>
              <p:nvPr/>
            </p:nvSpPr>
            <p:spPr>
              <a:xfrm>
                <a:off x="2165256" y="4088951"/>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 name="Rectangle 112"/>
              <p:cNvSpPr/>
              <p:nvPr/>
            </p:nvSpPr>
            <p:spPr>
              <a:xfrm>
                <a:off x="618255" y="45662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14" name="Rectangle 113"/>
              <p:cNvSpPr/>
              <p:nvPr/>
            </p:nvSpPr>
            <p:spPr>
              <a:xfrm>
                <a:off x="1133922"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 name="Rectangle 114"/>
              <p:cNvSpPr/>
              <p:nvPr/>
            </p:nvSpPr>
            <p:spPr>
              <a:xfrm>
                <a:off x="1649589"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 name="Rectangle 115"/>
              <p:cNvSpPr/>
              <p:nvPr/>
            </p:nvSpPr>
            <p:spPr>
              <a:xfrm>
                <a:off x="2165256" y="45774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87" name="Rectangle 86"/>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88" name="Rectangle 87"/>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Rectangle 88"/>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 name="Rectangle 89"/>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Rectangle 90"/>
            <p:cNvSpPr/>
            <p:nvPr/>
          </p:nvSpPr>
          <p:spPr>
            <a:xfrm>
              <a:off x="3771394" y="51675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Rectangle 91"/>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3" name="Rectangle 92"/>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 name="Rectangle 93"/>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 name="Rectangle 94"/>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 name="Rectangle 95"/>
            <p:cNvSpPr/>
            <p:nvPr/>
          </p:nvSpPr>
          <p:spPr>
            <a:xfrm>
              <a:off x="3768708" y="565692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p:cNvSpPr>
            <a:spLocks noGrp="1"/>
          </p:cNvSpPr>
          <p:nvPr>
            <p:ph type="title"/>
          </p:nvPr>
        </p:nvSpPr>
        <p:spPr/>
        <p:txBody>
          <a:bodyPr/>
          <a:lstStyle/>
          <a:p>
            <a:r>
              <a:rPr lang="en-US" dirty="0"/>
              <a:t>Example</a:t>
            </a:r>
          </a:p>
        </p:txBody>
      </p:sp>
      <p:sp>
        <p:nvSpPr>
          <p:cNvPr id="4" name="Rectangle 3"/>
          <p:cNvSpPr/>
          <p:nvPr/>
        </p:nvSpPr>
        <p:spPr>
          <a:xfrm>
            <a:off x="634124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5" name="Rectangle 4"/>
          <p:cNvSpPr/>
          <p:nvPr/>
        </p:nvSpPr>
        <p:spPr>
          <a:xfrm>
            <a:off x="684533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6" name="Rectangle 5"/>
          <p:cNvSpPr/>
          <p:nvPr/>
        </p:nvSpPr>
        <p:spPr>
          <a:xfrm>
            <a:off x="7325979"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7" name="Rectangle 6"/>
          <p:cNvSpPr/>
          <p:nvPr/>
        </p:nvSpPr>
        <p:spPr>
          <a:xfrm>
            <a:off x="783007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8" name="Rectangle 7"/>
          <p:cNvSpPr/>
          <p:nvPr/>
        </p:nvSpPr>
        <p:spPr>
          <a:xfrm>
            <a:off x="833416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9" name="Rectangle 8"/>
          <p:cNvSpPr/>
          <p:nvPr/>
        </p:nvSpPr>
        <p:spPr>
          <a:xfrm>
            <a:off x="634124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0" name="Rectangle 9"/>
          <p:cNvSpPr/>
          <p:nvPr/>
        </p:nvSpPr>
        <p:spPr>
          <a:xfrm>
            <a:off x="6845333"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1" name="Rectangle 10"/>
          <p:cNvSpPr/>
          <p:nvPr/>
        </p:nvSpPr>
        <p:spPr>
          <a:xfrm>
            <a:off x="7325979"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2" name="Rectangle 11"/>
          <p:cNvSpPr/>
          <p:nvPr/>
        </p:nvSpPr>
        <p:spPr>
          <a:xfrm>
            <a:off x="783007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8" name="TextBox 17"/>
          <p:cNvSpPr txBox="1"/>
          <p:nvPr/>
        </p:nvSpPr>
        <p:spPr>
          <a:xfrm>
            <a:off x="5860595" y="1259972"/>
            <a:ext cx="543658" cy="523220"/>
          </a:xfrm>
          <a:prstGeom prst="rect">
            <a:avLst/>
          </a:prstGeom>
          <a:noFill/>
        </p:spPr>
        <p:txBody>
          <a:bodyPr wrap="square" rtlCol="0">
            <a:spAutoFit/>
          </a:bodyPr>
          <a:lstStyle/>
          <a:p>
            <a:r>
              <a:rPr lang="en-US" sz="2800"/>
              <a:t>Y</a:t>
            </a:r>
            <a:endParaRPr lang="en-US" sz="2800" dirty="0"/>
          </a:p>
        </p:txBody>
      </p:sp>
      <p:sp>
        <p:nvSpPr>
          <p:cNvPr id="19" name="TextBox 18"/>
          <p:cNvSpPr txBox="1"/>
          <p:nvPr/>
        </p:nvSpPr>
        <p:spPr>
          <a:xfrm>
            <a:off x="5860595" y="311719"/>
            <a:ext cx="543658" cy="523220"/>
          </a:xfrm>
          <a:prstGeom prst="rect">
            <a:avLst/>
          </a:prstGeom>
          <a:noFill/>
        </p:spPr>
        <p:txBody>
          <a:bodyPr wrap="square" rtlCol="0">
            <a:spAutoFit/>
          </a:bodyPr>
          <a:lstStyle/>
          <a:p>
            <a:r>
              <a:rPr lang="en-US" sz="2800" dirty="0"/>
              <a:t>X</a:t>
            </a:r>
          </a:p>
        </p:txBody>
      </p:sp>
      <p:sp>
        <p:nvSpPr>
          <p:cNvPr id="20" name="Rectangle 19"/>
          <p:cNvSpPr/>
          <p:nvPr/>
        </p:nvSpPr>
        <p:spPr>
          <a:xfrm>
            <a:off x="1708290" y="3234635"/>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2" name="Rectangle 21"/>
          <p:cNvSpPr/>
          <p:nvPr/>
        </p:nvSpPr>
        <p:spPr>
          <a:xfrm>
            <a:off x="2223957" y="32445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3" name="Rectangle 22"/>
          <p:cNvSpPr/>
          <p:nvPr/>
        </p:nvSpPr>
        <p:spPr>
          <a:xfrm>
            <a:off x="2739624" y="32445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4" name="Rectangle 23"/>
          <p:cNvSpPr/>
          <p:nvPr/>
        </p:nvSpPr>
        <p:spPr>
          <a:xfrm>
            <a:off x="3255291" y="324584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5" name="Rectangle 24"/>
          <p:cNvSpPr/>
          <p:nvPr/>
        </p:nvSpPr>
        <p:spPr>
          <a:xfrm>
            <a:off x="1708290" y="3713580"/>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6" name="Rectangle 25"/>
          <p:cNvSpPr/>
          <p:nvPr/>
        </p:nvSpPr>
        <p:spPr>
          <a:xfrm>
            <a:off x="2223957" y="372349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7" name="Rectangle 26"/>
          <p:cNvSpPr/>
          <p:nvPr/>
        </p:nvSpPr>
        <p:spPr>
          <a:xfrm>
            <a:off x="2739624" y="372349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8" name="Rectangle 27"/>
          <p:cNvSpPr/>
          <p:nvPr/>
        </p:nvSpPr>
        <p:spPr>
          <a:xfrm>
            <a:off x="3255291" y="372478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9" name="Rectangle 28"/>
          <p:cNvSpPr/>
          <p:nvPr/>
        </p:nvSpPr>
        <p:spPr>
          <a:xfrm>
            <a:off x="1711412" y="4185922"/>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0" name="Rectangle 29"/>
          <p:cNvSpPr/>
          <p:nvPr/>
        </p:nvSpPr>
        <p:spPr>
          <a:xfrm>
            <a:off x="2227079" y="419583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1" name="Rectangle 30"/>
          <p:cNvSpPr/>
          <p:nvPr/>
        </p:nvSpPr>
        <p:spPr>
          <a:xfrm>
            <a:off x="2742746" y="419583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2" name="Rectangle 31"/>
          <p:cNvSpPr/>
          <p:nvPr/>
        </p:nvSpPr>
        <p:spPr>
          <a:xfrm>
            <a:off x="3258413" y="4197130"/>
            <a:ext cx="504092" cy="480237"/>
          </a:xfrm>
          <a:prstGeom prst="rect">
            <a:avLst/>
          </a:prstGeom>
          <a:solidFill>
            <a:schemeClr val="accent5">
              <a:lumMod val="40000"/>
              <a:lumOff val="6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3" name="Rectangle 32"/>
          <p:cNvSpPr/>
          <p:nvPr/>
        </p:nvSpPr>
        <p:spPr>
          <a:xfrm>
            <a:off x="1708290" y="4667451"/>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4" name="Rectangle 33"/>
          <p:cNvSpPr/>
          <p:nvPr/>
        </p:nvSpPr>
        <p:spPr>
          <a:xfrm>
            <a:off x="2223957" y="467736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5" name="Rectangle 34"/>
          <p:cNvSpPr/>
          <p:nvPr/>
        </p:nvSpPr>
        <p:spPr>
          <a:xfrm>
            <a:off x="2739624" y="467736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6" name="Rectangle 35"/>
          <p:cNvSpPr/>
          <p:nvPr/>
        </p:nvSpPr>
        <p:spPr>
          <a:xfrm>
            <a:off x="3255291" y="4678659"/>
            <a:ext cx="504092" cy="480237"/>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7" name="Rectangle 36"/>
          <p:cNvSpPr/>
          <p:nvPr/>
        </p:nvSpPr>
        <p:spPr>
          <a:xfrm>
            <a:off x="1708290" y="5155935"/>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8" name="Rectangle 37"/>
          <p:cNvSpPr/>
          <p:nvPr/>
        </p:nvSpPr>
        <p:spPr>
          <a:xfrm>
            <a:off x="2223957" y="51658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9" name="Rectangle 38"/>
          <p:cNvSpPr/>
          <p:nvPr/>
        </p:nvSpPr>
        <p:spPr>
          <a:xfrm>
            <a:off x="2739624" y="51658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0" name="Rectangle 39"/>
          <p:cNvSpPr/>
          <p:nvPr/>
        </p:nvSpPr>
        <p:spPr>
          <a:xfrm>
            <a:off x="3255291" y="516714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2" name="Rectangle 41"/>
          <p:cNvSpPr/>
          <p:nvPr/>
        </p:nvSpPr>
        <p:spPr>
          <a:xfrm>
            <a:off x="709939" y="3720772"/>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3" name="Rectangle 42"/>
          <p:cNvSpPr/>
          <p:nvPr/>
        </p:nvSpPr>
        <p:spPr>
          <a:xfrm>
            <a:off x="709939" y="4220560"/>
            <a:ext cx="504092" cy="448466"/>
          </a:xfrm>
          <a:prstGeom prst="rect">
            <a:avLst/>
          </a:prstGeom>
          <a:solidFill>
            <a:schemeClr val="accent5">
              <a:lumMod val="40000"/>
              <a:lumOff val="6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4" name="Rectangle 43"/>
          <p:cNvSpPr/>
          <p:nvPr/>
        </p:nvSpPr>
        <p:spPr>
          <a:xfrm>
            <a:off x="709939" y="4717676"/>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5" name="Rectangle 44"/>
          <p:cNvSpPr/>
          <p:nvPr/>
        </p:nvSpPr>
        <p:spPr>
          <a:xfrm>
            <a:off x="709939" y="5203217"/>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6" name="Rectangle 45"/>
          <p:cNvSpPr/>
          <p:nvPr/>
        </p:nvSpPr>
        <p:spPr>
          <a:xfrm>
            <a:off x="709939" y="5701609"/>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7" name="Rectangle 46"/>
          <p:cNvSpPr/>
          <p:nvPr/>
        </p:nvSpPr>
        <p:spPr>
          <a:xfrm>
            <a:off x="2229150"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8" name="Rectangle 47"/>
          <p:cNvSpPr/>
          <p:nvPr/>
        </p:nvSpPr>
        <p:spPr>
          <a:xfrm>
            <a:off x="2744817"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9" name="Rectangle 48"/>
          <p:cNvSpPr/>
          <p:nvPr/>
        </p:nvSpPr>
        <p:spPr>
          <a:xfrm>
            <a:off x="3260188" y="2361234"/>
            <a:ext cx="504092" cy="475893"/>
          </a:xfrm>
          <a:prstGeom prst="rect">
            <a:avLst/>
          </a:prstGeom>
          <a:solidFill>
            <a:schemeClr val="accent5">
              <a:lumMod val="40000"/>
              <a:lumOff val="6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50" name="Rectangle 49"/>
          <p:cNvSpPr/>
          <p:nvPr/>
        </p:nvSpPr>
        <p:spPr>
          <a:xfrm>
            <a:off x="3775855"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51" name="TextBox 50"/>
          <p:cNvSpPr txBox="1"/>
          <p:nvPr/>
        </p:nvSpPr>
        <p:spPr>
          <a:xfrm>
            <a:off x="179575" y="4630071"/>
            <a:ext cx="543658" cy="523220"/>
          </a:xfrm>
          <a:prstGeom prst="rect">
            <a:avLst/>
          </a:prstGeom>
          <a:noFill/>
        </p:spPr>
        <p:txBody>
          <a:bodyPr wrap="square" rtlCol="0">
            <a:spAutoFit/>
          </a:bodyPr>
          <a:lstStyle/>
          <a:p>
            <a:r>
              <a:rPr lang="en-US" sz="2800" dirty="0"/>
              <a:t>X</a:t>
            </a:r>
          </a:p>
        </p:txBody>
      </p:sp>
      <p:sp>
        <p:nvSpPr>
          <p:cNvPr id="52" name="TextBox 51"/>
          <p:cNvSpPr txBox="1"/>
          <p:nvPr/>
        </p:nvSpPr>
        <p:spPr>
          <a:xfrm>
            <a:off x="2968576" y="1739672"/>
            <a:ext cx="543658" cy="523220"/>
          </a:xfrm>
          <a:prstGeom prst="rect">
            <a:avLst/>
          </a:prstGeom>
          <a:noFill/>
        </p:spPr>
        <p:txBody>
          <a:bodyPr wrap="square" rtlCol="0">
            <a:spAutoFit/>
          </a:bodyPr>
          <a:lstStyle/>
          <a:p>
            <a:r>
              <a:rPr lang="en-US" sz="2800"/>
              <a:t>Y</a:t>
            </a:r>
            <a:endParaRPr lang="en-US" sz="2800" dirty="0"/>
          </a:p>
        </p:txBody>
      </p:sp>
      <p:sp>
        <p:nvSpPr>
          <p:cNvPr id="53" name="Rectangle 52"/>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4" name="Rectangle 53"/>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55" name="Rectangle 54"/>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56" name="Rectangle 55"/>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7" name="Rectangle 56"/>
          <p:cNvSpPr/>
          <p:nvPr/>
        </p:nvSpPr>
        <p:spPr>
          <a:xfrm>
            <a:off x="3771394" y="5167510"/>
            <a:ext cx="504092" cy="480237"/>
          </a:xfrm>
          <a:prstGeom prst="rect">
            <a:avLst/>
          </a:prstGeom>
          <a:solidFill>
            <a:srgbClr val="FFAADC"/>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8" name="Rectangle 57"/>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9" name="Rectangle 58"/>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60" name="Rectangle 59"/>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1" name="Rectangle 60"/>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2" name="Rectangle 61"/>
          <p:cNvSpPr/>
          <p:nvPr/>
        </p:nvSpPr>
        <p:spPr>
          <a:xfrm>
            <a:off x="3768708" y="5656923"/>
            <a:ext cx="504092" cy="480237"/>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mc:AlternateContent xmlns:mc="http://schemas.openxmlformats.org/markup-compatibility/2006" xmlns:a14="http://schemas.microsoft.com/office/drawing/2010/main">
        <mc:Choice Requires="a14">
          <p:sp>
            <p:nvSpPr>
              <p:cNvPr id="63" name="Content Placeholder 2"/>
              <p:cNvSpPr>
                <a:spLocks noGrp="1"/>
              </p:cNvSpPr>
              <p:nvPr>
                <p:ph idx="1"/>
              </p:nvPr>
            </p:nvSpPr>
            <p:spPr>
              <a:xfrm>
                <a:off x="2446981" y="6034786"/>
                <a:ext cx="8292612" cy="1374775"/>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sz="1400" b="0" i="1" smtClean="0">
                          <a:latin typeface="Cambria Math" charset="0"/>
                        </a:rPr>
                        <m:t>𝐶</m:t>
                      </m:r>
                      <m:d>
                        <m:dPr>
                          <m:begChr m:val="["/>
                          <m:endChr m:val="]"/>
                          <m:ctrlPr>
                            <a:rPr lang="en-US" sz="1400" b="0" i="1" smtClean="0">
                              <a:latin typeface="Cambria Math" panose="02040503050406030204" pitchFamily="18" charset="0"/>
                            </a:rPr>
                          </m:ctrlPr>
                        </m:dPr>
                        <m:e>
                          <m:r>
                            <a:rPr lang="en-US" sz="1400" b="0" i="1" smtClean="0">
                              <a:latin typeface="Cambria Math" charset="0"/>
                            </a:rPr>
                            <m:t>𝑖</m:t>
                          </m:r>
                          <m:r>
                            <a:rPr lang="en-US" sz="1400" b="0" i="1" smtClean="0">
                              <a:latin typeface="Cambria Math" charset="0"/>
                            </a:rPr>
                            <m:t>,</m:t>
                          </m:r>
                          <m:r>
                            <a:rPr lang="en-US" sz="1400" b="0" i="1" smtClean="0">
                              <a:latin typeface="Cambria Math" charset="0"/>
                            </a:rPr>
                            <m:t>𝑗</m:t>
                          </m:r>
                        </m:e>
                      </m:d>
                      <m:r>
                        <a:rPr lang="en-US" sz="1400" b="0" i="1" smtClean="0">
                          <a:latin typeface="Cambria Math" charset="0"/>
                        </a:rPr>
                        <m:t>= </m:t>
                      </m:r>
                      <m:d>
                        <m:dPr>
                          <m:begChr m:val="{"/>
                          <m:endChr m:val=""/>
                          <m:ctrlPr>
                            <a:rPr lang="mr-IN" sz="1400" b="0" i="1" smtClean="0">
                              <a:latin typeface="Cambria Math" panose="02040503050406030204" pitchFamily="18" charset="0"/>
                            </a:rPr>
                          </m:ctrlPr>
                        </m:dPr>
                        <m:e>
                          <m:eqArr>
                            <m:eqArrPr>
                              <m:ctrlPr>
                                <a:rPr lang="mr-IN" sz="1400" b="0" i="1" smtClean="0">
                                  <a:latin typeface="Cambria Math" panose="02040503050406030204" pitchFamily="18" charset="0"/>
                                </a:rPr>
                              </m:ctrlPr>
                            </m:eqArrPr>
                            <m:e>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if</m:t>
                              </m:r>
                              <m:r>
                                <a:rPr lang="en-US" sz="1400" b="0" i="1" smtClean="0">
                                  <a:solidFill>
                                    <a:schemeClr val="accent5"/>
                                  </a:solidFill>
                                  <a:latin typeface="Cambria Math" charset="0"/>
                                </a:rPr>
                                <m:t>  </m:t>
                              </m:r>
                              <m:r>
                                <a:rPr lang="en-US" sz="1400" b="0" i="1" smtClean="0">
                                  <a:solidFill>
                                    <a:schemeClr val="accent5"/>
                                  </a:solidFill>
                                  <a:latin typeface="Cambria Math" charset="0"/>
                                </a:rPr>
                                <m:t>𝑖</m:t>
                              </m:r>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or</m:t>
                              </m:r>
                              <m:r>
                                <a:rPr lang="en-US" sz="1400" b="0" i="1" smtClean="0">
                                  <a:solidFill>
                                    <a:schemeClr val="accent5"/>
                                  </a:solidFill>
                                  <a:latin typeface="Cambria Math" charset="0"/>
                                </a:rPr>
                                <m:t> </m:t>
                              </m:r>
                              <m:r>
                                <a:rPr lang="en-US" sz="1400" b="0" i="1" smtClean="0">
                                  <a:solidFill>
                                    <a:schemeClr val="accent5"/>
                                  </a:solidFill>
                                  <a:latin typeface="Cambria Math" charset="0"/>
                                </a:rPr>
                                <m:t>𝑗</m:t>
                              </m:r>
                              <m:r>
                                <a:rPr lang="en-US" sz="1400" b="0" i="1" smtClean="0">
                                  <a:solidFill>
                                    <a:schemeClr val="accent5"/>
                                  </a:solidFill>
                                  <a:latin typeface="Cambria Math" charset="0"/>
                                </a:rPr>
                                <m:t>=0</m:t>
                              </m:r>
                            </m:e>
                            <m:e>
                              <m:r>
                                <a:rPr lang="en-US" sz="1400" b="0" i="1" smtClean="0">
                                  <a:solidFill>
                                    <a:schemeClr val="accent1"/>
                                  </a:solidFill>
                                  <a:latin typeface="Cambria Math" charset="0"/>
                                </a:rPr>
                                <m:t>𝐶</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r>
                                    <a:rPr lang="en-US" sz="1400" b="0" i="1" smtClean="0">
                                      <a:solidFill>
                                        <a:schemeClr val="accent1"/>
                                      </a:solidFill>
                                      <a:latin typeface="Cambria Math" charset="0"/>
                                    </a:rPr>
                                    <m:t>−1,</m:t>
                                  </m:r>
                                  <m:r>
                                    <a:rPr lang="en-US" sz="1400" b="0" i="1" smtClean="0">
                                      <a:solidFill>
                                        <a:schemeClr val="accent1"/>
                                      </a:solidFill>
                                      <a:latin typeface="Cambria Math" charset="0"/>
                                    </a:rPr>
                                    <m:t>𝑗</m:t>
                                  </m:r>
                                  <m:r>
                                    <a:rPr lang="en-US" sz="1400" b="0" i="1" smtClean="0">
                                      <a:solidFill>
                                        <a:schemeClr val="accent1"/>
                                      </a:solidFill>
                                      <a:latin typeface="Cambria Math" charset="0"/>
                                    </a:rPr>
                                    <m:t>−1</m:t>
                                  </m:r>
                                </m:e>
                              </m:d>
                              <m:r>
                                <a:rPr lang="en-US" sz="1400" b="0" i="1" smtClean="0">
                                  <a:solidFill>
                                    <a:schemeClr val="accent1"/>
                                  </a:solidFill>
                                  <a:latin typeface="Cambria Math" charset="0"/>
                                </a:rPr>
                                <m:t>+1                      </m:t>
                              </m:r>
                              <m:r>
                                <m:rPr>
                                  <m:nor/>
                                </m:rPr>
                                <a:rPr lang="en-US" sz="1400" b="0" i="0" smtClean="0">
                                  <a:solidFill>
                                    <a:schemeClr val="accent1"/>
                                  </a:solidFill>
                                  <a:latin typeface="Cambria Math" charset="0"/>
                                </a:rPr>
                                <m:t>if</m:t>
                              </m:r>
                              <m:r>
                                <a:rPr lang="en-US" sz="1400" b="0" i="1" smtClean="0">
                                  <a:solidFill>
                                    <a:schemeClr val="accent1"/>
                                  </a:solidFill>
                                  <a:latin typeface="Cambria Math" charset="0"/>
                                </a:rPr>
                                <m:t> </m:t>
                              </m:r>
                              <m:r>
                                <a:rPr lang="en-US" sz="1400" b="0" i="1" smtClean="0">
                                  <a:solidFill>
                                    <a:schemeClr val="accent1"/>
                                  </a:solidFill>
                                  <a:latin typeface="Cambria Math" charset="0"/>
                                </a:rPr>
                                <m:t>𝑋</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e>
                              </m:d>
                              <m:r>
                                <a:rPr lang="en-US" sz="1400" b="0" i="1" smtClean="0">
                                  <a:solidFill>
                                    <a:schemeClr val="accent1"/>
                                  </a:solidFill>
                                  <a:latin typeface="Cambria Math" charset="0"/>
                                </a:rPr>
                                <m:t>=</m:t>
                              </m:r>
                              <m:r>
                                <a:rPr lang="en-US" sz="1400" b="0" i="1" smtClean="0">
                                  <a:solidFill>
                                    <a:schemeClr val="accent1"/>
                                  </a:solidFill>
                                  <a:latin typeface="Cambria Math" charset="0"/>
                                </a:rPr>
                                <m:t>𝑌</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𝑗</m:t>
                                  </m:r>
                                </m:e>
                              </m:d>
                              <m:r>
                                <a:rPr lang="en-US" sz="1400" b="0" i="1" smtClean="0">
                                  <a:solidFill>
                                    <a:schemeClr val="accent1"/>
                                  </a:solidFill>
                                  <a:latin typeface="Cambria Math" charset="0"/>
                                </a:rPr>
                                <m:t> </m:t>
                              </m:r>
                              <m:r>
                                <m:rPr>
                                  <m:nor/>
                                </m:rPr>
                                <a:rPr lang="en-US" sz="1400" b="0" i="0" smtClean="0">
                                  <a:solidFill>
                                    <a:schemeClr val="accent1"/>
                                  </a:solidFill>
                                  <a:latin typeface="Cambria Math" charset="0"/>
                                </a:rPr>
                                <m:t> </m:t>
                              </m:r>
                              <m:r>
                                <m:rPr>
                                  <m:nor/>
                                </m:rPr>
                                <a:rPr lang="en-US" sz="1400" b="0" i="0" smtClean="0">
                                  <a:solidFill>
                                    <a:schemeClr val="accent1"/>
                                  </a:solidFill>
                                  <a:latin typeface="Cambria Math" charset="0"/>
                                </a:rPr>
                                <m:t>and</m:t>
                              </m:r>
                              <m:r>
                                <m:rPr>
                                  <m:nor/>
                                </m:rPr>
                                <a:rPr lang="en-US" sz="1400" b="0" i="0" smtClean="0">
                                  <a:solidFill>
                                    <a:schemeClr val="accent1"/>
                                  </a:solidFill>
                                  <a:latin typeface="Cambria Math" charset="0"/>
                                </a:rPr>
                                <m:t> </m:t>
                              </m:r>
                              <m:r>
                                <a:rPr lang="en-US" sz="1400" b="0" i="1" smtClean="0">
                                  <a:solidFill>
                                    <a:schemeClr val="accent1"/>
                                  </a:solidFill>
                                  <a:latin typeface="Cambria Math" charset="0"/>
                                </a:rPr>
                                <m:t>𝑖</m:t>
                              </m:r>
                              <m:r>
                                <a:rPr lang="en-US" sz="1400" b="0" i="1" smtClean="0">
                                  <a:solidFill>
                                    <a:schemeClr val="accent1"/>
                                  </a:solidFill>
                                  <a:latin typeface="Cambria Math" charset="0"/>
                                </a:rPr>
                                <m:t>,</m:t>
                              </m:r>
                              <m:r>
                                <a:rPr lang="en-US" sz="1400" b="0" i="1" smtClean="0">
                                  <a:solidFill>
                                    <a:schemeClr val="accent1"/>
                                  </a:solidFill>
                                  <a:latin typeface="Cambria Math" charset="0"/>
                                </a:rPr>
                                <m:t>𝑗</m:t>
                              </m:r>
                              <m:r>
                                <a:rPr lang="en-US" sz="1400" b="0" i="1" smtClean="0">
                                  <a:solidFill>
                                    <a:schemeClr val="accent1"/>
                                  </a:solidFill>
                                  <a:latin typeface="Cambria Math" charset="0"/>
                                </a:rPr>
                                <m:t>&gt;0</m:t>
                              </m:r>
                            </m:e>
                            <m:e>
                              <m:func>
                                <m:funcPr>
                                  <m:ctrlPr>
                                    <a:rPr lang="en-US" sz="1400" b="0" i="1" smtClean="0">
                                      <a:solidFill>
                                        <a:schemeClr val="accent4"/>
                                      </a:solidFill>
                                      <a:latin typeface="Cambria Math" panose="02040503050406030204" pitchFamily="18" charset="0"/>
                                    </a:rPr>
                                  </m:ctrlPr>
                                </m:funcPr>
                                <m:fName>
                                  <m:r>
                                    <m:rPr>
                                      <m:sty m:val="p"/>
                                    </m:rPr>
                                    <a:rPr lang="en-US" sz="1400" b="0" i="0" smtClean="0">
                                      <a:solidFill>
                                        <a:schemeClr val="accent4"/>
                                      </a:solidFill>
                                      <a:latin typeface="Cambria Math" charset="0"/>
                                    </a:rPr>
                                    <m:t>max</m:t>
                                  </m:r>
                                </m:fName>
                                <m:e>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−1</m:t>
                                          </m:r>
                                        </m:e>
                                      </m:d>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−1,</m:t>
                                          </m:r>
                                          <m:r>
                                            <a:rPr lang="en-US" sz="1400" b="0" i="1" smtClean="0">
                                              <a:solidFill>
                                                <a:schemeClr val="accent4"/>
                                              </a:solidFill>
                                              <a:latin typeface="Cambria Math" charset="0"/>
                                            </a:rPr>
                                            <m:t>𝑗</m:t>
                                          </m:r>
                                        </m:e>
                                      </m:d>
                                    </m:e>
                                  </m:d>
                                </m:e>
                              </m:func>
                              <m:r>
                                <a:rPr lang="en-US" sz="1400" b="0" i="1" smtClean="0">
                                  <a:solidFill>
                                    <a:schemeClr val="accent4"/>
                                  </a:solidFill>
                                  <a:latin typeface="Cambria Math" charset="0"/>
                                </a:rPr>
                                <m:t>   </m:t>
                              </m:r>
                              <m:r>
                                <m:rPr>
                                  <m:nor/>
                                </m:rPr>
                                <a:rPr lang="en-US" sz="1400" b="0" i="0" smtClean="0">
                                  <a:solidFill>
                                    <a:schemeClr val="accent4"/>
                                  </a:solidFill>
                                  <a:latin typeface="Cambria Math" charset="0"/>
                                </a:rPr>
                                <m:t>if</m:t>
                              </m:r>
                              <m:r>
                                <a:rPr lang="en-US" sz="1400" b="0" i="1" smtClean="0">
                                  <a:solidFill>
                                    <a:schemeClr val="accent4"/>
                                  </a:solidFill>
                                  <a:latin typeface="Cambria Math" charset="0"/>
                                </a:rPr>
                                <m:t> </m:t>
                              </m:r>
                              <m:r>
                                <a:rPr lang="en-US" sz="1400" b="0" i="1" smtClean="0">
                                  <a:solidFill>
                                    <a:schemeClr val="accent4"/>
                                  </a:solidFill>
                                  <a:latin typeface="Cambria Math" charset="0"/>
                                </a:rPr>
                                <m:t>𝑋</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e>
                              </m:d>
                              <m:r>
                                <a:rPr lang="en-US" sz="1400" b="0" i="1" smtClean="0">
                                  <a:solidFill>
                                    <a:schemeClr val="accent4"/>
                                  </a:solidFill>
                                  <a:latin typeface="Cambria Math" charset="0"/>
                                </a:rPr>
                                <m:t>≠</m:t>
                              </m:r>
                              <m:r>
                                <a:rPr lang="en-US" sz="1400" b="0" i="1" smtClean="0">
                                  <a:solidFill>
                                    <a:schemeClr val="accent4"/>
                                  </a:solidFill>
                                  <a:latin typeface="Cambria Math" charset="0"/>
                                </a:rPr>
                                <m:t>𝑌</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𝑗</m:t>
                                  </m:r>
                                </m:e>
                              </m:d>
                              <m:r>
                                <m:rPr>
                                  <m:nor/>
                                </m:rPr>
                                <a:rPr lang="en-US" sz="1400" b="0" i="0" smtClean="0">
                                  <a:solidFill>
                                    <a:schemeClr val="accent4"/>
                                  </a:solidFill>
                                  <a:latin typeface="Cambria Math" charset="0"/>
                                </a:rPr>
                                <m:t>  </m:t>
                              </m:r>
                              <m:r>
                                <m:rPr>
                                  <m:nor/>
                                </m:rPr>
                                <a:rPr lang="en-US" sz="1400" b="0" i="0" smtClean="0">
                                  <a:solidFill>
                                    <a:schemeClr val="accent4"/>
                                  </a:solidFill>
                                  <a:latin typeface="Cambria Math" charset="0"/>
                                </a:rPr>
                                <m:t>and</m:t>
                              </m:r>
                              <m:r>
                                <a:rPr lang="en-US" sz="1400" b="0" i="1" smtClean="0">
                                  <a:solidFill>
                                    <a:schemeClr val="accent4"/>
                                  </a:solidFill>
                                  <a:latin typeface="Cambria Math" charset="0"/>
                                </a:rPr>
                                <m:t> </m:t>
                              </m:r>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&gt;0</m:t>
                              </m:r>
                            </m:e>
                          </m:eqArr>
                        </m:e>
                      </m:d>
                    </m:oMath>
                  </m:oMathPara>
                </a14:m>
                <a:endParaRPr lang="en-US" sz="1400" dirty="0"/>
              </a:p>
            </p:txBody>
          </p:sp>
        </mc:Choice>
        <mc:Fallback xmlns="">
          <p:sp>
            <p:nvSpPr>
              <p:cNvPr id="63" name="Content Placeholder 2"/>
              <p:cNvSpPr>
                <a:spLocks noGrp="1" noRot="1" noChangeAspect="1" noMove="1" noResize="1" noEditPoints="1" noAdjustHandles="1" noChangeArrowheads="1" noChangeShapeType="1" noTextEdit="1"/>
              </p:cNvSpPr>
              <p:nvPr>
                <p:ph idx="1"/>
              </p:nvPr>
            </p:nvSpPr>
            <p:spPr>
              <a:xfrm>
                <a:off x="2446981" y="6034786"/>
                <a:ext cx="8292612" cy="1374775"/>
              </a:xfrm>
              <a:blipFill rotWithShape="0">
                <a:blip r:embed="rId2"/>
                <a:stretch>
                  <a:fillRect/>
                </a:stretch>
              </a:blipFill>
            </p:spPr>
            <p:txBody>
              <a:bodyPr/>
              <a:lstStyle/>
              <a:p>
                <a:r>
                  <a:rPr lang="en-US">
                    <a:noFill/>
                  </a:rPr>
                  <a:t> </a:t>
                </a:r>
              </a:p>
            </p:txBody>
          </p:sp>
        </mc:Fallback>
      </mc:AlternateContent>
      <p:sp>
        <p:nvSpPr>
          <p:cNvPr id="3" name="TextBox 2"/>
          <p:cNvSpPr txBox="1"/>
          <p:nvPr/>
        </p:nvSpPr>
        <p:spPr>
          <a:xfrm>
            <a:off x="5220182" y="2662177"/>
            <a:ext cx="3295168" cy="1938992"/>
          </a:xfrm>
          <a:prstGeom prst="rect">
            <a:avLst/>
          </a:prstGeom>
          <a:noFill/>
        </p:spPr>
        <p:txBody>
          <a:bodyPr wrap="square" rtlCol="0">
            <a:spAutoFit/>
          </a:bodyPr>
          <a:lstStyle/>
          <a:p>
            <a:pPr marL="285750" indent="-285750">
              <a:buFont typeface="Arial" charset="0"/>
              <a:buChar char="•"/>
            </a:pPr>
            <a:r>
              <a:rPr lang="en-US" sz="2000" dirty="0"/>
              <a:t>Once we’ve filled this in, we can work backwards.</a:t>
            </a:r>
          </a:p>
          <a:p>
            <a:pPr marL="285750" indent="-285750">
              <a:buFont typeface="Arial" charset="0"/>
              <a:buChar char="•"/>
            </a:pPr>
            <a:r>
              <a:rPr lang="en-US" sz="2000" dirty="0">
                <a:solidFill>
                  <a:schemeClr val="accent4"/>
                </a:solidFill>
              </a:rPr>
              <a:t>A diagonal jump means that we found an element of the LCS!</a:t>
            </a:r>
          </a:p>
          <a:p>
            <a:pPr marL="285750" indent="-285750">
              <a:buFont typeface="Arial" charset="0"/>
              <a:buChar char="•"/>
            </a:pPr>
            <a:endParaRPr lang="en-US" sz="2000" dirty="0"/>
          </a:p>
        </p:txBody>
      </p:sp>
      <p:sp>
        <p:nvSpPr>
          <p:cNvPr id="117" name="Rectangle 116"/>
          <p:cNvSpPr/>
          <p:nvPr/>
        </p:nvSpPr>
        <p:spPr>
          <a:xfrm>
            <a:off x="7461611" y="4703832"/>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18" name="TextBox 117"/>
          <p:cNvSpPr txBox="1"/>
          <p:nvPr/>
        </p:nvSpPr>
        <p:spPr>
          <a:xfrm>
            <a:off x="4356214" y="4321456"/>
            <a:ext cx="2023441" cy="923330"/>
          </a:xfrm>
          <a:prstGeom prst="rect">
            <a:avLst/>
          </a:prstGeom>
          <a:noFill/>
        </p:spPr>
        <p:txBody>
          <a:bodyPr wrap="square" rtlCol="0">
            <a:spAutoFit/>
          </a:bodyPr>
          <a:lstStyle/>
          <a:p>
            <a:r>
              <a:rPr lang="en-US" dirty="0">
                <a:solidFill>
                  <a:schemeClr val="accent5"/>
                </a:solidFill>
              </a:rPr>
              <a:t>That 2 may as well have come from this other 2.</a:t>
            </a:r>
          </a:p>
        </p:txBody>
      </p:sp>
      <p:sp>
        <p:nvSpPr>
          <p:cNvPr id="13" name="Slide Number Placeholder 12">
            <a:extLst>
              <a:ext uri="{FF2B5EF4-FFF2-40B4-BE49-F238E27FC236}">
                <a16:creationId xmlns:a16="http://schemas.microsoft.com/office/drawing/2014/main" id="{827D238B-8CC5-CD45-A333-4C6DCE444A7C}"/>
              </a:ext>
            </a:extLst>
          </p:cNvPr>
          <p:cNvSpPr>
            <a:spLocks noGrp="1"/>
          </p:cNvSpPr>
          <p:nvPr>
            <p:ph type="sldNum" sz="quarter" idx="12"/>
          </p:nvPr>
        </p:nvSpPr>
        <p:spPr/>
        <p:txBody>
          <a:bodyPr/>
          <a:lstStyle/>
          <a:p>
            <a:fld id="{EF2FF170-42D9-E44F-9C55-E217B723EC95}" type="slidenum">
              <a:rPr lang="en-US" smtClean="0"/>
              <a:t>28</a:t>
            </a:fld>
            <a:endParaRPr lang="en-US"/>
          </a:p>
        </p:txBody>
      </p:sp>
    </p:spTree>
    <p:extLst>
      <p:ext uri="{BB962C8B-B14F-4D97-AF65-F5344CB8AC3E}">
        <p14:creationId xmlns:p14="http://schemas.microsoft.com/office/powerpoint/2010/main" val="120796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1706040" y="3234635"/>
            <a:ext cx="2572568" cy="2905853"/>
            <a:chOff x="1706040" y="3234635"/>
            <a:chExt cx="2572568" cy="2905853"/>
          </a:xfrm>
        </p:grpSpPr>
        <p:grpSp>
          <p:nvGrpSpPr>
            <p:cNvPr id="86" name="Group 85"/>
            <p:cNvGrpSpPr/>
            <p:nvPr/>
          </p:nvGrpSpPr>
          <p:grpSpPr>
            <a:xfrm>
              <a:off x="1708290" y="3234635"/>
              <a:ext cx="2054215" cy="2412745"/>
              <a:chOff x="618255" y="2644927"/>
              <a:chExt cx="2054215" cy="2412745"/>
            </a:xfrm>
            <a:solidFill>
              <a:schemeClr val="accent6">
                <a:lumMod val="20000"/>
                <a:lumOff val="80000"/>
              </a:schemeClr>
            </a:solidFill>
          </p:grpSpPr>
          <p:sp>
            <p:nvSpPr>
              <p:cNvPr id="97" name="Rectangle 96"/>
              <p:cNvSpPr/>
              <p:nvPr/>
            </p:nvSpPr>
            <p:spPr>
              <a:xfrm>
                <a:off x="618255" y="26449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8" name="Rectangle 97"/>
              <p:cNvSpPr/>
              <p:nvPr/>
            </p:nvSpPr>
            <p:spPr>
              <a:xfrm>
                <a:off x="1133922"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9" name="Rectangle 98"/>
              <p:cNvSpPr/>
              <p:nvPr/>
            </p:nvSpPr>
            <p:spPr>
              <a:xfrm>
                <a:off x="1649589"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0" name="Rectangle 99"/>
              <p:cNvSpPr/>
              <p:nvPr/>
            </p:nvSpPr>
            <p:spPr>
              <a:xfrm>
                <a:off x="2165256" y="26561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1" name="Rectangle 100"/>
              <p:cNvSpPr/>
              <p:nvPr/>
            </p:nvSpPr>
            <p:spPr>
              <a:xfrm>
                <a:off x="618255" y="3123872"/>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2" name="Rectangle 101"/>
              <p:cNvSpPr/>
              <p:nvPr/>
            </p:nvSpPr>
            <p:spPr>
              <a:xfrm>
                <a:off x="1133922"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 name="Rectangle 102"/>
              <p:cNvSpPr/>
              <p:nvPr/>
            </p:nvSpPr>
            <p:spPr>
              <a:xfrm>
                <a:off x="1649589"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 name="Rectangle 103"/>
              <p:cNvSpPr/>
              <p:nvPr/>
            </p:nvSpPr>
            <p:spPr>
              <a:xfrm>
                <a:off x="2165256" y="313508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 name="Rectangle 104"/>
              <p:cNvSpPr/>
              <p:nvPr/>
            </p:nvSpPr>
            <p:spPr>
              <a:xfrm>
                <a:off x="621377" y="3596214"/>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6" name="Rectangle 105"/>
              <p:cNvSpPr/>
              <p:nvPr/>
            </p:nvSpPr>
            <p:spPr>
              <a:xfrm>
                <a:off x="1137044"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 name="Rectangle 106"/>
              <p:cNvSpPr/>
              <p:nvPr/>
            </p:nvSpPr>
            <p:spPr>
              <a:xfrm>
                <a:off x="1652711"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 name="Rectangle 107"/>
              <p:cNvSpPr/>
              <p:nvPr/>
            </p:nvSpPr>
            <p:spPr>
              <a:xfrm>
                <a:off x="2168378" y="3607422"/>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 name="Rectangle 108"/>
              <p:cNvSpPr/>
              <p:nvPr/>
            </p:nvSpPr>
            <p:spPr>
              <a:xfrm>
                <a:off x="618255" y="4077743"/>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10" name="Rectangle 109"/>
              <p:cNvSpPr/>
              <p:nvPr/>
            </p:nvSpPr>
            <p:spPr>
              <a:xfrm>
                <a:off x="1133922"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Rectangle 110"/>
              <p:cNvSpPr/>
              <p:nvPr/>
            </p:nvSpPr>
            <p:spPr>
              <a:xfrm>
                <a:off x="1649589"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Rectangle 111"/>
              <p:cNvSpPr/>
              <p:nvPr/>
            </p:nvSpPr>
            <p:spPr>
              <a:xfrm>
                <a:off x="2165256" y="4088951"/>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 name="Rectangle 112"/>
              <p:cNvSpPr/>
              <p:nvPr/>
            </p:nvSpPr>
            <p:spPr>
              <a:xfrm>
                <a:off x="618255" y="45662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14" name="Rectangle 113"/>
              <p:cNvSpPr/>
              <p:nvPr/>
            </p:nvSpPr>
            <p:spPr>
              <a:xfrm>
                <a:off x="1133922"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 name="Rectangle 114"/>
              <p:cNvSpPr/>
              <p:nvPr/>
            </p:nvSpPr>
            <p:spPr>
              <a:xfrm>
                <a:off x="1649589"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 name="Rectangle 115"/>
              <p:cNvSpPr/>
              <p:nvPr/>
            </p:nvSpPr>
            <p:spPr>
              <a:xfrm>
                <a:off x="2165256" y="45774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87" name="Rectangle 86"/>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88" name="Rectangle 87"/>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Rectangle 88"/>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 name="Rectangle 89"/>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Rectangle 90"/>
            <p:cNvSpPr/>
            <p:nvPr/>
          </p:nvSpPr>
          <p:spPr>
            <a:xfrm>
              <a:off x="3771394" y="51675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Rectangle 91"/>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3" name="Rectangle 92"/>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 name="Rectangle 93"/>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 name="Rectangle 94"/>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 name="Rectangle 95"/>
            <p:cNvSpPr/>
            <p:nvPr/>
          </p:nvSpPr>
          <p:spPr>
            <a:xfrm>
              <a:off x="3768708" y="565692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p:cNvSpPr>
            <a:spLocks noGrp="1"/>
          </p:cNvSpPr>
          <p:nvPr>
            <p:ph type="title"/>
          </p:nvPr>
        </p:nvSpPr>
        <p:spPr/>
        <p:txBody>
          <a:bodyPr/>
          <a:lstStyle/>
          <a:p>
            <a:r>
              <a:rPr lang="en-US" dirty="0"/>
              <a:t>Example</a:t>
            </a:r>
          </a:p>
        </p:txBody>
      </p:sp>
      <p:sp>
        <p:nvSpPr>
          <p:cNvPr id="4" name="Rectangle 3"/>
          <p:cNvSpPr/>
          <p:nvPr/>
        </p:nvSpPr>
        <p:spPr>
          <a:xfrm>
            <a:off x="634124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5" name="Rectangle 4"/>
          <p:cNvSpPr/>
          <p:nvPr/>
        </p:nvSpPr>
        <p:spPr>
          <a:xfrm>
            <a:off x="684533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6" name="Rectangle 5"/>
          <p:cNvSpPr/>
          <p:nvPr/>
        </p:nvSpPr>
        <p:spPr>
          <a:xfrm>
            <a:off x="7325979"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7" name="Rectangle 6"/>
          <p:cNvSpPr/>
          <p:nvPr/>
        </p:nvSpPr>
        <p:spPr>
          <a:xfrm>
            <a:off x="783007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8" name="Rectangle 7"/>
          <p:cNvSpPr/>
          <p:nvPr/>
        </p:nvSpPr>
        <p:spPr>
          <a:xfrm>
            <a:off x="833416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9" name="Rectangle 8"/>
          <p:cNvSpPr/>
          <p:nvPr/>
        </p:nvSpPr>
        <p:spPr>
          <a:xfrm>
            <a:off x="634124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0" name="Rectangle 9"/>
          <p:cNvSpPr/>
          <p:nvPr/>
        </p:nvSpPr>
        <p:spPr>
          <a:xfrm>
            <a:off x="6845333"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1" name="Rectangle 10"/>
          <p:cNvSpPr/>
          <p:nvPr/>
        </p:nvSpPr>
        <p:spPr>
          <a:xfrm>
            <a:off x="7325979"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2" name="Rectangle 11"/>
          <p:cNvSpPr/>
          <p:nvPr/>
        </p:nvSpPr>
        <p:spPr>
          <a:xfrm>
            <a:off x="783007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8" name="TextBox 17"/>
          <p:cNvSpPr txBox="1"/>
          <p:nvPr/>
        </p:nvSpPr>
        <p:spPr>
          <a:xfrm>
            <a:off x="5860595" y="1259972"/>
            <a:ext cx="543658" cy="523220"/>
          </a:xfrm>
          <a:prstGeom prst="rect">
            <a:avLst/>
          </a:prstGeom>
          <a:noFill/>
        </p:spPr>
        <p:txBody>
          <a:bodyPr wrap="square" rtlCol="0">
            <a:spAutoFit/>
          </a:bodyPr>
          <a:lstStyle/>
          <a:p>
            <a:r>
              <a:rPr lang="en-US" sz="2800"/>
              <a:t>Y</a:t>
            </a:r>
            <a:endParaRPr lang="en-US" sz="2800" dirty="0"/>
          </a:p>
        </p:txBody>
      </p:sp>
      <p:sp>
        <p:nvSpPr>
          <p:cNvPr id="19" name="TextBox 18"/>
          <p:cNvSpPr txBox="1"/>
          <p:nvPr/>
        </p:nvSpPr>
        <p:spPr>
          <a:xfrm>
            <a:off x="5860595" y="311719"/>
            <a:ext cx="543658" cy="523220"/>
          </a:xfrm>
          <a:prstGeom prst="rect">
            <a:avLst/>
          </a:prstGeom>
          <a:noFill/>
        </p:spPr>
        <p:txBody>
          <a:bodyPr wrap="square" rtlCol="0">
            <a:spAutoFit/>
          </a:bodyPr>
          <a:lstStyle/>
          <a:p>
            <a:r>
              <a:rPr lang="en-US" sz="2800" dirty="0"/>
              <a:t>X</a:t>
            </a:r>
          </a:p>
        </p:txBody>
      </p:sp>
      <p:sp>
        <p:nvSpPr>
          <p:cNvPr id="20" name="Rectangle 19"/>
          <p:cNvSpPr/>
          <p:nvPr/>
        </p:nvSpPr>
        <p:spPr>
          <a:xfrm>
            <a:off x="1708290" y="3234635"/>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2" name="Rectangle 21"/>
          <p:cNvSpPr/>
          <p:nvPr/>
        </p:nvSpPr>
        <p:spPr>
          <a:xfrm>
            <a:off x="2223957" y="32445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3" name="Rectangle 22"/>
          <p:cNvSpPr/>
          <p:nvPr/>
        </p:nvSpPr>
        <p:spPr>
          <a:xfrm>
            <a:off x="2739624" y="32445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4" name="Rectangle 23"/>
          <p:cNvSpPr/>
          <p:nvPr/>
        </p:nvSpPr>
        <p:spPr>
          <a:xfrm>
            <a:off x="3255291" y="324584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5" name="Rectangle 24"/>
          <p:cNvSpPr/>
          <p:nvPr/>
        </p:nvSpPr>
        <p:spPr>
          <a:xfrm>
            <a:off x="1708290" y="3713580"/>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6" name="Rectangle 25"/>
          <p:cNvSpPr/>
          <p:nvPr/>
        </p:nvSpPr>
        <p:spPr>
          <a:xfrm>
            <a:off x="2223957" y="372349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7" name="Rectangle 26"/>
          <p:cNvSpPr/>
          <p:nvPr/>
        </p:nvSpPr>
        <p:spPr>
          <a:xfrm>
            <a:off x="2739624" y="372349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8" name="Rectangle 27"/>
          <p:cNvSpPr/>
          <p:nvPr/>
        </p:nvSpPr>
        <p:spPr>
          <a:xfrm>
            <a:off x="3255291" y="372478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9" name="Rectangle 28"/>
          <p:cNvSpPr/>
          <p:nvPr/>
        </p:nvSpPr>
        <p:spPr>
          <a:xfrm>
            <a:off x="1711412" y="4185922"/>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0" name="Rectangle 29"/>
          <p:cNvSpPr/>
          <p:nvPr/>
        </p:nvSpPr>
        <p:spPr>
          <a:xfrm>
            <a:off x="2227079" y="419583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1" name="Rectangle 30"/>
          <p:cNvSpPr/>
          <p:nvPr/>
        </p:nvSpPr>
        <p:spPr>
          <a:xfrm>
            <a:off x="2742746" y="4195838"/>
            <a:ext cx="504092" cy="480237"/>
          </a:xfrm>
          <a:prstGeom prst="rect">
            <a:avLst/>
          </a:prstGeom>
          <a:solidFill>
            <a:schemeClr val="accent5">
              <a:lumMod val="40000"/>
              <a:lumOff val="6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2" name="Rectangle 31"/>
          <p:cNvSpPr/>
          <p:nvPr/>
        </p:nvSpPr>
        <p:spPr>
          <a:xfrm>
            <a:off x="3258413" y="4197130"/>
            <a:ext cx="504092" cy="480237"/>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3" name="Rectangle 32"/>
          <p:cNvSpPr/>
          <p:nvPr/>
        </p:nvSpPr>
        <p:spPr>
          <a:xfrm>
            <a:off x="1708290" y="4667451"/>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4" name="Rectangle 33"/>
          <p:cNvSpPr/>
          <p:nvPr/>
        </p:nvSpPr>
        <p:spPr>
          <a:xfrm>
            <a:off x="2223957" y="467736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5" name="Rectangle 34"/>
          <p:cNvSpPr/>
          <p:nvPr/>
        </p:nvSpPr>
        <p:spPr>
          <a:xfrm>
            <a:off x="2739624" y="467736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6" name="Rectangle 35"/>
          <p:cNvSpPr/>
          <p:nvPr/>
        </p:nvSpPr>
        <p:spPr>
          <a:xfrm>
            <a:off x="3255291" y="4678659"/>
            <a:ext cx="504092" cy="480237"/>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7" name="Rectangle 36"/>
          <p:cNvSpPr/>
          <p:nvPr/>
        </p:nvSpPr>
        <p:spPr>
          <a:xfrm>
            <a:off x="1708290" y="5155935"/>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8" name="Rectangle 37"/>
          <p:cNvSpPr/>
          <p:nvPr/>
        </p:nvSpPr>
        <p:spPr>
          <a:xfrm>
            <a:off x="2223957" y="51658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9" name="Rectangle 38"/>
          <p:cNvSpPr/>
          <p:nvPr/>
        </p:nvSpPr>
        <p:spPr>
          <a:xfrm>
            <a:off x="2739624" y="51658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0" name="Rectangle 39"/>
          <p:cNvSpPr/>
          <p:nvPr/>
        </p:nvSpPr>
        <p:spPr>
          <a:xfrm>
            <a:off x="3255291" y="516714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2" name="Rectangle 41"/>
          <p:cNvSpPr/>
          <p:nvPr/>
        </p:nvSpPr>
        <p:spPr>
          <a:xfrm>
            <a:off x="709939" y="3720772"/>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3" name="Rectangle 42"/>
          <p:cNvSpPr/>
          <p:nvPr/>
        </p:nvSpPr>
        <p:spPr>
          <a:xfrm>
            <a:off x="709939" y="4220560"/>
            <a:ext cx="504092" cy="448466"/>
          </a:xfrm>
          <a:prstGeom prst="rect">
            <a:avLst/>
          </a:prstGeom>
          <a:solidFill>
            <a:schemeClr val="accent5">
              <a:lumMod val="40000"/>
              <a:lumOff val="6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4" name="Rectangle 43"/>
          <p:cNvSpPr/>
          <p:nvPr/>
        </p:nvSpPr>
        <p:spPr>
          <a:xfrm>
            <a:off x="709939" y="4717676"/>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5" name="Rectangle 44"/>
          <p:cNvSpPr/>
          <p:nvPr/>
        </p:nvSpPr>
        <p:spPr>
          <a:xfrm>
            <a:off x="709939" y="5203217"/>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6" name="Rectangle 45"/>
          <p:cNvSpPr/>
          <p:nvPr/>
        </p:nvSpPr>
        <p:spPr>
          <a:xfrm>
            <a:off x="709939" y="5701609"/>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7" name="Rectangle 46"/>
          <p:cNvSpPr/>
          <p:nvPr/>
        </p:nvSpPr>
        <p:spPr>
          <a:xfrm>
            <a:off x="2229150"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8" name="Rectangle 47"/>
          <p:cNvSpPr/>
          <p:nvPr/>
        </p:nvSpPr>
        <p:spPr>
          <a:xfrm>
            <a:off x="2744817" y="2361234"/>
            <a:ext cx="504092" cy="475893"/>
          </a:xfrm>
          <a:prstGeom prst="rect">
            <a:avLst/>
          </a:prstGeom>
          <a:solidFill>
            <a:schemeClr val="accent5">
              <a:lumMod val="40000"/>
              <a:lumOff val="6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9" name="Rectangle 48"/>
          <p:cNvSpPr/>
          <p:nvPr/>
        </p:nvSpPr>
        <p:spPr>
          <a:xfrm>
            <a:off x="3260188"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50" name="Rectangle 49"/>
          <p:cNvSpPr/>
          <p:nvPr/>
        </p:nvSpPr>
        <p:spPr>
          <a:xfrm>
            <a:off x="3775855"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51" name="TextBox 50"/>
          <p:cNvSpPr txBox="1"/>
          <p:nvPr/>
        </p:nvSpPr>
        <p:spPr>
          <a:xfrm>
            <a:off x="179575" y="4630071"/>
            <a:ext cx="543658" cy="523220"/>
          </a:xfrm>
          <a:prstGeom prst="rect">
            <a:avLst/>
          </a:prstGeom>
          <a:noFill/>
        </p:spPr>
        <p:txBody>
          <a:bodyPr wrap="square" rtlCol="0">
            <a:spAutoFit/>
          </a:bodyPr>
          <a:lstStyle/>
          <a:p>
            <a:r>
              <a:rPr lang="en-US" sz="2800" dirty="0"/>
              <a:t>X</a:t>
            </a:r>
          </a:p>
        </p:txBody>
      </p:sp>
      <p:sp>
        <p:nvSpPr>
          <p:cNvPr id="52" name="TextBox 51"/>
          <p:cNvSpPr txBox="1"/>
          <p:nvPr/>
        </p:nvSpPr>
        <p:spPr>
          <a:xfrm>
            <a:off x="2968576" y="1739672"/>
            <a:ext cx="543658" cy="523220"/>
          </a:xfrm>
          <a:prstGeom prst="rect">
            <a:avLst/>
          </a:prstGeom>
          <a:noFill/>
        </p:spPr>
        <p:txBody>
          <a:bodyPr wrap="square" rtlCol="0">
            <a:spAutoFit/>
          </a:bodyPr>
          <a:lstStyle/>
          <a:p>
            <a:r>
              <a:rPr lang="en-US" sz="2800"/>
              <a:t>Y</a:t>
            </a:r>
            <a:endParaRPr lang="en-US" sz="2800" dirty="0"/>
          </a:p>
        </p:txBody>
      </p:sp>
      <p:sp>
        <p:nvSpPr>
          <p:cNvPr id="53" name="Rectangle 52"/>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4" name="Rectangle 53"/>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55" name="Rectangle 54"/>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56" name="Rectangle 55"/>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7" name="Rectangle 56"/>
          <p:cNvSpPr/>
          <p:nvPr/>
        </p:nvSpPr>
        <p:spPr>
          <a:xfrm>
            <a:off x="3771394" y="5167510"/>
            <a:ext cx="504092" cy="480237"/>
          </a:xfrm>
          <a:prstGeom prst="rect">
            <a:avLst/>
          </a:prstGeom>
          <a:solidFill>
            <a:srgbClr val="FFAADC"/>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8" name="Rectangle 57"/>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9" name="Rectangle 58"/>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60" name="Rectangle 59"/>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1" name="Rectangle 60"/>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2" name="Rectangle 61"/>
          <p:cNvSpPr/>
          <p:nvPr/>
        </p:nvSpPr>
        <p:spPr>
          <a:xfrm>
            <a:off x="3768708" y="5656923"/>
            <a:ext cx="504092" cy="480237"/>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mc:AlternateContent xmlns:mc="http://schemas.openxmlformats.org/markup-compatibility/2006" xmlns:a14="http://schemas.microsoft.com/office/drawing/2010/main">
        <mc:Choice Requires="a14">
          <p:sp>
            <p:nvSpPr>
              <p:cNvPr id="63" name="Content Placeholder 2"/>
              <p:cNvSpPr>
                <a:spLocks noGrp="1"/>
              </p:cNvSpPr>
              <p:nvPr>
                <p:ph idx="1"/>
              </p:nvPr>
            </p:nvSpPr>
            <p:spPr>
              <a:xfrm>
                <a:off x="2446981" y="6034786"/>
                <a:ext cx="8292612" cy="1374775"/>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sz="1400" b="0" i="1" smtClean="0">
                          <a:latin typeface="Cambria Math" charset="0"/>
                        </a:rPr>
                        <m:t>𝐶</m:t>
                      </m:r>
                      <m:d>
                        <m:dPr>
                          <m:begChr m:val="["/>
                          <m:endChr m:val="]"/>
                          <m:ctrlPr>
                            <a:rPr lang="en-US" sz="1400" b="0" i="1" smtClean="0">
                              <a:latin typeface="Cambria Math" panose="02040503050406030204" pitchFamily="18" charset="0"/>
                            </a:rPr>
                          </m:ctrlPr>
                        </m:dPr>
                        <m:e>
                          <m:r>
                            <a:rPr lang="en-US" sz="1400" b="0" i="1" smtClean="0">
                              <a:latin typeface="Cambria Math" charset="0"/>
                            </a:rPr>
                            <m:t>𝑖</m:t>
                          </m:r>
                          <m:r>
                            <a:rPr lang="en-US" sz="1400" b="0" i="1" smtClean="0">
                              <a:latin typeface="Cambria Math" charset="0"/>
                            </a:rPr>
                            <m:t>,</m:t>
                          </m:r>
                          <m:r>
                            <a:rPr lang="en-US" sz="1400" b="0" i="1" smtClean="0">
                              <a:latin typeface="Cambria Math" charset="0"/>
                            </a:rPr>
                            <m:t>𝑗</m:t>
                          </m:r>
                        </m:e>
                      </m:d>
                      <m:r>
                        <a:rPr lang="en-US" sz="1400" b="0" i="1" smtClean="0">
                          <a:latin typeface="Cambria Math" charset="0"/>
                        </a:rPr>
                        <m:t>= </m:t>
                      </m:r>
                      <m:d>
                        <m:dPr>
                          <m:begChr m:val="{"/>
                          <m:endChr m:val=""/>
                          <m:ctrlPr>
                            <a:rPr lang="mr-IN" sz="1400" b="0" i="1" smtClean="0">
                              <a:latin typeface="Cambria Math" panose="02040503050406030204" pitchFamily="18" charset="0"/>
                            </a:rPr>
                          </m:ctrlPr>
                        </m:dPr>
                        <m:e>
                          <m:eqArr>
                            <m:eqArrPr>
                              <m:ctrlPr>
                                <a:rPr lang="mr-IN" sz="1400" b="0" i="1" smtClean="0">
                                  <a:latin typeface="Cambria Math" panose="02040503050406030204" pitchFamily="18" charset="0"/>
                                </a:rPr>
                              </m:ctrlPr>
                            </m:eqArrPr>
                            <m:e>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if</m:t>
                              </m:r>
                              <m:r>
                                <a:rPr lang="en-US" sz="1400" b="0" i="1" smtClean="0">
                                  <a:solidFill>
                                    <a:schemeClr val="accent5"/>
                                  </a:solidFill>
                                  <a:latin typeface="Cambria Math" charset="0"/>
                                </a:rPr>
                                <m:t>  </m:t>
                              </m:r>
                              <m:r>
                                <a:rPr lang="en-US" sz="1400" b="0" i="1" smtClean="0">
                                  <a:solidFill>
                                    <a:schemeClr val="accent5"/>
                                  </a:solidFill>
                                  <a:latin typeface="Cambria Math" charset="0"/>
                                </a:rPr>
                                <m:t>𝑖</m:t>
                              </m:r>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or</m:t>
                              </m:r>
                              <m:r>
                                <a:rPr lang="en-US" sz="1400" b="0" i="1" smtClean="0">
                                  <a:solidFill>
                                    <a:schemeClr val="accent5"/>
                                  </a:solidFill>
                                  <a:latin typeface="Cambria Math" charset="0"/>
                                </a:rPr>
                                <m:t> </m:t>
                              </m:r>
                              <m:r>
                                <a:rPr lang="en-US" sz="1400" b="0" i="1" smtClean="0">
                                  <a:solidFill>
                                    <a:schemeClr val="accent5"/>
                                  </a:solidFill>
                                  <a:latin typeface="Cambria Math" charset="0"/>
                                </a:rPr>
                                <m:t>𝑗</m:t>
                              </m:r>
                              <m:r>
                                <a:rPr lang="en-US" sz="1400" b="0" i="1" smtClean="0">
                                  <a:solidFill>
                                    <a:schemeClr val="accent5"/>
                                  </a:solidFill>
                                  <a:latin typeface="Cambria Math" charset="0"/>
                                </a:rPr>
                                <m:t>=0</m:t>
                              </m:r>
                            </m:e>
                            <m:e>
                              <m:r>
                                <a:rPr lang="en-US" sz="1400" b="0" i="1" smtClean="0">
                                  <a:solidFill>
                                    <a:schemeClr val="accent1"/>
                                  </a:solidFill>
                                  <a:latin typeface="Cambria Math" charset="0"/>
                                </a:rPr>
                                <m:t>𝐶</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r>
                                    <a:rPr lang="en-US" sz="1400" b="0" i="1" smtClean="0">
                                      <a:solidFill>
                                        <a:schemeClr val="accent1"/>
                                      </a:solidFill>
                                      <a:latin typeface="Cambria Math" charset="0"/>
                                    </a:rPr>
                                    <m:t>−1,</m:t>
                                  </m:r>
                                  <m:r>
                                    <a:rPr lang="en-US" sz="1400" b="0" i="1" smtClean="0">
                                      <a:solidFill>
                                        <a:schemeClr val="accent1"/>
                                      </a:solidFill>
                                      <a:latin typeface="Cambria Math" charset="0"/>
                                    </a:rPr>
                                    <m:t>𝑗</m:t>
                                  </m:r>
                                  <m:r>
                                    <a:rPr lang="en-US" sz="1400" b="0" i="1" smtClean="0">
                                      <a:solidFill>
                                        <a:schemeClr val="accent1"/>
                                      </a:solidFill>
                                      <a:latin typeface="Cambria Math" charset="0"/>
                                    </a:rPr>
                                    <m:t>−1</m:t>
                                  </m:r>
                                </m:e>
                              </m:d>
                              <m:r>
                                <a:rPr lang="en-US" sz="1400" b="0" i="1" smtClean="0">
                                  <a:solidFill>
                                    <a:schemeClr val="accent1"/>
                                  </a:solidFill>
                                  <a:latin typeface="Cambria Math" charset="0"/>
                                </a:rPr>
                                <m:t>+1                      </m:t>
                              </m:r>
                              <m:r>
                                <m:rPr>
                                  <m:nor/>
                                </m:rPr>
                                <a:rPr lang="en-US" sz="1400" b="0" i="0" smtClean="0">
                                  <a:solidFill>
                                    <a:schemeClr val="accent1"/>
                                  </a:solidFill>
                                  <a:latin typeface="Cambria Math" charset="0"/>
                                </a:rPr>
                                <m:t>if</m:t>
                              </m:r>
                              <m:r>
                                <a:rPr lang="en-US" sz="1400" b="0" i="1" smtClean="0">
                                  <a:solidFill>
                                    <a:schemeClr val="accent1"/>
                                  </a:solidFill>
                                  <a:latin typeface="Cambria Math" charset="0"/>
                                </a:rPr>
                                <m:t> </m:t>
                              </m:r>
                              <m:r>
                                <a:rPr lang="en-US" sz="1400" b="0" i="1" smtClean="0">
                                  <a:solidFill>
                                    <a:schemeClr val="accent1"/>
                                  </a:solidFill>
                                  <a:latin typeface="Cambria Math" charset="0"/>
                                </a:rPr>
                                <m:t>𝑋</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e>
                              </m:d>
                              <m:r>
                                <a:rPr lang="en-US" sz="1400" b="0" i="1" smtClean="0">
                                  <a:solidFill>
                                    <a:schemeClr val="accent1"/>
                                  </a:solidFill>
                                  <a:latin typeface="Cambria Math" charset="0"/>
                                </a:rPr>
                                <m:t>=</m:t>
                              </m:r>
                              <m:r>
                                <a:rPr lang="en-US" sz="1400" b="0" i="1" smtClean="0">
                                  <a:solidFill>
                                    <a:schemeClr val="accent1"/>
                                  </a:solidFill>
                                  <a:latin typeface="Cambria Math" charset="0"/>
                                </a:rPr>
                                <m:t>𝑌</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𝑗</m:t>
                                  </m:r>
                                </m:e>
                              </m:d>
                              <m:r>
                                <a:rPr lang="en-US" sz="1400" b="0" i="1" smtClean="0">
                                  <a:solidFill>
                                    <a:schemeClr val="accent1"/>
                                  </a:solidFill>
                                  <a:latin typeface="Cambria Math" charset="0"/>
                                </a:rPr>
                                <m:t> </m:t>
                              </m:r>
                              <m:r>
                                <m:rPr>
                                  <m:nor/>
                                </m:rPr>
                                <a:rPr lang="en-US" sz="1400" b="0" i="0" smtClean="0">
                                  <a:solidFill>
                                    <a:schemeClr val="accent1"/>
                                  </a:solidFill>
                                  <a:latin typeface="Cambria Math" charset="0"/>
                                </a:rPr>
                                <m:t> </m:t>
                              </m:r>
                              <m:r>
                                <m:rPr>
                                  <m:nor/>
                                </m:rPr>
                                <a:rPr lang="en-US" sz="1400" b="0" i="0" smtClean="0">
                                  <a:solidFill>
                                    <a:schemeClr val="accent1"/>
                                  </a:solidFill>
                                  <a:latin typeface="Cambria Math" charset="0"/>
                                </a:rPr>
                                <m:t>and</m:t>
                              </m:r>
                              <m:r>
                                <m:rPr>
                                  <m:nor/>
                                </m:rPr>
                                <a:rPr lang="en-US" sz="1400" b="0" i="0" smtClean="0">
                                  <a:solidFill>
                                    <a:schemeClr val="accent1"/>
                                  </a:solidFill>
                                  <a:latin typeface="Cambria Math" charset="0"/>
                                </a:rPr>
                                <m:t> </m:t>
                              </m:r>
                              <m:r>
                                <a:rPr lang="en-US" sz="1400" b="0" i="1" smtClean="0">
                                  <a:solidFill>
                                    <a:schemeClr val="accent1"/>
                                  </a:solidFill>
                                  <a:latin typeface="Cambria Math" charset="0"/>
                                </a:rPr>
                                <m:t>𝑖</m:t>
                              </m:r>
                              <m:r>
                                <a:rPr lang="en-US" sz="1400" b="0" i="1" smtClean="0">
                                  <a:solidFill>
                                    <a:schemeClr val="accent1"/>
                                  </a:solidFill>
                                  <a:latin typeface="Cambria Math" charset="0"/>
                                </a:rPr>
                                <m:t>,</m:t>
                              </m:r>
                              <m:r>
                                <a:rPr lang="en-US" sz="1400" b="0" i="1" smtClean="0">
                                  <a:solidFill>
                                    <a:schemeClr val="accent1"/>
                                  </a:solidFill>
                                  <a:latin typeface="Cambria Math" charset="0"/>
                                </a:rPr>
                                <m:t>𝑗</m:t>
                              </m:r>
                              <m:r>
                                <a:rPr lang="en-US" sz="1400" b="0" i="1" smtClean="0">
                                  <a:solidFill>
                                    <a:schemeClr val="accent1"/>
                                  </a:solidFill>
                                  <a:latin typeface="Cambria Math" charset="0"/>
                                </a:rPr>
                                <m:t>&gt;0</m:t>
                              </m:r>
                            </m:e>
                            <m:e>
                              <m:func>
                                <m:funcPr>
                                  <m:ctrlPr>
                                    <a:rPr lang="en-US" sz="1400" b="0" i="1" smtClean="0">
                                      <a:solidFill>
                                        <a:schemeClr val="accent4"/>
                                      </a:solidFill>
                                      <a:latin typeface="Cambria Math" panose="02040503050406030204" pitchFamily="18" charset="0"/>
                                    </a:rPr>
                                  </m:ctrlPr>
                                </m:funcPr>
                                <m:fName>
                                  <m:r>
                                    <m:rPr>
                                      <m:sty m:val="p"/>
                                    </m:rPr>
                                    <a:rPr lang="en-US" sz="1400" b="0" i="0" smtClean="0">
                                      <a:solidFill>
                                        <a:schemeClr val="accent4"/>
                                      </a:solidFill>
                                      <a:latin typeface="Cambria Math" charset="0"/>
                                    </a:rPr>
                                    <m:t>max</m:t>
                                  </m:r>
                                </m:fName>
                                <m:e>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−1</m:t>
                                          </m:r>
                                        </m:e>
                                      </m:d>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−1,</m:t>
                                          </m:r>
                                          <m:r>
                                            <a:rPr lang="en-US" sz="1400" b="0" i="1" smtClean="0">
                                              <a:solidFill>
                                                <a:schemeClr val="accent4"/>
                                              </a:solidFill>
                                              <a:latin typeface="Cambria Math" charset="0"/>
                                            </a:rPr>
                                            <m:t>𝑗</m:t>
                                          </m:r>
                                        </m:e>
                                      </m:d>
                                    </m:e>
                                  </m:d>
                                </m:e>
                              </m:func>
                              <m:r>
                                <a:rPr lang="en-US" sz="1400" b="0" i="1" smtClean="0">
                                  <a:solidFill>
                                    <a:schemeClr val="accent4"/>
                                  </a:solidFill>
                                  <a:latin typeface="Cambria Math" charset="0"/>
                                </a:rPr>
                                <m:t>   </m:t>
                              </m:r>
                              <m:r>
                                <m:rPr>
                                  <m:nor/>
                                </m:rPr>
                                <a:rPr lang="en-US" sz="1400" b="0" i="0" smtClean="0">
                                  <a:solidFill>
                                    <a:schemeClr val="accent4"/>
                                  </a:solidFill>
                                  <a:latin typeface="Cambria Math" charset="0"/>
                                </a:rPr>
                                <m:t>if</m:t>
                              </m:r>
                              <m:r>
                                <a:rPr lang="en-US" sz="1400" b="0" i="1" smtClean="0">
                                  <a:solidFill>
                                    <a:schemeClr val="accent4"/>
                                  </a:solidFill>
                                  <a:latin typeface="Cambria Math" charset="0"/>
                                </a:rPr>
                                <m:t> </m:t>
                              </m:r>
                              <m:r>
                                <a:rPr lang="en-US" sz="1400" b="0" i="1" smtClean="0">
                                  <a:solidFill>
                                    <a:schemeClr val="accent4"/>
                                  </a:solidFill>
                                  <a:latin typeface="Cambria Math" charset="0"/>
                                </a:rPr>
                                <m:t>𝑋</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e>
                              </m:d>
                              <m:r>
                                <a:rPr lang="en-US" sz="1400" b="0" i="1" smtClean="0">
                                  <a:solidFill>
                                    <a:schemeClr val="accent4"/>
                                  </a:solidFill>
                                  <a:latin typeface="Cambria Math" charset="0"/>
                                </a:rPr>
                                <m:t>≠</m:t>
                              </m:r>
                              <m:r>
                                <a:rPr lang="en-US" sz="1400" b="0" i="1" smtClean="0">
                                  <a:solidFill>
                                    <a:schemeClr val="accent4"/>
                                  </a:solidFill>
                                  <a:latin typeface="Cambria Math" charset="0"/>
                                </a:rPr>
                                <m:t>𝑌</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𝑗</m:t>
                                  </m:r>
                                </m:e>
                              </m:d>
                              <m:r>
                                <m:rPr>
                                  <m:nor/>
                                </m:rPr>
                                <a:rPr lang="en-US" sz="1400" b="0" i="0" smtClean="0">
                                  <a:solidFill>
                                    <a:schemeClr val="accent4"/>
                                  </a:solidFill>
                                  <a:latin typeface="Cambria Math" charset="0"/>
                                </a:rPr>
                                <m:t>  </m:t>
                              </m:r>
                              <m:r>
                                <m:rPr>
                                  <m:nor/>
                                </m:rPr>
                                <a:rPr lang="en-US" sz="1400" b="0" i="0" smtClean="0">
                                  <a:solidFill>
                                    <a:schemeClr val="accent4"/>
                                  </a:solidFill>
                                  <a:latin typeface="Cambria Math" charset="0"/>
                                </a:rPr>
                                <m:t>and</m:t>
                              </m:r>
                              <m:r>
                                <a:rPr lang="en-US" sz="1400" b="0" i="1" smtClean="0">
                                  <a:solidFill>
                                    <a:schemeClr val="accent4"/>
                                  </a:solidFill>
                                  <a:latin typeface="Cambria Math" charset="0"/>
                                </a:rPr>
                                <m:t> </m:t>
                              </m:r>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&gt;0</m:t>
                              </m:r>
                            </m:e>
                          </m:eqArr>
                        </m:e>
                      </m:d>
                    </m:oMath>
                  </m:oMathPara>
                </a14:m>
                <a:endParaRPr lang="en-US" sz="1400" dirty="0"/>
              </a:p>
            </p:txBody>
          </p:sp>
        </mc:Choice>
        <mc:Fallback xmlns="">
          <p:sp>
            <p:nvSpPr>
              <p:cNvPr id="63" name="Content Placeholder 2"/>
              <p:cNvSpPr>
                <a:spLocks noGrp="1" noRot="1" noChangeAspect="1" noMove="1" noResize="1" noEditPoints="1" noAdjustHandles="1" noChangeArrowheads="1" noChangeShapeType="1" noTextEdit="1"/>
              </p:cNvSpPr>
              <p:nvPr>
                <p:ph idx="1"/>
              </p:nvPr>
            </p:nvSpPr>
            <p:spPr>
              <a:xfrm>
                <a:off x="2446981" y="6034786"/>
                <a:ext cx="8292612" cy="1374775"/>
              </a:xfrm>
              <a:blipFill rotWithShape="0">
                <a:blip r:embed="rId2"/>
                <a:stretch>
                  <a:fillRect/>
                </a:stretch>
              </a:blipFill>
            </p:spPr>
            <p:txBody>
              <a:bodyPr/>
              <a:lstStyle/>
              <a:p>
                <a:r>
                  <a:rPr lang="en-US">
                    <a:noFill/>
                  </a:rPr>
                  <a:t> </a:t>
                </a:r>
              </a:p>
            </p:txBody>
          </p:sp>
        </mc:Fallback>
      </mc:AlternateContent>
      <p:sp>
        <p:nvSpPr>
          <p:cNvPr id="3" name="TextBox 2"/>
          <p:cNvSpPr txBox="1"/>
          <p:nvPr/>
        </p:nvSpPr>
        <p:spPr>
          <a:xfrm>
            <a:off x="5220182" y="2662177"/>
            <a:ext cx="3295168" cy="1938992"/>
          </a:xfrm>
          <a:prstGeom prst="rect">
            <a:avLst/>
          </a:prstGeom>
          <a:noFill/>
        </p:spPr>
        <p:txBody>
          <a:bodyPr wrap="square" rtlCol="0">
            <a:spAutoFit/>
          </a:bodyPr>
          <a:lstStyle/>
          <a:p>
            <a:pPr marL="285750" indent="-285750">
              <a:buFont typeface="Arial" charset="0"/>
              <a:buChar char="•"/>
            </a:pPr>
            <a:r>
              <a:rPr lang="en-US" sz="2000" dirty="0"/>
              <a:t>Once we’ve filled this in, we can work backwards.</a:t>
            </a:r>
          </a:p>
          <a:p>
            <a:pPr marL="285750" indent="-285750">
              <a:buFont typeface="Arial" charset="0"/>
              <a:buChar char="•"/>
            </a:pPr>
            <a:r>
              <a:rPr lang="en-US" sz="2000" dirty="0">
                <a:solidFill>
                  <a:schemeClr val="accent4"/>
                </a:solidFill>
              </a:rPr>
              <a:t>A diagonal jump means that we found an element of the LCS!</a:t>
            </a:r>
          </a:p>
          <a:p>
            <a:pPr marL="285750" indent="-285750">
              <a:buFont typeface="Arial" charset="0"/>
              <a:buChar char="•"/>
            </a:pPr>
            <a:endParaRPr lang="en-US" sz="2000" dirty="0"/>
          </a:p>
        </p:txBody>
      </p:sp>
      <p:sp>
        <p:nvSpPr>
          <p:cNvPr id="117" name="Rectangle 116"/>
          <p:cNvSpPr/>
          <p:nvPr/>
        </p:nvSpPr>
        <p:spPr>
          <a:xfrm>
            <a:off x="7461611" y="4703832"/>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3" name="Slide Number Placeholder 12">
            <a:extLst>
              <a:ext uri="{FF2B5EF4-FFF2-40B4-BE49-F238E27FC236}">
                <a16:creationId xmlns:a16="http://schemas.microsoft.com/office/drawing/2014/main" id="{24AFFAD0-17E8-3F47-9337-92709D9714D1}"/>
              </a:ext>
            </a:extLst>
          </p:cNvPr>
          <p:cNvSpPr>
            <a:spLocks noGrp="1"/>
          </p:cNvSpPr>
          <p:nvPr>
            <p:ph type="sldNum" sz="quarter" idx="12"/>
          </p:nvPr>
        </p:nvSpPr>
        <p:spPr/>
        <p:txBody>
          <a:bodyPr/>
          <a:lstStyle/>
          <a:p>
            <a:fld id="{EF2FF170-42D9-E44F-9C55-E217B723EC95}" type="slidenum">
              <a:rPr lang="en-US" smtClean="0"/>
              <a:t>29</a:t>
            </a:fld>
            <a:endParaRPr lang="en-US"/>
          </a:p>
        </p:txBody>
      </p:sp>
    </p:spTree>
    <p:extLst>
      <p:ext uri="{BB962C8B-B14F-4D97-AF65-F5344CB8AC3E}">
        <p14:creationId xmlns:p14="http://schemas.microsoft.com/office/powerpoint/2010/main" val="609086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time</a:t>
            </a:r>
          </a:p>
        </p:txBody>
      </p:sp>
      <p:sp>
        <p:nvSpPr>
          <p:cNvPr id="3" name="Content Placeholder 2"/>
          <p:cNvSpPr>
            <a:spLocks noGrp="1"/>
          </p:cNvSpPr>
          <p:nvPr>
            <p:ph idx="1"/>
          </p:nvPr>
        </p:nvSpPr>
        <p:spPr>
          <a:xfrm>
            <a:off x="628650" y="2224401"/>
            <a:ext cx="7886700" cy="4351338"/>
          </a:xfrm>
        </p:spPr>
        <p:txBody>
          <a:bodyPr/>
          <a:lstStyle/>
          <a:p>
            <a:r>
              <a:rPr lang="en-US" dirty="0"/>
              <a:t>Not coding in an action movie.</a:t>
            </a:r>
            <a:endParaRPr lang="en-US" dirty="0">
              <a:solidFill>
                <a:schemeClr val="accent4"/>
              </a:solidFill>
            </a:endParaRPr>
          </a:p>
        </p:txBody>
      </p:sp>
      <p:sp>
        <p:nvSpPr>
          <p:cNvPr id="4" name="Rectangle 3"/>
          <p:cNvSpPr/>
          <p:nvPr/>
        </p:nvSpPr>
        <p:spPr>
          <a:xfrm rot="657985">
            <a:off x="6019065" y="663190"/>
            <a:ext cx="184730" cy="1323439"/>
          </a:xfrm>
          <a:prstGeom prst="rect">
            <a:avLst/>
          </a:prstGeom>
          <a:noFill/>
          <a:scene3d>
            <a:camera prst="isometricRightUp"/>
            <a:lightRig rig="threePt" dir="t"/>
          </a:scene3d>
        </p:spPr>
        <p:txBody>
          <a:bodyPr wrap="none" lIns="91440" tIns="45720" rIns="91440" bIns="45720">
            <a:spAutoFit/>
          </a:bodyPr>
          <a:lstStyle/>
          <a:p>
            <a:pPr algn="ctr"/>
            <a:endPar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Rectangle 4"/>
          <p:cNvSpPr/>
          <p:nvPr/>
        </p:nvSpPr>
        <p:spPr>
          <a:xfrm rot="894320">
            <a:off x="4696958" y="393018"/>
            <a:ext cx="4572000" cy="1569660"/>
          </a:xfrm>
          <a:prstGeom prst="rect">
            <a:avLst/>
          </a:prstGeom>
        </p:spPr>
        <p:txBody>
          <a:bodyPr>
            <a:spAutoFit/>
          </a:bodyPr>
          <a:lstStyle/>
          <a:p>
            <a:pPr algn="ctr"/>
            <a:r>
              <a:rPr lang="en-US" sz="4800" b="1" i="1" cap="none" spc="0" dirty="0">
                <a:ln w="9525">
                  <a:solidFill>
                    <a:schemeClr val="bg1"/>
                  </a:solidFill>
                  <a:prstDash val="solid"/>
                </a:ln>
                <a:solidFill>
                  <a:srgbClr val="CF6E6C"/>
                </a:solidFill>
                <a:effectLst>
                  <a:outerShdw blurRad="12700" dist="38100" dir="2700000" algn="tl" rotWithShape="0">
                    <a:schemeClr val="accent5">
                      <a:lumMod val="60000"/>
                      <a:lumOff val="40000"/>
                    </a:schemeClr>
                  </a:outerShdw>
                </a:effectLst>
              </a:rPr>
              <a:t>Dynamic </a:t>
            </a:r>
          </a:p>
          <a:p>
            <a:pPr algn="ctr"/>
            <a:r>
              <a:rPr lang="en-US" sz="4800" b="1" i="1" cap="none" spc="0" dirty="0">
                <a:ln w="9525">
                  <a:solidFill>
                    <a:schemeClr val="bg1"/>
                  </a:solidFill>
                  <a:prstDash val="solid"/>
                </a:ln>
                <a:solidFill>
                  <a:srgbClr val="CF6E6C"/>
                </a:solidFill>
                <a:effectLst>
                  <a:outerShdw blurRad="12700" dist="38100" dir="2700000" algn="tl" rotWithShape="0">
                    <a:schemeClr val="accent5">
                      <a:lumMod val="60000"/>
                      <a:lumOff val="40000"/>
                    </a:schemeClr>
                  </a:outerShdw>
                </a:effectLst>
              </a:rPr>
              <a:t>Programming!</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4030" y="2816858"/>
            <a:ext cx="6555939" cy="3933563"/>
          </a:xfrm>
          <a:prstGeom prst="rect">
            <a:avLst/>
          </a:prstGeom>
        </p:spPr>
      </p:pic>
      <p:sp>
        <p:nvSpPr>
          <p:cNvPr id="7" name="TextBox 6"/>
          <p:cNvSpPr txBox="1"/>
          <p:nvPr/>
        </p:nvSpPr>
        <p:spPr>
          <a:xfrm>
            <a:off x="4433104" y="6104090"/>
            <a:ext cx="3416865" cy="646331"/>
          </a:xfrm>
          <a:prstGeom prst="rect">
            <a:avLst/>
          </a:prstGeom>
          <a:noFill/>
        </p:spPr>
        <p:txBody>
          <a:bodyPr wrap="square" rtlCol="0">
            <a:spAutoFit/>
          </a:bodyPr>
          <a:lstStyle/>
          <a:p>
            <a:pPr algn="r"/>
            <a:r>
              <a:rPr lang="en-US" dirty="0"/>
              <a:t>Tom Cruise programs dynamically in Mission Impossible</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4487" y="3242236"/>
            <a:ext cx="3333503" cy="3333503"/>
          </a:xfrm>
          <a:prstGeom prst="rect">
            <a:avLst/>
          </a:prstGeom>
        </p:spPr>
      </p:pic>
      <p:sp>
        <p:nvSpPr>
          <p:cNvPr id="9" name="Slide Number Placeholder 8">
            <a:extLst>
              <a:ext uri="{FF2B5EF4-FFF2-40B4-BE49-F238E27FC236}">
                <a16:creationId xmlns:a16="http://schemas.microsoft.com/office/drawing/2014/main" id="{B803B7F3-E69E-8E4B-B1C6-1892A4A51B7F}"/>
              </a:ext>
            </a:extLst>
          </p:cNvPr>
          <p:cNvSpPr>
            <a:spLocks noGrp="1"/>
          </p:cNvSpPr>
          <p:nvPr>
            <p:ph type="sldNum" sz="quarter" idx="12"/>
          </p:nvPr>
        </p:nvSpPr>
        <p:spPr/>
        <p:txBody>
          <a:bodyPr/>
          <a:lstStyle/>
          <a:p>
            <a:fld id="{EF2FF170-42D9-E44F-9C55-E217B723EC95}" type="slidenum">
              <a:rPr lang="en-US" smtClean="0"/>
              <a:t>3</a:t>
            </a:fld>
            <a:endParaRPr lang="en-US"/>
          </a:p>
        </p:txBody>
      </p:sp>
    </p:spTree>
    <p:extLst>
      <p:ext uri="{BB962C8B-B14F-4D97-AF65-F5344CB8AC3E}">
        <p14:creationId xmlns:p14="http://schemas.microsoft.com/office/powerpoint/2010/main" val="38907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1706040" y="3234635"/>
            <a:ext cx="2572568" cy="2905853"/>
            <a:chOff x="1706040" y="3234635"/>
            <a:chExt cx="2572568" cy="2905853"/>
          </a:xfrm>
        </p:grpSpPr>
        <p:grpSp>
          <p:nvGrpSpPr>
            <p:cNvPr id="86" name="Group 85"/>
            <p:cNvGrpSpPr/>
            <p:nvPr/>
          </p:nvGrpSpPr>
          <p:grpSpPr>
            <a:xfrm>
              <a:off x="1708290" y="3234635"/>
              <a:ext cx="2054215" cy="2412745"/>
              <a:chOff x="618255" y="2644927"/>
              <a:chExt cx="2054215" cy="2412745"/>
            </a:xfrm>
            <a:solidFill>
              <a:schemeClr val="accent6">
                <a:lumMod val="20000"/>
                <a:lumOff val="80000"/>
              </a:schemeClr>
            </a:solidFill>
          </p:grpSpPr>
          <p:sp>
            <p:nvSpPr>
              <p:cNvPr id="97" name="Rectangle 96"/>
              <p:cNvSpPr/>
              <p:nvPr/>
            </p:nvSpPr>
            <p:spPr>
              <a:xfrm>
                <a:off x="618255" y="26449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8" name="Rectangle 97"/>
              <p:cNvSpPr/>
              <p:nvPr/>
            </p:nvSpPr>
            <p:spPr>
              <a:xfrm>
                <a:off x="1133922"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9" name="Rectangle 98"/>
              <p:cNvSpPr/>
              <p:nvPr/>
            </p:nvSpPr>
            <p:spPr>
              <a:xfrm>
                <a:off x="1649589"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0" name="Rectangle 99"/>
              <p:cNvSpPr/>
              <p:nvPr/>
            </p:nvSpPr>
            <p:spPr>
              <a:xfrm>
                <a:off x="2165256" y="26561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1" name="Rectangle 100"/>
              <p:cNvSpPr/>
              <p:nvPr/>
            </p:nvSpPr>
            <p:spPr>
              <a:xfrm>
                <a:off x="618255" y="3123872"/>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2" name="Rectangle 101"/>
              <p:cNvSpPr/>
              <p:nvPr/>
            </p:nvSpPr>
            <p:spPr>
              <a:xfrm>
                <a:off x="1133922"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 name="Rectangle 102"/>
              <p:cNvSpPr/>
              <p:nvPr/>
            </p:nvSpPr>
            <p:spPr>
              <a:xfrm>
                <a:off x="1649589"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 name="Rectangle 103"/>
              <p:cNvSpPr/>
              <p:nvPr/>
            </p:nvSpPr>
            <p:spPr>
              <a:xfrm>
                <a:off x="2165256" y="313508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 name="Rectangle 104"/>
              <p:cNvSpPr/>
              <p:nvPr/>
            </p:nvSpPr>
            <p:spPr>
              <a:xfrm>
                <a:off x="621377" y="3596214"/>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6" name="Rectangle 105"/>
              <p:cNvSpPr/>
              <p:nvPr/>
            </p:nvSpPr>
            <p:spPr>
              <a:xfrm>
                <a:off x="1137044"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 name="Rectangle 106"/>
              <p:cNvSpPr/>
              <p:nvPr/>
            </p:nvSpPr>
            <p:spPr>
              <a:xfrm>
                <a:off x="1652711"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 name="Rectangle 107"/>
              <p:cNvSpPr/>
              <p:nvPr/>
            </p:nvSpPr>
            <p:spPr>
              <a:xfrm>
                <a:off x="2168378" y="3607422"/>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 name="Rectangle 108"/>
              <p:cNvSpPr/>
              <p:nvPr/>
            </p:nvSpPr>
            <p:spPr>
              <a:xfrm>
                <a:off x="618255" y="4077743"/>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10" name="Rectangle 109"/>
              <p:cNvSpPr/>
              <p:nvPr/>
            </p:nvSpPr>
            <p:spPr>
              <a:xfrm>
                <a:off x="1133922"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Rectangle 110"/>
              <p:cNvSpPr/>
              <p:nvPr/>
            </p:nvSpPr>
            <p:spPr>
              <a:xfrm>
                <a:off x="1649589"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Rectangle 111"/>
              <p:cNvSpPr/>
              <p:nvPr/>
            </p:nvSpPr>
            <p:spPr>
              <a:xfrm>
                <a:off x="2165256" y="4088951"/>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 name="Rectangle 112"/>
              <p:cNvSpPr/>
              <p:nvPr/>
            </p:nvSpPr>
            <p:spPr>
              <a:xfrm>
                <a:off x="618255" y="45662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14" name="Rectangle 113"/>
              <p:cNvSpPr/>
              <p:nvPr/>
            </p:nvSpPr>
            <p:spPr>
              <a:xfrm>
                <a:off x="1133922"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 name="Rectangle 114"/>
              <p:cNvSpPr/>
              <p:nvPr/>
            </p:nvSpPr>
            <p:spPr>
              <a:xfrm>
                <a:off x="1649589"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 name="Rectangle 115"/>
              <p:cNvSpPr/>
              <p:nvPr/>
            </p:nvSpPr>
            <p:spPr>
              <a:xfrm>
                <a:off x="2165256" y="45774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87" name="Rectangle 86"/>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88" name="Rectangle 87"/>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Rectangle 88"/>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 name="Rectangle 89"/>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Rectangle 90"/>
            <p:cNvSpPr/>
            <p:nvPr/>
          </p:nvSpPr>
          <p:spPr>
            <a:xfrm>
              <a:off x="3771394" y="51675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Rectangle 91"/>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3" name="Rectangle 92"/>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 name="Rectangle 93"/>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 name="Rectangle 94"/>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 name="Rectangle 95"/>
            <p:cNvSpPr/>
            <p:nvPr/>
          </p:nvSpPr>
          <p:spPr>
            <a:xfrm>
              <a:off x="3768708" y="565692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p:cNvSpPr>
            <a:spLocks noGrp="1"/>
          </p:cNvSpPr>
          <p:nvPr>
            <p:ph type="title"/>
          </p:nvPr>
        </p:nvSpPr>
        <p:spPr/>
        <p:txBody>
          <a:bodyPr/>
          <a:lstStyle/>
          <a:p>
            <a:r>
              <a:rPr lang="en-US" dirty="0"/>
              <a:t>Example</a:t>
            </a:r>
          </a:p>
        </p:txBody>
      </p:sp>
      <p:sp>
        <p:nvSpPr>
          <p:cNvPr id="4" name="Rectangle 3"/>
          <p:cNvSpPr/>
          <p:nvPr/>
        </p:nvSpPr>
        <p:spPr>
          <a:xfrm>
            <a:off x="634124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5" name="Rectangle 4"/>
          <p:cNvSpPr/>
          <p:nvPr/>
        </p:nvSpPr>
        <p:spPr>
          <a:xfrm>
            <a:off x="684533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6" name="Rectangle 5"/>
          <p:cNvSpPr/>
          <p:nvPr/>
        </p:nvSpPr>
        <p:spPr>
          <a:xfrm>
            <a:off x="7325979"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7" name="Rectangle 6"/>
          <p:cNvSpPr/>
          <p:nvPr/>
        </p:nvSpPr>
        <p:spPr>
          <a:xfrm>
            <a:off x="783007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8" name="Rectangle 7"/>
          <p:cNvSpPr/>
          <p:nvPr/>
        </p:nvSpPr>
        <p:spPr>
          <a:xfrm>
            <a:off x="833416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9" name="Rectangle 8"/>
          <p:cNvSpPr/>
          <p:nvPr/>
        </p:nvSpPr>
        <p:spPr>
          <a:xfrm>
            <a:off x="634124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0" name="Rectangle 9"/>
          <p:cNvSpPr/>
          <p:nvPr/>
        </p:nvSpPr>
        <p:spPr>
          <a:xfrm>
            <a:off x="6845333"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1" name="Rectangle 10"/>
          <p:cNvSpPr/>
          <p:nvPr/>
        </p:nvSpPr>
        <p:spPr>
          <a:xfrm>
            <a:off x="7325979"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2" name="Rectangle 11"/>
          <p:cNvSpPr/>
          <p:nvPr/>
        </p:nvSpPr>
        <p:spPr>
          <a:xfrm>
            <a:off x="783007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8" name="TextBox 17"/>
          <p:cNvSpPr txBox="1"/>
          <p:nvPr/>
        </p:nvSpPr>
        <p:spPr>
          <a:xfrm>
            <a:off x="5860595" y="1259972"/>
            <a:ext cx="543658" cy="523220"/>
          </a:xfrm>
          <a:prstGeom prst="rect">
            <a:avLst/>
          </a:prstGeom>
          <a:noFill/>
        </p:spPr>
        <p:txBody>
          <a:bodyPr wrap="square" rtlCol="0">
            <a:spAutoFit/>
          </a:bodyPr>
          <a:lstStyle/>
          <a:p>
            <a:r>
              <a:rPr lang="en-US" sz="2800"/>
              <a:t>Y</a:t>
            </a:r>
            <a:endParaRPr lang="en-US" sz="2800" dirty="0"/>
          </a:p>
        </p:txBody>
      </p:sp>
      <p:sp>
        <p:nvSpPr>
          <p:cNvPr id="19" name="TextBox 18"/>
          <p:cNvSpPr txBox="1"/>
          <p:nvPr/>
        </p:nvSpPr>
        <p:spPr>
          <a:xfrm>
            <a:off x="5860595" y="311719"/>
            <a:ext cx="543658" cy="523220"/>
          </a:xfrm>
          <a:prstGeom prst="rect">
            <a:avLst/>
          </a:prstGeom>
          <a:noFill/>
        </p:spPr>
        <p:txBody>
          <a:bodyPr wrap="square" rtlCol="0">
            <a:spAutoFit/>
          </a:bodyPr>
          <a:lstStyle/>
          <a:p>
            <a:r>
              <a:rPr lang="en-US" sz="2800" dirty="0"/>
              <a:t>X</a:t>
            </a:r>
          </a:p>
        </p:txBody>
      </p:sp>
      <p:sp>
        <p:nvSpPr>
          <p:cNvPr id="20" name="Rectangle 19"/>
          <p:cNvSpPr/>
          <p:nvPr/>
        </p:nvSpPr>
        <p:spPr>
          <a:xfrm>
            <a:off x="1708290" y="3234635"/>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2" name="Rectangle 21"/>
          <p:cNvSpPr/>
          <p:nvPr/>
        </p:nvSpPr>
        <p:spPr>
          <a:xfrm>
            <a:off x="2223957" y="32445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3" name="Rectangle 22"/>
          <p:cNvSpPr/>
          <p:nvPr/>
        </p:nvSpPr>
        <p:spPr>
          <a:xfrm>
            <a:off x="2739624" y="32445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4" name="Rectangle 23"/>
          <p:cNvSpPr/>
          <p:nvPr/>
        </p:nvSpPr>
        <p:spPr>
          <a:xfrm>
            <a:off x="3255291" y="324584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5" name="Rectangle 24"/>
          <p:cNvSpPr/>
          <p:nvPr/>
        </p:nvSpPr>
        <p:spPr>
          <a:xfrm>
            <a:off x="1708290" y="3713580"/>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6" name="Rectangle 25"/>
          <p:cNvSpPr/>
          <p:nvPr/>
        </p:nvSpPr>
        <p:spPr>
          <a:xfrm>
            <a:off x="2223957" y="3723496"/>
            <a:ext cx="504092" cy="480237"/>
          </a:xfrm>
          <a:prstGeom prst="rect">
            <a:avLst/>
          </a:prstGeom>
          <a:solidFill>
            <a:schemeClr val="accent5">
              <a:lumMod val="40000"/>
              <a:lumOff val="6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7" name="Rectangle 26"/>
          <p:cNvSpPr/>
          <p:nvPr/>
        </p:nvSpPr>
        <p:spPr>
          <a:xfrm>
            <a:off x="2739624" y="372349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8" name="Rectangle 27"/>
          <p:cNvSpPr/>
          <p:nvPr/>
        </p:nvSpPr>
        <p:spPr>
          <a:xfrm>
            <a:off x="3255291" y="372478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9" name="Rectangle 28"/>
          <p:cNvSpPr/>
          <p:nvPr/>
        </p:nvSpPr>
        <p:spPr>
          <a:xfrm>
            <a:off x="1711412" y="4185922"/>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0" name="Rectangle 29"/>
          <p:cNvSpPr/>
          <p:nvPr/>
        </p:nvSpPr>
        <p:spPr>
          <a:xfrm>
            <a:off x="2227079" y="419583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1" name="Rectangle 30"/>
          <p:cNvSpPr/>
          <p:nvPr/>
        </p:nvSpPr>
        <p:spPr>
          <a:xfrm>
            <a:off x="2742746" y="4195838"/>
            <a:ext cx="504092" cy="480237"/>
          </a:xfrm>
          <a:prstGeom prst="rect">
            <a:avLst/>
          </a:prstGeom>
          <a:solidFill>
            <a:srgbClr val="FFAADC"/>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2" name="Rectangle 31"/>
          <p:cNvSpPr/>
          <p:nvPr/>
        </p:nvSpPr>
        <p:spPr>
          <a:xfrm>
            <a:off x="3258413" y="4197130"/>
            <a:ext cx="504092" cy="480237"/>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3" name="Rectangle 32"/>
          <p:cNvSpPr/>
          <p:nvPr/>
        </p:nvSpPr>
        <p:spPr>
          <a:xfrm>
            <a:off x="1708290" y="4667451"/>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4" name="Rectangle 33"/>
          <p:cNvSpPr/>
          <p:nvPr/>
        </p:nvSpPr>
        <p:spPr>
          <a:xfrm>
            <a:off x="2223957" y="467736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5" name="Rectangle 34"/>
          <p:cNvSpPr/>
          <p:nvPr/>
        </p:nvSpPr>
        <p:spPr>
          <a:xfrm>
            <a:off x="2739624" y="467736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6" name="Rectangle 35"/>
          <p:cNvSpPr/>
          <p:nvPr/>
        </p:nvSpPr>
        <p:spPr>
          <a:xfrm>
            <a:off x="3255291" y="4678659"/>
            <a:ext cx="504092" cy="480237"/>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7" name="Rectangle 36"/>
          <p:cNvSpPr/>
          <p:nvPr/>
        </p:nvSpPr>
        <p:spPr>
          <a:xfrm>
            <a:off x="1708290" y="5155935"/>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8" name="Rectangle 37"/>
          <p:cNvSpPr/>
          <p:nvPr/>
        </p:nvSpPr>
        <p:spPr>
          <a:xfrm>
            <a:off x="2223957" y="51658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9" name="Rectangle 38"/>
          <p:cNvSpPr/>
          <p:nvPr/>
        </p:nvSpPr>
        <p:spPr>
          <a:xfrm>
            <a:off x="2739624" y="51658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0" name="Rectangle 39"/>
          <p:cNvSpPr/>
          <p:nvPr/>
        </p:nvSpPr>
        <p:spPr>
          <a:xfrm>
            <a:off x="3255291" y="516714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2" name="Rectangle 41"/>
          <p:cNvSpPr/>
          <p:nvPr/>
        </p:nvSpPr>
        <p:spPr>
          <a:xfrm>
            <a:off x="709939" y="3720772"/>
            <a:ext cx="504092" cy="448466"/>
          </a:xfrm>
          <a:prstGeom prst="rect">
            <a:avLst/>
          </a:prstGeom>
          <a:solidFill>
            <a:schemeClr val="accent5">
              <a:lumMod val="40000"/>
              <a:lumOff val="6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3" name="Rectangle 42"/>
          <p:cNvSpPr/>
          <p:nvPr/>
        </p:nvSpPr>
        <p:spPr>
          <a:xfrm>
            <a:off x="709939" y="4220560"/>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4" name="Rectangle 43"/>
          <p:cNvSpPr/>
          <p:nvPr/>
        </p:nvSpPr>
        <p:spPr>
          <a:xfrm>
            <a:off x="709939" y="4717676"/>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5" name="Rectangle 44"/>
          <p:cNvSpPr/>
          <p:nvPr/>
        </p:nvSpPr>
        <p:spPr>
          <a:xfrm>
            <a:off x="709939" y="5203217"/>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6" name="Rectangle 45"/>
          <p:cNvSpPr/>
          <p:nvPr/>
        </p:nvSpPr>
        <p:spPr>
          <a:xfrm>
            <a:off x="709939" y="5701609"/>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7" name="Rectangle 46"/>
          <p:cNvSpPr/>
          <p:nvPr/>
        </p:nvSpPr>
        <p:spPr>
          <a:xfrm>
            <a:off x="2229150" y="2361234"/>
            <a:ext cx="504092" cy="475893"/>
          </a:xfrm>
          <a:prstGeom prst="rect">
            <a:avLst/>
          </a:prstGeom>
          <a:solidFill>
            <a:schemeClr val="accent5">
              <a:lumMod val="40000"/>
              <a:lumOff val="6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8" name="Rectangle 47"/>
          <p:cNvSpPr/>
          <p:nvPr/>
        </p:nvSpPr>
        <p:spPr>
          <a:xfrm>
            <a:off x="2744817"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9" name="Rectangle 48"/>
          <p:cNvSpPr/>
          <p:nvPr/>
        </p:nvSpPr>
        <p:spPr>
          <a:xfrm>
            <a:off x="3260188"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50" name="Rectangle 49"/>
          <p:cNvSpPr/>
          <p:nvPr/>
        </p:nvSpPr>
        <p:spPr>
          <a:xfrm>
            <a:off x="3775855"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51" name="TextBox 50"/>
          <p:cNvSpPr txBox="1"/>
          <p:nvPr/>
        </p:nvSpPr>
        <p:spPr>
          <a:xfrm>
            <a:off x="179575" y="4630071"/>
            <a:ext cx="543658" cy="523220"/>
          </a:xfrm>
          <a:prstGeom prst="rect">
            <a:avLst/>
          </a:prstGeom>
          <a:noFill/>
        </p:spPr>
        <p:txBody>
          <a:bodyPr wrap="square" rtlCol="0">
            <a:spAutoFit/>
          </a:bodyPr>
          <a:lstStyle/>
          <a:p>
            <a:r>
              <a:rPr lang="en-US" sz="2800" dirty="0"/>
              <a:t>X</a:t>
            </a:r>
          </a:p>
        </p:txBody>
      </p:sp>
      <p:sp>
        <p:nvSpPr>
          <p:cNvPr id="52" name="TextBox 51"/>
          <p:cNvSpPr txBox="1"/>
          <p:nvPr/>
        </p:nvSpPr>
        <p:spPr>
          <a:xfrm>
            <a:off x="2968576" y="1739672"/>
            <a:ext cx="543658" cy="523220"/>
          </a:xfrm>
          <a:prstGeom prst="rect">
            <a:avLst/>
          </a:prstGeom>
          <a:noFill/>
        </p:spPr>
        <p:txBody>
          <a:bodyPr wrap="square" rtlCol="0">
            <a:spAutoFit/>
          </a:bodyPr>
          <a:lstStyle/>
          <a:p>
            <a:r>
              <a:rPr lang="en-US" sz="2800"/>
              <a:t>Y</a:t>
            </a:r>
            <a:endParaRPr lang="en-US" sz="2800" dirty="0"/>
          </a:p>
        </p:txBody>
      </p:sp>
      <p:sp>
        <p:nvSpPr>
          <p:cNvPr id="53" name="Rectangle 52"/>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4" name="Rectangle 53"/>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55" name="Rectangle 54"/>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56" name="Rectangle 55"/>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7" name="Rectangle 56"/>
          <p:cNvSpPr/>
          <p:nvPr/>
        </p:nvSpPr>
        <p:spPr>
          <a:xfrm>
            <a:off x="3771394" y="5167510"/>
            <a:ext cx="504092" cy="480237"/>
          </a:xfrm>
          <a:prstGeom prst="rect">
            <a:avLst/>
          </a:prstGeom>
          <a:solidFill>
            <a:srgbClr val="FFAADC"/>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8" name="Rectangle 57"/>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9" name="Rectangle 58"/>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60" name="Rectangle 59"/>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1" name="Rectangle 60"/>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2" name="Rectangle 61"/>
          <p:cNvSpPr/>
          <p:nvPr/>
        </p:nvSpPr>
        <p:spPr>
          <a:xfrm>
            <a:off x="3768708" y="5656923"/>
            <a:ext cx="504092" cy="480237"/>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mc:AlternateContent xmlns:mc="http://schemas.openxmlformats.org/markup-compatibility/2006" xmlns:a14="http://schemas.microsoft.com/office/drawing/2010/main">
        <mc:Choice Requires="a14">
          <p:sp>
            <p:nvSpPr>
              <p:cNvPr id="63" name="Content Placeholder 2"/>
              <p:cNvSpPr>
                <a:spLocks noGrp="1"/>
              </p:cNvSpPr>
              <p:nvPr>
                <p:ph idx="1"/>
              </p:nvPr>
            </p:nvSpPr>
            <p:spPr>
              <a:xfrm>
                <a:off x="2446981" y="6034786"/>
                <a:ext cx="8292612" cy="1374775"/>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sz="1400" b="0" i="1" smtClean="0">
                          <a:latin typeface="Cambria Math" charset="0"/>
                        </a:rPr>
                        <m:t>𝐶</m:t>
                      </m:r>
                      <m:d>
                        <m:dPr>
                          <m:begChr m:val="["/>
                          <m:endChr m:val="]"/>
                          <m:ctrlPr>
                            <a:rPr lang="en-US" sz="1400" b="0" i="1" smtClean="0">
                              <a:latin typeface="Cambria Math" panose="02040503050406030204" pitchFamily="18" charset="0"/>
                            </a:rPr>
                          </m:ctrlPr>
                        </m:dPr>
                        <m:e>
                          <m:r>
                            <a:rPr lang="en-US" sz="1400" b="0" i="1" smtClean="0">
                              <a:latin typeface="Cambria Math" charset="0"/>
                            </a:rPr>
                            <m:t>𝑖</m:t>
                          </m:r>
                          <m:r>
                            <a:rPr lang="en-US" sz="1400" b="0" i="1" smtClean="0">
                              <a:latin typeface="Cambria Math" charset="0"/>
                            </a:rPr>
                            <m:t>,</m:t>
                          </m:r>
                          <m:r>
                            <a:rPr lang="en-US" sz="1400" b="0" i="1" smtClean="0">
                              <a:latin typeface="Cambria Math" charset="0"/>
                            </a:rPr>
                            <m:t>𝑗</m:t>
                          </m:r>
                        </m:e>
                      </m:d>
                      <m:r>
                        <a:rPr lang="en-US" sz="1400" b="0" i="1" smtClean="0">
                          <a:latin typeface="Cambria Math" charset="0"/>
                        </a:rPr>
                        <m:t>= </m:t>
                      </m:r>
                      <m:d>
                        <m:dPr>
                          <m:begChr m:val="{"/>
                          <m:endChr m:val=""/>
                          <m:ctrlPr>
                            <a:rPr lang="mr-IN" sz="1400" b="0" i="1" smtClean="0">
                              <a:latin typeface="Cambria Math" panose="02040503050406030204" pitchFamily="18" charset="0"/>
                            </a:rPr>
                          </m:ctrlPr>
                        </m:dPr>
                        <m:e>
                          <m:eqArr>
                            <m:eqArrPr>
                              <m:ctrlPr>
                                <a:rPr lang="mr-IN" sz="1400" b="0" i="1" smtClean="0">
                                  <a:latin typeface="Cambria Math" panose="02040503050406030204" pitchFamily="18" charset="0"/>
                                </a:rPr>
                              </m:ctrlPr>
                            </m:eqArrPr>
                            <m:e>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if</m:t>
                              </m:r>
                              <m:r>
                                <a:rPr lang="en-US" sz="1400" b="0" i="1" smtClean="0">
                                  <a:solidFill>
                                    <a:schemeClr val="accent5"/>
                                  </a:solidFill>
                                  <a:latin typeface="Cambria Math" charset="0"/>
                                </a:rPr>
                                <m:t>  </m:t>
                              </m:r>
                              <m:r>
                                <a:rPr lang="en-US" sz="1400" b="0" i="1" smtClean="0">
                                  <a:solidFill>
                                    <a:schemeClr val="accent5"/>
                                  </a:solidFill>
                                  <a:latin typeface="Cambria Math" charset="0"/>
                                </a:rPr>
                                <m:t>𝑖</m:t>
                              </m:r>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or</m:t>
                              </m:r>
                              <m:r>
                                <a:rPr lang="en-US" sz="1400" b="0" i="1" smtClean="0">
                                  <a:solidFill>
                                    <a:schemeClr val="accent5"/>
                                  </a:solidFill>
                                  <a:latin typeface="Cambria Math" charset="0"/>
                                </a:rPr>
                                <m:t> </m:t>
                              </m:r>
                              <m:r>
                                <a:rPr lang="en-US" sz="1400" b="0" i="1" smtClean="0">
                                  <a:solidFill>
                                    <a:schemeClr val="accent5"/>
                                  </a:solidFill>
                                  <a:latin typeface="Cambria Math" charset="0"/>
                                </a:rPr>
                                <m:t>𝑗</m:t>
                              </m:r>
                              <m:r>
                                <a:rPr lang="en-US" sz="1400" b="0" i="1" smtClean="0">
                                  <a:solidFill>
                                    <a:schemeClr val="accent5"/>
                                  </a:solidFill>
                                  <a:latin typeface="Cambria Math" charset="0"/>
                                </a:rPr>
                                <m:t>=0</m:t>
                              </m:r>
                            </m:e>
                            <m:e>
                              <m:r>
                                <a:rPr lang="en-US" sz="1400" b="0" i="1" smtClean="0">
                                  <a:solidFill>
                                    <a:schemeClr val="accent1"/>
                                  </a:solidFill>
                                  <a:latin typeface="Cambria Math" charset="0"/>
                                </a:rPr>
                                <m:t>𝐶</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r>
                                    <a:rPr lang="en-US" sz="1400" b="0" i="1" smtClean="0">
                                      <a:solidFill>
                                        <a:schemeClr val="accent1"/>
                                      </a:solidFill>
                                      <a:latin typeface="Cambria Math" charset="0"/>
                                    </a:rPr>
                                    <m:t>−1,</m:t>
                                  </m:r>
                                  <m:r>
                                    <a:rPr lang="en-US" sz="1400" b="0" i="1" smtClean="0">
                                      <a:solidFill>
                                        <a:schemeClr val="accent1"/>
                                      </a:solidFill>
                                      <a:latin typeface="Cambria Math" charset="0"/>
                                    </a:rPr>
                                    <m:t>𝑗</m:t>
                                  </m:r>
                                  <m:r>
                                    <a:rPr lang="en-US" sz="1400" b="0" i="1" smtClean="0">
                                      <a:solidFill>
                                        <a:schemeClr val="accent1"/>
                                      </a:solidFill>
                                      <a:latin typeface="Cambria Math" charset="0"/>
                                    </a:rPr>
                                    <m:t>−1</m:t>
                                  </m:r>
                                </m:e>
                              </m:d>
                              <m:r>
                                <a:rPr lang="en-US" sz="1400" b="0" i="1" smtClean="0">
                                  <a:solidFill>
                                    <a:schemeClr val="accent1"/>
                                  </a:solidFill>
                                  <a:latin typeface="Cambria Math" charset="0"/>
                                </a:rPr>
                                <m:t>+1                      </m:t>
                              </m:r>
                              <m:r>
                                <m:rPr>
                                  <m:nor/>
                                </m:rPr>
                                <a:rPr lang="en-US" sz="1400" b="0" i="0" smtClean="0">
                                  <a:solidFill>
                                    <a:schemeClr val="accent1"/>
                                  </a:solidFill>
                                  <a:latin typeface="Cambria Math" charset="0"/>
                                </a:rPr>
                                <m:t>if</m:t>
                              </m:r>
                              <m:r>
                                <a:rPr lang="en-US" sz="1400" b="0" i="1" smtClean="0">
                                  <a:solidFill>
                                    <a:schemeClr val="accent1"/>
                                  </a:solidFill>
                                  <a:latin typeface="Cambria Math" charset="0"/>
                                </a:rPr>
                                <m:t> </m:t>
                              </m:r>
                              <m:r>
                                <a:rPr lang="en-US" sz="1400" b="0" i="1" smtClean="0">
                                  <a:solidFill>
                                    <a:schemeClr val="accent1"/>
                                  </a:solidFill>
                                  <a:latin typeface="Cambria Math" charset="0"/>
                                </a:rPr>
                                <m:t>𝑋</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e>
                              </m:d>
                              <m:r>
                                <a:rPr lang="en-US" sz="1400" b="0" i="1" smtClean="0">
                                  <a:solidFill>
                                    <a:schemeClr val="accent1"/>
                                  </a:solidFill>
                                  <a:latin typeface="Cambria Math" charset="0"/>
                                </a:rPr>
                                <m:t>=</m:t>
                              </m:r>
                              <m:r>
                                <a:rPr lang="en-US" sz="1400" b="0" i="1" smtClean="0">
                                  <a:solidFill>
                                    <a:schemeClr val="accent1"/>
                                  </a:solidFill>
                                  <a:latin typeface="Cambria Math" charset="0"/>
                                </a:rPr>
                                <m:t>𝑌</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𝑗</m:t>
                                  </m:r>
                                </m:e>
                              </m:d>
                              <m:r>
                                <a:rPr lang="en-US" sz="1400" b="0" i="1" smtClean="0">
                                  <a:solidFill>
                                    <a:schemeClr val="accent1"/>
                                  </a:solidFill>
                                  <a:latin typeface="Cambria Math" charset="0"/>
                                </a:rPr>
                                <m:t> </m:t>
                              </m:r>
                              <m:r>
                                <m:rPr>
                                  <m:nor/>
                                </m:rPr>
                                <a:rPr lang="en-US" sz="1400" b="0" i="0" smtClean="0">
                                  <a:solidFill>
                                    <a:schemeClr val="accent1"/>
                                  </a:solidFill>
                                  <a:latin typeface="Cambria Math" charset="0"/>
                                </a:rPr>
                                <m:t> </m:t>
                              </m:r>
                              <m:r>
                                <m:rPr>
                                  <m:nor/>
                                </m:rPr>
                                <a:rPr lang="en-US" sz="1400" b="0" i="0" smtClean="0">
                                  <a:solidFill>
                                    <a:schemeClr val="accent1"/>
                                  </a:solidFill>
                                  <a:latin typeface="Cambria Math" charset="0"/>
                                </a:rPr>
                                <m:t>and</m:t>
                              </m:r>
                              <m:r>
                                <m:rPr>
                                  <m:nor/>
                                </m:rPr>
                                <a:rPr lang="en-US" sz="1400" b="0" i="0" smtClean="0">
                                  <a:solidFill>
                                    <a:schemeClr val="accent1"/>
                                  </a:solidFill>
                                  <a:latin typeface="Cambria Math" charset="0"/>
                                </a:rPr>
                                <m:t> </m:t>
                              </m:r>
                              <m:r>
                                <a:rPr lang="en-US" sz="1400" b="0" i="1" smtClean="0">
                                  <a:solidFill>
                                    <a:schemeClr val="accent1"/>
                                  </a:solidFill>
                                  <a:latin typeface="Cambria Math" charset="0"/>
                                </a:rPr>
                                <m:t>𝑖</m:t>
                              </m:r>
                              <m:r>
                                <a:rPr lang="en-US" sz="1400" b="0" i="1" smtClean="0">
                                  <a:solidFill>
                                    <a:schemeClr val="accent1"/>
                                  </a:solidFill>
                                  <a:latin typeface="Cambria Math" charset="0"/>
                                </a:rPr>
                                <m:t>,</m:t>
                              </m:r>
                              <m:r>
                                <a:rPr lang="en-US" sz="1400" b="0" i="1" smtClean="0">
                                  <a:solidFill>
                                    <a:schemeClr val="accent1"/>
                                  </a:solidFill>
                                  <a:latin typeface="Cambria Math" charset="0"/>
                                </a:rPr>
                                <m:t>𝑗</m:t>
                              </m:r>
                              <m:r>
                                <a:rPr lang="en-US" sz="1400" b="0" i="1" smtClean="0">
                                  <a:solidFill>
                                    <a:schemeClr val="accent1"/>
                                  </a:solidFill>
                                  <a:latin typeface="Cambria Math" charset="0"/>
                                </a:rPr>
                                <m:t>&gt;0</m:t>
                              </m:r>
                            </m:e>
                            <m:e>
                              <m:func>
                                <m:funcPr>
                                  <m:ctrlPr>
                                    <a:rPr lang="en-US" sz="1400" b="0" i="1" smtClean="0">
                                      <a:solidFill>
                                        <a:schemeClr val="accent4"/>
                                      </a:solidFill>
                                      <a:latin typeface="Cambria Math" panose="02040503050406030204" pitchFamily="18" charset="0"/>
                                    </a:rPr>
                                  </m:ctrlPr>
                                </m:funcPr>
                                <m:fName>
                                  <m:r>
                                    <m:rPr>
                                      <m:sty m:val="p"/>
                                    </m:rPr>
                                    <a:rPr lang="en-US" sz="1400" b="0" i="0" smtClean="0">
                                      <a:solidFill>
                                        <a:schemeClr val="accent4"/>
                                      </a:solidFill>
                                      <a:latin typeface="Cambria Math" charset="0"/>
                                    </a:rPr>
                                    <m:t>max</m:t>
                                  </m:r>
                                </m:fName>
                                <m:e>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−1</m:t>
                                          </m:r>
                                        </m:e>
                                      </m:d>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−1,</m:t>
                                          </m:r>
                                          <m:r>
                                            <a:rPr lang="en-US" sz="1400" b="0" i="1" smtClean="0">
                                              <a:solidFill>
                                                <a:schemeClr val="accent4"/>
                                              </a:solidFill>
                                              <a:latin typeface="Cambria Math" charset="0"/>
                                            </a:rPr>
                                            <m:t>𝑗</m:t>
                                          </m:r>
                                        </m:e>
                                      </m:d>
                                    </m:e>
                                  </m:d>
                                </m:e>
                              </m:func>
                              <m:r>
                                <a:rPr lang="en-US" sz="1400" b="0" i="1" smtClean="0">
                                  <a:solidFill>
                                    <a:schemeClr val="accent4"/>
                                  </a:solidFill>
                                  <a:latin typeface="Cambria Math" charset="0"/>
                                </a:rPr>
                                <m:t>   </m:t>
                              </m:r>
                              <m:r>
                                <m:rPr>
                                  <m:nor/>
                                </m:rPr>
                                <a:rPr lang="en-US" sz="1400" b="0" i="0" smtClean="0">
                                  <a:solidFill>
                                    <a:schemeClr val="accent4"/>
                                  </a:solidFill>
                                  <a:latin typeface="Cambria Math" charset="0"/>
                                </a:rPr>
                                <m:t>if</m:t>
                              </m:r>
                              <m:r>
                                <a:rPr lang="en-US" sz="1400" b="0" i="1" smtClean="0">
                                  <a:solidFill>
                                    <a:schemeClr val="accent4"/>
                                  </a:solidFill>
                                  <a:latin typeface="Cambria Math" charset="0"/>
                                </a:rPr>
                                <m:t> </m:t>
                              </m:r>
                              <m:r>
                                <a:rPr lang="en-US" sz="1400" b="0" i="1" smtClean="0">
                                  <a:solidFill>
                                    <a:schemeClr val="accent4"/>
                                  </a:solidFill>
                                  <a:latin typeface="Cambria Math" charset="0"/>
                                </a:rPr>
                                <m:t>𝑋</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e>
                              </m:d>
                              <m:r>
                                <a:rPr lang="en-US" sz="1400" b="0" i="1" smtClean="0">
                                  <a:solidFill>
                                    <a:schemeClr val="accent4"/>
                                  </a:solidFill>
                                  <a:latin typeface="Cambria Math" charset="0"/>
                                </a:rPr>
                                <m:t>≠</m:t>
                              </m:r>
                              <m:r>
                                <a:rPr lang="en-US" sz="1400" b="0" i="1" smtClean="0">
                                  <a:solidFill>
                                    <a:schemeClr val="accent4"/>
                                  </a:solidFill>
                                  <a:latin typeface="Cambria Math" charset="0"/>
                                </a:rPr>
                                <m:t>𝑌</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𝑗</m:t>
                                  </m:r>
                                </m:e>
                              </m:d>
                              <m:r>
                                <m:rPr>
                                  <m:nor/>
                                </m:rPr>
                                <a:rPr lang="en-US" sz="1400" b="0" i="0" smtClean="0">
                                  <a:solidFill>
                                    <a:schemeClr val="accent4"/>
                                  </a:solidFill>
                                  <a:latin typeface="Cambria Math" charset="0"/>
                                </a:rPr>
                                <m:t>  </m:t>
                              </m:r>
                              <m:r>
                                <m:rPr>
                                  <m:nor/>
                                </m:rPr>
                                <a:rPr lang="en-US" sz="1400" b="0" i="0" smtClean="0">
                                  <a:solidFill>
                                    <a:schemeClr val="accent4"/>
                                  </a:solidFill>
                                  <a:latin typeface="Cambria Math" charset="0"/>
                                </a:rPr>
                                <m:t>and</m:t>
                              </m:r>
                              <m:r>
                                <a:rPr lang="en-US" sz="1400" b="0" i="1" smtClean="0">
                                  <a:solidFill>
                                    <a:schemeClr val="accent4"/>
                                  </a:solidFill>
                                  <a:latin typeface="Cambria Math" charset="0"/>
                                </a:rPr>
                                <m:t> </m:t>
                              </m:r>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&gt;0</m:t>
                              </m:r>
                            </m:e>
                          </m:eqArr>
                        </m:e>
                      </m:d>
                    </m:oMath>
                  </m:oMathPara>
                </a14:m>
                <a:endParaRPr lang="en-US" sz="1400" dirty="0"/>
              </a:p>
            </p:txBody>
          </p:sp>
        </mc:Choice>
        <mc:Fallback xmlns="">
          <p:sp>
            <p:nvSpPr>
              <p:cNvPr id="63" name="Content Placeholder 2"/>
              <p:cNvSpPr>
                <a:spLocks noGrp="1" noRot="1" noChangeAspect="1" noMove="1" noResize="1" noEditPoints="1" noAdjustHandles="1" noChangeArrowheads="1" noChangeShapeType="1" noTextEdit="1"/>
              </p:cNvSpPr>
              <p:nvPr>
                <p:ph idx="1"/>
              </p:nvPr>
            </p:nvSpPr>
            <p:spPr>
              <a:xfrm>
                <a:off x="2446981" y="6034786"/>
                <a:ext cx="8292612" cy="1374775"/>
              </a:xfrm>
              <a:blipFill rotWithShape="0">
                <a:blip r:embed="rId2"/>
                <a:stretch>
                  <a:fillRect/>
                </a:stretch>
              </a:blipFill>
            </p:spPr>
            <p:txBody>
              <a:bodyPr/>
              <a:lstStyle/>
              <a:p>
                <a:r>
                  <a:rPr lang="en-US">
                    <a:noFill/>
                  </a:rPr>
                  <a:t> </a:t>
                </a:r>
              </a:p>
            </p:txBody>
          </p:sp>
        </mc:Fallback>
      </mc:AlternateContent>
      <p:sp>
        <p:nvSpPr>
          <p:cNvPr id="3" name="TextBox 2"/>
          <p:cNvSpPr txBox="1"/>
          <p:nvPr/>
        </p:nvSpPr>
        <p:spPr>
          <a:xfrm>
            <a:off x="5220182" y="2662177"/>
            <a:ext cx="3295168" cy="1938992"/>
          </a:xfrm>
          <a:prstGeom prst="rect">
            <a:avLst/>
          </a:prstGeom>
          <a:noFill/>
        </p:spPr>
        <p:txBody>
          <a:bodyPr wrap="square" rtlCol="0">
            <a:spAutoFit/>
          </a:bodyPr>
          <a:lstStyle/>
          <a:p>
            <a:pPr marL="285750" indent="-285750">
              <a:buFont typeface="Arial" charset="0"/>
              <a:buChar char="•"/>
            </a:pPr>
            <a:r>
              <a:rPr lang="en-US" sz="2000" dirty="0"/>
              <a:t>Once we’ve filled this in, we can work backwards.</a:t>
            </a:r>
          </a:p>
          <a:p>
            <a:pPr marL="285750" indent="-285750">
              <a:buFont typeface="Arial" charset="0"/>
              <a:buChar char="•"/>
            </a:pPr>
            <a:r>
              <a:rPr lang="en-US" sz="2000" dirty="0">
                <a:solidFill>
                  <a:schemeClr val="accent4"/>
                </a:solidFill>
              </a:rPr>
              <a:t>A diagonal jump means that we found an element of the LCS!</a:t>
            </a:r>
          </a:p>
          <a:p>
            <a:pPr marL="285750" indent="-285750">
              <a:buFont typeface="Arial" charset="0"/>
              <a:buChar char="•"/>
            </a:pPr>
            <a:endParaRPr lang="en-US" sz="2000" dirty="0"/>
          </a:p>
        </p:txBody>
      </p:sp>
      <p:sp>
        <p:nvSpPr>
          <p:cNvPr id="117" name="Rectangle 116"/>
          <p:cNvSpPr/>
          <p:nvPr/>
        </p:nvSpPr>
        <p:spPr>
          <a:xfrm>
            <a:off x="7461611" y="4703832"/>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18" name="Rectangle 117"/>
          <p:cNvSpPr/>
          <p:nvPr/>
        </p:nvSpPr>
        <p:spPr>
          <a:xfrm>
            <a:off x="6693462" y="4703832"/>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3" name="Slide Number Placeholder 12">
            <a:extLst>
              <a:ext uri="{FF2B5EF4-FFF2-40B4-BE49-F238E27FC236}">
                <a16:creationId xmlns:a16="http://schemas.microsoft.com/office/drawing/2014/main" id="{E2359417-CEE1-8544-B075-727F4D5CCC5B}"/>
              </a:ext>
            </a:extLst>
          </p:cNvPr>
          <p:cNvSpPr>
            <a:spLocks noGrp="1"/>
          </p:cNvSpPr>
          <p:nvPr>
            <p:ph type="sldNum" sz="quarter" idx="12"/>
          </p:nvPr>
        </p:nvSpPr>
        <p:spPr/>
        <p:txBody>
          <a:bodyPr/>
          <a:lstStyle/>
          <a:p>
            <a:fld id="{EF2FF170-42D9-E44F-9C55-E217B723EC95}" type="slidenum">
              <a:rPr lang="en-US" smtClean="0"/>
              <a:t>30</a:t>
            </a:fld>
            <a:endParaRPr lang="en-US"/>
          </a:p>
        </p:txBody>
      </p:sp>
    </p:spTree>
    <p:extLst>
      <p:ext uri="{BB962C8B-B14F-4D97-AF65-F5344CB8AC3E}">
        <p14:creationId xmlns:p14="http://schemas.microsoft.com/office/powerpoint/2010/main" val="2016584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1706040" y="3234635"/>
            <a:ext cx="2572568" cy="2905853"/>
            <a:chOff x="1706040" y="3234635"/>
            <a:chExt cx="2572568" cy="2905853"/>
          </a:xfrm>
        </p:grpSpPr>
        <p:grpSp>
          <p:nvGrpSpPr>
            <p:cNvPr id="86" name="Group 85"/>
            <p:cNvGrpSpPr/>
            <p:nvPr/>
          </p:nvGrpSpPr>
          <p:grpSpPr>
            <a:xfrm>
              <a:off x="1708290" y="3234635"/>
              <a:ext cx="2054215" cy="2412745"/>
              <a:chOff x="618255" y="2644927"/>
              <a:chExt cx="2054215" cy="2412745"/>
            </a:xfrm>
            <a:solidFill>
              <a:schemeClr val="accent6">
                <a:lumMod val="20000"/>
                <a:lumOff val="80000"/>
              </a:schemeClr>
            </a:solidFill>
          </p:grpSpPr>
          <p:sp>
            <p:nvSpPr>
              <p:cNvPr id="97" name="Rectangle 96"/>
              <p:cNvSpPr/>
              <p:nvPr/>
            </p:nvSpPr>
            <p:spPr>
              <a:xfrm>
                <a:off x="618255" y="26449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8" name="Rectangle 97"/>
              <p:cNvSpPr/>
              <p:nvPr/>
            </p:nvSpPr>
            <p:spPr>
              <a:xfrm>
                <a:off x="1133922"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9" name="Rectangle 98"/>
              <p:cNvSpPr/>
              <p:nvPr/>
            </p:nvSpPr>
            <p:spPr>
              <a:xfrm>
                <a:off x="1649589" y="26548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0" name="Rectangle 99"/>
              <p:cNvSpPr/>
              <p:nvPr/>
            </p:nvSpPr>
            <p:spPr>
              <a:xfrm>
                <a:off x="2165256" y="26561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1" name="Rectangle 100"/>
              <p:cNvSpPr/>
              <p:nvPr/>
            </p:nvSpPr>
            <p:spPr>
              <a:xfrm>
                <a:off x="618255" y="3123872"/>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2" name="Rectangle 101"/>
              <p:cNvSpPr/>
              <p:nvPr/>
            </p:nvSpPr>
            <p:spPr>
              <a:xfrm>
                <a:off x="1133922"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 name="Rectangle 102"/>
              <p:cNvSpPr/>
              <p:nvPr/>
            </p:nvSpPr>
            <p:spPr>
              <a:xfrm>
                <a:off x="1649589" y="3133788"/>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 name="Rectangle 103"/>
              <p:cNvSpPr/>
              <p:nvPr/>
            </p:nvSpPr>
            <p:spPr>
              <a:xfrm>
                <a:off x="2165256" y="313508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 name="Rectangle 104"/>
              <p:cNvSpPr/>
              <p:nvPr/>
            </p:nvSpPr>
            <p:spPr>
              <a:xfrm>
                <a:off x="621377" y="3596214"/>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06" name="Rectangle 105"/>
              <p:cNvSpPr/>
              <p:nvPr/>
            </p:nvSpPr>
            <p:spPr>
              <a:xfrm>
                <a:off x="1137044"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 name="Rectangle 106"/>
              <p:cNvSpPr/>
              <p:nvPr/>
            </p:nvSpPr>
            <p:spPr>
              <a:xfrm>
                <a:off x="1652711" y="3606130"/>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 name="Rectangle 107"/>
              <p:cNvSpPr/>
              <p:nvPr/>
            </p:nvSpPr>
            <p:spPr>
              <a:xfrm>
                <a:off x="2168378" y="3607422"/>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 name="Rectangle 108"/>
              <p:cNvSpPr/>
              <p:nvPr/>
            </p:nvSpPr>
            <p:spPr>
              <a:xfrm>
                <a:off x="618255" y="4077743"/>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10" name="Rectangle 109"/>
              <p:cNvSpPr/>
              <p:nvPr/>
            </p:nvSpPr>
            <p:spPr>
              <a:xfrm>
                <a:off x="1133922"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Rectangle 110"/>
              <p:cNvSpPr/>
              <p:nvPr/>
            </p:nvSpPr>
            <p:spPr>
              <a:xfrm>
                <a:off x="1649589" y="4087659"/>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Rectangle 111"/>
              <p:cNvSpPr/>
              <p:nvPr/>
            </p:nvSpPr>
            <p:spPr>
              <a:xfrm>
                <a:off x="2165256" y="4088951"/>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 name="Rectangle 112"/>
              <p:cNvSpPr/>
              <p:nvPr/>
            </p:nvSpPr>
            <p:spPr>
              <a:xfrm>
                <a:off x="618255" y="4566227"/>
                <a:ext cx="504092" cy="490153"/>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114" name="Rectangle 113"/>
              <p:cNvSpPr/>
              <p:nvPr/>
            </p:nvSpPr>
            <p:spPr>
              <a:xfrm>
                <a:off x="1133922"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 name="Rectangle 114"/>
              <p:cNvSpPr/>
              <p:nvPr/>
            </p:nvSpPr>
            <p:spPr>
              <a:xfrm>
                <a:off x="1649589" y="4576143"/>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 name="Rectangle 115"/>
              <p:cNvSpPr/>
              <p:nvPr/>
            </p:nvSpPr>
            <p:spPr>
              <a:xfrm>
                <a:off x="2165256" y="4577435"/>
                <a:ext cx="504092" cy="480237"/>
              </a:xfrm>
              <a:prstGeom prst="rect">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87" name="Rectangle 86"/>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88" name="Rectangle 87"/>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Rectangle 88"/>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 name="Rectangle 89"/>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Rectangle 90"/>
            <p:cNvSpPr/>
            <p:nvPr/>
          </p:nvSpPr>
          <p:spPr>
            <a:xfrm>
              <a:off x="3771394" y="51675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Rectangle 91"/>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93" name="Rectangle 92"/>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 name="Rectangle 93"/>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 name="Rectangle 94"/>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 name="Rectangle 95"/>
            <p:cNvSpPr/>
            <p:nvPr/>
          </p:nvSpPr>
          <p:spPr>
            <a:xfrm>
              <a:off x="3768708" y="565692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p:cNvSpPr>
            <a:spLocks noGrp="1"/>
          </p:cNvSpPr>
          <p:nvPr>
            <p:ph type="title"/>
          </p:nvPr>
        </p:nvSpPr>
        <p:spPr/>
        <p:txBody>
          <a:bodyPr/>
          <a:lstStyle/>
          <a:p>
            <a:r>
              <a:rPr lang="en-US" dirty="0"/>
              <a:t>Example</a:t>
            </a:r>
          </a:p>
        </p:txBody>
      </p:sp>
      <p:sp>
        <p:nvSpPr>
          <p:cNvPr id="4" name="Rectangle 3"/>
          <p:cNvSpPr/>
          <p:nvPr/>
        </p:nvSpPr>
        <p:spPr>
          <a:xfrm>
            <a:off x="634124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5" name="Rectangle 4"/>
          <p:cNvSpPr/>
          <p:nvPr/>
        </p:nvSpPr>
        <p:spPr>
          <a:xfrm>
            <a:off x="684533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6" name="Rectangle 5"/>
          <p:cNvSpPr/>
          <p:nvPr/>
        </p:nvSpPr>
        <p:spPr>
          <a:xfrm>
            <a:off x="7325979"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7" name="Rectangle 6"/>
          <p:cNvSpPr/>
          <p:nvPr/>
        </p:nvSpPr>
        <p:spPr>
          <a:xfrm>
            <a:off x="7830071"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8" name="Rectangle 7"/>
          <p:cNvSpPr/>
          <p:nvPr/>
        </p:nvSpPr>
        <p:spPr>
          <a:xfrm>
            <a:off x="8334163" y="267643"/>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9" name="Rectangle 8"/>
          <p:cNvSpPr/>
          <p:nvPr/>
        </p:nvSpPr>
        <p:spPr>
          <a:xfrm>
            <a:off x="634124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0" name="Rectangle 9"/>
          <p:cNvSpPr/>
          <p:nvPr/>
        </p:nvSpPr>
        <p:spPr>
          <a:xfrm>
            <a:off x="6845333"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1" name="Rectangle 10"/>
          <p:cNvSpPr/>
          <p:nvPr/>
        </p:nvSpPr>
        <p:spPr>
          <a:xfrm>
            <a:off x="7325979"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2" name="Rectangle 11"/>
          <p:cNvSpPr/>
          <p:nvPr/>
        </p:nvSpPr>
        <p:spPr>
          <a:xfrm>
            <a:off x="7830071" y="1205059"/>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8" name="TextBox 17"/>
          <p:cNvSpPr txBox="1"/>
          <p:nvPr/>
        </p:nvSpPr>
        <p:spPr>
          <a:xfrm>
            <a:off x="5860595" y="1259972"/>
            <a:ext cx="543658" cy="523220"/>
          </a:xfrm>
          <a:prstGeom prst="rect">
            <a:avLst/>
          </a:prstGeom>
          <a:noFill/>
        </p:spPr>
        <p:txBody>
          <a:bodyPr wrap="square" rtlCol="0">
            <a:spAutoFit/>
          </a:bodyPr>
          <a:lstStyle/>
          <a:p>
            <a:r>
              <a:rPr lang="en-US" sz="2800"/>
              <a:t>Y</a:t>
            </a:r>
            <a:endParaRPr lang="en-US" sz="2800" dirty="0"/>
          </a:p>
        </p:txBody>
      </p:sp>
      <p:sp>
        <p:nvSpPr>
          <p:cNvPr id="19" name="TextBox 18"/>
          <p:cNvSpPr txBox="1"/>
          <p:nvPr/>
        </p:nvSpPr>
        <p:spPr>
          <a:xfrm>
            <a:off x="5860595" y="311719"/>
            <a:ext cx="543658" cy="523220"/>
          </a:xfrm>
          <a:prstGeom prst="rect">
            <a:avLst/>
          </a:prstGeom>
          <a:noFill/>
        </p:spPr>
        <p:txBody>
          <a:bodyPr wrap="square" rtlCol="0">
            <a:spAutoFit/>
          </a:bodyPr>
          <a:lstStyle/>
          <a:p>
            <a:r>
              <a:rPr lang="en-US" sz="2800" dirty="0"/>
              <a:t>X</a:t>
            </a:r>
          </a:p>
        </p:txBody>
      </p:sp>
      <p:sp>
        <p:nvSpPr>
          <p:cNvPr id="20" name="Rectangle 19"/>
          <p:cNvSpPr/>
          <p:nvPr/>
        </p:nvSpPr>
        <p:spPr>
          <a:xfrm>
            <a:off x="1708290" y="3234635"/>
            <a:ext cx="504092" cy="490153"/>
          </a:xfrm>
          <a:prstGeom prst="rect">
            <a:avLst/>
          </a:prstGeom>
          <a:solidFill>
            <a:schemeClr val="accent5">
              <a:lumMod val="40000"/>
              <a:lumOff val="6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2" name="Rectangle 21"/>
          <p:cNvSpPr/>
          <p:nvPr/>
        </p:nvSpPr>
        <p:spPr>
          <a:xfrm>
            <a:off x="2223957" y="32445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3" name="Rectangle 22"/>
          <p:cNvSpPr/>
          <p:nvPr/>
        </p:nvSpPr>
        <p:spPr>
          <a:xfrm>
            <a:off x="2739624" y="32445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4" name="Rectangle 23"/>
          <p:cNvSpPr/>
          <p:nvPr/>
        </p:nvSpPr>
        <p:spPr>
          <a:xfrm>
            <a:off x="3255291" y="324584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5" name="Rectangle 24"/>
          <p:cNvSpPr/>
          <p:nvPr/>
        </p:nvSpPr>
        <p:spPr>
          <a:xfrm>
            <a:off x="1708290" y="3713580"/>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26" name="Rectangle 25"/>
          <p:cNvSpPr/>
          <p:nvPr/>
        </p:nvSpPr>
        <p:spPr>
          <a:xfrm>
            <a:off x="2223957" y="3723496"/>
            <a:ext cx="504092" cy="480237"/>
          </a:xfrm>
          <a:prstGeom prst="rect">
            <a:avLst/>
          </a:prstGeom>
          <a:solidFill>
            <a:srgbClr val="FFAADC"/>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7" name="Rectangle 26"/>
          <p:cNvSpPr/>
          <p:nvPr/>
        </p:nvSpPr>
        <p:spPr>
          <a:xfrm>
            <a:off x="2739624" y="372349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8" name="Rectangle 27"/>
          <p:cNvSpPr/>
          <p:nvPr/>
        </p:nvSpPr>
        <p:spPr>
          <a:xfrm>
            <a:off x="3255291" y="372478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9" name="Rectangle 28"/>
          <p:cNvSpPr/>
          <p:nvPr/>
        </p:nvSpPr>
        <p:spPr>
          <a:xfrm>
            <a:off x="1711412" y="4185922"/>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0" name="Rectangle 29"/>
          <p:cNvSpPr/>
          <p:nvPr/>
        </p:nvSpPr>
        <p:spPr>
          <a:xfrm>
            <a:off x="2227079" y="4195838"/>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1" name="Rectangle 30"/>
          <p:cNvSpPr/>
          <p:nvPr/>
        </p:nvSpPr>
        <p:spPr>
          <a:xfrm>
            <a:off x="2742746" y="4195838"/>
            <a:ext cx="504092" cy="480237"/>
          </a:xfrm>
          <a:prstGeom prst="rect">
            <a:avLst/>
          </a:prstGeom>
          <a:solidFill>
            <a:srgbClr val="FFAADC"/>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2" name="Rectangle 31"/>
          <p:cNvSpPr/>
          <p:nvPr/>
        </p:nvSpPr>
        <p:spPr>
          <a:xfrm>
            <a:off x="3258413" y="4197130"/>
            <a:ext cx="504092" cy="480237"/>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3" name="Rectangle 32"/>
          <p:cNvSpPr/>
          <p:nvPr/>
        </p:nvSpPr>
        <p:spPr>
          <a:xfrm>
            <a:off x="1708290" y="4667451"/>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4" name="Rectangle 33"/>
          <p:cNvSpPr/>
          <p:nvPr/>
        </p:nvSpPr>
        <p:spPr>
          <a:xfrm>
            <a:off x="2223957" y="467736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5" name="Rectangle 34"/>
          <p:cNvSpPr/>
          <p:nvPr/>
        </p:nvSpPr>
        <p:spPr>
          <a:xfrm>
            <a:off x="2739624" y="467736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6" name="Rectangle 35"/>
          <p:cNvSpPr/>
          <p:nvPr/>
        </p:nvSpPr>
        <p:spPr>
          <a:xfrm>
            <a:off x="3255291" y="4678659"/>
            <a:ext cx="504092" cy="480237"/>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7" name="Rectangle 36"/>
          <p:cNvSpPr/>
          <p:nvPr/>
        </p:nvSpPr>
        <p:spPr>
          <a:xfrm>
            <a:off x="1708290" y="5155935"/>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8" name="Rectangle 37"/>
          <p:cNvSpPr/>
          <p:nvPr/>
        </p:nvSpPr>
        <p:spPr>
          <a:xfrm>
            <a:off x="2223957" y="51658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9" name="Rectangle 38"/>
          <p:cNvSpPr/>
          <p:nvPr/>
        </p:nvSpPr>
        <p:spPr>
          <a:xfrm>
            <a:off x="2739624" y="51658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0" name="Rectangle 39"/>
          <p:cNvSpPr/>
          <p:nvPr/>
        </p:nvSpPr>
        <p:spPr>
          <a:xfrm>
            <a:off x="3255291" y="5167143"/>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42" name="Rectangle 41"/>
          <p:cNvSpPr/>
          <p:nvPr/>
        </p:nvSpPr>
        <p:spPr>
          <a:xfrm>
            <a:off x="709939" y="3720772"/>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3" name="Rectangle 42"/>
          <p:cNvSpPr/>
          <p:nvPr/>
        </p:nvSpPr>
        <p:spPr>
          <a:xfrm>
            <a:off x="709939" y="4220560"/>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4" name="Rectangle 43"/>
          <p:cNvSpPr/>
          <p:nvPr/>
        </p:nvSpPr>
        <p:spPr>
          <a:xfrm>
            <a:off x="709939" y="4717676"/>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5" name="Rectangle 44"/>
          <p:cNvSpPr/>
          <p:nvPr/>
        </p:nvSpPr>
        <p:spPr>
          <a:xfrm>
            <a:off x="709939" y="5203217"/>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46" name="Rectangle 45"/>
          <p:cNvSpPr/>
          <p:nvPr/>
        </p:nvSpPr>
        <p:spPr>
          <a:xfrm>
            <a:off x="709939" y="5701609"/>
            <a:ext cx="504092" cy="44846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7" name="Rectangle 46"/>
          <p:cNvSpPr/>
          <p:nvPr/>
        </p:nvSpPr>
        <p:spPr>
          <a:xfrm>
            <a:off x="2229150"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48" name="Rectangle 47"/>
          <p:cNvSpPr/>
          <p:nvPr/>
        </p:nvSpPr>
        <p:spPr>
          <a:xfrm>
            <a:off x="2744817"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49" name="Rectangle 48"/>
          <p:cNvSpPr/>
          <p:nvPr/>
        </p:nvSpPr>
        <p:spPr>
          <a:xfrm>
            <a:off x="3260188"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50" name="Rectangle 49"/>
          <p:cNvSpPr/>
          <p:nvPr/>
        </p:nvSpPr>
        <p:spPr>
          <a:xfrm>
            <a:off x="3775855" y="2361234"/>
            <a:ext cx="504092" cy="475893"/>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51" name="TextBox 50"/>
          <p:cNvSpPr txBox="1"/>
          <p:nvPr/>
        </p:nvSpPr>
        <p:spPr>
          <a:xfrm>
            <a:off x="179575" y="4630071"/>
            <a:ext cx="543658" cy="523220"/>
          </a:xfrm>
          <a:prstGeom prst="rect">
            <a:avLst/>
          </a:prstGeom>
          <a:noFill/>
        </p:spPr>
        <p:txBody>
          <a:bodyPr wrap="square" rtlCol="0">
            <a:spAutoFit/>
          </a:bodyPr>
          <a:lstStyle/>
          <a:p>
            <a:r>
              <a:rPr lang="en-US" sz="2800" dirty="0"/>
              <a:t>X</a:t>
            </a:r>
          </a:p>
        </p:txBody>
      </p:sp>
      <p:sp>
        <p:nvSpPr>
          <p:cNvPr id="52" name="TextBox 51"/>
          <p:cNvSpPr txBox="1"/>
          <p:nvPr/>
        </p:nvSpPr>
        <p:spPr>
          <a:xfrm>
            <a:off x="2968576" y="1739672"/>
            <a:ext cx="543658" cy="523220"/>
          </a:xfrm>
          <a:prstGeom prst="rect">
            <a:avLst/>
          </a:prstGeom>
          <a:noFill/>
        </p:spPr>
        <p:txBody>
          <a:bodyPr wrap="square" rtlCol="0">
            <a:spAutoFit/>
          </a:bodyPr>
          <a:lstStyle/>
          <a:p>
            <a:r>
              <a:rPr lang="en-US" sz="2800"/>
              <a:t>Y</a:t>
            </a:r>
            <a:endParaRPr lang="en-US" sz="2800" dirty="0"/>
          </a:p>
        </p:txBody>
      </p:sp>
      <p:sp>
        <p:nvSpPr>
          <p:cNvPr id="53" name="Rectangle 52"/>
          <p:cNvSpPr/>
          <p:nvPr/>
        </p:nvSpPr>
        <p:spPr>
          <a:xfrm>
            <a:off x="3771394" y="3246210"/>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4" name="Rectangle 53"/>
          <p:cNvSpPr/>
          <p:nvPr/>
        </p:nvSpPr>
        <p:spPr>
          <a:xfrm>
            <a:off x="3771394" y="3725155"/>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55" name="Rectangle 54"/>
          <p:cNvSpPr/>
          <p:nvPr/>
        </p:nvSpPr>
        <p:spPr>
          <a:xfrm>
            <a:off x="3774516" y="4197497"/>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56" name="Rectangle 55"/>
          <p:cNvSpPr/>
          <p:nvPr/>
        </p:nvSpPr>
        <p:spPr>
          <a:xfrm>
            <a:off x="3771394" y="4679026"/>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7" name="Rectangle 56"/>
          <p:cNvSpPr/>
          <p:nvPr/>
        </p:nvSpPr>
        <p:spPr>
          <a:xfrm>
            <a:off x="3771394" y="5167510"/>
            <a:ext cx="504092" cy="480237"/>
          </a:xfrm>
          <a:prstGeom prst="rect">
            <a:avLst/>
          </a:prstGeom>
          <a:solidFill>
            <a:srgbClr val="FFAADC"/>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58" name="Rectangle 57"/>
          <p:cNvSpPr/>
          <p:nvPr/>
        </p:nvSpPr>
        <p:spPr>
          <a:xfrm>
            <a:off x="1706040" y="5649043"/>
            <a:ext cx="504092" cy="490153"/>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59" name="Rectangle 58"/>
          <p:cNvSpPr/>
          <p:nvPr/>
        </p:nvSpPr>
        <p:spPr>
          <a:xfrm>
            <a:off x="2221707"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60" name="Rectangle 59"/>
          <p:cNvSpPr/>
          <p:nvPr/>
        </p:nvSpPr>
        <p:spPr>
          <a:xfrm>
            <a:off x="2737374" y="5658959"/>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1" name="Rectangle 60"/>
          <p:cNvSpPr/>
          <p:nvPr/>
        </p:nvSpPr>
        <p:spPr>
          <a:xfrm>
            <a:off x="3253041" y="5660251"/>
            <a:ext cx="504092" cy="480237"/>
          </a:xfrm>
          <a:prstGeom prst="rect">
            <a:avLst/>
          </a:prstGeom>
          <a:solidFill>
            <a:schemeClr val="accent6">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2" name="Rectangle 61"/>
          <p:cNvSpPr/>
          <p:nvPr/>
        </p:nvSpPr>
        <p:spPr>
          <a:xfrm>
            <a:off x="3768708" y="5656923"/>
            <a:ext cx="504092" cy="480237"/>
          </a:xfrm>
          <a:prstGeom prst="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mc:AlternateContent xmlns:mc="http://schemas.openxmlformats.org/markup-compatibility/2006" xmlns:a14="http://schemas.microsoft.com/office/drawing/2010/main">
        <mc:Choice Requires="a14">
          <p:sp>
            <p:nvSpPr>
              <p:cNvPr id="63" name="Content Placeholder 2"/>
              <p:cNvSpPr>
                <a:spLocks noGrp="1"/>
              </p:cNvSpPr>
              <p:nvPr>
                <p:ph idx="1"/>
              </p:nvPr>
            </p:nvSpPr>
            <p:spPr>
              <a:xfrm>
                <a:off x="2446981" y="6034786"/>
                <a:ext cx="8292612" cy="1374775"/>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sz="1400" b="0" i="1" smtClean="0">
                          <a:latin typeface="Cambria Math" charset="0"/>
                        </a:rPr>
                        <m:t>𝐶</m:t>
                      </m:r>
                      <m:d>
                        <m:dPr>
                          <m:begChr m:val="["/>
                          <m:endChr m:val="]"/>
                          <m:ctrlPr>
                            <a:rPr lang="en-US" sz="1400" b="0" i="1" smtClean="0">
                              <a:latin typeface="Cambria Math" panose="02040503050406030204" pitchFamily="18" charset="0"/>
                            </a:rPr>
                          </m:ctrlPr>
                        </m:dPr>
                        <m:e>
                          <m:r>
                            <a:rPr lang="en-US" sz="1400" b="0" i="1" smtClean="0">
                              <a:latin typeface="Cambria Math" charset="0"/>
                            </a:rPr>
                            <m:t>𝑖</m:t>
                          </m:r>
                          <m:r>
                            <a:rPr lang="en-US" sz="1400" b="0" i="1" smtClean="0">
                              <a:latin typeface="Cambria Math" charset="0"/>
                            </a:rPr>
                            <m:t>,</m:t>
                          </m:r>
                          <m:r>
                            <a:rPr lang="en-US" sz="1400" b="0" i="1" smtClean="0">
                              <a:latin typeface="Cambria Math" charset="0"/>
                            </a:rPr>
                            <m:t>𝑗</m:t>
                          </m:r>
                        </m:e>
                      </m:d>
                      <m:r>
                        <a:rPr lang="en-US" sz="1400" b="0" i="1" smtClean="0">
                          <a:latin typeface="Cambria Math" charset="0"/>
                        </a:rPr>
                        <m:t>= </m:t>
                      </m:r>
                      <m:d>
                        <m:dPr>
                          <m:begChr m:val="{"/>
                          <m:endChr m:val=""/>
                          <m:ctrlPr>
                            <a:rPr lang="mr-IN" sz="1400" b="0" i="1" smtClean="0">
                              <a:latin typeface="Cambria Math" panose="02040503050406030204" pitchFamily="18" charset="0"/>
                            </a:rPr>
                          </m:ctrlPr>
                        </m:dPr>
                        <m:e>
                          <m:eqArr>
                            <m:eqArrPr>
                              <m:ctrlPr>
                                <a:rPr lang="mr-IN" sz="1400" b="0" i="1" smtClean="0">
                                  <a:latin typeface="Cambria Math" panose="02040503050406030204" pitchFamily="18" charset="0"/>
                                </a:rPr>
                              </m:ctrlPr>
                            </m:eqArrPr>
                            <m:e>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if</m:t>
                              </m:r>
                              <m:r>
                                <a:rPr lang="en-US" sz="1400" b="0" i="1" smtClean="0">
                                  <a:solidFill>
                                    <a:schemeClr val="accent5"/>
                                  </a:solidFill>
                                  <a:latin typeface="Cambria Math" charset="0"/>
                                </a:rPr>
                                <m:t>  </m:t>
                              </m:r>
                              <m:r>
                                <a:rPr lang="en-US" sz="1400" b="0" i="1" smtClean="0">
                                  <a:solidFill>
                                    <a:schemeClr val="accent5"/>
                                  </a:solidFill>
                                  <a:latin typeface="Cambria Math" charset="0"/>
                                </a:rPr>
                                <m:t>𝑖</m:t>
                              </m:r>
                              <m:r>
                                <a:rPr lang="en-US" sz="1400" b="0" i="1" smtClean="0">
                                  <a:solidFill>
                                    <a:schemeClr val="accent5"/>
                                  </a:solidFill>
                                  <a:latin typeface="Cambria Math" charset="0"/>
                                </a:rPr>
                                <m:t>=0 </m:t>
                              </m:r>
                              <m:r>
                                <m:rPr>
                                  <m:nor/>
                                </m:rPr>
                                <a:rPr lang="en-US" sz="1400" b="0" i="0" smtClean="0">
                                  <a:solidFill>
                                    <a:schemeClr val="accent5"/>
                                  </a:solidFill>
                                  <a:latin typeface="Cambria Math" charset="0"/>
                                </a:rPr>
                                <m:t>or</m:t>
                              </m:r>
                              <m:r>
                                <a:rPr lang="en-US" sz="1400" b="0" i="1" smtClean="0">
                                  <a:solidFill>
                                    <a:schemeClr val="accent5"/>
                                  </a:solidFill>
                                  <a:latin typeface="Cambria Math" charset="0"/>
                                </a:rPr>
                                <m:t> </m:t>
                              </m:r>
                              <m:r>
                                <a:rPr lang="en-US" sz="1400" b="0" i="1" smtClean="0">
                                  <a:solidFill>
                                    <a:schemeClr val="accent5"/>
                                  </a:solidFill>
                                  <a:latin typeface="Cambria Math" charset="0"/>
                                </a:rPr>
                                <m:t>𝑗</m:t>
                              </m:r>
                              <m:r>
                                <a:rPr lang="en-US" sz="1400" b="0" i="1" smtClean="0">
                                  <a:solidFill>
                                    <a:schemeClr val="accent5"/>
                                  </a:solidFill>
                                  <a:latin typeface="Cambria Math" charset="0"/>
                                </a:rPr>
                                <m:t>=0</m:t>
                              </m:r>
                            </m:e>
                            <m:e>
                              <m:r>
                                <a:rPr lang="en-US" sz="1400" b="0" i="1" smtClean="0">
                                  <a:solidFill>
                                    <a:schemeClr val="accent1"/>
                                  </a:solidFill>
                                  <a:latin typeface="Cambria Math" charset="0"/>
                                </a:rPr>
                                <m:t>𝐶</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r>
                                    <a:rPr lang="en-US" sz="1400" b="0" i="1" smtClean="0">
                                      <a:solidFill>
                                        <a:schemeClr val="accent1"/>
                                      </a:solidFill>
                                      <a:latin typeface="Cambria Math" charset="0"/>
                                    </a:rPr>
                                    <m:t>−1,</m:t>
                                  </m:r>
                                  <m:r>
                                    <a:rPr lang="en-US" sz="1400" b="0" i="1" smtClean="0">
                                      <a:solidFill>
                                        <a:schemeClr val="accent1"/>
                                      </a:solidFill>
                                      <a:latin typeface="Cambria Math" charset="0"/>
                                    </a:rPr>
                                    <m:t>𝑗</m:t>
                                  </m:r>
                                  <m:r>
                                    <a:rPr lang="en-US" sz="1400" b="0" i="1" smtClean="0">
                                      <a:solidFill>
                                        <a:schemeClr val="accent1"/>
                                      </a:solidFill>
                                      <a:latin typeface="Cambria Math" charset="0"/>
                                    </a:rPr>
                                    <m:t>−1</m:t>
                                  </m:r>
                                </m:e>
                              </m:d>
                              <m:r>
                                <a:rPr lang="en-US" sz="1400" b="0" i="1" smtClean="0">
                                  <a:solidFill>
                                    <a:schemeClr val="accent1"/>
                                  </a:solidFill>
                                  <a:latin typeface="Cambria Math" charset="0"/>
                                </a:rPr>
                                <m:t>+1                      </m:t>
                              </m:r>
                              <m:r>
                                <m:rPr>
                                  <m:nor/>
                                </m:rPr>
                                <a:rPr lang="en-US" sz="1400" b="0" i="0" smtClean="0">
                                  <a:solidFill>
                                    <a:schemeClr val="accent1"/>
                                  </a:solidFill>
                                  <a:latin typeface="Cambria Math" charset="0"/>
                                </a:rPr>
                                <m:t>if</m:t>
                              </m:r>
                              <m:r>
                                <a:rPr lang="en-US" sz="1400" b="0" i="1" smtClean="0">
                                  <a:solidFill>
                                    <a:schemeClr val="accent1"/>
                                  </a:solidFill>
                                  <a:latin typeface="Cambria Math" charset="0"/>
                                </a:rPr>
                                <m:t> </m:t>
                              </m:r>
                              <m:r>
                                <a:rPr lang="en-US" sz="1400" b="0" i="1" smtClean="0">
                                  <a:solidFill>
                                    <a:schemeClr val="accent1"/>
                                  </a:solidFill>
                                  <a:latin typeface="Cambria Math" charset="0"/>
                                </a:rPr>
                                <m:t>𝑋</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𝑖</m:t>
                                  </m:r>
                                </m:e>
                              </m:d>
                              <m:r>
                                <a:rPr lang="en-US" sz="1400" b="0" i="1" smtClean="0">
                                  <a:solidFill>
                                    <a:schemeClr val="accent1"/>
                                  </a:solidFill>
                                  <a:latin typeface="Cambria Math" charset="0"/>
                                </a:rPr>
                                <m:t>=</m:t>
                              </m:r>
                              <m:r>
                                <a:rPr lang="en-US" sz="1400" b="0" i="1" smtClean="0">
                                  <a:solidFill>
                                    <a:schemeClr val="accent1"/>
                                  </a:solidFill>
                                  <a:latin typeface="Cambria Math" charset="0"/>
                                </a:rPr>
                                <m:t>𝑌</m:t>
                              </m:r>
                              <m:d>
                                <m:dPr>
                                  <m:begChr m:val="["/>
                                  <m:endChr m:val="]"/>
                                  <m:ctrlPr>
                                    <a:rPr lang="en-US" sz="1400" b="0" i="1" smtClean="0">
                                      <a:solidFill>
                                        <a:schemeClr val="accent1"/>
                                      </a:solidFill>
                                      <a:latin typeface="Cambria Math" panose="02040503050406030204" pitchFamily="18" charset="0"/>
                                    </a:rPr>
                                  </m:ctrlPr>
                                </m:dPr>
                                <m:e>
                                  <m:r>
                                    <a:rPr lang="en-US" sz="1400" b="0" i="1" smtClean="0">
                                      <a:solidFill>
                                        <a:schemeClr val="accent1"/>
                                      </a:solidFill>
                                      <a:latin typeface="Cambria Math" charset="0"/>
                                    </a:rPr>
                                    <m:t>𝑗</m:t>
                                  </m:r>
                                </m:e>
                              </m:d>
                              <m:r>
                                <a:rPr lang="en-US" sz="1400" b="0" i="1" smtClean="0">
                                  <a:solidFill>
                                    <a:schemeClr val="accent1"/>
                                  </a:solidFill>
                                  <a:latin typeface="Cambria Math" charset="0"/>
                                </a:rPr>
                                <m:t> </m:t>
                              </m:r>
                              <m:r>
                                <m:rPr>
                                  <m:nor/>
                                </m:rPr>
                                <a:rPr lang="en-US" sz="1400" b="0" i="0" smtClean="0">
                                  <a:solidFill>
                                    <a:schemeClr val="accent1"/>
                                  </a:solidFill>
                                  <a:latin typeface="Cambria Math" charset="0"/>
                                </a:rPr>
                                <m:t> </m:t>
                              </m:r>
                              <m:r>
                                <m:rPr>
                                  <m:nor/>
                                </m:rPr>
                                <a:rPr lang="en-US" sz="1400" b="0" i="0" smtClean="0">
                                  <a:solidFill>
                                    <a:schemeClr val="accent1"/>
                                  </a:solidFill>
                                  <a:latin typeface="Cambria Math" charset="0"/>
                                </a:rPr>
                                <m:t>and</m:t>
                              </m:r>
                              <m:r>
                                <m:rPr>
                                  <m:nor/>
                                </m:rPr>
                                <a:rPr lang="en-US" sz="1400" b="0" i="0" smtClean="0">
                                  <a:solidFill>
                                    <a:schemeClr val="accent1"/>
                                  </a:solidFill>
                                  <a:latin typeface="Cambria Math" charset="0"/>
                                </a:rPr>
                                <m:t> </m:t>
                              </m:r>
                              <m:r>
                                <a:rPr lang="en-US" sz="1400" b="0" i="1" smtClean="0">
                                  <a:solidFill>
                                    <a:schemeClr val="accent1"/>
                                  </a:solidFill>
                                  <a:latin typeface="Cambria Math" charset="0"/>
                                </a:rPr>
                                <m:t>𝑖</m:t>
                              </m:r>
                              <m:r>
                                <a:rPr lang="en-US" sz="1400" b="0" i="1" smtClean="0">
                                  <a:solidFill>
                                    <a:schemeClr val="accent1"/>
                                  </a:solidFill>
                                  <a:latin typeface="Cambria Math" charset="0"/>
                                </a:rPr>
                                <m:t>,</m:t>
                              </m:r>
                              <m:r>
                                <a:rPr lang="en-US" sz="1400" b="0" i="1" smtClean="0">
                                  <a:solidFill>
                                    <a:schemeClr val="accent1"/>
                                  </a:solidFill>
                                  <a:latin typeface="Cambria Math" charset="0"/>
                                </a:rPr>
                                <m:t>𝑗</m:t>
                              </m:r>
                              <m:r>
                                <a:rPr lang="en-US" sz="1400" b="0" i="1" smtClean="0">
                                  <a:solidFill>
                                    <a:schemeClr val="accent1"/>
                                  </a:solidFill>
                                  <a:latin typeface="Cambria Math" charset="0"/>
                                </a:rPr>
                                <m:t>&gt;0</m:t>
                              </m:r>
                            </m:e>
                            <m:e>
                              <m:func>
                                <m:funcPr>
                                  <m:ctrlPr>
                                    <a:rPr lang="en-US" sz="1400" b="0" i="1" smtClean="0">
                                      <a:solidFill>
                                        <a:schemeClr val="accent4"/>
                                      </a:solidFill>
                                      <a:latin typeface="Cambria Math" panose="02040503050406030204" pitchFamily="18" charset="0"/>
                                    </a:rPr>
                                  </m:ctrlPr>
                                </m:funcPr>
                                <m:fName>
                                  <m:r>
                                    <m:rPr>
                                      <m:sty m:val="p"/>
                                    </m:rPr>
                                    <a:rPr lang="en-US" sz="1400" b="0" i="0" smtClean="0">
                                      <a:solidFill>
                                        <a:schemeClr val="accent4"/>
                                      </a:solidFill>
                                      <a:latin typeface="Cambria Math" charset="0"/>
                                    </a:rPr>
                                    <m:t>max</m:t>
                                  </m:r>
                                </m:fName>
                                <m:e>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−1</m:t>
                                          </m:r>
                                        </m:e>
                                      </m:d>
                                      <m:r>
                                        <a:rPr lang="en-US" sz="1400" b="0" i="1" smtClean="0">
                                          <a:solidFill>
                                            <a:schemeClr val="accent4"/>
                                          </a:solidFill>
                                          <a:latin typeface="Cambria Math" charset="0"/>
                                        </a:rPr>
                                        <m:t>, </m:t>
                                      </m:r>
                                      <m:r>
                                        <a:rPr lang="en-US" sz="1400" b="0" i="1" smtClean="0">
                                          <a:solidFill>
                                            <a:schemeClr val="accent4"/>
                                          </a:solidFill>
                                          <a:latin typeface="Cambria Math" charset="0"/>
                                        </a:rPr>
                                        <m:t>𝐶</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r>
                                            <a:rPr lang="en-US" sz="1400" b="0" i="1" smtClean="0">
                                              <a:solidFill>
                                                <a:schemeClr val="accent4"/>
                                              </a:solidFill>
                                              <a:latin typeface="Cambria Math" charset="0"/>
                                            </a:rPr>
                                            <m:t>−1,</m:t>
                                          </m:r>
                                          <m:r>
                                            <a:rPr lang="en-US" sz="1400" b="0" i="1" smtClean="0">
                                              <a:solidFill>
                                                <a:schemeClr val="accent4"/>
                                              </a:solidFill>
                                              <a:latin typeface="Cambria Math" charset="0"/>
                                            </a:rPr>
                                            <m:t>𝑗</m:t>
                                          </m:r>
                                        </m:e>
                                      </m:d>
                                    </m:e>
                                  </m:d>
                                </m:e>
                              </m:func>
                              <m:r>
                                <a:rPr lang="en-US" sz="1400" b="0" i="1" smtClean="0">
                                  <a:solidFill>
                                    <a:schemeClr val="accent4"/>
                                  </a:solidFill>
                                  <a:latin typeface="Cambria Math" charset="0"/>
                                </a:rPr>
                                <m:t>   </m:t>
                              </m:r>
                              <m:r>
                                <m:rPr>
                                  <m:nor/>
                                </m:rPr>
                                <a:rPr lang="en-US" sz="1400" b="0" i="0" smtClean="0">
                                  <a:solidFill>
                                    <a:schemeClr val="accent4"/>
                                  </a:solidFill>
                                  <a:latin typeface="Cambria Math" charset="0"/>
                                </a:rPr>
                                <m:t>if</m:t>
                              </m:r>
                              <m:r>
                                <a:rPr lang="en-US" sz="1400" b="0" i="1" smtClean="0">
                                  <a:solidFill>
                                    <a:schemeClr val="accent4"/>
                                  </a:solidFill>
                                  <a:latin typeface="Cambria Math" charset="0"/>
                                </a:rPr>
                                <m:t> </m:t>
                              </m:r>
                              <m:r>
                                <a:rPr lang="en-US" sz="1400" b="0" i="1" smtClean="0">
                                  <a:solidFill>
                                    <a:schemeClr val="accent4"/>
                                  </a:solidFill>
                                  <a:latin typeface="Cambria Math" charset="0"/>
                                </a:rPr>
                                <m:t>𝑋</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𝑖</m:t>
                                  </m:r>
                                </m:e>
                              </m:d>
                              <m:r>
                                <a:rPr lang="en-US" sz="1400" b="0" i="1" smtClean="0">
                                  <a:solidFill>
                                    <a:schemeClr val="accent4"/>
                                  </a:solidFill>
                                  <a:latin typeface="Cambria Math" charset="0"/>
                                </a:rPr>
                                <m:t>≠</m:t>
                              </m:r>
                              <m:r>
                                <a:rPr lang="en-US" sz="1400" b="0" i="1" smtClean="0">
                                  <a:solidFill>
                                    <a:schemeClr val="accent4"/>
                                  </a:solidFill>
                                  <a:latin typeface="Cambria Math" charset="0"/>
                                </a:rPr>
                                <m:t>𝑌</m:t>
                              </m:r>
                              <m:d>
                                <m:dPr>
                                  <m:begChr m:val="["/>
                                  <m:endChr m:val="]"/>
                                  <m:ctrlPr>
                                    <a:rPr lang="en-US" sz="1400" b="0" i="1" smtClean="0">
                                      <a:solidFill>
                                        <a:schemeClr val="accent4"/>
                                      </a:solidFill>
                                      <a:latin typeface="Cambria Math" panose="02040503050406030204" pitchFamily="18" charset="0"/>
                                    </a:rPr>
                                  </m:ctrlPr>
                                </m:dPr>
                                <m:e>
                                  <m:r>
                                    <a:rPr lang="en-US" sz="1400" b="0" i="1" smtClean="0">
                                      <a:solidFill>
                                        <a:schemeClr val="accent4"/>
                                      </a:solidFill>
                                      <a:latin typeface="Cambria Math" charset="0"/>
                                    </a:rPr>
                                    <m:t>𝑗</m:t>
                                  </m:r>
                                </m:e>
                              </m:d>
                              <m:r>
                                <m:rPr>
                                  <m:nor/>
                                </m:rPr>
                                <a:rPr lang="en-US" sz="1400" b="0" i="0" smtClean="0">
                                  <a:solidFill>
                                    <a:schemeClr val="accent4"/>
                                  </a:solidFill>
                                  <a:latin typeface="Cambria Math" charset="0"/>
                                </a:rPr>
                                <m:t>  </m:t>
                              </m:r>
                              <m:r>
                                <m:rPr>
                                  <m:nor/>
                                </m:rPr>
                                <a:rPr lang="en-US" sz="1400" b="0" i="0" smtClean="0">
                                  <a:solidFill>
                                    <a:schemeClr val="accent4"/>
                                  </a:solidFill>
                                  <a:latin typeface="Cambria Math" charset="0"/>
                                </a:rPr>
                                <m:t>and</m:t>
                              </m:r>
                              <m:r>
                                <a:rPr lang="en-US" sz="1400" b="0" i="1" smtClean="0">
                                  <a:solidFill>
                                    <a:schemeClr val="accent4"/>
                                  </a:solidFill>
                                  <a:latin typeface="Cambria Math" charset="0"/>
                                </a:rPr>
                                <m:t> </m:t>
                              </m:r>
                              <m:r>
                                <a:rPr lang="en-US" sz="1400" b="0" i="1" smtClean="0">
                                  <a:solidFill>
                                    <a:schemeClr val="accent4"/>
                                  </a:solidFill>
                                  <a:latin typeface="Cambria Math" charset="0"/>
                                </a:rPr>
                                <m:t>𝑖</m:t>
                              </m:r>
                              <m:r>
                                <a:rPr lang="en-US" sz="1400" b="0" i="1" smtClean="0">
                                  <a:solidFill>
                                    <a:schemeClr val="accent4"/>
                                  </a:solidFill>
                                  <a:latin typeface="Cambria Math" charset="0"/>
                                </a:rPr>
                                <m:t>,</m:t>
                              </m:r>
                              <m:r>
                                <a:rPr lang="en-US" sz="1400" b="0" i="1" smtClean="0">
                                  <a:solidFill>
                                    <a:schemeClr val="accent4"/>
                                  </a:solidFill>
                                  <a:latin typeface="Cambria Math" charset="0"/>
                                </a:rPr>
                                <m:t>𝑗</m:t>
                              </m:r>
                              <m:r>
                                <a:rPr lang="en-US" sz="1400" b="0" i="1" smtClean="0">
                                  <a:solidFill>
                                    <a:schemeClr val="accent4"/>
                                  </a:solidFill>
                                  <a:latin typeface="Cambria Math" charset="0"/>
                                </a:rPr>
                                <m:t>&gt;0</m:t>
                              </m:r>
                            </m:e>
                          </m:eqArr>
                        </m:e>
                      </m:d>
                    </m:oMath>
                  </m:oMathPara>
                </a14:m>
                <a:endParaRPr lang="en-US" sz="1400" dirty="0"/>
              </a:p>
            </p:txBody>
          </p:sp>
        </mc:Choice>
        <mc:Fallback xmlns="">
          <p:sp>
            <p:nvSpPr>
              <p:cNvPr id="63" name="Content Placeholder 2"/>
              <p:cNvSpPr>
                <a:spLocks noGrp="1" noRot="1" noChangeAspect="1" noMove="1" noResize="1" noEditPoints="1" noAdjustHandles="1" noChangeArrowheads="1" noChangeShapeType="1" noTextEdit="1"/>
              </p:cNvSpPr>
              <p:nvPr>
                <p:ph idx="1"/>
              </p:nvPr>
            </p:nvSpPr>
            <p:spPr>
              <a:xfrm>
                <a:off x="2446981" y="6034786"/>
                <a:ext cx="8292612" cy="1374775"/>
              </a:xfrm>
              <a:blipFill rotWithShape="0">
                <a:blip r:embed="rId2"/>
                <a:stretch>
                  <a:fillRect/>
                </a:stretch>
              </a:blipFill>
            </p:spPr>
            <p:txBody>
              <a:bodyPr/>
              <a:lstStyle/>
              <a:p>
                <a:r>
                  <a:rPr lang="en-US">
                    <a:noFill/>
                  </a:rPr>
                  <a:t> </a:t>
                </a:r>
              </a:p>
            </p:txBody>
          </p:sp>
        </mc:Fallback>
      </mc:AlternateContent>
      <p:sp>
        <p:nvSpPr>
          <p:cNvPr id="3" name="TextBox 2"/>
          <p:cNvSpPr txBox="1"/>
          <p:nvPr/>
        </p:nvSpPr>
        <p:spPr>
          <a:xfrm>
            <a:off x="5220182" y="2662177"/>
            <a:ext cx="3295168" cy="1938992"/>
          </a:xfrm>
          <a:prstGeom prst="rect">
            <a:avLst/>
          </a:prstGeom>
          <a:noFill/>
        </p:spPr>
        <p:txBody>
          <a:bodyPr wrap="square" rtlCol="0">
            <a:spAutoFit/>
          </a:bodyPr>
          <a:lstStyle/>
          <a:p>
            <a:pPr marL="285750" indent="-285750">
              <a:buFont typeface="Arial" charset="0"/>
              <a:buChar char="•"/>
            </a:pPr>
            <a:r>
              <a:rPr lang="en-US" sz="2000" dirty="0"/>
              <a:t>Once we’ve filled this in, we can work backwards.</a:t>
            </a:r>
          </a:p>
          <a:p>
            <a:pPr marL="285750" indent="-285750">
              <a:buFont typeface="Arial" charset="0"/>
              <a:buChar char="•"/>
            </a:pPr>
            <a:r>
              <a:rPr lang="en-US" sz="2000" dirty="0">
                <a:solidFill>
                  <a:schemeClr val="accent4"/>
                </a:solidFill>
              </a:rPr>
              <a:t>A diagonal jump means that we found an element of the LCS!</a:t>
            </a:r>
          </a:p>
          <a:p>
            <a:pPr marL="285750" indent="-285750">
              <a:buFont typeface="Arial" charset="0"/>
              <a:buChar char="•"/>
            </a:pPr>
            <a:endParaRPr lang="en-US" sz="2000" dirty="0"/>
          </a:p>
        </p:txBody>
      </p:sp>
      <p:sp>
        <p:nvSpPr>
          <p:cNvPr id="117" name="Rectangle 116"/>
          <p:cNvSpPr/>
          <p:nvPr/>
        </p:nvSpPr>
        <p:spPr>
          <a:xfrm>
            <a:off x="7461611" y="4703832"/>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118" name="Rectangle 117"/>
          <p:cNvSpPr/>
          <p:nvPr/>
        </p:nvSpPr>
        <p:spPr>
          <a:xfrm>
            <a:off x="6693462" y="4703832"/>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19" name="Rectangle 118"/>
          <p:cNvSpPr/>
          <p:nvPr/>
        </p:nvSpPr>
        <p:spPr>
          <a:xfrm>
            <a:off x="5906859" y="4703832"/>
            <a:ext cx="504092" cy="633046"/>
          </a:xfrm>
          <a:prstGeom prst="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a:t>
            </a:r>
          </a:p>
        </p:txBody>
      </p:sp>
      <p:sp>
        <p:nvSpPr>
          <p:cNvPr id="13" name="TextBox 12"/>
          <p:cNvSpPr txBox="1"/>
          <p:nvPr/>
        </p:nvSpPr>
        <p:spPr>
          <a:xfrm>
            <a:off x="6874537" y="5439541"/>
            <a:ext cx="2497014" cy="461665"/>
          </a:xfrm>
          <a:prstGeom prst="rect">
            <a:avLst/>
          </a:prstGeom>
          <a:noFill/>
        </p:spPr>
        <p:txBody>
          <a:bodyPr wrap="square" rtlCol="0">
            <a:spAutoFit/>
          </a:bodyPr>
          <a:lstStyle/>
          <a:p>
            <a:r>
              <a:rPr lang="en-US" sz="2400" b="1" dirty="0">
                <a:solidFill>
                  <a:srgbClr val="7030A0"/>
                </a:solidFill>
              </a:rPr>
              <a:t>This is the LCS!</a:t>
            </a:r>
          </a:p>
        </p:txBody>
      </p:sp>
      <p:sp>
        <p:nvSpPr>
          <p:cNvPr id="14" name="Slide Number Placeholder 13">
            <a:extLst>
              <a:ext uri="{FF2B5EF4-FFF2-40B4-BE49-F238E27FC236}">
                <a16:creationId xmlns:a16="http://schemas.microsoft.com/office/drawing/2014/main" id="{DBAD453D-7B14-5549-A46D-C287DFE239C3}"/>
              </a:ext>
            </a:extLst>
          </p:cNvPr>
          <p:cNvSpPr>
            <a:spLocks noGrp="1"/>
          </p:cNvSpPr>
          <p:nvPr>
            <p:ph type="sldNum" sz="quarter" idx="12"/>
          </p:nvPr>
        </p:nvSpPr>
        <p:spPr/>
        <p:txBody>
          <a:bodyPr/>
          <a:lstStyle/>
          <a:p>
            <a:fld id="{EF2FF170-42D9-E44F-9C55-E217B723EC95}" type="slidenum">
              <a:rPr lang="en-US" smtClean="0"/>
              <a:t>31</a:t>
            </a:fld>
            <a:endParaRPr lang="en-US"/>
          </a:p>
        </p:txBody>
      </p:sp>
    </p:spTree>
    <p:extLst>
      <p:ext uri="{BB962C8B-B14F-4D97-AF65-F5344CB8AC3E}">
        <p14:creationId xmlns:p14="http://schemas.microsoft.com/office/powerpoint/2010/main" val="53342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Finding an LCS</a:t>
            </a:r>
            <a:endParaRPr lang="en-US" sz="5400" dirty="0"/>
          </a:p>
        </p:txBody>
      </p:sp>
      <p:sp>
        <p:nvSpPr>
          <p:cNvPr id="3" name="Content Placeholder 2"/>
          <p:cNvSpPr>
            <a:spLocks noGrp="1"/>
          </p:cNvSpPr>
          <p:nvPr>
            <p:ph idx="1"/>
          </p:nvPr>
        </p:nvSpPr>
        <p:spPr>
          <a:xfrm>
            <a:off x="628650" y="1825625"/>
            <a:ext cx="8210550" cy="4351338"/>
          </a:xfrm>
        </p:spPr>
        <p:txBody>
          <a:bodyPr/>
          <a:lstStyle/>
          <a:p>
            <a:r>
              <a:rPr lang="en-US" dirty="0"/>
              <a:t>Good exercise to write out pseudocode for what we just saw!</a:t>
            </a:r>
          </a:p>
          <a:p>
            <a:pPr lvl="1"/>
            <a:r>
              <a:rPr lang="en-US" dirty="0">
                <a:solidFill>
                  <a:schemeClr val="accent4"/>
                </a:solidFill>
              </a:rPr>
              <a:t>Or you can find it in lecture notes.</a:t>
            </a:r>
          </a:p>
          <a:p>
            <a:r>
              <a:rPr lang="en-US" dirty="0"/>
              <a:t>Takes time O(</a:t>
            </a:r>
            <a:r>
              <a:rPr lang="en-US" dirty="0" err="1"/>
              <a:t>mn</a:t>
            </a:r>
            <a:r>
              <a:rPr lang="en-US" dirty="0"/>
              <a:t>) to fill the table</a:t>
            </a:r>
          </a:p>
          <a:p>
            <a:r>
              <a:rPr lang="en-US" dirty="0"/>
              <a:t>Takes time O(n + m) on top of that to recover the LCS</a:t>
            </a:r>
          </a:p>
          <a:p>
            <a:pPr lvl="1"/>
            <a:r>
              <a:rPr lang="en-US" dirty="0">
                <a:solidFill>
                  <a:schemeClr val="accent4"/>
                </a:solidFill>
              </a:rPr>
              <a:t>We walk up and left in an n-by-m array</a:t>
            </a:r>
          </a:p>
          <a:p>
            <a:pPr lvl="1"/>
            <a:r>
              <a:rPr lang="en-US" dirty="0">
                <a:solidFill>
                  <a:schemeClr val="accent4"/>
                </a:solidFill>
              </a:rPr>
              <a:t>We can only do that for n + m steps.</a:t>
            </a:r>
          </a:p>
          <a:p>
            <a:r>
              <a:rPr lang="en-US" dirty="0"/>
              <a:t>Altogether, we can find LCS(X,Y) in time O(</a:t>
            </a:r>
            <a:r>
              <a:rPr lang="en-US" dirty="0" err="1"/>
              <a:t>mn</a:t>
            </a:r>
            <a:r>
              <a:rPr lang="en-US" dirty="0"/>
              <a:t>).</a:t>
            </a:r>
          </a:p>
        </p:txBody>
      </p:sp>
      <p:sp>
        <p:nvSpPr>
          <p:cNvPr id="4" name="Slide Number Placeholder 3">
            <a:extLst>
              <a:ext uri="{FF2B5EF4-FFF2-40B4-BE49-F238E27FC236}">
                <a16:creationId xmlns:a16="http://schemas.microsoft.com/office/drawing/2014/main" id="{C72AE356-5231-574E-80B3-B850145F3D1A}"/>
              </a:ext>
            </a:extLst>
          </p:cNvPr>
          <p:cNvSpPr>
            <a:spLocks noGrp="1"/>
          </p:cNvSpPr>
          <p:nvPr>
            <p:ph type="sldNum" sz="quarter" idx="12"/>
          </p:nvPr>
        </p:nvSpPr>
        <p:spPr/>
        <p:txBody>
          <a:bodyPr/>
          <a:lstStyle/>
          <a:p>
            <a:fld id="{EF2FF170-42D9-E44F-9C55-E217B723EC95}" type="slidenum">
              <a:rPr lang="en-US" smtClean="0"/>
              <a:t>32</a:t>
            </a:fld>
            <a:endParaRPr lang="en-US"/>
          </a:p>
        </p:txBody>
      </p:sp>
    </p:spTree>
    <p:extLst>
      <p:ext uri="{BB962C8B-B14F-4D97-AF65-F5344CB8AC3E}">
        <p14:creationId xmlns:p14="http://schemas.microsoft.com/office/powerpoint/2010/main" val="175432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length of the longest common subsequence.</a:t>
            </a:r>
          </a:p>
          <a:p>
            <a:r>
              <a:rPr lang="en-US" b="1" dirty="0">
                <a:solidFill>
                  <a:schemeClr val="accent4"/>
                </a:solidFill>
              </a:rPr>
              <a:t>Step 3: </a:t>
            </a:r>
            <a:r>
              <a:rPr lang="en-US" dirty="0">
                <a:solidFill>
                  <a:schemeClr val="accent5"/>
                </a:solidFill>
              </a:rPr>
              <a:t>Use dynamic programming </a:t>
            </a:r>
            <a:r>
              <a:rPr lang="en-US" dirty="0"/>
              <a:t>to find the length of the longest common subsequence.</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LCS.</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Left Arrow 3"/>
          <p:cNvSpPr/>
          <p:nvPr/>
        </p:nvSpPr>
        <p:spPr>
          <a:xfrm rot="19006928">
            <a:off x="7867242" y="4949038"/>
            <a:ext cx="902677" cy="454634"/>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D87F34C-5EB8-524D-8C1D-412328C9EF7A}"/>
              </a:ext>
            </a:extLst>
          </p:cNvPr>
          <p:cNvSpPr>
            <a:spLocks noGrp="1"/>
          </p:cNvSpPr>
          <p:nvPr>
            <p:ph type="sldNum" sz="quarter" idx="12"/>
          </p:nvPr>
        </p:nvSpPr>
        <p:spPr/>
        <p:txBody>
          <a:bodyPr/>
          <a:lstStyle/>
          <a:p>
            <a:fld id="{EF2FF170-42D9-E44F-9C55-E217B723EC95}" type="slidenum">
              <a:rPr lang="en-US" smtClean="0"/>
              <a:t>33</a:t>
            </a:fld>
            <a:endParaRPr lang="en-US"/>
          </a:p>
        </p:txBody>
      </p:sp>
    </p:spTree>
    <p:extLst>
      <p:ext uri="{BB962C8B-B14F-4D97-AF65-F5344CB8AC3E}">
        <p14:creationId xmlns:p14="http://schemas.microsoft.com/office/powerpoint/2010/main" val="1405753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Our approach actually isn’t so bad</a:t>
            </a:r>
          </a:p>
        </p:txBody>
      </p:sp>
      <p:sp>
        <p:nvSpPr>
          <p:cNvPr id="3" name="Content Placeholder 2"/>
          <p:cNvSpPr>
            <a:spLocks noGrp="1"/>
          </p:cNvSpPr>
          <p:nvPr>
            <p:ph idx="1"/>
          </p:nvPr>
        </p:nvSpPr>
        <p:spPr>
          <a:xfrm>
            <a:off x="628650" y="1825624"/>
            <a:ext cx="8318580" cy="4714071"/>
          </a:xfrm>
        </p:spPr>
        <p:txBody>
          <a:bodyPr>
            <a:normAutofit lnSpcReduction="10000"/>
          </a:bodyPr>
          <a:lstStyle/>
          <a:p>
            <a:r>
              <a:rPr lang="en-US" dirty="0"/>
              <a:t>If we are only interested in the length of the LCS we can do a bit better on space:</a:t>
            </a:r>
          </a:p>
          <a:p>
            <a:pPr lvl="1"/>
            <a:r>
              <a:rPr lang="en-US" dirty="0">
                <a:solidFill>
                  <a:schemeClr val="accent4"/>
                </a:solidFill>
              </a:rPr>
              <a:t>Since we go across the table one-row-at-a-time, we can only keep two rows if we want.</a:t>
            </a:r>
          </a:p>
          <a:p>
            <a:r>
              <a:rPr lang="en-US" dirty="0"/>
              <a:t>If we want to recover the LCS, we need to keep the whole table.</a:t>
            </a:r>
          </a:p>
          <a:p>
            <a:pPr lvl="1"/>
            <a:endParaRPr lang="en-US" dirty="0">
              <a:solidFill>
                <a:srgbClr val="FF8600"/>
              </a:solidFill>
            </a:endParaRPr>
          </a:p>
          <a:p>
            <a:r>
              <a:rPr lang="en-US" dirty="0">
                <a:solidFill>
                  <a:srgbClr val="FF8600"/>
                </a:solidFill>
              </a:rPr>
              <a:t>Can we do better </a:t>
            </a:r>
            <a:r>
              <a:rPr lang="en-US" dirty="0"/>
              <a:t>than O(</a:t>
            </a:r>
            <a:r>
              <a:rPr lang="en-US" dirty="0" err="1"/>
              <a:t>mn</a:t>
            </a:r>
            <a:r>
              <a:rPr lang="en-US" dirty="0"/>
              <a:t>) time?</a:t>
            </a:r>
          </a:p>
          <a:p>
            <a:pPr lvl="1"/>
            <a:r>
              <a:rPr lang="en-US" dirty="0"/>
              <a:t>A bit better.</a:t>
            </a:r>
          </a:p>
          <a:p>
            <a:pPr lvl="2"/>
            <a:r>
              <a:rPr lang="en-US" dirty="0">
                <a:solidFill>
                  <a:schemeClr val="accent4"/>
                </a:solidFill>
              </a:rPr>
              <a:t>By a log factor or so.</a:t>
            </a:r>
          </a:p>
          <a:p>
            <a:pPr lvl="1"/>
            <a:r>
              <a:rPr lang="en-US" dirty="0"/>
              <a:t>But doing much better (</a:t>
            </a:r>
            <a:r>
              <a:rPr lang="en-US" dirty="0" err="1"/>
              <a:t>polynomially</a:t>
            </a:r>
            <a:r>
              <a:rPr lang="en-US" dirty="0"/>
              <a:t> better) is an open problem!</a:t>
            </a:r>
          </a:p>
        </p:txBody>
      </p:sp>
      <p:sp>
        <p:nvSpPr>
          <p:cNvPr id="4" name="Slide Number Placeholder 3">
            <a:extLst>
              <a:ext uri="{FF2B5EF4-FFF2-40B4-BE49-F238E27FC236}">
                <a16:creationId xmlns:a16="http://schemas.microsoft.com/office/drawing/2014/main" id="{9C38916B-BA15-004E-9412-4772651EFC6D}"/>
              </a:ext>
            </a:extLst>
          </p:cNvPr>
          <p:cNvSpPr>
            <a:spLocks noGrp="1"/>
          </p:cNvSpPr>
          <p:nvPr>
            <p:ph type="sldNum" sz="quarter" idx="12"/>
          </p:nvPr>
        </p:nvSpPr>
        <p:spPr/>
        <p:txBody>
          <a:bodyPr/>
          <a:lstStyle/>
          <a:p>
            <a:fld id="{EF2FF170-42D9-E44F-9C55-E217B723EC95}" type="slidenum">
              <a:rPr lang="en-US" smtClean="0"/>
              <a:t>34</a:t>
            </a:fld>
            <a:endParaRPr lang="en-US"/>
          </a:p>
        </p:txBody>
      </p:sp>
    </p:spTree>
    <p:extLst>
      <p:ext uri="{BB962C8B-B14F-4D97-AF65-F5344CB8AC3E}">
        <p14:creationId xmlns:p14="http://schemas.microsoft.com/office/powerpoint/2010/main" val="53669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have we learned?</a:t>
            </a:r>
          </a:p>
        </p:txBody>
      </p:sp>
      <p:sp>
        <p:nvSpPr>
          <p:cNvPr id="3" name="Content Placeholder 2"/>
          <p:cNvSpPr>
            <a:spLocks noGrp="1"/>
          </p:cNvSpPr>
          <p:nvPr>
            <p:ph idx="1"/>
          </p:nvPr>
        </p:nvSpPr>
        <p:spPr/>
        <p:txBody>
          <a:bodyPr/>
          <a:lstStyle/>
          <a:p>
            <a:r>
              <a:rPr lang="en-US" dirty="0"/>
              <a:t>We can find LCS(X,Y) in time O(nm) </a:t>
            </a:r>
          </a:p>
          <a:p>
            <a:pPr lvl="1"/>
            <a:r>
              <a:rPr lang="en-US" dirty="0">
                <a:solidFill>
                  <a:schemeClr val="accent4"/>
                </a:solidFill>
              </a:rPr>
              <a:t>if |Y|=n, |X|=m</a:t>
            </a:r>
          </a:p>
          <a:p>
            <a:pPr lvl="1"/>
            <a:endParaRPr lang="en-US" dirty="0">
              <a:solidFill>
                <a:schemeClr val="accent1"/>
              </a:solidFill>
            </a:endParaRPr>
          </a:p>
          <a:p>
            <a:r>
              <a:rPr lang="en-US" dirty="0"/>
              <a:t>We went through the steps of coming up with a dynamic programming algorithm.</a:t>
            </a:r>
          </a:p>
          <a:p>
            <a:pPr lvl="1"/>
            <a:r>
              <a:rPr lang="en-US" dirty="0">
                <a:solidFill>
                  <a:schemeClr val="accent4"/>
                </a:solidFill>
              </a:rPr>
              <a:t>We kept a 2-dimensional table, breaking down the problem by decrementing the length of X and Y.</a:t>
            </a:r>
          </a:p>
        </p:txBody>
      </p:sp>
      <p:sp>
        <p:nvSpPr>
          <p:cNvPr id="4" name="Slide Number Placeholder 3">
            <a:extLst>
              <a:ext uri="{FF2B5EF4-FFF2-40B4-BE49-F238E27FC236}">
                <a16:creationId xmlns:a16="http://schemas.microsoft.com/office/drawing/2014/main" id="{A5C387D2-23FC-7945-882C-5404AB9D8E06}"/>
              </a:ext>
            </a:extLst>
          </p:cNvPr>
          <p:cNvSpPr>
            <a:spLocks noGrp="1"/>
          </p:cNvSpPr>
          <p:nvPr>
            <p:ph type="sldNum" sz="quarter" idx="12"/>
          </p:nvPr>
        </p:nvSpPr>
        <p:spPr/>
        <p:txBody>
          <a:bodyPr/>
          <a:lstStyle/>
          <a:p>
            <a:fld id="{EF2FF170-42D9-E44F-9C55-E217B723EC95}" type="slidenum">
              <a:rPr lang="en-US" smtClean="0"/>
              <a:t>35</a:t>
            </a:fld>
            <a:endParaRPr lang="en-US"/>
          </a:p>
        </p:txBody>
      </p:sp>
    </p:spTree>
    <p:extLst>
      <p:ext uri="{BB962C8B-B14F-4D97-AF65-F5344CB8AC3E}">
        <p14:creationId xmlns:p14="http://schemas.microsoft.com/office/powerpoint/2010/main" val="3204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64737" y="4313986"/>
            <a:ext cx="2535473" cy="2535473"/>
          </a:xfrm>
          <a:prstGeom prst="rect">
            <a:avLst/>
          </a:prstGeom>
        </p:spPr>
      </p:pic>
      <p:sp>
        <p:nvSpPr>
          <p:cNvPr id="2" name="Title 1"/>
          <p:cNvSpPr>
            <a:spLocks noGrp="1"/>
          </p:cNvSpPr>
          <p:nvPr>
            <p:ph type="title"/>
          </p:nvPr>
        </p:nvSpPr>
        <p:spPr>
          <a:xfrm>
            <a:off x="620150" y="157356"/>
            <a:ext cx="7886700" cy="1325563"/>
          </a:xfrm>
        </p:spPr>
        <p:txBody>
          <a:bodyPr/>
          <a:lstStyle/>
          <a:p>
            <a:r>
              <a:rPr lang="en-US" dirty="0"/>
              <a:t>Example 2: Knapsack Problem</a:t>
            </a:r>
          </a:p>
        </p:txBody>
      </p:sp>
      <p:sp>
        <p:nvSpPr>
          <p:cNvPr id="3" name="Content Placeholder 2"/>
          <p:cNvSpPr>
            <a:spLocks noGrp="1"/>
          </p:cNvSpPr>
          <p:nvPr>
            <p:ph idx="1"/>
          </p:nvPr>
        </p:nvSpPr>
        <p:spPr>
          <a:xfrm>
            <a:off x="628650" y="1482919"/>
            <a:ext cx="7886700" cy="4351338"/>
          </a:xfrm>
        </p:spPr>
        <p:txBody>
          <a:bodyPr>
            <a:normAutofit lnSpcReduction="10000"/>
          </a:bodyPr>
          <a:lstStyle/>
          <a:p>
            <a:r>
              <a:rPr lang="en-US" dirty="0"/>
              <a:t>We have n items with weights and values:</a:t>
            </a:r>
          </a:p>
          <a:p>
            <a:endParaRPr lang="en-US" dirty="0"/>
          </a:p>
          <a:p>
            <a:endParaRPr lang="en-US" dirty="0"/>
          </a:p>
          <a:p>
            <a:endParaRPr lang="en-US" dirty="0"/>
          </a:p>
          <a:p>
            <a:endParaRPr lang="en-US" dirty="0"/>
          </a:p>
          <a:p>
            <a:endParaRPr lang="en-US" dirty="0"/>
          </a:p>
          <a:p>
            <a:endParaRPr lang="en-US" dirty="0"/>
          </a:p>
          <a:p>
            <a:r>
              <a:rPr lang="en-US" dirty="0"/>
              <a:t>And we have a knapsack: </a:t>
            </a:r>
          </a:p>
          <a:p>
            <a:pPr lvl="1"/>
            <a:r>
              <a:rPr lang="en-US" dirty="0">
                <a:solidFill>
                  <a:srgbClr val="7030A0"/>
                </a:solidFill>
              </a:rPr>
              <a:t>it can only carry so much weight:</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3371" y="1998496"/>
            <a:ext cx="938946" cy="938946"/>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0210" y="1998496"/>
            <a:ext cx="815140" cy="815140"/>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0" name="Picture 9"/>
          <p:cNvPicPr>
            <a:picLocks noChangeAspect="1"/>
          </p:cNvPicPr>
          <p:nvPr/>
        </p:nvPicPr>
        <p:blipFill>
          <a:blip r:embed="rId7"/>
          <a:stretch>
            <a:fillRect/>
          </a:stretch>
        </p:blipFill>
        <p:spPr>
          <a:xfrm>
            <a:off x="1423804" y="1751737"/>
            <a:ext cx="1136775" cy="1136775"/>
          </a:xfrm>
          <a:prstGeom prst="rect">
            <a:avLst/>
          </a:prstGeom>
        </p:spPr>
      </p:pic>
      <p:sp>
        <p:nvSpPr>
          <p:cNvPr id="11" name="TextBox 10"/>
          <p:cNvSpPr txBox="1"/>
          <p:nvPr/>
        </p:nvSpPr>
        <p:spPr>
          <a:xfrm>
            <a:off x="335665" y="3113587"/>
            <a:ext cx="914518" cy="369332"/>
          </a:xfrm>
          <a:prstGeom prst="rect">
            <a:avLst/>
          </a:prstGeom>
          <a:noFill/>
        </p:spPr>
        <p:txBody>
          <a:bodyPr wrap="square" rtlCol="0">
            <a:spAutoFit/>
          </a:bodyPr>
          <a:lstStyle/>
          <a:p>
            <a:r>
              <a:rPr lang="en-US" dirty="0">
                <a:solidFill>
                  <a:schemeClr val="accent4"/>
                </a:solidFill>
              </a:rPr>
              <a:t>Weight:</a:t>
            </a:r>
          </a:p>
        </p:txBody>
      </p:sp>
      <p:sp>
        <p:nvSpPr>
          <p:cNvPr id="12" name="TextBox 11"/>
          <p:cNvSpPr txBox="1"/>
          <p:nvPr/>
        </p:nvSpPr>
        <p:spPr>
          <a:xfrm>
            <a:off x="335665" y="3701409"/>
            <a:ext cx="914518" cy="369332"/>
          </a:xfrm>
          <a:prstGeom prst="rect">
            <a:avLst/>
          </a:prstGeom>
          <a:noFill/>
        </p:spPr>
        <p:txBody>
          <a:bodyPr wrap="square" rtlCol="0">
            <a:spAutoFit/>
          </a:bodyPr>
          <a:lstStyle/>
          <a:p>
            <a:r>
              <a:rPr lang="en-US" dirty="0">
                <a:solidFill>
                  <a:schemeClr val="accent1"/>
                </a:solidFill>
              </a:rPr>
              <a:t>Value:</a:t>
            </a:r>
          </a:p>
        </p:txBody>
      </p:sp>
      <p:sp>
        <p:nvSpPr>
          <p:cNvPr id="13" name="TextBox 12"/>
          <p:cNvSpPr txBox="1"/>
          <p:nvPr/>
        </p:nvSpPr>
        <p:spPr>
          <a:xfrm>
            <a:off x="1782501" y="3005865"/>
            <a:ext cx="682906" cy="584775"/>
          </a:xfrm>
          <a:prstGeom prst="rect">
            <a:avLst/>
          </a:prstGeom>
          <a:noFill/>
        </p:spPr>
        <p:txBody>
          <a:bodyPr wrap="square" rtlCol="0">
            <a:spAutoFit/>
          </a:bodyPr>
          <a:lstStyle/>
          <a:p>
            <a:r>
              <a:rPr lang="en-US" sz="3200" dirty="0">
                <a:solidFill>
                  <a:schemeClr val="accent4"/>
                </a:solidFill>
              </a:rPr>
              <a:t>6</a:t>
            </a:r>
          </a:p>
        </p:txBody>
      </p:sp>
      <p:sp>
        <p:nvSpPr>
          <p:cNvPr id="14" name="TextBox 13"/>
          <p:cNvSpPr txBox="1"/>
          <p:nvPr/>
        </p:nvSpPr>
        <p:spPr>
          <a:xfrm>
            <a:off x="3250795" y="3005864"/>
            <a:ext cx="682906" cy="584775"/>
          </a:xfrm>
          <a:prstGeom prst="rect">
            <a:avLst/>
          </a:prstGeom>
          <a:noFill/>
        </p:spPr>
        <p:txBody>
          <a:bodyPr wrap="square" rtlCol="0">
            <a:spAutoFit/>
          </a:bodyPr>
          <a:lstStyle/>
          <a:p>
            <a:r>
              <a:rPr lang="en-US" sz="3200" dirty="0">
                <a:solidFill>
                  <a:schemeClr val="accent4"/>
                </a:solidFill>
              </a:rPr>
              <a:t>2</a:t>
            </a:r>
          </a:p>
        </p:txBody>
      </p:sp>
      <p:sp>
        <p:nvSpPr>
          <p:cNvPr id="15" name="TextBox 14"/>
          <p:cNvSpPr txBox="1"/>
          <p:nvPr/>
        </p:nvSpPr>
        <p:spPr>
          <a:xfrm>
            <a:off x="4718736" y="3005863"/>
            <a:ext cx="682906" cy="584775"/>
          </a:xfrm>
          <a:prstGeom prst="rect">
            <a:avLst/>
          </a:prstGeom>
          <a:noFill/>
        </p:spPr>
        <p:txBody>
          <a:bodyPr wrap="square" rtlCol="0">
            <a:spAutoFit/>
          </a:bodyPr>
          <a:lstStyle/>
          <a:p>
            <a:r>
              <a:rPr lang="en-US" sz="3200" dirty="0">
                <a:solidFill>
                  <a:schemeClr val="accent4"/>
                </a:solidFill>
              </a:rPr>
              <a:t>4</a:t>
            </a:r>
          </a:p>
        </p:txBody>
      </p:sp>
      <p:sp>
        <p:nvSpPr>
          <p:cNvPr id="16" name="TextBox 15"/>
          <p:cNvSpPr txBox="1"/>
          <p:nvPr/>
        </p:nvSpPr>
        <p:spPr>
          <a:xfrm>
            <a:off x="6275590" y="3005863"/>
            <a:ext cx="682906" cy="584775"/>
          </a:xfrm>
          <a:prstGeom prst="rect">
            <a:avLst/>
          </a:prstGeom>
          <a:noFill/>
        </p:spPr>
        <p:txBody>
          <a:bodyPr wrap="square" rtlCol="0">
            <a:spAutoFit/>
          </a:bodyPr>
          <a:lstStyle/>
          <a:p>
            <a:r>
              <a:rPr lang="en-US" sz="3200" dirty="0">
                <a:solidFill>
                  <a:schemeClr val="accent4"/>
                </a:solidFill>
              </a:rPr>
              <a:t>3</a:t>
            </a:r>
          </a:p>
        </p:txBody>
      </p:sp>
      <p:sp>
        <p:nvSpPr>
          <p:cNvPr id="17" name="TextBox 16"/>
          <p:cNvSpPr txBox="1"/>
          <p:nvPr/>
        </p:nvSpPr>
        <p:spPr>
          <a:xfrm>
            <a:off x="7883508" y="2988523"/>
            <a:ext cx="682906" cy="584775"/>
          </a:xfrm>
          <a:prstGeom prst="rect">
            <a:avLst/>
          </a:prstGeom>
          <a:noFill/>
        </p:spPr>
        <p:txBody>
          <a:bodyPr wrap="square" rtlCol="0">
            <a:spAutoFit/>
          </a:bodyPr>
          <a:lstStyle/>
          <a:p>
            <a:r>
              <a:rPr lang="en-US" sz="3200" dirty="0">
                <a:solidFill>
                  <a:schemeClr val="accent4"/>
                </a:solidFill>
              </a:rPr>
              <a:t>11</a:t>
            </a:r>
          </a:p>
        </p:txBody>
      </p:sp>
      <p:sp>
        <p:nvSpPr>
          <p:cNvPr id="18" name="TextBox 17"/>
          <p:cNvSpPr txBox="1"/>
          <p:nvPr/>
        </p:nvSpPr>
        <p:spPr>
          <a:xfrm>
            <a:off x="1680246" y="3670274"/>
            <a:ext cx="682906" cy="584775"/>
          </a:xfrm>
          <a:prstGeom prst="rect">
            <a:avLst/>
          </a:prstGeom>
          <a:noFill/>
        </p:spPr>
        <p:txBody>
          <a:bodyPr wrap="square" rtlCol="0">
            <a:spAutoFit/>
          </a:bodyPr>
          <a:lstStyle/>
          <a:p>
            <a:r>
              <a:rPr lang="en-US" sz="3200" dirty="0">
                <a:solidFill>
                  <a:schemeClr val="accent1"/>
                </a:solidFill>
              </a:rPr>
              <a:t>20</a:t>
            </a:r>
          </a:p>
        </p:txBody>
      </p:sp>
      <p:sp>
        <p:nvSpPr>
          <p:cNvPr id="19" name="TextBox 18"/>
          <p:cNvSpPr txBox="1"/>
          <p:nvPr/>
        </p:nvSpPr>
        <p:spPr>
          <a:xfrm>
            <a:off x="3215758" y="3667231"/>
            <a:ext cx="682906" cy="584775"/>
          </a:xfrm>
          <a:prstGeom prst="rect">
            <a:avLst/>
          </a:prstGeom>
          <a:noFill/>
        </p:spPr>
        <p:txBody>
          <a:bodyPr wrap="square" rtlCol="0">
            <a:spAutoFit/>
          </a:bodyPr>
          <a:lstStyle/>
          <a:p>
            <a:r>
              <a:rPr lang="en-US" sz="3200" dirty="0">
                <a:solidFill>
                  <a:schemeClr val="accent1"/>
                </a:solidFill>
              </a:rPr>
              <a:t>8</a:t>
            </a:r>
          </a:p>
        </p:txBody>
      </p:sp>
      <p:sp>
        <p:nvSpPr>
          <p:cNvPr id="20" name="TextBox 19"/>
          <p:cNvSpPr txBox="1"/>
          <p:nvPr/>
        </p:nvSpPr>
        <p:spPr>
          <a:xfrm>
            <a:off x="4718736" y="3655654"/>
            <a:ext cx="682906" cy="584775"/>
          </a:xfrm>
          <a:prstGeom prst="rect">
            <a:avLst/>
          </a:prstGeom>
          <a:noFill/>
        </p:spPr>
        <p:txBody>
          <a:bodyPr wrap="square" rtlCol="0">
            <a:spAutoFit/>
          </a:bodyPr>
          <a:lstStyle/>
          <a:p>
            <a:r>
              <a:rPr lang="en-US" sz="3200" dirty="0">
                <a:solidFill>
                  <a:schemeClr val="accent1"/>
                </a:solidFill>
              </a:rPr>
              <a:t>14</a:t>
            </a:r>
          </a:p>
        </p:txBody>
      </p:sp>
      <p:sp>
        <p:nvSpPr>
          <p:cNvPr id="21" name="TextBox 20"/>
          <p:cNvSpPr txBox="1"/>
          <p:nvPr/>
        </p:nvSpPr>
        <p:spPr>
          <a:xfrm>
            <a:off x="7871488" y="3602770"/>
            <a:ext cx="682906" cy="584775"/>
          </a:xfrm>
          <a:prstGeom prst="rect">
            <a:avLst/>
          </a:prstGeom>
          <a:noFill/>
        </p:spPr>
        <p:txBody>
          <a:bodyPr wrap="square" rtlCol="0">
            <a:spAutoFit/>
          </a:bodyPr>
          <a:lstStyle/>
          <a:p>
            <a:r>
              <a:rPr lang="en-US" sz="3200" dirty="0">
                <a:solidFill>
                  <a:schemeClr val="accent1"/>
                </a:solidFill>
              </a:rPr>
              <a:t>35</a:t>
            </a:r>
          </a:p>
        </p:txBody>
      </p:sp>
      <p:sp>
        <p:nvSpPr>
          <p:cNvPr id="22" name="TextBox 21"/>
          <p:cNvSpPr txBox="1"/>
          <p:nvPr/>
        </p:nvSpPr>
        <p:spPr>
          <a:xfrm>
            <a:off x="6271357" y="3664195"/>
            <a:ext cx="682906" cy="584775"/>
          </a:xfrm>
          <a:prstGeom prst="rect">
            <a:avLst/>
          </a:prstGeom>
          <a:noFill/>
        </p:spPr>
        <p:txBody>
          <a:bodyPr wrap="square" rtlCol="0">
            <a:spAutoFit/>
          </a:bodyPr>
          <a:lstStyle/>
          <a:p>
            <a:r>
              <a:rPr lang="en-US" sz="3200" dirty="0">
                <a:solidFill>
                  <a:schemeClr val="accent1"/>
                </a:solidFill>
              </a:rPr>
              <a:t>13</a:t>
            </a:r>
          </a:p>
        </p:txBody>
      </p:sp>
      <p:sp>
        <p:nvSpPr>
          <p:cNvPr id="23" name="TextBox 22"/>
          <p:cNvSpPr txBox="1"/>
          <p:nvPr/>
        </p:nvSpPr>
        <p:spPr>
          <a:xfrm>
            <a:off x="376055" y="2402817"/>
            <a:ext cx="914518" cy="369332"/>
          </a:xfrm>
          <a:prstGeom prst="rect">
            <a:avLst/>
          </a:prstGeom>
          <a:noFill/>
        </p:spPr>
        <p:txBody>
          <a:bodyPr wrap="square" rtlCol="0">
            <a:spAutoFit/>
          </a:bodyPr>
          <a:lstStyle/>
          <a:p>
            <a:r>
              <a:rPr lang="en-US" dirty="0">
                <a:solidFill>
                  <a:schemeClr val="accent5"/>
                </a:solidFill>
              </a:rPr>
              <a:t>Item:</a:t>
            </a:r>
          </a:p>
        </p:txBody>
      </p:sp>
      <p:sp>
        <p:nvSpPr>
          <p:cNvPr id="26" name="TextBox 25"/>
          <p:cNvSpPr txBox="1"/>
          <p:nvPr/>
        </p:nvSpPr>
        <p:spPr>
          <a:xfrm>
            <a:off x="7135506" y="4812038"/>
            <a:ext cx="2170540" cy="523220"/>
          </a:xfrm>
          <a:prstGeom prst="rect">
            <a:avLst/>
          </a:prstGeom>
          <a:noFill/>
        </p:spPr>
        <p:txBody>
          <a:bodyPr wrap="square" rtlCol="0">
            <a:spAutoFit/>
          </a:bodyPr>
          <a:lstStyle/>
          <a:p>
            <a:r>
              <a:rPr lang="en-US" sz="2800" dirty="0">
                <a:solidFill>
                  <a:srgbClr val="7030A0"/>
                </a:solidFill>
              </a:rPr>
              <a:t>Capacity: 10</a:t>
            </a:r>
          </a:p>
        </p:txBody>
      </p:sp>
      <p:sp>
        <p:nvSpPr>
          <p:cNvPr id="4" name="Slide Number Placeholder 3">
            <a:extLst>
              <a:ext uri="{FF2B5EF4-FFF2-40B4-BE49-F238E27FC236}">
                <a16:creationId xmlns:a16="http://schemas.microsoft.com/office/drawing/2014/main" id="{B717C3AF-6654-1547-8CA5-88DC016DE8FE}"/>
              </a:ext>
            </a:extLst>
          </p:cNvPr>
          <p:cNvSpPr>
            <a:spLocks noGrp="1"/>
          </p:cNvSpPr>
          <p:nvPr>
            <p:ph type="sldNum" sz="quarter" idx="12"/>
          </p:nvPr>
        </p:nvSpPr>
        <p:spPr/>
        <p:txBody>
          <a:bodyPr/>
          <a:lstStyle/>
          <a:p>
            <a:fld id="{EF2FF170-42D9-E44F-9C55-E217B723EC95}" type="slidenum">
              <a:rPr lang="en-US" smtClean="0"/>
              <a:t>36</a:t>
            </a:fld>
            <a:endParaRPr lang="en-US"/>
          </a:p>
        </p:txBody>
      </p:sp>
    </p:spTree>
    <p:extLst>
      <p:ext uri="{BB962C8B-B14F-4D97-AF65-F5344CB8AC3E}">
        <p14:creationId xmlns:p14="http://schemas.microsoft.com/office/powerpoint/2010/main" val="97771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12" grpId="0"/>
      <p:bldP spid="13" grpId="0"/>
      <p:bldP spid="14" grpId="0"/>
      <p:bldP spid="15" grpId="0"/>
      <p:bldP spid="16" grpId="0"/>
      <p:bldP spid="17" grpId="0"/>
      <p:bldP spid="18" grpId="0"/>
      <p:bldP spid="19" grpId="0"/>
      <p:bldP spid="20" grpId="0"/>
      <p:bldP spid="21" grpId="0"/>
      <p:bldP spid="22" grpId="0"/>
      <p:bldP spid="23" grpId="0"/>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111" y="115839"/>
            <a:ext cx="1413152" cy="1413152"/>
          </a:xfrm>
          <a:prstGeom prst="rect">
            <a:avLst/>
          </a:prstGeom>
        </p:spPr>
      </p:pic>
      <p:sp>
        <p:nvSpPr>
          <p:cNvPr id="3" name="Content Placeholder 2"/>
          <p:cNvSpPr>
            <a:spLocks noGrp="1"/>
          </p:cNvSpPr>
          <p:nvPr>
            <p:ph idx="1"/>
          </p:nvPr>
        </p:nvSpPr>
        <p:spPr/>
        <p:txBody>
          <a:bodyPr/>
          <a:lstStyle/>
          <a:p>
            <a:r>
              <a:rPr lang="en-US" dirty="0"/>
              <a:t>Unbounded Knapsack:</a:t>
            </a:r>
          </a:p>
          <a:p>
            <a:pPr lvl="1"/>
            <a:r>
              <a:rPr lang="en-US" dirty="0"/>
              <a:t>Suppose I have </a:t>
            </a:r>
            <a:r>
              <a:rPr lang="en-US" dirty="0">
                <a:solidFill>
                  <a:schemeClr val="accent4"/>
                </a:solidFill>
              </a:rPr>
              <a:t>infinite copies </a:t>
            </a:r>
            <a:r>
              <a:rPr lang="en-US" dirty="0"/>
              <a:t>of all items.</a:t>
            </a:r>
          </a:p>
          <a:p>
            <a:pPr lvl="1"/>
            <a:r>
              <a:rPr lang="en-US" dirty="0"/>
              <a:t>What’s the </a:t>
            </a:r>
            <a:r>
              <a:rPr lang="en-US" dirty="0">
                <a:solidFill>
                  <a:schemeClr val="accent1"/>
                </a:solidFill>
              </a:rPr>
              <a:t>most valuable way to fill the knapsack</a:t>
            </a:r>
            <a:r>
              <a:rPr lang="en-US" dirty="0"/>
              <a:t>?</a:t>
            </a:r>
          </a:p>
          <a:p>
            <a:pPr lvl="1"/>
            <a:endParaRPr lang="en-US" dirty="0"/>
          </a:p>
          <a:p>
            <a:pPr lvl="1"/>
            <a:endParaRPr lang="en-US" dirty="0"/>
          </a:p>
          <a:p>
            <a:pPr lvl="1"/>
            <a:endParaRPr lang="en-US" dirty="0"/>
          </a:p>
          <a:p>
            <a:r>
              <a:rPr lang="en-US" dirty="0"/>
              <a:t>0/1 Knapsack:</a:t>
            </a:r>
          </a:p>
          <a:p>
            <a:pPr lvl="1"/>
            <a:r>
              <a:rPr lang="en-US" dirty="0"/>
              <a:t>Suppose I have </a:t>
            </a:r>
            <a:r>
              <a:rPr lang="en-US" dirty="0">
                <a:solidFill>
                  <a:schemeClr val="accent4"/>
                </a:solidFill>
              </a:rPr>
              <a:t>only one copy</a:t>
            </a:r>
            <a:r>
              <a:rPr lang="en-US" dirty="0"/>
              <a:t> of each item.</a:t>
            </a:r>
          </a:p>
          <a:p>
            <a:pPr lvl="1"/>
            <a:r>
              <a:rPr lang="en-US" dirty="0"/>
              <a:t>What’s the </a:t>
            </a:r>
            <a:r>
              <a:rPr lang="en-US" dirty="0">
                <a:solidFill>
                  <a:schemeClr val="accent1"/>
                </a:solidFill>
              </a:rPr>
              <a:t>most valuable way to fill the knapsack</a:t>
            </a:r>
            <a:r>
              <a:rPr lang="en-US" dirty="0"/>
              <a:t>? </a:t>
            </a:r>
          </a:p>
        </p:txBody>
      </p:sp>
      <p:grpSp>
        <p:nvGrpSpPr>
          <p:cNvPr id="24" name="Group 23"/>
          <p:cNvGrpSpPr/>
          <p:nvPr/>
        </p:nvGrpSpPr>
        <p:grpSpPr>
          <a:xfrm>
            <a:off x="3320937" y="0"/>
            <a:ext cx="5649593" cy="1475713"/>
            <a:chOff x="-479811" y="1751737"/>
            <a:chExt cx="9046225" cy="2600511"/>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3371" y="1998496"/>
              <a:ext cx="938946" cy="938946"/>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0210" y="1998496"/>
              <a:ext cx="815140" cy="815140"/>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10" name="TextBox 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11" name="TextBox 1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12" name="TextBox 1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6</a:t>
              </a:r>
            </a:p>
          </p:txBody>
        </p:sp>
        <p:sp>
          <p:nvSpPr>
            <p:cNvPr id="13" name="TextBox 1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14" name="TextBox 1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4</a:t>
              </a:r>
            </a:p>
          </p:txBody>
        </p:sp>
        <p:sp>
          <p:nvSpPr>
            <p:cNvPr id="15" name="TextBox 14"/>
            <p:cNvSpPr txBox="1"/>
            <p:nvPr/>
          </p:nvSpPr>
          <p:spPr>
            <a:xfrm>
              <a:off x="6275590" y="3005862"/>
              <a:ext cx="682906" cy="650839"/>
            </a:xfrm>
            <a:prstGeom prst="rect">
              <a:avLst/>
            </a:prstGeom>
            <a:noFill/>
          </p:spPr>
          <p:txBody>
            <a:bodyPr wrap="square" rtlCol="0">
              <a:spAutoFit/>
            </a:bodyPr>
            <a:lstStyle/>
            <a:p>
              <a:r>
                <a:rPr lang="en-US" dirty="0">
                  <a:solidFill>
                    <a:schemeClr val="accent4"/>
                  </a:solidFill>
                </a:rPr>
                <a:t>3</a:t>
              </a:r>
            </a:p>
          </p:txBody>
        </p:sp>
        <p:sp>
          <p:nvSpPr>
            <p:cNvPr id="16" name="TextBox 15"/>
            <p:cNvSpPr txBox="1"/>
            <p:nvPr/>
          </p:nvSpPr>
          <p:spPr>
            <a:xfrm>
              <a:off x="7883508" y="2988522"/>
              <a:ext cx="682906" cy="650839"/>
            </a:xfrm>
            <a:prstGeom prst="rect">
              <a:avLst/>
            </a:prstGeom>
            <a:noFill/>
          </p:spPr>
          <p:txBody>
            <a:bodyPr wrap="square" rtlCol="0">
              <a:spAutoFit/>
            </a:bodyPr>
            <a:lstStyle/>
            <a:p>
              <a:r>
                <a:rPr lang="en-US" dirty="0">
                  <a:solidFill>
                    <a:schemeClr val="accent4"/>
                  </a:solidFill>
                </a:rPr>
                <a:t>11</a:t>
              </a:r>
            </a:p>
          </p:txBody>
        </p:sp>
        <p:sp>
          <p:nvSpPr>
            <p:cNvPr id="17" name="TextBox 16"/>
            <p:cNvSpPr txBox="1"/>
            <p:nvPr/>
          </p:nvSpPr>
          <p:spPr>
            <a:xfrm>
              <a:off x="1680245" y="3670274"/>
              <a:ext cx="682906" cy="650839"/>
            </a:xfrm>
            <a:prstGeom prst="rect">
              <a:avLst/>
            </a:prstGeom>
            <a:noFill/>
          </p:spPr>
          <p:txBody>
            <a:bodyPr wrap="square" rtlCol="0">
              <a:spAutoFit/>
            </a:bodyPr>
            <a:lstStyle/>
            <a:p>
              <a:r>
                <a:rPr lang="en-US" dirty="0">
                  <a:solidFill>
                    <a:schemeClr val="accent1"/>
                  </a:solidFill>
                </a:rPr>
                <a:t>20</a:t>
              </a:r>
            </a:p>
          </p:txBody>
        </p:sp>
        <p:sp>
          <p:nvSpPr>
            <p:cNvPr id="18" name="TextBox 17"/>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8</a:t>
              </a:r>
            </a:p>
          </p:txBody>
        </p:sp>
        <p:sp>
          <p:nvSpPr>
            <p:cNvPr id="19" name="TextBox 18"/>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14</a:t>
              </a:r>
            </a:p>
          </p:txBody>
        </p:sp>
        <p:sp>
          <p:nvSpPr>
            <p:cNvPr id="20" name="TextBox 19"/>
            <p:cNvSpPr txBox="1"/>
            <p:nvPr/>
          </p:nvSpPr>
          <p:spPr>
            <a:xfrm>
              <a:off x="7871487" y="3602769"/>
              <a:ext cx="682906" cy="650839"/>
            </a:xfrm>
            <a:prstGeom prst="rect">
              <a:avLst/>
            </a:prstGeom>
            <a:noFill/>
          </p:spPr>
          <p:txBody>
            <a:bodyPr wrap="square" rtlCol="0">
              <a:spAutoFit/>
            </a:bodyPr>
            <a:lstStyle/>
            <a:p>
              <a:r>
                <a:rPr lang="en-US" dirty="0">
                  <a:solidFill>
                    <a:schemeClr val="accent1"/>
                  </a:solidFill>
                </a:rPr>
                <a:t>35</a:t>
              </a:r>
            </a:p>
          </p:txBody>
        </p:sp>
        <p:sp>
          <p:nvSpPr>
            <p:cNvPr id="21" name="TextBox 20"/>
            <p:cNvSpPr txBox="1"/>
            <p:nvPr/>
          </p:nvSpPr>
          <p:spPr>
            <a:xfrm>
              <a:off x="6271357" y="3664194"/>
              <a:ext cx="682906" cy="650839"/>
            </a:xfrm>
            <a:prstGeom prst="rect">
              <a:avLst/>
            </a:prstGeom>
            <a:noFill/>
          </p:spPr>
          <p:txBody>
            <a:bodyPr wrap="square" rtlCol="0">
              <a:spAutoFit/>
            </a:bodyPr>
            <a:lstStyle/>
            <a:p>
              <a:r>
                <a:rPr lang="en-US" dirty="0">
                  <a:solidFill>
                    <a:schemeClr val="accent1"/>
                  </a:solidFill>
                </a:rPr>
                <a:t>13</a:t>
              </a:r>
            </a:p>
          </p:txBody>
        </p:sp>
        <p:sp>
          <p:nvSpPr>
            <p:cNvPr id="22" name="TextBox 21"/>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3" name="TextBox 22"/>
          <p:cNvSpPr txBox="1"/>
          <p:nvPr/>
        </p:nvSpPr>
        <p:spPr>
          <a:xfrm>
            <a:off x="1222078" y="976707"/>
            <a:ext cx="1944547" cy="400110"/>
          </a:xfrm>
          <a:prstGeom prst="rect">
            <a:avLst/>
          </a:prstGeom>
          <a:noFill/>
        </p:spPr>
        <p:txBody>
          <a:bodyPr wrap="square" rtlCol="0">
            <a:spAutoFit/>
          </a:bodyPr>
          <a:lstStyle/>
          <a:p>
            <a:r>
              <a:rPr lang="en-US" sz="2000" dirty="0">
                <a:solidFill>
                  <a:srgbClr val="7030A0"/>
                </a:solidFill>
              </a:rPr>
              <a:t>Capacity: 10</a:t>
            </a:r>
          </a:p>
        </p:txBody>
      </p:sp>
      <p:pic>
        <p:nvPicPr>
          <p:cNvPr id="27" name="Picture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9115" y="3331947"/>
            <a:ext cx="575909" cy="523296"/>
          </a:xfrm>
          <a:prstGeom prst="rect">
            <a:avLst/>
          </a:prstGeom>
        </p:spPr>
      </p:pic>
      <p:pic>
        <p:nvPicPr>
          <p:cNvPr id="28" name="Picture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63108" y="3331947"/>
            <a:ext cx="575909" cy="523296"/>
          </a:xfrm>
          <a:prstGeom prst="rect">
            <a:avLst/>
          </a:prstGeom>
        </p:spPr>
      </p:pic>
      <p:pic>
        <p:nvPicPr>
          <p:cNvPr id="29"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5411" y="3331947"/>
            <a:ext cx="586395" cy="532824"/>
          </a:xfrm>
          <a:prstGeom prst="rect">
            <a:avLst/>
          </a:prstGeom>
        </p:spPr>
      </p:pic>
      <p:pic>
        <p:nvPicPr>
          <p:cNvPr id="30" name="Picture 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94109" y="3331947"/>
            <a:ext cx="586395" cy="532824"/>
          </a:xfrm>
          <a:prstGeom prst="rect">
            <a:avLst/>
          </a:prstGeom>
        </p:spPr>
      </p:pic>
      <p:sp>
        <p:nvSpPr>
          <p:cNvPr id="31" name="TextBox 30"/>
          <p:cNvSpPr txBox="1"/>
          <p:nvPr/>
        </p:nvSpPr>
        <p:spPr>
          <a:xfrm>
            <a:off x="4733807" y="3270429"/>
            <a:ext cx="3503830" cy="646331"/>
          </a:xfrm>
          <a:prstGeom prst="rect">
            <a:avLst/>
          </a:prstGeom>
          <a:noFill/>
        </p:spPr>
        <p:txBody>
          <a:bodyPr wrap="square" rtlCol="0">
            <a:spAutoFit/>
          </a:bodyPr>
          <a:lstStyle/>
          <a:p>
            <a:r>
              <a:rPr lang="en-US" dirty="0">
                <a:solidFill>
                  <a:schemeClr val="accent4"/>
                </a:solidFill>
              </a:rPr>
              <a:t>Total weight: 10</a:t>
            </a:r>
          </a:p>
          <a:p>
            <a:r>
              <a:rPr lang="en-US" dirty="0">
                <a:solidFill>
                  <a:schemeClr val="accent1"/>
                </a:solidFill>
              </a:rPr>
              <a:t>Total value: 42</a:t>
            </a:r>
          </a:p>
        </p:txBody>
      </p:sp>
      <p:pic>
        <p:nvPicPr>
          <p:cNvPr id="32" name="Picture 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11479" y="5915315"/>
            <a:ext cx="575909" cy="523296"/>
          </a:xfrm>
          <a:prstGeom prst="rect">
            <a:avLst/>
          </a:prstGeom>
        </p:spPr>
      </p:pic>
      <p:pic>
        <p:nvPicPr>
          <p:cNvPr id="33" name="Picture 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1563" y="5913324"/>
            <a:ext cx="555837" cy="505058"/>
          </a:xfrm>
          <a:prstGeom prst="rect">
            <a:avLst/>
          </a:prstGeom>
        </p:spPr>
      </p:pic>
      <p:pic>
        <p:nvPicPr>
          <p:cNvPr id="34" name="Picture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4714" y="5913324"/>
            <a:ext cx="586395" cy="532824"/>
          </a:xfrm>
          <a:prstGeom prst="rect">
            <a:avLst/>
          </a:prstGeom>
        </p:spPr>
      </p:pic>
      <p:sp>
        <p:nvSpPr>
          <p:cNvPr id="35" name="TextBox 34"/>
          <p:cNvSpPr txBox="1"/>
          <p:nvPr/>
        </p:nvSpPr>
        <p:spPr>
          <a:xfrm>
            <a:off x="4686299" y="5842687"/>
            <a:ext cx="3503830" cy="646331"/>
          </a:xfrm>
          <a:prstGeom prst="rect">
            <a:avLst/>
          </a:prstGeom>
          <a:noFill/>
        </p:spPr>
        <p:txBody>
          <a:bodyPr wrap="square" rtlCol="0">
            <a:spAutoFit/>
          </a:bodyPr>
          <a:lstStyle/>
          <a:p>
            <a:r>
              <a:rPr lang="en-US" dirty="0">
                <a:solidFill>
                  <a:schemeClr val="accent4"/>
                </a:solidFill>
              </a:rPr>
              <a:t>Total weight: 9</a:t>
            </a:r>
          </a:p>
          <a:p>
            <a:r>
              <a:rPr lang="en-US" dirty="0">
                <a:solidFill>
                  <a:schemeClr val="accent1"/>
                </a:solidFill>
              </a:rPr>
              <a:t>Total value: 35</a:t>
            </a:r>
          </a:p>
        </p:txBody>
      </p:sp>
      <p:cxnSp>
        <p:nvCxnSpPr>
          <p:cNvPr id="38" name="Straight Connector 37"/>
          <p:cNvCxnSpPr/>
          <p:nvPr/>
        </p:nvCxnSpPr>
        <p:spPr>
          <a:xfrm>
            <a:off x="416689" y="1678329"/>
            <a:ext cx="8333088"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ight Arrow 38"/>
          <p:cNvSpPr/>
          <p:nvPr/>
        </p:nvSpPr>
        <p:spPr>
          <a:xfrm>
            <a:off x="-135279" y="1713651"/>
            <a:ext cx="763929" cy="625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55E309C-EC8C-B742-B32C-49B8D6578BFF}"/>
              </a:ext>
            </a:extLst>
          </p:cNvPr>
          <p:cNvSpPr>
            <a:spLocks noGrp="1"/>
          </p:cNvSpPr>
          <p:nvPr>
            <p:ph type="sldNum" sz="quarter" idx="12"/>
          </p:nvPr>
        </p:nvSpPr>
        <p:spPr/>
        <p:txBody>
          <a:bodyPr/>
          <a:lstStyle/>
          <a:p>
            <a:fld id="{EF2FF170-42D9-E44F-9C55-E217B723EC95}" type="slidenum">
              <a:rPr lang="en-US" smtClean="0"/>
              <a:t>37</a:t>
            </a:fld>
            <a:endParaRPr lang="en-US"/>
          </a:p>
        </p:txBody>
      </p:sp>
    </p:spTree>
    <p:extLst>
      <p:ext uri="{BB962C8B-B14F-4D97-AF65-F5344CB8AC3E}">
        <p14:creationId xmlns:p14="http://schemas.microsoft.com/office/powerpoint/2010/main" val="85783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1" grpId="0"/>
      <p:bldP spid="35" grpId="0"/>
      <p:bldP spid="3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notation</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71252" y="3907337"/>
            <a:ext cx="2028475" cy="2028475"/>
          </a:xfrm>
          <a:prstGeom prst="rect">
            <a:avLst/>
          </a:prstGeom>
        </p:spPr>
      </p:pic>
      <p:sp>
        <p:nvSpPr>
          <p:cNvPr id="5" name="TextBox 4"/>
          <p:cNvSpPr txBox="1"/>
          <p:nvPr/>
        </p:nvSpPr>
        <p:spPr>
          <a:xfrm>
            <a:off x="6105902" y="5935812"/>
            <a:ext cx="2442258" cy="523220"/>
          </a:xfrm>
          <a:prstGeom prst="rect">
            <a:avLst/>
          </a:prstGeom>
          <a:noFill/>
        </p:spPr>
        <p:txBody>
          <a:bodyPr wrap="square" rtlCol="0">
            <a:spAutoFit/>
          </a:bodyPr>
          <a:lstStyle/>
          <a:p>
            <a:r>
              <a:rPr lang="en-US" sz="2800" dirty="0">
                <a:solidFill>
                  <a:srgbClr val="7030A0"/>
                </a:solidFill>
              </a:rPr>
              <a:t>Capacity: W</a:t>
            </a:r>
          </a:p>
        </p:txBody>
      </p:sp>
      <p:grpSp>
        <p:nvGrpSpPr>
          <p:cNvPr id="24" name="Group 23"/>
          <p:cNvGrpSpPr/>
          <p:nvPr/>
        </p:nvGrpSpPr>
        <p:grpSpPr>
          <a:xfrm>
            <a:off x="828086" y="1700665"/>
            <a:ext cx="7394545" cy="2080209"/>
            <a:chOff x="182140" y="1751737"/>
            <a:chExt cx="8333210" cy="2605712"/>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0210" y="1998496"/>
              <a:ext cx="815140" cy="81514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0" name="Picture 9"/>
            <p:cNvPicPr>
              <a:picLocks noChangeAspect="1"/>
            </p:cNvPicPr>
            <p:nvPr/>
          </p:nvPicPr>
          <p:blipFill>
            <a:blip r:embed="rId6"/>
            <a:stretch>
              <a:fillRect/>
            </a:stretch>
          </p:blipFill>
          <p:spPr>
            <a:xfrm>
              <a:off x="1423804" y="1751737"/>
              <a:ext cx="1136775" cy="1136775"/>
            </a:xfrm>
            <a:prstGeom prst="rect">
              <a:avLst/>
            </a:prstGeom>
          </p:spPr>
        </p:pic>
        <p:sp>
          <p:nvSpPr>
            <p:cNvPr id="11" name="TextBox 10"/>
            <p:cNvSpPr txBox="1"/>
            <p:nvPr/>
          </p:nvSpPr>
          <p:spPr>
            <a:xfrm>
              <a:off x="182140" y="3105108"/>
              <a:ext cx="1257737" cy="462633"/>
            </a:xfrm>
            <a:prstGeom prst="rect">
              <a:avLst/>
            </a:prstGeom>
            <a:noFill/>
          </p:spPr>
          <p:txBody>
            <a:bodyPr wrap="square" rtlCol="0">
              <a:spAutoFit/>
            </a:bodyPr>
            <a:lstStyle/>
            <a:p>
              <a:r>
                <a:rPr lang="en-US" dirty="0">
                  <a:solidFill>
                    <a:schemeClr val="accent4"/>
                  </a:solidFill>
                </a:rPr>
                <a:t>Weight:</a:t>
              </a:r>
            </a:p>
          </p:txBody>
        </p:sp>
        <p:sp>
          <p:nvSpPr>
            <p:cNvPr id="12" name="TextBox 11"/>
            <p:cNvSpPr txBox="1"/>
            <p:nvPr/>
          </p:nvSpPr>
          <p:spPr>
            <a:xfrm>
              <a:off x="243261" y="3833016"/>
              <a:ext cx="914518" cy="369333"/>
            </a:xfrm>
            <a:prstGeom prst="rect">
              <a:avLst/>
            </a:prstGeom>
            <a:noFill/>
          </p:spPr>
          <p:txBody>
            <a:bodyPr wrap="square" rtlCol="0">
              <a:spAutoFit/>
            </a:bodyPr>
            <a:lstStyle/>
            <a:p>
              <a:r>
                <a:rPr lang="en-US" dirty="0">
                  <a:solidFill>
                    <a:schemeClr val="accent1"/>
                  </a:solidFill>
                </a:rPr>
                <a:t>Value:</a:t>
              </a:r>
            </a:p>
          </p:txBody>
        </p:sp>
        <p:sp>
          <p:nvSpPr>
            <p:cNvPr id="13" name="TextBox 12"/>
            <p:cNvSpPr txBox="1"/>
            <p:nvPr/>
          </p:nvSpPr>
          <p:spPr>
            <a:xfrm>
              <a:off x="1782500" y="3005863"/>
              <a:ext cx="1010713" cy="732501"/>
            </a:xfrm>
            <a:prstGeom prst="rect">
              <a:avLst/>
            </a:prstGeom>
            <a:noFill/>
          </p:spPr>
          <p:txBody>
            <a:bodyPr wrap="square" rtlCol="0">
              <a:spAutoFit/>
            </a:bodyPr>
            <a:lstStyle/>
            <a:p>
              <a:r>
                <a:rPr lang="en-US" sz="3200">
                  <a:solidFill>
                    <a:schemeClr val="accent4"/>
                  </a:solidFill>
                </a:rPr>
                <a:t>w</a:t>
              </a:r>
              <a:r>
                <a:rPr lang="en-US" sz="3200" baseline="-25000">
                  <a:solidFill>
                    <a:schemeClr val="accent4"/>
                  </a:solidFill>
                </a:rPr>
                <a:t>1</a:t>
              </a:r>
              <a:endParaRPr lang="en-US" sz="3200" dirty="0">
                <a:solidFill>
                  <a:schemeClr val="accent4"/>
                </a:solidFill>
              </a:endParaRPr>
            </a:p>
          </p:txBody>
        </p:sp>
        <p:sp>
          <p:nvSpPr>
            <p:cNvPr id="18" name="TextBox 17"/>
            <p:cNvSpPr txBox="1"/>
            <p:nvPr/>
          </p:nvSpPr>
          <p:spPr>
            <a:xfrm>
              <a:off x="1810349" y="3624948"/>
              <a:ext cx="682905" cy="732501"/>
            </a:xfrm>
            <a:prstGeom prst="rect">
              <a:avLst/>
            </a:prstGeom>
            <a:noFill/>
          </p:spPr>
          <p:txBody>
            <a:bodyPr wrap="square" rtlCol="0">
              <a:spAutoFit/>
            </a:bodyPr>
            <a:lstStyle/>
            <a:p>
              <a:r>
                <a:rPr lang="en-US" sz="3200">
                  <a:solidFill>
                    <a:schemeClr val="accent1"/>
                  </a:solidFill>
                </a:rPr>
                <a:t>v</a:t>
              </a:r>
              <a:r>
                <a:rPr lang="en-US" sz="3200" baseline="-25000">
                  <a:solidFill>
                    <a:schemeClr val="accent1"/>
                  </a:solidFill>
                </a:rPr>
                <a:t>1</a:t>
              </a:r>
              <a:endParaRPr lang="en-US" sz="3200" dirty="0">
                <a:solidFill>
                  <a:schemeClr val="accent1"/>
                </a:solidFill>
              </a:endParaRPr>
            </a:p>
          </p:txBody>
        </p:sp>
        <p:sp>
          <p:nvSpPr>
            <p:cNvPr id="23" name="TextBox 22"/>
            <p:cNvSpPr txBox="1"/>
            <p:nvPr/>
          </p:nvSpPr>
          <p:spPr>
            <a:xfrm>
              <a:off x="376055" y="2402817"/>
              <a:ext cx="914518" cy="369332"/>
            </a:xfrm>
            <a:prstGeom prst="rect">
              <a:avLst/>
            </a:prstGeom>
            <a:noFill/>
          </p:spPr>
          <p:txBody>
            <a:bodyPr wrap="square" rtlCol="0">
              <a:spAutoFit/>
            </a:bodyPr>
            <a:lstStyle/>
            <a:p>
              <a:r>
                <a:rPr lang="en-US" dirty="0">
                  <a:solidFill>
                    <a:schemeClr val="accent5"/>
                  </a:solidFill>
                </a:rPr>
                <a:t>Item:</a:t>
              </a:r>
            </a:p>
          </p:txBody>
        </p:sp>
      </p:grpSp>
      <p:sp>
        <p:nvSpPr>
          <p:cNvPr id="25" name="TextBox 24"/>
          <p:cNvSpPr txBox="1"/>
          <p:nvPr/>
        </p:nvSpPr>
        <p:spPr>
          <a:xfrm>
            <a:off x="3410812" y="2701866"/>
            <a:ext cx="896865" cy="584775"/>
          </a:xfrm>
          <a:prstGeom prst="rect">
            <a:avLst/>
          </a:prstGeom>
          <a:noFill/>
        </p:spPr>
        <p:txBody>
          <a:bodyPr wrap="square" rtlCol="0">
            <a:spAutoFit/>
          </a:bodyPr>
          <a:lstStyle/>
          <a:p>
            <a:r>
              <a:rPr lang="en-US" sz="3200" dirty="0">
                <a:solidFill>
                  <a:schemeClr val="accent4"/>
                </a:solidFill>
              </a:rPr>
              <a:t>w</a:t>
            </a:r>
            <a:r>
              <a:rPr lang="en-US" sz="3200" baseline="-25000" dirty="0">
                <a:solidFill>
                  <a:schemeClr val="accent4"/>
                </a:solidFill>
              </a:rPr>
              <a:t>2</a:t>
            </a:r>
            <a:endParaRPr lang="en-US" sz="3200" dirty="0">
              <a:solidFill>
                <a:schemeClr val="accent4"/>
              </a:solidFill>
            </a:endParaRPr>
          </a:p>
        </p:txBody>
      </p:sp>
      <p:sp>
        <p:nvSpPr>
          <p:cNvPr id="26" name="TextBox 25"/>
          <p:cNvSpPr txBox="1"/>
          <p:nvPr/>
        </p:nvSpPr>
        <p:spPr>
          <a:xfrm>
            <a:off x="4733877" y="2701866"/>
            <a:ext cx="896865" cy="584775"/>
          </a:xfrm>
          <a:prstGeom prst="rect">
            <a:avLst/>
          </a:prstGeom>
          <a:noFill/>
        </p:spPr>
        <p:txBody>
          <a:bodyPr wrap="square" rtlCol="0">
            <a:spAutoFit/>
          </a:bodyPr>
          <a:lstStyle/>
          <a:p>
            <a:r>
              <a:rPr lang="en-US" sz="3200" dirty="0">
                <a:solidFill>
                  <a:schemeClr val="accent4"/>
                </a:solidFill>
              </a:rPr>
              <a:t>w</a:t>
            </a:r>
            <a:r>
              <a:rPr lang="en-US" sz="3200" baseline="-25000" dirty="0">
                <a:solidFill>
                  <a:schemeClr val="accent4"/>
                </a:solidFill>
              </a:rPr>
              <a:t>3</a:t>
            </a:r>
            <a:endParaRPr lang="en-US" sz="3200" dirty="0">
              <a:solidFill>
                <a:schemeClr val="accent4"/>
              </a:solidFill>
            </a:endParaRPr>
          </a:p>
        </p:txBody>
      </p:sp>
      <p:sp>
        <p:nvSpPr>
          <p:cNvPr id="27" name="TextBox 26"/>
          <p:cNvSpPr txBox="1"/>
          <p:nvPr/>
        </p:nvSpPr>
        <p:spPr>
          <a:xfrm>
            <a:off x="7651295" y="2623471"/>
            <a:ext cx="896865" cy="584775"/>
          </a:xfrm>
          <a:prstGeom prst="rect">
            <a:avLst/>
          </a:prstGeom>
          <a:noFill/>
        </p:spPr>
        <p:txBody>
          <a:bodyPr wrap="square" rtlCol="0">
            <a:spAutoFit/>
          </a:bodyPr>
          <a:lstStyle/>
          <a:p>
            <a:r>
              <a:rPr lang="en-US" sz="3200" dirty="0" err="1">
                <a:solidFill>
                  <a:schemeClr val="accent4"/>
                </a:solidFill>
              </a:rPr>
              <a:t>w</a:t>
            </a:r>
            <a:r>
              <a:rPr lang="en-US" sz="3200" baseline="-25000" dirty="0" err="1">
                <a:solidFill>
                  <a:schemeClr val="accent4"/>
                </a:solidFill>
              </a:rPr>
              <a:t>n</a:t>
            </a:r>
            <a:endParaRPr lang="en-US" sz="3200" dirty="0">
              <a:solidFill>
                <a:schemeClr val="accent4"/>
              </a:solidFill>
            </a:endParaRPr>
          </a:p>
        </p:txBody>
      </p:sp>
      <p:sp>
        <p:nvSpPr>
          <p:cNvPr id="28" name="TextBox 27"/>
          <p:cNvSpPr txBox="1"/>
          <p:nvPr/>
        </p:nvSpPr>
        <p:spPr>
          <a:xfrm>
            <a:off x="3466563" y="3191586"/>
            <a:ext cx="841113" cy="584775"/>
          </a:xfrm>
          <a:prstGeom prst="rect">
            <a:avLst/>
          </a:prstGeom>
          <a:noFill/>
        </p:spPr>
        <p:txBody>
          <a:bodyPr wrap="square" rtlCol="0">
            <a:spAutoFit/>
          </a:bodyPr>
          <a:lstStyle/>
          <a:p>
            <a:r>
              <a:rPr lang="en-US" sz="3200" dirty="0">
                <a:solidFill>
                  <a:schemeClr val="accent1"/>
                </a:solidFill>
              </a:rPr>
              <a:t>v</a:t>
            </a:r>
            <a:r>
              <a:rPr lang="en-US" sz="3200" baseline="-25000" dirty="0">
                <a:solidFill>
                  <a:schemeClr val="accent1"/>
                </a:solidFill>
              </a:rPr>
              <a:t>2</a:t>
            </a:r>
            <a:endParaRPr lang="en-US" sz="3200" dirty="0">
              <a:solidFill>
                <a:schemeClr val="accent1"/>
              </a:solidFill>
            </a:endParaRPr>
          </a:p>
        </p:txBody>
      </p:sp>
      <p:sp>
        <p:nvSpPr>
          <p:cNvPr id="29" name="TextBox 28"/>
          <p:cNvSpPr txBox="1"/>
          <p:nvPr/>
        </p:nvSpPr>
        <p:spPr>
          <a:xfrm>
            <a:off x="4779831" y="3217242"/>
            <a:ext cx="605982" cy="584775"/>
          </a:xfrm>
          <a:prstGeom prst="rect">
            <a:avLst/>
          </a:prstGeom>
          <a:noFill/>
        </p:spPr>
        <p:txBody>
          <a:bodyPr wrap="square" rtlCol="0">
            <a:spAutoFit/>
          </a:bodyPr>
          <a:lstStyle/>
          <a:p>
            <a:r>
              <a:rPr lang="en-US" sz="3200" dirty="0">
                <a:solidFill>
                  <a:schemeClr val="accent1"/>
                </a:solidFill>
              </a:rPr>
              <a:t>v</a:t>
            </a:r>
            <a:r>
              <a:rPr lang="en-US" sz="3200" baseline="-25000" dirty="0">
                <a:solidFill>
                  <a:schemeClr val="accent1"/>
                </a:solidFill>
              </a:rPr>
              <a:t>3</a:t>
            </a:r>
            <a:endParaRPr lang="en-US" sz="3200" dirty="0">
              <a:solidFill>
                <a:schemeClr val="accent1"/>
              </a:solidFill>
            </a:endParaRPr>
          </a:p>
        </p:txBody>
      </p:sp>
      <p:sp>
        <p:nvSpPr>
          <p:cNvPr id="30" name="TextBox 29"/>
          <p:cNvSpPr txBox="1"/>
          <p:nvPr/>
        </p:nvSpPr>
        <p:spPr>
          <a:xfrm>
            <a:off x="7796736" y="3217242"/>
            <a:ext cx="605982" cy="584775"/>
          </a:xfrm>
          <a:prstGeom prst="rect">
            <a:avLst/>
          </a:prstGeom>
          <a:noFill/>
        </p:spPr>
        <p:txBody>
          <a:bodyPr wrap="square" rtlCol="0">
            <a:spAutoFit/>
          </a:bodyPr>
          <a:lstStyle/>
          <a:p>
            <a:r>
              <a:rPr lang="en-US" sz="3200" dirty="0" err="1">
                <a:solidFill>
                  <a:schemeClr val="accent1"/>
                </a:solidFill>
              </a:rPr>
              <a:t>v</a:t>
            </a:r>
            <a:r>
              <a:rPr lang="en-US" sz="3200" baseline="-25000" dirty="0" err="1">
                <a:solidFill>
                  <a:schemeClr val="accent1"/>
                </a:solidFill>
              </a:rPr>
              <a:t>n</a:t>
            </a:r>
            <a:endParaRPr lang="en-US" sz="3200" dirty="0">
              <a:solidFill>
                <a:schemeClr val="accent1"/>
              </a:solidFill>
            </a:endParaRPr>
          </a:p>
        </p:txBody>
      </p:sp>
      <p:sp>
        <p:nvSpPr>
          <p:cNvPr id="31" name="TextBox 30"/>
          <p:cNvSpPr txBox="1"/>
          <p:nvPr/>
        </p:nvSpPr>
        <p:spPr>
          <a:xfrm>
            <a:off x="6222491" y="2466000"/>
            <a:ext cx="1053296" cy="769441"/>
          </a:xfrm>
          <a:prstGeom prst="rect">
            <a:avLst/>
          </a:prstGeom>
          <a:noFill/>
        </p:spPr>
        <p:txBody>
          <a:bodyPr wrap="square" rtlCol="0">
            <a:spAutoFit/>
          </a:bodyPr>
          <a:lstStyle/>
          <a:p>
            <a:r>
              <a:rPr lang="mr-IN" sz="4400" dirty="0"/>
              <a:t>…</a:t>
            </a:r>
            <a:endParaRPr lang="en-US" sz="4400" dirty="0"/>
          </a:p>
        </p:txBody>
      </p:sp>
      <p:sp>
        <p:nvSpPr>
          <p:cNvPr id="3" name="Slide Number Placeholder 2">
            <a:extLst>
              <a:ext uri="{FF2B5EF4-FFF2-40B4-BE49-F238E27FC236}">
                <a16:creationId xmlns:a16="http://schemas.microsoft.com/office/drawing/2014/main" id="{CB0A4599-FC54-894F-8FB8-726F231A469F}"/>
              </a:ext>
            </a:extLst>
          </p:cNvPr>
          <p:cNvSpPr>
            <a:spLocks noGrp="1"/>
          </p:cNvSpPr>
          <p:nvPr>
            <p:ph type="sldNum" sz="quarter" idx="12"/>
          </p:nvPr>
        </p:nvSpPr>
        <p:spPr/>
        <p:txBody>
          <a:bodyPr/>
          <a:lstStyle/>
          <a:p>
            <a:fld id="{EF2FF170-42D9-E44F-9C55-E217B723EC95}" type="slidenum">
              <a:rPr lang="en-US" smtClean="0"/>
              <a:t>38</a:t>
            </a:fld>
            <a:endParaRPr lang="en-US"/>
          </a:p>
        </p:txBody>
      </p:sp>
    </p:spTree>
    <p:extLst>
      <p:ext uri="{BB962C8B-B14F-4D97-AF65-F5344CB8AC3E}">
        <p14:creationId xmlns:p14="http://schemas.microsoft.com/office/powerpoint/2010/main" val="261928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value of the optimal solution.</a:t>
            </a:r>
          </a:p>
          <a:p>
            <a:r>
              <a:rPr lang="en-US" b="1" dirty="0">
                <a:solidFill>
                  <a:schemeClr val="accent4"/>
                </a:solidFill>
              </a:rPr>
              <a:t>Step 3: </a:t>
            </a:r>
            <a:r>
              <a:rPr lang="en-US" dirty="0">
                <a:solidFill>
                  <a:schemeClr val="accent5"/>
                </a:solidFill>
              </a:rPr>
              <a:t>Use dynamic programming </a:t>
            </a:r>
            <a:r>
              <a:rPr lang="en-US" dirty="0"/>
              <a:t>to find the value of the optimal solution.</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solution.</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Left Arrow 3"/>
          <p:cNvSpPr/>
          <p:nvPr/>
        </p:nvSpPr>
        <p:spPr>
          <a:xfrm>
            <a:off x="6658708" y="1690689"/>
            <a:ext cx="902677" cy="4546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2D845C86-B8DE-3A4E-A8CE-302814A66F45}"/>
              </a:ext>
            </a:extLst>
          </p:cNvPr>
          <p:cNvSpPr>
            <a:spLocks noGrp="1"/>
          </p:cNvSpPr>
          <p:nvPr>
            <p:ph type="sldNum" sz="quarter" idx="12"/>
          </p:nvPr>
        </p:nvSpPr>
        <p:spPr/>
        <p:txBody>
          <a:bodyPr/>
          <a:lstStyle/>
          <a:p>
            <a:fld id="{EF2FF170-42D9-E44F-9C55-E217B723EC95}" type="slidenum">
              <a:rPr lang="en-US" smtClean="0"/>
              <a:t>39</a:t>
            </a:fld>
            <a:endParaRPr lang="en-US"/>
          </a:p>
        </p:txBody>
      </p:sp>
    </p:spTree>
    <p:extLst>
      <p:ext uri="{BB962C8B-B14F-4D97-AF65-F5344CB8AC3E}">
        <p14:creationId xmlns:p14="http://schemas.microsoft.com/office/powerpoint/2010/main" val="1355475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time</a:t>
            </a:r>
          </a:p>
        </p:txBody>
      </p:sp>
      <p:sp>
        <p:nvSpPr>
          <p:cNvPr id="3" name="Content Placeholder 2"/>
          <p:cNvSpPr>
            <a:spLocks noGrp="1"/>
          </p:cNvSpPr>
          <p:nvPr>
            <p:ph idx="1"/>
          </p:nvPr>
        </p:nvSpPr>
        <p:spPr>
          <a:xfrm>
            <a:off x="628650" y="2224401"/>
            <a:ext cx="7776796" cy="4351338"/>
          </a:xfrm>
        </p:spPr>
        <p:txBody>
          <a:bodyPr/>
          <a:lstStyle/>
          <a:p>
            <a:r>
              <a:rPr lang="en-US" dirty="0"/>
              <a:t>Dynamic programming is an </a:t>
            </a:r>
            <a:r>
              <a:rPr lang="en-US" dirty="0">
                <a:solidFill>
                  <a:srgbClr val="CF6E6C"/>
                </a:solidFill>
              </a:rPr>
              <a:t>algorithm design paradigm.</a:t>
            </a:r>
          </a:p>
          <a:p>
            <a:r>
              <a:rPr lang="en-US" dirty="0"/>
              <a:t>Basic idea:</a:t>
            </a:r>
          </a:p>
          <a:p>
            <a:pPr lvl="1"/>
            <a:r>
              <a:rPr lang="en-US" dirty="0"/>
              <a:t>Identify </a:t>
            </a:r>
            <a:r>
              <a:rPr lang="en-US" b="1" dirty="0"/>
              <a:t>optimal sub-structure</a:t>
            </a:r>
          </a:p>
          <a:p>
            <a:pPr lvl="2"/>
            <a:r>
              <a:rPr lang="en-US" dirty="0">
                <a:solidFill>
                  <a:schemeClr val="accent4"/>
                </a:solidFill>
              </a:rPr>
              <a:t>Optimum to the big problem is built out of optima of small sub-problems</a:t>
            </a:r>
          </a:p>
          <a:p>
            <a:pPr lvl="1"/>
            <a:r>
              <a:rPr lang="en-US" dirty="0"/>
              <a:t>Take advantage of </a:t>
            </a:r>
            <a:r>
              <a:rPr lang="en-US" b="1" dirty="0"/>
              <a:t>overlapping sub-problems</a:t>
            </a:r>
          </a:p>
          <a:p>
            <a:pPr lvl="2"/>
            <a:r>
              <a:rPr lang="en-US" dirty="0">
                <a:solidFill>
                  <a:schemeClr val="accent4"/>
                </a:solidFill>
              </a:rPr>
              <a:t>Only solve each sub-problem once, then use it again and again</a:t>
            </a:r>
          </a:p>
          <a:p>
            <a:pPr lvl="1"/>
            <a:r>
              <a:rPr lang="en-US" dirty="0"/>
              <a:t>Keep track of the solutions to sub-problems in a table as you build to the final solution.</a:t>
            </a:r>
          </a:p>
        </p:txBody>
      </p:sp>
      <p:sp>
        <p:nvSpPr>
          <p:cNvPr id="5" name="Rectangle 4"/>
          <p:cNvSpPr/>
          <p:nvPr/>
        </p:nvSpPr>
        <p:spPr>
          <a:xfrm rot="894320">
            <a:off x="4696958" y="393018"/>
            <a:ext cx="4572000" cy="1569660"/>
          </a:xfrm>
          <a:prstGeom prst="rect">
            <a:avLst/>
          </a:prstGeom>
        </p:spPr>
        <p:txBody>
          <a:bodyPr>
            <a:spAutoFit/>
          </a:bodyPr>
          <a:lstStyle/>
          <a:p>
            <a:pPr algn="ctr"/>
            <a:r>
              <a:rPr lang="en-US" sz="4800" b="1" i="1" cap="none" spc="0" dirty="0">
                <a:ln w="9525">
                  <a:solidFill>
                    <a:schemeClr val="bg1"/>
                  </a:solidFill>
                  <a:prstDash val="solid"/>
                </a:ln>
                <a:solidFill>
                  <a:srgbClr val="CF6E6C"/>
                </a:solidFill>
                <a:effectLst>
                  <a:outerShdw blurRad="12700" dist="38100" dir="2700000" algn="tl" rotWithShape="0">
                    <a:schemeClr val="accent5">
                      <a:lumMod val="60000"/>
                      <a:lumOff val="40000"/>
                    </a:schemeClr>
                  </a:outerShdw>
                </a:effectLst>
              </a:rPr>
              <a:t>Dynamic </a:t>
            </a:r>
          </a:p>
          <a:p>
            <a:pPr algn="ctr"/>
            <a:r>
              <a:rPr lang="en-US" sz="4800" b="1" i="1" cap="none" spc="0" dirty="0">
                <a:ln w="9525">
                  <a:solidFill>
                    <a:schemeClr val="bg1"/>
                  </a:solidFill>
                  <a:prstDash val="solid"/>
                </a:ln>
                <a:solidFill>
                  <a:srgbClr val="CF6E6C"/>
                </a:solidFill>
                <a:effectLst>
                  <a:outerShdw blurRad="12700" dist="38100" dir="2700000" algn="tl" rotWithShape="0">
                    <a:schemeClr val="accent5">
                      <a:lumMod val="60000"/>
                      <a:lumOff val="40000"/>
                    </a:schemeClr>
                  </a:outerShdw>
                </a:effectLst>
              </a:rPr>
              <a:t>Programming!</a:t>
            </a:r>
          </a:p>
        </p:txBody>
      </p:sp>
      <p:sp>
        <p:nvSpPr>
          <p:cNvPr id="4" name="Slide Number Placeholder 3">
            <a:extLst>
              <a:ext uri="{FF2B5EF4-FFF2-40B4-BE49-F238E27FC236}">
                <a16:creationId xmlns:a16="http://schemas.microsoft.com/office/drawing/2014/main" id="{5656C32B-F226-3F47-B648-213ED94D32E8}"/>
              </a:ext>
            </a:extLst>
          </p:cNvPr>
          <p:cNvSpPr>
            <a:spLocks noGrp="1"/>
          </p:cNvSpPr>
          <p:nvPr>
            <p:ph type="sldNum" sz="quarter" idx="12"/>
          </p:nvPr>
        </p:nvSpPr>
        <p:spPr/>
        <p:txBody>
          <a:bodyPr/>
          <a:lstStyle/>
          <a:p>
            <a:fld id="{EF2FF170-42D9-E44F-9C55-E217B723EC95}" type="slidenum">
              <a:rPr lang="en-US" smtClean="0"/>
              <a:t>4</a:t>
            </a:fld>
            <a:endParaRPr lang="en-US"/>
          </a:p>
        </p:txBody>
      </p:sp>
    </p:spTree>
    <p:extLst>
      <p:ext uri="{BB962C8B-B14F-4D97-AF65-F5344CB8AC3E}">
        <p14:creationId xmlns:p14="http://schemas.microsoft.com/office/powerpoint/2010/main" val="144215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47109" y="2821926"/>
            <a:ext cx="3088013" cy="3088013"/>
          </a:xfrm>
          <a:prstGeom prst="rect">
            <a:avLst/>
          </a:prstGeom>
        </p:spPr>
      </p:pic>
      <p:sp>
        <p:nvSpPr>
          <p:cNvPr id="2" name="Title 1"/>
          <p:cNvSpPr>
            <a:spLocks noGrp="1"/>
          </p:cNvSpPr>
          <p:nvPr>
            <p:ph type="title"/>
          </p:nvPr>
        </p:nvSpPr>
        <p:spPr/>
        <p:txBody>
          <a:bodyPr/>
          <a:lstStyle/>
          <a:p>
            <a:r>
              <a:rPr lang="en-US" dirty="0"/>
              <a:t>Optimal substructure</a:t>
            </a:r>
          </a:p>
        </p:txBody>
      </p:sp>
      <p:sp>
        <p:nvSpPr>
          <p:cNvPr id="3" name="Content Placeholder 2"/>
          <p:cNvSpPr>
            <a:spLocks noGrp="1"/>
          </p:cNvSpPr>
          <p:nvPr>
            <p:ph idx="1"/>
          </p:nvPr>
        </p:nvSpPr>
        <p:spPr/>
        <p:txBody>
          <a:bodyPr/>
          <a:lstStyle/>
          <a:p>
            <a:r>
              <a:rPr lang="en-US" dirty="0"/>
              <a:t>Sub-problems: </a:t>
            </a:r>
          </a:p>
          <a:p>
            <a:pPr lvl="1"/>
            <a:r>
              <a:rPr lang="en-US" dirty="0">
                <a:solidFill>
                  <a:schemeClr val="accent4"/>
                </a:solidFill>
              </a:rPr>
              <a:t>Unbounded Knapsack with a smaller knapsack</a:t>
            </a:r>
            <a:r>
              <a:rPr lang="en-US" dirty="0"/>
              <a:t>.</a:t>
            </a:r>
          </a:p>
          <a:p>
            <a:pPr lvl="1"/>
            <a:r>
              <a:rPr lang="en-US" dirty="0">
                <a:solidFill>
                  <a:schemeClr val="accent4"/>
                </a:solidFill>
              </a:rPr>
              <a:t>K[x] = value you can fit in a knapsack of capacity x</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7178" y="3306607"/>
            <a:ext cx="2090159" cy="209015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9769" y="3727043"/>
            <a:ext cx="1277775" cy="1277775"/>
          </a:xfrm>
          <a:prstGeom prst="rect">
            <a:avLst/>
          </a:prstGeom>
        </p:spPr>
      </p:pic>
      <p:sp>
        <p:nvSpPr>
          <p:cNvPr id="8" name="TextBox 7"/>
          <p:cNvSpPr txBox="1"/>
          <p:nvPr/>
        </p:nvSpPr>
        <p:spPr>
          <a:xfrm>
            <a:off x="737639" y="5636608"/>
            <a:ext cx="1802034" cy="923330"/>
          </a:xfrm>
          <a:prstGeom prst="rect">
            <a:avLst/>
          </a:prstGeom>
          <a:noFill/>
        </p:spPr>
        <p:txBody>
          <a:bodyPr wrap="square" rtlCol="0">
            <a:spAutoFit/>
          </a:bodyPr>
          <a:lstStyle/>
          <a:p>
            <a:r>
              <a:rPr lang="en-US" dirty="0"/>
              <a:t>First solve the problem for small knapsacks</a:t>
            </a:r>
          </a:p>
        </p:txBody>
      </p:sp>
      <p:sp>
        <p:nvSpPr>
          <p:cNvPr id="9" name="TextBox 8"/>
          <p:cNvSpPr txBox="1"/>
          <p:nvPr/>
        </p:nvSpPr>
        <p:spPr>
          <a:xfrm>
            <a:off x="3887566" y="5987309"/>
            <a:ext cx="1802034" cy="646331"/>
          </a:xfrm>
          <a:prstGeom prst="rect">
            <a:avLst/>
          </a:prstGeom>
          <a:noFill/>
        </p:spPr>
        <p:txBody>
          <a:bodyPr wrap="square" rtlCol="0">
            <a:spAutoFit/>
          </a:bodyPr>
          <a:lstStyle/>
          <a:p>
            <a:r>
              <a:rPr lang="en-US" dirty="0"/>
              <a:t>Then </a:t>
            </a:r>
            <a:r>
              <a:rPr lang="en-US"/>
              <a:t>larger knapsacks</a:t>
            </a:r>
          </a:p>
        </p:txBody>
      </p:sp>
      <p:sp>
        <p:nvSpPr>
          <p:cNvPr id="10" name="TextBox 9"/>
          <p:cNvSpPr txBox="1"/>
          <p:nvPr/>
        </p:nvSpPr>
        <p:spPr>
          <a:xfrm>
            <a:off x="7037494" y="5987310"/>
            <a:ext cx="1802034" cy="646331"/>
          </a:xfrm>
          <a:prstGeom prst="rect">
            <a:avLst/>
          </a:prstGeom>
          <a:noFill/>
        </p:spPr>
        <p:txBody>
          <a:bodyPr wrap="square" rtlCol="0">
            <a:spAutoFit/>
          </a:bodyPr>
          <a:lstStyle/>
          <a:p>
            <a:r>
              <a:rPr lang="en-US" dirty="0"/>
              <a:t>Then </a:t>
            </a:r>
            <a:r>
              <a:rPr lang="en-US"/>
              <a:t>larger knapsacks</a:t>
            </a:r>
          </a:p>
        </p:txBody>
      </p:sp>
      <p:sp>
        <p:nvSpPr>
          <p:cNvPr id="11" name="Slide Number Placeholder 10">
            <a:extLst>
              <a:ext uri="{FF2B5EF4-FFF2-40B4-BE49-F238E27FC236}">
                <a16:creationId xmlns:a16="http://schemas.microsoft.com/office/drawing/2014/main" id="{AEB76DE1-BE4F-9E44-8A8A-FAC1914DF5E0}"/>
              </a:ext>
            </a:extLst>
          </p:cNvPr>
          <p:cNvSpPr>
            <a:spLocks noGrp="1"/>
          </p:cNvSpPr>
          <p:nvPr>
            <p:ph type="sldNum" sz="quarter" idx="12"/>
          </p:nvPr>
        </p:nvSpPr>
        <p:spPr/>
        <p:txBody>
          <a:bodyPr/>
          <a:lstStyle/>
          <a:p>
            <a:fld id="{EF2FF170-42D9-E44F-9C55-E217B723EC95}" type="slidenum">
              <a:rPr lang="en-US" smtClean="0"/>
              <a:t>40</a:t>
            </a:fld>
            <a:endParaRPr lang="en-US"/>
          </a:p>
        </p:txBody>
      </p:sp>
    </p:spTree>
    <p:extLst>
      <p:ext uri="{BB962C8B-B14F-4D97-AF65-F5344CB8AC3E}">
        <p14:creationId xmlns:p14="http://schemas.microsoft.com/office/powerpoint/2010/main" val="63089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389"/>
            <a:ext cx="7886700" cy="1325563"/>
          </a:xfrm>
        </p:spPr>
        <p:txBody>
          <a:bodyPr/>
          <a:lstStyle/>
          <a:p>
            <a:r>
              <a:rPr lang="en-US" dirty="0"/>
              <a:t>Optimal substructure</a:t>
            </a:r>
          </a:p>
        </p:txBody>
      </p:sp>
      <p:sp>
        <p:nvSpPr>
          <p:cNvPr id="3" name="Content Placeholder 2"/>
          <p:cNvSpPr>
            <a:spLocks noGrp="1"/>
          </p:cNvSpPr>
          <p:nvPr>
            <p:ph idx="1"/>
          </p:nvPr>
        </p:nvSpPr>
        <p:spPr>
          <a:xfrm>
            <a:off x="559202" y="1152859"/>
            <a:ext cx="7886700" cy="4351338"/>
          </a:xfrm>
        </p:spPr>
        <p:txBody>
          <a:bodyPr/>
          <a:lstStyle/>
          <a:p>
            <a:r>
              <a:rPr lang="en-US" dirty="0"/>
              <a:t>Suppose this is an optimal solution for capacity x:</a:t>
            </a:r>
          </a:p>
          <a:p>
            <a:endParaRPr lang="en-US" dirty="0"/>
          </a:p>
          <a:p>
            <a:endParaRPr lang="en-US" dirty="0"/>
          </a:p>
          <a:p>
            <a:endParaRPr lang="en-US" dirty="0"/>
          </a:p>
          <a:p>
            <a:endParaRPr lang="en-US" dirty="0"/>
          </a:p>
          <a:p>
            <a:r>
              <a:rPr lang="en-US" dirty="0"/>
              <a:t>Then this is optimal for capacity x - </a:t>
            </a:r>
            <a:r>
              <a:rPr lang="en-US" dirty="0" err="1"/>
              <a:t>w</a:t>
            </a:r>
            <a:r>
              <a:rPr lang="en-US" baseline="-25000" dirty="0" err="1"/>
              <a:t>i</a:t>
            </a:r>
            <a:r>
              <a:rPr lang="en-US" dirty="0"/>
              <a:t>:</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6554" y="1737828"/>
            <a:ext cx="1734517" cy="1734517"/>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87457" y="1725686"/>
            <a:ext cx="670682" cy="670682"/>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0157" y="2404771"/>
            <a:ext cx="670682" cy="670682"/>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4794" y="1824665"/>
            <a:ext cx="670682" cy="670682"/>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0993" y="2659415"/>
            <a:ext cx="544059" cy="544059"/>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2337" y="1788997"/>
            <a:ext cx="544059" cy="544059"/>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56824" y="2754295"/>
            <a:ext cx="480922" cy="480922"/>
          </a:xfrm>
          <a:prstGeom prst="rect">
            <a:avLst/>
          </a:prstGeom>
        </p:spPr>
      </p:pic>
      <p:sp>
        <p:nvSpPr>
          <p:cNvPr id="13" name="Right Arrow 12"/>
          <p:cNvSpPr/>
          <p:nvPr/>
        </p:nvSpPr>
        <p:spPr>
          <a:xfrm>
            <a:off x="5407898" y="2333056"/>
            <a:ext cx="858232" cy="5440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609144" y="3472345"/>
            <a:ext cx="1501927" cy="646331"/>
          </a:xfrm>
          <a:prstGeom prst="rect">
            <a:avLst/>
          </a:prstGeom>
          <a:noFill/>
        </p:spPr>
        <p:txBody>
          <a:bodyPr wrap="square" rtlCol="0">
            <a:spAutoFit/>
          </a:bodyPr>
          <a:lstStyle/>
          <a:p>
            <a:r>
              <a:rPr lang="en-US" dirty="0">
                <a:solidFill>
                  <a:srgbClr val="7030A0"/>
                </a:solidFill>
              </a:rPr>
              <a:t>Capacity x</a:t>
            </a:r>
          </a:p>
          <a:p>
            <a:r>
              <a:rPr lang="en-US" dirty="0">
                <a:solidFill>
                  <a:schemeClr val="accent1"/>
                </a:solidFill>
              </a:rPr>
              <a:t>Value V</a:t>
            </a:r>
          </a:p>
        </p:txBody>
      </p:sp>
      <p:sp>
        <p:nvSpPr>
          <p:cNvPr id="15" name="TextBox 14"/>
          <p:cNvSpPr txBox="1"/>
          <p:nvPr/>
        </p:nvSpPr>
        <p:spPr>
          <a:xfrm>
            <a:off x="3914584" y="3075453"/>
            <a:ext cx="1108830" cy="646331"/>
          </a:xfrm>
          <a:prstGeom prst="rect">
            <a:avLst/>
          </a:prstGeom>
          <a:noFill/>
        </p:spPr>
        <p:txBody>
          <a:bodyPr wrap="none" rtlCol="0">
            <a:spAutoFit/>
          </a:bodyPr>
          <a:lstStyle/>
          <a:p>
            <a:r>
              <a:rPr lang="en-US" dirty="0">
                <a:solidFill>
                  <a:schemeClr val="accent4"/>
                </a:solidFill>
              </a:rPr>
              <a:t>Weight </a:t>
            </a:r>
            <a:r>
              <a:rPr lang="en-US" dirty="0" err="1">
                <a:solidFill>
                  <a:schemeClr val="accent4"/>
                </a:solidFill>
              </a:rPr>
              <a:t>w</a:t>
            </a:r>
            <a:r>
              <a:rPr lang="en-US" baseline="-25000" dirty="0" err="1">
                <a:solidFill>
                  <a:schemeClr val="accent4"/>
                </a:solidFill>
              </a:rPr>
              <a:t>i</a:t>
            </a:r>
            <a:endParaRPr lang="en-US" baseline="-25000" dirty="0">
              <a:solidFill>
                <a:schemeClr val="accent4"/>
              </a:solidFill>
            </a:endParaRPr>
          </a:p>
          <a:p>
            <a:r>
              <a:rPr lang="en-US" dirty="0">
                <a:solidFill>
                  <a:schemeClr val="accent1"/>
                </a:solidFill>
              </a:rPr>
              <a:t>Value v</a:t>
            </a:r>
            <a:r>
              <a:rPr lang="en-US" baseline="-25000" dirty="0">
                <a:solidFill>
                  <a:schemeClr val="accent1"/>
                </a:solidFill>
              </a:rPr>
              <a:t>i</a:t>
            </a:r>
            <a:endParaRPr lang="en-US" dirty="0">
              <a:solidFill>
                <a:schemeClr val="accent1"/>
              </a:solidFill>
            </a:endParaRPr>
          </a:p>
        </p:txBody>
      </p:sp>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35931" y="4637217"/>
            <a:ext cx="1139289" cy="1139289"/>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1013" y="4193395"/>
            <a:ext cx="670682" cy="670682"/>
          </a:xfrm>
          <a:prstGeom prst="rect">
            <a:avLst/>
          </a:prstGeom>
        </p:spPr>
      </p:pic>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0457" y="4332732"/>
            <a:ext cx="670682" cy="670682"/>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6656" y="5167482"/>
            <a:ext cx="544059" cy="544059"/>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8000" y="4297064"/>
            <a:ext cx="544059" cy="544059"/>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92487" y="5262362"/>
            <a:ext cx="480922" cy="480922"/>
          </a:xfrm>
          <a:prstGeom prst="rect">
            <a:avLst/>
          </a:prstGeom>
        </p:spPr>
      </p:pic>
      <p:sp>
        <p:nvSpPr>
          <p:cNvPr id="23" name="Right Arrow 22"/>
          <p:cNvSpPr/>
          <p:nvPr/>
        </p:nvSpPr>
        <p:spPr>
          <a:xfrm>
            <a:off x="5395669" y="4841123"/>
            <a:ext cx="870461" cy="5440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497793" y="5981336"/>
            <a:ext cx="1724628" cy="646331"/>
          </a:xfrm>
          <a:prstGeom prst="rect">
            <a:avLst/>
          </a:prstGeom>
          <a:noFill/>
        </p:spPr>
        <p:txBody>
          <a:bodyPr wrap="square" rtlCol="0">
            <a:spAutoFit/>
          </a:bodyPr>
          <a:lstStyle/>
          <a:p>
            <a:r>
              <a:rPr lang="en-US" dirty="0">
                <a:solidFill>
                  <a:srgbClr val="7030A0"/>
                </a:solidFill>
              </a:rPr>
              <a:t>Capacity x </a:t>
            </a:r>
            <a:r>
              <a:rPr lang="mr-IN" dirty="0">
                <a:solidFill>
                  <a:srgbClr val="7030A0"/>
                </a:solidFill>
              </a:rPr>
              <a:t>–</a:t>
            </a:r>
            <a:r>
              <a:rPr lang="en-US" dirty="0">
                <a:solidFill>
                  <a:srgbClr val="7030A0"/>
                </a:solidFill>
              </a:rPr>
              <a:t> </a:t>
            </a:r>
            <a:r>
              <a:rPr lang="en-US" dirty="0" err="1">
                <a:solidFill>
                  <a:srgbClr val="7030A0"/>
                </a:solidFill>
              </a:rPr>
              <a:t>w</a:t>
            </a:r>
            <a:r>
              <a:rPr lang="en-US" baseline="-25000" dirty="0" err="1">
                <a:solidFill>
                  <a:srgbClr val="7030A0"/>
                </a:solidFill>
              </a:rPr>
              <a:t>i</a:t>
            </a:r>
            <a:endParaRPr lang="en-US" baseline="-25000" dirty="0">
              <a:solidFill>
                <a:srgbClr val="7030A0"/>
              </a:solidFill>
            </a:endParaRPr>
          </a:p>
          <a:p>
            <a:r>
              <a:rPr lang="en-US" dirty="0">
                <a:solidFill>
                  <a:schemeClr val="accent1"/>
                </a:solidFill>
              </a:rPr>
              <a:t>Value V - v</a:t>
            </a:r>
            <a:r>
              <a:rPr lang="en-US" baseline="-25000" dirty="0">
                <a:solidFill>
                  <a:schemeClr val="accent1"/>
                </a:solidFill>
              </a:rPr>
              <a:t>i</a:t>
            </a:r>
            <a:endParaRPr lang="en-US" dirty="0">
              <a:solidFill>
                <a:schemeClr val="accent1"/>
              </a:solidFill>
            </a:endParaRPr>
          </a:p>
        </p:txBody>
      </p:sp>
      <p:sp>
        <p:nvSpPr>
          <p:cNvPr id="28" name="TextBox 27"/>
          <p:cNvSpPr txBox="1"/>
          <p:nvPr/>
        </p:nvSpPr>
        <p:spPr>
          <a:xfrm rot="20689772">
            <a:off x="60273" y="2086545"/>
            <a:ext cx="1913141" cy="1200329"/>
          </a:xfrm>
          <a:prstGeom prst="rect">
            <a:avLst/>
          </a:prstGeom>
          <a:noFill/>
        </p:spPr>
        <p:txBody>
          <a:bodyPr wrap="square" rtlCol="0">
            <a:spAutoFit/>
          </a:bodyPr>
          <a:lstStyle/>
          <a:p>
            <a:pPr algn="ctr"/>
            <a:r>
              <a:rPr lang="en-US" dirty="0">
                <a:solidFill>
                  <a:schemeClr val="accent4"/>
                </a:solidFill>
              </a:rPr>
              <a:t>Say that the optimal solution contains at least one copy of item </a:t>
            </a:r>
            <a:r>
              <a:rPr lang="en-US" dirty="0" err="1">
                <a:solidFill>
                  <a:schemeClr val="accent4"/>
                </a:solidFill>
              </a:rPr>
              <a:t>i</a:t>
            </a:r>
            <a:r>
              <a:rPr lang="en-US" dirty="0">
                <a:solidFill>
                  <a:schemeClr val="accent4"/>
                </a:solidFill>
              </a:rPr>
              <a:t>.</a:t>
            </a:r>
          </a:p>
        </p:txBody>
      </p:sp>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6855" y="6054"/>
            <a:ext cx="917131" cy="917131"/>
          </a:xfrm>
          <a:prstGeom prst="rect">
            <a:avLst/>
          </a:prstGeom>
        </p:spPr>
      </p:pic>
      <p:sp>
        <p:nvSpPr>
          <p:cNvPr id="30" name="TextBox 29"/>
          <p:cNvSpPr txBox="1"/>
          <p:nvPr/>
        </p:nvSpPr>
        <p:spPr>
          <a:xfrm>
            <a:off x="8056759" y="360292"/>
            <a:ext cx="778286" cy="369332"/>
          </a:xfrm>
          <a:prstGeom prst="rect">
            <a:avLst/>
          </a:prstGeom>
          <a:noFill/>
        </p:spPr>
        <p:txBody>
          <a:bodyPr wrap="square" rtlCol="0">
            <a:spAutoFit/>
          </a:bodyPr>
          <a:lstStyle/>
          <a:p>
            <a:r>
              <a:rPr lang="en-US" dirty="0"/>
              <a:t>item </a:t>
            </a:r>
            <a:r>
              <a:rPr lang="en-US" dirty="0" err="1"/>
              <a:t>i</a:t>
            </a:r>
            <a:endParaRPr lang="en-US" dirty="0"/>
          </a:p>
        </p:txBody>
      </p:sp>
      <p:pic>
        <p:nvPicPr>
          <p:cNvPr id="5" name="Picture 4">
            <a:extLst>
              <a:ext uri="{FF2B5EF4-FFF2-40B4-BE49-F238E27FC236}">
                <a16:creationId xmlns:a16="http://schemas.microsoft.com/office/drawing/2014/main" id="{22F60456-0535-1544-97A4-50B5F2B664B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620" y="5557309"/>
            <a:ext cx="2650761" cy="1438065"/>
          </a:xfrm>
          <a:prstGeom prst="rect">
            <a:avLst/>
          </a:prstGeom>
        </p:spPr>
      </p:pic>
      <p:sp>
        <p:nvSpPr>
          <p:cNvPr id="6" name="TextBox 5">
            <a:extLst>
              <a:ext uri="{FF2B5EF4-FFF2-40B4-BE49-F238E27FC236}">
                <a16:creationId xmlns:a16="http://schemas.microsoft.com/office/drawing/2014/main" id="{19AC5D2C-8F3F-FE4B-A223-25FC56D7B52F}"/>
              </a:ext>
            </a:extLst>
          </p:cNvPr>
          <p:cNvSpPr txBox="1"/>
          <p:nvPr/>
        </p:nvSpPr>
        <p:spPr>
          <a:xfrm>
            <a:off x="62130" y="4952284"/>
            <a:ext cx="2537011" cy="1015663"/>
          </a:xfrm>
          <a:prstGeom prst="rect">
            <a:avLst/>
          </a:prstGeom>
          <a:noFill/>
        </p:spPr>
        <p:txBody>
          <a:bodyPr wrap="square" rtlCol="0">
            <a:spAutoFit/>
          </a:bodyPr>
          <a:lstStyle/>
          <a:p>
            <a:pPr algn="ctr"/>
            <a:r>
              <a:rPr lang="en-US" sz="2400" b="1" dirty="0">
                <a:solidFill>
                  <a:schemeClr val="accent4"/>
                </a:solidFill>
              </a:rPr>
              <a:t>Why?</a:t>
            </a:r>
          </a:p>
          <a:p>
            <a:pPr algn="ctr"/>
            <a:r>
              <a:rPr lang="en-US" dirty="0">
                <a:solidFill>
                  <a:schemeClr val="accent4"/>
                </a:solidFill>
              </a:rPr>
              <a:t>1 minute think</a:t>
            </a:r>
          </a:p>
          <a:p>
            <a:pPr algn="ctr"/>
            <a:r>
              <a:rPr lang="en-US" dirty="0">
                <a:solidFill>
                  <a:schemeClr val="accent4"/>
                </a:solidFill>
              </a:rPr>
              <a:t>(wait) 1 minute share</a:t>
            </a:r>
          </a:p>
        </p:txBody>
      </p:sp>
      <p:sp>
        <p:nvSpPr>
          <p:cNvPr id="18" name="Slide Number Placeholder 17">
            <a:extLst>
              <a:ext uri="{FF2B5EF4-FFF2-40B4-BE49-F238E27FC236}">
                <a16:creationId xmlns:a16="http://schemas.microsoft.com/office/drawing/2014/main" id="{8C79D521-087C-8140-8F42-2029A45788AB}"/>
              </a:ext>
            </a:extLst>
          </p:cNvPr>
          <p:cNvSpPr>
            <a:spLocks noGrp="1"/>
          </p:cNvSpPr>
          <p:nvPr>
            <p:ph type="sldNum" sz="quarter" idx="12"/>
          </p:nvPr>
        </p:nvSpPr>
        <p:spPr/>
        <p:txBody>
          <a:bodyPr/>
          <a:lstStyle/>
          <a:p>
            <a:fld id="{EF2FF170-42D9-E44F-9C55-E217B723EC95}" type="slidenum">
              <a:rPr lang="en-US" smtClean="0"/>
              <a:t>41</a:t>
            </a:fld>
            <a:endParaRPr lang="en-US"/>
          </a:p>
        </p:txBody>
      </p:sp>
    </p:spTree>
    <p:extLst>
      <p:ext uri="{BB962C8B-B14F-4D97-AF65-F5344CB8AC3E}">
        <p14:creationId xmlns:p14="http://schemas.microsoft.com/office/powerpoint/2010/main" val="145165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3" grpId="0" animBg="1"/>
      <p:bldP spid="24" grpId="0"/>
      <p:bldP spid="28"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389"/>
            <a:ext cx="7886700" cy="1325563"/>
          </a:xfrm>
        </p:spPr>
        <p:txBody>
          <a:bodyPr/>
          <a:lstStyle/>
          <a:p>
            <a:r>
              <a:rPr lang="en-US" dirty="0"/>
              <a:t>Optimal substructure</a:t>
            </a:r>
          </a:p>
        </p:txBody>
      </p:sp>
      <p:sp>
        <p:nvSpPr>
          <p:cNvPr id="3" name="Content Placeholder 2"/>
          <p:cNvSpPr>
            <a:spLocks noGrp="1"/>
          </p:cNvSpPr>
          <p:nvPr>
            <p:ph idx="1"/>
          </p:nvPr>
        </p:nvSpPr>
        <p:spPr>
          <a:xfrm>
            <a:off x="559202" y="1152859"/>
            <a:ext cx="7886700" cy="4351338"/>
          </a:xfrm>
        </p:spPr>
        <p:txBody>
          <a:bodyPr/>
          <a:lstStyle/>
          <a:p>
            <a:r>
              <a:rPr lang="en-US" dirty="0"/>
              <a:t>Suppose this is an optimal solution for capacity x:</a:t>
            </a:r>
          </a:p>
          <a:p>
            <a:endParaRPr lang="en-US" dirty="0"/>
          </a:p>
          <a:p>
            <a:endParaRPr lang="en-US" dirty="0"/>
          </a:p>
          <a:p>
            <a:endParaRPr lang="en-US" dirty="0"/>
          </a:p>
          <a:p>
            <a:endParaRPr lang="en-US" dirty="0"/>
          </a:p>
          <a:p>
            <a:r>
              <a:rPr lang="en-US" dirty="0"/>
              <a:t>Then this is optimal for capacity x - </a:t>
            </a:r>
            <a:r>
              <a:rPr lang="en-US" dirty="0" err="1"/>
              <a:t>w</a:t>
            </a:r>
            <a:r>
              <a:rPr lang="en-US" baseline="-25000" dirty="0" err="1"/>
              <a:t>i</a:t>
            </a:r>
            <a:r>
              <a:rPr lang="en-US" dirty="0"/>
              <a:t>:</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6554" y="1737828"/>
            <a:ext cx="1734517" cy="1734517"/>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87457" y="1725686"/>
            <a:ext cx="670682" cy="670682"/>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0157" y="2404771"/>
            <a:ext cx="670682" cy="670682"/>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4794" y="1824665"/>
            <a:ext cx="670682" cy="670682"/>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0993" y="2659415"/>
            <a:ext cx="544059" cy="544059"/>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2337" y="1788997"/>
            <a:ext cx="544059" cy="544059"/>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56824" y="2754295"/>
            <a:ext cx="480922" cy="480922"/>
          </a:xfrm>
          <a:prstGeom prst="rect">
            <a:avLst/>
          </a:prstGeom>
        </p:spPr>
      </p:pic>
      <p:sp>
        <p:nvSpPr>
          <p:cNvPr id="13" name="Right Arrow 12"/>
          <p:cNvSpPr/>
          <p:nvPr/>
        </p:nvSpPr>
        <p:spPr>
          <a:xfrm>
            <a:off x="5407898" y="2333056"/>
            <a:ext cx="858232" cy="5440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609144" y="3472345"/>
            <a:ext cx="1501927" cy="646331"/>
          </a:xfrm>
          <a:prstGeom prst="rect">
            <a:avLst/>
          </a:prstGeom>
          <a:noFill/>
        </p:spPr>
        <p:txBody>
          <a:bodyPr wrap="square" rtlCol="0">
            <a:spAutoFit/>
          </a:bodyPr>
          <a:lstStyle/>
          <a:p>
            <a:r>
              <a:rPr lang="en-US" dirty="0">
                <a:solidFill>
                  <a:srgbClr val="7030A0"/>
                </a:solidFill>
              </a:rPr>
              <a:t>Capacity x</a:t>
            </a:r>
          </a:p>
          <a:p>
            <a:r>
              <a:rPr lang="en-US" dirty="0">
                <a:solidFill>
                  <a:schemeClr val="accent1"/>
                </a:solidFill>
              </a:rPr>
              <a:t>Value V</a:t>
            </a:r>
          </a:p>
        </p:txBody>
      </p:sp>
      <p:sp>
        <p:nvSpPr>
          <p:cNvPr id="15" name="TextBox 14"/>
          <p:cNvSpPr txBox="1"/>
          <p:nvPr/>
        </p:nvSpPr>
        <p:spPr>
          <a:xfrm>
            <a:off x="3914584" y="3075453"/>
            <a:ext cx="1108830" cy="646331"/>
          </a:xfrm>
          <a:prstGeom prst="rect">
            <a:avLst/>
          </a:prstGeom>
          <a:noFill/>
        </p:spPr>
        <p:txBody>
          <a:bodyPr wrap="none" rtlCol="0">
            <a:spAutoFit/>
          </a:bodyPr>
          <a:lstStyle/>
          <a:p>
            <a:r>
              <a:rPr lang="en-US" dirty="0">
                <a:solidFill>
                  <a:schemeClr val="accent4"/>
                </a:solidFill>
              </a:rPr>
              <a:t>Weight </a:t>
            </a:r>
            <a:r>
              <a:rPr lang="en-US" dirty="0" err="1">
                <a:solidFill>
                  <a:schemeClr val="accent4"/>
                </a:solidFill>
              </a:rPr>
              <a:t>w</a:t>
            </a:r>
            <a:r>
              <a:rPr lang="en-US" baseline="-25000" dirty="0" err="1">
                <a:solidFill>
                  <a:schemeClr val="accent4"/>
                </a:solidFill>
              </a:rPr>
              <a:t>i</a:t>
            </a:r>
            <a:endParaRPr lang="en-US" baseline="-25000" dirty="0">
              <a:solidFill>
                <a:schemeClr val="accent4"/>
              </a:solidFill>
            </a:endParaRPr>
          </a:p>
          <a:p>
            <a:r>
              <a:rPr lang="en-US" dirty="0">
                <a:solidFill>
                  <a:schemeClr val="accent1"/>
                </a:solidFill>
              </a:rPr>
              <a:t>Value v</a:t>
            </a:r>
            <a:r>
              <a:rPr lang="en-US" baseline="-25000" dirty="0">
                <a:solidFill>
                  <a:schemeClr val="accent1"/>
                </a:solidFill>
              </a:rPr>
              <a:t>i</a:t>
            </a:r>
            <a:endParaRPr lang="en-US" dirty="0">
              <a:solidFill>
                <a:schemeClr val="accent1"/>
              </a:solidFill>
            </a:endParaRPr>
          </a:p>
        </p:txBody>
      </p:sp>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35931" y="4637217"/>
            <a:ext cx="1139289" cy="1139289"/>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1013" y="4193395"/>
            <a:ext cx="670682" cy="670682"/>
          </a:xfrm>
          <a:prstGeom prst="rect">
            <a:avLst/>
          </a:prstGeom>
        </p:spPr>
      </p:pic>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0457" y="4332732"/>
            <a:ext cx="670682" cy="670682"/>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6656" y="5167482"/>
            <a:ext cx="544059" cy="544059"/>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8000" y="4297064"/>
            <a:ext cx="544059" cy="544059"/>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92487" y="5262362"/>
            <a:ext cx="480922" cy="480922"/>
          </a:xfrm>
          <a:prstGeom prst="rect">
            <a:avLst/>
          </a:prstGeom>
        </p:spPr>
      </p:pic>
      <p:sp>
        <p:nvSpPr>
          <p:cNvPr id="23" name="Right Arrow 22"/>
          <p:cNvSpPr/>
          <p:nvPr/>
        </p:nvSpPr>
        <p:spPr>
          <a:xfrm>
            <a:off x="5395669" y="4841123"/>
            <a:ext cx="870461" cy="5440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497793" y="5981336"/>
            <a:ext cx="1724628" cy="646331"/>
          </a:xfrm>
          <a:prstGeom prst="rect">
            <a:avLst/>
          </a:prstGeom>
          <a:noFill/>
        </p:spPr>
        <p:txBody>
          <a:bodyPr wrap="square" rtlCol="0">
            <a:spAutoFit/>
          </a:bodyPr>
          <a:lstStyle/>
          <a:p>
            <a:r>
              <a:rPr lang="en-US" dirty="0">
                <a:solidFill>
                  <a:srgbClr val="7030A0"/>
                </a:solidFill>
              </a:rPr>
              <a:t>Capacity x </a:t>
            </a:r>
            <a:r>
              <a:rPr lang="mr-IN" dirty="0">
                <a:solidFill>
                  <a:srgbClr val="7030A0"/>
                </a:solidFill>
              </a:rPr>
              <a:t>–</a:t>
            </a:r>
            <a:r>
              <a:rPr lang="en-US" dirty="0">
                <a:solidFill>
                  <a:srgbClr val="7030A0"/>
                </a:solidFill>
              </a:rPr>
              <a:t> </a:t>
            </a:r>
            <a:r>
              <a:rPr lang="en-US" dirty="0" err="1">
                <a:solidFill>
                  <a:srgbClr val="7030A0"/>
                </a:solidFill>
              </a:rPr>
              <a:t>w</a:t>
            </a:r>
            <a:r>
              <a:rPr lang="en-US" baseline="-25000" dirty="0" err="1">
                <a:solidFill>
                  <a:srgbClr val="7030A0"/>
                </a:solidFill>
              </a:rPr>
              <a:t>i</a:t>
            </a:r>
            <a:endParaRPr lang="en-US" baseline="-25000" dirty="0">
              <a:solidFill>
                <a:srgbClr val="7030A0"/>
              </a:solidFill>
            </a:endParaRPr>
          </a:p>
          <a:p>
            <a:r>
              <a:rPr lang="en-US" dirty="0">
                <a:solidFill>
                  <a:schemeClr val="accent1"/>
                </a:solidFill>
              </a:rPr>
              <a:t>Value V - v</a:t>
            </a:r>
            <a:r>
              <a:rPr lang="en-US" baseline="-25000" dirty="0">
                <a:solidFill>
                  <a:schemeClr val="accent1"/>
                </a:solidFill>
              </a:rPr>
              <a:t>i</a:t>
            </a:r>
            <a:endParaRPr lang="en-US" dirty="0">
              <a:solidFill>
                <a:schemeClr val="accent1"/>
              </a:solidFill>
            </a:endParaRPr>
          </a:p>
        </p:txBody>
      </p:sp>
      <p:sp>
        <p:nvSpPr>
          <p:cNvPr id="26" name="TextBox 25"/>
          <p:cNvSpPr txBox="1"/>
          <p:nvPr/>
        </p:nvSpPr>
        <p:spPr>
          <a:xfrm>
            <a:off x="4786" y="5881801"/>
            <a:ext cx="4567213" cy="923330"/>
          </a:xfrm>
          <a:prstGeom prst="rect">
            <a:avLst/>
          </a:prstGeom>
          <a:noFill/>
        </p:spPr>
        <p:txBody>
          <a:bodyPr wrap="square" rtlCol="0">
            <a:spAutoFit/>
          </a:bodyPr>
          <a:lstStyle/>
          <a:p>
            <a:r>
              <a:rPr lang="en-US" dirty="0">
                <a:solidFill>
                  <a:schemeClr val="accent4"/>
                </a:solidFill>
              </a:rPr>
              <a:t>If I could do better than the second solution, then adding a turtle to that improvement would improve the first solution.</a:t>
            </a:r>
          </a:p>
        </p:txBody>
      </p:sp>
      <p:sp>
        <p:nvSpPr>
          <p:cNvPr id="28" name="TextBox 27"/>
          <p:cNvSpPr txBox="1"/>
          <p:nvPr/>
        </p:nvSpPr>
        <p:spPr>
          <a:xfrm rot="20689772">
            <a:off x="60273" y="2086545"/>
            <a:ext cx="1913141" cy="1200329"/>
          </a:xfrm>
          <a:prstGeom prst="rect">
            <a:avLst/>
          </a:prstGeom>
          <a:noFill/>
        </p:spPr>
        <p:txBody>
          <a:bodyPr wrap="square" rtlCol="0">
            <a:spAutoFit/>
          </a:bodyPr>
          <a:lstStyle/>
          <a:p>
            <a:pPr algn="ctr"/>
            <a:r>
              <a:rPr lang="en-US" dirty="0">
                <a:solidFill>
                  <a:schemeClr val="accent4"/>
                </a:solidFill>
              </a:rPr>
              <a:t>Say that the optimal solution contains at least one copy of item </a:t>
            </a:r>
            <a:r>
              <a:rPr lang="en-US" dirty="0" err="1">
                <a:solidFill>
                  <a:schemeClr val="accent4"/>
                </a:solidFill>
              </a:rPr>
              <a:t>i</a:t>
            </a:r>
            <a:r>
              <a:rPr lang="en-US" dirty="0">
                <a:solidFill>
                  <a:schemeClr val="accent4"/>
                </a:solidFill>
              </a:rPr>
              <a:t>.</a:t>
            </a:r>
          </a:p>
        </p:txBody>
      </p:sp>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6855" y="6054"/>
            <a:ext cx="917131" cy="917131"/>
          </a:xfrm>
          <a:prstGeom prst="rect">
            <a:avLst/>
          </a:prstGeom>
        </p:spPr>
      </p:pic>
      <p:sp>
        <p:nvSpPr>
          <p:cNvPr id="30" name="TextBox 29"/>
          <p:cNvSpPr txBox="1"/>
          <p:nvPr/>
        </p:nvSpPr>
        <p:spPr>
          <a:xfrm>
            <a:off x="8056759" y="360292"/>
            <a:ext cx="778286" cy="369332"/>
          </a:xfrm>
          <a:prstGeom prst="rect">
            <a:avLst/>
          </a:prstGeom>
          <a:noFill/>
        </p:spPr>
        <p:txBody>
          <a:bodyPr wrap="square" rtlCol="0">
            <a:spAutoFit/>
          </a:bodyPr>
          <a:lstStyle/>
          <a:p>
            <a:r>
              <a:rPr lang="en-US" dirty="0"/>
              <a:t>item </a:t>
            </a:r>
            <a:r>
              <a:rPr lang="en-US" dirty="0" err="1"/>
              <a:t>i</a:t>
            </a:r>
            <a:endParaRPr lang="en-US" dirty="0"/>
          </a:p>
        </p:txBody>
      </p:sp>
      <p:sp>
        <p:nvSpPr>
          <p:cNvPr id="5" name="Slide Number Placeholder 4">
            <a:extLst>
              <a:ext uri="{FF2B5EF4-FFF2-40B4-BE49-F238E27FC236}">
                <a16:creationId xmlns:a16="http://schemas.microsoft.com/office/drawing/2014/main" id="{CC87ABED-A2FD-A34C-8CE4-1098DB4E16E7}"/>
              </a:ext>
            </a:extLst>
          </p:cNvPr>
          <p:cNvSpPr>
            <a:spLocks noGrp="1"/>
          </p:cNvSpPr>
          <p:nvPr>
            <p:ph type="sldNum" sz="quarter" idx="12"/>
          </p:nvPr>
        </p:nvSpPr>
        <p:spPr/>
        <p:txBody>
          <a:bodyPr/>
          <a:lstStyle/>
          <a:p>
            <a:fld id="{EF2FF170-42D9-E44F-9C55-E217B723EC95}" type="slidenum">
              <a:rPr lang="en-US" smtClean="0"/>
              <a:t>42</a:t>
            </a:fld>
            <a:endParaRPr lang="en-US"/>
          </a:p>
        </p:txBody>
      </p:sp>
    </p:spTree>
    <p:extLst>
      <p:ext uri="{BB962C8B-B14F-4D97-AF65-F5344CB8AC3E}">
        <p14:creationId xmlns:p14="http://schemas.microsoft.com/office/powerpoint/2010/main" val="2695324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value of the optimal solution.</a:t>
            </a:r>
          </a:p>
          <a:p>
            <a:r>
              <a:rPr lang="en-US" b="1" dirty="0">
                <a:solidFill>
                  <a:schemeClr val="accent4"/>
                </a:solidFill>
              </a:rPr>
              <a:t>Step 3: </a:t>
            </a:r>
            <a:r>
              <a:rPr lang="en-US" dirty="0">
                <a:solidFill>
                  <a:schemeClr val="accent5"/>
                </a:solidFill>
              </a:rPr>
              <a:t>Use dynamic programming </a:t>
            </a:r>
            <a:r>
              <a:rPr lang="en-US" dirty="0"/>
              <a:t>to find the value of the optimal solution.</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solution.</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Left Arrow 3"/>
          <p:cNvSpPr/>
          <p:nvPr/>
        </p:nvSpPr>
        <p:spPr>
          <a:xfrm rot="19323548">
            <a:off x="8064012" y="1771712"/>
            <a:ext cx="902677" cy="454634"/>
          </a:xfrm>
          <a:prstGeom prst="left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DE92CDA-485F-0046-BD4C-0EC0C7DA6437}"/>
              </a:ext>
            </a:extLst>
          </p:cNvPr>
          <p:cNvSpPr>
            <a:spLocks noGrp="1"/>
          </p:cNvSpPr>
          <p:nvPr>
            <p:ph type="sldNum" sz="quarter" idx="12"/>
          </p:nvPr>
        </p:nvSpPr>
        <p:spPr/>
        <p:txBody>
          <a:bodyPr/>
          <a:lstStyle/>
          <a:p>
            <a:fld id="{EF2FF170-42D9-E44F-9C55-E217B723EC95}" type="slidenum">
              <a:rPr lang="en-US" smtClean="0"/>
              <a:t>43</a:t>
            </a:fld>
            <a:endParaRPr lang="en-US"/>
          </a:p>
        </p:txBody>
      </p:sp>
    </p:spTree>
    <p:extLst>
      <p:ext uri="{BB962C8B-B14F-4D97-AF65-F5344CB8AC3E}">
        <p14:creationId xmlns:p14="http://schemas.microsoft.com/office/powerpoint/2010/main" val="546669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825624"/>
                <a:ext cx="7886700" cy="5032375"/>
              </a:xfrm>
            </p:spPr>
            <p:txBody>
              <a:bodyPr>
                <a:normAutofit lnSpcReduction="10000"/>
              </a:bodyPr>
              <a:lstStyle/>
              <a:p>
                <a:r>
                  <a:rPr lang="en-US" dirty="0"/>
                  <a:t>Let K[x] be the </a:t>
                </a:r>
                <a:r>
                  <a:rPr lang="en-US" dirty="0">
                    <a:solidFill>
                      <a:srgbClr val="7030A0"/>
                    </a:solidFill>
                  </a:rPr>
                  <a:t>optimal value </a:t>
                </a:r>
                <a:r>
                  <a:rPr lang="en-US" dirty="0"/>
                  <a:t>for capacity x.</a:t>
                </a:r>
              </a:p>
              <a:p>
                <a:endParaRPr lang="en-US" dirty="0"/>
              </a:p>
              <a:p>
                <a:pPr marL="0" indent="0" algn="ctr">
                  <a:buNone/>
                </a:pPr>
                <a:r>
                  <a:rPr lang="en-US" sz="3200" dirty="0">
                    <a:solidFill>
                      <a:schemeClr val="accent1"/>
                    </a:solidFill>
                  </a:rPr>
                  <a:t>K[x] = max</a:t>
                </a:r>
                <a:r>
                  <a:rPr lang="en-US" sz="3200" baseline="-25000" dirty="0">
                    <a:solidFill>
                      <a:schemeClr val="accent1"/>
                    </a:solidFill>
                  </a:rPr>
                  <a:t>i</a:t>
                </a:r>
                <a:r>
                  <a:rPr lang="en-US" sz="3200" dirty="0">
                    <a:solidFill>
                      <a:schemeClr val="accent1"/>
                    </a:solidFill>
                  </a:rPr>
                  <a:t> { </a:t>
                </a:r>
                <a:r>
                  <a:rPr lang="en-US" sz="3200" dirty="0">
                    <a:solidFill>
                      <a:schemeClr val="accent4"/>
                    </a:solidFill>
                  </a:rPr>
                  <a:t>            </a:t>
                </a:r>
                <a:r>
                  <a:rPr lang="en-US" sz="3200" dirty="0">
                    <a:solidFill>
                      <a:schemeClr val="accent1"/>
                    </a:solidFill>
                  </a:rPr>
                  <a:t>+ </a:t>
                </a:r>
                <a:r>
                  <a:rPr lang="en-US" sz="3200" dirty="0">
                    <a:solidFill>
                      <a:schemeClr val="accent5"/>
                    </a:solidFill>
                  </a:rPr>
                  <a:t>       </a:t>
                </a:r>
                <a:r>
                  <a:rPr lang="en-US" sz="3200" baseline="-25000" dirty="0">
                    <a:solidFill>
                      <a:schemeClr val="accent1"/>
                    </a:solidFill>
                  </a:rPr>
                  <a:t> </a:t>
                </a:r>
                <a:r>
                  <a:rPr lang="en-US" sz="3200" dirty="0">
                    <a:solidFill>
                      <a:schemeClr val="accent1"/>
                    </a:solidFill>
                  </a:rPr>
                  <a:t>}</a:t>
                </a:r>
              </a:p>
              <a:p>
                <a:pPr marL="0" indent="0" algn="ctr">
                  <a:buNone/>
                </a:pPr>
                <a:endParaRPr lang="en-US" sz="3200" dirty="0">
                  <a:solidFill>
                    <a:schemeClr val="accent1"/>
                  </a:solidFill>
                </a:endParaRPr>
              </a:p>
              <a:p>
                <a:pPr marL="0" indent="0" algn="ctr">
                  <a:buNone/>
                </a:pPr>
                <a:endParaRPr lang="en-US" sz="3200" dirty="0">
                  <a:solidFill>
                    <a:schemeClr val="accent1"/>
                  </a:solidFill>
                </a:endParaRPr>
              </a:p>
              <a:p>
                <a:pPr marL="0" indent="0" algn="ctr">
                  <a:buNone/>
                </a:pPr>
                <a:endParaRPr lang="en-US" sz="3200" dirty="0">
                  <a:solidFill>
                    <a:schemeClr val="accent1"/>
                  </a:solidFill>
                </a:endParaRPr>
              </a:p>
              <a:p>
                <a:pPr marL="0" indent="0" algn="ctr">
                  <a:buNone/>
                </a:pPr>
                <a:r>
                  <a:rPr lang="en-US" sz="3200" dirty="0">
                    <a:solidFill>
                      <a:schemeClr val="accent1"/>
                    </a:solidFill>
                  </a:rPr>
                  <a:t>K[x] = max</a:t>
                </a:r>
                <a:r>
                  <a:rPr lang="en-US" sz="3200" baseline="-25000" dirty="0">
                    <a:solidFill>
                      <a:schemeClr val="accent1"/>
                    </a:solidFill>
                  </a:rPr>
                  <a:t>i</a:t>
                </a:r>
                <a:r>
                  <a:rPr lang="en-US" sz="3200" dirty="0">
                    <a:solidFill>
                      <a:schemeClr val="accent1"/>
                    </a:solidFill>
                  </a:rPr>
                  <a:t> { </a:t>
                </a:r>
                <a:r>
                  <a:rPr lang="en-US" sz="3200" dirty="0">
                    <a:solidFill>
                      <a:schemeClr val="accent4"/>
                    </a:solidFill>
                  </a:rPr>
                  <a:t>K[x </a:t>
                </a:r>
                <a:r>
                  <a:rPr lang="mr-IN" sz="3200" dirty="0">
                    <a:solidFill>
                      <a:schemeClr val="accent4"/>
                    </a:solidFill>
                  </a:rPr>
                  <a:t>–</a:t>
                </a:r>
                <a:r>
                  <a:rPr lang="en-US" sz="3200" dirty="0">
                    <a:solidFill>
                      <a:schemeClr val="accent4"/>
                    </a:solidFill>
                  </a:rPr>
                  <a:t> </a:t>
                </a:r>
                <a:r>
                  <a:rPr lang="en-US" sz="3200" dirty="0" err="1">
                    <a:solidFill>
                      <a:schemeClr val="accent4"/>
                    </a:solidFill>
                  </a:rPr>
                  <a:t>w</a:t>
                </a:r>
                <a:r>
                  <a:rPr lang="en-US" sz="3200" baseline="-25000" dirty="0" err="1">
                    <a:solidFill>
                      <a:schemeClr val="accent4"/>
                    </a:solidFill>
                  </a:rPr>
                  <a:t>i</a:t>
                </a:r>
                <a:r>
                  <a:rPr lang="en-US" sz="3200" dirty="0">
                    <a:solidFill>
                      <a:schemeClr val="accent4"/>
                    </a:solidFill>
                  </a:rPr>
                  <a:t>] </a:t>
                </a:r>
                <a:r>
                  <a:rPr lang="en-US" sz="3200" dirty="0">
                    <a:solidFill>
                      <a:schemeClr val="accent1"/>
                    </a:solidFill>
                  </a:rPr>
                  <a:t>+ </a:t>
                </a:r>
                <a:r>
                  <a:rPr lang="en-US" sz="3200" dirty="0">
                    <a:solidFill>
                      <a:schemeClr val="accent5"/>
                    </a:solidFill>
                  </a:rPr>
                  <a:t>v</a:t>
                </a:r>
                <a:r>
                  <a:rPr lang="en-US" sz="3200" baseline="-25000" dirty="0">
                    <a:solidFill>
                      <a:schemeClr val="accent5"/>
                    </a:solidFill>
                  </a:rPr>
                  <a:t>i</a:t>
                </a:r>
                <a:r>
                  <a:rPr lang="en-US" sz="3200" baseline="-25000" dirty="0">
                    <a:solidFill>
                      <a:schemeClr val="accent1"/>
                    </a:solidFill>
                  </a:rPr>
                  <a:t> </a:t>
                </a:r>
                <a:r>
                  <a:rPr lang="en-US" sz="3200" dirty="0">
                    <a:solidFill>
                      <a:schemeClr val="accent1"/>
                    </a:solidFill>
                  </a:rPr>
                  <a:t>}</a:t>
                </a:r>
              </a:p>
              <a:p>
                <a:endParaRPr lang="en-US" sz="2400" dirty="0"/>
              </a:p>
              <a:p>
                <a:r>
                  <a:rPr lang="en-US" sz="2400" dirty="0"/>
                  <a:t>(And K[x] = 0 if the maximum is empty).</a:t>
                </a:r>
              </a:p>
              <a:p>
                <a:pPr lvl="1"/>
                <a:r>
                  <a:rPr lang="en-US" sz="2000" dirty="0">
                    <a:solidFill>
                      <a:srgbClr val="7030A0"/>
                    </a:solidFill>
                  </a:rPr>
                  <a:t>That is, if there are no </a:t>
                </a:r>
                <a:r>
                  <a:rPr lang="en-US" sz="2000" dirty="0" err="1">
                    <a:solidFill>
                      <a:srgbClr val="7030A0"/>
                    </a:solidFill>
                  </a:rPr>
                  <a:t>i</a:t>
                </a:r>
                <a:r>
                  <a:rPr lang="en-US" sz="2000" dirty="0">
                    <a:solidFill>
                      <a:srgbClr val="7030A0"/>
                    </a:solidFill>
                  </a:rPr>
                  <a:t> so that </a:t>
                </a:r>
                <a14:m>
                  <m:oMath xmlns:m="http://schemas.openxmlformats.org/officeDocument/2006/math">
                    <m:r>
                      <a:rPr lang="en-US" sz="2000" i="1" dirty="0">
                        <a:solidFill>
                          <a:srgbClr val="7030A0"/>
                        </a:solidFill>
                        <a:latin typeface="Cambria Math" charset="0"/>
                      </a:rPr>
                      <m:t>𝑤</m:t>
                    </m:r>
                    <m:r>
                      <a:rPr lang="en-US" sz="2000" i="1" baseline="-25000" dirty="0" err="1">
                        <a:solidFill>
                          <a:srgbClr val="7030A0"/>
                        </a:solidFill>
                        <a:latin typeface="Cambria Math" charset="0"/>
                      </a:rPr>
                      <m:t>𝑖</m:t>
                    </m:r>
                    <m:r>
                      <a:rPr lang="en-US" sz="2000" i="1" dirty="0">
                        <a:solidFill>
                          <a:srgbClr val="7030A0"/>
                        </a:solidFill>
                        <a:latin typeface="Cambria Math" charset="0"/>
                      </a:rPr>
                      <m:t>≤</m:t>
                    </m:r>
                    <m:r>
                      <a:rPr lang="en-US" sz="2000" b="0" i="1" dirty="0" smtClean="0">
                        <a:solidFill>
                          <a:srgbClr val="7030A0"/>
                        </a:solidFill>
                        <a:latin typeface="Cambria Math" charset="0"/>
                      </a:rPr>
                      <m:t>𝑥</m:t>
                    </m:r>
                  </m:oMath>
                </a14:m>
                <a:endParaRPr lang="en-US" sz="2000" dirty="0">
                  <a:solidFill>
                    <a:srgbClr val="7030A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825624"/>
                <a:ext cx="7886700" cy="5032375"/>
              </a:xfrm>
              <a:blipFill rotWithShape="0">
                <a:blip r:embed="rId2"/>
                <a:stretch>
                  <a:fillRect l="-1391" t="-2663"/>
                </a:stretch>
              </a:blipFill>
            </p:spPr>
            <p:txBody>
              <a:bodyPr/>
              <a:lstStyle/>
              <a:p>
                <a:r>
                  <a:rPr lang="en-US">
                    <a:noFill/>
                  </a:rPr>
                  <a:t> </a:t>
                </a:r>
              </a:p>
            </p:txBody>
          </p:sp>
        </mc:Fallback>
      </mc:AlternateContent>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2532358"/>
            <a:ext cx="879607" cy="879607"/>
          </a:xfrm>
          <a:prstGeom prst="rect">
            <a:avLst/>
          </a:prstGeom>
        </p:spPr>
      </p:pic>
      <p:sp>
        <p:nvSpPr>
          <p:cNvPr id="2" name="Title 1"/>
          <p:cNvSpPr>
            <a:spLocks noGrp="1"/>
          </p:cNvSpPr>
          <p:nvPr>
            <p:ph type="title"/>
          </p:nvPr>
        </p:nvSpPr>
        <p:spPr/>
        <p:txBody>
          <a:bodyPr/>
          <a:lstStyle/>
          <a:p>
            <a:r>
              <a:rPr lang="en-US" dirty="0"/>
              <a:t>Recursive relationship</a:t>
            </a:r>
          </a:p>
        </p:txBody>
      </p:sp>
      <mc:AlternateContent xmlns:mc="http://schemas.openxmlformats.org/markup-compatibility/2006" xmlns:a14="http://schemas.microsoft.com/office/drawing/2010/main">
        <mc:Choice Requires="a14">
          <p:sp>
            <p:nvSpPr>
              <p:cNvPr id="4" name="TextBox 3"/>
              <p:cNvSpPr txBox="1"/>
              <p:nvPr/>
            </p:nvSpPr>
            <p:spPr>
              <a:xfrm>
                <a:off x="798834" y="3254158"/>
                <a:ext cx="2407534" cy="646331"/>
              </a:xfrm>
              <a:prstGeom prst="rect">
                <a:avLst/>
              </a:prstGeom>
              <a:noFill/>
            </p:spPr>
            <p:txBody>
              <a:bodyPr wrap="square" rtlCol="0">
                <a:spAutoFit/>
              </a:bodyPr>
              <a:lstStyle/>
              <a:p>
                <a:r>
                  <a:rPr lang="en-US" dirty="0">
                    <a:solidFill>
                      <a:schemeClr val="accent1">
                        <a:lumMod val="75000"/>
                      </a:schemeClr>
                    </a:solidFill>
                  </a:rPr>
                  <a:t>The maximum is over all </a:t>
                </a:r>
                <a:r>
                  <a:rPr lang="en-US" dirty="0" err="1">
                    <a:solidFill>
                      <a:schemeClr val="accent1">
                        <a:lumMod val="75000"/>
                      </a:schemeClr>
                    </a:solidFill>
                  </a:rPr>
                  <a:t>i</a:t>
                </a:r>
                <a:r>
                  <a:rPr lang="en-US" dirty="0">
                    <a:solidFill>
                      <a:schemeClr val="accent1">
                        <a:lumMod val="75000"/>
                      </a:schemeClr>
                    </a:solidFill>
                  </a:rPr>
                  <a:t> so that </a:t>
                </a:r>
                <a14:m>
                  <m:oMath xmlns:m="http://schemas.openxmlformats.org/officeDocument/2006/math">
                    <m:r>
                      <a:rPr lang="en-US" i="1" dirty="0" smtClean="0">
                        <a:solidFill>
                          <a:schemeClr val="accent1">
                            <a:lumMod val="75000"/>
                          </a:schemeClr>
                        </a:solidFill>
                        <a:latin typeface="Cambria Math" charset="0"/>
                      </a:rPr>
                      <m:t>𝑤</m:t>
                    </m:r>
                    <m:r>
                      <a:rPr lang="en-US" i="1" baseline="-25000" dirty="0" err="1" smtClean="0">
                        <a:solidFill>
                          <a:schemeClr val="accent1">
                            <a:lumMod val="75000"/>
                          </a:schemeClr>
                        </a:solidFill>
                        <a:latin typeface="Cambria Math" charset="0"/>
                      </a:rPr>
                      <m:t>𝑖</m:t>
                    </m:r>
                    <m:r>
                      <a:rPr lang="en-US" b="0" i="1" dirty="0" smtClean="0">
                        <a:solidFill>
                          <a:schemeClr val="accent1">
                            <a:lumMod val="75000"/>
                          </a:schemeClr>
                        </a:solidFill>
                        <a:latin typeface="Cambria Math" charset="0"/>
                      </a:rPr>
                      <m:t>≤</m:t>
                    </m:r>
                    <m:r>
                      <a:rPr lang="en-US" b="0" i="1" dirty="0" smtClean="0">
                        <a:solidFill>
                          <a:schemeClr val="accent1">
                            <a:lumMod val="75000"/>
                          </a:schemeClr>
                        </a:solidFill>
                        <a:latin typeface="Cambria Math" charset="0"/>
                      </a:rPr>
                      <m:t>𝑥</m:t>
                    </m:r>
                    <m:r>
                      <a:rPr lang="en-US" b="0" i="1" dirty="0" smtClean="0">
                        <a:solidFill>
                          <a:schemeClr val="accent1">
                            <a:lumMod val="75000"/>
                          </a:schemeClr>
                        </a:solidFill>
                        <a:latin typeface="Cambria Math" charset="0"/>
                      </a:rPr>
                      <m:t>.</m:t>
                    </m:r>
                  </m:oMath>
                </a14:m>
                <a:endParaRPr lang="en-US" dirty="0">
                  <a:solidFill>
                    <a:schemeClr val="accent1">
                      <a:lumMod val="75000"/>
                    </a:schemeClr>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98834" y="3254158"/>
                <a:ext cx="2407534" cy="646331"/>
              </a:xfrm>
              <a:prstGeom prst="rect">
                <a:avLst/>
              </a:prstGeom>
              <a:blipFill rotWithShape="0">
                <a:blip r:embed="rId4"/>
                <a:stretch>
                  <a:fillRect l="-2025" t="-5660" b="-14151"/>
                </a:stretch>
              </a:blipFill>
            </p:spPr>
            <p:txBody>
              <a:bodyPr/>
              <a:lstStyle/>
              <a:p>
                <a:r>
                  <a:rPr lang="en-US">
                    <a:noFill/>
                  </a:rPr>
                  <a:t> </a:t>
                </a:r>
              </a:p>
            </p:txBody>
          </p:sp>
        </mc:Fallback>
      </mc:AlternateContent>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07621" y="2673821"/>
            <a:ext cx="593607" cy="593607"/>
          </a:xfrm>
          <a:prstGeom prst="rect">
            <a:avLst/>
          </a:prstGeom>
        </p:spPr>
      </p:pic>
      <p:sp>
        <p:nvSpPr>
          <p:cNvPr id="7" name="TextBox 6"/>
          <p:cNvSpPr txBox="1"/>
          <p:nvPr/>
        </p:nvSpPr>
        <p:spPr>
          <a:xfrm>
            <a:off x="4248269" y="3356419"/>
            <a:ext cx="1759352" cy="923330"/>
          </a:xfrm>
          <a:prstGeom prst="rect">
            <a:avLst/>
          </a:prstGeom>
          <a:noFill/>
        </p:spPr>
        <p:txBody>
          <a:bodyPr wrap="square" rtlCol="0">
            <a:spAutoFit/>
          </a:bodyPr>
          <a:lstStyle/>
          <a:p>
            <a:r>
              <a:rPr lang="en-US" dirty="0">
                <a:solidFill>
                  <a:schemeClr val="accent4"/>
                </a:solidFill>
              </a:rPr>
              <a:t>Optimal way to fill the smaller knapsack</a:t>
            </a:r>
          </a:p>
        </p:txBody>
      </p:sp>
      <p:sp>
        <p:nvSpPr>
          <p:cNvPr id="8" name="TextBox 7"/>
          <p:cNvSpPr txBox="1"/>
          <p:nvPr/>
        </p:nvSpPr>
        <p:spPr>
          <a:xfrm>
            <a:off x="5970069" y="3354963"/>
            <a:ext cx="1759352" cy="646331"/>
          </a:xfrm>
          <a:prstGeom prst="rect">
            <a:avLst/>
          </a:prstGeom>
          <a:noFill/>
        </p:spPr>
        <p:txBody>
          <a:bodyPr wrap="square" rtlCol="0">
            <a:spAutoFit/>
          </a:bodyPr>
          <a:lstStyle/>
          <a:p>
            <a:r>
              <a:rPr lang="en-US" dirty="0">
                <a:solidFill>
                  <a:schemeClr val="accent5"/>
                </a:solidFill>
              </a:rPr>
              <a:t>The value of item </a:t>
            </a:r>
            <a:r>
              <a:rPr lang="en-US" dirty="0" err="1">
                <a:solidFill>
                  <a:schemeClr val="accent5"/>
                </a:solidFill>
              </a:rPr>
              <a:t>i</a:t>
            </a:r>
            <a:r>
              <a:rPr lang="en-US" dirty="0">
                <a:solidFill>
                  <a:schemeClr val="accent5"/>
                </a:solidFill>
              </a:rPr>
              <a:t>.</a:t>
            </a:r>
          </a:p>
        </p:txBody>
      </p:sp>
      <p:sp>
        <p:nvSpPr>
          <p:cNvPr id="9" name="Slide Number Placeholder 8">
            <a:extLst>
              <a:ext uri="{FF2B5EF4-FFF2-40B4-BE49-F238E27FC236}">
                <a16:creationId xmlns:a16="http://schemas.microsoft.com/office/drawing/2014/main" id="{D440AFAB-3B78-B847-80DA-F82B1EDD7845}"/>
              </a:ext>
            </a:extLst>
          </p:cNvPr>
          <p:cNvSpPr>
            <a:spLocks noGrp="1"/>
          </p:cNvSpPr>
          <p:nvPr>
            <p:ph type="sldNum" sz="quarter" idx="12"/>
          </p:nvPr>
        </p:nvSpPr>
        <p:spPr/>
        <p:txBody>
          <a:bodyPr/>
          <a:lstStyle/>
          <a:p>
            <a:fld id="{EF2FF170-42D9-E44F-9C55-E217B723EC95}" type="slidenum">
              <a:rPr lang="en-US" smtClean="0"/>
              <a:t>44</a:t>
            </a:fld>
            <a:endParaRPr lang="en-US"/>
          </a:p>
        </p:txBody>
      </p:sp>
    </p:spTree>
    <p:extLst>
      <p:ext uri="{BB962C8B-B14F-4D97-AF65-F5344CB8AC3E}">
        <p14:creationId xmlns:p14="http://schemas.microsoft.com/office/powerpoint/2010/main" val="94112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4" grpId="0"/>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value of the optimal solution.</a:t>
            </a:r>
          </a:p>
          <a:p>
            <a:r>
              <a:rPr lang="en-US" b="1" dirty="0">
                <a:solidFill>
                  <a:schemeClr val="accent4"/>
                </a:solidFill>
              </a:rPr>
              <a:t>Step 3: </a:t>
            </a:r>
            <a:r>
              <a:rPr lang="en-US" dirty="0">
                <a:solidFill>
                  <a:schemeClr val="accent5"/>
                </a:solidFill>
              </a:rPr>
              <a:t>Use dynamic programming </a:t>
            </a:r>
            <a:r>
              <a:rPr lang="en-US" dirty="0"/>
              <a:t>to find the value of the optimal solution.</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solution.</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Left Arrow 3"/>
          <p:cNvSpPr/>
          <p:nvPr/>
        </p:nvSpPr>
        <p:spPr>
          <a:xfrm rot="19006928">
            <a:off x="8064011" y="2610952"/>
            <a:ext cx="902677" cy="454634"/>
          </a:xfrm>
          <a:prstGeom prst="leftArrow">
            <a:avLst/>
          </a:prstGeom>
          <a:solidFill>
            <a:schemeClr val="accent5"/>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6F1C94E-2C53-4D4D-8AB0-633DED22C2DE}"/>
              </a:ext>
            </a:extLst>
          </p:cNvPr>
          <p:cNvSpPr>
            <a:spLocks noGrp="1"/>
          </p:cNvSpPr>
          <p:nvPr>
            <p:ph type="sldNum" sz="quarter" idx="12"/>
          </p:nvPr>
        </p:nvSpPr>
        <p:spPr/>
        <p:txBody>
          <a:bodyPr/>
          <a:lstStyle/>
          <a:p>
            <a:fld id="{EF2FF170-42D9-E44F-9C55-E217B723EC95}" type="slidenum">
              <a:rPr lang="en-US" smtClean="0"/>
              <a:t>45</a:t>
            </a:fld>
            <a:endParaRPr lang="en-US"/>
          </a:p>
        </p:txBody>
      </p:sp>
    </p:spTree>
    <p:extLst>
      <p:ext uri="{BB962C8B-B14F-4D97-AF65-F5344CB8AC3E}">
        <p14:creationId xmlns:p14="http://schemas.microsoft.com/office/powerpoint/2010/main" val="1175336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3685" y="5770134"/>
            <a:ext cx="613898" cy="613898"/>
          </a:xfrm>
          <a:prstGeom prst="rect">
            <a:avLst/>
          </a:prstGeom>
        </p:spPr>
      </p:pic>
      <p:sp>
        <p:nvSpPr>
          <p:cNvPr id="2" name="Title 1"/>
          <p:cNvSpPr>
            <a:spLocks noGrp="1"/>
          </p:cNvSpPr>
          <p:nvPr>
            <p:ph type="title"/>
          </p:nvPr>
        </p:nvSpPr>
        <p:spPr/>
        <p:txBody>
          <a:bodyPr>
            <a:normAutofit/>
          </a:bodyPr>
          <a:lstStyle/>
          <a:p>
            <a:r>
              <a:rPr lang="en-US" sz="4000" dirty="0"/>
              <a:t>Let’s write a bottom-up DP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836978"/>
                <a:ext cx="7886700" cy="4351338"/>
              </a:xfrm>
            </p:spPr>
            <p:txBody>
              <a:bodyPr/>
              <a:lstStyle/>
              <a:p>
                <a:r>
                  <a:rPr lang="en-US" dirty="0"/>
                  <a:t>UnboundedKnapsack(</a:t>
                </a:r>
                <a:r>
                  <a:rPr lang="en-US" dirty="0">
                    <a:solidFill>
                      <a:srgbClr val="7030A0"/>
                    </a:solidFill>
                  </a:rPr>
                  <a:t>W</a:t>
                </a:r>
                <a:r>
                  <a:rPr lang="en-US" dirty="0"/>
                  <a:t>, </a:t>
                </a:r>
                <a:r>
                  <a:rPr lang="en-US" dirty="0">
                    <a:solidFill>
                      <a:schemeClr val="accent5"/>
                    </a:solidFill>
                  </a:rPr>
                  <a:t>n</a:t>
                </a:r>
                <a:r>
                  <a:rPr lang="en-US" dirty="0"/>
                  <a:t>, </a:t>
                </a:r>
                <a:r>
                  <a:rPr lang="en-US" dirty="0">
                    <a:solidFill>
                      <a:schemeClr val="accent4"/>
                    </a:solidFill>
                  </a:rPr>
                  <a:t>weights</a:t>
                </a:r>
                <a:r>
                  <a:rPr lang="en-US" dirty="0"/>
                  <a:t>, </a:t>
                </a:r>
                <a:r>
                  <a:rPr lang="en-US" dirty="0">
                    <a:solidFill>
                      <a:schemeClr val="accent1"/>
                    </a:solidFill>
                  </a:rPr>
                  <a:t>values</a:t>
                </a:r>
                <a:r>
                  <a:rPr lang="en-US" dirty="0"/>
                  <a:t>):</a:t>
                </a:r>
              </a:p>
              <a:p>
                <a:pPr lvl="1"/>
                <a:r>
                  <a:rPr lang="en-US" dirty="0">
                    <a:solidFill>
                      <a:schemeClr val="tx2"/>
                    </a:solidFill>
                  </a:rPr>
                  <a:t>K[0] = 0</a:t>
                </a:r>
              </a:p>
              <a:p>
                <a:pPr lvl="1"/>
                <a:r>
                  <a:rPr lang="en-US" b="1" dirty="0">
                    <a:solidFill>
                      <a:srgbClr val="7030A0"/>
                    </a:solidFill>
                  </a:rPr>
                  <a:t>for</a:t>
                </a:r>
                <a:r>
                  <a:rPr lang="en-US" dirty="0">
                    <a:solidFill>
                      <a:srgbClr val="7030A0"/>
                    </a:solidFill>
                  </a:rPr>
                  <a:t> x = 1, </a:t>
                </a:r>
                <a:r>
                  <a:rPr lang="mr-IN" dirty="0">
                    <a:solidFill>
                      <a:srgbClr val="7030A0"/>
                    </a:solidFill>
                  </a:rPr>
                  <a:t>…</a:t>
                </a:r>
                <a:r>
                  <a:rPr lang="en-US" dirty="0">
                    <a:solidFill>
                      <a:srgbClr val="7030A0"/>
                    </a:solidFill>
                  </a:rPr>
                  <a:t>, W:</a:t>
                </a:r>
              </a:p>
              <a:p>
                <a:pPr lvl="2"/>
                <a:r>
                  <a:rPr lang="en-US" sz="2400" dirty="0">
                    <a:solidFill>
                      <a:schemeClr val="tx2"/>
                    </a:solidFill>
                  </a:rPr>
                  <a:t>K[x] = 0</a:t>
                </a:r>
              </a:p>
              <a:p>
                <a:pPr lvl="2"/>
                <a:r>
                  <a:rPr lang="en-US" sz="2400" b="1" dirty="0">
                    <a:solidFill>
                      <a:schemeClr val="accent5"/>
                    </a:solidFill>
                  </a:rPr>
                  <a:t>for</a:t>
                </a:r>
                <a:r>
                  <a:rPr lang="en-US" sz="2400" dirty="0">
                    <a:solidFill>
                      <a:schemeClr val="accent5"/>
                    </a:solidFill>
                  </a:rPr>
                  <a:t> </a:t>
                </a:r>
                <a:r>
                  <a:rPr lang="en-US" sz="2400" dirty="0" err="1">
                    <a:solidFill>
                      <a:schemeClr val="accent5"/>
                    </a:solidFill>
                  </a:rPr>
                  <a:t>i</a:t>
                </a:r>
                <a:r>
                  <a:rPr lang="en-US" sz="2400" dirty="0">
                    <a:solidFill>
                      <a:schemeClr val="accent5"/>
                    </a:solidFill>
                  </a:rPr>
                  <a:t> = 1, </a:t>
                </a:r>
                <a:r>
                  <a:rPr lang="mr-IN" sz="2400" dirty="0">
                    <a:solidFill>
                      <a:schemeClr val="accent5"/>
                    </a:solidFill>
                  </a:rPr>
                  <a:t>…</a:t>
                </a:r>
                <a:r>
                  <a:rPr lang="en-US" sz="2400" dirty="0">
                    <a:solidFill>
                      <a:schemeClr val="accent5"/>
                    </a:solidFill>
                  </a:rPr>
                  <a:t>, n:</a:t>
                </a:r>
              </a:p>
              <a:p>
                <a:pPr lvl="3"/>
                <a:r>
                  <a:rPr lang="en-US" sz="2400" b="1" dirty="0">
                    <a:solidFill>
                      <a:schemeClr val="accent4"/>
                    </a:solidFill>
                  </a:rPr>
                  <a:t>if</a:t>
                </a:r>
                <a:r>
                  <a:rPr lang="en-US" sz="2400" dirty="0">
                    <a:solidFill>
                      <a:schemeClr val="accent4"/>
                    </a:solidFill>
                  </a:rPr>
                  <a:t> </a:t>
                </a:r>
                <a14:m>
                  <m:oMath xmlns:m="http://schemas.openxmlformats.org/officeDocument/2006/math">
                    <m:sSub>
                      <m:sSubPr>
                        <m:ctrlPr>
                          <a:rPr lang="en-US" sz="2400" b="0" i="1" smtClean="0">
                            <a:solidFill>
                              <a:schemeClr val="accent4"/>
                            </a:solidFill>
                            <a:latin typeface="Cambria Math" panose="02040503050406030204" pitchFamily="18" charset="0"/>
                          </a:rPr>
                        </m:ctrlPr>
                      </m:sSubPr>
                      <m:e>
                        <m:r>
                          <a:rPr lang="en-US" sz="2400" b="0" i="1" smtClean="0">
                            <a:solidFill>
                              <a:schemeClr val="accent4"/>
                            </a:solidFill>
                            <a:latin typeface="Cambria Math" charset="0"/>
                          </a:rPr>
                          <m:t>𝑤</m:t>
                        </m:r>
                      </m:e>
                      <m:sub>
                        <m:r>
                          <a:rPr lang="en-US" sz="2400" b="0" i="1" smtClean="0">
                            <a:solidFill>
                              <a:schemeClr val="accent4"/>
                            </a:solidFill>
                            <a:latin typeface="Cambria Math" charset="0"/>
                          </a:rPr>
                          <m:t>𝑖</m:t>
                        </m:r>
                      </m:sub>
                    </m:sSub>
                    <m:r>
                      <a:rPr lang="en-US" sz="2400" b="0" i="1" smtClean="0">
                        <a:solidFill>
                          <a:schemeClr val="accent4"/>
                        </a:solidFill>
                        <a:latin typeface="Cambria Math" charset="0"/>
                      </a:rPr>
                      <m:t>≤</m:t>
                    </m:r>
                    <m:r>
                      <a:rPr lang="en-US" sz="2400" b="0" i="1" smtClean="0">
                        <a:solidFill>
                          <a:schemeClr val="accent4"/>
                        </a:solidFill>
                        <a:latin typeface="Cambria Math" charset="0"/>
                      </a:rPr>
                      <m:t>𝑥</m:t>
                    </m:r>
                    <m:r>
                      <a:rPr lang="en-US" sz="2400" b="0" i="1" smtClean="0">
                        <a:solidFill>
                          <a:schemeClr val="accent4"/>
                        </a:solidFill>
                        <a:latin typeface="Cambria Math" charset="0"/>
                      </a:rPr>
                      <m:t>:</m:t>
                    </m:r>
                  </m:oMath>
                </a14:m>
                <a:endParaRPr lang="en-US" sz="2400" dirty="0">
                  <a:solidFill>
                    <a:schemeClr val="accent4"/>
                  </a:solidFill>
                </a:endParaRPr>
              </a:p>
              <a:p>
                <a:pPr lvl="4"/>
                <a14:m>
                  <m:oMath xmlns:m="http://schemas.openxmlformats.org/officeDocument/2006/math">
                    <m:r>
                      <a:rPr lang="en-US" sz="2400" b="0" i="1" smtClean="0">
                        <a:solidFill>
                          <a:schemeClr val="tx2"/>
                        </a:solidFill>
                        <a:latin typeface="Cambria Math" charset="0"/>
                      </a:rPr>
                      <m:t>𝐾</m:t>
                    </m:r>
                    <m:d>
                      <m:dPr>
                        <m:begChr m:val="["/>
                        <m:endChr m:val="]"/>
                        <m:ctrlPr>
                          <a:rPr lang="en-US" sz="2400" b="0" i="1" smtClean="0">
                            <a:solidFill>
                              <a:schemeClr val="tx2"/>
                            </a:solidFill>
                            <a:latin typeface="Cambria Math" panose="02040503050406030204" pitchFamily="18" charset="0"/>
                          </a:rPr>
                        </m:ctrlPr>
                      </m:dPr>
                      <m:e>
                        <m:r>
                          <a:rPr lang="en-US" sz="2400" b="0" i="1" smtClean="0">
                            <a:solidFill>
                              <a:schemeClr val="tx2"/>
                            </a:solidFill>
                            <a:latin typeface="Cambria Math" charset="0"/>
                          </a:rPr>
                          <m:t>𝑥</m:t>
                        </m:r>
                      </m:e>
                    </m:d>
                    <m:r>
                      <a:rPr lang="en-US" sz="2400" b="0" i="1" smtClean="0">
                        <a:solidFill>
                          <a:schemeClr val="tx1"/>
                        </a:solidFill>
                        <a:latin typeface="Cambria Math" charset="0"/>
                      </a:rPr>
                      <m:t>=</m:t>
                    </m:r>
                    <m:func>
                      <m:funcPr>
                        <m:ctrlPr>
                          <a:rPr lang="en-US" sz="2400" b="0" i="1" smtClean="0">
                            <a:solidFill>
                              <a:schemeClr val="tx1"/>
                            </a:solidFill>
                            <a:latin typeface="Cambria Math" panose="02040503050406030204" pitchFamily="18" charset="0"/>
                          </a:rPr>
                        </m:ctrlPr>
                      </m:funcPr>
                      <m:fName>
                        <m:r>
                          <m:rPr>
                            <m:sty m:val="p"/>
                          </m:rPr>
                          <a:rPr lang="en-US" sz="2400" b="0" i="0" smtClean="0">
                            <a:solidFill>
                              <a:schemeClr val="tx1"/>
                            </a:solidFill>
                            <a:latin typeface="Cambria Math" charset="0"/>
                          </a:rPr>
                          <m:t>max</m:t>
                        </m:r>
                      </m:fName>
                      <m:e>
                        <m:r>
                          <m:rPr>
                            <m:lit/>
                          </m:rPr>
                          <a:rPr lang="en-US" sz="2400" b="0" i="1" smtClean="0">
                            <a:solidFill>
                              <a:schemeClr val="tx1"/>
                            </a:solidFill>
                            <a:latin typeface="Cambria Math" charset="0"/>
                          </a:rPr>
                          <m:t>{</m:t>
                        </m:r>
                        <m:r>
                          <a:rPr lang="en-US" sz="2400" b="0" i="1" smtClean="0">
                            <a:solidFill>
                              <a:schemeClr val="tx1"/>
                            </a:solidFill>
                            <a:latin typeface="Cambria Math" charset="0"/>
                          </a:rPr>
                          <m:t> </m:t>
                        </m:r>
                        <m:r>
                          <a:rPr lang="en-US" sz="2400" b="0" i="1" smtClean="0">
                            <a:solidFill>
                              <a:schemeClr val="tx2"/>
                            </a:solidFill>
                            <a:latin typeface="Cambria Math" charset="0"/>
                          </a:rPr>
                          <m:t>𝐾</m:t>
                        </m:r>
                        <m:d>
                          <m:dPr>
                            <m:begChr m:val="["/>
                            <m:endChr m:val="]"/>
                            <m:ctrlPr>
                              <a:rPr lang="en-US" sz="2400" b="0" i="1" smtClean="0">
                                <a:solidFill>
                                  <a:schemeClr val="tx2"/>
                                </a:solidFill>
                                <a:latin typeface="Cambria Math" panose="02040503050406030204" pitchFamily="18" charset="0"/>
                              </a:rPr>
                            </m:ctrlPr>
                          </m:dPr>
                          <m:e>
                            <m:r>
                              <a:rPr lang="en-US" sz="2400" b="0" i="1" smtClean="0">
                                <a:solidFill>
                                  <a:schemeClr val="tx2"/>
                                </a:solidFill>
                                <a:latin typeface="Cambria Math" charset="0"/>
                              </a:rPr>
                              <m:t>𝑥</m:t>
                            </m:r>
                          </m:e>
                        </m:d>
                        <m:r>
                          <a:rPr lang="en-US" sz="2400" b="0" i="1" smtClean="0">
                            <a:solidFill>
                              <a:schemeClr val="tx1"/>
                            </a:solidFill>
                            <a:latin typeface="Cambria Math" charset="0"/>
                          </a:rPr>
                          <m:t>, </m:t>
                        </m:r>
                        <m:r>
                          <a:rPr lang="en-US" sz="2400" b="0" i="1" smtClean="0">
                            <a:solidFill>
                              <a:schemeClr val="accent1"/>
                            </a:solidFill>
                            <a:latin typeface="Cambria Math" charset="0"/>
                          </a:rPr>
                          <m:t>𝐾</m:t>
                        </m:r>
                        <m:d>
                          <m:dPr>
                            <m:begChr m:val="["/>
                            <m:endChr m:val="]"/>
                            <m:ctrlPr>
                              <a:rPr lang="en-US" sz="2400" b="0" i="1" smtClean="0">
                                <a:solidFill>
                                  <a:schemeClr val="accent1"/>
                                </a:solidFill>
                                <a:latin typeface="Cambria Math" panose="02040503050406030204" pitchFamily="18" charset="0"/>
                              </a:rPr>
                            </m:ctrlPr>
                          </m:dPr>
                          <m:e>
                            <m:r>
                              <a:rPr lang="en-US" sz="2400" b="0" i="1" smtClean="0">
                                <a:solidFill>
                                  <a:schemeClr val="accent1"/>
                                </a:solidFill>
                                <a:latin typeface="Cambria Math" charset="0"/>
                              </a:rPr>
                              <m:t>𝑥</m:t>
                            </m:r>
                            <m:r>
                              <a:rPr lang="en-US" sz="2400" b="0" i="1" smtClean="0">
                                <a:solidFill>
                                  <a:schemeClr val="accent1"/>
                                </a:solidFill>
                                <a:latin typeface="Cambria Math" charset="0"/>
                              </a:rPr>
                              <m:t> −</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charset="0"/>
                                  </a:rPr>
                                  <m:t>𝑤</m:t>
                                </m:r>
                              </m:e>
                              <m:sub>
                                <m:r>
                                  <a:rPr lang="en-US" sz="2400" b="0" i="1" smtClean="0">
                                    <a:solidFill>
                                      <a:schemeClr val="accent1"/>
                                    </a:solidFill>
                                    <a:latin typeface="Cambria Math" charset="0"/>
                                  </a:rPr>
                                  <m:t>𝑖</m:t>
                                </m:r>
                              </m:sub>
                            </m:sSub>
                          </m:e>
                        </m:d>
                        <m:r>
                          <a:rPr lang="en-US" sz="2400" b="0" i="1" smtClean="0">
                            <a:solidFill>
                              <a:schemeClr val="accent1"/>
                            </a:solidFill>
                            <a:latin typeface="Cambria Math" charset="0"/>
                          </a:rPr>
                          <m:t>+</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charset="0"/>
                              </a:rPr>
                              <m:t>𝑣</m:t>
                            </m:r>
                          </m:e>
                          <m:sub>
                            <m:r>
                              <a:rPr lang="en-US" sz="2400" b="0" i="1" smtClean="0">
                                <a:solidFill>
                                  <a:schemeClr val="accent1"/>
                                </a:solidFill>
                                <a:latin typeface="Cambria Math" charset="0"/>
                              </a:rPr>
                              <m:t>𝑖</m:t>
                            </m:r>
                          </m:sub>
                        </m:sSub>
                        <m:r>
                          <a:rPr lang="en-US" sz="2400" b="0" i="1" smtClean="0">
                            <a:solidFill>
                              <a:schemeClr val="tx1"/>
                            </a:solidFill>
                            <a:latin typeface="Cambria Math" charset="0"/>
                          </a:rPr>
                          <m:t> }</m:t>
                        </m:r>
                      </m:e>
                    </m:func>
                  </m:oMath>
                </a14:m>
                <a:endParaRPr lang="en-US" sz="2400" dirty="0">
                  <a:solidFill>
                    <a:schemeClr val="accent1"/>
                  </a:solidFill>
                </a:endParaRPr>
              </a:p>
              <a:p>
                <a:pPr lvl="1"/>
                <a:r>
                  <a:rPr lang="en-US" b="1" dirty="0">
                    <a:solidFill>
                      <a:schemeClr val="tx2"/>
                    </a:solidFill>
                  </a:rPr>
                  <a:t>return</a:t>
                </a:r>
                <a:r>
                  <a:rPr lang="en-US" dirty="0">
                    <a:solidFill>
                      <a:schemeClr val="tx2"/>
                    </a:solidFill>
                  </a:rPr>
                  <a:t> K[W]</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836978"/>
                <a:ext cx="7886700" cy="4351338"/>
              </a:xfrm>
              <a:blipFill rotWithShape="0">
                <a:blip r:embed="rId3"/>
                <a:stretch>
                  <a:fillRect l="-1391" t="-2241"/>
                </a:stretch>
              </a:blipFill>
            </p:spPr>
            <p:txBody>
              <a:bodyPr/>
              <a:lstStyle/>
              <a:p>
                <a:r>
                  <a:rPr lang="en-US">
                    <a:noFill/>
                  </a:rPr>
                  <a:t> </a:t>
                </a:r>
              </a:p>
            </p:txBody>
          </p:sp>
        </mc:Fallback>
      </mc:AlternateContent>
      <p:sp>
        <p:nvSpPr>
          <p:cNvPr id="4" name="TextBox 3"/>
          <p:cNvSpPr txBox="1"/>
          <p:nvPr/>
        </p:nvSpPr>
        <p:spPr>
          <a:xfrm>
            <a:off x="3560369" y="5308469"/>
            <a:ext cx="5577919" cy="1107996"/>
          </a:xfrm>
          <a:prstGeom prst="rect">
            <a:avLst/>
          </a:prstGeom>
          <a:noFill/>
        </p:spPr>
        <p:txBody>
          <a:bodyPr wrap="square" rtlCol="0">
            <a:spAutoFit/>
          </a:bodyPr>
          <a:lstStyle/>
          <a:p>
            <a:pPr algn="r"/>
            <a:r>
              <a:rPr lang="en-US" sz="2400" dirty="0">
                <a:solidFill>
                  <a:schemeClr val="accent5"/>
                </a:solidFill>
              </a:rPr>
              <a:t>Running time: O(</a:t>
            </a:r>
            <a:r>
              <a:rPr lang="en-US" sz="2400" dirty="0" err="1">
                <a:solidFill>
                  <a:schemeClr val="accent5"/>
                </a:solidFill>
              </a:rPr>
              <a:t>nW</a:t>
            </a:r>
            <a:r>
              <a:rPr lang="en-US" sz="2400" dirty="0">
                <a:solidFill>
                  <a:schemeClr val="accent5"/>
                </a:solidFill>
              </a:rPr>
              <a:t>)</a:t>
            </a:r>
          </a:p>
          <a:p>
            <a:pPr algn="r"/>
            <a:endParaRPr lang="en-US" sz="2400" dirty="0">
              <a:solidFill>
                <a:srgbClr val="7030A0"/>
              </a:solidFill>
            </a:endParaRPr>
          </a:p>
          <a:p>
            <a:pPr algn="r"/>
            <a:endParaRPr lang="en-US" dirty="0">
              <a:solidFill>
                <a:srgbClr val="7030A0"/>
              </a:solidFill>
            </a:endParaRPr>
          </a:p>
        </p:txBody>
      </p:sp>
      <p:sp>
        <p:nvSpPr>
          <p:cNvPr id="5" name="Rectangle 4"/>
          <p:cNvSpPr/>
          <p:nvPr/>
        </p:nvSpPr>
        <p:spPr>
          <a:xfrm>
            <a:off x="134133" y="6407795"/>
            <a:ext cx="2579104" cy="369332"/>
          </a:xfrm>
          <a:prstGeom prst="rect">
            <a:avLst/>
          </a:prstGeom>
        </p:spPr>
        <p:txBody>
          <a:bodyPr wrap="none">
            <a:spAutoFit/>
          </a:bodyPr>
          <a:lstStyle/>
          <a:p>
            <a:pPr algn="ctr"/>
            <a:r>
              <a:rPr lang="en-US" dirty="0">
                <a:solidFill>
                  <a:schemeClr val="accent1"/>
                </a:solidFill>
              </a:rPr>
              <a:t>       = max</a:t>
            </a:r>
            <a:r>
              <a:rPr lang="en-US" baseline="-25000" dirty="0">
                <a:solidFill>
                  <a:schemeClr val="accent1"/>
                </a:solidFill>
              </a:rPr>
              <a:t>i</a:t>
            </a:r>
            <a:r>
              <a:rPr lang="en-US" dirty="0">
                <a:solidFill>
                  <a:schemeClr val="accent1"/>
                </a:solidFill>
              </a:rPr>
              <a:t> { </a:t>
            </a:r>
            <a:r>
              <a:rPr lang="en-US" dirty="0">
                <a:solidFill>
                  <a:schemeClr val="accent4"/>
                </a:solidFill>
              </a:rPr>
              <a:t>K[x </a:t>
            </a:r>
            <a:r>
              <a:rPr lang="mr-IN" dirty="0">
                <a:solidFill>
                  <a:schemeClr val="accent4"/>
                </a:solidFill>
              </a:rPr>
              <a:t>–</a:t>
            </a:r>
            <a:r>
              <a:rPr lang="en-US" dirty="0">
                <a:solidFill>
                  <a:schemeClr val="accent4"/>
                </a:solidFill>
              </a:rPr>
              <a:t> </a:t>
            </a:r>
            <a:r>
              <a:rPr lang="en-US" dirty="0" err="1">
                <a:solidFill>
                  <a:schemeClr val="accent4"/>
                </a:solidFill>
              </a:rPr>
              <a:t>w</a:t>
            </a:r>
            <a:r>
              <a:rPr lang="en-US" baseline="-25000" dirty="0" err="1">
                <a:solidFill>
                  <a:schemeClr val="accent4"/>
                </a:solidFill>
              </a:rPr>
              <a:t>i</a:t>
            </a:r>
            <a:r>
              <a:rPr lang="en-US" dirty="0">
                <a:solidFill>
                  <a:schemeClr val="accent4"/>
                </a:solidFill>
              </a:rPr>
              <a:t>] </a:t>
            </a:r>
            <a:r>
              <a:rPr lang="en-US" dirty="0">
                <a:solidFill>
                  <a:schemeClr val="accent1"/>
                </a:solidFill>
              </a:rPr>
              <a:t>+ </a:t>
            </a:r>
            <a:r>
              <a:rPr lang="en-US" dirty="0">
                <a:solidFill>
                  <a:schemeClr val="accent5"/>
                </a:solidFill>
              </a:rPr>
              <a:t>v</a:t>
            </a:r>
            <a:r>
              <a:rPr lang="en-US" baseline="-25000" dirty="0">
                <a:solidFill>
                  <a:schemeClr val="accent5"/>
                </a:solidFill>
              </a:rPr>
              <a:t>i</a:t>
            </a:r>
            <a:r>
              <a:rPr lang="en-US" baseline="-25000" dirty="0">
                <a:solidFill>
                  <a:schemeClr val="accent1"/>
                </a:solidFill>
              </a:rPr>
              <a:t> </a:t>
            </a:r>
            <a:r>
              <a:rPr lang="en-US" dirty="0">
                <a:solidFill>
                  <a:schemeClr val="accent1"/>
                </a:solidFill>
              </a:rPr>
              <a:t>}</a:t>
            </a:r>
          </a:p>
        </p:txBody>
      </p:sp>
      <p:sp>
        <p:nvSpPr>
          <p:cNvPr id="6" name="Rectangle 5"/>
          <p:cNvSpPr/>
          <p:nvPr/>
        </p:nvSpPr>
        <p:spPr>
          <a:xfrm>
            <a:off x="112493" y="5946130"/>
            <a:ext cx="2652841" cy="369332"/>
          </a:xfrm>
          <a:prstGeom prst="rect">
            <a:avLst/>
          </a:prstGeom>
        </p:spPr>
        <p:txBody>
          <a:bodyPr wrap="none">
            <a:spAutoFit/>
          </a:bodyPr>
          <a:lstStyle/>
          <a:p>
            <a:pPr algn="ctr"/>
            <a:r>
              <a:rPr lang="en-US" dirty="0">
                <a:solidFill>
                  <a:schemeClr val="accent1"/>
                </a:solidFill>
              </a:rPr>
              <a:t>K[x] = max</a:t>
            </a:r>
            <a:r>
              <a:rPr lang="en-US" baseline="-25000" dirty="0">
                <a:solidFill>
                  <a:schemeClr val="accent1"/>
                </a:solidFill>
              </a:rPr>
              <a:t>i</a:t>
            </a:r>
            <a:r>
              <a:rPr lang="en-US" dirty="0">
                <a:solidFill>
                  <a:schemeClr val="accent1"/>
                </a:solidFill>
              </a:rPr>
              <a:t> { </a:t>
            </a:r>
            <a:r>
              <a:rPr lang="en-US" dirty="0">
                <a:solidFill>
                  <a:schemeClr val="accent4"/>
                </a:solidFill>
              </a:rPr>
              <a:t>            </a:t>
            </a:r>
            <a:r>
              <a:rPr lang="en-US" dirty="0">
                <a:solidFill>
                  <a:schemeClr val="accent1"/>
                </a:solidFill>
              </a:rPr>
              <a:t>+ </a:t>
            </a:r>
            <a:r>
              <a:rPr lang="en-US" dirty="0">
                <a:solidFill>
                  <a:schemeClr val="accent5"/>
                </a:solidFill>
              </a:rPr>
              <a:t>       </a:t>
            </a:r>
            <a:r>
              <a:rPr lang="en-US" baseline="-25000" dirty="0">
                <a:solidFill>
                  <a:schemeClr val="accent1"/>
                </a:solidFill>
              </a:rPr>
              <a:t> </a:t>
            </a:r>
            <a:r>
              <a:rPr lang="en-US" dirty="0">
                <a:solidFill>
                  <a:schemeClr val="accent1"/>
                </a:solidFill>
              </a:rPr>
              <a:t>}</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7256" y="5869334"/>
            <a:ext cx="415498" cy="415498"/>
          </a:xfrm>
          <a:prstGeom prst="rect">
            <a:avLst/>
          </a:prstGeom>
        </p:spPr>
      </p:pic>
      <p:sp>
        <p:nvSpPr>
          <p:cNvPr id="9" name="Slide Number Placeholder 8">
            <a:extLst>
              <a:ext uri="{FF2B5EF4-FFF2-40B4-BE49-F238E27FC236}">
                <a16:creationId xmlns:a16="http://schemas.microsoft.com/office/drawing/2014/main" id="{2787A93F-AB02-8B49-8DD8-EB6325B21231}"/>
              </a:ext>
            </a:extLst>
          </p:cNvPr>
          <p:cNvSpPr>
            <a:spLocks noGrp="1"/>
          </p:cNvSpPr>
          <p:nvPr>
            <p:ph type="sldNum" sz="quarter" idx="12"/>
          </p:nvPr>
        </p:nvSpPr>
        <p:spPr/>
        <p:txBody>
          <a:bodyPr/>
          <a:lstStyle/>
          <a:p>
            <a:fld id="{EF2FF170-42D9-E44F-9C55-E217B723EC95}" type="slidenum">
              <a:rPr lang="en-US" smtClean="0"/>
              <a:t>46</a:t>
            </a:fld>
            <a:endParaRPr lang="en-US"/>
          </a:p>
        </p:txBody>
      </p:sp>
    </p:spTree>
    <p:extLst>
      <p:ext uri="{BB962C8B-B14F-4D97-AF65-F5344CB8AC3E}">
        <p14:creationId xmlns:p14="http://schemas.microsoft.com/office/powerpoint/2010/main" val="132716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we do better?</a:t>
            </a:r>
          </a:p>
        </p:txBody>
      </p:sp>
      <p:sp>
        <p:nvSpPr>
          <p:cNvPr id="3" name="Content Placeholder 2"/>
          <p:cNvSpPr>
            <a:spLocks noGrp="1"/>
          </p:cNvSpPr>
          <p:nvPr>
            <p:ph idx="1"/>
          </p:nvPr>
        </p:nvSpPr>
        <p:spPr>
          <a:xfrm>
            <a:off x="628650" y="1825625"/>
            <a:ext cx="8341730" cy="4351338"/>
          </a:xfrm>
        </p:spPr>
        <p:txBody>
          <a:bodyPr>
            <a:normAutofit/>
          </a:bodyPr>
          <a:lstStyle/>
          <a:p>
            <a:r>
              <a:rPr lang="en-US" dirty="0"/>
              <a:t>Writing down W takes log(W) bits.</a:t>
            </a:r>
          </a:p>
          <a:p>
            <a:r>
              <a:rPr lang="en-US" dirty="0"/>
              <a:t>Writing down all n weights takes at most </a:t>
            </a:r>
            <a:r>
              <a:rPr lang="en-US" dirty="0" err="1"/>
              <a:t>nlog</a:t>
            </a:r>
            <a:r>
              <a:rPr lang="en-US" dirty="0"/>
              <a:t>(W) bits.</a:t>
            </a:r>
          </a:p>
          <a:p>
            <a:r>
              <a:rPr lang="en-US" dirty="0"/>
              <a:t>Input size: </a:t>
            </a:r>
            <a:r>
              <a:rPr lang="en-US" dirty="0" err="1"/>
              <a:t>nlog</a:t>
            </a:r>
            <a:r>
              <a:rPr lang="en-US" dirty="0"/>
              <a:t>(W).</a:t>
            </a:r>
          </a:p>
          <a:p>
            <a:pPr lvl="1"/>
            <a:r>
              <a:rPr lang="en-US" dirty="0">
                <a:solidFill>
                  <a:schemeClr val="accent4"/>
                </a:solidFill>
              </a:rPr>
              <a:t>Maybe we could have an algorithm that runs in time O(</a:t>
            </a:r>
            <a:r>
              <a:rPr lang="en-US" dirty="0" err="1">
                <a:solidFill>
                  <a:schemeClr val="accent4"/>
                </a:solidFill>
              </a:rPr>
              <a:t>nlog</a:t>
            </a:r>
            <a:r>
              <a:rPr lang="en-US" dirty="0">
                <a:solidFill>
                  <a:schemeClr val="accent4"/>
                </a:solidFill>
              </a:rPr>
              <a:t>(W)) instead of O(</a:t>
            </a:r>
            <a:r>
              <a:rPr lang="en-US" dirty="0" err="1">
                <a:solidFill>
                  <a:schemeClr val="accent4"/>
                </a:solidFill>
              </a:rPr>
              <a:t>nW</a:t>
            </a:r>
            <a:r>
              <a:rPr lang="en-US" dirty="0">
                <a:solidFill>
                  <a:schemeClr val="accent4"/>
                </a:solidFill>
              </a:rPr>
              <a:t>)?  </a:t>
            </a:r>
          </a:p>
          <a:p>
            <a:pPr lvl="1"/>
            <a:r>
              <a:rPr lang="en-US" dirty="0">
                <a:solidFill>
                  <a:srgbClr val="FF8600"/>
                </a:solidFill>
              </a:rPr>
              <a:t>Or even O( n</a:t>
            </a:r>
            <a:r>
              <a:rPr lang="en-US" baseline="30000" dirty="0">
                <a:solidFill>
                  <a:srgbClr val="FF8600"/>
                </a:solidFill>
              </a:rPr>
              <a:t>1000000</a:t>
            </a:r>
            <a:r>
              <a:rPr lang="en-US" dirty="0">
                <a:solidFill>
                  <a:srgbClr val="FF8600"/>
                </a:solidFill>
              </a:rPr>
              <a:t> log</a:t>
            </a:r>
            <a:r>
              <a:rPr lang="en-US" baseline="30000" dirty="0">
                <a:solidFill>
                  <a:srgbClr val="FF8600"/>
                </a:solidFill>
              </a:rPr>
              <a:t>1000000</a:t>
            </a:r>
            <a:r>
              <a:rPr lang="en-US" dirty="0">
                <a:solidFill>
                  <a:srgbClr val="FF8600"/>
                </a:solidFill>
              </a:rPr>
              <a:t>(W) )?</a:t>
            </a:r>
          </a:p>
          <a:p>
            <a:endParaRPr lang="en-US" dirty="0"/>
          </a:p>
          <a:p>
            <a:r>
              <a:rPr lang="en-US" dirty="0"/>
              <a:t>Open problem!</a:t>
            </a:r>
          </a:p>
          <a:p>
            <a:pPr lvl="1"/>
            <a:r>
              <a:rPr lang="en-US" dirty="0">
                <a:solidFill>
                  <a:schemeClr val="accent4"/>
                </a:solidFill>
              </a:rPr>
              <a:t>(But probably the answer is </a:t>
            </a:r>
            <a:r>
              <a:rPr lang="en-US" b="1" dirty="0">
                <a:solidFill>
                  <a:schemeClr val="accent4"/>
                </a:solidFill>
              </a:rPr>
              <a:t>no</a:t>
            </a:r>
            <a:r>
              <a:rPr lang="mr-IN" dirty="0">
                <a:solidFill>
                  <a:schemeClr val="accent4"/>
                </a:solidFill>
              </a:rPr>
              <a:t>…</a:t>
            </a:r>
            <a:r>
              <a:rPr lang="en-US" dirty="0">
                <a:solidFill>
                  <a:schemeClr val="accent4"/>
                </a:solidFill>
              </a:rPr>
              <a:t>otherwise P = NP)</a:t>
            </a:r>
          </a:p>
        </p:txBody>
      </p:sp>
      <p:sp>
        <p:nvSpPr>
          <p:cNvPr id="4" name="Slide Number Placeholder 3">
            <a:extLst>
              <a:ext uri="{FF2B5EF4-FFF2-40B4-BE49-F238E27FC236}">
                <a16:creationId xmlns:a16="http://schemas.microsoft.com/office/drawing/2014/main" id="{E086F613-9ECA-984B-A42C-68C148ABD814}"/>
              </a:ext>
            </a:extLst>
          </p:cNvPr>
          <p:cNvSpPr>
            <a:spLocks noGrp="1"/>
          </p:cNvSpPr>
          <p:nvPr>
            <p:ph type="sldNum" sz="quarter" idx="12"/>
          </p:nvPr>
        </p:nvSpPr>
        <p:spPr/>
        <p:txBody>
          <a:bodyPr/>
          <a:lstStyle/>
          <a:p>
            <a:fld id="{EF2FF170-42D9-E44F-9C55-E217B723EC95}" type="slidenum">
              <a:rPr lang="en-US" smtClean="0"/>
              <a:t>47</a:t>
            </a:fld>
            <a:endParaRPr lang="en-US"/>
          </a:p>
        </p:txBody>
      </p:sp>
    </p:spTree>
    <p:extLst>
      <p:ext uri="{BB962C8B-B14F-4D97-AF65-F5344CB8AC3E}">
        <p14:creationId xmlns:p14="http://schemas.microsoft.com/office/powerpoint/2010/main" val="19036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value of the optimal solution.</a:t>
            </a:r>
          </a:p>
          <a:p>
            <a:r>
              <a:rPr lang="en-US" b="1" dirty="0">
                <a:solidFill>
                  <a:schemeClr val="accent4"/>
                </a:solidFill>
              </a:rPr>
              <a:t>Step 3: </a:t>
            </a:r>
            <a:r>
              <a:rPr lang="en-US" dirty="0">
                <a:solidFill>
                  <a:schemeClr val="accent5"/>
                </a:solidFill>
              </a:rPr>
              <a:t>Use dynamic programming </a:t>
            </a:r>
            <a:r>
              <a:rPr lang="en-US" dirty="0"/>
              <a:t>to find the value of the optimal solution.</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solution.</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Left Arrow 3"/>
          <p:cNvSpPr/>
          <p:nvPr/>
        </p:nvSpPr>
        <p:spPr>
          <a:xfrm rot="19006928">
            <a:off x="8064012" y="3837869"/>
            <a:ext cx="902677" cy="454634"/>
          </a:xfrm>
          <a:prstGeom prst="leftArrow">
            <a:avLst/>
          </a:prstGeom>
          <a:solidFill>
            <a:srgbClr val="B400AB"/>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71BEBD3-67F7-F546-8D08-6A59D4420804}"/>
              </a:ext>
            </a:extLst>
          </p:cNvPr>
          <p:cNvSpPr>
            <a:spLocks noGrp="1"/>
          </p:cNvSpPr>
          <p:nvPr>
            <p:ph type="sldNum" sz="quarter" idx="12"/>
          </p:nvPr>
        </p:nvSpPr>
        <p:spPr/>
        <p:txBody>
          <a:bodyPr/>
          <a:lstStyle/>
          <a:p>
            <a:fld id="{EF2FF170-42D9-E44F-9C55-E217B723EC95}" type="slidenum">
              <a:rPr lang="en-US" smtClean="0"/>
              <a:t>48</a:t>
            </a:fld>
            <a:endParaRPr lang="en-US"/>
          </a:p>
        </p:txBody>
      </p:sp>
    </p:spTree>
    <p:extLst>
      <p:ext uri="{BB962C8B-B14F-4D97-AF65-F5344CB8AC3E}">
        <p14:creationId xmlns:p14="http://schemas.microsoft.com/office/powerpoint/2010/main" val="8198970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3685" y="5770134"/>
            <a:ext cx="613898" cy="613898"/>
          </a:xfrm>
          <a:prstGeom prst="rect">
            <a:avLst/>
          </a:prstGeom>
        </p:spPr>
      </p:pic>
      <p:sp>
        <p:nvSpPr>
          <p:cNvPr id="2" name="Title 1"/>
          <p:cNvSpPr>
            <a:spLocks noGrp="1"/>
          </p:cNvSpPr>
          <p:nvPr>
            <p:ph type="title"/>
          </p:nvPr>
        </p:nvSpPr>
        <p:spPr/>
        <p:txBody>
          <a:bodyPr>
            <a:normAutofit/>
          </a:bodyPr>
          <a:lstStyle/>
          <a:p>
            <a:r>
              <a:rPr lang="en-US" sz="4000" dirty="0"/>
              <a:t>Let’s write a bottom-up DP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836978"/>
                <a:ext cx="7886700" cy="4351338"/>
              </a:xfrm>
            </p:spPr>
            <p:txBody>
              <a:bodyPr/>
              <a:lstStyle/>
              <a:p>
                <a:r>
                  <a:rPr lang="en-US" dirty="0"/>
                  <a:t>UnboundedKnapsack(</a:t>
                </a:r>
                <a:r>
                  <a:rPr lang="en-US" dirty="0">
                    <a:solidFill>
                      <a:srgbClr val="7030A0"/>
                    </a:solidFill>
                  </a:rPr>
                  <a:t>W</a:t>
                </a:r>
                <a:r>
                  <a:rPr lang="en-US" dirty="0"/>
                  <a:t>, </a:t>
                </a:r>
                <a:r>
                  <a:rPr lang="en-US" dirty="0">
                    <a:solidFill>
                      <a:schemeClr val="accent5"/>
                    </a:solidFill>
                  </a:rPr>
                  <a:t>n</a:t>
                </a:r>
                <a:r>
                  <a:rPr lang="en-US" dirty="0"/>
                  <a:t>, </a:t>
                </a:r>
                <a:r>
                  <a:rPr lang="en-US" dirty="0">
                    <a:solidFill>
                      <a:schemeClr val="accent4"/>
                    </a:solidFill>
                  </a:rPr>
                  <a:t>weights</a:t>
                </a:r>
                <a:r>
                  <a:rPr lang="en-US" dirty="0"/>
                  <a:t>, </a:t>
                </a:r>
                <a:r>
                  <a:rPr lang="en-US" dirty="0">
                    <a:solidFill>
                      <a:schemeClr val="accent1"/>
                    </a:solidFill>
                  </a:rPr>
                  <a:t>values</a:t>
                </a:r>
                <a:r>
                  <a:rPr lang="en-US" dirty="0"/>
                  <a:t>):</a:t>
                </a:r>
              </a:p>
              <a:p>
                <a:pPr lvl="1"/>
                <a:r>
                  <a:rPr lang="en-US" dirty="0">
                    <a:solidFill>
                      <a:schemeClr val="tx2"/>
                    </a:solidFill>
                  </a:rPr>
                  <a:t>K[0] = 0</a:t>
                </a:r>
              </a:p>
              <a:p>
                <a:pPr lvl="1"/>
                <a:r>
                  <a:rPr lang="en-US" b="1" dirty="0">
                    <a:solidFill>
                      <a:srgbClr val="7030A0"/>
                    </a:solidFill>
                  </a:rPr>
                  <a:t>for</a:t>
                </a:r>
                <a:r>
                  <a:rPr lang="en-US" dirty="0">
                    <a:solidFill>
                      <a:srgbClr val="7030A0"/>
                    </a:solidFill>
                  </a:rPr>
                  <a:t> x = 1, </a:t>
                </a:r>
                <a:r>
                  <a:rPr lang="mr-IN" dirty="0">
                    <a:solidFill>
                      <a:srgbClr val="7030A0"/>
                    </a:solidFill>
                  </a:rPr>
                  <a:t>…</a:t>
                </a:r>
                <a:r>
                  <a:rPr lang="en-US" dirty="0">
                    <a:solidFill>
                      <a:srgbClr val="7030A0"/>
                    </a:solidFill>
                  </a:rPr>
                  <a:t>, W:</a:t>
                </a:r>
              </a:p>
              <a:p>
                <a:pPr lvl="2"/>
                <a:r>
                  <a:rPr lang="en-US" sz="2400" dirty="0">
                    <a:solidFill>
                      <a:schemeClr val="tx2"/>
                    </a:solidFill>
                  </a:rPr>
                  <a:t>K[x] = 0</a:t>
                </a:r>
              </a:p>
              <a:p>
                <a:pPr lvl="2"/>
                <a:r>
                  <a:rPr lang="en-US" sz="2400" b="1" dirty="0">
                    <a:solidFill>
                      <a:schemeClr val="accent5"/>
                    </a:solidFill>
                  </a:rPr>
                  <a:t>for</a:t>
                </a:r>
                <a:r>
                  <a:rPr lang="en-US" sz="2400" dirty="0">
                    <a:solidFill>
                      <a:schemeClr val="accent5"/>
                    </a:solidFill>
                  </a:rPr>
                  <a:t> </a:t>
                </a:r>
                <a:r>
                  <a:rPr lang="en-US" sz="2400" dirty="0" err="1">
                    <a:solidFill>
                      <a:schemeClr val="accent5"/>
                    </a:solidFill>
                  </a:rPr>
                  <a:t>i</a:t>
                </a:r>
                <a:r>
                  <a:rPr lang="en-US" sz="2400" dirty="0">
                    <a:solidFill>
                      <a:schemeClr val="accent5"/>
                    </a:solidFill>
                  </a:rPr>
                  <a:t> = 1, </a:t>
                </a:r>
                <a:r>
                  <a:rPr lang="mr-IN" sz="2400" dirty="0">
                    <a:solidFill>
                      <a:schemeClr val="accent5"/>
                    </a:solidFill>
                  </a:rPr>
                  <a:t>…</a:t>
                </a:r>
                <a:r>
                  <a:rPr lang="en-US" sz="2400" dirty="0">
                    <a:solidFill>
                      <a:schemeClr val="accent5"/>
                    </a:solidFill>
                  </a:rPr>
                  <a:t>, n:</a:t>
                </a:r>
              </a:p>
              <a:p>
                <a:pPr lvl="3"/>
                <a:r>
                  <a:rPr lang="en-US" sz="2400" b="1" dirty="0">
                    <a:solidFill>
                      <a:schemeClr val="accent4"/>
                    </a:solidFill>
                  </a:rPr>
                  <a:t>if</a:t>
                </a:r>
                <a:r>
                  <a:rPr lang="en-US" sz="2400" dirty="0">
                    <a:solidFill>
                      <a:schemeClr val="accent4"/>
                    </a:solidFill>
                  </a:rPr>
                  <a:t> </a:t>
                </a:r>
                <a14:m>
                  <m:oMath xmlns:m="http://schemas.openxmlformats.org/officeDocument/2006/math">
                    <m:sSub>
                      <m:sSubPr>
                        <m:ctrlPr>
                          <a:rPr lang="en-US" sz="2400" b="0" i="1" smtClean="0">
                            <a:solidFill>
                              <a:schemeClr val="accent4"/>
                            </a:solidFill>
                            <a:latin typeface="Cambria Math" panose="02040503050406030204" pitchFamily="18" charset="0"/>
                          </a:rPr>
                        </m:ctrlPr>
                      </m:sSubPr>
                      <m:e>
                        <m:r>
                          <a:rPr lang="en-US" sz="2400" b="0" i="1" smtClean="0">
                            <a:solidFill>
                              <a:schemeClr val="accent4"/>
                            </a:solidFill>
                            <a:latin typeface="Cambria Math" charset="0"/>
                          </a:rPr>
                          <m:t>𝑤</m:t>
                        </m:r>
                      </m:e>
                      <m:sub>
                        <m:r>
                          <a:rPr lang="en-US" sz="2400" b="0" i="1" smtClean="0">
                            <a:solidFill>
                              <a:schemeClr val="accent4"/>
                            </a:solidFill>
                            <a:latin typeface="Cambria Math" charset="0"/>
                          </a:rPr>
                          <m:t>𝑖</m:t>
                        </m:r>
                      </m:sub>
                    </m:sSub>
                    <m:r>
                      <a:rPr lang="en-US" sz="2400" b="0" i="1" smtClean="0">
                        <a:solidFill>
                          <a:schemeClr val="accent4"/>
                        </a:solidFill>
                        <a:latin typeface="Cambria Math" charset="0"/>
                      </a:rPr>
                      <m:t>≤</m:t>
                    </m:r>
                    <m:r>
                      <a:rPr lang="en-US" sz="2400" b="0" i="1" smtClean="0">
                        <a:solidFill>
                          <a:schemeClr val="accent4"/>
                        </a:solidFill>
                        <a:latin typeface="Cambria Math" charset="0"/>
                      </a:rPr>
                      <m:t>𝑥</m:t>
                    </m:r>
                    <m:r>
                      <a:rPr lang="en-US" sz="2400" b="0" i="1" smtClean="0">
                        <a:solidFill>
                          <a:schemeClr val="accent4"/>
                        </a:solidFill>
                        <a:latin typeface="Cambria Math" charset="0"/>
                      </a:rPr>
                      <m:t>:</m:t>
                    </m:r>
                  </m:oMath>
                </a14:m>
                <a:endParaRPr lang="en-US" sz="2400" dirty="0">
                  <a:solidFill>
                    <a:schemeClr val="accent4"/>
                  </a:solidFill>
                </a:endParaRPr>
              </a:p>
              <a:p>
                <a:pPr lvl="4"/>
                <a14:m>
                  <m:oMath xmlns:m="http://schemas.openxmlformats.org/officeDocument/2006/math">
                    <m:r>
                      <a:rPr lang="en-US" sz="2400" b="0" i="1" smtClean="0">
                        <a:solidFill>
                          <a:schemeClr val="tx2"/>
                        </a:solidFill>
                        <a:latin typeface="Cambria Math" charset="0"/>
                      </a:rPr>
                      <m:t>𝐾</m:t>
                    </m:r>
                    <m:d>
                      <m:dPr>
                        <m:begChr m:val="["/>
                        <m:endChr m:val="]"/>
                        <m:ctrlPr>
                          <a:rPr lang="en-US" sz="2400" b="0" i="1" smtClean="0">
                            <a:solidFill>
                              <a:schemeClr val="tx2"/>
                            </a:solidFill>
                            <a:latin typeface="Cambria Math" panose="02040503050406030204" pitchFamily="18" charset="0"/>
                          </a:rPr>
                        </m:ctrlPr>
                      </m:dPr>
                      <m:e>
                        <m:r>
                          <a:rPr lang="en-US" sz="2400" b="0" i="1" smtClean="0">
                            <a:solidFill>
                              <a:schemeClr val="tx2"/>
                            </a:solidFill>
                            <a:latin typeface="Cambria Math" charset="0"/>
                          </a:rPr>
                          <m:t>𝑥</m:t>
                        </m:r>
                      </m:e>
                    </m:d>
                    <m:r>
                      <a:rPr lang="en-US" sz="2400" b="0" i="1" smtClean="0">
                        <a:solidFill>
                          <a:schemeClr val="tx1"/>
                        </a:solidFill>
                        <a:latin typeface="Cambria Math" charset="0"/>
                      </a:rPr>
                      <m:t>=</m:t>
                    </m:r>
                    <m:func>
                      <m:funcPr>
                        <m:ctrlPr>
                          <a:rPr lang="en-US" sz="2400" b="0" i="1" smtClean="0">
                            <a:solidFill>
                              <a:schemeClr val="tx1"/>
                            </a:solidFill>
                            <a:latin typeface="Cambria Math" panose="02040503050406030204" pitchFamily="18" charset="0"/>
                          </a:rPr>
                        </m:ctrlPr>
                      </m:funcPr>
                      <m:fName>
                        <m:r>
                          <m:rPr>
                            <m:sty m:val="p"/>
                          </m:rPr>
                          <a:rPr lang="en-US" sz="2400" b="0" i="0" smtClean="0">
                            <a:solidFill>
                              <a:schemeClr val="tx1"/>
                            </a:solidFill>
                            <a:latin typeface="Cambria Math" charset="0"/>
                          </a:rPr>
                          <m:t>max</m:t>
                        </m:r>
                      </m:fName>
                      <m:e>
                        <m:r>
                          <m:rPr>
                            <m:lit/>
                          </m:rPr>
                          <a:rPr lang="en-US" sz="2400" b="0" i="1" smtClean="0">
                            <a:solidFill>
                              <a:schemeClr val="tx1"/>
                            </a:solidFill>
                            <a:latin typeface="Cambria Math" charset="0"/>
                          </a:rPr>
                          <m:t>{</m:t>
                        </m:r>
                        <m:r>
                          <a:rPr lang="en-US" sz="2400" b="0" i="1" smtClean="0">
                            <a:solidFill>
                              <a:schemeClr val="tx1"/>
                            </a:solidFill>
                            <a:latin typeface="Cambria Math" charset="0"/>
                          </a:rPr>
                          <m:t> </m:t>
                        </m:r>
                        <m:r>
                          <a:rPr lang="en-US" sz="2400" b="0" i="1" smtClean="0">
                            <a:solidFill>
                              <a:schemeClr val="tx2"/>
                            </a:solidFill>
                            <a:latin typeface="Cambria Math" charset="0"/>
                          </a:rPr>
                          <m:t>𝐾</m:t>
                        </m:r>
                        <m:d>
                          <m:dPr>
                            <m:begChr m:val="["/>
                            <m:endChr m:val="]"/>
                            <m:ctrlPr>
                              <a:rPr lang="en-US" sz="2400" b="0" i="1" smtClean="0">
                                <a:solidFill>
                                  <a:schemeClr val="tx2"/>
                                </a:solidFill>
                                <a:latin typeface="Cambria Math" panose="02040503050406030204" pitchFamily="18" charset="0"/>
                              </a:rPr>
                            </m:ctrlPr>
                          </m:dPr>
                          <m:e>
                            <m:r>
                              <a:rPr lang="en-US" sz="2400" b="0" i="1" smtClean="0">
                                <a:solidFill>
                                  <a:schemeClr val="tx2"/>
                                </a:solidFill>
                                <a:latin typeface="Cambria Math" charset="0"/>
                              </a:rPr>
                              <m:t>𝑥</m:t>
                            </m:r>
                          </m:e>
                        </m:d>
                        <m:r>
                          <a:rPr lang="en-US" sz="2400" b="0" i="1" smtClean="0">
                            <a:solidFill>
                              <a:schemeClr val="tx1"/>
                            </a:solidFill>
                            <a:latin typeface="Cambria Math" charset="0"/>
                          </a:rPr>
                          <m:t>, </m:t>
                        </m:r>
                        <m:r>
                          <a:rPr lang="en-US" sz="2400" b="0" i="1" smtClean="0">
                            <a:solidFill>
                              <a:schemeClr val="accent1"/>
                            </a:solidFill>
                            <a:latin typeface="Cambria Math" charset="0"/>
                          </a:rPr>
                          <m:t>𝐾</m:t>
                        </m:r>
                        <m:d>
                          <m:dPr>
                            <m:begChr m:val="["/>
                            <m:endChr m:val="]"/>
                            <m:ctrlPr>
                              <a:rPr lang="en-US" sz="2400" b="0" i="1" smtClean="0">
                                <a:solidFill>
                                  <a:schemeClr val="accent1"/>
                                </a:solidFill>
                                <a:latin typeface="Cambria Math" panose="02040503050406030204" pitchFamily="18" charset="0"/>
                              </a:rPr>
                            </m:ctrlPr>
                          </m:dPr>
                          <m:e>
                            <m:r>
                              <a:rPr lang="en-US" sz="2400" b="0" i="1" smtClean="0">
                                <a:solidFill>
                                  <a:schemeClr val="accent1"/>
                                </a:solidFill>
                                <a:latin typeface="Cambria Math" charset="0"/>
                              </a:rPr>
                              <m:t>𝑥</m:t>
                            </m:r>
                            <m:r>
                              <a:rPr lang="en-US" sz="2400" b="0" i="1" smtClean="0">
                                <a:solidFill>
                                  <a:schemeClr val="accent1"/>
                                </a:solidFill>
                                <a:latin typeface="Cambria Math" charset="0"/>
                              </a:rPr>
                              <m:t> −</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charset="0"/>
                                  </a:rPr>
                                  <m:t>𝑤</m:t>
                                </m:r>
                              </m:e>
                              <m:sub>
                                <m:r>
                                  <a:rPr lang="en-US" sz="2400" b="0" i="1" smtClean="0">
                                    <a:solidFill>
                                      <a:schemeClr val="accent1"/>
                                    </a:solidFill>
                                    <a:latin typeface="Cambria Math" charset="0"/>
                                  </a:rPr>
                                  <m:t>𝑖</m:t>
                                </m:r>
                              </m:sub>
                            </m:sSub>
                          </m:e>
                        </m:d>
                        <m:r>
                          <a:rPr lang="en-US" sz="2400" b="0" i="1" smtClean="0">
                            <a:solidFill>
                              <a:schemeClr val="accent1"/>
                            </a:solidFill>
                            <a:latin typeface="Cambria Math" charset="0"/>
                          </a:rPr>
                          <m:t>+</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charset="0"/>
                              </a:rPr>
                              <m:t>𝑣</m:t>
                            </m:r>
                          </m:e>
                          <m:sub>
                            <m:r>
                              <a:rPr lang="en-US" sz="2400" b="0" i="1" smtClean="0">
                                <a:solidFill>
                                  <a:schemeClr val="accent1"/>
                                </a:solidFill>
                                <a:latin typeface="Cambria Math" charset="0"/>
                              </a:rPr>
                              <m:t>𝑖</m:t>
                            </m:r>
                          </m:sub>
                        </m:sSub>
                        <m:r>
                          <a:rPr lang="en-US" sz="2400" b="0" i="1" smtClean="0">
                            <a:solidFill>
                              <a:schemeClr val="tx1"/>
                            </a:solidFill>
                            <a:latin typeface="Cambria Math" charset="0"/>
                          </a:rPr>
                          <m:t> }</m:t>
                        </m:r>
                      </m:e>
                    </m:func>
                  </m:oMath>
                </a14:m>
                <a:endParaRPr lang="en-US" sz="2400" dirty="0">
                  <a:solidFill>
                    <a:schemeClr val="accent1"/>
                  </a:solidFill>
                </a:endParaRPr>
              </a:p>
              <a:p>
                <a:pPr lvl="1"/>
                <a:r>
                  <a:rPr lang="en-US" b="1" dirty="0">
                    <a:solidFill>
                      <a:schemeClr val="tx2"/>
                    </a:solidFill>
                  </a:rPr>
                  <a:t>return</a:t>
                </a:r>
                <a:r>
                  <a:rPr lang="en-US" dirty="0">
                    <a:solidFill>
                      <a:schemeClr val="tx2"/>
                    </a:solidFill>
                  </a:rPr>
                  <a:t> K[W]</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836978"/>
                <a:ext cx="7886700" cy="4351338"/>
              </a:xfrm>
              <a:blipFill rotWithShape="0">
                <a:blip r:embed="rId3"/>
                <a:stretch>
                  <a:fillRect l="-1391" t="-2241"/>
                </a:stretch>
              </a:blipFill>
            </p:spPr>
            <p:txBody>
              <a:bodyPr/>
              <a:lstStyle/>
              <a:p>
                <a:r>
                  <a:rPr lang="en-US">
                    <a:noFill/>
                  </a:rPr>
                  <a:t> </a:t>
                </a:r>
              </a:p>
            </p:txBody>
          </p:sp>
        </mc:Fallback>
      </mc:AlternateContent>
      <p:sp>
        <p:nvSpPr>
          <p:cNvPr id="5" name="Rectangle 4"/>
          <p:cNvSpPr/>
          <p:nvPr/>
        </p:nvSpPr>
        <p:spPr>
          <a:xfrm>
            <a:off x="134133" y="6407795"/>
            <a:ext cx="2579104" cy="369332"/>
          </a:xfrm>
          <a:prstGeom prst="rect">
            <a:avLst/>
          </a:prstGeom>
        </p:spPr>
        <p:txBody>
          <a:bodyPr wrap="none">
            <a:spAutoFit/>
          </a:bodyPr>
          <a:lstStyle/>
          <a:p>
            <a:pPr algn="ctr"/>
            <a:r>
              <a:rPr lang="en-US" dirty="0">
                <a:solidFill>
                  <a:schemeClr val="accent1"/>
                </a:solidFill>
              </a:rPr>
              <a:t>       = max</a:t>
            </a:r>
            <a:r>
              <a:rPr lang="en-US" baseline="-25000" dirty="0">
                <a:solidFill>
                  <a:schemeClr val="accent1"/>
                </a:solidFill>
              </a:rPr>
              <a:t>i</a:t>
            </a:r>
            <a:r>
              <a:rPr lang="en-US" dirty="0">
                <a:solidFill>
                  <a:schemeClr val="accent1"/>
                </a:solidFill>
              </a:rPr>
              <a:t> { </a:t>
            </a:r>
            <a:r>
              <a:rPr lang="en-US" dirty="0">
                <a:solidFill>
                  <a:schemeClr val="accent4"/>
                </a:solidFill>
              </a:rPr>
              <a:t>K[x </a:t>
            </a:r>
            <a:r>
              <a:rPr lang="mr-IN" dirty="0">
                <a:solidFill>
                  <a:schemeClr val="accent4"/>
                </a:solidFill>
              </a:rPr>
              <a:t>–</a:t>
            </a:r>
            <a:r>
              <a:rPr lang="en-US" dirty="0">
                <a:solidFill>
                  <a:schemeClr val="accent4"/>
                </a:solidFill>
              </a:rPr>
              <a:t> </a:t>
            </a:r>
            <a:r>
              <a:rPr lang="en-US" dirty="0" err="1">
                <a:solidFill>
                  <a:schemeClr val="accent4"/>
                </a:solidFill>
              </a:rPr>
              <a:t>w</a:t>
            </a:r>
            <a:r>
              <a:rPr lang="en-US" baseline="-25000" dirty="0" err="1">
                <a:solidFill>
                  <a:schemeClr val="accent4"/>
                </a:solidFill>
              </a:rPr>
              <a:t>i</a:t>
            </a:r>
            <a:r>
              <a:rPr lang="en-US" dirty="0">
                <a:solidFill>
                  <a:schemeClr val="accent4"/>
                </a:solidFill>
              </a:rPr>
              <a:t>] </a:t>
            </a:r>
            <a:r>
              <a:rPr lang="en-US" dirty="0">
                <a:solidFill>
                  <a:schemeClr val="accent1"/>
                </a:solidFill>
              </a:rPr>
              <a:t>+ </a:t>
            </a:r>
            <a:r>
              <a:rPr lang="en-US" dirty="0">
                <a:solidFill>
                  <a:schemeClr val="accent5"/>
                </a:solidFill>
              </a:rPr>
              <a:t>v</a:t>
            </a:r>
            <a:r>
              <a:rPr lang="en-US" baseline="-25000" dirty="0">
                <a:solidFill>
                  <a:schemeClr val="accent5"/>
                </a:solidFill>
              </a:rPr>
              <a:t>i</a:t>
            </a:r>
            <a:r>
              <a:rPr lang="en-US" baseline="-25000" dirty="0">
                <a:solidFill>
                  <a:schemeClr val="accent1"/>
                </a:solidFill>
              </a:rPr>
              <a:t> </a:t>
            </a:r>
            <a:r>
              <a:rPr lang="en-US" dirty="0">
                <a:solidFill>
                  <a:schemeClr val="accent1"/>
                </a:solidFill>
              </a:rPr>
              <a:t>}</a:t>
            </a:r>
          </a:p>
        </p:txBody>
      </p:sp>
      <p:sp>
        <p:nvSpPr>
          <p:cNvPr id="6" name="Rectangle 5"/>
          <p:cNvSpPr/>
          <p:nvPr/>
        </p:nvSpPr>
        <p:spPr>
          <a:xfrm>
            <a:off x="112493" y="5946130"/>
            <a:ext cx="2652841" cy="369332"/>
          </a:xfrm>
          <a:prstGeom prst="rect">
            <a:avLst/>
          </a:prstGeom>
        </p:spPr>
        <p:txBody>
          <a:bodyPr wrap="none">
            <a:spAutoFit/>
          </a:bodyPr>
          <a:lstStyle/>
          <a:p>
            <a:pPr algn="ctr"/>
            <a:r>
              <a:rPr lang="en-US" dirty="0">
                <a:solidFill>
                  <a:schemeClr val="accent1"/>
                </a:solidFill>
              </a:rPr>
              <a:t>K[x] = max</a:t>
            </a:r>
            <a:r>
              <a:rPr lang="en-US" baseline="-25000" dirty="0">
                <a:solidFill>
                  <a:schemeClr val="accent1"/>
                </a:solidFill>
              </a:rPr>
              <a:t>i</a:t>
            </a:r>
            <a:r>
              <a:rPr lang="en-US" dirty="0">
                <a:solidFill>
                  <a:schemeClr val="accent1"/>
                </a:solidFill>
              </a:rPr>
              <a:t> { </a:t>
            </a:r>
            <a:r>
              <a:rPr lang="en-US" dirty="0">
                <a:solidFill>
                  <a:schemeClr val="accent4"/>
                </a:solidFill>
              </a:rPr>
              <a:t>            </a:t>
            </a:r>
            <a:r>
              <a:rPr lang="en-US" dirty="0">
                <a:solidFill>
                  <a:schemeClr val="accent1"/>
                </a:solidFill>
              </a:rPr>
              <a:t>+ </a:t>
            </a:r>
            <a:r>
              <a:rPr lang="en-US" dirty="0">
                <a:solidFill>
                  <a:schemeClr val="accent5"/>
                </a:solidFill>
              </a:rPr>
              <a:t>       </a:t>
            </a:r>
            <a:r>
              <a:rPr lang="en-US" baseline="-25000" dirty="0">
                <a:solidFill>
                  <a:schemeClr val="accent1"/>
                </a:solidFill>
              </a:rPr>
              <a:t> </a:t>
            </a:r>
            <a:r>
              <a:rPr lang="en-US" dirty="0">
                <a:solidFill>
                  <a:schemeClr val="accent1"/>
                </a:solidFill>
              </a:rPr>
              <a:t>}</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7256" y="5869334"/>
            <a:ext cx="415498" cy="415498"/>
          </a:xfrm>
          <a:prstGeom prst="rect">
            <a:avLst/>
          </a:prstGeom>
        </p:spPr>
      </p:pic>
      <p:sp>
        <p:nvSpPr>
          <p:cNvPr id="4" name="Slide Number Placeholder 3">
            <a:extLst>
              <a:ext uri="{FF2B5EF4-FFF2-40B4-BE49-F238E27FC236}">
                <a16:creationId xmlns:a16="http://schemas.microsoft.com/office/drawing/2014/main" id="{1FB33133-07B8-5448-81C2-D01A5D2614AD}"/>
              </a:ext>
            </a:extLst>
          </p:cNvPr>
          <p:cNvSpPr>
            <a:spLocks noGrp="1"/>
          </p:cNvSpPr>
          <p:nvPr>
            <p:ph type="sldNum" sz="quarter" idx="12"/>
          </p:nvPr>
        </p:nvSpPr>
        <p:spPr/>
        <p:txBody>
          <a:bodyPr/>
          <a:lstStyle/>
          <a:p>
            <a:fld id="{EF2FF170-42D9-E44F-9C55-E217B723EC95}" type="slidenum">
              <a:rPr lang="en-US" smtClean="0"/>
              <a:t>49</a:t>
            </a:fld>
            <a:endParaRPr lang="en-US"/>
          </a:p>
        </p:txBody>
      </p:sp>
    </p:spTree>
    <p:extLst>
      <p:ext uri="{BB962C8B-B14F-4D97-AF65-F5344CB8AC3E}">
        <p14:creationId xmlns:p14="http://schemas.microsoft.com/office/powerpoint/2010/main" val="1415569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a:t>
            </a:r>
          </a:p>
        </p:txBody>
      </p:sp>
      <p:sp>
        <p:nvSpPr>
          <p:cNvPr id="3" name="Content Placeholder 2"/>
          <p:cNvSpPr>
            <a:spLocks noGrp="1"/>
          </p:cNvSpPr>
          <p:nvPr>
            <p:ph idx="1"/>
          </p:nvPr>
        </p:nvSpPr>
        <p:spPr>
          <a:xfrm>
            <a:off x="628650" y="1825625"/>
            <a:ext cx="7886700" cy="4723456"/>
          </a:xfrm>
        </p:spPr>
        <p:txBody>
          <a:bodyPr>
            <a:normAutofit/>
          </a:bodyPr>
          <a:lstStyle/>
          <a:p>
            <a:r>
              <a:rPr lang="en-US" dirty="0"/>
              <a:t>Examples of dynamic programming:</a:t>
            </a:r>
          </a:p>
          <a:p>
            <a:pPr marL="914400" lvl="1" indent="-457200">
              <a:buFont typeface="+mj-lt"/>
              <a:buAutoNum type="arabicPeriod"/>
            </a:pPr>
            <a:r>
              <a:rPr lang="en-US" dirty="0">
                <a:solidFill>
                  <a:schemeClr val="accent4"/>
                </a:solidFill>
              </a:rPr>
              <a:t>Longest common subsequence</a:t>
            </a:r>
          </a:p>
          <a:p>
            <a:pPr marL="914400" lvl="1" indent="-457200">
              <a:buFont typeface="+mj-lt"/>
              <a:buAutoNum type="arabicPeriod"/>
            </a:pPr>
            <a:r>
              <a:rPr lang="en-US" dirty="0">
                <a:solidFill>
                  <a:schemeClr val="accent4"/>
                </a:solidFill>
              </a:rPr>
              <a:t>Knapsack problem</a:t>
            </a:r>
          </a:p>
          <a:p>
            <a:pPr lvl="2"/>
            <a:r>
              <a:rPr lang="en-US" dirty="0">
                <a:solidFill>
                  <a:schemeClr val="accent4"/>
                </a:solidFill>
              </a:rPr>
              <a:t>Two versions!</a:t>
            </a:r>
          </a:p>
          <a:p>
            <a:pPr marL="914400" lvl="1" indent="-457200">
              <a:buFont typeface="+mj-lt"/>
              <a:buAutoNum type="arabicPeriod"/>
            </a:pPr>
            <a:r>
              <a:rPr lang="en-US" dirty="0">
                <a:solidFill>
                  <a:schemeClr val="accent4"/>
                </a:solidFill>
              </a:rPr>
              <a:t>Independent sets in trees </a:t>
            </a:r>
          </a:p>
          <a:p>
            <a:pPr lvl="2"/>
            <a:r>
              <a:rPr lang="en-US" dirty="0">
                <a:solidFill>
                  <a:schemeClr val="accent4"/>
                </a:solidFill>
              </a:rPr>
              <a:t>If we have time</a:t>
            </a:r>
            <a:r>
              <a:rPr lang="mr-IN" dirty="0">
                <a:solidFill>
                  <a:schemeClr val="accent4"/>
                </a:solidFill>
              </a:rPr>
              <a:t>…</a:t>
            </a:r>
            <a:endParaRPr lang="en-US" dirty="0">
              <a:solidFill>
                <a:schemeClr val="accent4"/>
              </a:solidFill>
            </a:endParaRPr>
          </a:p>
          <a:p>
            <a:pPr lvl="2"/>
            <a:r>
              <a:rPr lang="en-US" dirty="0">
                <a:solidFill>
                  <a:schemeClr val="accent4"/>
                </a:solidFill>
              </a:rPr>
              <a:t>(If not the slides will be there as a reference)</a:t>
            </a:r>
          </a:p>
          <a:p>
            <a:pPr lvl="2"/>
            <a:endParaRPr lang="en-US" dirty="0">
              <a:solidFill>
                <a:schemeClr val="accent4"/>
              </a:solidFill>
            </a:endParaRPr>
          </a:p>
          <a:p>
            <a:r>
              <a:rPr lang="en-US" dirty="0"/>
              <a:t>Yet more examples of DP in CLRS!</a:t>
            </a:r>
          </a:p>
          <a:p>
            <a:pPr lvl="1"/>
            <a:r>
              <a:rPr lang="en-US" dirty="0">
                <a:solidFill>
                  <a:schemeClr val="accent4"/>
                </a:solidFill>
              </a:rPr>
              <a:t>Optimal order of matrix multiplications</a:t>
            </a:r>
          </a:p>
          <a:p>
            <a:pPr lvl="1"/>
            <a:r>
              <a:rPr lang="en-US" dirty="0">
                <a:solidFill>
                  <a:schemeClr val="accent4"/>
                </a:solidFill>
              </a:rPr>
              <a:t>Optimal binary search trees</a:t>
            </a:r>
          </a:p>
          <a:p>
            <a:pPr lvl="1"/>
            <a:r>
              <a:rPr lang="en-US" dirty="0">
                <a:solidFill>
                  <a:schemeClr val="accent4"/>
                </a:solidFill>
              </a:rPr>
              <a:t>Longest paths in DAGs, …</a:t>
            </a:r>
          </a:p>
        </p:txBody>
      </p:sp>
      <p:sp>
        <p:nvSpPr>
          <p:cNvPr id="4" name="Slide Number Placeholder 3">
            <a:extLst>
              <a:ext uri="{FF2B5EF4-FFF2-40B4-BE49-F238E27FC236}">
                <a16:creationId xmlns:a16="http://schemas.microsoft.com/office/drawing/2014/main" id="{87C12A56-6A5B-FD42-98C0-71BB2E27922A}"/>
              </a:ext>
            </a:extLst>
          </p:cNvPr>
          <p:cNvSpPr>
            <a:spLocks noGrp="1"/>
          </p:cNvSpPr>
          <p:nvPr>
            <p:ph type="sldNum" sz="quarter" idx="12"/>
          </p:nvPr>
        </p:nvSpPr>
        <p:spPr/>
        <p:txBody>
          <a:bodyPr/>
          <a:lstStyle/>
          <a:p>
            <a:fld id="{EF2FF170-42D9-E44F-9C55-E217B723EC95}" type="slidenum">
              <a:rPr lang="en-US" smtClean="0"/>
              <a:t>5</a:t>
            </a:fld>
            <a:endParaRPr lang="en-US"/>
          </a:p>
        </p:txBody>
      </p:sp>
    </p:spTree>
    <p:extLst>
      <p:ext uri="{BB962C8B-B14F-4D97-AF65-F5344CB8AC3E}">
        <p14:creationId xmlns:p14="http://schemas.microsoft.com/office/powerpoint/2010/main" val="210633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Let’s write a bottom-up DP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594792"/>
                <a:ext cx="8214408" cy="4351338"/>
              </a:xfrm>
            </p:spPr>
            <p:txBody>
              <a:bodyPr>
                <a:normAutofit lnSpcReduction="10000"/>
              </a:bodyPr>
              <a:lstStyle/>
              <a:p>
                <a:r>
                  <a:rPr lang="en-US" dirty="0"/>
                  <a:t>UnboundedKnapsack(</a:t>
                </a:r>
                <a:r>
                  <a:rPr lang="en-US" dirty="0">
                    <a:solidFill>
                      <a:srgbClr val="7030A0"/>
                    </a:solidFill>
                  </a:rPr>
                  <a:t>W</a:t>
                </a:r>
                <a:r>
                  <a:rPr lang="en-US" dirty="0"/>
                  <a:t>, </a:t>
                </a:r>
                <a:r>
                  <a:rPr lang="en-US" dirty="0">
                    <a:solidFill>
                      <a:schemeClr val="accent5"/>
                    </a:solidFill>
                  </a:rPr>
                  <a:t>n</a:t>
                </a:r>
                <a:r>
                  <a:rPr lang="en-US" dirty="0"/>
                  <a:t>, </a:t>
                </a:r>
                <a:r>
                  <a:rPr lang="en-US" dirty="0">
                    <a:solidFill>
                      <a:schemeClr val="accent4"/>
                    </a:solidFill>
                  </a:rPr>
                  <a:t>weights</a:t>
                </a:r>
                <a:r>
                  <a:rPr lang="en-US" dirty="0"/>
                  <a:t>, </a:t>
                </a:r>
                <a:r>
                  <a:rPr lang="en-US" dirty="0">
                    <a:solidFill>
                      <a:schemeClr val="accent1"/>
                    </a:solidFill>
                  </a:rPr>
                  <a:t>values</a:t>
                </a:r>
                <a:r>
                  <a:rPr lang="en-US" dirty="0"/>
                  <a:t>):</a:t>
                </a:r>
              </a:p>
              <a:p>
                <a:pPr lvl="1"/>
                <a:r>
                  <a:rPr lang="en-US" dirty="0">
                    <a:solidFill>
                      <a:schemeClr val="tx2"/>
                    </a:solidFill>
                  </a:rPr>
                  <a:t>K[0] = 0</a:t>
                </a:r>
              </a:p>
              <a:p>
                <a:pPr lvl="1"/>
                <a:r>
                  <a:rPr lang="en-US" dirty="0">
                    <a:solidFill>
                      <a:srgbClr val="B400AB"/>
                    </a:solidFill>
                  </a:rPr>
                  <a:t>ITEMS[0] = </a:t>
                </a:r>
                <a14:m>
                  <m:oMath xmlns:m="http://schemas.openxmlformats.org/officeDocument/2006/math">
                    <m:r>
                      <a:rPr lang="en-US" b="0" i="1" smtClean="0">
                        <a:solidFill>
                          <a:srgbClr val="B400AB"/>
                        </a:solidFill>
                        <a:latin typeface="Cambria Math" charset="0"/>
                      </a:rPr>
                      <m:t>∅</m:t>
                    </m:r>
                  </m:oMath>
                </a14:m>
                <a:endParaRPr lang="en-US" dirty="0">
                  <a:solidFill>
                    <a:srgbClr val="B400AB"/>
                  </a:solidFill>
                </a:endParaRPr>
              </a:p>
              <a:p>
                <a:pPr lvl="1"/>
                <a:r>
                  <a:rPr lang="en-US" b="1" dirty="0">
                    <a:solidFill>
                      <a:srgbClr val="7030A0"/>
                    </a:solidFill>
                  </a:rPr>
                  <a:t>for</a:t>
                </a:r>
                <a:r>
                  <a:rPr lang="en-US" dirty="0">
                    <a:solidFill>
                      <a:srgbClr val="7030A0"/>
                    </a:solidFill>
                  </a:rPr>
                  <a:t> x = 1, </a:t>
                </a:r>
                <a:r>
                  <a:rPr lang="mr-IN" dirty="0">
                    <a:solidFill>
                      <a:srgbClr val="7030A0"/>
                    </a:solidFill>
                  </a:rPr>
                  <a:t>…</a:t>
                </a:r>
                <a:r>
                  <a:rPr lang="en-US" dirty="0">
                    <a:solidFill>
                      <a:srgbClr val="7030A0"/>
                    </a:solidFill>
                  </a:rPr>
                  <a:t>, W:</a:t>
                </a:r>
              </a:p>
              <a:p>
                <a:pPr lvl="2"/>
                <a:r>
                  <a:rPr lang="en-US" sz="2400" dirty="0">
                    <a:solidFill>
                      <a:schemeClr val="tx2"/>
                    </a:solidFill>
                  </a:rPr>
                  <a:t>K[x] = 0</a:t>
                </a:r>
              </a:p>
              <a:p>
                <a:pPr lvl="2"/>
                <a:r>
                  <a:rPr lang="en-US" sz="2400" b="1" dirty="0">
                    <a:solidFill>
                      <a:schemeClr val="accent5"/>
                    </a:solidFill>
                  </a:rPr>
                  <a:t>for</a:t>
                </a:r>
                <a:r>
                  <a:rPr lang="en-US" sz="2400" dirty="0">
                    <a:solidFill>
                      <a:schemeClr val="accent5"/>
                    </a:solidFill>
                  </a:rPr>
                  <a:t> </a:t>
                </a:r>
                <a:r>
                  <a:rPr lang="en-US" sz="2400" dirty="0" err="1">
                    <a:solidFill>
                      <a:schemeClr val="accent5"/>
                    </a:solidFill>
                  </a:rPr>
                  <a:t>i</a:t>
                </a:r>
                <a:r>
                  <a:rPr lang="en-US" sz="2400" dirty="0">
                    <a:solidFill>
                      <a:schemeClr val="accent5"/>
                    </a:solidFill>
                  </a:rPr>
                  <a:t> = 1, </a:t>
                </a:r>
                <a:r>
                  <a:rPr lang="mr-IN" sz="2400" dirty="0">
                    <a:solidFill>
                      <a:schemeClr val="accent5"/>
                    </a:solidFill>
                  </a:rPr>
                  <a:t>…</a:t>
                </a:r>
                <a:r>
                  <a:rPr lang="en-US" sz="2400" dirty="0">
                    <a:solidFill>
                      <a:schemeClr val="accent5"/>
                    </a:solidFill>
                  </a:rPr>
                  <a:t>, n:</a:t>
                </a:r>
              </a:p>
              <a:p>
                <a:pPr lvl="3"/>
                <a:r>
                  <a:rPr lang="en-US" sz="2400" b="1" dirty="0">
                    <a:solidFill>
                      <a:schemeClr val="accent4"/>
                    </a:solidFill>
                  </a:rPr>
                  <a:t>if</a:t>
                </a:r>
                <a:r>
                  <a:rPr lang="en-US" sz="2400" dirty="0">
                    <a:solidFill>
                      <a:schemeClr val="accent4"/>
                    </a:solidFill>
                  </a:rPr>
                  <a:t> </a:t>
                </a:r>
                <a14:m>
                  <m:oMath xmlns:m="http://schemas.openxmlformats.org/officeDocument/2006/math">
                    <m:sSub>
                      <m:sSubPr>
                        <m:ctrlPr>
                          <a:rPr lang="en-US" sz="2400" b="0" i="1" smtClean="0">
                            <a:solidFill>
                              <a:schemeClr val="accent4"/>
                            </a:solidFill>
                            <a:latin typeface="Cambria Math" panose="02040503050406030204" pitchFamily="18" charset="0"/>
                          </a:rPr>
                        </m:ctrlPr>
                      </m:sSubPr>
                      <m:e>
                        <m:r>
                          <a:rPr lang="en-US" sz="2400" b="0" i="1" smtClean="0">
                            <a:solidFill>
                              <a:schemeClr val="accent4"/>
                            </a:solidFill>
                            <a:latin typeface="Cambria Math" charset="0"/>
                          </a:rPr>
                          <m:t>𝑤</m:t>
                        </m:r>
                      </m:e>
                      <m:sub>
                        <m:r>
                          <a:rPr lang="en-US" sz="2400" b="0" i="1" smtClean="0">
                            <a:solidFill>
                              <a:schemeClr val="accent4"/>
                            </a:solidFill>
                            <a:latin typeface="Cambria Math" charset="0"/>
                          </a:rPr>
                          <m:t>𝑖</m:t>
                        </m:r>
                      </m:sub>
                    </m:sSub>
                    <m:r>
                      <a:rPr lang="en-US" sz="2400" b="0" i="1" smtClean="0">
                        <a:solidFill>
                          <a:schemeClr val="accent4"/>
                        </a:solidFill>
                        <a:latin typeface="Cambria Math" charset="0"/>
                      </a:rPr>
                      <m:t>≤</m:t>
                    </m:r>
                    <m:r>
                      <a:rPr lang="en-US" sz="2400" b="0" i="1" smtClean="0">
                        <a:solidFill>
                          <a:schemeClr val="accent4"/>
                        </a:solidFill>
                        <a:latin typeface="Cambria Math" charset="0"/>
                      </a:rPr>
                      <m:t>𝑥</m:t>
                    </m:r>
                    <m:r>
                      <a:rPr lang="en-US" sz="2400" b="0" i="1" smtClean="0">
                        <a:solidFill>
                          <a:schemeClr val="accent4"/>
                        </a:solidFill>
                        <a:latin typeface="Cambria Math" charset="0"/>
                      </a:rPr>
                      <m:t>:</m:t>
                    </m:r>
                  </m:oMath>
                </a14:m>
                <a:endParaRPr lang="en-US" sz="2400" dirty="0">
                  <a:solidFill>
                    <a:schemeClr val="accent4"/>
                  </a:solidFill>
                </a:endParaRPr>
              </a:p>
              <a:p>
                <a:pPr lvl="4"/>
                <a14:m>
                  <m:oMath xmlns:m="http://schemas.openxmlformats.org/officeDocument/2006/math">
                    <m:r>
                      <a:rPr lang="en-US" sz="2400" b="0" i="1" smtClean="0">
                        <a:solidFill>
                          <a:schemeClr val="tx2"/>
                        </a:solidFill>
                        <a:latin typeface="Cambria Math" charset="0"/>
                      </a:rPr>
                      <m:t>𝐾</m:t>
                    </m:r>
                    <m:d>
                      <m:dPr>
                        <m:begChr m:val="["/>
                        <m:endChr m:val="]"/>
                        <m:ctrlPr>
                          <a:rPr lang="en-US" sz="2400" b="0" i="1" smtClean="0">
                            <a:solidFill>
                              <a:schemeClr val="tx2"/>
                            </a:solidFill>
                            <a:latin typeface="Cambria Math" panose="02040503050406030204" pitchFamily="18" charset="0"/>
                          </a:rPr>
                        </m:ctrlPr>
                      </m:dPr>
                      <m:e>
                        <m:r>
                          <a:rPr lang="en-US" sz="2400" b="0" i="1" smtClean="0">
                            <a:solidFill>
                              <a:schemeClr val="tx2"/>
                            </a:solidFill>
                            <a:latin typeface="Cambria Math" charset="0"/>
                          </a:rPr>
                          <m:t>𝑥</m:t>
                        </m:r>
                      </m:e>
                    </m:d>
                    <m:r>
                      <a:rPr lang="en-US" sz="2400" b="0" i="1" smtClean="0">
                        <a:solidFill>
                          <a:schemeClr val="tx1"/>
                        </a:solidFill>
                        <a:latin typeface="Cambria Math" charset="0"/>
                      </a:rPr>
                      <m:t>=</m:t>
                    </m:r>
                    <m:func>
                      <m:funcPr>
                        <m:ctrlPr>
                          <a:rPr lang="en-US" sz="2400" b="0" i="1" smtClean="0">
                            <a:solidFill>
                              <a:schemeClr val="tx1"/>
                            </a:solidFill>
                            <a:latin typeface="Cambria Math" panose="02040503050406030204" pitchFamily="18" charset="0"/>
                          </a:rPr>
                        </m:ctrlPr>
                      </m:funcPr>
                      <m:fName>
                        <m:r>
                          <m:rPr>
                            <m:sty m:val="p"/>
                          </m:rPr>
                          <a:rPr lang="en-US" sz="2400" b="0" i="0" smtClean="0">
                            <a:solidFill>
                              <a:schemeClr val="tx1"/>
                            </a:solidFill>
                            <a:latin typeface="Cambria Math" charset="0"/>
                          </a:rPr>
                          <m:t>max</m:t>
                        </m:r>
                      </m:fName>
                      <m:e>
                        <m:r>
                          <m:rPr>
                            <m:lit/>
                          </m:rPr>
                          <a:rPr lang="en-US" sz="2400" b="0" i="1" smtClean="0">
                            <a:solidFill>
                              <a:schemeClr val="tx1"/>
                            </a:solidFill>
                            <a:latin typeface="Cambria Math" charset="0"/>
                          </a:rPr>
                          <m:t>{</m:t>
                        </m:r>
                        <m:r>
                          <a:rPr lang="en-US" sz="2400" b="0" i="1" smtClean="0">
                            <a:solidFill>
                              <a:schemeClr val="tx1"/>
                            </a:solidFill>
                            <a:latin typeface="Cambria Math" charset="0"/>
                          </a:rPr>
                          <m:t> </m:t>
                        </m:r>
                        <m:r>
                          <a:rPr lang="en-US" sz="2400" b="0" i="1" smtClean="0">
                            <a:solidFill>
                              <a:schemeClr val="tx2"/>
                            </a:solidFill>
                            <a:latin typeface="Cambria Math" charset="0"/>
                          </a:rPr>
                          <m:t>𝐾</m:t>
                        </m:r>
                        <m:d>
                          <m:dPr>
                            <m:begChr m:val="["/>
                            <m:endChr m:val="]"/>
                            <m:ctrlPr>
                              <a:rPr lang="en-US" sz="2400" b="0" i="1" smtClean="0">
                                <a:solidFill>
                                  <a:schemeClr val="tx2"/>
                                </a:solidFill>
                                <a:latin typeface="Cambria Math" panose="02040503050406030204" pitchFamily="18" charset="0"/>
                              </a:rPr>
                            </m:ctrlPr>
                          </m:dPr>
                          <m:e>
                            <m:r>
                              <a:rPr lang="en-US" sz="2400" b="0" i="1" smtClean="0">
                                <a:solidFill>
                                  <a:schemeClr val="tx2"/>
                                </a:solidFill>
                                <a:latin typeface="Cambria Math" charset="0"/>
                              </a:rPr>
                              <m:t>𝑥</m:t>
                            </m:r>
                          </m:e>
                        </m:d>
                        <m:r>
                          <a:rPr lang="en-US" sz="2400" b="0" i="1" smtClean="0">
                            <a:solidFill>
                              <a:schemeClr val="tx1"/>
                            </a:solidFill>
                            <a:latin typeface="Cambria Math" charset="0"/>
                          </a:rPr>
                          <m:t>, </m:t>
                        </m:r>
                        <m:r>
                          <a:rPr lang="en-US" sz="2400" b="0" i="1" smtClean="0">
                            <a:solidFill>
                              <a:schemeClr val="accent1"/>
                            </a:solidFill>
                            <a:latin typeface="Cambria Math" charset="0"/>
                          </a:rPr>
                          <m:t>𝐾</m:t>
                        </m:r>
                        <m:d>
                          <m:dPr>
                            <m:begChr m:val="["/>
                            <m:endChr m:val="]"/>
                            <m:ctrlPr>
                              <a:rPr lang="en-US" sz="2400" b="0" i="1" smtClean="0">
                                <a:solidFill>
                                  <a:schemeClr val="accent1"/>
                                </a:solidFill>
                                <a:latin typeface="Cambria Math" panose="02040503050406030204" pitchFamily="18" charset="0"/>
                              </a:rPr>
                            </m:ctrlPr>
                          </m:dPr>
                          <m:e>
                            <m:r>
                              <a:rPr lang="en-US" sz="2400" b="0" i="1" smtClean="0">
                                <a:solidFill>
                                  <a:schemeClr val="accent1"/>
                                </a:solidFill>
                                <a:latin typeface="Cambria Math" charset="0"/>
                              </a:rPr>
                              <m:t>𝑥</m:t>
                            </m:r>
                            <m:r>
                              <a:rPr lang="en-US" sz="2400" b="0" i="1" smtClean="0">
                                <a:solidFill>
                                  <a:schemeClr val="accent1"/>
                                </a:solidFill>
                                <a:latin typeface="Cambria Math" charset="0"/>
                              </a:rPr>
                              <m:t> −</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charset="0"/>
                                  </a:rPr>
                                  <m:t>𝑤</m:t>
                                </m:r>
                              </m:e>
                              <m:sub>
                                <m:r>
                                  <a:rPr lang="en-US" sz="2400" b="0" i="1" smtClean="0">
                                    <a:solidFill>
                                      <a:schemeClr val="accent1"/>
                                    </a:solidFill>
                                    <a:latin typeface="Cambria Math" charset="0"/>
                                  </a:rPr>
                                  <m:t>𝑖</m:t>
                                </m:r>
                              </m:sub>
                            </m:sSub>
                          </m:e>
                        </m:d>
                        <m:r>
                          <a:rPr lang="en-US" sz="2400" b="0" i="1" smtClean="0">
                            <a:solidFill>
                              <a:schemeClr val="accent1"/>
                            </a:solidFill>
                            <a:latin typeface="Cambria Math" charset="0"/>
                          </a:rPr>
                          <m:t>+</m:t>
                        </m:r>
                        <m:sSub>
                          <m:sSubPr>
                            <m:ctrlPr>
                              <a:rPr lang="en-US" sz="2400" b="0" i="1" smtClean="0">
                                <a:solidFill>
                                  <a:schemeClr val="accent1"/>
                                </a:solidFill>
                                <a:latin typeface="Cambria Math" panose="02040503050406030204" pitchFamily="18" charset="0"/>
                              </a:rPr>
                            </m:ctrlPr>
                          </m:sSubPr>
                          <m:e>
                            <m:r>
                              <a:rPr lang="en-US" sz="2400" b="0" i="1" smtClean="0">
                                <a:solidFill>
                                  <a:schemeClr val="accent1"/>
                                </a:solidFill>
                                <a:latin typeface="Cambria Math" charset="0"/>
                              </a:rPr>
                              <m:t>𝑣</m:t>
                            </m:r>
                          </m:e>
                          <m:sub>
                            <m:r>
                              <a:rPr lang="en-US" sz="2400" b="0" i="1" smtClean="0">
                                <a:solidFill>
                                  <a:schemeClr val="accent1"/>
                                </a:solidFill>
                                <a:latin typeface="Cambria Math" charset="0"/>
                              </a:rPr>
                              <m:t>𝑖</m:t>
                            </m:r>
                          </m:sub>
                        </m:sSub>
                        <m:r>
                          <a:rPr lang="en-US" sz="2400" b="0" i="1" smtClean="0">
                            <a:solidFill>
                              <a:schemeClr val="tx1"/>
                            </a:solidFill>
                            <a:latin typeface="Cambria Math" charset="0"/>
                          </a:rPr>
                          <m:t> }</m:t>
                        </m:r>
                      </m:e>
                    </m:func>
                  </m:oMath>
                </a14:m>
                <a:endParaRPr lang="en-US" sz="2400" dirty="0">
                  <a:solidFill>
                    <a:schemeClr val="accent1"/>
                  </a:solidFill>
                </a:endParaRPr>
              </a:p>
              <a:p>
                <a:pPr lvl="4"/>
                <a:r>
                  <a:rPr lang="en-US" sz="2400" dirty="0">
                    <a:solidFill>
                      <a:srgbClr val="B400AB"/>
                    </a:solidFill>
                  </a:rPr>
                  <a:t>If K[x] was updated:</a:t>
                </a:r>
              </a:p>
              <a:p>
                <a:pPr lvl="5"/>
                <a:r>
                  <a:rPr lang="en-US" sz="2400" dirty="0">
                    <a:solidFill>
                      <a:srgbClr val="B400AB"/>
                    </a:solidFill>
                  </a:rPr>
                  <a:t>ITEMS[x] = ITEMS[x </a:t>
                </a:r>
                <a:r>
                  <a:rPr lang="mr-IN" sz="2400" dirty="0">
                    <a:solidFill>
                      <a:srgbClr val="B400AB"/>
                    </a:solidFill>
                  </a:rPr>
                  <a:t>–</a:t>
                </a:r>
                <a:r>
                  <a:rPr lang="en-US" sz="2400" dirty="0">
                    <a:solidFill>
                      <a:srgbClr val="B400AB"/>
                    </a:solidFill>
                  </a:rPr>
                  <a:t> </a:t>
                </a:r>
                <a:r>
                  <a:rPr lang="en-US" sz="2400" dirty="0" err="1">
                    <a:solidFill>
                      <a:srgbClr val="B400AB"/>
                    </a:solidFill>
                  </a:rPr>
                  <a:t>w</a:t>
                </a:r>
                <a:r>
                  <a:rPr lang="en-US" sz="2400" baseline="-25000" dirty="0" err="1">
                    <a:solidFill>
                      <a:srgbClr val="B400AB"/>
                    </a:solidFill>
                  </a:rPr>
                  <a:t>i</a:t>
                </a:r>
                <a:r>
                  <a:rPr lang="en-US" sz="2400" dirty="0">
                    <a:solidFill>
                      <a:srgbClr val="B400AB"/>
                    </a:solidFill>
                  </a:rPr>
                  <a:t>] </a:t>
                </a:r>
                <a14:m>
                  <m:oMath xmlns:m="http://schemas.openxmlformats.org/officeDocument/2006/math">
                    <m:r>
                      <a:rPr lang="en-US" sz="2400" b="0" i="1" smtClean="0">
                        <a:solidFill>
                          <a:srgbClr val="B400AB"/>
                        </a:solidFill>
                        <a:latin typeface="Cambria Math" charset="0"/>
                      </a:rPr>
                      <m:t>∪</m:t>
                    </m:r>
                  </m:oMath>
                </a14:m>
                <a:r>
                  <a:rPr lang="en-US" sz="2400" dirty="0">
                    <a:solidFill>
                      <a:srgbClr val="B400AB"/>
                    </a:solidFill>
                  </a:rPr>
                  <a:t> { item </a:t>
                </a:r>
                <a:r>
                  <a:rPr lang="en-US" sz="2400" dirty="0" err="1">
                    <a:solidFill>
                      <a:srgbClr val="B400AB"/>
                    </a:solidFill>
                  </a:rPr>
                  <a:t>i</a:t>
                </a:r>
                <a:r>
                  <a:rPr lang="en-US" sz="2400" dirty="0">
                    <a:solidFill>
                      <a:srgbClr val="B400AB"/>
                    </a:solidFill>
                  </a:rPr>
                  <a:t> }</a:t>
                </a:r>
              </a:p>
              <a:p>
                <a:pPr lvl="1"/>
                <a:r>
                  <a:rPr lang="en-US" b="1" dirty="0">
                    <a:solidFill>
                      <a:schemeClr val="tx2"/>
                    </a:solidFill>
                  </a:rPr>
                  <a:t>return</a:t>
                </a:r>
                <a:r>
                  <a:rPr lang="en-US" dirty="0">
                    <a:solidFill>
                      <a:schemeClr val="tx2"/>
                    </a:solidFill>
                  </a:rPr>
                  <a:t> </a:t>
                </a:r>
                <a:r>
                  <a:rPr lang="en-US" dirty="0">
                    <a:solidFill>
                      <a:srgbClr val="B400AB"/>
                    </a:solidFill>
                  </a:rPr>
                  <a:t>ITEMS[W]</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594792"/>
                <a:ext cx="8214408" cy="4351338"/>
              </a:xfrm>
              <a:blipFill rotWithShape="0">
                <a:blip r:embed="rId2"/>
                <a:stretch>
                  <a:fillRect l="-1335" t="-3226"/>
                </a:stretch>
              </a:blipFill>
            </p:spPr>
            <p:txBody>
              <a:bodyPr/>
              <a:lstStyle/>
              <a:p>
                <a:r>
                  <a:rPr lang="en-US">
                    <a:noFill/>
                  </a:rPr>
                  <a:t> </a:t>
                </a:r>
              </a:p>
            </p:txBody>
          </p:sp>
        </mc:Fallback>
      </mc:AlternateContent>
      <p:sp>
        <p:nvSpPr>
          <p:cNvPr id="5" name="Left Arrow 4"/>
          <p:cNvSpPr/>
          <p:nvPr/>
        </p:nvSpPr>
        <p:spPr>
          <a:xfrm rot="20396220">
            <a:off x="7690952" y="4505127"/>
            <a:ext cx="902677" cy="454634"/>
          </a:xfrm>
          <a:prstGeom prst="leftArrow">
            <a:avLst/>
          </a:prstGeom>
          <a:solidFill>
            <a:srgbClr val="B400AB"/>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rot="20396220">
            <a:off x="3086158" y="2030074"/>
            <a:ext cx="902677" cy="454634"/>
          </a:xfrm>
          <a:prstGeom prst="leftArrow">
            <a:avLst/>
          </a:prstGeom>
          <a:solidFill>
            <a:srgbClr val="B400AB"/>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3685" y="5770134"/>
            <a:ext cx="613898" cy="613898"/>
          </a:xfrm>
          <a:prstGeom prst="rect">
            <a:avLst/>
          </a:prstGeom>
        </p:spPr>
      </p:pic>
      <p:sp>
        <p:nvSpPr>
          <p:cNvPr id="8" name="Rectangle 7"/>
          <p:cNvSpPr/>
          <p:nvPr/>
        </p:nvSpPr>
        <p:spPr>
          <a:xfrm>
            <a:off x="134133" y="6407795"/>
            <a:ext cx="2579104" cy="369332"/>
          </a:xfrm>
          <a:prstGeom prst="rect">
            <a:avLst/>
          </a:prstGeom>
        </p:spPr>
        <p:txBody>
          <a:bodyPr wrap="none">
            <a:spAutoFit/>
          </a:bodyPr>
          <a:lstStyle/>
          <a:p>
            <a:pPr algn="ctr"/>
            <a:r>
              <a:rPr lang="en-US" dirty="0">
                <a:solidFill>
                  <a:schemeClr val="accent1"/>
                </a:solidFill>
              </a:rPr>
              <a:t>       = max</a:t>
            </a:r>
            <a:r>
              <a:rPr lang="en-US" baseline="-25000" dirty="0">
                <a:solidFill>
                  <a:schemeClr val="accent1"/>
                </a:solidFill>
              </a:rPr>
              <a:t>i</a:t>
            </a:r>
            <a:r>
              <a:rPr lang="en-US" dirty="0">
                <a:solidFill>
                  <a:schemeClr val="accent1"/>
                </a:solidFill>
              </a:rPr>
              <a:t> { </a:t>
            </a:r>
            <a:r>
              <a:rPr lang="en-US" dirty="0">
                <a:solidFill>
                  <a:schemeClr val="accent4"/>
                </a:solidFill>
              </a:rPr>
              <a:t>K[x </a:t>
            </a:r>
            <a:r>
              <a:rPr lang="mr-IN" dirty="0">
                <a:solidFill>
                  <a:schemeClr val="accent4"/>
                </a:solidFill>
              </a:rPr>
              <a:t>–</a:t>
            </a:r>
            <a:r>
              <a:rPr lang="en-US" dirty="0">
                <a:solidFill>
                  <a:schemeClr val="accent4"/>
                </a:solidFill>
              </a:rPr>
              <a:t> </a:t>
            </a:r>
            <a:r>
              <a:rPr lang="en-US" dirty="0" err="1">
                <a:solidFill>
                  <a:schemeClr val="accent4"/>
                </a:solidFill>
              </a:rPr>
              <a:t>w</a:t>
            </a:r>
            <a:r>
              <a:rPr lang="en-US" baseline="-25000" dirty="0" err="1">
                <a:solidFill>
                  <a:schemeClr val="accent4"/>
                </a:solidFill>
              </a:rPr>
              <a:t>i</a:t>
            </a:r>
            <a:r>
              <a:rPr lang="en-US" dirty="0">
                <a:solidFill>
                  <a:schemeClr val="accent4"/>
                </a:solidFill>
              </a:rPr>
              <a:t>] </a:t>
            </a:r>
            <a:r>
              <a:rPr lang="en-US" dirty="0">
                <a:solidFill>
                  <a:schemeClr val="accent1"/>
                </a:solidFill>
              </a:rPr>
              <a:t>+ </a:t>
            </a:r>
            <a:r>
              <a:rPr lang="en-US" dirty="0">
                <a:solidFill>
                  <a:schemeClr val="accent5"/>
                </a:solidFill>
              </a:rPr>
              <a:t>v</a:t>
            </a:r>
            <a:r>
              <a:rPr lang="en-US" baseline="-25000" dirty="0">
                <a:solidFill>
                  <a:schemeClr val="accent5"/>
                </a:solidFill>
              </a:rPr>
              <a:t>i</a:t>
            </a:r>
            <a:r>
              <a:rPr lang="en-US" baseline="-25000" dirty="0">
                <a:solidFill>
                  <a:schemeClr val="accent1"/>
                </a:solidFill>
              </a:rPr>
              <a:t> </a:t>
            </a:r>
            <a:r>
              <a:rPr lang="en-US" dirty="0">
                <a:solidFill>
                  <a:schemeClr val="accent1"/>
                </a:solidFill>
              </a:rPr>
              <a:t>}</a:t>
            </a:r>
          </a:p>
        </p:txBody>
      </p:sp>
      <p:sp>
        <p:nvSpPr>
          <p:cNvPr id="9" name="Rectangle 8"/>
          <p:cNvSpPr/>
          <p:nvPr/>
        </p:nvSpPr>
        <p:spPr>
          <a:xfrm>
            <a:off x="112493" y="5946130"/>
            <a:ext cx="2652841" cy="369332"/>
          </a:xfrm>
          <a:prstGeom prst="rect">
            <a:avLst/>
          </a:prstGeom>
        </p:spPr>
        <p:txBody>
          <a:bodyPr wrap="none">
            <a:spAutoFit/>
          </a:bodyPr>
          <a:lstStyle/>
          <a:p>
            <a:pPr algn="ctr"/>
            <a:r>
              <a:rPr lang="en-US" dirty="0">
                <a:solidFill>
                  <a:schemeClr val="accent1"/>
                </a:solidFill>
              </a:rPr>
              <a:t>K[x] = max</a:t>
            </a:r>
            <a:r>
              <a:rPr lang="en-US" baseline="-25000" dirty="0">
                <a:solidFill>
                  <a:schemeClr val="accent1"/>
                </a:solidFill>
              </a:rPr>
              <a:t>i</a:t>
            </a:r>
            <a:r>
              <a:rPr lang="en-US" dirty="0">
                <a:solidFill>
                  <a:schemeClr val="accent1"/>
                </a:solidFill>
              </a:rPr>
              <a:t> { </a:t>
            </a:r>
            <a:r>
              <a:rPr lang="en-US" dirty="0">
                <a:solidFill>
                  <a:schemeClr val="accent4"/>
                </a:solidFill>
              </a:rPr>
              <a:t>            </a:t>
            </a:r>
            <a:r>
              <a:rPr lang="en-US" dirty="0">
                <a:solidFill>
                  <a:schemeClr val="accent1"/>
                </a:solidFill>
              </a:rPr>
              <a:t>+ </a:t>
            </a:r>
            <a:r>
              <a:rPr lang="en-US" dirty="0">
                <a:solidFill>
                  <a:schemeClr val="accent5"/>
                </a:solidFill>
              </a:rPr>
              <a:t>       </a:t>
            </a:r>
            <a:r>
              <a:rPr lang="en-US" baseline="-25000" dirty="0">
                <a:solidFill>
                  <a:schemeClr val="accent1"/>
                </a:solidFill>
              </a:rPr>
              <a:t> </a:t>
            </a:r>
            <a:r>
              <a:rPr lang="en-US" dirty="0">
                <a:solidFill>
                  <a:schemeClr val="accent1"/>
                </a:solidFill>
              </a:rPr>
              <a:t>}</a:t>
            </a: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7256" y="5869334"/>
            <a:ext cx="415498" cy="415498"/>
          </a:xfrm>
          <a:prstGeom prst="rect">
            <a:avLst/>
          </a:prstGeom>
        </p:spPr>
      </p:pic>
      <p:sp>
        <p:nvSpPr>
          <p:cNvPr id="4" name="Slide Number Placeholder 3">
            <a:extLst>
              <a:ext uri="{FF2B5EF4-FFF2-40B4-BE49-F238E27FC236}">
                <a16:creationId xmlns:a16="http://schemas.microsoft.com/office/drawing/2014/main" id="{29B0EF78-A8B9-904D-80B9-EF40D4175FC9}"/>
              </a:ext>
            </a:extLst>
          </p:cNvPr>
          <p:cNvSpPr>
            <a:spLocks noGrp="1"/>
          </p:cNvSpPr>
          <p:nvPr>
            <p:ph type="sldNum" sz="quarter" idx="12"/>
          </p:nvPr>
        </p:nvSpPr>
        <p:spPr/>
        <p:txBody>
          <a:bodyPr/>
          <a:lstStyle/>
          <a:p>
            <a:fld id="{EF2FF170-42D9-E44F-9C55-E217B723EC95}" type="slidenum">
              <a:rPr lang="en-US" smtClean="0"/>
              <a:t>50</a:t>
            </a:fld>
            <a:endParaRPr lang="en-US"/>
          </a:p>
        </p:txBody>
      </p:sp>
    </p:spTree>
    <p:extLst>
      <p:ext uri="{BB962C8B-B14F-4D97-AF65-F5344CB8AC3E}">
        <p14:creationId xmlns:p14="http://schemas.microsoft.com/office/powerpoint/2010/main" val="17542704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3964529" y="189350"/>
                <a:ext cx="5893373" cy="254767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UnboundedKnapsack(</a:t>
                </a:r>
                <a:r>
                  <a:rPr lang="en-US" dirty="0">
                    <a:solidFill>
                      <a:srgbClr val="7030A0"/>
                    </a:solidFill>
                  </a:rPr>
                  <a:t>W</a:t>
                </a:r>
                <a:r>
                  <a:rPr lang="en-US" dirty="0"/>
                  <a:t>, </a:t>
                </a:r>
                <a:r>
                  <a:rPr lang="en-US" dirty="0">
                    <a:solidFill>
                      <a:schemeClr val="accent5"/>
                    </a:solidFill>
                  </a:rPr>
                  <a:t>n</a:t>
                </a:r>
                <a:r>
                  <a:rPr lang="en-US" dirty="0"/>
                  <a:t>, </a:t>
                </a:r>
                <a:r>
                  <a:rPr lang="en-US" dirty="0">
                    <a:solidFill>
                      <a:schemeClr val="accent4"/>
                    </a:solidFill>
                  </a:rPr>
                  <a:t>weights</a:t>
                </a:r>
                <a:r>
                  <a:rPr lang="en-US" dirty="0"/>
                  <a:t>, </a:t>
                </a:r>
                <a:r>
                  <a:rPr lang="en-US" dirty="0">
                    <a:solidFill>
                      <a:schemeClr val="accent1"/>
                    </a:solidFill>
                  </a:rPr>
                  <a:t>values</a:t>
                </a:r>
                <a:r>
                  <a:rPr lang="en-US" dirty="0"/>
                  <a:t>):</a:t>
                </a:r>
              </a:p>
              <a:p>
                <a:pPr lvl="1"/>
                <a:r>
                  <a:rPr lang="en-US" dirty="0">
                    <a:solidFill>
                      <a:schemeClr val="tx2"/>
                    </a:solidFill>
                  </a:rPr>
                  <a:t>K[0] = 0</a:t>
                </a:r>
              </a:p>
              <a:p>
                <a:pPr lvl="1"/>
                <a:r>
                  <a:rPr lang="en-US" dirty="0">
                    <a:solidFill>
                      <a:srgbClr val="B400AB"/>
                    </a:solidFill>
                  </a:rPr>
                  <a:t>ITEMS[0] = </a:t>
                </a:r>
                <a14:m>
                  <m:oMath xmlns:m="http://schemas.openxmlformats.org/officeDocument/2006/math">
                    <m:r>
                      <a:rPr lang="en-US" i="1" smtClean="0">
                        <a:solidFill>
                          <a:srgbClr val="B400AB"/>
                        </a:solidFill>
                        <a:latin typeface="Cambria Math" charset="0"/>
                      </a:rPr>
                      <m:t>∅</m:t>
                    </m:r>
                  </m:oMath>
                </a14:m>
                <a:endParaRPr lang="en-US" dirty="0">
                  <a:solidFill>
                    <a:srgbClr val="B400AB"/>
                  </a:solidFill>
                </a:endParaRPr>
              </a:p>
              <a:p>
                <a:pPr lvl="1"/>
                <a:r>
                  <a:rPr lang="en-US" b="1" dirty="0">
                    <a:solidFill>
                      <a:srgbClr val="7030A0"/>
                    </a:solidFill>
                  </a:rPr>
                  <a:t>for</a:t>
                </a:r>
                <a:r>
                  <a:rPr lang="en-US" dirty="0">
                    <a:solidFill>
                      <a:srgbClr val="7030A0"/>
                    </a:solidFill>
                  </a:rPr>
                  <a:t> x = 1, </a:t>
                </a:r>
                <a:r>
                  <a:rPr lang="mr-IN" dirty="0">
                    <a:solidFill>
                      <a:srgbClr val="7030A0"/>
                    </a:solidFill>
                  </a:rPr>
                  <a:t>…</a:t>
                </a:r>
                <a:r>
                  <a:rPr lang="en-US" dirty="0">
                    <a:solidFill>
                      <a:srgbClr val="7030A0"/>
                    </a:solidFill>
                  </a:rPr>
                  <a:t>, W:</a:t>
                </a:r>
              </a:p>
              <a:p>
                <a:pPr lvl="2"/>
                <a:r>
                  <a:rPr lang="en-US" sz="2400" dirty="0">
                    <a:solidFill>
                      <a:schemeClr val="tx2"/>
                    </a:solidFill>
                  </a:rPr>
                  <a:t>K[x] = 0</a:t>
                </a:r>
              </a:p>
              <a:p>
                <a:pPr lvl="2"/>
                <a:r>
                  <a:rPr lang="en-US" sz="2400" b="1" dirty="0">
                    <a:solidFill>
                      <a:schemeClr val="accent5"/>
                    </a:solidFill>
                  </a:rPr>
                  <a:t>for</a:t>
                </a:r>
                <a:r>
                  <a:rPr lang="en-US" sz="2400" dirty="0">
                    <a:solidFill>
                      <a:schemeClr val="accent5"/>
                    </a:solidFill>
                  </a:rPr>
                  <a:t> </a:t>
                </a:r>
                <a:r>
                  <a:rPr lang="en-US" sz="2400" dirty="0" err="1">
                    <a:solidFill>
                      <a:schemeClr val="accent5"/>
                    </a:solidFill>
                  </a:rPr>
                  <a:t>i</a:t>
                </a:r>
                <a:r>
                  <a:rPr lang="en-US" sz="2400" dirty="0">
                    <a:solidFill>
                      <a:schemeClr val="accent5"/>
                    </a:solidFill>
                  </a:rPr>
                  <a:t> = 1, </a:t>
                </a:r>
                <a:r>
                  <a:rPr lang="mr-IN" sz="2400" dirty="0">
                    <a:solidFill>
                      <a:schemeClr val="accent5"/>
                    </a:solidFill>
                  </a:rPr>
                  <a:t>…</a:t>
                </a:r>
                <a:r>
                  <a:rPr lang="en-US" sz="2400" dirty="0">
                    <a:solidFill>
                      <a:schemeClr val="accent5"/>
                    </a:solidFill>
                  </a:rPr>
                  <a:t>, n:</a:t>
                </a:r>
              </a:p>
              <a:p>
                <a:pPr lvl="3"/>
                <a:r>
                  <a:rPr lang="en-US" sz="2400" b="1" dirty="0">
                    <a:solidFill>
                      <a:schemeClr val="accent4"/>
                    </a:solidFill>
                  </a:rPr>
                  <a:t>if</a:t>
                </a:r>
                <a:r>
                  <a:rPr lang="en-US" sz="2400" dirty="0">
                    <a:solidFill>
                      <a:schemeClr val="accent4"/>
                    </a:solidFill>
                  </a:rPr>
                  <a:t> </a:t>
                </a:r>
                <a14:m>
                  <m:oMath xmlns:m="http://schemas.openxmlformats.org/officeDocument/2006/math">
                    <m:sSub>
                      <m:sSubPr>
                        <m:ctrlPr>
                          <a:rPr lang="en-US" sz="2400" i="1" smtClean="0">
                            <a:solidFill>
                              <a:schemeClr val="accent4"/>
                            </a:solidFill>
                            <a:latin typeface="Cambria Math" panose="02040503050406030204" pitchFamily="18" charset="0"/>
                          </a:rPr>
                        </m:ctrlPr>
                      </m:sSubPr>
                      <m:e>
                        <m:r>
                          <a:rPr lang="en-US" sz="2400" i="1" smtClean="0">
                            <a:solidFill>
                              <a:schemeClr val="accent4"/>
                            </a:solidFill>
                            <a:latin typeface="Cambria Math" charset="0"/>
                          </a:rPr>
                          <m:t>𝑤</m:t>
                        </m:r>
                      </m:e>
                      <m:sub>
                        <m:r>
                          <a:rPr lang="en-US" sz="2400" i="1" smtClean="0">
                            <a:solidFill>
                              <a:schemeClr val="accent4"/>
                            </a:solidFill>
                            <a:latin typeface="Cambria Math" charset="0"/>
                          </a:rPr>
                          <m:t>𝑖</m:t>
                        </m:r>
                      </m:sub>
                    </m:sSub>
                    <m:r>
                      <a:rPr lang="en-US" sz="2400" i="1" smtClean="0">
                        <a:solidFill>
                          <a:schemeClr val="accent4"/>
                        </a:solidFill>
                        <a:latin typeface="Cambria Math" charset="0"/>
                      </a:rPr>
                      <m:t>≤</m:t>
                    </m:r>
                    <m:r>
                      <a:rPr lang="en-US" sz="2400" i="1" smtClean="0">
                        <a:solidFill>
                          <a:schemeClr val="accent4"/>
                        </a:solidFill>
                        <a:latin typeface="Cambria Math" charset="0"/>
                      </a:rPr>
                      <m:t>𝑥</m:t>
                    </m:r>
                    <m:r>
                      <a:rPr lang="en-US" sz="2400" i="1" smtClean="0">
                        <a:solidFill>
                          <a:schemeClr val="accent4"/>
                        </a:solidFill>
                        <a:latin typeface="Cambria Math" charset="0"/>
                      </a:rPr>
                      <m:t>:</m:t>
                    </m:r>
                  </m:oMath>
                </a14:m>
                <a:endParaRPr lang="en-US" sz="2400" dirty="0">
                  <a:solidFill>
                    <a:schemeClr val="accent4"/>
                  </a:solidFill>
                </a:endParaRPr>
              </a:p>
              <a:p>
                <a:pPr lvl="4"/>
                <a14:m>
                  <m:oMath xmlns:m="http://schemas.openxmlformats.org/officeDocument/2006/math">
                    <m:r>
                      <a:rPr lang="en-US" sz="2400" i="1" smtClean="0">
                        <a:solidFill>
                          <a:schemeClr val="tx2"/>
                        </a:solidFill>
                        <a:latin typeface="Cambria Math" charset="0"/>
                      </a:rPr>
                      <m:t>𝐾</m:t>
                    </m:r>
                    <m:d>
                      <m:dPr>
                        <m:begChr m:val="["/>
                        <m:endChr m:val="]"/>
                        <m:ctrlPr>
                          <a:rPr lang="en-US" sz="2400" i="1" smtClean="0">
                            <a:solidFill>
                              <a:schemeClr val="tx2"/>
                            </a:solidFill>
                            <a:latin typeface="Cambria Math" panose="02040503050406030204" pitchFamily="18" charset="0"/>
                          </a:rPr>
                        </m:ctrlPr>
                      </m:dPr>
                      <m:e>
                        <m:r>
                          <a:rPr lang="en-US" sz="2400" i="1" smtClean="0">
                            <a:solidFill>
                              <a:schemeClr val="tx2"/>
                            </a:solidFill>
                            <a:latin typeface="Cambria Math" charset="0"/>
                          </a:rPr>
                          <m:t>𝑥</m:t>
                        </m:r>
                      </m:e>
                    </m:d>
                    <m:r>
                      <a:rPr lang="en-US" sz="2400" i="1" smtClean="0">
                        <a:latin typeface="Cambria Math" charset="0"/>
                      </a:rPr>
                      <m:t>=</m:t>
                    </m:r>
                    <m:func>
                      <m:funcPr>
                        <m:ctrlPr>
                          <a:rPr lang="en-US" sz="2400" i="1" smtClean="0">
                            <a:latin typeface="Cambria Math" panose="02040503050406030204" pitchFamily="18" charset="0"/>
                          </a:rPr>
                        </m:ctrlPr>
                      </m:funcPr>
                      <m:fName>
                        <m:r>
                          <m:rPr>
                            <m:sty m:val="p"/>
                          </m:rPr>
                          <a:rPr lang="en-US" sz="2400" smtClean="0">
                            <a:latin typeface="Cambria Math" charset="0"/>
                          </a:rPr>
                          <m:t>max</m:t>
                        </m:r>
                      </m:fName>
                      <m:e>
                        <m:r>
                          <m:rPr>
                            <m:lit/>
                          </m:rPr>
                          <a:rPr lang="en-US" sz="2400" i="1" smtClean="0">
                            <a:latin typeface="Cambria Math" charset="0"/>
                          </a:rPr>
                          <m:t>{</m:t>
                        </m:r>
                        <m:r>
                          <a:rPr lang="en-US" sz="2400" i="1" smtClean="0">
                            <a:latin typeface="Cambria Math" charset="0"/>
                          </a:rPr>
                          <m:t> </m:t>
                        </m:r>
                        <m:r>
                          <a:rPr lang="en-US" sz="2400" i="1" smtClean="0">
                            <a:solidFill>
                              <a:schemeClr val="tx2"/>
                            </a:solidFill>
                            <a:latin typeface="Cambria Math" charset="0"/>
                          </a:rPr>
                          <m:t>𝐾</m:t>
                        </m:r>
                        <m:d>
                          <m:dPr>
                            <m:begChr m:val="["/>
                            <m:endChr m:val="]"/>
                            <m:ctrlPr>
                              <a:rPr lang="en-US" sz="2400" i="1" smtClean="0">
                                <a:solidFill>
                                  <a:schemeClr val="tx2"/>
                                </a:solidFill>
                                <a:latin typeface="Cambria Math" panose="02040503050406030204" pitchFamily="18" charset="0"/>
                              </a:rPr>
                            </m:ctrlPr>
                          </m:dPr>
                          <m:e>
                            <m:r>
                              <a:rPr lang="en-US" sz="2400" i="1" smtClean="0">
                                <a:solidFill>
                                  <a:schemeClr val="tx2"/>
                                </a:solidFill>
                                <a:latin typeface="Cambria Math" charset="0"/>
                              </a:rPr>
                              <m:t>𝑥</m:t>
                            </m:r>
                          </m:e>
                        </m:d>
                        <m:r>
                          <a:rPr lang="en-US" sz="2400" i="1" smtClean="0">
                            <a:latin typeface="Cambria Math" charset="0"/>
                          </a:rPr>
                          <m:t>, </m:t>
                        </m:r>
                        <m:r>
                          <a:rPr lang="en-US" sz="2400" i="1" smtClean="0">
                            <a:solidFill>
                              <a:schemeClr val="accent1"/>
                            </a:solidFill>
                            <a:latin typeface="Cambria Math" charset="0"/>
                          </a:rPr>
                          <m:t>𝐾</m:t>
                        </m:r>
                        <m:d>
                          <m:dPr>
                            <m:begChr m:val="["/>
                            <m:endChr m:val="]"/>
                            <m:ctrlPr>
                              <a:rPr lang="en-US" sz="2400" i="1" smtClean="0">
                                <a:solidFill>
                                  <a:schemeClr val="accent1"/>
                                </a:solidFill>
                                <a:latin typeface="Cambria Math" panose="02040503050406030204" pitchFamily="18" charset="0"/>
                              </a:rPr>
                            </m:ctrlPr>
                          </m:dPr>
                          <m:e>
                            <m:r>
                              <a:rPr lang="en-US" sz="2400" i="1" smtClean="0">
                                <a:solidFill>
                                  <a:schemeClr val="accent1"/>
                                </a:solidFill>
                                <a:latin typeface="Cambria Math" charset="0"/>
                              </a:rPr>
                              <m:t>𝑥</m:t>
                            </m:r>
                            <m:r>
                              <a:rPr lang="en-US" sz="2400" i="1" smtClean="0">
                                <a:solidFill>
                                  <a:schemeClr val="accent1"/>
                                </a:solidFill>
                                <a:latin typeface="Cambria Math" charset="0"/>
                              </a:rPr>
                              <m:t> −</m:t>
                            </m:r>
                            <m:sSub>
                              <m:sSubPr>
                                <m:ctrlPr>
                                  <a:rPr lang="en-US" sz="2400" i="1" smtClean="0">
                                    <a:solidFill>
                                      <a:schemeClr val="accent1"/>
                                    </a:solidFill>
                                    <a:latin typeface="Cambria Math" panose="02040503050406030204" pitchFamily="18" charset="0"/>
                                  </a:rPr>
                                </m:ctrlPr>
                              </m:sSubPr>
                              <m:e>
                                <m:r>
                                  <a:rPr lang="en-US" sz="2400" i="1" smtClean="0">
                                    <a:solidFill>
                                      <a:schemeClr val="accent1"/>
                                    </a:solidFill>
                                    <a:latin typeface="Cambria Math" charset="0"/>
                                  </a:rPr>
                                  <m:t>𝑤</m:t>
                                </m:r>
                              </m:e>
                              <m:sub>
                                <m:r>
                                  <a:rPr lang="en-US" sz="2400" i="1" smtClean="0">
                                    <a:solidFill>
                                      <a:schemeClr val="accent1"/>
                                    </a:solidFill>
                                    <a:latin typeface="Cambria Math" charset="0"/>
                                  </a:rPr>
                                  <m:t>𝑖</m:t>
                                </m:r>
                              </m:sub>
                            </m:sSub>
                          </m:e>
                        </m:d>
                        <m:r>
                          <a:rPr lang="en-US" sz="2400" i="1" smtClean="0">
                            <a:solidFill>
                              <a:schemeClr val="accent1"/>
                            </a:solidFill>
                            <a:latin typeface="Cambria Math" charset="0"/>
                          </a:rPr>
                          <m:t>+</m:t>
                        </m:r>
                        <m:sSub>
                          <m:sSubPr>
                            <m:ctrlPr>
                              <a:rPr lang="en-US" sz="2400" i="1" smtClean="0">
                                <a:solidFill>
                                  <a:schemeClr val="accent1"/>
                                </a:solidFill>
                                <a:latin typeface="Cambria Math" panose="02040503050406030204" pitchFamily="18" charset="0"/>
                              </a:rPr>
                            </m:ctrlPr>
                          </m:sSubPr>
                          <m:e>
                            <m:r>
                              <a:rPr lang="en-US" sz="2400" i="1" smtClean="0">
                                <a:solidFill>
                                  <a:schemeClr val="accent1"/>
                                </a:solidFill>
                                <a:latin typeface="Cambria Math" charset="0"/>
                              </a:rPr>
                              <m:t>𝑣</m:t>
                            </m:r>
                          </m:e>
                          <m:sub>
                            <m:r>
                              <a:rPr lang="en-US" sz="2400" i="1" smtClean="0">
                                <a:solidFill>
                                  <a:schemeClr val="accent1"/>
                                </a:solidFill>
                                <a:latin typeface="Cambria Math" charset="0"/>
                              </a:rPr>
                              <m:t>𝑖</m:t>
                            </m:r>
                          </m:sub>
                        </m:sSub>
                        <m:r>
                          <a:rPr lang="en-US" sz="2400" i="1" smtClean="0">
                            <a:latin typeface="Cambria Math" charset="0"/>
                          </a:rPr>
                          <m:t> }</m:t>
                        </m:r>
                      </m:e>
                    </m:func>
                  </m:oMath>
                </a14:m>
                <a:endParaRPr lang="en-US" sz="2400" dirty="0">
                  <a:solidFill>
                    <a:schemeClr val="accent1"/>
                  </a:solidFill>
                </a:endParaRPr>
              </a:p>
              <a:p>
                <a:pPr lvl="4"/>
                <a:r>
                  <a:rPr lang="en-US" sz="2400" dirty="0">
                    <a:solidFill>
                      <a:srgbClr val="B400AB"/>
                    </a:solidFill>
                  </a:rPr>
                  <a:t>If K[x] was updated:</a:t>
                </a:r>
              </a:p>
              <a:p>
                <a:pPr lvl="5"/>
                <a:r>
                  <a:rPr lang="en-US" sz="2400" dirty="0">
                    <a:solidFill>
                      <a:srgbClr val="B400AB"/>
                    </a:solidFill>
                  </a:rPr>
                  <a:t>ITEMS[x] = ITEMS[x </a:t>
                </a:r>
                <a:r>
                  <a:rPr lang="mr-IN" sz="2400" dirty="0">
                    <a:solidFill>
                      <a:srgbClr val="B400AB"/>
                    </a:solidFill>
                  </a:rPr>
                  <a:t>–</a:t>
                </a:r>
                <a:r>
                  <a:rPr lang="en-US" sz="2400" dirty="0">
                    <a:solidFill>
                      <a:srgbClr val="B400AB"/>
                    </a:solidFill>
                  </a:rPr>
                  <a:t> </a:t>
                </a:r>
                <a:r>
                  <a:rPr lang="en-US" sz="2400" dirty="0" err="1">
                    <a:solidFill>
                      <a:srgbClr val="B400AB"/>
                    </a:solidFill>
                  </a:rPr>
                  <a:t>w</a:t>
                </a:r>
                <a:r>
                  <a:rPr lang="en-US" sz="2400" baseline="-25000" dirty="0" err="1">
                    <a:solidFill>
                      <a:srgbClr val="B400AB"/>
                    </a:solidFill>
                  </a:rPr>
                  <a:t>i</a:t>
                </a:r>
                <a:r>
                  <a:rPr lang="en-US" sz="2400" dirty="0">
                    <a:solidFill>
                      <a:srgbClr val="B400AB"/>
                    </a:solidFill>
                  </a:rPr>
                  <a:t>] </a:t>
                </a:r>
                <a14:m>
                  <m:oMath xmlns:m="http://schemas.openxmlformats.org/officeDocument/2006/math">
                    <m:r>
                      <a:rPr lang="en-US" sz="2400" i="1" smtClean="0">
                        <a:solidFill>
                          <a:srgbClr val="B400AB"/>
                        </a:solidFill>
                        <a:latin typeface="Cambria Math" charset="0"/>
                      </a:rPr>
                      <m:t>∪</m:t>
                    </m:r>
                  </m:oMath>
                </a14:m>
                <a:r>
                  <a:rPr lang="en-US" sz="2400" dirty="0">
                    <a:solidFill>
                      <a:srgbClr val="B400AB"/>
                    </a:solidFill>
                  </a:rPr>
                  <a:t> { item </a:t>
                </a:r>
                <a:r>
                  <a:rPr lang="en-US" sz="2400" dirty="0" err="1">
                    <a:solidFill>
                      <a:srgbClr val="B400AB"/>
                    </a:solidFill>
                  </a:rPr>
                  <a:t>i</a:t>
                </a:r>
                <a:r>
                  <a:rPr lang="en-US" sz="2400" dirty="0">
                    <a:solidFill>
                      <a:srgbClr val="B400AB"/>
                    </a:solidFill>
                  </a:rPr>
                  <a:t> }</a:t>
                </a:r>
              </a:p>
              <a:p>
                <a:pPr lvl="1"/>
                <a:r>
                  <a:rPr lang="en-US" b="1" dirty="0">
                    <a:solidFill>
                      <a:schemeClr val="tx2"/>
                    </a:solidFill>
                  </a:rPr>
                  <a:t>return</a:t>
                </a:r>
                <a:r>
                  <a:rPr lang="en-US" dirty="0">
                    <a:solidFill>
                      <a:schemeClr val="tx2"/>
                    </a:solidFill>
                  </a:rPr>
                  <a:t> </a:t>
                </a:r>
                <a:r>
                  <a:rPr lang="en-US" dirty="0">
                    <a:solidFill>
                      <a:srgbClr val="B400AB"/>
                    </a:solidFill>
                  </a:rPr>
                  <a:t>ITEMS[W]</a:t>
                </a: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3964529" y="189350"/>
                <a:ext cx="5893373" cy="2547670"/>
              </a:xfrm>
              <a:prstGeom prst="rect">
                <a:avLst/>
              </a:prstGeom>
              <a:blipFill rotWithShape="0">
                <a:blip r:embed="rId2"/>
                <a:stretch>
                  <a:fillRect l="-310" t="-2632"/>
                </a:stretch>
              </a:blipFill>
            </p:spPr>
            <p:txBody>
              <a:bodyPr/>
              <a:lstStyle/>
              <a:p>
                <a:r>
                  <a:rPr lang="en-US">
                    <a:noFill/>
                  </a:rPr>
                  <a:t> </a:t>
                </a:r>
              </a:p>
            </p:txBody>
          </p:sp>
        </mc:Fallback>
      </mc:AlternateContent>
      <p:grpSp>
        <p:nvGrpSpPr>
          <p:cNvPr id="36" name="Group 35"/>
          <p:cNvGrpSpPr/>
          <p:nvPr/>
        </p:nvGrpSpPr>
        <p:grpSpPr>
          <a:xfrm>
            <a:off x="496912" y="1946293"/>
            <a:ext cx="3467617" cy="2688513"/>
            <a:chOff x="628650" y="2737673"/>
            <a:chExt cx="4456255" cy="3292233"/>
          </a:xfrm>
        </p:grpSpPr>
        <p:sp>
          <p:nvSpPr>
            <p:cNvPr id="5" name="Rectangle 4"/>
            <p:cNvSpPr/>
            <p:nvPr/>
          </p:nvSpPr>
          <p:spPr>
            <a:xfrm>
              <a:off x="628650"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11152"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302403" y="2738326"/>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193654" y="2737673"/>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8650"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19900"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11152"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02403" y="3785311"/>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193655" y="3784658"/>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5320473" y="3553857"/>
            <a:ext cx="3673114" cy="1475713"/>
            <a:chOff x="-479811" y="1751737"/>
            <a:chExt cx="5881453" cy="2600511"/>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2" name="TextBox 21"/>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3" name="TextBox 22"/>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4" name="TextBox 23"/>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5" name="TextBox 24"/>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6" name="TextBox 25"/>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9" name="TextBox 28"/>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30" name="TextBox 29"/>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31" name="TextBox 30"/>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34" name="TextBox 33"/>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35" name="TextBox 34"/>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4</a:t>
            </a:r>
          </a:p>
        </p:txBody>
      </p:sp>
      <p:sp>
        <p:nvSpPr>
          <p:cNvPr id="37" name="TextBox 36"/>
          <p:cNvSpPr txBox="1"/>
          <p:nvPr/>
        </p:nvSpPr>
        <p:spPr>
          <a:xfrm>
            <a:off x="184053" y="2135240"/>
            <a:ext cx="208572" cy="369332"/>
          </a:xfrm>
          <a:prstGeom prst="rect">
            <a:avLst/>
          </a:prstGeom>
          <a:noFill/>
        </p:spPr>
        <p:txBody>
          <a:bodyPr wrap="square" rtlCol="0">
            <a:spAutoFit/>
          </a:bodyPr>
          <a:lstStyle/>
          <a:p>
            <a:r>
              <a:rPr lang="en-US"/>
              <a:t>K</a:t>
            </a:r>
          </a:p>
        </p:txBody>
      </p:sp>
      <p:sp>
        <p:nvSpPr>
          <p:cNvPr id="38" name="TextBox 37"/>
          <p:cNvSpPr txBox="1"/>
          <p:nvPr/>
        </p:nvSpPr>
        <p:spPr>
          <a:xfrm rot="16200000">
            <a:off x="-208271" y="2852931"/>
            <a:ext cx="1066050" cy="369332"/>
          </a:xfrm>
          <a:prstGeom prst="rect">
            <a:avLst/>
          </a:prstGeom>
          <a:noFill/>
        </p:spPr>
        <p:txBody>
          <a:bodyPr wrap="square" rtlCol="0">
            <a:spAutoFit/>
          </a:bodyPr>
          <a:lstStyle/>
          <a:p>
            <a:r>
              <a:rPr lang="en-US"/>
              <a:t>ITEMS</a:t>
            </a:r>
          </a:p>
        </p:txBody>
      </p:sp>
      <p:sp>
        <p:nvSpPr>
          <p:cNvPr id="39" name="TextBox 38"/>
          <p:cNvSpPr txBox="1"/>
          <p:nvPr/>
        </p:nvSpPr>
        <p:spPr>
          <a:xfrm>
            <a:off x="739387" y="1540961"/>
            <a:ext cx="208572" cy="369332"/>
          </a:xfrm>
          <a:prstGeom prst="rect">
            <a:avLst/>
          </a:prstGeom>
          <a:noFill/>
        </p:spPr>
        <p:txBody>
          <a:bodyPr wrap="square" rtlCol="0">
            <a:spAutoFit/>
          </a:bodyPr>
          <a:lstStyle/>
          <a:p>
            <a:r>
              <a:rPr lang="en-US" dirty="0"/>
              <a:t>0</a:t>
            </a:r>
          </a:p>
        </p:txBody>
      </p:sp>
      <p:sp>
        <p:nvSpPr>
          <p:cNvPr id="40" name="TextBox 39"/>
          <p:cNvSpPr txBox="1"/>
          <p:nvPr/>
        </p:nvSpPr>
        <p:spPr>
          <a:xfrm>
            <a:off x="1410663" y="1558587"/>
            <a:ext cx="208572" cy="369332"/>
          </a:xfrm>
          <a:prstGeom prst="rect">
            <a:avLst/>
          </a:prstGeom>
          <a:noFill/>
        </p:spPr>
        <p:txBody>
          <a:bodyPr wrap="square" rtlCol="0">
            <a:spAutoFit/>
          </a:bodyPr>
          <a:lstStyle/>
          <a:p>
            <a:r>
              <a:rPr lang="en-US"/>
              <a:t>1</a:t>
            </a:r>
          </a:p>
        </p:txBody>
      </p:sp>
      <p:sp>
        <p:nvSpPr>
          <p:cNvPr id="41" name="TextBox 40"/>
          <p:cNvSpPr txBox="1"/>
          <p:nvPr/>
        </p:nvSpPr>
        <p:spPr>
          <a:xfrm>
            <a:off x="2104186" y="1538390"/>
            <a:ext cx="208572" cy="369332"/>
          </a:xfrm>
          <a:prstGeom prst="rect">
            <a:avLst/>
          </a:prstGeom>
          <a:noFill/>
        </p:spPr>
        <p:txBody>
          <a:bodyPr wrap="square" rtlCol="0">
            <a:spAutoFit/>
          </a:bodyPr>
          <a:lstStyle/>
          <a:p>
            <a:r>
              <a:rPr lang="en-US" dirty="0"/>
              <a:t>2</a:t>
            </a:r>
          </a:p>
        </p:txBody>
      </p:sp>
      <p:sp>
        <p:nvSpPr>
          <p:cNvPr id="42" name="TextBox 41"/>
          <p:cNvSpPr txBox="1"/>
          <p:nvPr/>
        </p:nvSpPr>
        <p:spPr>
          <a:xfrm>
            <a:off x="2797709" y="1539175"/>
            <a:ext cx="208572" cy="369332"/>
          </a:xfrm>
          <a:prstGeom prst="rect">
            <a:avLst/>
          </a:prstGeom>
          <a:noFill/>
        </p:spPr>
        <p:txBody>
          <a:bodyPr wrap="square" rtlCol="0">
            <a:spAutoFit/>
          </a:bodyPr>
          <a:lstStyle/>
          <a:p>
            <a:r>
              <a:rPr lang="en-US" dirty="0"/>
              <a:t>3</a:t>
            </a:r>
          </a:p>
        </p:txBody>
      </p:sp>
      <p:sp>
        <p:nvSpPr>
          <p:cNvPr id="43" name="TextBox 42"/>
          <p:cNvSpPr txBox="1"/>
          <p:nvPr/>
        </p:nvSpPr>
        <p:spPr>
          <a:xfrm>
            <a:off x="3468985" y="1543923"/>
            <a:ext cx="208572" cy="369332"/>
          </a:xfrm>
          <a:prstGeom prst="rect">
            <a:avLst/>
          </a:prstGeom>
          <a:noFill/>
        </p:spPr>
        <p:txBody>
          <a:bodyPr wrap="square" rtlCol="0">
            <a:spAutoFit/>
          </a:bodyPr>
          <a:lstStyle/>
          <a:p>
            <a:r>
              <a:rPr lang="en-US" dirty="0"/>
              <a:t>4</a:t>
            </a:r>
          </a:p>
        </p:txBody>
      </p:sp>
      <p:sp>
        <p:nvSpPr>
          <p:cNvPr id="3" name="Slide Number Placeholder 2">
            <a:extLst>
              <a:ext uri="{FF2B5EF4-FFF2-40B4-BE49-F238E27FC236}">
                <a16:creationId xmlns:a16="http://schemas.microsoft.com/office/drawing/2014/main" id="{36E647E5-BA21-C94A-B865-69F8D11D8D4F}"/>
              </a:ext>
            </a:extLst>
          </p:cNvPr>
          <p:cNvSpPr>
            <a:spLocks noGrp="1"/>
          </p:cNvSpPr>
          <p:nvPr>
            <p:ph type="sldNum" sz="quarter" idx="12"/>
          </p:nvPr>
        </p:nvSpPr>
        <p:spPr/>
        <p:txBody>
          <a:bodyPr/>
          <a:lstStyle/>
          <a:p>
            <a:fld id="{EF2FF170-42D9-E44F-9C55-E217B723EC95}" type="slidenum">
              <a:rPr lang="en-US" smtClean="0"/>
              <a:t>51</a:t>
            </a:fld>
            <a:endParaRPr lang="en-US"/>
          </a:p>
        </p:txBody>
      </p:sp>
    </p:spTree>
    <p:extLst>
      <p:ext uri="{BB962C8B-B14F-4D97-AF65-F5344CB8AC3E}">
        <p14:creationId xmlns:p14="http://schemas.microsoft.com/office/powerpoint/2010/main" val="11009629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3964529" y="189350"/>
                <a:ext cx="5893373" cy="254767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UnboundedKnapsack(</a:t>
                </a:r>
                <a:r>
                  <a:rPr lang="en-US" dirty="0">
                    <a:solidFill>
                      <a:srgbClr val="7030A0"/>
                    </a:solidFill>
                  </a:rPr>
                  <a:t>W</a:t>
                </a:r>
                <a:r>
                  <a:rPr lang="en-US" dirty="0"/>
                  <a:t>, </a:t>
                </a:r>
                <a:r>
                  <a:rPr lang="en-US" dirty="0">
                    <a:solidFill>
                      <a:schemeClr val="accent5"/>
                    </a:solidFill>
                  </a:rPr>
                  <a:t>n</a:t>
                </a:r>
                <a:r>
                  <a:rPr lang="en-US" dirty="0"/>
                  <a:t>, </a:t>
                </a:r>
                <a:r>
                  <a:rPr lang="en-US" dirty="0">
                    <a:solidFill>
                      <a:schemeClr val="accent4"/>
                    </a:solidFill>
                  </a:rPr>
                  <a:t>weights</a:t>
                </a:r>
                <a:r>
                  <a:rPr lang="en-US" dirty="0"/>
                  <a:t>, </a:t>
                </a:r>
                <a:r>
                  <a:rPr lang="en-US" dirty="0">
                    <a:solidFill>
                      <a:schemeClr val="accent1"/>
                    </a:solidFill>
                  </a:rPr>
                  <a:t>values</a:t>
                </a:r>
                <a:r>
                  <a:rPr lang="en-US" dirty="0"/>
                  <a:t>):</a:t>
                </a:r>
              </a:p>
              <a:p>
                <a:pPr lvl="1"/>
                <a:r>
                  <a:rPr lang="en-US" dirty="0">
                    <a:solidFill>
                      <a:schemeClr val="tx2"/>
                    </a:solidFill>
                  </a:rPr>
                  <a:t>K[0] = 0</a:t>
                </a:r>
              </a:p>
              <a:p>
                <a:pPr lvl="1"/>
                <a:r>
                  <a:rPr lang="en-US" dirty="0">
                    <a:solidFill>
                      <a:srgbClr val="B400AB"/>
                    </a:solidFill>
                  </a:rPr>
                  <a:t>ITEMS[0] = </a:t>
                </a:r>
                <a14:m>
                  <m:oMath xmlns:m="http://schemas.openxmlformats.org/officeDocument/2006/math">
                    <m:r>
                      <a:rPr lang="en-US" i="1" smtClean="0">
                        <a:solidFill>
                          <a:srgbClr val="B400AB"/>
                        </a:solidFill>
                        <a:latin typeface="Cambria Math" charset="0"/>
                      </a:rPr>
                      <m:t>∅</m:t>
                    </m:r>
                  </m:oMath>
                </a14:m>
                <a:endParaRPr lang="en-US" dirty="0">
                  <a:solidFill>
                    <a:srgbClr val="B400AB"/>
                  </a:solidFill>
                </a:endParaRPr>
              </a:p>
              <a:p>
                <a:pPr lvl="1"/>
                <a:r>
                  <a:rPr lang="en-US" b="1" dirty="0">
                    <a:solidFill>
                      <a:srgbClr val="7030A0"/>
                    </a:solidFill>
                  </a:rPr>
                  <a:t>for</a:t>
                </a:r>
                <a:r>
                  <a:rPr lang="en-US" dirty="0">
                    <a:solidFill>
                      <a:srgbClr val="7030A0"/>
                    </a:solidFill>
                  </a:rPr>
                  <a:t> x = 1, </a:t>
                </a:r>
                <a:r>
                  <a:rPr lang="mr-IN" dirty="0">
                    <a:solidFill>
                      <a:srgbClr val="7030A0"/>
                    </a:solidFill>
                  </a:rPr>
                  <a:t>…</a:t>
                </a:r>
                <a:r>
                  <a:rPr lang="en-US" dirty="0">
                    <a:solidFill>
                      <a:srgbClr val="7030A0"/>
                    </a:solidFill>
                  </a:rPr>
                  <a:t>, W:</a:t>
                </a:r>
              </a:p>
              <a:p>
                <a:pPr lvl="2"/>
                <a:r>
                  <a:rPr lang="en-US" sz="2400" dirty="0">
                    <a:solidFill>
                      <a:schemeClr val="tx2"/>
                    </a:solidFill>
                  </a:rPr>
                  <a:t>K[x] = 0</a:t>
                </a:r>
              </a:p>
              <a:p>
                <a:pPr lvl="2"/>
                <a:r>
                  <a:rPr lang="en-US" sz="2400" b="1" dirty="0">
                    <a:solidFill>
                      <a:schemeClr val="accent5"/>
                    </a:solidFill>
                  </a:rPr>
                  <a:t>for</a:t>
                </a:r>
                <a:r>
                  <a:rPr lang="en-US" sz="2400" dirty="0">
                    <a:solidFill>
                      <a:schemeClr val="accent5"/>
                    </a:solidFill>
                  </a:rPr>
                  <a:t> </a:t>
                </a:r>
                <a:r>
                  <a:rPr lang="en-US" sz="2400" dirty="0" err="1">
                    <a:solidFill>
                      <a:schemeClr val="accent5"/>
                    </a:solidFill>
                  </a:rPr>
                  <a:t>i</a:t>
                </a:r>
                <a:r>
                  <a:rPr lang="en-US" sz="2400" dirty="0">
                    <a:solidFill>
                      <a:schemeClr val="accent5"/>
                    </a:solidFill>
                  </a:rPr>
                  <a:t> = 1, </a:t>
                </a:r>
                <a:r>
                  <a:rPr lang="mr-IN" sz="2400" dirty="0">
                    <a:solidFill>
                      <a:schemeClr val="accent5"/>
                    </a:solidFill>
                  </a:rPr>
                  <a:t>…</a:t>
                </a:r>
                <a:r>
                  <a:rPr lang="en-US" sz="2400" dirty="0">
                    <a:solidFill>
                      <a:schemeClr val="accent5"/>
                    </a:solidFill>
                  </a:rPr>
                  <a:t>, n:</a:t>
                </a:r>
              </a:p>
              <a:p>
                <a:pPr lvl="3"/>
                <a:r>
                  <a:rPr lang="en-US" sz="2400" b="1" dirty="0">
                    <a:solidFill>
                      <a:schemeClr val="accent4"/>
                    </a:solidFill>
                  </a:rPr>
                  <a:t>if</a:t>
                </a:r>
                <a:r>
                  <a:rPr lang="en-US" sz="2400" dirty="0">
                    <a:solidFill>
                      <a:schemeClr val="accent4"/>
                    </a:solidFill>
                  </a:rPr>
                  <a:t> </a:t>
                </a:r>
                <a14:m>
                  <m:oMath xmlns:m="http://schemas.openxmlformats.org/officeDocument/2006/math">
                    <m:sSub>
                      <m:sSubPr>
                        <m:ctrlPr>
                          <a:rPr lang="en-US" sz="2400" i="1" smtClean="0">
                            <a:solidFill>
                              <a:schemeClr val="accent4"/>
                            </a:solidFill>
                            <a:latin typeface="Cambria Math" panose="02040503050406030204" pitchFamily="18" charset="0"/>
                          </a:rPr>
                        </m:ctrlPr>
                      </m:sSubPr>
                      <m:e>
                        <m:r>
                          <a:rPr lang="en-US" sz="2400" i="1" smtClean="0">
                            <a:solidFill>
                              <a:schemeClr val="accent4"/>
                            </a:solidFill>
                            <a:latin typeface="Cambria Math" charset="0"/>
                          </a:rPr>
                          <m:t>𝑤</m:t>
                        </m:r>
                      </m:e>
                      <m:sub>
                        <m:r>
                          <a:rPr lang="en-US" sz="2400" i="1" smtClean="0">
                            <a:solidFill>
                              <a:schemeClr val="accent4"/>
                            </a:solidFill>
                            <a:latin typeface="Cambria Math" charset="0"/>
                          </a:rPr>
                          <m:t>𝑖</m:t>
                        </m:r>
                      </m:sub>
                    </m:sSub>
                    <m:r>
                      <a:rPr lang="en-US" sz="2400" i="1" smtClean="0">
                        <a:solidFill>
                          <a:schemeClr val="accent4"/>
                        </a:solidFill>
                        <a:latin typeface="Cambria Math" charset="0"/>
                      </a:rPr>
                      <m:t>≤</m:t>
                    </m:r>
                    <m:r>
                      <a:rPr lang="en-US" sz="2400" i="1" smtClean="0">
                        <a:solidFill>
                          <a:schemeClr val="accent4"/>
                        </a:solidFill>
                        <a:latin typeface="Cambria Math" charset="0"/>
                      </a:rPr>
                      <m:t>𝑥</m:t>
                    </m:r>
                    <m:r>
                      <a:rPr lang="en-US" sz="2400" i="1" smtClean="0">
                        <a:solidFill>
                          <a:schemeClr val="accent4"/>
                        </a:solidFill>
                        <a:latin typeface="Cambria Math" charset="0"/>
                      </a:rPr>
                      <m:t>:</m:t>
                    </m:r>
                  </m:oMath>
                </a14:m>
                <a:endParaRPr lang="en-US" sz="2400" dirty="0">
                  <a:solidFill>
                    <a:schemeClr val="accent4"/>
                  </a:solidFill>
                </a:endParaRPr>
              </a:p>
              <a:p>
                <a:pPr lvl="4"/>
                <a14:m>
                  <m:oMath xmlns:m="http://schemas.openxmlformats.org/officeDocument/2006/math">
                    <m:r>
                      <a:rPr lang="en-US" sz="2400" i="1" smtClean="0">
                        <a:solidFill>
                          <a:schemeClr val="tx2"/>
                        </a:solidFill>
                        <a:latin typeface="Cambria Math" charset="0"/>
                      </a:rPr>
                      <m:t>𝐾</m:t>
                    </m:r>
                    <m:d>
                      <m:dPr>
                        <m:begChr m:val="["/>
                        <m:endChr m:val="]"/>
                        <m:ctrlPr>
                          <a:rPr lang="en-US" sz="2400" i="1" smtClean="0">
                            <a:solidFill>
                              <a:schemeClr val="tx2"/>
                            </a:solidFill>
                            <a:latin typeface="Cambria Math" panose="02040503050406030204" pitchFamily="18" charset="0"/>
                          </a:rPr>
                        </m:ctrlPr>
                      </m:dPr>
                      <m:e>
                        <m:r>
                          <a:rPr lang="en-US" sz="2400" i="1" smtClean="0">
                            <a:solidFill>
                              <a:schemeClr val="tx2"/>
                            </a:solidFill>
                            <a:latin typeface="Cambria Math" charset="0"/>
                          </a:rPr>
                          <m:t>𝑥</m:t>
                        </m:r>
                      </m:e>
                    </m:d>
                    <m:r>
                      <a:rPr lang="en-US" sz="2400" i="1" smtClean="0">
                        <a:latin typeface="Cambria Math" charset="0"/>
                      </a:rPr>
                      <m:t>=</m:t>
                    </m:r>
                    <m:func>
                      <m:funcPr>
                        <m:ctrlPr>
                          <a:rPr lang="en-US" sz="2400" i="1" smtClean="0">
                            <a:latin typeface="Cambria Math" panose="02040503050406030204" pitchFamily="18" charset="0"/>
                          </a:rPr>
                        </m:ctrlPr>
                      </m:funcPr>
                      <m:fName>
                        <m:r>
                          <m:rPr>
                            <m:sty m:val="p"/>
                          </m:rPr>
                          <a:rPr lang="en-US" sz="2400" smtClean="0">
                            <a:latin typeface="Cambria Math" charset="0"/>
                          </a:rPr>
                          <m:t>max</m:t>
                        </m:r>
                      </m:fName>
                      <m:e>
                        <m:r>
                          <m:rPr>
                            <m:lit/>
                          </m:rPr>
                          <a:rPr lang="en-US" sz="2400" i="1" smtClean="0">
                            <a:latin typeface="Cambria Math" charset="0"/>
                          </a:rPr>
                          <m:t>{</m:t>
                        </m:r>
                        <m:r>
                          <a:rPr lang="en-US" sz="2400" i="1" smtClean="0">
                            <a:latin typeface="Cambria Math" charset="0"/>
                          </a:rPr>
                          <m:t> </m:t>
                        </m:r>
                        <m:r>
                          <a:rPr lang="en-US" sz="2400" i="1" smtClean="0">
                            <a:solidFill>
                              <a:schemeClr val="tx2"/>
                            </a:solidFill>
                            <a:latin typeface="Cambria Math" charset="0"/>
                          </a:rPr>
                          <m:t>𝐾</m:t>
                        </m:r>
                        <m:d>
                          <m:dPr>
                            <m:begChr m:val="["/>
                            <m:endChr m:val="]"/>
                            <m:ctrlPr>
                              <a:rPr lang="en-US" sz="2400" i="1" smtClean="0">
                                <a:solidFill>
                                  <a:schemeClr val="tx2"/>
                                </a:solidFill>
                                <a:latin typeface="Cambria Math" panose="02040503050406030204" pitchFamily="18" charset="0"/>
                              </a:rPr>
                            </m:ctrlPr>
                          </m:dPr>
                          <m:e>
                            <m:r>
                              <a:rPr lang="en-US" sz="2400" i="1" smtClean="0">
                                <a:solidFill>
                                  <a:schemeClr val="tx2"/>
                                </a:solidFill>
                                <a:latin typeface="Cambria Math" charset="0"/>
                              </a:rPr>
                              <m:t>𝑥</m:t>
                            </m:r>
                          </m:e>
                        </m:d>
                        <m:r>
                          <a:rPr lang="en-US" sz="2400" i="1" smtClean="0">
                            <a:latin typeface="Cambria Math" charset="0"/>
                          </a:rPr>
                          <m:t>, </m:t>
                        </m:r>
                        <m:r>
                          <a:rPr lang="en-US" sz="2400" i="1" smtClean="0">
                            <a:solidFill>
                              <a:schemeClr val="accent1"/>
                            </a:solidFill>
                            <a:latin typeface="Cambria Math" charset="0"/>
                          </a:rPr>
                          <m:t>𝐾</m:t>
                        </m:r>
                        <m:d>
                          <m:dPr>
                            <m:begChr m:val="["/>
                            <m:endChr m:val="]"/>
                            <m:ctrlPr>
                              <a:rPr lang="en-US" sz="2400" i="1" smtClean="0">
                                <a:solidFill>
                                  <a:schemeClr val="accent1"/>
                                </a:solidFill>
                                <a:latin typeface="Cambria Math" panose="02040503050406030204" pitchFamily="18" charset="0"/>
                              </a:rPr>
                            </m:ctrlPr>
                          </m:dPr>
                          <m:e>
                            <m:r>
                              <a:rPr lang="en-US" sz="2400" i="1" smtClean="0">
                                <a:solidFill>
                                  <a:schemeClr val="accent1"/>
                                </a:solidFill>
                                <a:latin typeface="Cambria Math" charset="0"/>
                              </a:rPr>
                              <m:t>𝑥</m:t>
                            </m:r>
                            <m:r>
                              <a:rPr lang="en-US" sz="2400" i="1" smtClean="0">
                                <a:solidFill>
                                  <a:schemeClr val="accent1"/>
                                </a:solidFill>
                                <a:latin typeface="Cambria Math" charset="0"/>
                              </a:rPr>
                              <m:t> −</m:t>
                            </m:r>
                            <m:sSub>
                              <m:sSubPr>
                                <m:ctrlPr>
                                  <a:rPr lang="en-US" sz="2400" i="1" smtClean="0">
                                    <a:solidFill>
                                      <a:schemeClr val="accent1"/>
                                    </a:solidFill>
                                    <a:latin typeface="Cambria Math" panose="02040503050406030204" pitchFamily="18" charset="0"/>
                                  </a:rPr>
                                </m:ctrlPr>
                              </m:sSubPr>
                              <m:e>
                                <m:r>
                                  <a:rPr lang="en-US" sz="2400" i="1" smtClean="0">
                                    <a:solidFill>
                                      <a:schemeClr val="accent1"/>
                                    </a:solidFill>
                                    <a:latin typeface="Cambria Math" charset="0"/>
                                  </a:rPr>
                                  <m:t>𝑤</m:t>
                                </m:r>
                              </m:e>
                              <m:sub>
                                <m:r>
                                  <a:rPr lang="en-US" sz="2400" i="1" smtClean="0">
                                    <a:solidFill>
                                      <a:schemeClr val="accent1"/>
                                    </a:solidFill>
                                    <a:latin typeface="Cambria Math" charset="0"/>
                                  </a:rPr>
                                  <m:t>𝑖</m:t>
                                </m:r>
                              </m:sub>
                            </m:sSub>
                          </m:e>
                        </m:d>
                        <m:r>
                          <a:rPr lang="en-US" sz="2400" i="1" smtClean="0">
                            <a:solidFill>
                              <a:schemeClr val="accent1"/>
                            </a:solidFill>
                            <a:latin typeface="Cambria Math" charset="0"/>
                          </a:rPr>
                          <m:t>+</m:t>
                        </m:r>
                        <m:sSub>
                          <m:sSubPr>
                            <m:ctrlPr>
                              <a:rPr lang="en-US" sz="2400" i="1" smtClean="0">
                                <a:solidFill>
                                  <a:schemeClr val="accent1"/>
                                </a:solidFill>
                                <a:latin typeface="Cambria Math" panose="02040503050406030204" pitchFamily="18" charset="0"/>
                              </a:rPr>
                            </m:ctrlPr>
                          </m:sSubPr>
                          <m:e>
                            <m:r>
                              <a:rPr lang="en-US" sz="2400" i="1" smtClean="0">
                                <a:solidFill>
                                  <a:schemeClr val="accent1"/>
                                </a:solidFill>
                                <a:latin typeface="Cambria Math" charset="0"/>
                              </a:rPr>
                              <m:t>𝑣</m:t>
                            </m:r>
                          </m:e>
                          <m:sub>
                            <m:r>
                              <a:rPr lang="en-US" sz="2400" i="1" smtClean="0">
                                <a:solidFill>
                                  <a:schemeClr val="accent1"/>
                                </a:solidFill>
                                <a:latin typeface="Cambria Math" charset="0"/>
                              </a:rPr>
                              <m:t>𝑖</m:t>
                            </m:r>
                          </m:sub>
                        </m:sSub>
                        <m:r>
                          <a:rPr lang="en-US" sz="2400" i="1" smtClean="0">
                            <a:latin typeface="Cambria Math" charset="0"/>
                          </a:rPr>
                          <m:t> }</m:t>
                        </m:r>
                      </m:e>
                    </m:func>
                  </m:oMath>
                </a14:m>
                <a:endParaRPr lang="en-US" sz="2400" dirty="0">
                  <a:solidFill>
                    <a:schemeClr val="accent1"/>
                  </a:solidFill>
                </a:endParaRPr>
              </a:p>
              <a:p>
                <a:pPr lvl="4"/>
                <a:r>
                  <a:rPr lang="en-US" sz="2400" dirty="0">
                    <a:solidFill>
                      <a:srgbClr val="B400AB"/>
                    </a:solidFill>
                  </a:rPr>
                  <a:t>If K[x] was updated:</a:t>
                </a:r>
              </a:p>
              <a:p>
                <a:pPr lvl="5"/>
                <a:r>
                  <a:rPr lang="en-US" sz="2400" dirty="0">
                    <a:solidFill>
                      <a:srgbClr val="B400AB"/>
                    </a:solidFill>
                  </a:rPr>
                  <a:t>ITEMS[x] = ITEMS[x </a:t>
                </a:r>
                <a:r>
                  <a:rPr lang="mr-IN" sz="2400" dirty="0">
                    <a:solidFill>
                      <a:srgbClr val="B400AB"/>
                    </a:solidFill>
                  </a:rPr>
                  <a:t>–</a:t>
                </a:r>
                <a:r>
                  <a:rPr lang="en-US" sz="2400" dirty="0">
                    <a:solidFill>
                      <a:srgbClr val="B400AB"/>
                    </a:solidFill>
                  </a:rPr>
                  <a:t> </a:t>
                </a:r>
                <a:r>
                  <a:rPr lang="en-US" sz="2400" dirty="0" err="1">
                    <a:solidFill>
                      <a:srgbClr val="B400AB"/>
                    </a:solidFill>
                  </a:rPr>
                  <a:t>w</a:t>
                </a:r>
                <a:r>
                  <a:rPr lang="en-US" sz="2400" baseline="-25000" dirty="0" err="1">
                    <a:solidFill>
                      <a:srgbClr val="B400AB"/>
                    </a:solidFill>
                  </a:rPr>
                  <a:t>i</a:t>
                </a:r>
                <a:r>
                  <a:rPr lang="en-US" sz="2400" dirty="0">
                    <a:solidFill>
                      <a:srgbClr val="B400AB"/>
                    </a:solidFill>
                  </a:rPr>
                  <a:t>] </a:t>
                </a:r>
                <a14:m>
                  <m:oMath xmlns:m="http://schemas.openxmlformats.org/officeDocument/2006/math">
                    <m:r>
                      <a:rPr lang="en-US" sz="2400" i="1" smtClean="0">
                        <a:solidFill>
                          <a:srgbClr val="B400AB"/>
                        </a:solidFill>
                        <a:latin typeface="Cambria Math" charset="0"/>
                      </a:rPr>
                      <m:t>∪</m:t>
                    </m:r>
                  </m:oMath>
                </a14:m>
                <a:r>
                  <a:rPr lang="en-US" sz="2400" dirty="0">
                    <a:solidFill>
                      <a:srgbClr val="B400AB"/>
                    </a:solidFill>
                  </a:rPr>
                  <a:t> { item </a:t>
                </a:r>
                <a:r>
                  <a:rPr lang="en-US" sz="2400" dirty="0" err="1">
                    <a:solidFill>
                      <a:srgbClr val="B400AB"/>
                    </a:solidFill>
                  </a:rPr>
                  <a:t>i</a:t>
                </a:r>
                <a:r>
                  <a:rPr lang="en-US" sz="2400" dirty="0">
                    <a:solidFill>
                      <a:srgbClr val="B400AB"/>
                    </a:solidFill>
                  </a:rPr>
                  <a:t> }</a:t>
                </a:r>
              </a:p>
              <a:p>
                <a:pPr lvl="1"/>
                <a:r>
                  <a:rPr lang="en-US" b="1" dirty="0">
                    <a:solidFill>
                      <a:schemeClr val="tx2"/>
                    </a:solidFill>
                  </a:rPr>
                  <a:t>return</a:t>
                </a:r>
                <a:r>
                  <a:rPr lang="en-US" dirty="0">
                    <a:solidFill>
                      <a:schemeClr val="tx2"/>
                    </a:solidFill>
                  </a:rPr>
                  <a:t> </a:t>
                </a:r>
                <a:r>
                  <a:rPr lang="en-US" dirty="0">
                    <a:solidFill>
                      <a:srgbClr val="B400AB"/>
                    </a:solidFill>
                  </a:rPr>
                  <a:t>ITEMS[W]</a:t>
                </a: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3964529" y="189350"/>
                <a:ext cx="5893373" cy="2547670"/>
              </a:xfrm>
              <a:prstGeom prst="rect">
                <a:avLst/>
              </a:prstGeom>
              <a:blipFill rotWithShape="0">
                <a:blip r:embed="rId2"/>
                <a:stretch>
                  <a:fillRect l="-310" t="-2632"/>
                </a:stretch>
              </a:blipFill>
            </p:spPr>
            <p:txBody>
              <a:bodyPr/>
              <a:lstStyle/>
              <a:p>
                <a:r>
                  <a:rPr lang="en-US">
                    <a:noFill/>
                  </a:rPr>
                  <a:t> </a:t>
                </a:r>
              </a:p>
            </p:txBody>
          </p:sp>
        </mc:Fallback>
      </mc:AlternateContent>
      <p:grpSp>
        <p:nvGrpSpPr>
          <p:cNvPr id="36" name="Group 35"/>
          <p:cNvGrpSpPr/>
          <p:nvPr/>
        </p:nvGrpSpPr>
        <p:grpSpPr>
          <a:xfrm>
            <a:off x="496912" y="1946293"/>
            <a:ext cx="3467617" cy="2688513"/>
            <a:chOff x="628650" y="2737673"/>
            <a:chExt cx="4456255" cy="3292233"/>
          </a:xfrm>
        </p:grpSpPr>
        <p:sp>
          <p:nvSpPr>
            <p:cNvPr id="5" name="Rectangle 4"/>
            <p:cNvSpPr/>
            <p:nvPr/>
          </p:nvSpPr>
          <p:spPr>
            <a:xfrm>
              <a:off x="628650"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7" name="Rectangle 6"/>
            <p:cNvSpPr/>
            <p:nvPr/>
          </p:nvSpPr>
          <p:spPr>
            <a:xfrm>
              <a:off x="2411152"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3302403" y="2738326"/>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4193654" y="2737673"/>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628650"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19900"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11152"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02403" y="3785311"/>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193655" y="3784658"/>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5320473" y="3553857"/>
            <a:ext cx="3673114" cy="1475713"/>
            <a:chOff x="-479811" y="1751737"/>
            <a:chExt cx="5881453" cy="2600511"/>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2" name="TextBox 21"/>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3" name="TextBox 22"/>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4" name="TextBox 23"/>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5" name="TextBox 24"/>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6" name="TextBox 25"/>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9" name="TextBox 28"/>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30" name="TextBox 29"/>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31" name="TextBox 30"/>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34" name="TextBox 33"/>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35" name="TextBox 34"/>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4</a:t>
            </a:r>
          </a:p>
        </p:txBody>
      </p:sp>
      <p:sp>
        <p:nvSpPr>
          <p:cNvPr id="37" name="TextBox 36"/>
          <p:cNvSpPr txBox="1"/>
          <p:nvPr/>
        </p:nvSpPr>
        <p:spPr>
          <a:xfrm>
            <a:off x="184053" y="2135240"/>
            <a:ext cx="208572" cy="369332"/>
          </a:xfrm>
          <a:prstGeom prst="rect">
            <a:avLst/>
          </a:prstGeom>
          <a:noFill/>
        </p:spPr>
        <p:txBody>
          <a:bodyPr wrap="square" rtlCol="0">
            <a:spAutoFit/>
          </a:bodyPr>
          <a:lstStyle/>
          <a:p>
            <a:r>
              <a:rPr lang="en-US"/>
              <a:t>K</a:t>
            </a:r>
          </a:p>
        </p:txBody>
      </p:sp>
      <p:sp>
        <p:nvSpPr>
          <p:cNvPr id="38" name="TextBox 37"/>
          <p:cNvSpPr txBox="1"/>
          <p:nvPr/>
        </p:nvSpPr>
        <p:spPr>
          <a:xfrm rot="16200000">
            <a:off x="-208271" y="2852931"/>
            <a:ext cx="1066050" cy="369332"/>
          </a:xfrm>
          <a:prstGeom prst="rect">
            <a:avLst/>
          </a:prstGeom>
          <a:noFill/>
        </p:spPr>
        <p:txBody>
          <a:bodyPr wrap="square" rtlCol="0">
            <a:spAutoFit/>
          </a:bodyPr>
          <a:lstStyle/>
          <a:p>
            <a:r>
              <a:rPr lang="en-US"/>
              <a:t>ITEMS</a:t>
            </a:r>
          </a:p>
        </p:txBody>
      </p:sp>
      <p:sp>
        <p:nvSpPr>
          <p:cNvPr id="39" name="TextBox 38"/>
          <p:cNvSpPr txBox="1"/>
          <p:nvPr/>
        </p:nvSpPr>
        <p:spPr>
          <a:xfrm>
            <a:off x="739387" y="1540961"/>
            <a:ext cx="208572" cy="369332"/>
          </a:xfrm>
          <a:prstGeom prst="rect">
            <a:avLst/>
          </a:prstGeom>
          <a:noFill/>
        </p:spPr>
        <p:txBody>
          <a:bodyPr wrap="square" rtlCol="0">
            <a:spAutoFit/>
          </a:bodyPr>
          <a:lstStyle/>
          <a:p>
            <a:r>
              <a:rPr lang="en-US" dirty="0"/>
              <a:t>0</a:t>
            </a:r>
          </a:p>
        </p:txBody>
      </p:sp>
      <p:sp>
        <p:nvSpPr>
          <p:cNvPr id="40" name="TextBox 39"/>
          <p:cNvSpPr txBox="1"/>
          <p:nvPr/>
        </p:nvSpPr>
        <p:spPr>
          <a:xfrm>
            <a:off x="1410663" y="1558587"/>
            <a:ext cx="208572" cy="369332"/>
          </a:xfrm>
          <a:prstGeom prst="rect">
            <a:avLst/>
          </a:prstGeom>
          <a:noFill/>
        </p:spPr>
        <p:txBody>
          <a:bodyPr wrap="square" rtlCol="0">
            <a:spAutoFit/>
          </a:bodyPr>
          <a:lstStyle/>
          <a:p>
            <a:r>
              <a:rPr lang="en-US"/>
              <a:t>1</a:t>
            </a:r>
          </a:p>
        </p:txBody>
      </p:sp>
      <p:sp>
        <p:nvSpPr>
          <p:cNvPr id="41" name="TextBox 40"/>
          <p:cNvSpPr txBox="1"/>
          <p:nvPr/>
        </p:nvSpPr>
        <p:spPr>
          <a:xfrm>
            <a:off x="2104186" y="1538390"/>
            <a:ext cx="208572" cy="369332"/>
          </a:xfrm>
          <a:prstGeom prst="rect">
            <a:avLst/>
          </a:prstGeom>
          <a:noFill/>
        </p:spPr>
        <p:txBody>
          <a:bodyPr wrap="square" rtlCol="0">
            <a:spAutoFit/>
          </a:bodyPr>
          <a:lstStyle/>
          <a:p>
            <a:r>
              <a:rPr lang="en-US" dirty="0"/>
              <a:t>2</a:t>
            </a:r>
          </a:p>
        </p:txBody>
      </p:sp>
      <p:sp>
        <p:nvSpPr>
          <p:cNvPr id="42" name="TextBox 41"/>
          <p:cNvSpPr txBox="1"/>
          <p:nvPr/>
        </p:nvSpPr>
        <p:spPr>
          <a:xfrm>
            <a:off x="2797709" y="1539175"/>
            <a:ext cx="208572" cy="369332"/>
          </a:xfrm>
          <a:prstGeom prst="rect">
            <a:avLst/>
          </a:prstGeom>
          <a:noFill/>
        </p:spPr>
        <p:txBody>
          <a:bodyPr wrap="square" rtlCol="0">
            <a:spAutoFit/>
          </a:bodyPr>
          <a:lstStyle/>
          <a:p>
            <a:r>
              <a:rPr lang="en-US" dirty="0"/>
              <a:t>3</a:t>
            </a:r>
          </a:p>
        </p:txBody>
      </p:sp>
      <p:sp>
        <p:nvSpPr>
          <p:cNvPr id="43" name="TextBox 42"/>
          <p:cNvSpPr txBox="1"/>
          <p:nvPr/>
        </p:nvSpPr>
        <p:spPr>
          <a:xfrm>
            <a:off x="3468985" y="1543923"/>
            <a:ext cx="208572" cy="369332"/>
          </a:xfrm>
          <a:prstGeom prst="rect">
            <a:avLst/>
          </a:prstGeom>
          <a:noFill/>
        </p:spPr>
        <p:txBody>
          <a:bodyPr wrap="square" rtlCol="0">
            <a:spAutoFit/>
          </a:bodyPr>
          <a:lstStyle/>
          <a:p>
            <a:r>
              <a:rPr lang="en-US" dirty="0"/>
              <a:t>4</a:t>
            </a:r>
          </a:p>
        </p:txBody>
      </p:sp>
      <p:pic>
        <p:nvPicPr>
          <p:cNvPr id="44" name="Picture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06803" y="2906352"/>
            <a:ext cx="473295" cy="430056"/>
          </a:xfrm>
          <a:prstGeom prst="rect">
            <a:avLst/>
          </a:prstGeom>
        </p:spPr>
      </p:pic>
      <p:sp>
        <p:nvSpPr>
          <p:cNvPr id="3" name="TextBox 2"/>
          <p:cNvSpPr txBox="1"/>
          <p:nvPr/>
        </p:nvSpPr>
        <p:spPr>
          <a:xfrm>
            <a:off x="1306803" y="5221525"/>
            <a:ext cx="3519840" cy="369332"/>
          </a:xfrm>
          <a:prstGeom prst="rect">
            <a:avLst/>
          </a:prstGeom>
          <a:noFill/>
        </p:spPr>
        <p:txBody>
          <a:bodyPr wrap="square" rtlCol="0">
            <a:spAutoFit/>
          </a:bodyPr>
          <a:lstStyle/>
          <a:p>
            <a:r>
              <a:rPr lang="en-US" dirty="0">
                <a:solidFill>
                  <a:srgbClr val="B400AB"/>
                </a:solidFill>
              </a:rPr>
              <a:t>ITEMS[1] = ITEMS[0] + </a:t>
            </a:r>
          </a:p>
        </p:txBody>
      </p:sp>
      <p:pic>
        <p:nvPicPr>
          <p:cNvPr id="45" name="Picture 4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91234" y="5130258"/>
            <a:ext cx="473295" cy="430056"/>
          </a:xfrm>
          <a:prstGeom prst="rect">
            <a:avLst/>
          </a:prstGeom>
        </p:spPr>
      </p:pic>
      <p:sp>
        <p:nvSpPr>
          <p:cNvPr id="18" name="Slide Number Placeholder 17">
            <a:extLst>
              <a:ext uri="{FF2B5EF4-FFF2-40B4-BE49-F238E27FC236}">
                <a16:creationId xmlns:a16="http://schemas.microsoft.com/office/drawing/2014/main" id="{69477269-8DCD-594C-AB9C-1AC4DBC614D1}"/>
              </a:ext>
            </a:extLst>
          </p:cNvPr>
          <p:cNvSpPr>
            <a:spLocks noGrp="1"/>
          </p:cNvSpPr>
          <p:nvPr>
            <p:ph type="sldNum" sz="quarter" idx="12"/>
          </p:nvPr>
        </p:nvSpPr>
        <p:spPr/>
        <p:txBody>
          <a:bodyPr/>
          <a:lstStyle/>
          <a:p>
            <a:fld id="{EF2FF170-42D9-E44F-9C55-E217B723EC95}" type="slidenum">
              <a:rPr lang="en-US" smtClean="0"/>
              <a:t>52</a:t>
            </a:fld>
            <a:endParaRPr lang="en-US"/>
          </a:p>
        </p:txBody>
      </p:sp>
    </p:spTree>
    <p:extLst>
      <p:ext uri="{BB962C8B-B14F-4D97-AF65-F5344CB8AC3E}">
        <p14:creationId xmlns:p14="http://schemas.microsoft.com/office/powerpoint/2010/main" val="4378664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3964529" y="189350"/>
                <a:ext cx="5893373" cy="254767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UnboundedKnapsack(</a:t>
                </a:r>
                <a:r>
                  <a:rPr lang="en-US" dirty="0">
                    <a:solidFill>
                      <a:srgbClr val="7030A0"/>
                    </a:solidFill>
                  </a:rPr>
                  <a:t>W</a:t>
                </a:r>
                <a:r>
                  <a:rPr lang="en-US" dirty="0"/>
                  <a:t>, </a:t>
                </a:r>
                <a:r>
                  <a:rPr lang="en-US" dirty="0">
                    <a:solidFill>
                      <a:schemeClr val="accent5"/>
                    </a:solidFill>
                  </a:rPr>
                  <a:t>n</a:t>
                </a:r>
                <a:r>
                  <a:rPr lang="en-US" dirty="0"/>
                  <a:t>, </a:t>
                </a:r>
                <a:r>
                  <a:rPr lang="en-US" dirty="0">
                    <a:solidFill>
                      <a:schemeClr val="accent4"/>
                    </a:solidFill>
                  </a:rPr>
                  <a:t>weights</a:t>
                </a:r>
                <a:r>
                  <a:rPr lang="en-US" dirty="0"/>
                  <a:t>, </a:t>
                </a:r>
                <a:r>
                  <a:rPr lang="en-US" dirty="0">
                    <a:solidFill>
                      <a:schemeClr val="accent1"/>
                    </a:solidFill>
                  </a:rPr>
                  <a:t>values</a:t>
                </a:r>
                <a:r>
                  <a:rPr lang="en-US" dirty="0"/>
                  <a:t>):</a:t>
                </a:r>
              </a:p>
              <a:p>
                <a:pPr lvl="1"/>
                <a:r>
                  <a:rPr lang="en-US" dirty="0">
                    <a:solidFill>
                      <a:schemeClr val="tx2"/>
                    </a:solidFill>
                  </a:rPr>
                  <a:t>K[0] = 0</a:t>
                </a:r>
              </a:p>
              <a:p>
                <a:pPr lvl="1"/>
                <a:r>
                  <a:rPr lang="en-US" dirty="0">
                    <a:solidFill>
                      <a:srgbClr val="B400AB"/>
                    </a:solidFill>
                  </a:rPr>
                  <a:t>ITEMS[0] = </a:t>
                </a:r>
                <a14:m>
                  <m:oMath xmlns:m="http://schemas.openxmlformats.org/officeDocument/2006/math">
                    <m:r>
                      <a:rPr lang="en-US" i="1" smtClean="0">
                        <a:solidFill>
                          <a:srgbClr val="B400AB"/>
                        </a:solidFill>
                        <a:latin typeface="Cambria Math" charset="0"/>
                      </a:rPr>
                      <m:t>∅</m:t>
                    </m:r>
                  </m:oMath>
                </a14:m>
                <a:endParaRPr lang="en-US" dirty="0">
                  <a:solidFill>
                    <a:srgbClr val="B400AB"/>
                  </a:solidFill>
                </a:endParaRPr>
              </a:p>
              <a:p>
                <a:pPr lvl="1"/>
                <a:r>
                  <a:rPr lang="en-US" b="1" dirty="0">
                    <a:solidFill>
                      <a:srgbClr val="7030A0"/>
                    </a:solidFill>
                  </a:rPr>
                  <a:t>for</a:t>
                </a:r>
                <a:r>
                  <a:rPr lang="en-US" dirty="0">
                    <a:solidFill>
                      <a:srgbClr val="7030A0"/>
                    </a:solidFill>
                  </a:rPr>
                  <a:t> x = 1, </a:t>
                </a:r>
                <a:r>
                  <a:rPr lang="mr-IN" dirty="0">
                    <a:solidFill>
                      <a:srgbClr val="7030A0"/>
                    </a:solidFill>
                  </a:rPr>
                  <a:t>…</a:t>
                </a:r>
                <a:r>
                  <a:rPr lang="en-US" dirty="0">
                    <a:solidFill>
                      <a:srgbClr val="7030A0"/>
                    </a:solidFill>
                  </a:rPr>
                  <a:t>, W:</a:t>
                </a:r>
              </a:p>
              <a:p>
                <a:pPr lvl="2"/>
                <a:r>
                  <a:rPr lang="en-US" sz="2400" dirty="0">
                    <a:solidFill>
                      <a:schemeClr val="tx2"/>
                    </a:solidFill>
                  </a:rPr>
                  <a:t>K[x] = 0</a:t>
                </a:r>
              </a:p>
              <a:p>
                <a:pPr lvl="2"/>
                <a:r>
                  <a:rPr lang="en-US" sz="2400" b="1" dirty="0">
                    <a:solidFill>
                      <a:schemeClr val="accent5"/>
                    </a:solidFill>
                  </a:rPr>
                  <a:t>for</a:t>
                </a:r>
                <a:r>
                  <a:rPr lang="en-US" sz="2400" dirty="0">
                    <a:solidFill>
                      <a:schemeClr val="accent5"/>
                    </a:solidFill>
                  </a:rPr>
                  <a:t> </a:t>
                </a:r>
                <a:r>
                  <a:rPr lang="en-US" sz="2400" dirty="0" err="1">
                    <a:solidFill>
                      <a:schemeClr val="accent5"/>
                    </a:solidFill>
                  </a:rPr>
                  <a:t>i</a:t>
                </a:r>
                <a:r>
                  <a:rPr lang="en-US" sz="2400" dirty="0">
                    <a:solidFill>
                      <a:schemeClr val="accent5"/>
                    </a:solidFill>
                  </a:rPr>
                  <a:t> = 1, </a:t>
                </a:r>
                <a:r>
                  <a:rPr lang="mr-IN" sz="2400" dirty="0">
                    <a:solidFill>
                      <a:schemeClr val="accent5"/>
                    </a:solidFill>
                  </a:rPr>
                  <a:t>…</a:t>
                </a:r>
                <a:r>
                  <a:rPr lang="en-US" sz="2400" dirty="0">
                    <a:solidFill>
                      <a:schemeClr val="accent5"/>
                    </a:solidFill>
                  </a:rPr>
                  <a:t>, n:</a:t>
                </a:r>
              </a:p>
              <a:p>
                <a:pPr lvl="3"/>
                <a:r>
                  <a:rPr lang="en-US" sz="2400" b="1" dirty="0">
                    <a:solidFill>
                      <a:schemeClr val="accent4"/>
                    </a:solidFill>
                  </a:rPr>
                  <a:t>if</a:t>
                </a:r>
                <a:r>
                  <a:rPr lang="en-US" sz="2400" dirty="0">
                    <a:solidFill>
                      <a:schemeClr val="accent4"/>
                    </a:solidFill>
                  </a:rPr>
                  <a:t> </a:t>
                </a:r>
                <a14:m>
                  <m:oMath xmlns:m="http://schemas.openxmlformats.org/officeDocument/2006/math">
                    <m:sSub>
                      <m:sSubPr>
                        <m:ctrlPr>
                          <a:rPr lang="en-US" sz="2400" i="1" smtClean="0">
                            <a:solidFill>
                              <a:schemeClr val="accent4"/>
                            </a:solidFill>
                            <a:latin typeface="Cambria Math" panose="02040503050406030204" pitchFamily="18" charset="0"/>
                          </a:rPr>
                        </m:ctrlPr>
                      </m:sSubPr>
                      <m:e>
                        <m:r>
                          <a:rPr lang="en-US" sz="2400" i="1" smtClean="0">
                            <a:solidFill>
                              <a:schemeClr val="accent4"/>
                            </a:solidFill>
                            <a:latin typeface="Cambria Math" charset="0"/>
                          </a:rPr>
                          <m:t>𝑤</m:t>
                        </m:r>
                      </m:e>
                      <m:sub>
                        <m:r>
                          <a:rPr lang="en-US" sz="2400" i="1" smtClean="0">
                            <a:solidFill>
                              <a:schemeClr val="accent4"/>
                            </a:solidFill>
                            <a:latin typeface="Cambria Math" charset="0"/>
                          </a:rPr>
                          <m:t>𝑖</m:t>
                        </m:r>
                      </m:sub>
                    </m:sSub>
                    <m:r>
                      <a:rPr lang="en-US" sz="2400" i="1" smtClean="0">
                        <a:solidFill>
                          <a:schemeClr val="accent4"/>
                        </a:solidFill>
                        <a:latin typeface="Cambria Math" charset="0"/>
                      </a:rPr>
                      <m:t>≤</m:t>
                    </m:r>
                    <m:r>
                      <a:rPr lang="en-US" sz="2400" i="1" smtClean="0">
                        <a:solidFill>
                          <a:schemeClr val="accent4"/>
                        </a:solidFill>
                        <a:latin typeface="Cambria Math" charset="0"/>
                      </a:rPr>
                      <m:t>𝑥</m:t>
                    </m:r>
                    <m:r>
                      <a:rPr lang="en-US" sz="2400" i="1" smtClean="0">
                        <a:solidFill>
                          <a:schemeClr val="accent4"/>
                        </a:solidFill>
                        <a:latin typeface="Cambria Math" charset="0"/>
                      </a:rPr>
                      <m:t>:</m:t>
                    </m:r>
                  </m:oMath>
                </a14:m>
                <a:endParaRPr lang="en-US" sz="2400" dirty="0">
                  <a:solidFill>
                    <a:schemeClr val="accent4"/>
                  </a:solidFill>
                </a:endParaRPr>
              </a:p>
              <a:p>
                <a:pPr lvl="4"/>
                <a14:m>
                  <m:oMath xmlns:m="http://schemas.openxmlformats.org/officeDocument/2006/math">
                    <m:r>
                      <a:rPr lang="en-US" sz="2400" i="1" smtClean="0">
                        <a:solidFill>
                          <a:schemeClr val="tx2"/>
                        </a:solidFill>
                        <a:latin typeface="Cambria Math" charset="0"/>
                      </a:rPr>
                      <m:t>𝐾</m:t>
                    </m:r>
                    <m:d>
                      <m:dPr>
                        <m:begChr m:val="["/>
                        <m:endChr m:val="]"/>
                        <m:ctrlPr>
                          <a:rPr lang="en-US" sz="2400" i="1" smtClean="0">
                            <a:solidFill>
                              <a:schemeClr val="tx2"/>
                            </a:solidFill>
                            <a:latin typeface="Cambria Math" panose="02040503050406030204" pitchFamily="18" charset="0"/>
                          </a:rPr>
                        </m:ctrlPr>
                      </m:dPr>
                      <m:e>
                        <m:r>
                          <a:rPr lang="en-US" sz="2400" i="1" smtClean="0">
                            <a:solidFill>
                              <a:schemeClr val="tx2"/>
                            </a:solidFill>
                            <a:latin typeface="Cambria Math" charset="0"/>
                          </a:rPr>
                          <m:t>𝑥</m:t>
                        </m:r>
                      </m:e>
                    </m:d>
                    <m:r>
                      <a:rPr lang="en-US" sz="2400" i="1" smtClean="0">
                        <a:latin typeface="Cambria Math" charset="0"/>
                      </a:rPr>
                      <m:t>=</m:t>
                    </m:r>
                    <m:func>
                      <m:funcPr>
                        <m:ctrlPr>
                          <a:rPr lang="en-US" sz="2400" i="1" smtClean="0">
                            <a:latin typeface="Cambria Math" panose="02040503050406030204" pitchFamily="18" charset="0"/>
                          </a:rPr>
                        </m:ctrlPr>
                      </m:funcPr>
                      <m:fName>
                        <m:r>
                          <m:rPr>
                            <m:sty m:val="p"/>
                          </m:rPr>
                          <a:rPr lang="en-US" sz="2400" smtClean="0">
                            <a:latin typeface="Cambria Math" charset="0"/>
                          </a:rPr>
                          <m:t>max</m:t>
                        </m:r>
                      </m:fName>
                      <m:e>
                        <m:r>
                          <m:rPr>
                            <m:lit/>
                          </m:rPr>
                          <a:rPr lang="en-US" sz="2400" i="1" smtClean="0">
                            <a:latin typeface="Cambria Math" charset="0"/>
                          </a:rPr>
                          <m:t>{</m:t>
                        </m:r>
                        <m:r>
                          <a:rPr lang="en-US" sz="2400" i="1" smtClean="0">
                            <a:latin typeface="Cambria Math" charset="0"/>
                          </a:rPr>
                          <m:t> </m:t>
                        </m:r>
                        <m:r>
                          <a:rPr lang="en-US" sz="2400" i="1" smtClean="0">
                            <a:solidFill>
                              <a:schemeClr val="tx2"/>
                            </a:solidFill>
                            <a:latin typeface="Cambria Math" charset="0"/>
                          </a:rPr>
                          <m:t>𝐾</m:t>
                        </m:r>
                        <m:d>
                          <m:dPr>
                            <m:begChr m:val="["/>
                            <m:endChr m:val="]"/>
                            <m:ctrlPr>
                              <a:rPr lang="en-US" sz="2400" i="1" smtClean="0">
                                <a:solidFill>
                                  <a:schemeClr val="tx2"/>
                                </a:solidFill>
                                <a:latin typeface="Cambria Math" panose="02040503050406030204" pitchFamily="18" charset="0"/>
                              </a:rPr>
                            </m:ctrlPr>
                          </m:dPr>
                          <m:e>
                            <m:r>
                              <a:rPr lang="en-US" sz="2400" i="1" smtClean="0">
                                <a:solidFill>
                                  <a:schemeClr val="tx2"/>
                                </a:solidFill>
                                <a:latin typeface="Cambria Math" charset="0"/>
                              </a:rPr>
                              <m:t>𝑥</m:t>
                            </m:r>
                          </m:e>
                        </m:d>
                        <m:r>
                          <a:rPr lang="en-US" sz="2400" i="1" smtClean="0">
                            <a:latin typeface="Cambria Math" charset="0"/>
                          </a:rPr>
                          <m:t>, </m:t>
                        </m:r>
                        <m:r>
                          <a:rPr lang="en-US" sz="2400" i="1" smtClean="0">
                            <a:solidFill>
                              <a:schemeClr val="accent1"/>
                            </a:solidFill>
                            <a:latin typeface="Cambria Math" charset="0"/>
                          </a:rPr>
                          <m:t>𝐾</m:t>
                        </m:r>
                        <m:d>
                          <m:dPr>
                            <m:begChr m:val="["/>
                            <m:endChr m:val="]"/>
                            <m:ctrlPr>
                              <a:rPr lang="en-US" sz="2400" i="1" smtClean="0">
                                <a:solidFill>
                                  <a:schemeClr val="accent1"/>
                                </a:solidFill>
                                <a:latin typeface="Cambria Math" panose="02040503050406030204" pitchFamily="18" charset="0"/>
                              </a:rPr>
                            </m:ctrlPr>
                          </m:dPr>
                          <m:e>
                            <m:r>
                              <a:rPr lang="en-US" sz="2400" i="1" smtClean="0">
                                <a:solidFill>
                                  <a:schemeClr val="accent1"/>
                                </a:solidFill>
                                <a:latin typeface="Cambria Math" charset="0"/>
                              </a:rPr>
                              <m:t>𝑥</m:t>
                            </m:r>
                            <m:r>
                              <a:rPr lang="en-US" sz="2400" i="1" smtClean="0">
                                <a:solidFill>
                                  <a:schemeClr val="accent1"/>
                                </a:solidFill>
                                <a:latin typeface="Cambria Math" charset="0"/>
                              </a:rPr>
                              <m:t> −</m:t>
                            </m:r>
                            <m:sSub>
                              <m:sSubPr>
                                <m:ctrlPr>
                                  <a:rPr lang="en-US" sz="2400" i="1" smtClean="0">
                                    <a:solidFill>
                                      <a:schemeClr val="accent1"/>
                                    </a:solidFill>
                                    <a:latin typeface="Cambria Math" panose="02040503050406030204" pitchFamily="18" charset="0"/>
                                  </a:rPr>
                                </m:ctrlPr>
                              </m:sSubPr>
                              <m:e>
                                <m:r>
                                  <a:rPr lang="en-US" sz="2400" i="1" smtClean="0">
                                    <a:solidFill>
                                      <a:schemeClr val="accent1"/>
                                    </a:solidFill>
                                    <a:latin typeface="Cambria Math" charset="0"/>
                                  </a:rPr>
                                  <m:t>𝑤</m:t>
                                </m:r>
                              </m:e>
                              <m:sub>
                                <m:r>
                                  <a:rPr lang="en-US" sz="2400" i="1" smtClean="0">
                                    <a:solidFill>
                                      <a:schemeClr val="accent1"/>
                                    </a:solidFill>
                                    <a:latin typeface="Cambria Math" charset="0"/>
                                  </a:rPr>
                                  <m:t>𝑖</m:t>
                                </m:r>
                              </m:sub>
                            </m:sSub>
                          </m:e>
                        </m:d>
                        <m:r>
                          <a:rPr lang="en-US" sz="2400" i="1" smtClean="0">
                            <a:solidFill>
                              <a:schemeClr val="accent1"/>
                            </a:solidFill>
                            <a:latin typeface="Cambria Math" charset="0"/>
                          </a:rPr>
                          <m:t>+</m:t>
                        </m:r>
                        <m:sSub>
                          <m:sSubPr>
                            <m:ctrlPr>
                              <a:rPr lang="en-US" sz="2400" i="1" smtClean="0">
                                <a:solidFill>
                                  <a:schemeClr val="accent1"/>
                                </a:solidFill>
                                <a:latin typeface="Cambria Math" panose="02040503050406030204" pitchFamily="18" charset="0"/>
                              </a:rPr>
                            </m:ctrlPr>
                          </m:sSubPr>
                          <m:e>
                            <m:r>
                              <a:rPr lang="en-US" sz="2400" i="1" smtClean="0">
                                <a:solidFill>
                                  <a:schemeClr val="accent1"/>
                                </a:solidFill>
                                <a:latin typeface="Cambria Math" charset="0"/>
                              </a:rPr>
                              <m:t>𝑣</m:t>
                            </m:r>
                          </m:e>
                          <m:sub>
                            <m:r>
                              <a:rPr lang="en-US" sz="2400" i="1" smtClean="0">
                                <a:solidFill>
                                  <a:schemeClr val="accent1"/>
                                </a:solidFill>
                                <a:latin typeface="Cambria Math" charset="0"/>
                              </a:rPr>
                              <m:t>𝑖</m:t>
                            </m:r>
                          </m:sub>
                        </m:sSub>
                        <m:r>
                          <a:rPr lang="en-US" sz="2400" i="1" smtClean="0">
                            <a:latin typeface="Cambria Math" charset="0"/>
                          </a:rPr>
                          <m:t> }</m:t>
                        </m:r>
                      </m:e>
                    </m:func>
                  </m:oMath>
                </a14:m>
                <a:endParaRPr lang="en-US" sz="2400" dirty="0">
                  <a:solidFill>
                    <a:schemeClr val="accent1"/>
                  </a:solidFill>
                </a:endParaRPr>
              </a:p>
              <a:p>
                <a:pPr lvl="4"/>
                <a:r>
                  <a:rPr lang="en-US" sz="2400" dirty="0">
                    <a:solidFill>
                      <a:srgbClr val="B400AB"/>
                    </a:solidFill>
                  </a:rPr>
                  <a:t>If K[x] was updated:</a:t>
                </a:r>
              </a:p>
              <a:p>
                <a:pPr lvl="5"/>
                <a:r>
                  <a:rPr lang="en-US" sz="2400" dirty="0">
                    <a:solidFill>
                      <a:srgbClr val="B400AB"/>
                    </a:solidFill>
                  </a:rPr>
                  <a:t>ITEMS[x] = ITEMS[x </a:t>
                </a:r>
                <a:r>
                  <a:rPr lang="mr-IN" sz="2400" dirty="0">
                    <a:solidFill>
                      <a:srgbClr val="B400AB"/>
                    </a:solidFill>
                  </a:rPr>
                  <a:t>–</a:t>
                </a:r>
                <a:r>
                  <a:rPr lang="en-US" sz="2400" dirty="0">
                    <a:solidFill>
                      <a:srgbClr val="B400AB"/>
                    </a:solidFill>
                  </a:rPr>
                  <a:t> </a:t>
                </a:r>
                <a:r>
                  <a:rPr lang="en-US" sz="2400" dirty="0" err="1">
                    <a:solidFill>
                      <a:srgbClr val="B400AB"/>
                    </a:solidFill>
                  </a:rPr>
                  <a:t>w</a:t>
                </a:r>
                <a:r>
                  <a:rPr lang="en-US" sz="2400" baseline="-25000" dirty="0" err="1">
                    <a:solidFill>
                      <a:srgbClr val="B400AB"/>
                    </a:solidFill>
                  </a:rPr>
                  <a:t>i</a:t>
                </a:r>
                <a:r>
                  <a:rPr lang="en-US" sz="2400" dirty="0">
                    <a:solidFill>
                      <a:srgbClr val="B400AB"/>
                    </a:solidFill>
                  </a:rPr>
                  <a:t>] </a:t>
                </a:r>
                <a14:m>
                  <m:oMath xmlns:m="http://schemas.openxmlformats.org/officeDocument/2006/math">
                    <m:r>
                      <a:rPr lang="en-US" sz="2400" i="1" smtClean="0">
                        <a:solidFill>
                          <a:srgbClr val="B400AB"/>
                        </a:solidFill>
                        <a:latin typeface="Cambria Math" charset="0"/>
                      </a:rPr>
                      <m:t>∪</m:t>
                    </m:r>
                  </m:oMath>
                </a14:m>
                <a:r>
                  <a:rPr lang="en-US" sz="2400" dirty="0">
                    <a:solidFill>
                      <a:srgbClr val="B400AB"/>
                    </a:solidFill>
                  </a:rPr>
                  <a:t> { item </a:t>
                </a:r>
                <a:r>
                  <a:rPr lang="en-US" sz="2400" dirty="0" err="1">
                    <a:solidFill>
                      <a:srgbClr val="B400AB"/>
                    </a:solidFill>
                  </a:rPr>
                  <a:t>i</a:t>
                </a:r>
                <a:r>
                  <a:rPr lang="en-US" sz="2400" dirty="0">
                    <a:solidFill>
                      <a:srgbClr val="B400AB"/>
                    </a:solidFill>
                  </a:rPr>
                  <a:t> }</a:t>
                </a:r>
              </a:p>
              <a:p>
                <a:pPr lvl="1"/>
                <a:r>
                  <a:rPr lang="en-US" b="1" dirty="0">
                    <a:solidFill>
                      <a:schemeClr val="tx2"/>
                    </a:solidFill>
                  </a:rPr>
                  <a:t>return</a:t>
                </a:r>
                <a:r>
                  <a:rPr lang="en-US" dirty="0">
                    <a:solidFill>
                      <a:schemeClr val="tx2"/>
                    </a:solidFill>
                  </a:rPr>
                  <a:t> </a:t>
                </a:r>
                <a:r>
                  <a:rPr lang="en-US" dirty="0">
                    <a:solidFill>
                      <a:srgbClr val="B400AB"/>
                    </a:solidFill>
                  </a:rPr>
                  <a:t>ITEMS[W]</a:t>
                </a: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3964529" y="189350"/>
                <a:ext cx="5893373" cy="2547670"/>
              </a:xfrm>
              <a:prstGeom prst="rect">
                <a:avLst/>
              </a:prstGeom>
              <a:blipFill rotWithShape="0">
                <a:blip r:embed="rId2"/>
                <a:stretch>
                  <a:fillRect l="-310" t="-2632"/>
                </a:stretch>
              </a:blipFill>
            </p:spPr>
            <p:txBody>
              <a:bodyPr/>
              <a:lstStyle/>
              <a:p>
                <a:r>
                  <a:rPr lang="en-US">
                    <a:noFill/>
                  </a:rPr>
                  <a:t> </a:t>
                </a:r>
              </a:p>
            </p:txBody>
          </p:sp>
        </mc:Fallback>
      </mc:AlternateContent>
      <p:grpSp>
        <p:nvGrpSpPr>
          <p:cNvPr id="36" name="Group 35"/>
          <p:cNvGrpSpPr/>
          <p:nvPr/>
        </p:nvGrpSpPr>
        <p:grpSpPr>
          <a:xfrm>
            <a:off x="496912" y="1946293"/>
            <a:ext cx="3467617" cy="2688513"/>
            <a:chOff x="628650" y="2737673"/>
            <a:chExt cx="4456255" cy="3292233"/>
          </a:xfrm>
        </p:grpSpPr>
        <p:sp>
          <p:nvSpPr>
            <p:cNvPr id="5" name="Rectangle 4"/>
            <p:cNvSpPr/>
            <p:nvPr/>
          </p:nvSpPr>
          <p:spPr>
            <a:xfrm>
              <a:off x="628650"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7" name="Rectangle 6"/>
            <p:cNvSpPr/>
            <p:nvPr/>
          </p:nvSpPr>
          <p:spPr>
            <a:xfrm>
              <a:off x="2411152"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8" name="Rectangle 7"/>
            <p:cNvSpPr/>
            <p:nvPr/>
          </p:nvSpPr>
          <p:spPr>
            <a:xfrm>
              <a:off x="3302403" y="2738326"/>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4193654" y="2737673"/>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628650"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19900"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11152"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02403" y="3785311"/>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193655" y="3784658"/>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5320473" y="3553857"/>
            <a:ext cx="3673114" cy="1475713"/>
            <a:chOff x="-479811" y="1751737"/>
            <a:chExt cx="5881453" cy="2600511"/>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2" name="TextBox 21"/>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3" name="TextBox 22"/>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4" name="TextBox 23"/>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5" name="TextBox 24"/>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6" name="TextBox 25"/>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9" name="TextBox 28"/>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30" name="TextBox 29"/>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31" name="TextBox 30"/>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34" name="TextBox 33"/>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35" name="TextBox 34"/>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4</a:t>
            </a:r>
          </a:p>
        </p:txBody>
      </p:sp>
      <p:sp>
        <p:nvSpPr>
          <p:cNvPr id="37" name="TextBox 36"/>
          <p:cNvSpPr txBox="1"/>
          <p:nvPr/>
        </p:nvSpPr>
        <p:spPr>
          <a:xfrm>
            <a:off x="184053" y="2135240"/>
            <a:ext cx="208572" cy="369332"/>
          </a:xfrm>
          <a:prstGeom prst="rect">
            <a:avLst/>
          </a:prstGeom>
          <a:noFill/>
        </p:spPr>
        <p:txBody>
          <a:bodyPr wrap="square" rtlCol="0">
            <a:spAutoFit/>
          </a:bodyPr>
          <a:lstStyle/>
          <a:p>
            <a:r>
              <a:rPr lang="en-US"/>
              <a:t>K</a:t>
            </a:r>
          </a:p>
        </p:txBody>
      </p:sp>
      <p:sp>
        <p:nvSpPr>
          <p:cNvPr id="38" name="TextBox 37"/>
          <p:cNvSpPr txBox="1"/>
          <p:nvPr/>
        </p:nvSpPr>
        <p:spPr>
          <a:xfrm rot="16200000">
            <a:off x="-208271" y="2852931"/>
            <a:ext cx="1066050" cy="369332"/>
          </a:xfrm>
          <a:prstGeom prst="rect">
            <a:avLst/>
          </a:prstGeom>
          <a:noFill/>
        </p:spPr>
        <p:txBody>
          <a:bodyPr wrap="square" rtlCol="0">
            <a:spAutoFit/>
          </a:bodyPr>
          <a:lstStyle/>
          <a:p>
            <a:r>
              <a:rPr lang="en-US"/>
              <a:t>ITEMS</a:t>
            </a:r>
          </a:p>
        </p:txBody>
      </p:sp>
      <p:sp>
        <p:nvSpPr>
          <p:cNvPr id="39" name="TextBox 38"/>
          <p:cNvSpPr txBox="1"/>
          <p:nvPr/>
        </p:nvSpPr>
        <p:spPr>
          <a:xfrm>
            <a:off x="739387" y="1540961"/>
            <a:ext cx="208572" cy="369332"/>
          </a:xfrm>
          <a:prstGeom prst="rect">
            <a:avLst/>
          </a:prstGeom>
          <a:noFill/>
        </p:spPr>
        <p:txBody>
          <a:bodyPr wrap="square" rtlCol="0">
            <a:spAutoFit/>
          </a:bodyPr>
          <a:lstStyle/>
          <a:p>
            <a:r>
              <a:rPr lang="en-US" dirty="0"/>
              <a:t>0</a:t>
            </a:r>
          </a:p>
        </p:txBody>
      </p:sp>
      <p:sp>
        <p:nvSpPr>
          <p:cNvPr id="40" name="TextBox 39"/>
          <p:cNvSpPr txBox="1"/>
          <p:nvPr/>
        </p:nvSpPr>
        <p:spPr>
          <a:xfrm>
            <a:off x="1410663" y="1558587"/>
            <a:ext cx="208572" cy="369332"/>
          </a:xfrm>
          <a:prstGeom prst="rect">
            <a:avLst/>
          </a:prstGeom>
          <a:noFill/>
        </p:spPr>
        <p:txBody>
          <a:bodyPr wrap="square" rtlCol="0">
            <a:spAutoFit/>
          </a:bodyPr>
          <a:lstStyle/>
          <a:p>
            <a:r>
              <a:rPr lang="en-US"/>
              <a:t>1</a:t>
            </a:r>
          </a:p>
        </p:txBody>
      </p:sp>
      <p:sp>
        <p:nvSpPr>
          <p:cNvPr id="41" name="TextBox 40"/>
          <p:cNvSpPr txBox="1"/>
          <p:nvPr/>
        </p:nvSpPr>
        <p:spPr>
          <a:xfrm>
            <a:off x="2104186" y="1538390"/>
            <a:ext cx="208572" cy="369332"/>
          </a:xfrm>
          <a:prstGeom prst="rect">
            <a:avLst/>
          </a:prstGeom>
          <a:noFill/>
        </p:spPr>
        <p:txBody>
          <a:bodyPr wrap="square" rtlCol="0">
            <a:spAutoFit/>
          </a:bodyPr>
          <a:lstStyle/>
          <a:p>
            <a:r>
              <a:rPr lang="en-US" dirty="0"/>
              <a:t>2</a:t>
            </a:r>
          </a:p>
        </p:txBody>
      </p:sp>
      <p:sp>
        <p:nvSpPr>
          <p:cNvPr id="42" name="TextBox 41"/>
          <p:cNvSpPr txBox="1"/>
          <p:nvPr/>
        </p:nvSpPr>
        <p:spPr>
          <a:xfrm>
            <a:off x="2797709" y="1539175"/>
            <a:ext cx="208572" cy="369332"/>
          </a:xfrm>
          <a:prstGeom prst="rect">
            <a:avLst/>
          </a:prstGeom>
          <a:noFill/>
        </p:spPr>
        <p:txBody>
          <a:bodyPr wrap="square" rtlCol="0">
            <a:spAutoFit/>
          </a:bodyPr>
          <a:lstStyle/>
          <a:p>
            <a:r>
              <a:rPr lang="en-US" dirty="0"/>
              <a:t>3</a:t>
            </a:r>
          </a:p>
        </p:txBody>
      </p:sp>
      <p:sp>
        <p:nvSpPr>
          <p:cNvPr id="43" name="TextBox 42"/>
          <p:cNvSpPr txBox="1"/>
          <p:nvPr/>
        </p:nvSpPr>
        <p:spPr>
          <a:xfrm>
            <a:off x="3468985" y="1543923"/>
            <a:ext cx="208572" cy="369332"/>
          </a:xfrm>
          <a:prstGeom prst="rect">
            <a:avLst/>
          </a:prstGeom>
          <a:noFill/>
        </p:spPr>
        <p:txBody>
          <a:bodyPr wrap="square" rtlCol="0">
            <a:spAutoFit/>
          </a:bodyPr>
          <a:lstStyle/>
          <a:p>
            <a:r>
              <a:rPr lang="en-US" dirty="0"/>
              <a:t>4</a:t>
            </a:r>
          </a:p>
        </p:txBody>
      </p:sp>
      <p:pic>
        <p:nvPicPr>
          <p:cNvPr id="44" name="Picture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06803" y="2906352"/>
            <a:ext cx="473295" cy="430056"/>
          </a:xfrm>
          <a:prstGeom prst="rect">
            <a:avLst/>
          </a:prstGeom>
        </p:spPr>
      </p:pic>
      <p:sp>
        <p:nvSpPr>
          <p:cNvPr id="3" name="TextBox 2"/>
          <p:cNvSpPr txBox="1"/>
          <p:nvPr/>
        </p:nvSpPr>
        <p:spPr>
          <a:xfrm>
            <a:off x="1306803" y="5221525"/>
            <a:ext cx="3519840" cy="369332"/>
          </a:xfrm>
          <a:prstGeom prst="rect">
            <a:avLst/>
          </a:prstGeom>
          <a:noFill/>
        </p:spPr>
        <p:txBody>
          <a:bodyPr wrap="square" rtlCol="0">
            <a:spAutoFit/>
          </a:bodyPr>
          <a:lstStyle/>
          <a:p>
            <a:r>
              <a:rPr lang="en-US" dirty="0">
                <a:solidFill>
                  <a:srgbClr val="B400AB"/>
                </a:solidFill>
              </a:rPr>
              <a:t>ITEMS[2] = ITEMS[1] + </a:t>
            </a:r>
          </a:p>
        </p:txBody>
      </p:sp>
      <p:pic>
        <p:nvPicPr>
          <p:cNvPr id="45" name="Picture 4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91234" y="5130258"/>
            <a:ext cx="473295" cy="430056"/>
          </a:xfrm>
          <a:prstGeom prst="rect">
            <a:avLst/>
          </a:prstGeom>
        </p:spPr>
      </p:pic>
      <p:pic>
        <p:nvPicPr>
          <p:cNvPr id="46" name="Picture 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94072" y="2906352"/>
            <a:ext cx="473295" cy="430056"/>
          </a:xfrm>
          <a:prstGeom prst="rect">
            <a:avLst/>
          </a:prstGeom>
        </p:spPr>
      </p:pic>
      <p:pic>
        <p:nvPicPr>
          <p:cNvPr id="47" name="Picture 4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78522" y="3418999"/>
            <a:ext cx="473295" cy="430056"/>
          </a:xfrm>
          <a:prstGeom prst="rect">
            <a:avLst/>
          </a:prstGeom>
        </p:spPr>
      </p:pic>
      <p:sp>
        <p:nvSpPr>
          <p:cNvPr id="18" name="Slide Number Placeholder 17">
            <a:extLst>
              <a:ext uri="{FF2B5EF4-FFF2-40B4-BE49-F238E27FC236}">
                <a16:creationId xmlns:a16="http://schemas.microsoft.com/office/drawing/2014/main" id="{23EC8093-F33E-0C49-BDC0-C519F169864A}"/>
              </a:ext>
            </a:extLst>
          </p:cNvPr>
          <p:cNvSpPr>
            <a:spLocks noGrp="1"/>
          </p:cNvSpPr>
          <p:nvPr>
            <p:ph type="sldNum" sz="quarter" idx="12"/>
          </p:nvPr>
        </p:nvSpPr>
        <p:spPr/>
        <p:txBody>
          <a:bodyPr/>
          <a:lstStyle/>
          <a:p>
            <a:fld id="{EF2FF170-42D9-E44F-9C55-E217B723EC95}" type="slidenum">
              <a:rPr lang="en-US" smtClean="0"/>
              <a:t>53</a:t>
            </a:fld>
            <a:endParaRPr lang="en-US"/>
          </a:p>
        </p:txBody>
      </p:sp>
    </p:spTree>
    <p:extLst>
      <p:ext uri="{BB962C8B-B14F-4D97-AF65-F5344CB8AC3E}">
        <p14:creationId xmlns:p14="http://schemas.microsoft.com/office/powerpoint/2010/main" val="492368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3964529" y="189350"/>
                <a:ext cx="5893373" cy="254767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UnboundedKnapsack(</a:t>
                </a:r>
                <a:r>
                  <a:rPr lang="en-US" dirty="0">
                    <a:solidFill>
                      <a:srgbClr val="7030A0"/>
                    </a:solidFill>
                  </a:rPr>
                  <a:t>W</a:t>
                </a:r>
                <a:r>
                  <a:rPr lang="en-US" dirty="0"/>
                  <a:t>, </a:t>
                </a:r>
                <a:r>
                  <a:rPr lang="en-US" dirty="0">
                    <a:solidFill>
                      <a:schemeClr val="accent5"/>
                    </a:solidFill>
                  </a:rPr>
                  <a:t>n</a:t>
                </a:r>
                <a:r>
                  <a:rPr lang="en-US" dirty="0"/>
                  <a:t>, </a:t>
                </a:r>
                <a:r>
                  <a:rPr lang="en-US" dirty="0">
                    <a:solidFill>
                      <a:schemeClr val="accent4"/>
                    </a:solidFill>
                  </a:rPr>
                  <a:t>weights</a:t>
                </a:r>
                <a:r>
                  <a:rPr lang="en-US" dirty="0"/>
                  <a:t>, </a:t>
                </a:r>
                <a:r>
                  <a:rPr lang="en-US" dirty="0">
                    <a:solidFill>
                      <a:schemeClr val="accent1"/>
                    </a:solidFill>
                  </a:rPr>
                  <a:t>values</a:t>
                </a:r>
                <a:r>
                  <a:rPr lang="en-US" dirty="0"/>
                  <a:t>):</a:t>
                </a:r>
              </a:p>
              <a:p>
                <a:pPr lvl="1"/>
                <a:r>
                  <a:rPr lang="en-US" dirty="0">
                    <a:solidFill>
                      <a:schemeClr val="tx2"/>
                    </a:solidFill>
                  </a:rPr>
                  <a:t>K[0] = 0</a:t>
                </a:r>
              </a:p>
              <a:p>
                <a:pPr lvl="1"/>
                <a:r>
                  <a:rPr lang="en-US" dirty="0">
                    <a:solidFill>
                      <a:srgbClr val="B400AB"/>
                    </a:solidFill>
                  </a:rPr>
                  <a:t>ITEMS[0] = </a:t>
                </a:r>
                <a14:m>
                  <m:oMath xmlns:m="http://schemas.openxmlformats.org/officeDocument/2006/math">
                    <m:r>
                      <a:rPr lang="en-US" i="1" smtClean="0">
                        <a:solidFill>
                          <a:srgbClr val="B400AB"/>
                        </a:solidFill>
                        <a:latin typeface="Cambria Math" charset="0"/>
                      </a:rPr>
                      <m:t>∅</m:t>
                    </m:r>
                  </m:oMath>
                </a14:m>
                <a:endParaRPr lang="en-US" dirty="0">
                  <a:solidFill>
                    <a:srgbClr val="B400AB"/>
                  </a:solidFill>
                </a:endParaRPr>
              </a:p>
              <a:p>
                <a:pPr lvl="1"/>
                <a:r>
                  <a:rPr lang="en-US" b="1" dirty="0">
                    <a:solidFill>
                      <a:srgbClr val="7030A0"/>
                    </a:solidFill>
                  </a:rPr>
                  <a:t>for</a:t>
                </a:r>
                <a:r>
                  <a:rPr lang="en-US" dirty="0">
                    <a:solidFill>
                      <a:srgbClr val="7030A0"/>
                    </a:solidFill>
                  </a:rPr>
                  <a:t> x = 1, </a:t>
                </a:r>
                <a:r>
                  <a:rPr lang="mr-IN" dirty="0">
                    <a:solidFill>
                      <a:srgbClr val="7030A0"/>
                    </a:solidFill>
                  </a:rPr>
                  <a:t>…</a:t>
                </a:r>
                <a:r>
                  <a:rPr lang="en-US" dirty="0">
                    <a:solidFill>
                      <a:srgbClr val="7030A0"/>
                    </a:solidFill>
                  </a:rPr>
                  <a:t>, W:</a:t>
                </a:r>
              </a:p>
              <a:p>
                <a:pPr lvl="2"/>
                <a:r>
                  <a:rPr lang="en-US" sz="2400" dirty="0">
                    <a:solidFill>
                      <a:schemeClr val="tx2"/>
                    </a:solidFill>
                  </a:rPr>
                  <a:t>K[x] = 0</a:t>
                </a:r>
              </a:p>
              <a:p>
                <a:pPr lvl="2"/>
                <a:r>
                  <a:rPr lang="en-US" sz="2400" b="1" dirty="0">
                    <a:solidFill>
                      <a:schemeClr val="accent5"/>
                    </a:solidFill>
                  </a:rPr>
                  <a:t>for</a:t>
                </a:r>
                <a:r>
                  <a:rPr lang="en-US" sz="2400" dirty="0">
                    <a:solidFill>
                      <a:schemeClr val="accent5"/>
                    </a:solidFill>
                  </a:rPr>
                  <a:t> </a:t>
                </a:r>
                <a:r>
                  <a:rPr lang="en-US" sz="2400" dirty="0" err="1">
                    <a:solidFill>
                      <a:schemeClr val="accent5"/>
                    </a:solidFill>
                  </a:rPr>
                  <a:t>i</a:t>
                </a:r>
                <a:r>
                  <a:rPr lang="en-US" sz="2400" dirty="0">
                    <a:solidFill>
                      <a:schemeClr val="accent5"/>
                    </a:solidFill>
                  </a:rPr>
                  <a:t> = 1, </a:t>
                </a:r>
                <a:r>
                  <a:rPr lang="mr-IN" sz="2400" dirty="0">
                    <a:solidFill>
                      <a:schemeClr val="accent5"/>
                    </a:solidFill>
                  </a:rPr>
                  <a:t>…</a:t>
                </a:r>
                <a:r>
                  <a:rPr lang="en-US" sz="2400" dirty="0">
                    <a:solidFill>
                      <a:schemeClr val="accent5"/>
                    </a:solidFill>
                  </a:rPr>
                  <a:t>, n:</a:t>
                </a:r>
              </a:p>
              <a:p>
                <a:pPr lvl="3"/>
                <a:r>
                  <a:rPr lang="en-US" sz="2400" b="1" dirty="0">
                    <a:solidFill>
                      <a:schemeClr val="accent4"/>
                    </a:solidFill>
                  </a:rPr>
                  <a:t>if</a:t>
                </a:r>
                <a:r>
                  <a:rPr lang="en-US" sz="2400" dirty="0">
                    <a:solidFill>
                      <a:schemeClr val="accent4"/>
                    </a:solidFill>
                  </a:rPr>
                  <a:t> </a:t>
                </a:r>
                <a14:m>
                  <m:oMath xmlns:m="http://schemas.openxmlformats.org/officeDocument/2006/math">
                    <m:sSub>
                      <m:sSubPr>
                        <m:ctrlPr>
                          <a:rPr lang="en-US" sz="2400" i="1" smtClean="0">
                            <a:solidFill>
                              <a:schemeClr val="accent4"/>
                            </a:solidFill>
                            <a:latin typeface="Cambria Math" panose="02040503050406030204" pitchFamily="18" charset="0"/>
                          </a:rPr>
                        </m:ctrlPr>
                      </m:sSubPr>
                      <m:e>
                        <m:r>
                          <a:rPr lang="en-US" sz="2400" i="1" smtClean="0">
                            <a:solidFill>
                              <a:schemeClr val="accent4"/>
                            </a:solidFill>
                            <a:latin typeface="Cambria Math" charset="0"/>
                          </a:rPr>
                          <m:t>𝑤</m:t>
                        </m:r>
                      </m:e>
                      <m:sub>
                        <m:r>
                          <a:rPr lang="en-US" sz="2400" i="1" smtClean="0">
                            <a:solidFill>
                              <a:schemeClr val="accent4"/>
                            </a:solidFill>
                            <a:latin typeface="Cambria Math" charset="0"/>
                          </a:rPr>
                          <m:t>𝑖</m:t>
                        </m:r>
                      </m:sub>
                    </m:sSub>
                    <m:r>
                      <a:rPr lang="en-US" sz="2400" i="1" smtClean="0">
                        <a:solidFill>
                          <a:schemeClr val="accent4"/>
                        </a:solidFill>
                        <a:latin typeface="Cambria Math" charset="0"/>
                      </a:rPr>
                      <m:t>≤</m:t>
                    </m:r>
                    <m:r>
                      <a:rPr lang="en-US" sz="2400" i="1" smtClean="0">
                        <a:solidFill>
                          <a:schemeClr val="accent4"/>
                        </a:solidFill>
                        <a:latin typeface="Cambria Math" charset="0"/>
                      </a:rPr>
                      <m:t>𝑥</m:t>
                    </m:r>
                    <m:r>
                      <a:rPr lang="en-US" sz="2400" i="1" smtClean="0">
                        <a:solidFill>
                          <a:schemeClr val="accent4"/>
                        </a:solidFill>
                        <a:latin typeface="Cambria Math" charset="0"/>
                      </a:rPr>
                      <m:t>:</m:t>
                    </m:r>
                  </m:oMath>
                </a14:m>
                <a:endParaRPr lang="en-US" sz="2400" dirty="0">
                  <a:solidFill>
                    <a:schemeClr val="accent4"/>
                  </a:solidFill>
                </a:endParaRPr>
              </a:p>
              <a:p>
                <a:pPr lvl="4"/>
                <a14:m>
                  <m:oMath xmlns:m="http://schemas.openxmlformats.org/officeDocument/2006/math">
                    <m:r>
                      <a:rPr lang="en-US" sz="2400" i="1" smtClean="0">
                        <a:solidFill>
                          <a:schemeClr val="tx2"/>
                        </a:solidFill>
                        <a:latin typeface="Cambria Math" charset="0"/>
                      </a:rPr>
                      <m:t>𝐾</m:t>
                    </m:r>
                    <m:d>
                      <m:dPr>
                        <m:begChr m:val="["/>
                        <m:endChr m:val="]"/>
                        <m:ctrlPr>
                          <a:rPr lang="en-US" sz="2400" i="1" smtClean="0">
                            <a:solidFill>
                              <a:schemeClr val="tx2"/>
                            </a:solidFill>
                            <a:latin typeface="Cambria Math" panose="02040503050406030204" pitchFamily="18" charset="0"/>
                          </a:rPr>
                        </m:ctrlPr>
                      </m:dPr>
                      <m:e>
                        <m:r>
                          <a:rPr lang="en-US" sz="2400" i="1" smtClean="0">
                            <a:solidFill>
                              <a:schemeClr val="tx2"/>
                            </a:solidFill>
                            <a:latin typeface="Cambria Math" charset="0"/>
                          </a:rPr>
                          <m:t>𝑥</m:t>
                        </m:r>
                      </m:e>
                    </m:d>
                    <m:r>
                      <a:rPr lang="en-US" sz="2400" i="1" smtClean="0">
                        <a:latin typeface="Cambria Math" charset="0"/>
                      </a:rPr>
                      <m:t>=</m:t>
                    </m:r>
                    <m:func>
                      <m:funcPr>
                        <m:ctrlPr>
                          <a:rPr lang="en-US" sz="2400" i="1" smtClean="0">
                            <a:latin typeface="Cambria Math" panose="02040503050406030204" pitchFamily="18" charset="0"/>
                          </a:rPr>
                        </m:ctrlPr>
                      </m:funcPr>
                      <m:fName>
                        <m:r>
                          <m:rPr>
                            <m:sty m:val="p"/>
                          </m:rPr>
                          <a:rPr lang="en-US" sz="2400" smtClean="0">
                            <a:latin typeface="Cambria Math" charset="0"/>
                          </a:rPr>
                          <m:t>max</m:t>
                        </m:r>
                      </m:fName>
                      <m:e>
                        <m:r>
                          <m:rPr>
                            <m:lit/>
                          </m:rPr>
                          <a:rPr lang="en-US" sz="2400" i="1" smtClean="0">
                            <a:latin typeface="Cambria Math" charset="0"/>
                          </a:rPr>
                          <m:t>{</m:t>
                        </m:r>
                        <m:r>
                          <a:rPr lang="en-US" sz="2400" i="1" smtClean="0">
                            <a:latin typeface="Cambria Math" charset="0"/>
                          </a:rPr>
                          <m:t> </m:t>
                        </m:r>
                        <m:r>
                          <a:rPr lang="en-US" sz="2400" i="1" smtClean="0">
                            <a:solidFill>
                              <a:schemeClr val="tx2"/>
                            </a:solidFill>
                            <a:latin typeface="Cambria Math" charset="0"/>
                          </a:rPr>
                          <m:t>𝐾</m:t>
                        </m:r>
                        <m:d>
                          <m:dPr>
                            <m:begChr m:val="["/>
                            <m:endChr m:val="]"/>
                            <m:ctrlPr>
                              <a:rPr lang="en-US" sz="2400" i="1" smtClean="0">
                                <a:solidFill>
                                  <a:schemeClr val="tx2"/>
                                </a:solidFill>
                                <a:latin typeface="Cambria Math" panose="02040503050406030204" pitchFamily="18" charset="0"/>
                              </a:rPr>
                            </m:ctrlPr>
                          </m:dPr>
                          <m:e>
                            <m:r>
                              <a:rPr lang="en-US" sz="2400" i="1" smtClean="0">
                                <a:solidFill>
                                  <a:schemeClr val="tx2"/>
                                </a:solidFill>
                                <a:latin typeface="Cambria Math" charset="0"/>
                              </a:rPr>
                              <m:t>𝑥</m:t>
                            </m:r>
                          </m:e>
                        </m:d>
                        <m:r>
                          <a:rPr lang="en-US" sz="2400" i="1" smtClean="0">
                            <a:latin typeface="Cambria Math" charset="0"/>
                          </a:rPr>
                          <m:t>, </m:t>
                        </m:r>
                        <m:r>
                          <a:rPr lang="en-US" sz="2400" i="1" smtClean="0">
                            <a:solidFill>
                              <a:schemeClr val="accent1"/>
                            </a:solidFill>
                            <a:latin typeface="Cambria Math" charset="0"/>
                          </a:rPr>
                          <m:t>𝐾</m:t>
                        </m:r>
                        <m:d>
                          <m:dPr>
                            <m:begChr m:val="["/>
                            <m:endChr m:val="]"/>
                            <m:ctrlPr>
                              <a:rPr lang="en-US" sz="2400" i="1" smtClean="0">
                                <a:solidFill>
                                  <a:schemeClr val="accent1"/>
                                </a:solidFill>
                                <a:latin typeface="Cambria Math" panose="02040503050406030204" pitchFamily="18" charset="0"/>
                              </a:rPr>
                            </m:ctrlPr>
                          </m:dPr>
                          <m:e>
                            <m:r>
                              <a:rPr lang="en-US" sz="2400" i="1" smtClean="0">
                                <a:solidFill>
                                  <a:schemeClr val="accent1"/>
                                </a:solidFill>
                                <a:latin typeface="Cambria Math" charset="0"/>
                              </a:rPr>
                              <m:t>𝑥</m:t>
                            </m:r>
                            <m:r>
                              <a:rPr lang="en-US" sz="2400" i="1" smtClean="0">
                                <a:solidFill>
                                  <a:schemeClr val="accent1"/>
                                </a:solidFill>
                                <a:latin typeface="Cambria Math" charset="0"/>
                              </a:rPr>
                              <m:t> −</m:t>
                            </m:r>
                            <m:sSub>
                              <m:sSubPr>
                                <m:ctrlPr>
                                  <a:rPr lang="en-US" sz="2400" i="1" smtClean="0">
                                    <a:solidFill>
                                      <a:schemeClr val="accent1"/>
                                    </a:solidFill>
                                    <a:latin typeface="Cambria Math" panose="02040503050406030204" pitchFamily="18" charset="0"/>
                                  </a:rPr>
                                </m:ctrlPr>
                              </m:sSubPr>
                              <m:e>
                                <m:r>
                                  <a:rPr lang="en-US" sz="2400" i="1" smtClean="0">
                                    <a:solidFill>
                                      <a:schemeClr val="accent1"/>
                                    </a:solidFill>
                                    <a:latin typeface="Cambria Math" charset="0"/>
                                  </a:rPr>
                                  <m:t>𝑤</m:t>
                                </m:r>
                              </m:e>
                              <m:sub>
                                <m:r>
                                  <a:rPr lang="en-US" sz="2400" i="1" smtClean="0">
                                    <a:solidFill>
                                      <a:schemeClr val="accent1"/>
                                    </a:solidFill>
                                    <a:latin typeface="Cambria Math" charset="0"/>
                                  </a:rPr>
                                  <m:t>𝑖</m:t>
                                </m:r>
                              </m:sub>
                            </m:sSub>
                          </m:e>
                        </m:d>
                        <m:r>
                          <a:rPr lang="en-US" sz="2400" i="1" smtClean="0">
                            <a:solidFill>
                              <a:schemeClr val="accent1"/>
                            </a:solidFill>
                            <a:latin typeface="Cambria Math" charset="0"/>
                          </a:rPr>
                          <m:t>+</m:t>
                        </m:r>
                        <m:sSub>
                          <m:sSubPr>
                            <m:ctrlPr>
                              <a:rPr lang="en-US" sz="2400" i="1" smtClean="0">
                                <a:solidFill>
                                  <a:schemeClr val="accent1"/>
                                </a:solidFill>
                                <a:latin typeface="Cambria Math" panose="02040503050406030204" pitchFamily="18" charset="0"/>
                              </a:rPr>
                            </m:ctrlPr>
                          </m:sSubPr>
                          <m:e>
                            <m:r>
                              <a:rPr lang="en-US" sz="2400" i="1" smtClean="0">
                                <a:solidFill>
                                  <a:schemeClr val="accent1"/>
                                </a:solidFill>
                                <a:latin typeface="Cambria Math" charset="0"/>
                              </a:rPr>
                              <m:t>𝑣</m:t>
                            </m:r>
                          </m:e>
                          <m:sub>
                            <m:r>
                              <a:rPr lang="en-US" sz="2400" i="1" smtClean="0">
                                <a:solidFill>
                                  <a:schemeClr val="accent1"/>
                                </a:solidFill>
                                <a:latin typeface="Cambria Math" charset="0"/>
                              </a:rPr>
                              <m:t>𝑖</m:t>
                            </m:r>
                          </m:sub>
                        </m:sSub>
                        <m:r>
                          <a:rPr lang="en-US" sz="2400" i="1" smtClean="0">
                            <a:latin typeface="Cambria Math" charset="0"/>
                          </a:rPr>
                          <m:t> }</m:t>
                        </m:r>
                      </m:e>
                    </m:func>
                  </m:oMath>
                </a14:m>
                <a:endParaRPr lang="en-US" sz="2400" dirty="0">
                  <a:solidFill>
                    <a:schemeClr val="accent1"/>
                  </a:solidFill>
                </a:endParaRPr>
              </a:p>
              <a:p>
                <a:pPr lvl="4"/>
                <a:r>
                  <a:rPr lang="en-US" sz="2400" dirty="0">
                    <a:solidFill>
                      <a:srgbClr val="B400AB"/>
                    </a:solidFill>
                  </a:rPr>
                  <a:t>If K[x] was updated:</a:t>
                </a:r>
              </a:p>
              <a:p>
                <a:pPr lvl="5"/>
                <a:r>
                  <a:rPr lang="en-US" sz="2400" dirty="0">
                    <a:solidFill>
                      <a:srgbClr val="B400AB"/>
                    </a:solidFill>
                  </a:rPr>
                  <a:t>ITEMS[x] = ITEMS[x </a:t>
                </a:r>
                <a:r>
                  <a:rPr lang="mr-IN" sz="2400" dirty="0">
                    <a:solidFill>
                      <a:srgbClr val="B400AB"/>
                    </a:solidFill>
                  </a:rPr>
                  <a:t>–</a:t>
                </a:r>
                <a:r>
                  <a:rPr lang="en-US" sz="2400" dirty="0">
                    <a:solidFill>
                      <a:srgbClr val="B400AB"/>
                    </a:solidFill>
                  </a:rPr>
                  <a:t> </a:t>
                </a:r>
                <a:r>
                  <a:rPr lang="en-US" sz="2400" dirty="0" err="1">
                    <a:solidFill>
                      <a:srgbClr val="B400AB"/>
                    </a:solidFill>
                  </a:rPr>
                  <a:t>w</a:t>
                </a:r>
                <a:r>
                  <a:rPr lang="en-US" sz="2400" baseline="-25000" dirty="0" err="1">
                    <a:solidFill>
                      <a:srgbClr val="B400AB"/>
                    </a:solidFill>
                  </a:rPr>
                  <a:t>i</a:t>
                </a:r>
                <a:r>
                  <a:rPr lang="en-US" sz="2400" dirty="0">
                    <a:solidFill>
                      <a:srgbClr val="B400AB"/>
                    </a:solidFill>
                  </a:rPr>
                  <a:t>] </a:t>
                </a:r>
                <a14:m>
                  <m:oMath xmlns:m="http://schemas.openxmlformats.org/officeDocument/2006/math">
                    <m:r>
                      <a:rPr lang="en-US" sz="2400" i="1" smtClean="0">
                        <a:solidFill>
                          <a:srgbClr val="B400AB"/>
                        </a:solidFill>
                        <a:latin typeface="Cambria Math" charset="0"/>
                      </a:rPr>
                      <m:t>∪</m:t>
                    </m:r>
                  </m:oMath>
                </a14:m>
                <a:r>
                  <a:rPr lang="en-US" sz="2400" dirty="0">
                    <a:solidFill>
                      <a:srgbClr val="B400AB"/>
                    </a:solidFill>
                  </a:rPr>
                  <a:t> { item </a:t>
                </a:r>
                <a:r>
                  <a:rPr lang="en-US" sz="2400" dirty="0" err="1">
                    <a:solidFill>
                      <a:srgbClr val="B400AB"/>
                    </a:solidFill>
                  </a:rPr>
                  <a:t>i</a:t>
                </a:r>
                <a:r>
                  <a:rPr lang="en-US" sz="2400" dirty="0">
                    <a:solidFill>
                      <a:srgbClr val="B400AB"/>
                    </a:solidFill>
                  </a:rPr>
                  <a:t> }</a:t>
                </a:r>
              </a:p>
              <a:p>
                <a:pPr lvl="1"/>
                <a:r>
                  <a:rPr lang="en-US" b="1" dirty="0">
                    <a:solidFill>
                      <a:schemeClr val="tx2"/>
                    </a:solidFill>
                  </a:rPr>
                  <a:t>return</a:t>
                </a:r>
                <a:r>
                  <a:rPr lang="en-US" dirty="0">
                    <a:solidFill>
                      <a:schemeClr val="tx2"/>
                    </a:solidFill>
                  </a:rPr>
                  <a:t> </a:t>
                </a:r>
                <a:r>
                  <a:rPr lang="en-US" dirty="0">
                    <a:solidFill>
                      <a:srgbClr val="B400AB"/>
                    </a:solidFill>
                  </a:rPr>
                  <a:t>ITEMS[W]</a:t>
                </a: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3964529" y="189350"/>
                <a:ext cx="5893373" cy="2547670"/>
              </a:xfrm>
              <a:prstGeom prst="rect">
                <a:avLst/>
              </a:prstGeom>
              <a:blipFill rotWithShape="0">
                <a:blip r:embed="rId2"/>
                <a:stretch>
                  <a:fillRect l="-310" t="-2632"/>
                </a:stretch>
              </a:blipFill>
            </p:spPr>
            <p:txBody>
              <a:bodyPr/>
              <a:lstStyle/>
              <a:p>
                <a:r>
                  <a:rPr lang="en-US">
                    <a:noFill/>
                  </a:rPr>
                  <a:t> </a:t>
                </a:r>
              </a:p>
            </p:txBody>
          </p:sp>
        </mc:Fallback>
      </mc:AlternateContent>
      <p:grpSp>
        <p:nvGrpSpPr>
          <p:cNvPr id="36" name="Group 35"/>
          <p:cNvGrpSpPr/>
          <p:nvPr/>
        </p:nvGrpSpPr>
        <p:grpSpPr>
          <a:xfrm>
            <a:off x="496912" y="1946293"/>
            <a:ext cx="3467617" cy="2688513"/>
            <a:chOff x="628650" y="2737673"/>
            <a:chExt cx="4456255" cy="3292233"/>
          </a:xfrm>
        </p:grpSpPr>
        <p:sp>
          <p:nvSpPr>
            <p:cNvPr id="5" name="Rectangle 4"/>
            <p:cNvSpPr/>
            <p:nvPr/>
          </p:nvSpPr>
          <p:spPr>
            <a:xfrm>
              <a:off x="628650"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7" name="Rectangle 6"/>
            <p:cNvSpPr/>
            <p:nvPr/>
          </p:nvSpPr>
          <p:spPr>
            <a:xfrm>
              <a:off x="2411152"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8" name="Rectangle 7"/>
            <p:cNvSpPr/>
            <p:nvPr/>
          </p:nvSpPr>
          <p:spPr>
            <a:xfrm>
              <a:off x="3302403" y="2738326"/>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p:cNvSpPr/>
            <p:nvPr/>
          </p:nvSpPr>
          <p:spPr>
            <a:xfrm>
              <a:off x="4193654" y="2737673"/>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628650"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19900"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11152"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02403" y="3785311"/>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193655" y="3784658"/>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5320473" y="3553857"/>
            <a:ext cx="3673114" cy="1475713"/>
            <a:chOff x="-479811" y="1751737"/>
            <a:chExt cx="5881453" cy="2600511"/>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2" name="TextBox 21"/>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3" name="TextBox 22"/>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4" name="TextBox 23"/>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5" name="TextBox 24"/>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6" name="TextBox 25"/>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9" name="TextBox 28"/>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30" name="TextBox 29"/>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31" name="TextBox 30"/>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34" name="TextBox 33"/>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35" name="TextBox 34"/>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4</a:t>
            </a:r>
          </a:p>
        </p:txBody>
      </p:sp>
      <p:sp>
        <p:nvSpPr>
          <p:cNvPr id="37" name="TextBox 36"/>
          <p:cNvSpPr txBox="1"/>
          <p:nvPr/>
        </p:nvSpPr>
        <p:spPr>
          <a:xfrm>
            <a:off x="184053" y="2135240"/>
            <a:ext cx="208572" cy="369332"/>
          </a:xfrm>
          <a:prstGeom prst="rect">
            <a:avLst/>
          </a:prstGeom>
          <a:noFill/>
        </p:spPr>
        <p:txBody>
          <a:bodyPr wrap="square" rtlCol="0">
            <a:spAutoFit/>
          </a:bodyPr>
          <a:lstStyle/>
          <a:p>
            <a:r>
              <a:rPr lang="en-US"/>
              <a:t>K</a:t>
            </a:r>
          </a:p>
        </p:txBody>
      </p:sp>
      <p:sp>
        <p:nvSpPr>
          <p:cNvPr id="38" name="TextBox 37"/>
          <p:cNvSpPr txBox="1"/>
          <p:nvPr/>
        </p:nvSpPr>
        <p:spPr>
          <a:xfrm rot="16200000">
            <a:off x="-208271" y="2852931"/>
            <a:ext cx="1066050" cy="369332"/>
          </a:xfrm>
          <a:prstGeom prst="rect">
            <a:avLst/>
          </a:prstGeom>
          <a:noFill/>
        </p:spPr>
        <p:txBody>
          <a:bodyPr wrap="square" rtlCol="0">
            <a:spAutoFit/>
          </a:bodyPr>
          <a:lstStyle/>
          <a:p>
            <a:r>
              <a:rPr lang="en-US"/>
              <a:t>ITEMS</a:t>
            </a:r>
          </a:p>
        </p:txBody>
      </p:sp>
      <p:sp>
        <p:nvSpPr>
          <p:cNvPr id="39" name="TextBox 38"/>
          <p:cNvSpPr txBox="1"/>
          <p:nvPr/>
        </p:nvSpPr>
        <p:spPr>
          <a:xfrm>
            <a:off x="739387" y="1540961"/>
            <a:ext cx="208572" cy="369332"/>
          </a:xfrm>
          <a:prstGeom prst="rect">
            <a:avLst/>
          </a:prstGeom>
          <a:noFill/>
        </p:spPr>
        <p:txBody>
          <a:bodyPr wrap="square" rtlCol="0">
            <a:spAutoFit/>
          </a:bodyPr>
          <a:lstStyle/>
          <a:p>
            <a:r>
              <a:rPr lang="en-US" dirty="0"/>
              <a:t>0</a:t>
            </a:r>
          </a:p>
        </p:txBody>
      </p:sp>
      <p:sp>
        <p:nvSpPr>
          <p:cNvPr id="40" name="TextBox 39"/>
          <p:cNvSpPr txBox="1"/>
          <p:nvPr/>
        </p:nvSpPr>
        <p:spPr>
          <a:xfrm>
            <a:off x="1410663" y="1558587"/>
            <a:ext cx="208572" cy="369332"/>
          </a:xfrm>
          <a:prstGeom prst="rect">
            <a:avLst/>
          </a:prstGeom>
          <a:noFill/>
        </p:spPr>
        <p:txBody>
          <a:bodyPr wrap="square" rtlCol="0">
            <a:spAutoFit/>
          </a:bodyPr>
          <a:lstStyle/>
          <a:p>
            <a:r>
              <a:rPr lang="en-US"/>
              <a:t>1</a:t>
            </a:r>
          </a:p>
        </p:txBody>
      </p:sp>
      <p:sp>
        <p:nvSpPr>
          <p:cNvPr id="41" name="TextBox 40"/>
          <p:cNvSpPr txBox="1"/>
          <p:nvPr/>
        </p:nvSpPr>
        <p:spPr>
          <a:xfrm>
            <a:off x="2104186" y="1538390"/>
            <a:ext cx="208572" cy="369332"/>
          </a:xfrm>
          <a:prstGeom prst="rect">
            <a:avLst/>
          </a:prstGeom>
          <a:noFill/>
        </p:spPr>
        <p:txBody>
          <a:bodyPr wrap="square" rtlCol="0">
            <a:spAutoFit/>
          </a:bodyPr>
          <a:lstStyle/>
          <a:p>
            <a:r>
              <a:rPr lang="en-US" dirty="0"/>
              <a:t>2</a:t>
            </a:r>
          </a:p>
        </p:txBody>
      </p:sp>
      <p:sp>
        <p:nvSpPr>
          <p:cNvPr id="42" name="TextBox 41"/>
          <p:cNvSpPr txBox="1"/>
          <p:nvPr/>
        </p:nvSpPr>
        <p:spPr>
          <a:xfrm>
            <a:off x="2797709" y="1539175"/>
            <a:ext cx="208572" cy="369332"/>
          </a:xfrm>
          <a:prstGeom prst="rect">
            <a:avLst/>
          </a:prstGeom>
          <a:noFill/>
        </p:spPr>
        <p:txBody>
          <a:bodyPr wrap="square" rtlCol="0">
            <a:spAutoFit/>
          </a:bodyPr>
          <a:lstStyle/>
          <a:p>
            <a:r>
              <a:rPr lang="en-US" dirty="0"/>
              <a:t>3</a:t>
            </a:r>
          </a:p>
        </p:txBody>
      </p:sp>
      <p:sp>
        <p:nvSpPr>
          <p:cNvPr id="43" name="TextBox 42"/>
          <p:cNvSpPr txBox="1"/>
          <p:nvPr/>
        </p:nvSpPr>
        <p:spPr>
          <a:xfrm>
            <a:off x="3468985" y="1543923"/>
            <a:ext cx="208572" cy="369332"/>
          </a:xfrm>
          <a:prstGeom prst="rect">
            <a:avLst/>
          </a:prstGeom>
          <a:noFill/>
        </p:spPr>
        <p:txBody>
          <a:bodyPr wrap="square" rtlCol="0">
            <a:spAutoFit/>
          </a:bodyPr>
          <a:lstStyle/>
          <a:p>
            <a:r>
              <a:rPr lang="en-US" dirty="0"/>
              <a:t>4</a:t>
            </a:r>
          </a:p>
        </p:txBody>
      </p:sp>
      <p:pic>
        <p:nvPicPr>
          <p:cNvPr id="44" name="Picture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06803" y="2906352"/>
            <a:ext cx="473295" cy="430056"/>
          </a:xfrm>
          <a:prstGeom prst="rect">
            <a:avLst/>
          </a:prstGeom>
        </p:spPr>
      </p:pic>
      <p:pic>
        <p:nvPicPr>
          <p:cNvPr id="45" name="Picture 4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00326" y="2907484"/>
            <a:ext cx="472049" cy="428924"/>
          </a:xfrm>
          <a:prstGeom prst="rect">
            <a:avLst/>
          </a:prstGeom>
        </p:spPr>
      </p:pic>
      <p:sp>
        <p:nvSpPr>
          <p:cNvPr id="47" name="TextBox 46"/>
          <p:cNvSpPr txBox="1"/>
          <p:nvPr/>
        </p:nvSpPr>
        <p:spPr>
          <a:xfrm>
            <a:off x="1306803" y="5221525"/>
            <a:ext cx="3519840" cy="369332"/>
          </a:xfrm>
          <a:prstGeom prst="rect">
            <a:avLst/>
          </a:prstGeom>
          <a:noFill/>
        </p:spPr>
        <p:txBody>
          <a:bodyPr wrap="square" rtlCol="0">
            <a:spAutoFit/>
          </a:bodyPr>
          <a:lstStyle/>
          <a:p>
            <a:r>
              <a:rPr lang="en-US" dirty="0">
                <a:solidFill>
                  <a:srgbClr val="B400AB"/>
                </a:solidFill>
              </a:rPr>
              <a:t>ITEMS[2] = ITEMS[0] + </a:t>
            </a:r>
          </a:p>
        </p:txBody>
      </p:sp>
      <p:pic>
        <p:nvPicPr>
          <p:cNvPr id="49" name="Picture 4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24103" y="5130258"/>
            <a:ext cx="506908" cy="460599"/>
          </a:xfrm>
          <a:prstGeom prst="rect">
            <a:avLst/>
          </a:prstGeom>
        </p:spPr>
      </p:pic>
      <p:sp>
        <p:nvSpPr>
          <p:cNvPr id="3" name="Slide Number Placeholder 2">
            <a:extLst>
              <a:ext uri="{FF2B5EF4-FFF2-40B4-BE49-F238E27FC236}">
                <a16:creationId xmlns:a16="http://schemas.microsoft.com/office/drawing/2014/main" id="{42BD2037-31A0-1645-A83E-9F2223AB0FD1}"/>
              </a:ext>
            </a:extLst>
          </p:cNvPr>
          <p:cNvSpPr>
            <a:spLocks noGrp="1"/>
          </p:cNvSpPr>
          <p:nvPr>
            <p:ph type="sldNum" sz="quarter" idx="12"/>
          </p:nvPr>
        </p:nvSpPr>
        <p:spPr/>
        <p:txBody>
          <a:bodyPr/>
          <a:lstStyle/>
          <a:p>
            <a:fld id="{EF2FF170-42D9-E44F-9C55-E217B723EC95}" type="slidenum">
              <a:rPr lang="en-US" smtClean="0"/>
              <a:t>54</a:t>
            </a:fld>
            <a:endParaRPr lang="en-US"/>
          </a:p>
        </p:txBody>
      </p:sp>
    </p:spTree>
    <p:extLst>
      <p:ext uri="{BB962C8B-B14F-4D97-AF65-F5344CB8AC3E}">
        <p14:creationId xmlns:p14="http://schemas.microsoft.com/office/powerpoint/2010/main" val="835814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3964529" y="189350"/>
                <a:ext cx="5893373" cy="254767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UnboundedKnapsack(</a:t>
                </a:r>
                <a:r>
                  <a:rPr lang="en-US" dirty="0">
                    <a:solidFill>
                      <a:srgbClr val="7030A0"/>
                    </a:solidFill>
                  </a:rPr>
                  <a:t>W</a:t>
                </a:r>
                <a:r>
                  <a:rPr lang="en-US" dirty="0"/>
                  <a:t>, </a:t>
                </a:r>
                <a:r>
                  <a:rPr lang="en-US" dirty="0">
                    <a:solidFill>
                      <a:schemeClr val="accent5"/>
                    </a:solidFill>
                  </a:rPr>
                  <a:t>n</a:t>
                </a:r>
                <a:r>
                  <a:rPr lang="en-US" dirty="0"/>
                  <a:t>, </a:t>
                </a:r>
                <a:r>
                  <a:rPr lang="en-US" dirty="0">
                    <a:solidFill>
                      <a:schemeClr val="accent4"/>
                    </a:solidFill>
                  </a:rPr>
                  <a:t>weights</a:t>
                </a:r>
                <a:r>
                  <a:rPr lang="en-US" dirty="0"/>
                  <a:t>, </a:t>
                </a:r>
                <a:r>
                  <a:rPr lang="en-US" dirty="0">
                    <a:solidFill>
                      <a:schemeClr val="accent1"/>
                    </a:solidFill>
                  </a:rPr>
                  <a:t>values</a:t>
                </a:r>
                <a:r>
                  <a:rPr lang="en-US" dirty="0"/>
                  <a:t>):</a:t>
                </a:r>
              </a:p>
              <a:p>
                <a:pPr lvl="1"/>
                <a:r>
                  <a:rPr lang="en-US" dirty="0">
                    <a:solidFill>
                      <a:schemeClr val="tx2"/>
                    </a:solidFill>
                  </a:rPr>
                  <a:t>K[0] = 0</a:t>
                </a:r>
              </a:p>
              <a:p>
                <a:pPr lvl="1"/>
                <a:r>
                  <a:rPr lang="en-US" dirty="0">
                    <a:solidFill>
                      <a:srgbClr val="B400AB"/>
                    </a:solidFill>
                  </a:rPr>
                  <a:t>ITEMS[0] = </a:t>
                </a:r>
                <a14:m>
                  <m:oMath xmlns:m="http://schemas.openxmlformats.org/officeDocument/2006/math">
                    <m:r>
                      <a:rPr lang="en-US" i="1" smtClean="0">
                        <a:solidFill>
                          <a:srgbClr val="B400AB"/>
                        </a:solidFill>
                        <a:latin typeface="Cambria Math" charset="0"/>
                      </a:rPr>
                      <m:t>∅</m:t>
                    </m:r>
                  </m:oMath>
                </a14:m>
                <a:endParaRPr lang="en-US" dirty="0">
                  <a:solidFill>
                    <a:srgbClr val="B400AB"/>
                  </a:solidFill>
                </a:endParaRPr>
              </a:p>
              <a:p>
                <a:pPr lvl="1"/>
                <a:r>
                  <a:rPr lang="en-US" b="1" dirty="0">
                    <a:solidFill>
                      <a:srgbClr val="7030A0"/>
                    </a:solidFill>
                  </a:rPr>
                  <a:t>for</a:t>
                </a:r>
                <a:r>
                  <a:rPr lang="en-US" dirty="0">
                    <a:solidFill>
                      <a:srgbClr val="7030A0"/>
                    </a:solidFill>
                  </a:rPr>
                  <a:t> x = 1, </a:t>
                </a:r>
                <a:r>
                  <a:rPr lang="mr-IN" dirty="0">
                    <a:solidFill>
                      <a:srgbClr val="7030A0"/>
                    </a:solidFill>
                  </a:rPr>
                  <a:t>…</a:t>
                </a:r>
                <a:r>
                  <a:rPr lang="en-US" dirty="0">
                    <a:solidFill>
                      <a:srgbClr val="7030A0"/>
                    </a:solidFill>
                  </a:rPr>
                  <a:t>, W:</a:t>
                </a:r>
              </a:p>
              <a:p>
                <a:pPr lvl="2"/>
                <a:r>
                  <a:rPr lang="en-US" sz="2400" dirty="0">
                    <a:solidFill>
                      <a:schemeClr val="tx2"/>
                    </a:solidFill>
                  </a:rPr>
                  <a:t>K[x] = 0</a:t>
                </a:r>
              </a:p>
              <a:p>
                <a:pPr lvl="2"/>
                <a:r>
                  <a:rPr lang="en-US" sz="2400" b="1" dirty="0">
                    <a:solidFill>
                      <a:schemeClr val="accent5"/>
                    </a:solidFill>
                  </a:rPr>
                  <a:t>for</a:t>
                </a:r>
                <a:r>
                  <a:rPr lang="en-US" sz="2400" dirty="0">
                    <a:solidFill>
                      <a:schemeClr val="accent5"/>
                    </a:solidFill>
                  </a:rPr>
                  <a:t> </a:t>
                </a:r>
                <a:r>
                  <a:rPr lang="en-US" sz="2400" dirty="0" err="1">
                    <a:solidFill>
                      <a:schemeClr val="accent5"/>
                    </a:solidFill>
                  </a:rPr>
                  <a:t>i</a:t>
                </a:r>
                <a:r>
                  <a:rPr lang="en-US" sz="2400" dirty="0">
                    <a:solidFill>
                      <a:schemeClr val="accent5"/>
                    </a:solidFill>
                  </a:rPr>
                  <a:t> = 1, </a:t>
                </a:r>
                <a:r>
                  <a:rPr lang="mr-IN" sz="2400" dirty="0">
                    <a:solidFill>
                      <a:schemeClr val="accent5"/>
                    </a:solidFill>
                  </a:rPr>
                  <a:t>…</a:t>
                </a:r>
                <a:r>
                  <a:rPr lang="en-US" sz="2400" dirty="0">
                    <a:solidFill>
                      <a:schemeClr val="accent5"/>
                    </a:solidFill>
                  </a:rPr>
                  <a:t>, n:</a:t>
                </a:r>
              </a:p>
              <a:p>
                <a:pPr lvl="3"/>
                <a:r>
                  <a:rPr lang="en-US" sz="2400" b="1" dirty="0">
                    <a:solidFill>
                      <a:schemeClr val="accent4"/>
                    </a:solidFill>
                  </a:rPr>
                  <a:t>if</a:t>
                </a:r>
                <a:r>
                  <a:rPr lang="en-US" sz="2400" dirty="0">
                    <a:solidFill>
                      <a:schemeClr val="accent4"/>
                    </a:solidFill>
                  </a:rPr>
                  <a:t> </a:t>
                </a:r>
                <a14:m>
                  <m:oMath xmlns:m="http://schemas.openxmlformats.org/officeDocument/2006/math">
                    <m:sSub>
                      <m:sSubPr>
                        <m:ctrlPr>
                          <a:rPr lang="en-US" sz="2400" i="1" smtClean="0">
                            <a:solidFill>
                              <a:schemeClr val="accent4"/>
                            </a:solidFill>
                            <a:latin typeface="Cambria Math" panose="02040503050406030204" pitchFamily="18" charset="0"/>
                          </a:rPr>
                        </m:ctrlPr>
                      </m:sSubPr>
                      <m:e>
                        <m:r>
                          <a:rPr lang="en-US" sz="2400" i="1" smtClean="0">
                            <a:solidFill>
                              <a:schemeClr val="accent4"/>
                            </a:solidFill>
                            <a:latin typeface="Cambria Math" charset="0"/>
                          </a:rPr>
                          <m:t>𝑤</m:t>
                        </m:r>
                      </m:e>
                      <m:sub>
                        <m:r>
                          <a:rPr lang="en-US" sz="2400" i="1" smtClean="0">
                            <a:solidFill>
                              <a:schemeClr val="accent4"/>
                            </a:solidFill>
                            <a:latin typeface="Cambria Math" charset="0"/>
                          </a:rPr>
                          <m:t>𝑖</m:t>
                        </m:r>
                      </m:sub>
                    </m:sSub>
                    <m:r>
                      <a:rPr lang="en-US" sz="2400" i="1" smtClean="0">
                        <a:solidFill>
                          <a:schemeClr val="accent4"/>
                        </a:solidFill>
                        <a:latin typeface="Cambria Math" charset="0"/>
                      </a:rPr>
                      <m:t>≤</m:t>
                    </m:r>
                    <m:r>
                      <a:rPr lang="en-US" sz="2400" i="1" smtClean="0">
                        <a:solidFill>
                          <a:schemeClr val="accent4"/>
                        </a:solidFill>
                        <a:latin typeface="Cambria Math" charset="0"/>
                      </a:rPr>
                      <m:t>𝑥</m:t>
                    </m:r>
                    <m:r>
                      <a:rPr lang="en-US" sz="2400" i="1" smtClean="0">
                        <a:solidFill>
                          <a:schemeClr val="accent4"/>
                        </a:solidFill>
                        <a:latin typeface="Cambria Math" charset="0"/>
                      </a:rPr>
                      <m:t>:</m:t>
                    </m:r>
                  </m:oMath>
                </a14:m>
                <a:endParaRPr lang="en-US" sz="2400" dirty="0">
                  <a:solidFill>
                    <a:schemeClr val="accent4"/>
                  </a:solidFill>
                </a:endParaRPr>
              </a:p>
              <a:p>
                <a:pPr lvl="4"/>
                <a14:m>
                  <m:oMath xmlns:m="http://schemas.openxmlformats.org/officeDocument/2006/math">
                    <m:r>
                      <a:rPr lang="en-US" sz="2400" i="1" smtClean="0">
                        <a:solidFill>
                          <a:schemeClr val="tx2"/>
                        </a:solidFill>
                        <a:latin typeface="Cambria Math" charset="0"/>
                      </a:rPr>
                      <m:t>𝐾</m:t>
                    </m:r>
                    <m:d>
                      <m:dPr>
                        <m:begChr m:val="["/>
                        <m:endChr m:val="]"/>
                        <m:ctrlPr>
                          <a:rPr lang="en-US" sz="2400" i="1" smtClean="0">
                            <a:solidFill>
                              <a:schemeClr val="tx2"/>
                            </a:solidFill>
                            <a:latin typeface="Cambria Math" panose="02040503050406030204" pitchFamily="18" charset="0"/>
                          </a:rPr>
                        </m:ctrlPr>
                      </m:dPr>
                      <m:e>
                        <m:r>
                          <a:rPr lang="en-US" sz="2400" i="1" smtClean="0">
                            <a:solidFill>
                              <a:schemeClr val="tx2"/>
                            </a:solidFill>
                            <a:latin typeface="Cambria Math" charset="0"/>
                          </a:rPr>
                          <m:t>𝑥</m:t>
                        </m:r>
                      </m:e>
                    </m:d>
                    <m:r>
                      <a:rPr lang="en-US" sz="2400" i="1" smtClean="0">
                        <a:latin typeface="Cambria Math" charset="0"/>
                      </a:rPr>
                      <m:t>=</m:t>
                    </m:r>
                    <m:func>
                      <m:funcPr>
                        <m:ctrlPr>
                          <a:rPr lang="en-US" sz="2400" i="1" smtClean="0">
                            <a:latin typeface="Cambria Math" panose="02040503050406030204" pitchFamily="18" charset="0"/>
                          </a:rPr>
                        </m:ctrlPr>
                      </m:funcPr>
                      <m:fName>
                        <m:r>
                          <m:rPr>
                            <m:sty m:val="p"/>
                          </m:rPr>
                          <a:rPr lang="en-US" sz="2400" smtClean="0">
                            <a:latin typeface="Cambria Math" charset="0"/>
                          </a:rPr>
                          <m:t>max</m:t>
                        </m:r>
                      </m:fName>
                      <m:e>
                        <m:r>
                          <m:rPr>
                            <m:lit/>
                          </m:rPr>
                          <a:rPr lang="en-US" sz="2400" i="1" smtClean="0">
                            <a:latin typeface="Cambria Math" charset="0"/>
                          </a:rPr>
                          <m:t>{</m:t>
                        </m:r>
                        <m:r>
                          <a:rPr lang="en-US" sz="2400" i="1" smtClean="0">
                            <a:latin typeface="Cambria Math" charset="0"/>
                          </a:rPr>
                          <m:t> </m:t>
                        </m:r>
                        <m:r>
                          <a:rPr lang="en-US" sz="2400" i="1" smtClean="0">
                            <a:solidFill>
                              <a:schemeClr val="tx2"/>
                            </a:solidFill>
                            <a:latin typeface="Cambria Math" charset="0"/>
                          </a:rPr>
                          <m:t>𝐾</m:t>
                        </m:r>
                        <m:d>
                          <m:dPr>
                            <m:begChr m:val="["/>
                            <m:endChr m:val="]"/>
                            <m:ctrlPr>
                              <a:rPr lang="en-US" sz="2400" i="1" smtClean="0">
                                <a:solidFill>
                                  <a:schemeClr val="tx2"/>
                                </a:solidFill>
                                <a:latin typeface="Cambria Math" panose="02040503050406030204" pitchFamily="18" charset="0"/>
                              </a:rPr>
                            </m:ctrlPr>
                          </m:dPr>
                          <m:e>
                            <m:r>
                              <a:rPr lang="en-US" sz="2400" i="1" smtClean="0">
                                <a:solidFill>
                                  <a:schemeClr val="tx2"/>
                                </a:solidFill>
                                <a:latin typeface="Cambria Math" charset="0"/>
                              </a:rPr>
                              <m:t>𝑥</m:t>
                            </m:r>
                          </m:e>
                        </m:d>
                        <m:r>
                          <a:rPr lang="en-US" sz="2400" i="1" smtClean="0">
                            <a:latin typeface="Cambria Math" charset="0"/>
                          </a:rPr>
                          <m:t>, </m:t>
                        </m:r>
                        <m:r>
                          <a:rPr lang="en-US" sz="2400" i="1" smtClean="0">
                            <a:solidFill>
                              <a:schemeClr val="accent1"/>
                            </a:solidFill>
                            <a:latin typeface="Cambria Math" charset="0"/>
                          </a:rPr>
                          <m:t>𝐾</m:t>
                        </m:r>
                        <m:d>
                          <m:dPr>
                            <m:begChr m:val="["/>
                            <m:endChr m:val="]"/>
                            <m:ctrlPr>
                              <a:rPr lang="en-US" sz="2400" i="1" smtClean="0">
                                <a:solidFill>
                                  <a:schemeClr val="accent1"/>
                                </a:solidFill>
                                <a:latin typeface="Cambria Math" panose="02040503050406030204" pitchFamily="18" charset="0"/>
                              </a:rPr>
                            </m:ctrlPr>
                          </m:dPr>
                          <m:e>
                            <m:r>
                              <a:rPr lang="en-US" sz="2400" i="1" smtClean="0">
                                <a:solidFill>
                                  <a:schemeClr val="accent1"/>
                                </a:solidFill>
                                <a:latin typeface="Cambria Math" charset="0"/>
                              </a:rPr>
                              <m:t>𝑥</m:t>
                            </m:r>
                            <m:r>
                              <a:rPr lang="en-US" sz="2400" i="1" smtClean="0">
                                <a:solidFill>
                                  <a:schemeClr val="accent1"/>
                                </a:solidFill>
                                <a:latin typeface="Cambria Math" charset="0"/>
                              </a:rPr>
                              <m:t> −</m:t>
                            </m:r>
                            <m:sSub>
                              <m:sSubPr>
                                <m:ctrlPr>
                                  <a:rPr lang="en-US" sz="2400" i="1" smtClean="0">
                                    <a:solidFill>
                                      <a:schemeClr val="accent1"/>
                                    </a:solidFill>
                                    <a:latin typeface="Cambria Math" panose="02040503050406030204" pitchFamily="18" charset="0"/>
                                  </a:rPr>
                                </m:ctrlPr>
                              </m:sSubPr>
                              <m:e>
                                <m:r>
                                  <a:rPr lang="en-US" sz="2400" i="1" smtClean="0">
                                    <a:solidFill>
                                      <a:schemeClr val="accent1"/>
                                    </a:solidFill>
                                    <a:latin typeface="Cambria Math" charset="0"/>
                                  </a:rPr>
                                  <m:t>𝑤</m:t>
                                </m:r>
                              </m:e>
                              <m:sub>
                                <m:r>
                                  <a:rPr lang="en-US" sz="2400" i="1" smtClean="0">
                                    <a:solidFill>
                                      <a:schemeClr val="accent1"/>
                                    </a:solidFill>
                                    <a:latin typeface="Cambria Math" charset="0"/>
                                  </a:rPr>
                                  <m:t>𝑖</m:t>
                                </m:r>
                              </m:sub>
                            </m:sSub>
                          </m:e>
                        </m:d>
                        <m:r>
                          <a:rPr lang="en-US" sz="2400" i="1" smtClean="0">
                            <a:solidFill>
                              <a:schemeClr val="accent1"/>
                            </a:solidFill>
                            <a:latin typeface="Cambria Math" charset="0"/>
                          </a:rPr>
                          <m:t>+</m:t>
                        </m:r>
                        <m:sSub>
                          <m:sSubPr>
                            <m:ctrlPr>
                              <a:rPr lang="en-US" sz="2400" i="1" smtClean="0">
                                <a:solidFill>
                                  <a:schemeClr val="accent1"/>
                                </a:solidFill>
                                <a:latin typeface="Cambria Math" panose="02040503050406030204" pitchFamily="18" charset="0"/>
                              </a:rPr>
                            </m:ctrlPr>
                          </m:sSubPr>
                          <m:e>
                            <m:r>
                              <a:rPr lang="en-US" sz="2400" i="1" smtClean="0">
                                <a:solidFill>
                                  <a:schemeClr val="accent1"/>
                                </a:solidFill>
                                <a:latin typeface="Cambria Math" charset="0"/>
                              </a:rPr>
                              <m:t>𝑣</m:t>
                            </m:r>
                          </m:e>
                          <m:sub>
                            <m:r>
                              <a:rPr lang="en-US" sz="2400" i="1" smtClean="0">
                                <a:solidFill>
                                  <a:schemeClr val="accent1"/>
                                </a:solidFill>
                                <a:latin typeface="Cambria Math" charset="0"/>
                              </a:rPr>
                              <m:t>𝑖</m:t>
                            </m:r>
                          </m:sub>
                        </m:sSub>
                        <m:r>
                          <a:rPr lang="en-US" sz="2400" i="1" smtClean="0">
                            <a:latin typeface="Cambria Math" charset="0"/>
                          </a:rPr>
                          <m:t> }</m:t>
                        </m:r>
                      </m:e>
                    </m:func>
                  </m:oMath>
                </a14:m>
                <a:endParaRPr lang="en-US" sz="2400" dirty="0">
                  <a:solidFill>
                    <a:schemeClr val="accent1"/>
                  </a:solidFill>
                </a:endParaRPr>
              </a:p>
              <a:p>
                <a:pPr lvl="4"/>
                <a:r>
                  <a:rPr lang="en-US" sz="2400" dirty="0">
                    <a:solidFill>
                      <a:srgbClr val="B400AB"/>
                    </a:solidFill>
                  </a:rPr>
                  <a:t>If K[x] was updated:</a:t>
                </a:r>
              </a:p>
              <a:p>
                <a:pPr lvl="5"/>
                <a:r>
                  <a:rPr lang="en-US" sz="2400" dirty="0">
                    <a:solidFill>
                      <a:srgbClr val="B400AB"/>
                    </a:solidFill>
                  </a:rPr>
                  <a:t>ITEMS[x] = ITEMS[x </a:t>
                </a:r>
                <a:r>
                  <a:rPr lang="mr-IN" sz="2400" dirty="0">
                    <a:solidFill>
                      <a:srgbClr val="B400AB"/>
                    </a:solidFill>
                  </a:rPr>
                  <a:t>–</a:t>
                </a:r>
                <a:r>
                  <a:rPr lang="en-US" sz="2400" dirty="0">
                    <a:solidFill>
                      <a:srgbClr val="B400AB"/>
                    </a:solidFill>
                  </a:rPr>
                  <a:t> </a:t>
                </a:r>
                <a:r>
                  <a:rPr lang="en-US" sz="2400" dirty="0" err="1">
                    <a:solidFill>
                      <a:srgbClr val="B400AB"/>
                    </a:solidFill>
                  </a:rPr>
                  <a:t>w</a:t>
                </a:r>
                <a:r>
                  <a:rPr lang="en-US" sz="2400" baseline="-25000" dirty="0" err="1">
                    <a:solidFill>
                      <a:srgbClr val="B400AB"/>
                    </a:solidFill>
                  </a:rPr>
                  <a:t>i</a:t>
                </a:r>
                <a:r>
                  <a:rPr lang="en-US" sz="2400" dirty="0">
                    <a:solidFill>
                      <a:srgbClr val="B400AB"/>
                    </a:solidFill>
                  </a:rPr>
                  <a:t>] </a:t>
                </a:r>
                <a14:m>
                  <m:oMath xmlns:m="http://schemas.openxmlformats.org/officeDocument/2006/math">
                    <m:r>
                      <a:rPr lang="en-US" sz="2400" i="1" smtClean="0">
                        <a:solidFill>
                          <a:srgbClr val="B400AB"/>
                        </a:solidFill>
                        <a:latin typeface="Cambria Math" charset="0"/>
                      </a:rPr>
                      <m:t>∪</m:t>
                    </m:r>
                  </m:oMath>
                </a14:m>
                <a:r>
                  <a:rPr lang="en-US" sz="2400" dirty="0">
                    <a:solidFill>
                      <a:srgbClr val="B400AB"/>
                    </a:solidFill>
                  </a:rPr>
                  <a:t> { item </a:t>
                </a:r>
                <a:r>
                  <a:rPr lang="en-US" sz="2400" dirty="0" err="1">
                    <a:solidFill>
                      <a:srgbClr val="B400AB"/>
                    </a:solidFill>
                  </a:rPr>
                  <a:t>i</a:t>
                </a:r>
                <a:r>
                  <a:rPr lang="en-US" sz="2400" dirty="0">
                    <a:solidFill>
                      <a:srgbClr val="B400AB"/>
                    </a:solidFill>
                  </a:rPr>
                  <a:t> }</a:t>
                </a:r>
              </a:p>
              <a:p>
                <a:pPr lvl="1"/>
                <a:r>
                  <a:rPr lang="en-US" b="1" dirty="0">
                    <a:solidFill>
                      <a:schemeClr val="tx2"/>
                    </a:solidFill>
                  </a:rPr>
                  <a:t>return</a:t>
                </a:r>
                <a:r>
                  <a:rPr lang="en-US" dirty="0">
                    <a:solidFill>
                      <a:schemeClr val="tx2"/>
                    </a:solidFill>
                  </a:rPr>
                  <a:t> </a:t>
                </a:r>
                <a:r>
                  <a:rPr lang="en-US" dirty="0">
                    <a:solidFill>
                      <a:srgbClr val="B400AB"/>
                    </a:solidFill>
                  </a:rPr>
                  <a:t>ITEMS[W]</a:t>
                </a: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3964529" y="189350"/>
                <a:ext cx="5893373" cy="2547670"/>
              </a:xfrm>
              <a:prstGeom prst="rect">
                <a:avLst/>
              </a:prstGeom>
              <a:blipFill rotWithShape="0">
                <a:blip r:embed="rId2"/>
                <a:stretch>
                  <a:fillRect l="-310" t="-2632"/>
                </a:stretch>
              </a:blipFill>
            </p:spPr>
            <p:txBody>
              <a:bodyPr/>
              <a:lstStyle/>
              <a:p>
                <a:r>
                  <a:rPr lang="en-US">
                    <a:noFill/>
                  </a:rPr>
                  <a:t> </a:t>
                </a:r>
              </a:p>
            </p:txBody>
          </p:sp>
        </mc:Fallback>
      </mc:AlternateContent>
      <p:grpSp>
        <p:nvGrpSpPr>
          <p:cNvPr id="36" name="Group 35"/>
          <p:cNvGrpSpPr/>
          <p:nvPr/>
        </p:nvGrpSpPr>
        <p:grpSpPr>
          <a:xfrm>
            <a:off x="496912" y="1946293"/>
            <a:ext cx="3467617" cy="2688513"/>
            <a:chOff x="628650" y="2737673"/>
            <a:chExt cx="4456255" cy="3292233"/>
          </a:xfrm>
        </p:grpSpPr>
        <p:sp>
          <p:nvSpPr>
            <p:cNvPr id="5" name="Rectangle 4"/>
            <p:cNvSpPr/>
            <p:nvPr/>
          </p:nvSpPr>
          <p:spPr>
            <a:xfrm>
              <a:off x="628650"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7" name="Rectangle 6"/>
            <p:cNvSpPr/>
            <p:nvPr/>
          </p:nvSpPr>
          <p:spPr>
            <a:xfrm>
              <a:off x="2411152"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8" name="Rectangle 7"/>
            <p:cNvSpPr/>
            <p:nvPr/>
          </p:nvSpPr>
          <p:spPr>
            <a:xfrm>
              <a:off x="3302403" y="2738326"/>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9" name="Rectangle 8"/>
            <p:cNvSpPr/>
            <p:nvPr/>
          </p:nvSpPr>
          <p:spPr>
            <a:xfrm>
              <a:off x="4193654" y="2737673"/>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628650"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19900"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11152"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02403" y="3785311"/>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193655" y="3784658"/>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5320473" y="3553857"/>
            <a:ext cx="3673114" cy="1475713"/>
            <a:chOff x="-479811" y="1751737"/>
            <a:chExt cx="5881453" cy="2600511"/>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2" name="TextBox 21"/>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3" name="TextBox 22"/>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4" name="TextBox 23"/>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5" name="TextBox 24"/>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6" name="TextBox 25"/>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9" name="TextBox 28"/>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30" name="TextBox 29"/>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31" name="TextBox 30"/>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34" name="TextBox 33"/>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35" name="TextBox 34"/>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4</a:t>
            </a:r>
          </a:p>
        </p:txBody>
      </p:sp>
      <p:sp>
        <p:nvSpPr>
          <p:cNvPr id="37" name="TextBox 36"/>
          <p:cNvSpPr txBox="1"/>
          <p:nvPr/>
        </p:nvSpPr>
        <p:spPr>
          <a:xfrm>
            <a:off x="184053" y="2135240"/>
            <a:ext cx="208572" cy="369332"/>
          </a:xfrm>
          <a:prstGeom prst="rect">
            <a:avLst/>
          </a:prstGeom>
          <a:noFill/>
        </p:spPr>
        <p:txBody>
          <a:bodyPr wrap="square" rtlCol="0">
            <a:spAutoFit/>
          </a:bodyPr>
          <a:lstStyle/>
          <a:p>
            <a:r>
              <a:rPr lang="en-US"/>
              <a:t>K</a:t>
            </a:r>
          </a:p>
        </p:txBody>
      </p:sp>
      <p:sp>
        <p:nvSpPr>
          <p:cNvPr id="38" name="TextBox 37"/>
          <p:cNvSpPr txBox="1"/>
          <p:nvPr/>
        </p:nvSpPr>
        <p:spPr>
          <a:xfrm rot="16200000">
            <a:off x="-208271" y="2852931"/>
            <a:ext cx="1066050" cy="369332"/>
          </a:xfrm>
          <a:prstGeom prst="rect">
            <a:avLst/>
          </a:prstGeom>
          <a:noFill/>
        </p:spPr>
        <p:txBody>
          <a:bodyPr wrap="square" rtlCol="0">
            <a:spAutoFit/>
          </a:bodyPr>
          <a:lstStyle/>
          <a:p>
            <a:r>
              <a:rPr lang="en-US"/>
              <a:t>ITEMS</a:t>
            </a:r>
          </a:p>
        </p:txBody>
      </p:sp>
      <p:sp>
        <p:nvSpPr>
          <p:cNvPr id="39" name="TextBox 38"/>
          <p:cNvSpPr txBox="1"/>
          <p:nvPr/>
        </p:nvSpPr>
        <p:spPr>
          <a:xfrm>
            <a:off x="739387" y="1540961"/>
            <a:ext cx="208572" cy="369332"/>
          </a:xfrm>
          <a:prstGeom prst="rect">
            <a:avLst/>
          </a:prstGeom>
          <a:noFill/>
        </p:spPr>
        <p:txBody>
          <a:bodyPr wrap="square" rtlCol="0">
            <a:spAutoFit/>
          </a:bodyPr>
          <a:lstStyle/>
          <a:p>
            <a:r>
              <a:rPr lang="en-US" dirty="0"/>
              <a:t>0</a:t>
            </a:r>
          </a:p>
        </p:txBody>
      </p:sp>
      <p:sp>
        <p:nvSpPr>
          <p:cNvPr id="40" name="TextBox 39"/>
          <p:cNvSpPr txBox="1"/>
          <p:nvPr/>
        </p:nvSpPr>
        <p:spPr>
          <a:xfrm>
            <a:off x="1410663" y="1558587"/>
            <a:ext cx="208572" cy="369332"/>
          </a:xfrm>
          <a:prstGeom prst="rect">
            <a:avLst/>
          </a:prstGeom>
          <a:noFill/>
        </p:spPr>
        <p:txBody>
          <a:bodyPr wrap="square" rtlCol="0">
            <a:spAutoFit/>
          </a:bodyPr>
          <a:lstStyle/>
          <a:p>
            <a:r>
              <a:rPr lang="en-US"/>
              <a:t>1</a:t>
            </a:r>
          </a:p>
        </p:txBody>
      </p:sp>
      <p:sp>
        <p:nvSpPr>
          <p:cNvPr id="41" name="TextBox 40"/>
          <p:cNvSpPr txBox="1"/>
          <p:nvPr/>
        </p:nvSpPr>
        <p:spPr>
          <a:xfrm>
            <a:off x="2104186" y="1538390"/>
            <a:ext cx="208572" cy="369332"/>
          </a:xfrm>
          <a:prstGeom prst="rect">
            <a:avLst/>
          </a:prstGeom>
          <a:noFill/>
        </p:spPr>
        <p:txBody>
          <a:bodyPr wrap="square" rtlCol="0">
            <a:spAutoFit/>
          </a:bodyPr>
          <a:lstStyle/>
          <a:p>
            <a:r>
              <a:rPr lang="en-US" dirty="0"/>
              <a:t>2</a:t>
            </a:r>
          </a:p>
        </p:txBody>
      </p:sp>
      <p:sp>
        <p:nvSpPr>
          <p:cNvPr id="42" name="TextBox 41"/>
          <p:cNvSpPr txBox="1"/>
          <p:nvPr/>
        </p:nvSpPr>
        <p:spPr>
          <a:xfrm>
            <a:off x="2797709" y="1539175"/>
            <a:ext cx="208572" cy="369332"/>
          </a:xfrm>
          <a:prstGeom prst="rect">
            <a:avLst/>
          </a:prstGeom>
          <a:noFill/>
        </p:spPr>
        <p:txBody>
          <a:bodyPr wrap="square" rtlCol="0">
            <a:spAutoFit/>
          </a:bodyPr>
          <a:lstStyle/>
          <a:p>
            <a:r>
              <a:rPr lang="en-US" dirty="0"/>
              <a:t>3</a:t>
            </a:r>
          </a:p>
        </p:txBody>
      </p:sp>
      <p:sp>
        <p:nvSpPr>
          <p:cNvPr id="43" name="TextBox 42"/>
          <p:cNvSpPr txBox="1"/>
          <p:nvPr/>
        </p:nvSpPr>
        <p:spPr>
          <a:xfrm>
            <a:off x="3468985" y="1543923"/>
            <a:ext cx="208572" cy="369332"/>
          </a:xfrm>
          <a:prstGeom prst="rect">
            <a:avLst/>
          </a:prstGeom>
          <a:noFill/>
        </p:spPr>
        <p:txBody>
          <a:bodyPr wrap="square" rtlCol="0">
            <a:spAutoFit/>
          </a:bodyPr>
          <a:lstStyle/>
          <a:p>
            <a:r>
              <a:rPr lang="en-US" dirty="0"/>
              <a:t>4</a:t>
            </a:r>
          </a:p>
        </p:txBody>
      </p:sp>
      <p:pic>
        <p:nvPicPr>
          <p:cNvPr id="44" name="Picture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06803" y="2906352"/>
            <a:ext cx="473295" cy="430056"/>
          </a:xfrm>
          <a:prstGeom prst="rect">
            <a:avLst/>
          </a:prstGeom>
        </p:spPr>
      </p:pic>
      <p:pic>
        <p:nvPicPr>
          <p:cNvPr id="45" name="Picture 4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00326" y="2907484"/>
            <a:ext cx="472049" cy="428924"/>
          </a:xfrm>
          <a:prstGeom prst="rect">
            <a:avLst/>
          </a:prstGeom>
        </p:spPr>
      </p:pic>
      <p:sp>
        <p:nvSpPr>
          <p:cNvPr id="47" name="TextBox 46"/>
          <p:cNvSpPr txBox="1"/>
          <p:nvPr/>
        </p:nvSpPr>
        <p:spPr>
          <a:xfrm>
            <a:off x="1306803" y="5221525"/>
            <a:ext cx="3519840" cy="369332"/>
          </a:xfrm>
          <a:prstGeom prst="rect">
            <a:avLst/>
          </a:prstGeom>
          <a:noFill/>
        </p:spPr>
        <p:txBody>
          <a:bodyPr wrap="square" rtlCol="0">
            <a:spAutoFit/>
          </a:bodyPr>
          <a:lstStyle/>
          <a:p>
            <a:r>
              <a:rPr lang="en-US" dirty="0">
                <a:solidFill>
                  <a:srgbClr val="B400AB"/>
                </a:solidFill>
              </a:rPr>
              <a:t>ITEMS[3] = ITEMS[2] + </a:t>
            </a:r>
          </a:p>
        </p:txBody>
      </p:sp>
      <p:pic>
        <p:nvPicPr>
          <p:cNvPr id="46" name="Picture 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68985" y="5130258"/>
            <a:ext cx="473295" cy="430056"/>
          </a:xfrm>
          <a:prstGeom prst="rect">
            <a:avLst/>
          </a:prstGeom>
        </p:spPr>
      </p:pic>
      <p:pic>
        <p:nvPicPr>
          <p:cNvPr id="48" name="Picture 4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65970" y="2907484"/>
            <a:ext cx="472049" cy="428924"/>
          </a:xfrm>
          <a:prstGeom prst="rect">
            <a:avLst/>
          </a:prstGeom>
        </p:spPr>
      </p:pic>
      <p:pic>
        <p:nvPicPr>
          <p:cNvPr id="50" name="Picture 4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60687" y="3355594"/>
            <a:ext cx="473295" cy="430056"/>
          </a:xfrm>
          <a:prstGeom prst="rect">
            <a:avLst/>
          </a:prstGeom>
        </p:spPr>
      </p:pic>
      <p:sp>
        <p:nvSpPr>
          <p:cNvPr id="3" name="Slide Number Placeholder 2">
            <a:extLst>
              <a:ext uri="{FF2B5EF4-FFF2-40B4-BE49-F238E27FC236}">
                <a16:creationId xmlns:a16="http://schemas.microsoft.com/office/drawing/2014/main" id="{7902DDFC-E198-6744-85D6-524C58F1A034}"/>
              </a:ext>
            </a:extLst>
          </p:cNvPr>
          <p:cNvSpPr>
            <a:spLocks noGrp="1"/>
          </p:cNvSpPr>
          <p:nvPr>
            <p:ph type="sldNum" sz="quarter" idx="12"/>
          </p:nvPr>
        </p:nvSpPr>
        <p:spPr/>
        <p:txBody>
          <a:bodyPr/>
          <a:lstStyle/>
          <a:p>
            <a:fld id="{EF2FF170-42D9-E44F-9C55-E217B723EC95}" type="slidenum">
              <a:rPr lang="en-US" smtClean="0"/>
              <a:t>55</a:t>
            </a:fld>
            <a:endParaRPr lang="en-US"/>
          </a:p>
        </p:txBody>
      </p:sp>
    </p:spTree>
    <p:extLst>
      <p:ext uri="{BB962C8B-B14F-4D97-AF65-F5344CB8AC3E}">
        <p14:creationId xmlns:p14="http://schemas.microsoft.com/office/powerpoint/2010/main" val="19043173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3964529" y="189350"/>
                <a:ext cx="5893373" cy="254767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UnboundedKnapsack(</a:t>
                </a:r>
                <a:r>
                  <a:rPr lang="en-US" dirty="0">
                    <a:solidFill>
                      <a:srgbClr val="7030A0"/>
                    </a:solidFill>
                  </a:rPr>
                  <a:t>W</a:t>
                </a:r>
                <a:r>
                  <a:rPr lang="en-US" dirty="0"/>
                  <a:t>, </a:t>
                </a:r>
                <a:r>
                  <a:rPr lang="en-US" dirty="0">
                    <a:solidFill>
                      <a:schemeClr val="accent5"/>
                    </a:solidFill>
                  </a:rPr>
                  <a:t>n</a:t>
                </a:r>
                <a:r>
                  <a:rPr lang="en-US" dirty="0"/>
                  <a:t>, </a:t>
                </a:r>
                <a:r>
                  <a:rPr lang="en-US" dirty="0">
                    <a:solidFill>
                      <a:schemeClr val="accent4"/>
                    </a:solidFill>
                  </a:rPr>
                  <a:t>weights</a:t>
                </a:r>
                <a:r>
                  <a:rPr lang="en-US" dirty="0"/>
                  <a:t>, </a:t>
                </a:r>
                <a:r>
                  <a:rPr lang="en-US" dirty="0">
                    <a:solidFill>
                      <a:schemeClr val="accent1"/>
                    </a:solidFill>
                  </a:rPr>
                  <a:t>values</a:t>
                </a:r>
                <a:r>
                  <a:rPr lang="en-US" dirty="0"/>
                  <a:t>):</a:t>
                </a:r>
              </a:p>
              <a:p>
                <a:pPr lvl="1"/>
                <a:r>
                  <a:rPr lang="en-US" dirty="0">
                    <a:solidFill>
                      <a:schemeClr val="tx2"/>
                    </a:solidFill>
                  </a:rPr>
                  <a:t>K[0] = 0</a:t>
                </a:r>
              </a:p>
              <a:p>
                <a:pPr lvl="1"/>
                <a:r>
                  <a:rPr lang="en-US" dirty="0">
                    <a:solidFill>
                      <a:srgbClr val="B400AB"/>
                    </a:solidFill>
                  </a:rPr>
                  <a:t>ITEMS[0] = </a:t>
                </a:r>
                <a14:m>
                  <m:oMath xmlns:m="http://schemas.openxmlformats.org/officeDocument/2006/math">
                    <m:r>
                      <a:rPr lang="en-US" i="1" smtClean="0">
                        <a:solidFill>
                          <a:srgbClr val="B400AB"/>
                        </a:solidFill>
                        <a:latin typeface="Cambria Math" charset="0"/>
                      </a:rPr>
                      <m:t>∅</m:t>
                    </m:r>
                  </m:oMath>
                </a14:m>
                <a:endParaRPr lang="en-US" dirty="0">
                  <a:solidFill>
                    <a:srgbClr val="B400AB"/>
                  </a:solidFill>
                </a:endParaRPr>
              </a:p>
              <a:p>
                <a:pPr lvl="1"/>
                <a:r>
                  <a:rPr lang="en-US" b="1" dirty="0">
                    <a:solidFill>
                      <a:srgbClr val="7030A0"/>
                    </a:solidFill>
                  </a:rPr>
                  <a:t>for</a:t>
                </a:r>
                <a:r>
                  <a:rPr lang="en-US" dirty="0">
                    <a:solidFill>
                      <a:srgbClr val="7030A0"/>
                    </a:solidFill>
                  </a:rPr>
                  <a:t> x = 1, </a:t>
                </a:r>
                <a:r>
                  <a:rPr lang="mr-IN" dirty="0">
                    <a:solidFill>
                      <a:srgbClr val="7030A0"/>
                    </a:solidFill>
                  </a:rPr>
                  <a:t>…</a:t>
                </a:r>
                <a:r>
                  <a:rPr lang="en-US" dirty="0">
                    <a:solidFill>
                      <a:srgbClr val="7030A0"/>
                    </a:solidFill>
                  </a:rPr>
                  <a:t>, W:</a:t>
                </a:r>
              </a:p>
              <a:p>
                <a:pPr lvl="2"/>
                <a:r>
                  <a:rPr lang="en-US" sz="2400" dirty="0">
                    <a:solidFill>
                      <a:schemeClr val="tx2"/>
                    </a:solidFill>
                  </a:rPr>
                  <a:t>K[x] = 0</a:t>
                </a:r>
              </a:p>
              <a:p>
                <a:pPr lvl="2"/>
                <a:r>
                  <a:rPr lang="en-US" sz="2400" b="1" dirty="0">
                    <a:solidFill>
                      <a:schemeClr val="accent5"/>
                    </a:solidFill>
                  </a:rPr>
                  <a:t>for</a:t>
                </a:r>
                <a:r>
                  <a:rPr lang="en-US" sz="2400" dirty="0">
                    <a:solidFill>
                      <a:schemeClr val="accent5"/>
                    </a:solidFill>
                  </a:rPr>
                  <a:t> </a:t>
                </a:r>
                <a:r>
                  <a:rPr lang="en-US" sz="2400" dirty="0" err="1">
                    <a:solidFill>
                      <a:schemeClr val="accent5"/>
                    </a:solidFill>
                  </a:rPr>
                  <a:t>i</a:t>
                </a:r>
                <a:r>
                  <a:rPr lang="en-US" sz="2400" dirty="0">
                    <a:solidFill>
                      <a:schemeClr val="accent5"/>
                    </a:solidFill>
                  </a:rPr>
                  <a:t> = 1, </a:t>
                </a:r>
                <a:r>
                  <a:rPr lang="mr-IN" sz="2400" dirty="0">
                    <a:solidFill>
                      <a:schemeClr val="accent5"/>
                    </a:solidFill>
                  </a:rPr>
                  <a:t>…</a:t>
                </a:r>
                <a:r>
                  <a:rPr lang="en-US" sz="2400" dirty="0">
                    <a:solidFill>
                      <a:schemeClr val="accent5"/>
                    </a:solidFill>
                  </a:rPr>
                  <a:t>, n:</a:t>
                </a:r>
              </a:p>
              <a:p>
                <a:pPr lvl="3"/>
                <a:r>
                  <a:rPr lang="en-US" sz="2400" b="1" dirty="0">
                    <a:solidFill>
                      <a:schemeClr val="accent4"/>
                    </a:solidFill>
                  </a:rPr>
                  <a:t>if</a:t>
                </a:r>
                <a:r>
                  <a:rPr lang="en-US" sz="2400" dirty="0">
                    <a:solidFill>
                      <a:schemeClr val="accent4"/>
                    </a:solidFill>
                  </a:rPr>
                  <a:t> </a:t>
                </a:r>
                <a14:m>
                  <m:oMath xmlns:m="http://schemas.openxmlformats.org/officeDocument/2006/math">
                    <m:sSub>
                      <m:sSubPr>
                        <m:ctrlPr>
                          <a:rPr lang="en-US" sz="2400" i="1" smtClean="0">
                            <a:solidFill>
                              <a:schemeClr val="accent4"/>
                            </a:solidFill>
                            <a:latin typeface="Cambria Math" panose="02040503050406030204" pitchFamily="18" charset="0"/>
                          </a:rPr>
                        </m:ctrlPr>
                      </m:sSubPr>
                      <m:e>
                        <m:r>
                          <a:rPr lang="en-US" sz="2400" i="1" smtClean="0">
                            <a:solidFill>
                              <a:schemeClr val="accent4"/>
                            </a:solidFill>
                            <a:latin typeface="Cambria Math" charset="0"/>
                          </a:rPr>
                          <m:t>𝑤</m:t>
                        </m:r>
                      </m:e>
                      <m:sub>
                        <m:r>
                          <a:rPr lang="en-US" sz="2400" i="1" smtClean="0">
                            <a:solidFill>
                              <a:schemeClr val="accent4"/>
                            </a:solidFill>
                            <a:latin typeface="Cambria Math" charset="0"/>
                          </a:rPr>
                          <m:t>𝑖</m:t>
                        </m:r>
                      </m:sub>
                    </m:sSub>
                    <m:r>
                      <a:rPr lang="en-US" sz="2400" i="1" smtClean="0">
                        <a:solidFill>
                          <a:schemeClr val="accent4"/>
                        </a:solidFill>
                        <a:latin typeface="Cambria Math" charset="0"/>
                      </a:rPr>
                      <m:t>≤</m:t>
                    </m:r>
                    <m:r>
                      <a:rPr lang="en-US" sz="2400" i="1" smtClean="0">
                        <a:solidFill>
                          <a:schemeClr val="accent4"/>
                        </a:solidFill>
                        <a:latin typeface="Cambria Math" charset="0"/>
                      </a:rPr>
                      <m:t>𝑥</m:t>
                    </m:r>
                    <m:r>
                      <a:rPr lang="en-US" sz="2400" i="1" smtClean="0">
                        <a:solidFill>
                          <a:schemeClr val="accent4"/>
                        </a:solidFill>
                        <a:latin typeface="Cambria Math" charset="0"/>
                      </a:rPr>
                      <m:t>:</m:t>
                    </m:r>
                  </m:oMath>
                </a14:m>
                <a:endParaRPr lang="en-US" sz="2400" dirty="0">
                  <a:solidFill>
                    <a:schemeClr val="accent4"/>
                  </a:solidFill>
                </a:endParaRPr>
              </a:p>
              <a:p>
                <a:pPr lvl="4"/>
                <a14:m>
                  <m:oMath xmlns:m="http://schemas.openxmlformats.org/officeDocument/2006/math">
                    <m:r>
                      <a:rPr lang="en-US" sz="2400" i="1" smtClean="0">
                        <a:solidFill>
                          <a:schemeClr val="tx2"/>
                        </a:solidFill>
                        <a:latin typeface="Cambria Math" charset="0"/>
                      </a:rPr>
                      <m:t>𝐾</m:t>
                    </m:r>
                    <m:d>
                      <m:dPr>
                        <m:begChr m:val="["/>
                        <m:endChr m:val="]"/>
                        <m:ctrlPr>
                          <a:rPr lang="en-US" sz="2400" i="1" smtClean="0">
                            <a:solidFill>
                              <a:schemeClr val="tx2"/>
                            </a:solidFill>
                            <a:latin typeface="Cambria Math" panose="02040503050406030204" pitchFamily="18" charset="0"/>
                          </a:rPr>
                        </m:ctrlPr>
                      </m:dPr>
                      <m:e>
                        <m:r>
                          <a:rPr lang="en-US" sz="2400" i="1" smtClean="0">
                            <a:solidFill>
                              <a:schemeClr val="tx2"/>
                            </a:solidFill>
                            <a:latin typeface="Cambria Math" charset="0"/>
                          </a:rPr>
                          <m:t>𝑥</m:t>
                        </m:r>
                      </m:e>
                    </m:d>
                    <m:r>
                      <a:rPr lang="en-US" sz="2400" i="1" smtClean="0">
                        <a:latin typeface="Cambria Math" charset="0"/>
                      </a:rPr>
                      <m:t>=</m:t>
                    </m:r>
                    <m:func>
                      <m:funcPr>
                        <m:ctrlPr>
                          <a:rPr lang="en-US" sz="2400" i="1" smtClean="0">
                            <a:latin typeface="Cambria Math" panose="02040503050406030204" pitchFamily="18" charset="0"/>
                          </a:rPr>
                        </m:ctrlPr>
                      </m:funcPr>
                      <m:fName>
                        <m:r>
                          <m:rPr>
                            <m:sty m:val="p"/>
                          </m:rPr>
                          <a:rPr lang="en-US" sz="2400" smtClean="0">
                            <a:latin typeface="Cambria Math" charset="0"/>
                          </a:rPr>
                          <m:t>max</m:t>
                        </m:r>
                      </m:fName>
                      <m:e>
                        <m:r>
                          <m:rPr>
                            <m:lit/>
                          </m:rPr>
                          <a:rPr lang="en-US" sz="2400" i="1" smtClean="0">
                            <a:latin typeface="Cambria Math" charset="0"/>
                          </a:rPr>
                          <m:t>{</m:t>
                        </m:r>
                        <m:r>
                          <a:rPr lang="en-US" sz="2400" i="1" smtClean="0">
                            <a:latin typeface="Cambria Math" charset="0"/>
                          </a:rPr>
                          <m:t> </m:t>
                        </m:r>
                        <m:r>
                          <a:rPr lang="en-US" sz="2400" i="1" smtClean="0">
                            <a:solidFill>
                              <a:schemeClr val="tx2"/>
                            </a:solidFill>
                            <a:latin typeface="Cambria Math" charset="0"/>
                          </a:rPr>
                          <m:t>𝐾</m:t>
                        </m:r>
                        <m:d>
                          <m:dPr>
                            <m:begChr m:val="["/>
                            <m:endChr m:val="]"/>
                            <m:ctrlPr>
                              <a:rPr lang="en-US" sz="2400" i="1" smtClean="0">
                                <a:solidFill>
                                  <a:schemeClr val="tx2"/>
                                </a:solidFill>
                                <a:latin typeface="Cambria Math" panose="02040503050406030204" pitchFamily="18" charset="0"/>
                              </a:rPr>
                            </m:ctrlPr>
                          </m:dPr>
                          <m:e>
                            <m:r>
                              <a:rPr lang="en-US" sz="2400" i="1" smtClean="0">
                                <a:solidFill>
                                  <a:schemeClr val="tx2"/>
                                </a:solidFill>
                                <a:latin typeface="Cambria Math" charset="0"/>
                              </a:rPr>
                              <m:t>𝑥</m:t>
                            </m:r>
                          </m:e>
                        </m:d>
                        <m:r>
                          <a:rPr lang="en-US" sz="2400" i="1" smtClean="0">
                            <a:latin typeface="Cambria Math" charset="0"/>
                          </a:rPr>
                          <m:t>, </m:t>
                        </m:r>
                        <m:r>
                          <a:rPr lang="en-US" sz="2400" i="1" smtClean="0">
                            <a:solidFill>
                              <a:schemeClr val="accent1"/>
                            </a:solidFill>
                            <a:latin typeface="Cambria Math" charset="0"/>
                          </a:rPr>
                          <m:t>𝐾</m:t>
                        </m:r>
                        <m:d>
                          <m:dPr>
                            <m:begChr m:val="["/>
                            <m:endChr m:val="]"/>
                            <m:ctrlPr>
                              <a:rPr lang="en-US" sz="2400" i="1" smtClean="0">
                                <a:solidFill>
                                  <a:schemeClr val="accent1"/>
                                </a:solidFill>
                                <a:latin typeface="Cambria Math" panose="02040503050406030204" pitchFamily="18" charset="0"/>
                              </a:rPr>
                            </m:ctrlPr>
                          </m:dPr>
                          <m:e>
                            <m:r>
                              <a:rPr lang="en-US" sz="2400" i="1" smtClean="0">
                                <a:solidFill>
                                  <a:schemeClr val="accent1"/>
                                </a:solidFill>
                                <a:latin typeface="Cambria Math" charset="0"/>
                              </a:rPr>
                              <m:t>𝑥</m:t>
                            </m:r>
                            <m:r>
                              <a:rPr lang="en-US" sz="2400" i="1" smtClean="0">
                                <a:solidFill>
                                  <a:schemeClr val="accent1"/>
                                </a:solidFill>
                                <a:latin typeface="Cambria Math" charset="0"/>
                              </a:rPr>
                              <m:t> −</m:t>
                            </m:r>
                            <m:sSub>
                              <m:sSubPr>
                                <m:ctrlPr>
                                  <a:rPr lang="en-US" sz="2400" i="1" smtClean="0">
                                    <a:solidFill>
                                      <a:schemeClr val="accent1"/>
                                    </a:solidFill>
                                    <a:latin typeface="Cambria Math" panose="02040503050406030204" pitchFamily="18" charset="0"/>
                                  </a:rPr>
                                </m:ctrlPr>
                              </m:sSubPr>
                              <m:e>
                                <m:r>
                                  <a:rPr lang="en-US" sz="2400" i="1" smtClean="0">
                                    <a:solidFill>
                                      <a:schemeClr val="accent1"/>
                                    </a:solidFill>
                                    <a:latin typeface="Cambria Math" charset="0"/>
                                  </a:rPr>
                                  <m:t>𝑤</m:t>
                                </m:r>
                              </m:e>
                              <m:sub>
                                <m:r>
                                  <a:rPr lang="en-US" sz="2400" i="1" smtClean="0">
                                    <a:solidFill>
                                      <a:schemeClr val="accent1"/>
                                    </a:solidFill>
                                    <a:latin typeface="Cambria Math" charset="0"/>
                                  </a:rPr>
                                  <m:t>𝑖</m:t>
                                </m:r>
                              </m:sub>
                            </m:sSub>
                          </m:e>
                        </m:d>
                        <m:r>
                          <a:rPr lang="en-US" sz="2400" i="1" smtClean="0">
                            <a:solidFill>
                              <a:schemeClr val="accent1"/>
                            </a:solidFill>
                            <a:latin typeface="Cambria Math" charset="0"/>
                          </a:rPr>
                          <m:t>+</m:t>
                        </m:r>
                        <m:sSub>
                          <m:sSubPr>
                            <m:ctrlPr>
                              <a:rPr lang="en-US" sz="2400" i="1" smtClean="0">
                                <a:solidFill>
                                  <a:schemeClr val="accent1"/>
                                </a:solidFill>
                                <a:latin typeface="Cambria Math" panose="02040503050406030204" pitchFamily="18" charset="0"/>
                              </a:rPr>
                            </m:ctrlPr>
                          </m:sSubPr>
                          <m:e>
                            <m:r>
                              <a:rPr lang="en-US" sz="2400" i="1" smtClean="0">
                                <a:solidFill>
                                  <a:schemeClr val="accent1"/>
                                </a:solidFill>
                                <a:latin typeface="Cambria Math" charset="0"/>
                              </a:rPr>
                              <m:t>𝑣</m:t>
                            </m:r>
                          </m:e>
                          <m:sub>
                            <m:r>
                              <a:rPr lang="en-US" sz="2400" i="1" smtClean="0">
                                <a:solidFill>
                                  <a:schemeClr val="accent1"/>
                                </a:solidFill>
                                <a:latin typeface="Cambria Math" charset="0"/>
                              </a:rPr>
                              <m:t>𝑖</m:t>
                            </m:r>
                          </m:sub>
                        </m:sSub>
                        <m:r>
                          <a:rPr lang="en-US" sz="2400" i="1" smtClean="0">
                            <a:latin typeface="Cambria Math" charset="0"/>
                          </a:rPr>
                          <m:t> }</m:t>
                        </m:r>
                      </m:e>
                    </m:func>
                  </m:oMath>
                </a14:m>
                <a:endParaRPr lang="en-US" sz="2400" dirty="0">
                  <a:solidFill>
                    <a:schemeClr val="accent1"/>
                  </a:solidFill>
                </a:endParaRPr>
              </a:p>
              <a:p>
                <a:pPr lvl="4"/>
                <a:r>
                  <a:rPr lang="en-US" sz="2400" dirty="0">
                    <a:solidFill>
                      <a:srgbClr val="B400AB"/>
                    </a:solidFill>
                  </a:rPr>
                  <a:t>If K[x] was updated:</a:t>
                </a:r>
              </a:p>
              <a:p>
                <a:pPr lvl="5"/>
                <a:r>
                  <a:rPr lang="en-US" sz="2400" dirty="0">
                    <a:solidFill>
                      <a:srgbClr val="B400AB"/>
                    </a:solidFill>
                  </a:rPr>
                  <a:t>ITEMS[x] = ITEMS[x </a:t>
                </a:r>
                <a:r>
                  <a:rPr lang="mr-IN" sz="2400" dirty="0">
                    <a:solidFill>
                      <a:srgbClr val="B400AB"/>
                    </a:solidFill>
                  </a:rPr>
                  <a:t>–</a:t>
                </a:r>
                <a:r>
                  <a:rPr lang="en-US" sz="2400" dirty="0">
                    <a:solidFill>
                      <a:srgbClr val="B400AB"/>
                    </a:solidFill>
                  </a:rPr>
                  <a:t> </a:t>
                </a:r>
                <a:r>
                  <a:rPr lang="en-US" sz="2400" dirty="0" err="1">
                    <a:solidFill>
                      <a:srgbClr val="B400AB"/>
                    </a:solidFill>
                  </a:rPr>
                  <a:t>w</a:t>
                </a:r>
                <a:r>
                  <a:rPr lang="en-US" sz="2400" baseline="-25000" dirty="0" err="1">
                    <a:solidFill>
                      <a:srgbClr val="B400AB"/>
                    </a:solidFill>
                  </a:rPr>
                  <a:t>i</a:t>
                </a:r>
                <a:r>
                  <a:rPr lang="en-US" sz="2400" dirty="0">
                    <a:solidFill>
                      <a:srgbClr val="B400AB"/>
                    </a:solidFill>
                  </a:rPr>
                  <a:t>] </a:t>
                </a:r>
                <a14:m>
                  <m:oMath xmlns:m="http://schemas.openxmlformats.org/officeDocument/2006/math">
                    <m:r>
                      <a:rPr lang="en-US" sz="2400" i="1" smtClean="0">
                        <a:solidFill>
                          <a:srgbClr val="B400AB"/>
                        </a:solidFill>
                        <a:latin typeface="Cambria Math" charset="0"/>
                      </a:rPr>
                      <m:t>∪</m:t>
                    </m:r>
                  </m:oMath>
                </a14:m>
                <a:r>
                  <a:rPr lang="en-US" sz="2400" dirty="0">
                    <a:solidFill>
                      <a:srgbClr val="B400AB"/>
                    </a:solidFill>
                  </a:rPr>
                  <a:t> { item </a:t>
                </a:r>
                <a:r>
                  <a:rPr lang="en-US" sz="2400" dirty="0" err="1">
                    <a:solidFill>
                      <a:srgbClr val="B400AB"/>
                    </a:solidFill>
                  </a:rPr>
                  <a:t>i</a:t>
                </a:r>
                <a:r>
                  <a:rPr lang="en-US" sz="2400" dirty="0">
                    <a:solidFill>
                      <a:srgbClr val="B400AB"/>
                    </a:solidFill>
                  </a:rPr>
                  <a:t> }</a:t>
                </a:r>
              </a:p>
              <a:p>
                <a:pPr lvl="1"/>
                <a:r>
                  <a:rPr lang="en-US" b="1" dirty="0">
                    <a:solidFill>
                      <a:schemeClr val="tx2"/>
                    </a:solidFill>
                  </a:rPr>
                  <a:t>return</a:t>
                </a:r>
                <a:r>
                  <a:rPr lang="en-US" dirty="0">
                    <a:solidFill>
                      <a:schemeClr val="tx2"/>
                    </a:solidFill>
                  </a:rPr>
                  <a:t> </a:t>
                </a:r>
                <a:r>
                  <a:rPr lang="en-US" dirty="0">
                    <a:solidFill>
                      <a:srgbClr val="B400AB"/>
                    </a:solidFill>
                  </a:rPr>
                  <a:t>ITEMS[W]</a:t>
                </a: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3964529" y="189350"/>
                <a:ext cx="5893373" cy="2547670"/>
              </a:xfrm>
              <a:prstGeom prst="rect">
                <a:avLst/>
              </a:prstGeom>
              <a:blipFill rotWithShape="0">
                <a:blip r:embed="rId2"/>
                <a:stretch>
                  <a:fillRect l="-310" t="-2632"/>
                </a:stretch>
              </a:blipFill>
            </p:spPr>
            <p:txBody>
              <a:bodyPr/>
              <a:lstStyle/>
              <a:p>
                <a:r>
                  <a:rPr lang="en-US">
                    <a:noFill/>
                  </a:rPr>
                  <a:t> </a:t>
                </a:r>
              </a:p>
            </p:txBody>
          </p:sp>
        </mc:Fallback>
      </mc:AlternateContent>
      <p:grpSp>
        <p:nvGrpSpPr>
          <p:cNvPr id="36" name="Group 35"/>
          <p:cNvGrpSpPr/>
          <p:nvPr/>
        </p:nvGrpSpPr>
        <p:grpSpPr>
          <a:xfrm>
            <a:off x="496912" y="1946293"/>
            <a:ext cx="3467617" cy="2688513"/>
            <a:chOff x="628650" y="2737673"/>
            <a:chExt cx="4456255" cy="3292233"/>
          </a:xfrm>
        </p:grpSpPr>
        <p:sp>
          <p:nvSpPr>
            <p:cNvPr id="5" name="Rectangle 4"/>
            <p:cNvSpPr/>
            <p:nvPr/>
          </p:nvSpPr>
          <p:spPr>
            <a:xfrm>
              <a:off x="628650"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7" name="Rectangle 6"/>
            <p:cNvSpPr/>
            <p:nvPr/>
          </p:nvSpPr>
          <p:spPr>
            <a:xfrm>
              <a:off x="2411152"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8" name="Rectangle 7"/>
            <p:cNvSpPr/>
            <p:nvPr/>
          </p:nvSpPr>
          <p:spPr>
            <a:xfrm>
              <a:off x="3302403" y="2738326"/>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9" name="Rectangle 8"/>
            <p:cNvSpPr/>
            <p:nvPr/>
          </p:nvSpPr>
          <p:spPr>
            <a:xfrm>
              <a:off x="4193654" y="2737673"/>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628650"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19900"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11152"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02403" y="3785311"/>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193655" y="3784658"/>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5320473" y="3553857"/>
            <a:ext cx="3673114" cy="1475713"/>
            <a:chOff x="-479811" y="1751737"/>
            <a:chExt cx="5881453" cy="2600511"/>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2" name="TextBox 21"/>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3" name="TextBox 22"/>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4" name="TextBox 23"/>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5" name="TextBox 24"/>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6" name="TextBox 25"/>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9" name="TextBox 28"/>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30" name="TextBox 29"/>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31" name="TextBox 30"/>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34" name="TextBox 33"/>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35" name="TextBox 34"/>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4</a:t>
            </a:r>
          </a:p>
        </p:txBody>
      </p:sp>
      <p:sp>
        <p:nvSpPr>
          <p:cNvPr id="37" name="TextBox 36"/>
          <p:cNvSpPr txBox="1"/>
          <p:nvPr/>
        </p:nvSpPr>
        <p:spPr>
          <a:xfrm>
            <a:off x="184053" y="2135240"/>
            <a:ext cx="208572" cy="369332"/>
          </a:xfrm>
          <a:prstGeom prst="rect">
            <a:avLst/>
          </a:prstGeom>
          <a:noFill/>
        </p:spPr>
        <p:txBody>
          <a:bodyPr wrap="square" rtlCol="0">
            <a:spAutoFit/>
          </a:bodyPr>
          <a:lstStyle/>
          <a:p>
            <a:r>
              <a:rPr lang="en-US"/>
              <a:t>K</a:t>
            </a:r>
          </a:p>
        </p:txBody>
      </p:sp>
      <p:sp>
        <p:nvSpPr>
          <p:cNvPr id="38" name="TextBox 37"/>
          <p:cNvSpPr txBox="1"/>
          <p:nvPr/>
        </p:nvSpPr>
        <p:spPr>
          <a:xfrm rot="16200000">
            <a:off x="-208271" y="2852931"/>
            <a:ext cx="1066050" cy="369332"/>
          </a:xfrm>
          <a:prstGeom prst="rect">
            <a:avLst/>
          </a:prstGeom>
          <a:noFill/>
        </p:spPr>
        <p:txBody>
          <a:bodyPr wrap="square" rtlCol="0">
            <a:spAutoFit/>
          </a:bodyPr>
          <a:lstStyle/>
          <a:p>
            <a:r>
              <a:rPr lang="en-US"/>
              <a:t>ITEMS</a:t>
            </a:r>
          </a:p>
        </p:txBody>
      </p:sp>
      <p:sp>
        <p:nvSpPr>
          <p:cNvPr id="39" name="TextBox 38"/>
          <p:cNvSpPr txBox="1"/>
          <p:nvPr/>
        </p:nvSpPr>
        <p:spPr>
          <a:xfrm>
            <a:off x="739387" y="1540961"/>
            <a:ext cx="208572" cy="369332"/>
          </a:xfrm>
          <a:prstGeom prst="rect">
            <a:avLst/>
          </a:prstGeom>
          <a:noFill/>
        </p:spPr>
        <p:txBody>
          <a:bodyPr wrap="square" rtlCol="0">
            <a:spAutoFit/>
          </a:bodyPr>
          <a:lstStyle/>
          <a:p>
            <a:r>
              <a:rPr lang="en-US" dirty="0"/>
              <a:t>0</a:t>
            </a:r>
          </a:p>
        </p:txBody>
      </p:sp>
      <p:sp>
        <p:nvSpPr>
          <p:cNvPr id="40" name="TextBox 39"/>
          <p:cNvSpPr txBox="1"/>
          <p:nvPr/>
        </p:nvSpPr>
        <p:spPr>
          <a:xfrm>
            <a:off x="1410663" y="1558587"/>
            <a:ext cx="208572" cy="369332"/>
          </a:xfrm>
          <a:prstGeom prst="rect">
            <a:avLst/>
          </a:prstGeom>
          <a:noFill/>
        </p:spPr>
        <p:txBody>
          <a:bodyPr wrap="square" rtlCol="0">
            <a:spAutoFit/>
          </a:bodyPr>
          <a:lstStyle/>
          <a:p>
            <a:r>
              <a:rPr lang="en-US"/>
              <a:t>1</a:t>
            </a:r>
          </a:p>
        </p:txBody>
      </p:sp>
      <p:sp>
        <p:nvSpPr>
          <p:cNvPr id="41" name="TextBox 40"/>
          <p:cNvSpPr txBox="1"/>
          <p:nvPr/>
        </p:nvSpPr>
        <p:spPr>
          <a:xfrm>
            <a:off x="2104186" y="1538390"/>
            <a:ext cx="208572" cy="369332"/>
          </a:xfrm>
          <a:prstGeom prst="rect">
            <a:avLst/>
          </a:prstGeom>
          <a:noFill/>
        </p:spPr>
        <p:txBody>
          <a:bodyPr wrap="square" rtlCol="0">
            <a:spAutoFit/>
          </a:bodyPr>
          <a:lstStyle/>
          <a:p>
            <a:r>
              <a:rPr lang="en-US" dirty="0"/>
              <a:t>2</a:t>
            </a:r>
          </a:p>
        </p:txBody>
      </p:sp>
      <p:sp>
        <p:nvSpPr>
          <p:cNvPr id="42" name="TextBox 41"/>
          <p:cNvSpPr txBox="1"/>
          <p:nvPr/>
        </p:nvSpPr>
        <p:spPr>
          <a:xfrm>
            <a:off x="2797709" y="1539175"/>
            <a:ext cx="208572" cy="369332"/>
          </a:xfrm>
          <a:prstGeom prst="rect">
            <a:avLst/>
          </a:prstGeom>
          <a:noFill/>
        </p:spPr>
        <p:txBody>
          <a:bodyPr wrap="square" rtlCol="0">
            <a:spAutoFit/>
          </a:bodyPr>
          <a:lstStyle/>
          <a:p>
            <a:r>
              <a:rPr lang="en-US" dirty="0"/>
              <a:t>3</a:t>
            </a:r>
          </a:p>
        </p:txBody>
      </p:sp>
      <p:sp>
        <p:nvSpPr>
          <p:cNvPr id="43" name="TextBox 42"/>
          <p:cNvSpPr txBox="1"/>
          <p:nvPr/>
        </p:nvSpPr>
        <p:spPr>
          <a:xfrm>
            <a:off x="3468985" y="1543923"/>
            <a:ext cx="208572" cy="369332"/>
          </a:xfrm>
          <a:prstGeom prst="rect">
            <a:avLst/>
          </a:prstGeom>
          <a:noFill/>
        </p:spPr>
        <p:txBody>
          <a:bodyPr wrap="square" rtlCol="0">
            <a:spAutoFit/>
          </a:bodyPr>
          <a:lstStyle/>
          <a:p>
            <a:r>
              <a:rPr lang="en-US" dirty="0"/>
              <a:t>4</a:t>
            </a:r>
          </a:p>
        </p:txBody>
      </p:sp>
      <p:pic>
        <p:nvPicPr>
          <p:cNvPr id="44" name="Picture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06803" y="2906352"/>
            <a:ext cx="473295" cy="430056"/>
          </a:xfrm>
          <a:prstGeom prst="rect">
            <a:avLst/>
          </a:prstGeom>
        </p:spPr>
      </p:pic>
      <p:pic>
        <p:nvPicPr>
          <p:cNvPr id="45" name="Picture 4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00326" y="2907484"/>
            <a:ext cx="472049" cy="428924"/>
          </a:xfrm>
          <a:prstGeom prst="rect">
            <a:avLst/>
          </a:prstGeom>
        </p:spPr>
      </p:pic>
      <p:pic>
        <p:nvPicPr>
          <p:cNvPr id="46" name="Picture 4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82589" y="2895299"/>
            <a:ext cx="485459" cy="441109"/>
          </a:xfrm>
          <a:prstGeom prst="rect">
            <a:avLst/>
          </a:prstGeom>
        </p:spPr>
      </p:pic>
      <p:sp>
        <p:nvSpPr>
          <p:cNvPr id="47" name="TextBox 46"/>
          <p:cNvSpPr txBox="1"/>
          <p:nvPr/>
        </p:nvSpPr>
        <p:spPr>
          <a:xfrm>
            <a:off x="1306803" y="5221525"/>
            <a:ext cx="3519840" cy="369332"/>
          </a:xfrm>
          <a:prstGeom prst="rect">
            <a:avLst/>
          </a:prstGeom>
          <a:noFill/>
        </p:spPr>
        <p:txBody>
          <a:bodyPr wrap="square" rtlCol="0">
            <a:spAutoFit/>
          </a:bodyPr>
          <a:lstStyle/>
          <a:p>
            <a:r>
              <a:rPr lang="en-US" dirty="0">
                <a:solidFill>
                  <a:srgbClr val="B400AB"/>
                </a:solidFill>
              </a:rPr>
              <a:t>ITEMS[3] = ITEMS[0] + </a:t>
            </a:r>
          </a:p>
        </p:txBody>
      </p:sp>
      <p:pic>
        <p:nvPicPr>
          <p:cNvPr id="49" name="Picture 4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68985" y="5130258"/>
            <a:ext cx="495544" cy="450273"/>
          </a:xfrm>
          <a:prstGeom prst="rect">
            <a:avLst/>
          </a:prstGeom>
        </p:spPr>
      </p:pic>
      <p:sp>
        <p:nvSpPr>
          <p:cNvPr id="3" name="Slide Number Placeholder 2">
            <a:extLst>
              <a:ext uri="{FF2B5EF4-FFF2-40B4-BE49-F238E27FC236}">
                <a16:creationId xmlns:a16="http://schemas.microsoft.com/office/drawing/2014/main" id="{BDE68DF8-7FF0-3F4C-A8DA-985B47EADD10}"/>
              </a:ext>
            </a:extLst>
          </p:cNvPr>
          <p:cNvSpPr>
            <a:spLocks noGrp="1"/>
          </p:cNvSpPr>
          <p:nvPr>
            <p:ph type="sldNum" sz="quarter" idx="12"/>
          </p:nvPr>
        </p:nvSpPr>
        <p:spPr/>
        <p:txBody>
          <a:bodyPr/>
          <a:lstStyle/>
          <a:p>
            <a:fld id="{EF2FF170-42D9-E44F-9C55-E217B723EC95}" type="slidenum">
              <a:rPr lang="en-US" smtClean="0"/>
              <a:t>56</a:t>
            </a:fld>
            <a:endParaRPr lang="en-US"/>
          </a:p>
        </p:txBody>
      </p:sp>
    </p:spTree>
    <p:extLst>
      <p:ext uri="{BB962C8B-B14F-4D97-AF65-F5344CB8AC3E}">
        <p14:creationId xmlns:p14="http://schemas.microsoft.com/office/powerpoint/2010/main" val="8372137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3964529" y="189350"/>
                <a:ext cx="5893373" cy="254767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UnboundedKnapsack(</a:t>
                </a:r>
                <a:r>
                  <a:rPr lang="en-US" dirty="0">
                    <a:solidFill>
                      <a:srgbClr val="7030A0"/>
                    </a:solidFill>
                  </a:rPr>
                  <a:t>W</a:t>
                </a:r>
                <a:r>
                  <a:rPr lang="en-US" dirty="0"/>
                  <a:t>, </a:t>
                </a:r>
                <a:r>
                  <a:rPr lang="en-US" dirty="0">
                    <a:solidFill>
                      <a:schemeClr val="accent5"/>
                    </a:solidFill>
                  </a:rPr>
                  <a:t>n</a:t>
                </a:r>
                <a:r>
                  <a:rPr lang="en-US" dirty="0"/>
                  <a:t>, </a:t>
                </a:r>
                <a:r>
                  <a:rPr lang="en-US" dirty="0">
                    <a:solidFill>
                      <a:schemeClr val="accent4"/>
                    </a:solidFill>
                  </a:rPr>
                  <a:t>weights</a:t>
                </a:r>
                <a:r>
                  <a:rPr lang="en-US" dirty="0"/>
                  <a:t>, </a:t>
                </a:r>
                <a:r>
                  <a:rPr lang="en-US" dirty="0">
                    <a:solidFill>
                      <a:schemeClr val="accent1"/>
                    </a:solidFill>
                  </a:rPr>
                  <a:t>values</a:t>
                </a:r>
                <a:r>
                  <a:rPr lang="en-US" dirty="0"/>
                  <a:t>):</a:t>
                </a:r>
              </a:p>
              <a:p>
                <a:pPr lvl="1"/>
                <a:r>
                  <a:rPr lang="en-US" dirty="0">
                    <a:solidFill>
                      <a:schemeClr val="tx2"/>
                    </a:solidFill>
                  </a:rPr>
                  <a:t>K[0] = 0</a:t>
                </a:r>
              </a:p>
              <a:p>
                <a:pPr lvl="1"/>
                <a:r>
                  <a:rPr lang="en-US" dirty="0">
                    <a:solidFill>
                      <a:srgbClr val="B400AB"/>
                    </a:solidFill>
                  </a:rPr>
                  <a:t>ITEMS[0] = </a:t>
                </a:r>
                <a14:m>
                  <m:oMath xmlns:m="http://schemas.openxmlformats.org/officeDocument/2006/math">
                    <m:r>
                      <a:rPr lang="en-US" i="1" smtClean="0">
                        <a:solidFill>
                          <a:srgbClr val="B400AB"/>
                        </a:solidFill>
                        <a:latin typeface="Cambria Math" charset="0"/>
                      </a:rPr>
                      <m:t>∅</m:t>
                    </m:r>
                  </m:oMath>
                </a14:m>
                <a:endParaRPr lang="en-US" dirty="0">
                  <a:solidFill>
                    <a:srgbClr val="B400AB"/>
                  </a:solidFill>
                </a:endParaRPr>
              </a:p>
              <a:p>
                <a:pPr lvl="1"/>
                <a:r>
                  <a:rPr lang="en-US" b="1" dirty="0">
                    <a:solidFill>
                      <a:srgbClr val="7030A0"/>
                    </a:solidFill>
                  </a:rPr>
                  <a:t>for</a:t>
                </a:r>
                <a:r>
                  <a:rPr lang="en-US" dirty="0">
                    <a:solidFill>
                      <a:srgbClr val="7030A0"/>
                    </a:solidFill>
                  </a:rPr>
                  <a:t> x = 1, </a:t>
                </a:r>
                <a:r>
                  <a:rPr lang="mr-IN" dirty="0">
                    <a:solidFill>
                      <a:srgbClr val="7030A0"/>
                    </a:solidFill>
                  </a:rPr>
                  <a:t>…</a:t>
                </a:r>
                <a:r>
                  <a:rPr lang="en-US" dirty="0">
                    <a:solidFill>
                      <a:srgbClr val="7030A0"/>
                    </a:solidFill>
                  </a:rPr>
                  <a:t>, W:</a:t>
                </a:r>
              </a:p>
              <a:p>
                <a:pPr lvl="2"/>
                <a:r>
                  <a:rPr lang="en-US" sz="2400" dirty="0">
                    <a:solidFill>
                      <a:schemeClr val="tx2"/>
                    </a:solidFill>
                  </a:rPr>
                  <a:t>K[x] = 0</a:t>
                </a:r>
              </a:p>
              <a:p>
                <a:pPr lvl="2"/>
                <a:r>
                  <a:rPr lang="en-US" sz="2400" b="1" dirty="0">
                    <a:solidFill>
                      <a:schemeClr val="accent5"/>
                    </a:solidFill>
                  </a:rPr>
                  <a:t>for</a:t>
                </a:r>
                <a:r>
                  <a:rPr lang="en-US" sz="2400" dirty="0">
                    <a:solidFill>
                      <a:schemeClr val="accent5"/>
                    </a:solidFill>
                  </a:rPr>
                  <a:t> </a:t>
                </a:r>
                <a:r>
                  <a:rPr lang="en-US" sz="2400" dirty="0" err="1">
                    <a:solidFill>
                      <a:schemeClr val="accent5"/>
                    </a:solidFill>
                  </a:rPr>
                  <a:t>i</a:t>
                </a:r>
                <a:r>
                  <a:rPr lang="en-US" sz="2400" dirty="0">
                    <a:solidFill>
                      <a:schemeClr val="accent5"/>
                    </a:solidFill>
                  </a:rPr>
                  <a:t> = 1, </a:t>
                </a:r>
                <a:r>
                  <a:rPr lang="mr-IN" sz="2400" dirty="0">
                    <a:solidFill>
                      <a:schemeClr val="accent5"/>
                    </a:solidFill>
                  </a:rPr>
                  <a:t>…</a:t>
                </a:r>
                <a:r>
                  <a:rPr lang="en-US" sz="2400" dirty="0">
                    <a:solidFill>
                      <a:schemeClr val="accent5"/>
                    </a:solidFill>
                  </a:rPr>
                  <a:t>, n:</a:t>
                </a:r>
              </a:p>
              <a:p>
                <a:pPr lvl="3"/>
                <a:r>
                  <a:rPr lang="en-US" sz="2400" b="1" dirty="0">
                    <a:solidFill>
                      <a:schemeClr val="accent4"/>
                    </a:solidFill>
                  </a:rPr>
                  <a:t>if</a:t>
                </a:r>
                <a:r>
                  <a:rPr lang="en-US" sz="2400" dirty="0">
                    <a:solidFill>
                      <a:schemeClr val="accent4"/>
                    </a:solidFill>
                  </a:rPr>
                  <a:t> </a:t>
                </a:r>
                <a14:m>
                  <m:oMath xmlns:m="http://schemas.openxmlformats.org/officeDocument/2006/math">
                    <m:sSub>
                      <m:sSubPr>
                        <m:ctrlPr>
                          <a:rPr lang="en-US" sz="2400" i="1" smtClean="0">
                            <a:solidFill>
                              <a:schemeClr val="accent4"/>
                            </a:solidFill>
                            <a:latin typeface="Cambria Math" panose="02040503050406030204" pitchFamily="18" charset="0"/>
                          </a:rPr>
                        </m:ctrlPr>
                      </m:sSubPr>
                      <m:e>
                        <m:r>
                          <a:rPr lang="en-US" sz="2400" i="1" smtClean="0">
                            <a:solidFill>
                              <a:schemeClr val="accent4"/>
                            </a:solidFill>
                            <a:latin typeface="Cambria Math" charset="0"/>
                          </a:rPr>
                          <m:t>𝑤</m:t>
                        </m:r>
                      </m:e>
                      <m:sub>
                        <m:r>
                          <a:rPr lang="en-US" sz="2400" i="1" smtClean="0">
                            <a:solidFill>
                              <a:schemeClr val="accent4"/>
                            </a:solidFill>
                            <a:latin typeface="Cambria Math" charset="0"/>
                          </a:rPr>
                          <m:t>𝑖</m:t>
                        </m:r>
                      </m:sub>
                    </m:sSub>
                    <m:r>
                      <a:rPr lang="en-US" sz="2400" i="1" smtClean="0">
                        <a:solidFill>
                          <a:schemeClr val="accent4"/>
                        </a:solidFill>
                        <a:latin typeface="Cambria Math" charset="0"/>
                      </a:rPr>
                      <m:t>≤</m:t>
                    </m:r>
                    <m:r>
                      <a:rPr lang="en-US" sz="2400" i="1" smtClean="0">
                        <a:solidFill>
                          <a:schemeClr val="accent4"/>
                        </a:solidFill>
                        <a:latin typeface="Cambria Math" charset="0"/>
                      </a:rPr>
                      <m:t>𝑥</m:t>
                    </m:r>
                    <m:r>
                      <a:rPr lang="en-US" sz="2400" i="1" smtClean="0">
                        <a:solidFill>
                          <a:schemeClr val="accent4"/>
                        </a:solidFill>
                        <a:latin typeface="Cambria Math" charset="0"/>
                      </a:rPr>
                      <m:t>:</m:t>
                    </m:r>
                  </m:oMath>
                </a14:m>
                <a:endParaRPr lang="en-US" sz="2400" dirty="0">
                  <a:solidFill>
                    <a:schemeClr val="accent4"/>
                  </a:solidFill>
                </a:endParaRPr>
              </a:p>
              <a:p>
                <a:pPr lvl="4"/>
                <a14:m>
                  <m:oMath xmlns:m="http://schemas.openxmlformats.org/officeDocument/2006/math">
                    <m:r>
                      <a:rPr lang="en-US" sz="2400" i="1" smtClean="0">
                        <a:solidFill>
                          <a:schemeClr val="tx2"/>
                        </a:solidFill>
                        <a:latin typeface="Cambria Math" charset="0"/>
                      </a:rPr>
                      <m:t>𝐾</m:t>
                    </m:r>
                    <m:d>
                      <m:dPr>
                        <m:begChr m:val="["/>
                        <m:endChr m:val="]"/>
                        <m:ctrlPr>
                          <a:rPr lang="en-US" sz="2400" i="1" smtClean="0">
                            <a:solidFill>
                              <a:schemeClr val="tx2"/>
                            </a:solidFill>
                            <a:latin typeface="Cambria Math" panose="02040503050406030204" pitchFamily="18" charset="0"/>
                          </a:rPr>
                        </m:ctrlPr>
                      </m:dPr>
                      <m:e>
                        <m:r>
                          <a:rPr lang="en-US" sz="2400" i="1" smtClean="0">
                            <a:solidFill>
                              <a:schemeClr val="tx2"/>
                            </a:solidFill>
                            <a:latin typeface="Cambria Math" charset="0"/>
                          </a:rPr>
                          <m:t>𝑥</m:t>
                        </m:r>
                      </m:e>
                    </m:d>
                    <m:r>
                      <a:rPr lang="en-US" sz="2400" i="1" smtClean="0">
                        <a:latin typeface="Cambria Math" charset="0"/>
                      </a:rPr>
                      <m:t>=</m:t>
                    </m:r>
                    <m:func>
                      <m:funcPr>
                        <m:ctrlPr>
                          <a:rPr lang="en-US" sz="2400" i="1" smtClean="0">
                            <a:latin typeface="Cambria Math" panose="02040503050406030204" pitchFamily="18" charset="0"/>
                          </a:rPr>
                        </m:ctrlPr>
                      </m:funcPr>
                      <m:fName>
                        <m:r>
                          <m:rPr>
                            <m:sty m:val="p"/>
                          </m:rPr>
                          <a:rPr lang="en-US" sz="2400" smtClean="0">
                            <a:latin typeface="Cambria Math" charset="0"/>
                          </a:rPr>
                          <m:t>max</m:t>
                        </m:r>
                      </m:fName>
                      <m:e>
                        <m:r>
                          <m:rPr>
                            <m:lit/>
                          </m:rPr>
                          <a:rPr lang="en-US" sz="2400" i="1" smtClean="0">
                            <a:latin typeface="Cambria Math" charset="0"/>
                          </a:rPr>
                          <m:t>{</m:t>
                        </m:r>
                        <m:r>
                          <a:rPr lang="en-US" sz="2400" i="1" smtClean="0">
                            <a:latin typeface="Cambria Math" charset="0"/>
                          </a:rPr>
                          <m:t> </m:t>
                        </m:r>
                        <m:r>
                          <a:rPr lang="en-US" sz="2400" i="1" smtClean="0">
                            <a:solidFill>
                              <a:schemeClr val="tx2"/>
                            </a:solidFill>
                            <a:latin typeface="Cambria Math" charset="0"/>
                          </a:rPr>
                          <m:t>𝐾</m:t>
                        </m:r>
                        <m:d>
                          <m:dPr>
                            <m:begChr m:val="["/>
                            <m:endChr m:val="]"/>
                            <m:ctrlPr>
                              <a:rPr lang="en-US" sz="2400" i="1" smtClean="0">
                                <a:solidFill>
                                  <a:schemeClr val="tx2"/>
                                </a:solidFill>
                                <a:latin typeface="Cambria Math" panose="02040503050406030204" pitchFamily="18" charset="0"/>
                              </a:rPr>
                            </m:ctrlPr>
                          </m:dPr>
                          <m:e>
                            <m:r>
                              <a:rPr lang="en-US" sz="2400" i="1" smtClean="0">
                                <a:solidFill>
                                  <a:schemeClr val="tx2"/>
                                </a:solidFill>
                                <a:latin typeface="Cambria Math" charset="0"/>
                              </a:rPr>
                              <m:t>𝑥</m:t>
                            </m:r>
                          </m:e>
                        </m:d>
                        <m:r>
                          <a:rPr lang="en-US" sz="2400" i="1" smtClean="0">
                            <a:latin typeface="Cambria Math" charset="0"/>
                          </a:rPr>
                          <m:t>, </m:t>
                        </m:r>
                        <m:r>
                          <a:rPr lang="en-US" sz="2400" i="1" smtClean="0">
                            <a:solidFill>
                              <a:schemeClr val="accent1"/>
                            </a:solidFill>
                            <a:latin typeface="Cambria Math" charset="0"/>
                          </a:rPr>
                          <m:t>𝐾</m:t>
                        </m:r>
                        <m:d>
                          <m:dPr>
                            <m:begChr m:val="["/>
                            <m:endChr m:val="]"/>
                            <m:ctrlPr>
                              <a:rPr lang="en-US" sz="2400" i="1" smtClean="0">
                                <a:solidFill>
                                  <a:schemeClr val="accent1"/>
                                </a:solidFill>
                                <a:latin typeface="Cambria Math" panose="02040503050406030204" pitchFamily="18" charset="0"/>
                              </a:rPr>
                            </m:ctrlPr>
                          </m:dPr>
                          <m:e>
                            <m:r>
                              <a:rPr lang="en-US" sz="2400" i="1" smtClean="0">
                                <a:solidFill>
                                  <a:schemeClr val="accent1"/>
                                </a:solidFill>
                                <a:latin typeface="Cambria Math" charset="0"/>
                              </a:rPr>
                              <m:t>𝑥</m:t>
                            </m:r>
                            <m:r>
                              <a:rPr lang="en-US" sz="2400" i="1" smtClean="0">
                                <a:solidFill>
                                  <a:schemeClr val="accent1"/>
                                </a:solidFill>
                                <a:latin typeface="Cambria Math" charset="0"/>
                              </a:rPr>
                              <m:t> −</m:t>
                            </m:r>
                            <m:sSub>
                              <m:sSubPr>
                                <m:ctrlPr>
                                  <a:rPr lang="en-US" sz="2400" i="1" smtClean="0">
                                    <a:solidFill>
                                      <a:schemeClr val="accent1"/>
                                    </a:solidFill>
                                    <a:latin typeface="Cambria Math" panose="02040503050406030204" pitchFamily="18" charset="0"/>
                                  </a:rPr>
                                </m:ctrlPr>
                              </m:sSubPr>
                              <m:e>
                                <m:r>
                                  <a:rPr lang="en-US" sz="2400" i="1" smtClean="0">
                                    <a:solidFill>
                                      <a:schemeClr val="accent1"/>
                                    </a:solidFill>
                                    <a:latin typeface="Cambria Math" charset="0"/>
                                  </a:rPr>
                                  <m:t>𝑤</m:t>
                                </m:r>
                              </m:e>
                              <m:sub>
                                <m:r>
                                  <a:rPr lang="en-US" sz="2400" i="1" smtClean="0">
                                    <a:solidFill>
                                      <a:schemeClr val="accent1"/>
                                    </a:solidFill>
                                    <a:latin typeface="Cambria Math" charset="0"/>
                                  </a:rPr>
                                  <m:t>𝑖</m:t>
                                </m:r>
                              </m:sub>
                            </m:sSub>
                          </m:e>
                        </m:d>
                        <m:r>
                          <a:rPr lang="en-US" sz="2400" i="1" smtClean="0">
                            <a:solidFill>
                              <a:schemeClr val="accent1"/>
                            </a:solidFill>
                            <a:latin typeface="Cambria Math" charset="0"/>
                          </a:rPr>
                          <m:t>+</m:t>
                        </m:r>
                        <m:sSub>
                          <m:sSubPr>
                            <m:ctrlPr>
                              <a:rPr lang="en-US" sz="2400" i="1" smtClean="0">
                                <a:solidFill>
                                  <a:schemeClr val="accent1"/>
                                </a:solidFill>
                                <a:latin typeface="Cambria Math" panose="02040503050406030204" pitchFamily="18" charset="0"/>
                              </a:rPr>
                            </m:ctrlPr>
                          </m:sSubPr>
                          <m:e>
                            <m:r>
                              <a:rPr lang="en-US" sz="2400" i="1" smtClean="0">
                                <a:solidFill>
                                  <a:schemeClr val="accent1"/>
                                </a:solidFill>
                                <a:latin typeface="Cambria Math" charset="0"/>
                              </a:rPr>
                              <m:t>𝑣</m:t>
                            </m:r>
                          </m:e>
                          <m:sub>
                            <m:r>
                              <a:rPr lang="en-US" sz="2400" i="1" smtClean="0">
                                <a:solidFill>
                                  <a:schemeClr val="accent1"/>
                                </a:solidFill>
                                <a:latin typeface="Cambria Math" charset="0"/>
                              </a:rPr>
                              <m:t>𝑖</m:t>
                            </m:r>
                          </m:sub>
                        </m:sSub>
                        <m:r>
                          <a:rPr lang="en-US" sz="2400" i="1" smtClean="0">
                            <a:latin typeface="Cambria Math" charset="0"/>
                          </a:rPr>
                          <m:t> }</m:t>
                        </m:r>
                      </m:e>
                    </m:func>
                  </m:oMath>
                </a14:m>
                <a:endParaRPr lang="en-US" sz="2400" dirty="0">
                  <a:solidFill>
                    <a:schemeClr val="accent1"/>
                  </a:solidFill>
                </a:endParaRPr>
              </a:p>
              <a:p>
                <a:pPr lvl="4"/>
                <a:r>
                  <a:rPr lang="en-US" sz="2400" dirty="0">
                    <a:solidFill>
                      <a:srgbClr val="B400AB"/>
                    </a:solidFill>
                  </a:rPr>
                  <a:t>If K[x] was updated:</a:t>
                </a:r>
              </a:p>
              <a:p>
                <a:pPr lvl="5"/>
                <a:r>
                  <a:rPr lang="en-US" sz="2400" dirty="0">
                    <a:solidFill>
                      <a:srgbClr val="B400AB"/>
                    </a:solidFill>
                  </a:rPr>
                  <a:t>ITEMS[x] = ITEMS[x </a:t>
                </a:r>
                <a:r>
                  <a:rPr lang="mr-IN" sz="2400" dirty="0">
                    <a:solidFill>
                      <a:srgbClr val="B400AB"/>
                    </a:solidFill>
                  </a:rPr>
                  <a:t>–</a:t>
                </a:r>
                <a:r>
                  <a:rPr lang="en-US" sz="2400" dirty="0">
                    <a:solidFill>
                      <a:srgbClr val="B400AB"/>
                    </a:solidFill>
                  </a:rPr>
                  <a:t> </a:t>
                </a:r>
                <a:r>
                  <a:rPr lang="en-US" sz="2400" dirty="0" err="1">
                    <a:solidFill>
                      <a:srgbClr val="B400AB"/>
                    </a:solidFill>
                  </a:rPr>
                  <a:t>w</a:t>
                </a:r>
                <a:r>
                  <a:rPr lang="en-US" sz="2400" baseline="-25000" dirty="0" err="1">
                    <a:solidFill>
                      <a:srgbClr val="B400AB"/>
                    </a:solidFill>
                  </a:rPr>
                  <a:t>i</a:t>
                </a:r>
                <a:r>
                  <a:rPr lang="en-US" sz="2400" dirty="0">
                    <a:solidFill>
                      <a:srgbClr val="B400AB"/>
                    </a:solidFill>
                  </a:rPr>
                  <a:t>] </a:t>
                </a:r>
                <a14:m>
                  <m:oMath xmlns:m="http://schemas.openxmlformats.org/officeDocument/2006/math">
                    <m:r>
                      <a:rPr lang="en-US" sz="2400" i="1" smtClean="0">
                        <a:solidFill>
                          <a:srgbClr val="B400AB"/>
                        </a:solidFill>
                        <a:latin typeface="Cambria Math" charset="0"/>
                      </a:rPr>
                      <m:t>∪</m:t>
                    </m:r>
                  </m:oMath>
                </a14:m>
                <a:r>
                  <a:rPr lang="en-US" sz="2400" dirty="0">
                    <a:solidFill>
                      <a:srgbClr val="B400AB"/>
                    </a:solidFill>
                  </a:rPr>
                  <a:t> { item </a:t>
                </a:r>
                <a:r>
                  <a:rPr lang="en-US" sz="2400" dirty="0" err="1">
                    <a:solidFill>
                      <a:srgbClr val="B400AB"/>
                    </a:solidFill>
                  </a:rPr>
                  <a:t>i</a:t>
                </a:r>
                <a:r>
                  <a:rPr lang="en-US" sz="2400" dirty="0">
                    <a:solidFill>
                      <a:srgbClr val="B400AB"/>
                    </a:solidFill>
                  </a:rPr>
                  <a:t> }</a:t>
                </a:r>
              </a:p>
              <a:p>
                <a:pPr lvl="1"/>
                <a:r>
                  <a:rPr lang="en-US" b="1" dirty="0">
                    <a:solidFill>
                      <a:schemeClr val="tx2"/>
                    </a:solidFill>
                  </a:rPr>
                  <a:t>return</a:t>
                </a:r>
                <a:r>
                  <a:rPr lang="en-US" dirty="0">
                    <a:solidFill>
                      <a:schemeClr val="tx2"/>
                    </a:solidFill>
                  </a:rPr>
                  <a:t> </a:t>
                </a:r>
                <a:r>
                  <a:rPr lang="en-US" dirty="0">
                    <a:solidFill>
                      <a:srgbClr val="B400AB"/>
                    </a:solidFill>
                  </a:rPr>
                  <a:t>ITEMS[W]</a:t>
                </a: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3964529" y="189350"/>
                <a:ext cx="5893373" cy="2547670"/>
              </a:xfrm>
              <a:prstGeom prst="rect">
                <a:avLst/>
              </a:prstGeom>
              <a:blipFill rotWithShape="0">
                <a:blip r:embed="rId2"/>
                <a:stretch>
                  <a:fillRect l="-310" t="-2632"/>
                </a:stretch>
              </a:blipFill>
            </p:spPr>
            <p:txBody>
              <a:bodyPr/>
              <a:lstStyle/>
              <a:p>
                <a:r>
                  <a:rPr lang="en-US">
                    <a:noFill/>
                  </a:rPr>
                  <a:t> </a:t>
                </a:r>
              </a:p>
            </p:txBody>
          </p:sp>
        </mc:Fallback>
      </mc:AlternateContent>
      <p:grpSp>
        <p:nvGrpSpPr>
          <p:cNvPr id="36" name="Group 35"/>
          <p:cNvGrpSpPr/>
          <p:nvPr/>
        </p:nvGrpSpPr>
        <p:grpSpPr>
          <a:xfrm>
            <a:off x="496912" y="1946293"/>
            <a:ext cx="3467617" cy="2688513"/>
            <a:chOff x="628650" y="2737673"/>
            <a:chExt cx="4456255" cy="3292233"/>
          </a:xfrm>
        </p:grpSpPr>
        <p:sp>
          <p:nvSpPr>
            <p:cNvPr id="5" name="Rectangle 4"/>
            <p:cNvSpPr/>
            <p:nvPr/>
          </p:nvSpPr>
          <p:spPr>
            <a:xfrm>
              <a:off x="628650"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7" name="Rectangle 6"/>
            <p:cNvSpPr/>
            <p:nvPr/>
          </p:nvSpPr>
          <p:spPr>
            <a:xfrm>
              <a:off x="2411152"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8" name="Rectangle 7"/>
            <p:cNvSpPr/>
            <p:nvPr/>
          </p:nvSpPr>
          <p:spPr>
            <a:xfrm>
              <a:off x="3302403" y="2738326"/>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9" name="Rectangle 8"/>
            <p:cNvSpPr/>
            <p:nvPr/>
          </p:nvSpPr>
          <p:spPr>
            <a:xfrm>
              <a:off x="4193654" y="2737673"/>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
          <p:nvSpPr>
            <p:cNvPr id="10" name="Rectangle 9"/>
            <p:cNvSpPr/>
            <p:nvPr/>
          </p:nvSpPr>
          <p:spPr>
            <a:xfrm>
              <a:off x="628650"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19900"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11152"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02403" y="3785311"/>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193655" y="3784658"/>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5320473" y="3553857"/>
            <a:ext cx="3673114" cy="1475713"/>
            <a:chOff x="-479811" y="1751737"/>
            <a:chExt cx="5881453" cy="2600511"/>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2" name="TextBox 21"/>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3" name="TextBox 22"/>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4" name="TextBox 23"/>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5" name="TextBox 24"/>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6" name="TextBox 25"/>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9" name="TextBox 28"/>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30" name="TextBox 29"/>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31" name="TextBox 30"/>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34" name="TextBox 33"/>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35" name="TextBox 34"/>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4</a:t>
            </a:r>
          </a:p>
        </p:txBody>
      </p:sp>
      <p:sp>
        <p:nvSpPr>
          <p:cNvPr id="37" name="TextBox 36"/>
          <p:cNvSpPr txBox="1"/>
          <p:nvPr/>
        </p:nvSpPr>
        <p:spPr>
          <a:xfrm>
            <a:off x="184053" y="2135240"/>
            <a:ext cx="208572" cy="369332"/>
          </a:xfrm>
          <a:prstGeom prst="rect">
            <a:avLst/>
          </a:prstGeom>
          <a:noFill/>
        </p:spPr>
        <p:txBody>
          <a:bodyPr wrap="square" rtlCol="0">
            <a:spAutoFit/>
          </a:bodyPr>
          <a:lstStyle/>
          <a:p>
            <a:r>
              <a:rPr lang="en-US"/>
              <a:t>K</a:t>
            </a:r>
          </a:p>
        </p:txBody>
      </p:sp>
      <p:sp>
        <p:nvSpPr>
          <p:cNvPr id="38" name="TextBox 37"/>
          <p:cNvSpPr txBox="1"/>
          <p:nvPr/>
        </p:nvSpPr>
        <p:spPr>
          <a:xfrm rot="16200000">
            <a:off x="-208271" y="2852931"/>
            <a:ext cx="1066050" cy="369332"/>
          </a:xfrm>
          <a:prstGeom prst="rect">
            <a:avLst/>
          </a:prstGeom>
          <a:noFill/>
        </p:spPr>
        <p:txBody>
          <a:bodyPr wrap="square" rtlCol="0">
            <a:spAutoFit/>
          </a:bodyPr>
          <a:lstStyle/>
          <a:p>
            <a:r>
              <a:rPr lang="en-US"/>
              <a:t>ITEMS</a:t>
            </a:r>
          </a:p>
        </p:txBody>
      </p:sp>
      <p:sp>
        <p:nvSpPr>
          <p:cNvPr id="39" name="TextBox 38"/>
          <p:cNvSpPr txBox="1"/>
          <p:nvPr/>
        </p:nvSpPr>
        <p:spPr>
          <a:xfrm>
            <a:off x="739387" y="1540961"/>
            <a:ext cx="208572" cy="369332"/>
          </a:xfrm>
          <a:prstGeom prst="rect">
            <a:avLst/>
          </a:prstGeom>
          <a:noFill/>
        </p:spPr>
        <p:txBody>
          <a:bodyPr wrap="square" rtlCol="0">
            <a:spAutoFit/>
          </a:bodyPr>
          <a:lstStyle/>
          <a:p>
            <a:r>
              <a:rPr lang="en-US" dirty="0"/>
              <a:t>0</a:t>
            </a:r>
          </a:p>
        </p:txBody>
      </p:sp>
      <p:sp>
        <p:nvSpPr>
          <p:cNvPr id="40" name="TextBox 39"/>
          <p:cNvSpPr txBox="1"/>
          <p:nvPr/>
        </p:nvSpPr>
        <p:spPr>
          <a:xfrm>
            <a:off x="1410663" y="1558587"/>
            <a:ext cx="208572" cy="369332"/>
          </a:xfrm>
          <a:prstGeom prst="rect">
            <a:avLst/>
          </a:prstGeom>
          <a:noFill/>
        </p:spPr>
        <p:txBody>
          <a:bodyPr wrap="square" rtlCol="0">
            <a:spAutoFit/>
          </a:bodyPr>
          <a:lstStyle/>
          <a:p>
            <a:r>
              <a:rPr lang="en-US"/>
              <a:t>1</a:t>
            </a:r>
          </a:p>
        </p:txBody>
      </p:sp>
      <p:sp>
        <p:nvSpPr>
          <p:cNvPr id="41" name="TextBox 40"/>
          <p:cNvSpPr txBox="1"/>
          <p:nvPr/>
        </p:nvSpPr>
        <p:spPr>
          <a:xfrm>
            <a:off x="2104186" y="1538390"/>
            <a:ext cx="208572" cy="369332"/>
          </a:xfrm>
          <a:prstGeom prst="rect">
            <a:avLst/>
          </a:prstGeom>
          <a:noFill/>
        </p:spPr>
        <p:txBody>
          <a:bodyPr wrap="square" rtlCol="0">
            <a:spAutoFit/>
          </a:bodyPr>
          <a:lstStyle/>
          <a:p>
            <a:r>
              <a:rPr lang="en-US" dirty="0"/>
              <a:t>2</a:t>
            </a:r>
          </a:p>
        </p:txBody>
      </p:sp>
      <p:sp>
        <p:nvSpPr>
          <p:cNvPr id="42" name="TextBox 41"/>
          <p:cNvSpPr txBox="1"/>
          <p:nvPr/>
        </p:nvSpPr>
        <p:spPr>
          <a:xfrm>
            <a:off x="2797709" y="1539175"/>
            <a:ext cx="208572" cy="369332"/>
          </a:xfrm>
          <a:prstGeom prst="rect">
            <a:avLst/>
          </a:prstGeom>
          <a:noFill/>
        </p:spPr>
        <p:txBody>
          <a:bodyPr wrap="square" rtlCol="0">
            <a:spAutoFit/>
          </a:bodyPr>
          <a:lstStyle/>
          <a:p>
            <a:r>
              <a:rPr lang="en-US" dirty="0"/>
              <a:t>3</a:t>
            </a:r>
          </a:p>
        </p:txBody>
      </p:sp>
      <p:sp>
        <p:nvSpPr>
          <p:cNvPr id="43" name="TextBox 42"/>
          <p:cNvSpPr txBox="1"/>
          <p:nvPr/>
        </p:nvSpPr>
        <p:spPr>
          <a:xfrm>
            <a:off x="3468985" y="1543923"/>
            <a:ext cx="208572" cy="369332"/>
          </a:xfrm>
          <a:prstGeom prst="rect">
            <a:avLst/>
          </a:prstGeom>
          <a:noFill/>
        </p:spPr>
        <p:txBody>
          <a:bodyPr wrap="square" rtlCol="0">
            <a:spAutoFit/>
          </a:bodyPr>
          <a:lstStyle/>
          <a:p>
            <a:r>
              <a:rPr lang="en-US" dirty="0"/>
              <a:t>4</a:t>
            </a:r>
          </a:p>
        </p:txBody>
      </p:sp>
      <p:pic>
        <p:nvPicPr>
          <p:cNvPr id="44" name="Picture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06803" y="2906352"/>
            <a:ext cx="473295" cy="430056"/>
          </a:xfrm>
          <a:prstGeom prst="rect">
            <a:avLst/>
          </a:prstGeom>
        </p:spPr>
      </p:pic>
      <p:pic>
        <p:nvPicPr>
          <p:cNvPr id="45" name="Picture 4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00326" y="2907484"/>
            <a:ext cx="472049" cy="428924"/>
          </a:xfrm>
          <a:prstGeom prst="rect">
            <a:avLst/>
          </a:prstGeom>
        </p:spPr>
      </p:pic>
      <p:pic>
        <p:nvPicPr>
          <p:cNvPr id="46" name="Picture 4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82589" y="2895299"/>
            <a:ext cx="485459" cy="441109"/>
          </a:xfrm>
          <a:prstGeom prst="rect">
            <a:avLst/>
          </a:prstGeom>
        </p:spPr>
      </p:pic>
      <p:sp>
        <p:nvSpPr>
          <p:cNvPr id="47" name="TextBox 46"/>
          <p:cNvSpPr txBox="1"/>
          <p:nvPr/>
        </p:nvSpPr>
        <p:spPr>
          <a:xfrm>
            <a:off x="1306803" y="5221525"/>
            <a:ext cx="3519840" cy="369332"/>
          </a:xfrm>
          <a:prstGeom prst="rect">
            <a:avLst/>
          </a:prstGeom>
          <a:noFill/>
        </p:spPr>
        <p:txBody>
          <a:bodyPr wrap="square" rtlCol="0">
            <a:spAutoFit/>
          </a:bodyPr>
          <a:lstStyle/>
          <a:p>
            <a:r>
              <a:rPr lang="en-US" dirty="0">
                <a:solidFill>
                  <a:srgbClr val="B400AB"/>
                </a:solidFill>
              </a:rPr>
              <a:t>ITEMS[4] = ITEMS[3] + </a:t>
            </a:r>
          </a:p>
        </p:txBody>
      </p:sp>
      <p:pic>
        <p:nvPicPr>
          <p:cNvPr id="48" name="Picture 4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76112" y="2906352"/>
            <a:ext cx="495544" cy="450273"/>
          </a:xfrm>
          <a:prstGeom prst="rect">
            <a:avLst/>
          </a:prstGeom>
        </p:spPr>
      </p:pic>
      <p:pic>
        <p:nvPicPr>
          <p:cNvPr id="50" name="Picture 4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40909" y="5072543"/>
            <a:ext cx="473295" cy="430056"/>
          </a:xfrm>
          <a:prstGeom prst="rect">
            <a:avLst/>
          </a:prstGeom>
        </p:spPr>
      </p:pic>
      <p:pic>
        <p:nvPicPr>
          <p:cNvPr id="51" name="Picture 5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03133" y="3400235"/>
            <a:ext cx="473295" cy="430056"/>
          </a:xfrm>
          <a:prstGeom prst="rect">
            <a:avLst/>
          </a:prstGeom>
        </p:spPr>
      </p:pic>
      <p:sp>
        <p:nvSpPr>
          <p:cNvPr id="3" name="Slide Number Placeholder 2">
            <a:extLst>
              <a:ext uri="{FF2B5EF4-FFF2-40B4-BE49-F238E27FC236}">
                <a16:creationId xmlns:a16="http://schemas.microsoft.com/office/drawing/2014/main" id="{4D0E3B49-D4AA-7845-A0E6-9D1652FF98D6}"/>
              </a:ext>
            </a:extLst>
          </p:cNvPr>
          <p:cNvSpPr>
            <a:spLocks noGrp="1"/>
          </p:cNvSpPr>
          <p:nvPr>
            <p:ph type="sldNum" sz="quarter" idx="12"/>
          </p:nvPr>
        </p:nvSpPr>
        <p:spPr/>
        <p:txBody>
          <a:bodyPr/>
          <a:lstStyle/>
          <a:p>
            <a:fld id="{EF2FF170-42D9-E44F-9C55-E217B723EC95}" type="slidenum">
              <a:rPr lang="en-US" smtClean="0"/>
              <a:t>57</a:t>
            </a:fld>
            <a:endParaRPr lang="en-US"/>
          </a:p>
        </p:txBody>
      </p:sp>
    </p:spTree>
    <p:extLst>
      <p:ext uri="{BB962C8B-B14F-4D97-AF65-F5344CB8AC3E}">
        <p14:creationId xmlns:p14="http://schemas.microsoft.com/office/powerpoint/2010/main" val="8045451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3964529" y="189350"/>
                <a:ext cx="5893373" cy="254767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UnboundedKnapsack(</a:t>
                </a:r>
                <a:r>
                  <a:rPr lang="en-US" dirty="0">
                    <a:solidFill>
                      <a:srgbClr val="7030A0"/>
                    </a:solidFill>
                  </a:rPr>
                  <a:t>W</a:t>
                </a:r>
                <a:r>
                  <a:rPr lang="en-US" dirty="0"/>
                  <a:t>, </a:t>
                </a:r>
                <a:r>
                  <a:rPr lang="en-US" dirty="0">
                    <a:solidFill>
                      <a:schemeClr val="accent5"/>
                    </a:solidFill>
                  </a:rPr>
                  <a:t>n</a:t>
                </a:r>
                <a:r>
                  <a:rPr lang="en-US" dirty="0"/>
                  <a:t>, </a:t>
                </a:r>
                <a:r>
                  <a:rPr lang="en-US" dirty="0">
                    <a:solidFill>
                      <a:schemeClr val="accent4"/>
                    </a:solidFill>
                  </a:rPr>
                  <a:t>weights</a:t>
                </a:r>
                <a:r>
                  <a:rPr lang="en-US" dirty="0"/>
                  <a:t>, </a:t>
                </a:r>
                <a:r>
                  <a:rPr lang="en-US" dirty="0">
                    <a:solidFill>
                      <a:schemeClr val="accent1"/>
                    </a:solidFill>
                  </a:rPr>
                  <a:t>values</a:t>
                </a:r>
                <a:r>
                  <a:rPr lang="en-US" dirty="0"/>
                  <a:t>):</a:t>
                </a:r>
              </a:p>
              <a:p>
                <a:pPr lvl="1"/>
                <a:r>
                  <a:rPr lang="en-US" dirty="0">
                    <a:solidFill>
                      <a:schemeClr val="tx2"/>
                    </a:solidFill>
                  </a:rPr>
                  <a:t>K[0] = 0</a:t>
                </a:r>
              </a:p>
              <a:p>
                <a:pPr lvl="1"/>
                <a:r>
                  <a:rPr lang="en-US" dirty="0">
                    <a:solidFill>
                      <a:srgbClr val="B400AB"/>
                    </a:solidFill>
                  </a:rPr>
                  <a:t>ITEMS[0] = </a:t>
                </a:r>
                <a14:m>
                  <m:oMath xmlns:m="http://schemas.openxmlformats.org/officeDocument/2006/math">
                    <m:r>
                      <a:rPr lang="en-US" i="1" smtClean="0">
                        <a:solidFill>
                          <a:srgbClr val="B400AB"/>
                        </a:solidFill>
                        <a:latin typeface="Cambria Math" charset="0"/>
                      </a:rPr>
                      <m:t>∅</m:t>
                    </m:r>
                  </m:oMath>
                </a14:m>
                <a:endParaRPr lang="en-US" dirty="0">
                  <a:solidFill>
                    <a:srgbClr val="B400AB"/>
                  </a:solidFill>
                </a:endParaRPr>
              </a:p>
              <a:p>
                <a:pPr lvl="1"/>
                <a:r>
                  <a:rPr lang="en-US" b="1" dirty="0">
                    <a:solidFill>
                      <a:srgbClr val="7030A0"/>
                    </a:solidFill>
                  </a:rPr>
                  <a:t>for</a:t>
                </a:r>
                <a:r>
                  <a:rPr lang="en-US" dirty="0">
                    <a:solidFill>
                      <a:srgbClr val="7030A0"/>
                    </a:solidFill>
                  </a:rPr>
                  <a:t> x = 1, </a:t>
                </a:r>
                <a:r>
                  <a:rPr lang="mr-IN" dirty="0">
                    <a:solidFill>
                      <a:srgbClr val="7030A0"/>
                    </a:solidFill>
                  </a:rPr>
                  <a:t>…</a:t>
                </a:r>
                <a:r>
                  <a:rPr lang="en-US" dirty="0">
                    <a:solidFill>
                      <a:srgbClr val="7030A0"/>
                    </a:solidFill>
                  </a:rPr>
                  <a:t>, W:</a:t>
                </a:r>
              </a:p>
              <a:p>
                <a:pPr lvl="2"/>
                <a:r>
                  <a:rPr lang="en-US" sz="2400" dirty="0">
                    <a:solidFill>
                      <a:schemeClr val="tx2"/>
                    </a:solidFill>
                  </a:rPr>
                  <a:t>K[x] = 0</a:t>
                </a:r>
              </a:p>
              <a:p>
                <a:pPr lvl="2"/>
                <a:r>
                  <a:rPr lang="en-US" sz="2400" b="1" dirty="0">
                    <a:solidFill>
                      <a:schemeClr val="accent5"/>
                    </a:solidFill>
                  </a:rPr>
                  <a:t>for</a:t>
                </a:r>
                <a:r>
                  <a:rPr lang="en-US" sz="2400" dirty="0">
                    <a:solidFill>
                      <a:schemeClr val="accent5"/>
                    </a:solidFill>
                  </a:rPr>
                  <a:t> </a:t>
                </a:r>
                <a:r>
                  <a:rPr lang="en-US" sz="2400" dirty="0" err="1">
                    <a:solidFill>
                      <a:schemeClr val="accent5"/>
                    </a:solidFill>
                  </a:rPr>
                  <a:t>i</a:t>
                </a:r>
                <a:r>
                  <a:rPr lang="en-US" sz="2400" dirty="0">
                    <a:solidFill>
                      <a:schemeClr val="accent5"/>
                    </a:solidFill>
                  </a:rPr>
                  <a:t> = 1, </a:t>
                </a:r>
                <a:r>
                  <a:rPr lang="mr-IN" sz="2400" dirty="0">
                    <a:solidFill>
                      <a:schemeClr val="accent5"/>
                    </a:solidFill>
                  </a:rPr>
                  <a:t>…</a:t>
                </a:r>
                <a:r>
                  <a:rPr lang="en-US" sz="2400" dirty="0">
                    <a:solidFill>
                      <a:schemeClr val="accent5"/>
                    </a:solidFill>
                  </a:rPr>
                  <a:t>, n:</a:t>
                </a:r>
              </a:p>
              <a:p>
                <a:pPr lvl="3"/>
                <a:r>
                  <a:rPr lang="en-US" sz="2400" b="1" dirty="0">
                    <a:solidFill>
                      <a:schemeClr val="accent4"/>
                    </a:solidFill>
                  </a:rPr>
                  <a:t>if</a:t>
                </a:r>
                <a:r>
                  <a:rPr lang="en-US" sz="2400" dirty="0">
                    <a:solidFill>
                      <a:schemeClr val="accent4"/>
                    </a:solidFill>
                  </a:rPr>
                  <a:t> </a:t>
                </a:r>
                <a14:m>
                  <m:oMath xmlns:m="http://schemas.openxmlformats.org/officeDocument/2006/math">
                    <m:sSub>
                      <m:sSubPr>
                        <m:ctrlPr>
                          <a:rPr lang="en-US" sz="2400" i="1" smtClean="0">
                            <a:solidFill>
                              <a:schemeClr val="accent4"/>
                            </a:solidFill>
                            <a:latin typeface="Cambria Math" panose="02040503050406030204" pitchFamily="18" charset="0"/>
                          </a:rPr>
                        </m:ctrlPr>
                      </m:sSubPr>
                      <m:e>
                        <m:r>
                          <a:rPr lang="en-US" sz="2400" i="1" smtClean="0">
                            <a:solidFill>
                              <a:schemeClr val="accent4"/>
                            </a:solidFill>
                            <a:latin typeface="Cambria Math" charset="0"/>
                          </a:rPr>
                          <m:t>𝑤</m:t>
                        </m:r>
                      </m:e>
                      <m:sub>
                        <m:r>
                          <a:rPr lang="en-US" sz="2400" i="1" smtClean="0">
                            <a:solidFill>
                              <a:schemeClr val="accent4"/>
                            </a:solidFill>
                            <a:latin typeface="Cambria Math" charset="0"/>
                          </a:rPr>
                          <m:t>𝑖</m:t>
                        </m:r>
                      </m:sub>
                    </m:sSub>
                    <m:r>
                      <a:rPr lang="en-US" sz="2400" i="1" smtClean="0">
                        <a:solidFill>
                          <a:schemeClr val="accent4"/>
                        </a:solidFill>
                        <a:latin typeface="Cambria Math" charset="0"/>
                      </a:rPr>
                      <m:t>≤</m:t>
                    </m:r>
                    <m:r>
                      <a:rPr lang="en-US" sz="2400" i="1" smtClean="0">
                        <a:solidFill>
                          <a:schemeClr val="accent4"/>
                        </a:solidFill>
                        <a:latin typeface="Cambria Math" charset="0"/>
                      </a:rPr>
                      <m:t>𝑥</m:t>
                    </m:r>
                    <m:r>
                      <a:rPr lang="en-US" sz="2400" i="1" smtClean="0">
                        <a:solidFill>
                          <a:schemeClr val="accent4"/>
                        </a:solidFill>
                        <a:latin typeface="Cambria Math" charset="0"/>
                      </a:rPr>
                      <m:t>:</m:t>
                    </m:r>
                  </m:oMath>
                </a14:m>
                <a:endParaRPr lang="en-US" sz="2400" dirty="0">
                  <a:solidFill>
                    <a:schemeClr val="accent4"/>
                  </a:solidFill>
                </a:endParaRPr>
              </a:p>
              <a:p>
                <a:pPr lvl="4"/>
                <a14:m>
                  <m:oMath xmlns:m="http://schemas.openxmlformats.org/officeDocument/2006/math">
                    <m:r>
                      <a:rPr lang="en-US" sz="2400" i="1" smtClean="0">
                        <a:solidFill>
                          <a:schemeClr val="tx2"/>
                        </a:solidFill>
                        <a:latin typeface="Cambria Math" charset="0"/>
                      </a:rPr>
                      <m:t>𝐾</m:t>
                    </m:r>
                    <m:d>
                      <m:dPr>
                        <m:begChr m:val="["/>
                        <m:endChr m:val="]"/>
                        <m:ctrlPr>
                          <a:rPr lang="en-US" sz="2400" i="1" smtClean="0">
                            <a:solidFill>
                              <a:schemeClr val="tx2"/>
                            </a:solidFill>
                            <a:latin typeface="Cambria Math" panose="02040503050406030204" pitchFamily="18" charset="0"/>
                          </a:rPr>
                        </m:ctrlPr>
                      </m:dPr>
                      <m:e>
                        <m:r>
                          <a:rPr lang="en-US" sz="2400" i="1" smtClean="0">
                            <a:solidFill>
                              <a:schemeClr val="tx2"/>
                            </a:solidFill>
                            <a:latin typeface="Cambria Math" charset="0"/>
                          </a:rPr>
                          <m:t>𝑥</m:t>
                        </m:r>
                      </m:e>
                    </m:d>
                    <m:r>
                      <a:rPr lang="en-US" sz="2400" i="1" smtClean="0">
                        <a:latin typeface="Cambria Math" charset="0"/>
                      </a:rPr>
                      <m:t>=</m:t>
                    </m:r>
                    <m:func>
                      <m:funcPr>
                        <m:ctrlPr>
                          <a:rPr lang="en-US" sz="2400" i="1" smtClean="0">
                            <a:latin typeface="Cambria Math" panose="02040503050406030204" pitchFamily="18" charset="0"/>
                          </a:rPr>
                        </m:ctrlPr>
                      </m:funcPr>
                      <m:fName>
                        <m:r>
                          <m:rPr>
                            <m:sty m:val="p"/>
                          </m:rPr>
                          <a:rPr lang="en-US" sz="2400" smtClean="0">
                            <a:latin typeface="Cambria Math" charset="0"/>
                          </a:rPr>
                          <m:t>max</m:t>
                        </m:r>
                      </m:fName>
                      <m:e>
                        <m:r>
                          <m:rPr>
                            <m:lit/>
                          </m:rPr>
                          <a:rPr lang="en-US" sz="2400" i="1" smtClean="0">
                            <a:latin typeface="Cambria Math" charset="0"/>
                          </a:rPr>
                          <m:t>{</m:t>
                        </m:r>
                        <m:r>
                          <a:rPr lang="en-US" sz="2400" i="1" smtClean="0">
                            <a:latin typeface="Cambria Math" charset="0"/>
                          </a:rPr>
                          <m:t> </m:t>
                        </m:r>
                        <m:r>
                          <a:rPr lang="en-US" sz="2400" i="1" smtClean="0">
                            <a:solidFill>
                              <a:schemeClr val="tx2"/>
                            </a:solidFill>
                            <a:latin typeface="Cambria Math" charset="0"/>
                          </a:rPr>
                          <m:t>𝐾</m:t>
                        </m:r>
                        <m:d>
                          <m:dPr>
                            <m:begChr m:val="["/>
                            <m:endChr m:val="]"/>
                            <m:ctrlPr>
                              <a:rPr lang="en-US" sz="2400" i="1" smtClean="0">
                                <a:solidFill>
                                  <a:schemeClr val="tx2"/>
                                </a:solidFill>
                                <a:latin typeface="Cambria Math" panose="02040503050406030204" pitchFamily="18" charset="0"/>
                              </a:rPr>
                            </m:ctrlPr>
                          </m:dPr>
                          <m:e>
                            <m:r>
                              <a:rPr lang="en-US" sz="2400" i="1" smtClean="0">
                                <a:solidFill>
                                  <a:schemeClr val="tx2"/>
                                </a:solidFill>
                                <a:latin typeface="Cambria Math" charset="0"/>
                              </a:rPr>
                              <m:t>𝑥</m:t>
                            </m:r>
                          </m:e>
                        </m:d>
                        <m:r>
                          <a:rPr lang="en-US" sz="2400" i="1" smtClean="0">
                            <a:latin typeface="Cambria Math" charset="0"/>
                          </a:rPr>
                          <m:t>, </m:t>
                        </m:r>
                        <m:r>
                          <a:rPr lang="en-US" sz="2400" i="1" smtClean="0">
                            <a:solidFill>
                              <a:schemeClr val="accent1"/>
                            </a:solidFill>
                            <a:latin typeface="Cambria Math" charset="0"/>
                          </a:rPr>
                          <m:t>𝐾</m:t>
                        </m:r>
                        <m:d>
                          <m:dPr>
                            <m:begChr m:val="["/>
                            <m:endChr m:val="]"/>
                            <m:ctrlPr>
                              <a:rPr lang="en-US" sz="2400" i="1" smtClean="0">
                                <a:solidFill>
                                  <a:schemeClr val="accent1"/>
                                </a:solidFill>
                                <a:latin typeface="Cambria Math" panose="02040503050406030204" pitchFamily="18" charset="0"/>
                              </a:rPr>
                            </m:ctrlPr>
                          </m:dPr>
                          <m:e>
                            <m:r>
                              <a:rPr lang="en-US" sz="2400" i="1" smtClean="0">
                                <a:solidFill>
                                  <a:schemeClr val="accent1"/>
                                </a:solidFill>
                                <a:latin typeface="Cambria Math" charset="0"/>
                              </a:rPr>
                              <m:t>𝑥</m:t>
                            </m:r>
                            <m:r>
                              <a:rPr lang="en-US" sz="2400" i="1" smtClean="0">
                                <a:solidFill>
                                  <a:schemeClr val="accent1"/>
                                </a:solidFill>
                                <a:latin typeface="Cambria Math" charset="0"/>
                              </a:rPr>
                              <m:t> −</m:t>
                            </m:r>
                            <m:sSub>
                              <m:sSubPr>
                                <m:ctrlPr>
                                  <a:rPr lang="en-US" sz="2400" i="1" smtClean="0">
                                    <a:solidFill>
                                      <a:schemeClr val="accent1"/>
                                    </a:solidFill>
                                    <a:latin typeface="Cambria Math" panose="02040503050406030204" pitchFamily="18" charset="0"/>
                                  </a:rPr>
                                </m:ctrlPr>
                              </m:sSubPr>
                              <m:e>
                                <m:r>
                                  <a:rPr lang="en-US" sz="2400" i="1" smtClean="0">
                                    <a:solidFill>
                                      <a:schemeClr val="accent1"/>
                                    </a:solidFill>
                                    <a:latin typeface="Cambria Math" charset="0"/>
                                  </a:rPr>
                                  <m:t>𝑤</m:t>
                                </m:r>
                              </m:e>
                              <m:sub>
                                <m:r>
                                  <a:rPr lang="en-US" sz="2400" i="1" smtClean="0">
                                    <a:solidFill>
                                      <a:schemeClr val="accent1"/>
                                    </a:solidFill>
                                    <a:latin typeface="Cambria Math" charset="0"/>
                                  </a:rPr>
                                  <m:t>𝑖</m:t>
                                </m:r>
                              </m:sub>
                            </m:sSub>
                          </m:e>
                        </m:d>
                        <m:r>
                          <a:rPr lang="en-US" sz="2400" i="1" smtClean="0">
                            <a:solidFill>
                              <a:schemeClr val="accent1"/>
                            </a:solidFill>
                            <a:latin typeface="Cambria Math" charset="0"/>
                          </a:rPr>
                          <m:t>+</m:t>
                        </m:r>
                        <m:sSub>
                          <m:sSubPr>
                            <m:ctrlPr>
                              <a:rPr lang="en-US" sz="2400" i="1" smtClean="0">
                                <a:solidFill>
                                  <a:schemeClr val="accent1"/>
                                </a:solidFill>
                                <a:latin typeface="Cambria Math" panose="02040503050406030204" pitchFamily="18" charset="0"/>
                              </a:rPr>
                            </m:ctrlPr>
                          </m:sSubPr>
                          <m:e>
                            <m:r>
                              <a:rPr lang="en-US" sz="2400" i="1" smtClean="0">
                                <a:solidFill>
                                  <a:schemeClr val="accent1"/>
                                </a:solidFill>
                                <a:latin typeface="Cambria Math" charset="0"/>
                              </a:rPr>
                              <m:t>𝑣</m:t>
                            </m:r>
                          </m:e>
                          <m:sub>
                            <m:r>
                              <a:rPr lang="en-US" sz="2400" i="1" smtClean="0">
                                <a:solidFill>
                                  <a:schemeClr val="accent1"/>
                                </a:solidFill>
                                <a:latin typeface="Cambria Math" charset="0"/>
                              </a:rPr>
                              <m:t>𝑖</m:t>
                            </m:r>
                          </m:sub>
                        </m:sSub>
                        <m:r>
                          <a:rPr lang="en-US" sz="2400" i="1" smtClean="0">
                            <a:latin typeface="Cambria Math" charset="0"/>
                          </a:rPr>
                          <m:t> }</m:t>
                        </m:r>
                      </m:e>
                    </m:func>
                  </m:oMath>
                </a14:m>
                <a:endParaRPr lang="en-US" sz="2400" dirty="0">
                  <a:solidFill>
                    <a:schemeClr val="accent1"/>
                  </a:solidFill>
                </a:endParaRPr>
              </a:p>
              <a:p>
                <a:pPr lvl="4"/>
                <a:r>
                  <a:rPr lang="en-US" sz="2400" dirty="0">
                    <a:solidFill>
                      <a:srgbClr val="B400AB"/>
                    </a:solidFill>
                  </a:rPr>
                  <a:t>If K[x] was updated:</a:t>
                </a:r>
              </a:p>
              <a:p>
                <a:pPr lvl="5"/>
                <a:r>
                  <a:rPr lang="en-US" sz="2400" dirty="0">
                    <a:solidFill>
                      <a:srgbClr val="B400AB"/>
                    </a:solidFill>
                  </a:rPr>
                  <a:t>ITEMS[x] = ITEMS[x </a:t>
                </a:r>
                <a:r>
                  <a:rPr lang="mr-IN" sz="2400" dirty="0">
                    <a:solidFill>
                      <a:srgbClr val="B400AB"/>
                    </a:solidFill>
                  </a:rPr>
                  <a:t>–</a:t>
                </a:r>
                <a:r>
                  <a:rPr lang="en-US" sz="2400" dirty="0">
                    <a:solidFill>
                      <a:srgbClr val="B400AB"/>
                    </a:solidFill>
                  </a:rPr>
                  <a:t> </a:t>
                </a:r>
                <a:r>
                  <a:rPr lang="en-US" sz="2400" dirty="0" err="1">
                    <a:solidFill>
                      <a:srgbClr val="B400AB"/>
                    </a:solidFill>
                  </a:rPr>
                  <a:t>w</a:t>
                </a:r>
                <a:r>
                  <a:rPr lang="en-US" sz="2400" baseline="-25000" dirty="0" err="1">
                    <a:solidFill>
                      <a:srgbClr val="B400AB"/>
                    </a:solidFill>
                  </a:rPr>
                  <a:t>i</a:t>
                </a:r>
                <a:r>
                  <a:rPr lang="en-US" sz="2400" dirty="0">
                    <a:solidFill>
                      <a:srgbClr val="B400AB"/>
                    </a:solidFill>
                  </a:rPr>
                  <a:t>] </a:t>
                </a:r>
                <a14:m>
                  <m:oMath xmlns:m="http://schemas.openxmlformats.org/officeDocument/2006/math">
                    <m:r>
                      <a:rPr lang="en-US" sz="2400" i="1" smtClean="0">
                        <a:solidFill>
                          <a:srgbClr val="B400AB"/>
                        </a:solidFill>
                        <a:latin typeface="Cambria Math" charset="0"/>
                      </a:rPr>
                      <m:t>∪</m:t>
                    </m:r>
                  </m:oMath>
                </a14:m>
                <a:r>
                  <a:rPr lang="en-US" sz="2400" dirty="0">
                    <a:solidFill>
                      <a:srgbClr val="B400AB"/>
                    </a:solidFill>
                  </a:rPr>
                  <a:t> { item </a:t>
                </a:r>
                <a:r>
                  <a:rPr lang="en-US" sz="2400" dirty="0" err="1">
                    <a:solidFill>
                      <a:srgbClr val="B400AB"/>
                    </a:solidFill>
                  </a:rPr>
                  <a:t>i</a:t>
                </a:r>
                <a:r>
                  <a:rPr lang="en-US" sz="2400" dirty="0">
                    <a:solidFill>
                      <a:srgbClr val="B400AB"/>
                    </a:solidFill>
                  </a:rPr>
                  <a:t> }</a:t>
                </a:r>
              </a:p>
              <a:p>
                <a:pPr lvl="1"/>
                <a:r>
                  <a:rPr lang="en-US" b="1" dirty="0">
                    <a:solidFill>
                      <a:schemeClr val="tx2"/>
                    </a:solidFill>
                  </a:rPr>
                  <a:t>return</a:t>
                </a:r>
                <a:r>
                  <a:rPr lang="en-US" dirty="0">
                    <a:solidFill>
                      <a:schemeClr val="tx2"/>
                    </a:solidFill>
                  </a:rPr>
                  <a:t> </a:t>
                </a:r>
                <a:r>
                  <a:rPr lang="en-US" dirty="0">
                    <a:solidFill>
                      <a:srgbClr val="B400AB"/>
                    </a:solidFill>
                  </a:rPr>
                  <a:t>ITEMS[W]</a:t>
                </a: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3964529" y="189350"/>
                <a:ext cx="5893373" cy="2547670"/>
              </a:xfrm>
              <a:prstGeom prst="rect">
                <a:avLst/>
              </a:prstGeom>
              <a:blipFill rotWithShape="0">
                <a:blip r:embed="rId2"/>
                <a:stretch>
                  <a:fillRect l="-310" t="-2632"/>
                </a:stretch>
              </a:blipFill>
            </p:spPr>
            <p:txBody>
              <a:bodyPr/>
              <a:lstStyle/>
              <a:p>
                <a:r>
                  <a:rPr lang="en-US">
                    <a:noFill/>
                  </a:rPr>
                  <a:t> </a:t>
                </a:r>
              </a:p>
            </p:txBody>
          </p:sp>
        </mc:Fallback>
      </mc:AlternateContent>
      <p:grpSp>
        <p:nvGrpSpPr>
          <p:cNvPr id="36" name="Group 35"/>
          <p:cNvGrpSpPr/>
          <p:nvPr/>
        </p:nvGrpSpPr>
        <p:grpSpPr>
          <a:xfrm>
            <a:off x="496912" y="1946293"/>
            <a:ext cx="3467617" cy="2688513"/>
            <a:chOff x="628650" y="2737673"/>
            <a:chExt cx="4456255" cy="3292233"/>
          </a:xfrm>
        </p:grpSpPr>
        <p:sp>
          <p:nvSpPr>
            <p:cNvPr id="5" name="Rectangle 4"/>
            <p:cNvSpPr/>
            <p:nvPr/>
          </p:nvSpPr>
          <p:spPr>
            <a:xfrm>
              <a:off x="628650"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7" name="Rectangle 6"/>
            <p:cNvSpPr/>
            <p:nvPr/>
          </p:nvSpPr>
          <p:spPr>
            <a:xfrm>
              <a:off x="2411152" y="2737674"/>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8" name="Rectangle 7"/>
            <p:cNvSpPr/>
            <p:nvPr/>
          </p:nvSpPr>
          <p:spPr>
            <a:xfrm>
              <a:off x="3302403" y="2738326"/>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9" name="Rectangle 8"/>
            <p:cNvSpPr/>
            <p:nvPr/>
          </p:nvSpPr>
          <p:spPr>
            <a:xfrm>
              <a:off x="4193654" y="2737673"/>
              <a:ext cx="891251" cy="856527"/>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0" name="Rectangle 9"/>
            <p:cNvSpPr/>
            <p:nvPr/>
          </p:nvSpPr>
          <p:spPr>
            <a:xfrm>
              <a:off x="628650"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19900"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11152" y="3784659"/>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02403" y="3785311"/>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193655" y="3784658"/>
              <a:ext cx="891250" cy="2244595"/>
            </a:xfrm>
            <a:prstGeom prst="rect">
              <a:avLst/>
            </a:prstGeom>
            <a:solidFill>
              <a:schemeClr val="accent4">
                <a:lumMod val="20000"/>
                <a:lumOff val="80000"/>
              </a:schemeClr>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5320473" y="3553857"/>
            <a:ext cx="3673114" cy="1475713"/>
            <a:chOff x="-479811" y="1751737"/>
            <a:chExt cx="5881453" cy="2600511"/>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2" name="TextBox 21"/>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3" name="TextBox 22"/>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4" name="TextBox 23"/>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5" name="TextBox 24"/>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6" name="TextBox 25"/>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9" name="TextBox 28"/>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30" name="TextBox 29"/>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31" name="TextBox 30"/>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34" name="TextBox 33"/>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35" name="TextBox 34"/>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4</a:t>
            </a:r>
          </a:p>
        </p:txBody>
      </p:sp>
      <p:sp>
        <p:nvSpPr>
          <p:cNvPr id="37" name="TextBox 36"/>
          <p:cNvSpPr txBox="1"/>
          <p:nvPr/>
        </p:nvSpPr>
        <p:spPr>
          <a:xfrm>
            <a:off x="184053" y="2135240"/>
            <a:ext cx="208572" cy="369332"/>
          </a:xfrm>
          <a:prstGeom prst="rect">
            <a:avLst/>
          </a:prstGeom>
          <a:noFill/>
        </p:spPr>
        <p:txBody>
          <a:bodyPr wrap="square" rtlCol="0">
            <a:spAutoFit/>
          </a:bodyPr>
          <a:lstStyle/>
          <a:p>
            <a:r>
              <a:rPr lang="en-US"/>
              <a:t>K</a:t>
            </a:r>
          </a:p>
        </p:txBody>
      </p:sp>
      <p:sp>
        <p:nvSpPr>
          <p:cNvPr id="38" name="TextBox 37"/>
          <p:cNvSpPr txBox="1"/>
          <p:nvPr/>
        </p:nvSpPr>
        <p:spPr>
          <a:xfrm rot="16200000">
            <a:off x="-208271" y="2852931"/>
            <a:ext cx="1066050" cy="369332"/>
          </a:xfrm>
          <a:prstGeom prst="rect">
            <a:avLst/>
          </a:prstGeom>
          <a:noFill/>
        </p:spPr>
        <p:txBody>
          <a:bodyPr wrap="square" rtlCol="0">
            <a:spAutoFit/>
          </a:bodyPr>
          <a:lstStyle/>
          <a:p>
            <a:r>
              <a:rPr lang="en-US"/>
              <a:t>ITEMS</a:t>
            </a:r>
          </a:p>
        </p:txBody>
      </p:sp>
      <p:sp>
        <p:nvSpPr>
          <p:cNvPr id="39" name="TextBox 38"/>
          <p:cNvSpPr txBox="1"/>
          <p:nvPr/>
        </p:nvSpPr>
        <p:spPr>
          <a:xfrm>
            <a:off x="739387" y="1540961"/>
            <a:ext cx="208572" cy="369332"/>
          </a:xfrm>
          <a:prstGeom prst="rect">
            <a:avLst/>
          </a:prstGeom>
          <a:noFill/>
        </p:spPr>
        <p:txBody>
          <a:bodyPr wrap="square" rtlCol="0">
            <a:spAutoFit/>
          </a:bodyPr>
          <a:lstStyle/>
          <a:p>
            <a:r>
              <a:rPr lang="en-US" dirty="0"/>
              <a:t>0</a:t>
            </a:r>
          </a:p>
        </p:txBody>
      </p:sp>
      <p:sp>
        <p:nvSpPr>
          <p:cNvPr id="40" name="TextBox 39"/>
          <p:cNvSpPr txBox="1"/>
          <p:nvPr/>
        </p:nvSpPr>
        <p:spPr>
          <a:xfrm>
            <a:off x="1410663" y="1558587"/>
            <a:ext cx="208572" cy="369332"/>
          </a:xfrm>
          <a:prstGeom prst="rect">
            <a:avLst/>
          </a:prstGeom>
          <a:noFill/>
        </p:spPr>
        <p:txBody>
          <a:bodyPr wrap="square" rtlCol="0">
            <a:spAutoFit/>
          </a:bodyPr>
          <a:lstStyle/>
          <a:p>
            <a:r>
              <a:rPr lang="en-US"/>
              <a:t>1</a:t>
            </a:r>
          </a:p>
        </p:txBody>
      </p:sp>
      <p:sp>
        <p:nvSpPr>
          <p:cNvPr id="41" name="TextBox 40"/>
          <p:cNvSpPr txBox="1"/>
          <p:nvPr/>
        </p:nvSpPr>
        <p:spPr>
          <a:xfrm>
            <a:off x="2104186" y="1538390"/>
            <a:ext cx="208572" cy="369332"/>
          </a:xfrm>
          <a:prstGeom prst="rect">
            <a:avLst/>
          </a:prstGeom>
          <a:noFill/>
        </p:spPr>
        <p:txBody>
          <a:bodyPr wrap="square" rtlCol="0">
            <a:spAutoFit/>
          </a:bodyPr>
          <a:lstStyle/>
          <a:p>
            <a:r>
              <a:rPr lang="en-US" dirty="0"/>
              <a:t>2</a:t>
            </a:r>
          </a:p>
        </p:txBody>
      </p:sp>
      <p:sp>
        <p:nvSpPr>
          <p:cNvPr id="42" name="TextBox 41"/>
          <p:cNvSpPr txBox="1"/>
          <p:nvPr/>
        </p:nvSpPr>
        <p:spPr>
          <a:xfrm>
            <a:off x="2797709" y="1539175"/>
            <a:ext cx="208572" cy="369332"/>
          </a:xfrm>
          <a:prstGeom prst="rect">
            <a:avLst/>
          </a:prstGeom>
          <a:noFill/>
        </p:spPr>
        <p:txBody>
          <a:bodyPr wrap="square" rtlCol="0">
            <a:spAutoFit/>
          </a:bodyPr>
          <a:lstStyle/>
          <a:p>
            <a:r>
              <a:rPr lang="en-US" dirty="0"/>
              <a:t>3</a:t>
            </a:r>
          </a:p>
        </p:txBody>
      </p:sp>
      <p:sp>
        <p:nvSpPr>
          <p:cNvPr id="43" name="TextBox 42"/>
          <p:cNvSpPr txBox="1"/>
          <p:nvPr/>
        </p:nvSpPr>
        <p:spPr>
          <a:xfrm>
            <a:off x="3468985" y="1543923"/>
            <a:ext cx="208572" cy="369332"/>
          </a:xfrm>
          <a:prstGeom prst="rect">
            <a:avLst/>
          </a:prstGeom>
          <a:noFill/>
        </p:spPr>
        <p:txBody>
          <a:bodyPr wrap="square" rtlCol="0">
            <a:spAutoFit/>
          </a:bodyPr>
          <a:lstStyle/>
          <a:p>
            <a:r>
              <a:rPr lang="en-US" dirty="0"/>
              <a:t>4</a:t>
            </a:r>
          </a:p>
        </p:txBody>
      </p:sp>
      <p:pic>
        <p:nvPicPr>
          <p:cNvPr id="44" name="Picture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06803" y="2906352"/>
            <a:ext cx="473295" cy="430056"/>
          </a:xfrm>
          <a:prstGeom prst="rect">
            <a:avLst/>
          </a:prstGeom>
        </p:spPr>
      </p:pic>
      <p:pic>
        <p:nvPicPr>
          <p:cNvPr id="45" name="Picture 4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00326" y="2907484"/>
            <a:ext cx="472049" cy="428924"/>
          </a:xfrm>
          <a:prstGeom prst="rect">
            <a:avLst/>
          </a:prstGeom>
        </p:spPr>
      </p:pic>
      <p:pic>
        <p:nvPicPr>
          <p:cNvPr id="46" name="Picture 4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82589" y="2895299"/>
            <a:ext cx="485459" cy="441109"/>
          </a:xfrm>
          <a:prstGeom prst="rect">
            <a:avLst/>
          </a:prstGeom>
        </p:spPr>
      </p:pic>
      <p:sp>
        <p:nvSpPr>
          <p:cNvPr id="47" name="TextBox 46"/>
          <p:cNvSpPr txBox="1"/>
          <p:nvPr/>
        </p:nvSpPr>
        <p:spPr>
          <a:xfrm>
            <a:off x="1306803" y="5221525"/>
            <a:ext cx="3519840" cy="369332"/>
          </a:xfrm>
          <a:prstGeom prst="rect">
            <a:avLst/>
          </a:prstGeom>
          <a:noFill/>
        </p:spPr>
        <p:txBody>
          <a:bodyPr wrap="square" rtlCol="0">
            <a:spAutoFit/>
          </a:bodyPr>
          <a:lstStyle/>
          <a:p>
            <a:r>
              <a:rPr lang="en-US" dirty="0">
                <a:solidFill>
                  <a:srgbClr val="B400AB"/>
                </a:solidFill>
              </a:rPr>
              <a:t>ITEMS[4] = ITEMS[2] + </a:t>
            </a:r>
          </a:p>
        </p:txBody>
      </p:sp>
      <p:pic>
        <p:nvPicPr>
          <p:cNvPr id="49" name="Picture 4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89602" y="5144543"/>
            <a:ext cx="575909" cy="523296"/>
          </a:xfrm>
          <a:prstGeom prst="rect">
            <a:avLst/>
          </a:prstGeom>
        </p:spPr>
      </p:pic>
      <p:pic>
        <p:nvPicPr>
          <p:cNvPr id="50" name="Picture 4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89602" y="2950201"/>
            <a:ext cx="472049" cy="428924"/>
          </a:xfrm>
          <a:prstGeom prst="rect">
            <a:avLst/>
          </a:prstGeom>
        </p:spPr>
      </p:pic>
      <p:pic>
        <p:nvPicPr>
          <p:cNvPr id="51" name="Picture 5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03756" y="3534657"/>
            <a:ext cx="472049" cy="428924"/>
          </a:xfrm>
          <a:prstGeom prst="rect">
            <a:avLst/>
          </a:prstGeom>
        </p:spPr>
      </p:pic>
      <p:sp>
        <p:nvSpPr>
          <p:cNvPr id="3" name="Slide Number Placeholder 2">
            <a:extLst>
              <a:ext uri="{FF2B5EF4-FFF2-40B4-BE49-F238E27FC236}">
                <a16:creationId xmlns:a16="http://schemas.microsoft.com/office/drawing/2014/main" id="{9926C089-F0A7-844A-AE57-1BA75FEFDB27}"/>
              </a:ext>
            </a:extLst>
          </p:cNvPr>
          <p:cNvSpPr>
            <a:spLocks noGrp="1"/>
          </p:cNvSpPr>
          <p:nvPr>
            <p:ph type="sldNum" sz="quarter" idx="12"/>
          </p:nvPr>
        </p:nvSpPr>
        <p:spPr/>
        <p:txBody>
          <a:bodyPr/>
          <a:lstStyle/>
          <a:p>
            <a:fld id="{EF2FF170-42D9-E44F-9C55-E217B723EC95}" type="slidenum">
              <a:rPr lang="en-US" smtClean="0"/>
              <a:t>58</a:t>
            </a:fld>
            <a:endParaRPr lang="en-US"/>
          </a:p>
        </p:txBody>
      </p:sp>
    </p:spTree>
    <p:extLst>
      <p:ext uri="{BB962C8B-B14F-4D97-AF65-F5344CB8AC3E}">
        <p14:creationId xmlns:p14="http://schemas.microsoft.com/office/powerpoint/2010/main" val="10459748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value of the optimal solution.</a:t>
            </a:r>
          </a:p>
          <a:p>
            <a:r>
              <a:rPr lang="en-US" b="1" dirty="0">
                <a:solidFill>
                  <a:schemeClr val="accent4"/>
                </a:solidFill>
              </a:rPr>
              <a:t>Step 3: </a:t>
            </a:r>
            <a:r>
              <a:rPr lang="en-US" dirty="0">
                <a:solidFill>
                  <a:schemeClr val="accent5"/>
                </a:solidFill>
              </a:rPr>
              <a:t>Use dynamic programming </a:t>
            </a:r>
            <a:r>
              <a:rPr lang="en-US" dirty="0"/>
              <a:t>to find the value of the optimal solution.</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solution.</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Left Arrow 3"/>
          <p:cNvSpPr/>
          <p:nvPr/>
        </p:nvSpPr>
        <p:spPr>
          <a:xfrm rot="19006928">
            <a:off x="7890390" y="4960613"/>
            <a:ext cx="902677" cy="454634"/>
          </a:xfrm>
          <a:prstGeom prst="leftArrow">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21063085">
            <a:off x="6898513" y="5867418"/>
            <a:ext cx="2673752" cy="523220"/>
          </a:xfrm>
          <a:prstGeom prst="rect">
            <a:avLst/>
          </a:prstGeom>
          <a:noFill/>
        </p:spPr>
        <p:txBody>
          <a:bodyPr wrap="square" rtlCol="0">
            <a:spAutoFit/>
          </a:bodyPr>
          <a:lstStyle/>
          <a:p>
            <a:r>
              <a:rPr lang="en-US" sz="2800" dirty="0"/>
              <a:t>(Pass)</a:t>
            </a:r>
          </a:p>
        </p:txBody>
      </p:sp>
      <p:sp>
        <p:nvSpPr>
          <p:cNvPr id="6" name="Slide Number Placeholder 5">
            <a:extLst>
              <a:ext uri="{FF2B5EF4-FFF2-40B4-BE49-F238E27FC236}">
                <a16:creationId xmlns:a16="http://schemas.microsoft.com/office/drawing/2014/main" id="{B7879DBF-3CFA-ED44-97A0-6DA84CFB1264}"/>
              </a:ext>
            </a:extLst>
          </p:cNvPr>
          <p:cNvSpPr>
            <a:spLocks noGrp="1"/>
          </p:cNvSpPr>
          <p:nvPr>
            <p:ph type="sldNum" sz="quarter" idx="12"/>
          </p:nvPr>
        </p:nvSpPr>
        <p:spPr/>
        <p:txBody>
          <a:bodyPr/>
          <a:lstStyle/>
          <a:p>
            <a:fld id="{EF2FF170-42D9-E44F-9C55-E217B723EC95}" type="slidenum">
              <a:rPr lang="en-US" smtClean="0"/>
              <a:t>59</a:t>
            </a:fld>
            <a:endParaRPr lang="en-US"/>
          </a:p>
        </p:txBody>
      </p:sp>
    </p:spTree>
    <p:extLst>
      <p:ext uri="{BB962C8B-B14F-4D97-AF65-F5344CB8AC3E}">
        <p14:creationId xmlns:p14="http://schemas.microsoft.com/office/powerpoint/2010/main" val="93694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goal of this lecture</a:t>
            </a:r>
          </a:p>
        </p:txBody>
      </p:sp>
      <p:sp>
        <p:nvSpPr>
          <p:cNvPr id="3" name="Content Placeholder 2"/>
          <p:cNvSpPr>
            <a:spLocks noGrp="1"/>
          </p:cNvSpPr>
          <p:nvPr>
            <p:ph idx="1"/>
          </p:nvPr>
        </p:nvSpPr>
        <p:spPr>
          <a:xfrm>
            <a:off x="628649" y="1825625"/>
            <a:ext cx="8295431" cy="4351338"/>
          </a:xfrm>
        </p:spPr>
        <p:txBody>
          <a:bodyPr/>
          <a:lstStyle/>
          <a:p>
            <a:r>
              <a:rPr lang="en-US" dirty="0"/>
              <a:t>For you to get </a:t>
            </a:r>
            <a:r>
              <a:rPr lang="en-US" dirty="0">
                <a:solidFill>
                  <a:schemeClr val="accent4"/>
                </a:solidFill>
              </a:rPr>
              <a:t>really bored </a:t>
            </a:r>
            <a:r>
              <a:rPr lang="en-US" dirty="0"/>
              <a:t>of dynamic programming</a:t>
            </a:r>
          </a:p>
        </p:txBody>
      </p:sp>
      <p:pic>
        <p:nvPicPr>
          <p:cNvPr id="4" name="Picture 3"/>
          <p:cNvPicPr>
            <a:picLocks noChangeAspect="1"/>
          </p:cNvPicPr>
          <p:nvPr/>
        </p:nvPicPr>
        <p:blipFill>
          <a:blip r:embed="rId2"/>
          <a:stretch>
            <a:fillRect/>
          </a:stretch>
        </p:blipFill>
        <p:spPr>
          <a:xfrm>
            <a:off x="1826677" y="2789498"/>
            <a:ext cx="5517459" cy="3700201"/>
          </a:xfrm>
          <a:prstGeom prst="rect">
            <a:avLst/>
          </a:prstGeom>
        </p:spPr>
      </p:pic>
      <p:sp>
        <p:nvSpPr>
          <p:cNvPr id="5" name="Slide Number Placeholder 4">
            <a:extLst>
              <a:ext uri="{FF2B5EF4-FFF2-40B4-BE49-F238E27FC236}">
                <a16:creationId xmlns:a16="http://schemas.microsoft.com/office/drawing/2014/main" id="{9BDE61FD-6C67-8547-BE17-36D678B904C0}"/>
              </a:ext>
            </a:extLst>
          </p:cNvPr>
          <p:cNvSpPr>
            <a:spLocks noGrp="1"/>
          </p:cNvSpPr>
          <p:nvPr>
            <p:ph type="sldNum" sz="quarter" idx="12"/>
          </p:nvPr>
        </p:nvSpPr>
        <p:spPr/>
        <p:txBody>
          <a:bodyPr/>
          <a:lstStyle/>
          <a:p>
            <a:fld id="{EF2FF170-42D9-E44F-9C55-E217B723EC95}" type="slidenum">
              <a:rPr lang="en-US" smtClean="0"/>
              <a:t>6</a:t>
            </a:fld>
            <a:endParaRPr lang="en-US"/>
          </a:p>
        </p:txBody>
      </p:sp>
    </p:spTree>
    <p:extLst>
      <p:ext uri="{BB962C8B-B14F-4D97-AF65-F5344CB8AC3E}">
        <p14:creationId xmlns:p14="http://schemas.microsoft.com/office/powerpoint/2010/main" val="163868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have we learned?</a:t>
            </a:r>
          </a:p>
        </p:txBody>
      </p:sp>
      <p:sp>
        <p:nvSpPr>
          <p:cNvPr id="3" name="Content Placeholder 2"/>
          <p:cNvSpPr>
            <a:spLocks noGrp="1"/>
          </p:cNvSpPr>
          <p:nvPr>
            <p:ph idx="1"/>
          </p:nvPr>
        </p:nvSpPr>
        <p:spPr/>
        <p:txBody>
          <a:bodyPr/>
          <a:lstStyle/>
          <a:p>
            <a:r>
              <a:rPr lang="en-US" dirty="0"/>
              <a:t>We can solve unbounded knapsack in time O(</a:t>
            </a:r>
            <a:r>
              <a:rPr lang="en-US" dirty="0" err="1"/>
              <a:t>nW</a:t>
            </a:r>
            <a:r>
              <a:rPr lang="en-US" dirty="0"/>
              <a:t>).</a:t>
            </a:r>
          </a:p>
          <a:p>
            <a:pPr lvl="1"/>
            <a:r>
              <a:rPr lang="en-US" dirty="0">
                <a:solidFill>
                  <a:schemeClr val="accent4"/>
                </a:solidFill>
              </a:rPr>
              <a:t>If there are n items and our knapsack has capacity W.</a:t>
            </a:r>
          </a:p>
          <a:p>
            <a:endParaRPr lang="en-US" dirty="0"/>
          </a:p>
          <a:p>
            <a:r>
              <a:rPr lang="en-US" dirty="0"/>
              <a:t>We again went through the steps to create DP solution:</a:t>
            </a:r>
          </a:p>
          <a:p>
            <a:pPr lvl="1"/>
            <a:r>
              <a:rPr lang="en-US" dirty="0">
                <a:solidFill>
                  <a:schemeClr val="accent4"/>
                </a:solidFill>
              </a:rPr>
              <a:t>We kept a one-dimensional table, creating smaller problems by making the knapsack smaller.</a:t>
            </a:r>
          </a:p>
        </p:txBody>
      </p:sp>
      <p:sp>
        <p:nvSpPr>
          <p:cNvPr id="4" name="Slide Number Placeholder 3">
            <a:extLst>
              <a:ext uri="{FF2B5EF4-FFF2-40B4-BE49-F238E27FC236}">
                <a16:creationId xmlns:a16="http://schemas.microsoft.com/office/drawing/2014/main" id="{9B449A2D-3792-FD40-AE35-C9D323B8743E}"/>
              </a:ext>
            </a:extLst>
          </p:cNvPr>
          <p:cNvSpPr>
            <a:spLocks noGrp="1"/>
          </p:cNvSpPr>
          <p:nvPr>
            <p:ph type="sldNum" sz="quarter" idx="12"/>
          </p:nvPr>
        </p:nvSpPr>
        <p:spPr/>
        <p:txBody>
          <a:bodyPr/>
          <a:lstStyle/>
          <a:p>
            <a:fld id="{EF2FF170-42D9-E44F-9C55-E217B723EC95}" type="slidenum">
              <a:rPr lang="en-US" smtClean="0"/>
              <a:t>60</a:t>
            </a:fld>
            <a:endParaRPr lang="en-US"/>
          </a:p>
        </p:txBody>
      </p:sp>
    </p:spTree>
    <p:extLst>
      <p:ext uri="{BB962C8B-B14F-4D97-AF65-F5344CB8AC3E}">
        <p14:creationId xmlns:p14="http://schemas.microsoft.com/office/powerpoint/2010/main" val="198486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111" y="85649"/>
            <a:ext cx="1413152" cy="1413152"/>
          </a:xfrm>
          <a:prstGeom prst="rect">
            <a:avLst/>
          </a:prstGeom>
        </p:spPr>
      </p:pic>
      <p:sp>
        <p:nvSpPr>
          <p:cNvPr id="3" name="Content Placeholder 2"/>
          <p:cNvSpPr>
            <a:spLocks noGrp="1"/>
          </p:cNvSpPr>
          <p:nvPr>
            <p:ph idx="1"/>
          </p:nvPr>
        </p:nvSpPr>
        <p:spPr/>
        <p:txBody>
          <a:bodyPr/>
          <a:lstStyle/>
          <a:p>
            <a:r>
              <a:rPr lang="en-US" dirty="0"/>
              <a:t>Unbounded Knapsack:</a:t>
            </a:r>
          </a:p>
          <a:p>
            <a:pPr lvl="1"/>
            <a:r>
              <a:rPr lang="en-US" dirty="0"/>
              <a:t>Suppose I have </a:t>
            </a:r>
            <a:r>
              <a:rPr lang="en-US" dirty="0">
                <a:solidFill>
                  <a:schemeClr val="accent4"/>
                </a:solidFill>
              </a:rPr>
              <a:t>infinite copies </a:t>
            </a:r>
            <a:r>
              <a:rPr lang="en-US" dirty="0"/>
              <a:t>of all of the items.</a:t>
            </a:r>
          </a:p>
          <a:p>
            <a:pPr lvl="1"/>
            <a:r>
              <a:rPr lang="en-US" dirty="0"/>
              <a:t>What’s the </a:t>
            </a:r>
            <a:r>
              <a:rPr lang="en-US" dirty="0">
                <a:solidFill>
                  <a:schemeClr val="accent1"/>
                </a:solidFill>
              </a:rPr>
              <a:t>most valuable way to fill the knapsack</a:t>
            </a:r>
            <a:r>
              <a:rPr lang="en-US" dirty="0"/>
              <a:t>?</a:t>
            </a:r>
          </a:p>
          <a:p>
            <a:pPr lvl="1"/>
            <a:endParaRPr lang="en-US" dirty="0"/>
          </a:p>
          <a:p>
            <a:pPr lvl="1"/>
            <a:endParaRPr lang="en-US" dirty="0"/>
          </a:p>
          <a:p>
            <a:pPr lvl="1"/>
            <a:endParaRPr lang="en-US" dirty="0"/>
          </a:p>
          <a:p>
            <a:r>
              <a:rPr lang="en-US" dirty="0"/>
              <a:t>0/1 Knapsack:</a:t>
            </a:r>
          </a:p>
          <a:p>
            <a:pPr lvl="1"/>
            <a:r>
              <a:rPr lang="en-US" dirty="0"/>
              <a:t>Suppose I have </a:t>
            </a:r>
            <a:r>
              <a:rPr lang="en-US" dirty="0">
                <a:solidFill>
                  <a:schemeClr val="accent4"/>
                </a:solidFill>
              </a:rPr>
              <a:t>only one copy</a:t>
            </a:r>
            <a:r>
              <a:rPr lang="en-US" dirty="0"/>
              <a:t> of each item.</a:t>
            </a:r>
          </a:p>
          <a:p>
            <a:pPr lvl="1"/>
            <a:r>
              <a:rPr lang="en-US" dirty="0"/>
              <a:t>What’s the </a:t>
            </a:r>
            <a:r>
              <a:rPr lang="en-US" dirty="0">
                <a:solidFill>
                  <a:schemeClr val="accent1"/>
                </a:solidFill>
              </a:rPr>
              <a:t>most valuable way to fill the knapsack</a:t>
            </a:r>
            <a:r>
              <a:rPr lang="en-US" dirty="0"/>
              <a:t>? </a:t>
            </a:r>
          </a:p>
        </p:txBody>
      </p:sp>
      <p:grpSp>
        <p:nvGrpSpPr>
          <p:cNvPr id="24" name="Group 23"/>
          <p:cNvGrpSpPr/>
          <p:nvPr/>
        </p:nvGrpSpPr>
        <p:grpSpPr>
          <a:xfrm>
            <a:off x="3320937" y="0"/>
            <a:ext cx="5649593" cy="1475713"/>
            <a:chOff x="-479811" y="1751737"/>
            <a:chExt cx="9046225" cy="2600511"/>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3371" y="1998496"/>
              <a:ext cx="938946" cy="938946"/>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0210" y="1998496"/>
              <a:ext cx="815140" cy="815140"/>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10" name="TextBox 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11" name="TextBox 1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12" name="TextBox 1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6</a:t>
              </a:r>
            </a:p>
          </p:txBody>
        </p:sp>
        <p:sp>
          <p:nvSpPr>
            <p:cNvPr id="13" name="TextBox 1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14" name="TextBox 1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4</a:t>
              </a:r>
            </a:p>
          </p:txBody>
        </p:sp>
        <p:sp>
          <p:nvSpPr>
            <p:cNvPr id="15" name="TextBox 14"/>
            <p:cNvSpPr txBox="1"/>
            <p:nvPr/>
          </p:nvSpPr>
          <p:spPr>
            <a:xfrm>
              <a:off x="6275590" y="3005862"/>
              <a:ext cx="682906" cy="650839"/>
            </a:xfrm>
            <a:prstGeom prst="rect">
              <a:avLst/>
            </a:prstGeom>
            <a:noFill/>
          </p:spPr>
          <p:txBody>
            <a:bodyPr wrap="square" rtlCol="0">
              <a:spAutoFit/>
            </a:bodyPr>
            <a:lstStyle/>
            <a:p>
              <a:r>
                <a:rPr lang="en-US" dirty="0">
                  <a:solidFill>
                    <a:schemeClr val="accent4"/>
                  </a:solidFill>
                </a:rPr>
                <a:t>3</a:t>
              </a:r>
            </a:p>
          </p:txBody>
        </p:sp>
        <p:sp>
          <p:nvSpPr>
            <p:cNvPr id="16" name="TextBox 15"/>
            <p:cNvSpPr txBox="1"/>
            <p:nvPr/>
          </p:nvSpPr>
          <p:spPr>
            <a:xfrm>
              <a:off x="7883508" y="2988522"/>
              <a:ext cx="682906" cy="650839"/>
            </a:xfrm>
            <a:prstGeom prst="rect">
              <a:avLst/>
            </a:prstGeom>
            <a:noFill/>
          </p:spPr>
          <p:txBody>
            <a:bodyPr wrap="square" rtlCol="0">
              <a:spAutoFit/>
            </a:bodyPr>
            <a:lstStyle/>
            <a:p>
              <a:r>
                <a:rPr lang="en-US" dirty="0">
                  <a:solidFill>
                    <a:schemeClr val="accent4"/>
                  </a:solidFill>
                </a:rPr>
                <a:t>11</a:t>
              </a:r>
            </a:p>
          </p:txBody>
        </p:sp>
        <p:sp>
          <p:nvSpPr>
            <p:cNvPr id="17" name="TextBox 16"/>
            <p:cNvSpPr txBox="1"/>
            <p:nvPr/>
          </p:nvSpPr>
          <p:spPr>
            <a:xfrm>
              <a:off x="1680245" y="3670274"/>
              <a:ext cx="682906" cy="650839"/>
            </a:xfrm>
            <a:prstGeom prst="rect">
              <a:avLst/>
            </a:prstGeom>
            <a:noFill/>
          </p:spPr>
          <p:txBody>
            <a:bodyPr wrap="square" rtlCol="0">
              <a:spAutoFit/>
            </a:bodyPr>
            <a:lstStyle/>
            <a:p>
              <a:r>
                <a:rPr lang="en-US" dirty="0">
                  <a:solidFill>
                    <a:schemeClr val="accent1"/>
                  </a:solidFill>
                </a:rPr>
                <a:t>20</a:t>
              </a:r>
            </a:p>
          </p:txBody>
        </p:sp>
        <p:sp>
          <p:nvSpPr>
            <p:cNvPr id="18" name="TextBox 17"/>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8</a:t>
              </a:r>
            </a:p>
          </p:txBody>
        </p:sp>
        <p:sp>
          <p:nvSpPr>
            <p:cNvPr id="19" name="TextBox 18"/>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14</a:t>
              </a:r>
            </a:p>
          </p:txBody>
        </p:sp>
        <p:sp>
          <p:nvSpPr>
            <p:cNvPr id="20" name="TextBox 19"/>
            <p:cNvSpPr txBox="1"/>
            <p:nvPr/>
          </p:nvSpPr>
          <p:spPr>
            <a:xfrm>
              <a:off x="7871487" y="3602769"/>
              <a:ext cx="682906" cy="650839"/>
            </a:xfrm>
            <a:prstGeom prst="rect">
              <a:avLst/>
            </a:prstGeom>
            <a:noFill/>
          </p:spPr>
          <p:txBody>
            <a:bodyPr wrap="square" rtlCol="0">
              <a:spAutoFit/>
            </a:bodyPr>
            <a:lstStyle/>
            <a:p>
              <a:r>
                <a:rPr lang="en-US" dirty="0">
                  <a:solidFill>
                    <a:schemeClr val="accent1"/>
                  </a:solidFill>
                </a:rPr>
                <a:t>35</a:t>
              </a:r>
            </a:p>
          </p:txBody>
        </p:sp>
        <p:sp>
          <p:nvSpPr>
            <p:cNvPr id="21" name="TextBox 20"/>
            <p:cNvSpPr txBox="1"/>
            <p:nvPr/>
          </p:nvSpPr>
          <p:spPr>
            <a:xfrm>
              <a:off x="6271357" y="3664194"/>
              <a:ext cx="682906" cy="650839"/>
            </a:xfrm>
            <a:prstGeom prst="rect">
              <a:avLst/>
            </a:prstGeom>
            <a:noFill/>
          </p:spPr>
          <p:txBody>
            <a:bodyPr wrap="square" rtlCol="0">
              <a:spAutoFit/>
            </a:bodyPr>
            <a:lstStyle/>
            <a:p>
              <a:r>
                <a:rPr lang="en-US" dirty="0">
                  <a:solidFill>
                    <a:schemeClr val="accent1"/>
                  </a:solidFill>
                </a:rPr>
                <a:t>13</a:t>
              </a:r>
            </a:p>
          </p:txBody>
        </p:sp>
        <p:sp>
          <p:nvSpPr>
            <p:cNvPr id="22" name="TextBox 21"/>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3" name="TextBox 22"/>
          <p:cNvSpPr txBox="1"/>
          <p:nvPr/>
        </p:nvSpPr>
        <p:spPr>
          <a:xfrm>
            <a:off x="1222078" y="976707"/>
            <a:ext cx="1944547" cy="400110"/>
          </a:xfrm>
          <a:prstGeom prst="rect">
            <a:avLst/>
          </a:prstGeom>
          <a:noFill/>
        </p:spPr>
        <p:txBody>
          <a:bodyPr wrap="square" rtlCol="0">
            <a:spAutoFit/>
          </a:bodyPr>
          <a:lstStyle/>
          <a:p>
            <a:r>
              <a:rPr lang="en-US" sz="2000" dirty="0">
                <a:solidFill>
                  <a:srgbClr val="7030A0"/>
                </a:solidFill>
              </a:rPr>
              <a:t>Capacity: 10</a:t>
            </a:r>
          </a:p>
        </p:txBody>
      </p:sp>
      <p:pic>
        <p:nvPicPr>
          <p:cNvPr id="27" name="Picture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9115" y="3331947"/>
            <a:ext cx="575909" cy="523296"/>
          </a:xfrm>
          <a:prstGeom prst="rect">
            <a:avLst/>
          </a:prstGeom>
        </p:spPr>
      </p:pic>
      <p:pic>
        <p:nvPicPr>
          <p:cNvPr id="28" name="Picture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63108" y="3331947"/>
            <a:ext cx="575909" cy="523296"/>
          </a:xfrm>
          <a:prstGeom prst="rect">
            <a:avLst/>
          </a:prstGeom>
        </p:spPr>
      </p:pic>
      <p:pic>
        <p:nvPicPr>
          <p:cNvPr id="29"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5411" y="3331947"/>
            <a:ext cx="586395" cy="532824"/>
          </a:xfrm>
          <a:prstGeom prst="rect">
            <a:avLst/>
          </a:prstGeom>
        </p:spPr>
      </p:pic>
      <p:pic>
        <p:nvPicPr>
          <p:cNvPr id="30" name="Picture 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94109" y="3331947"/>
            <a:ext cx="586395" cy="532824"/>
          </a:xfrm>
          <a:prstGeom prst="rect">
            <a:avLst/>
          </a:prstGeom>
        </p:spPr>
      </p:pic>
      <p:sp>
        <p:nvSpPr>
          <p:cNvPr id="31" name="TextBox 30"/>
          <p:cNvSpPr txBox="1"/>
          <p:nvPr/>
        </p:nvSpPr>
        <p:spPr>
          <a:xfrm>
            <a:off x="4733807" y="3270429"/>
            <a:ext cx="3503830" cy="646331"/>
          </a:xfrm>
          <a:prstGeom prst="rect">
            <a:avLst/>
          </a:prstGeom>
          <a:noFill/>
        </p:spPr>
        <p:txBody>
          <a:bodyPr wrap="square" rtlCol="0">
            <a:spAutoFit/>
          </a:bodyPr>
          <a:lstStyle/>
          <a:p>
            <a:r>
              <a:rPr lang="en-US" dirty="0">
                <a:solidFill>
                  <a:schemeClr val="accent4"/>
                </a:solidFill>
              </a:rPr>
              <a:t>Total weight: 10</a:t>
            </a:r>
          </a:p>
          <a:p>
            <a:r>
              <a:rPr lang="en-US" dirty="0">
                <a:solidFill>
                  <a:schemeClr val="accent1"/>
                </a:solidFill>
              </a:rPr>
              <a:t>Total value: 42</a:t>
            </a:r>
          </a:p>
        </p:txBody>
      </p:sp>
      <p:pic>
        <p:nvPicPr>
          <p:cNvPr id="32" name="Picture 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11479" y="5915315"/>
            <a:ext cx="575909" cy="523296"/>
          </a:xfrm>
          <a:prstGeom prst="rect">
            <a:avLst/>
          </a:prstGeom>
        </p:spPr>
      </p:pic>
      <p:pic>
        <p:nvPicPr>
          <p:cNvPr id="33" name="Picture 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1563" y="5913324"/>
            <a:ext cx="555837" cy="505058"/>
          </a:xfrm>
          <a:prstGeom prst="rect">
            <a:avLst/>
          </a:prstGeom>
        </p:spPr>
      </p:pic>
      <p:pic>
        <p:nvPicPr>
          <p:cNvPr id="34" name="Picture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4714" y="5913324"/>
            <a:ext cx="586395" cy="532824"/>
          </a:xfrm>
          <a:prstGeom prst="rect">
            <a:avLst/>
          </a:prstGeom>
        </p:spPr>
      </p:pic>
      <p:sp>
        <p:nvSpPr>
          <p:cNvPr id="35" name="TextBox 34"/>
          <p:cNvSpPr txBox="1"/>
          <p:nvPr/>
        </p:nvSpPr>
        <p:spPr>
          <a:xfrm>
            <a:off x="4686299" y="5842687"/>
            <a:ext cx="3503830" cy="646331"/>
          </a:xfrm>
          <a:prstGeom prst="rect">
            <a:avLst/>
          </a:prstGeom>
          <a:noFill/>
        </p:spPr>
        <p:txBody>
          <a:bodyPr wrap="square" rtlCol="0">
            <a:spAutoFit/>
          </a:bodyPr>
          <a:lstStyle/>
          <a:p>
            <a:r>
              <a:rPr lang="en-US" dirty="0">
                <a:solidFill>
                  <a:schemeClr val="accent4"/>
                </a:solidFill>
              </a:rPr>
              <a:t>Total weight: 9</a:t>
            </a:r>
          </a:p>
          <a:p>
            <a:r>
              <a:rPr lang="en-US" dirty="0">
                <a:solidFill>
                  <a:schemeClr val="accent1"/>
                </a:solidFill>
              </a:rPr>
              <a:t>Total value: 35</a:t>
            </a:r>
          </a:p>
        </p:txBody>
      </p:sp>
      <p:cxnSp>
        <p:nvCxnSpPr>
          <p:cNvPr id="38" name="Straight Connector 37"/>
          <p:cNvCxnSpPr/>
          <p:nvPr/>
        </p:nvCxnSpPr>
        <p:spPr>
          <a:xfrm>
            <a:off x="416689" y="1678329"/>
            <a:ext cx="8333088"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Right Arrow 35"/>
          <p:cNvSpPr/>
          <p:nvPr/>
        </p:nvSpPr>
        <p:spPr>
          <a:xfrm>
            <a:off x="-135279" y="4225358"/>
            <a:ext cx="763929" cy="625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6080AC9-C93C-7248-B498-73C0B34D08AD}"/>
              </a:ext>
            </a:extLst>
          </p:cNvPr>
          <p:cNvSpPr>
            <a:spLocks noGrp="1"/>
          </p:cNvSpPr>
          <p:nvPr>
            <p:ph type="sldNum" sz="quarter" idx="12"/>
          </p:nvPr>
        </p:nvSpPr>
        <p:spPr/>
        <p:txBody>
          <a:bodyPr/>
          <a:lstStyle/>
          <a:p>
            <a:fld id="{EF2FF170-42D9-E44F-9C55-E217B723EC95}" type="slidenum">
              <a:rPr lang="en-US" smtClean="0"/>
              <a:t>61</a:t>
            </a:fld>
            <a:endParaRPr lang="en-US"/>
          </a:p>
        </p:txBody>
      </p:sp>
    </p:spTree>
    <p:extLst>
      <p:ext uri="{BB962C8B-B14F-4D97-AF65-F5344CB8AC3E}">
        <p14:creationId xmlns:p14="http://schemas.microsoft.com/office/powerpoint/2010/main" val="186452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value of the optimal solution.</a:t>
            </a:r>
          </a:p>
          <a:p>
            <a:r>
              <a:rPr lang="en-US" b="1" dirty="0">
                <a:solidFill>
                  <a:schemeClr val="accent4"/>
                </a:solidFill>
              </a:rPr>
              <a:t>Step 3: </a:t>
            </a:r>
            <a:r>
              <a:rPr lang="en-US" dirty="0">
                <a:solidFill>
                  <a:schemeClr val="accent5"/>
                </a:solidFill>
              </a:rPr>
              <a:t>Use dynamic programming </a:t>
            </a:r>
            <a:r>
              <a:rPr lang="en-US" dirty="0"/>
              <a:t>to find the value of the optimal solution.</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solution.</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Left Arrow 3"/>
          <p:cNvSpPr/>
          <p:nvPr/>
        </p:nvSpPr>
        <p:spPr>
          <a:xfrm>
            <a:off x="6658708" y="1690689"/>
            <a:ext cx="902677" cy="4546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43EC247-C298-B643-9B69-F3AE8F3A5B73}"/>
              </a:ext>
            </a:extLst>
          </p:cNvPr>
          <p:cNvSpPr>
            <a:spLocks noGrp="1"/>
          </p:cNvSpPr>
          <p:nvPr>
            <p:ph type="sldNum" sz="quarter" idx="12"/>
          </p:nvPr>
        </p:nvSpPr>
        <p:spPr/>
        <p:txBody>
          <a:bodyPr/>
          <a:lstStyle/>
          <a:p>
            <a:fld id="{EF2FF170-42D9-E44F-9C55-E217B723EC95}" type="slidenum">
              <a:rPr lang="en-US" smtClean="0"/>
              <a:t>62</a:t>
            </a:fld>
            <a:endParaRPr lang="en-US"/>
          </a:p>
        </p:txBody>
      </p:sp>
    </p:spTree>
    <p:extLst>
      <p:ext uri="{BB962C8B-B14F-4D97-AF65-F5344CB8AC3E}">
        <p14:creationId xmlns:p14="http://schemas.microsoft.com/office/powerpoint/2010/main" val="17818476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Optimal substructure: try 1</a:t>
            </a:r>
          </a:p>
        </p:txBody>
      </p:sp>
      <p:sp>
        <p:nvSpPr>
          <p:cNvPr id="3" name="Content Placeholder 2"/>
          <p:cNvSpPr>
            <a:spLocks noGrp="1"/>
          </p:cNvSpPr>
          <p:nvPr>
            <p:ph idx="1"/>
          </p:nvPr>
        </p:nvSpPr>
        <p:spPr/>
        <p:txBody>
          <a:bodyPr/>
          <a:lstStyle/>
          <a:p>
            <a:r>
              <a:rPr lang="en-US" dirty="0"/>
              <a:t>Sub-problems: </a:t>
            </a:r>
          </a:p>
          <a:p>
            <a:pPr lvl="1"/>
            <a:r>
              <a:rPr lang="en-US" dirty="0">
                <a:solidFill>
                  <a:schemeClr val="accent4"/>
                </a:solidFill>
              </a:rPr>
              <a:t>Unbounded Knapsack with a smaller knapsack</a:t>
            </a:r>
            <a:r>
              <a:rPr lang="en-US" dirty="0"/>
              <a:t>.</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47109" y="2821926"/>
            <a:ext cx="3088013" cy="3088013"/>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7178" y="3306607"/>
            <a:ext cx="2090159" cy="209015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9769" y="3727043"/>
            <a:ext cx="1277775" cy="1277775"/>
          </a:xfrm>
          <a:prstGeom prst="rect">
            <a:avLst/>
          </a:prstGeom>
        </p:spPr>
      </p:pic>
      <p:sp>
        <p:nvSpPr>
          <p:cNvPr id="8" name="TextBox 7"/>
          <p:cNvSpPr txBox="1"/>
          <p:nvPr/>
        </p:nvSpPr>
        <p:spPr>
          <a:xfrm>
            <a:off x="737639" y="5636608"/>
            <a:ext cx="1802034" cy="923330"/>
          </a:xfrm>
          <a:prstGeom prst="rect">
            <a:avLst/>
          </a:prstGeom>
          <a:noFill/>
        </p:spPr>
        <p:txBody>
          <a:bodyPr wrap="square" rtlCol="0">
            <a:spAutoFit/>
          </a:bodyPr>
          <a:lstStyle/>
          <a:p>
            <a:r>
              <a:rPr lang="en-US" dirty="0"/>
              <a:t>First solve the problem for small knapsacks</a:t>
            </a:r>
          </a:p>
        </p:txBody>
      </p:sp>
      <p:sp>
        <p:nvSpPr>
          <p:cNvPr id="9" name="TextBox 8"/>
          <p:cNvSpPr txBox="1"/>
          <p:nvPr/>
        </p:nvSpPr>
        <p:spPr>
          <a:xfrm>
            <a:off x="3887566" y="5987309"/>
            <a:ext cx="1802034" cy="646331"/>
          </a:xfrm>
          <a:prstGeom prst="rect">
            <a:avLst/>
          </a:prstGeom>
          <a:noFill/>
        </p:spPr>
        <p:txBody>
          <a:bodyPr wrap="square" rtlCol="0">
            <a:spAutoFit/>
          </a:bodyPr>
          <a:lstStyle/>
          <a:p>
            <a:r>
              <a:rPr lang="en-US" dirty="0"/>
              <a:t>Then </a:t>
            </a:r>
            <a:r>
              <a:rPr lang="en-US"/>
              <a:t>larger knapsacks</a:t>
            </a:r>
          </a:p>
        </p:txBody>
      </p:sp>
      <p:sp>
        <p:nvSpPr>
          <p:cNvPr id="10" name="TextBox 9"/>
          <p:cNvSpPr txBox="1"/>
          <p:nvPr/>
        </p:nvSpPr>
        <p:spPr>
          <a:xfrm>
            <a:off x="7037494" y="5987310"/>
            <a:ext cx="1802034" cy="646331"/>
          </a:xfrm>
          <a:prstGeom prst="rect">
            <a:avLst/>
          </a:prstGeom>
          <a:noFill/>
        </p:spPr>
        <p:txBody>
          <a:bodyPr wrap="square" rtlCol="0">
            <a:spAutoFit/>
          </a:bodyPr>
          <a:lstStyle/>
          <a:p>
            <a:r>
              <a:rPr lang="en-US" dirty="0"/>
              <a:t>Then </a:t>
            </a:r>
            <a:r>
              <a:rPr lang="en-US"/>
              <a:t>larger knapsacks</a:t>
            </a:r>
          </a:p>
        </p:txBody>
      </p:sp>
      <p:sp>
        <p:nvSpPr>
          <p:cNvPr id="7" name="Slide Number Placeholder 6">
            <a:extLst>
              <a:ext uri="{FF2B5EF4-FFF2-40B4-BE49-F238E27FC236}">
                <a16:creationId xmlns:a16="http://schemas.microsoft.com/office/drawing/2014/main" id="{B2AFE70B-E804-1C46-90FF-90177963840D}"/>
              </a:ext>
            </a:extLst>
          </p:cNvPr>
          <p:cNvSpPr>
            <a:spLocks noGrp="1"/>
          </p:cNvSpPr>
          <p:nvPr>
            <p:ph type="sldNum" sz="quarter" idx="12"/>
          </p:nvPr>
        </p:nvSpPr>
        <p:spPr/>
        <p:txBody>
          <a:bodyPr/>
          <a:lstStyle/>
          <a:p>
            <a:fld id="{EF2FF170-42D9-E44F-9C55-E217B723EC95}" type="slidenum">
              <a:rPr lang="en-US" smtClean="0"/>
              <a:t>63</a:t>
            </a:fld>
            <a:endParaRPr lang="en-US"/>
          </a:p>
        </p:txBody>
      </p:sp>
    </p:spTree>
    <p:extLst>
      <p:ext uri="{BB962C8B-B14F-4D97-AF65-F5344CB8AC3E}">
        <p14:creationId xmlns:p14="http://schemas.microsoft.com/office/powerpoint/2010/main" val="3501407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won’t quite work</a:t>
            </a:r>
            <a:r>
              <a:rPr lang="mr-IN" dirty="0"/>
              <a:t>…</a:t>
            </a:r>
            <a:endParaRPr lang="en-US" dirty="0"/>
          </a:p>
        </p:txBody>
      </p:sp>
      <p:sp>
        <p:nvSpPr>
          <p:cNvPr id="3" name="Content Placeholder 2"/>
          <p:cNvSpPr>
            <a:spLocks noGrp="1"/>
          </p:cNvSpPr>
          <p:nvPr>
            <p:ph idx="1"/>
          </p:nvPr>
        </p:nvSpPr>
        <p:spPr/>
        <p:txBody>
          <a:bodyPr/>
          <a:lstStyle/>
          <a:p>
            <a:r>
              <a:rPr lang="en-US" dirty="0"/>
              <a:t>We are only allowed </a:t>
            </a:r>
            <a:r>
              <a:rPr lang="en-US" b="1" dirty="0"/>
              <a:t>one copy of each item</a:t>
            </a:r>
            <a:r>
              <a:rPr lang="en-US" dirty="0"/>
              <a:t>.</a:t>
            </a:r>
          </a:p>
          <a:p>
            <a:r>
              <a:rPr lang="en-US" dirty="0"/>
              <a:t>The sub-problem needs to “know” what items we’ve used and what we haven’t.</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34989" y="3510016"/>
            <a:ext cx="2498942" cy="2498942"/>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8502" y="4569136"/>
            <a:ext cx="1277775" cy="12777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3338" y="5125332"/>
            <a:ext cx="709944" cy="645086"/>
          </a:xfrm>
          <a:prstGeom prst="rect">
            <a:avLst/>
          </a:prstGeom>
        </p:spPr>
      </p:pic>
      <p:sp>
        <p:nvSpPr>
          <p:cNvPr id="7" name="Cloud 6"/>
          <p:cNvSpPr/>
          <p:nvPr/>
        </p:nvSpPr>
        <p:spPr>
          <a:xfrm>
            <a:off x="2476848" y="3510016"/>
            <a:ext cx="2291922" cy="1501822"/>
          </a:xfrm>
          <a:prstGeom prst="cloud">
            <a:avLst/>
          </a:prstGeom>
          <a:solidFill>
            <a:schemeClr val="accent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can’t use any turtles</a:t>
            </a:r>
            <a:r>
              <a:rPr lang="mr-IN" dirty="0">
                <a:solidFill>
                  <a:schemeClr val="tx1"/>
                </a:solidFill>
              </a:rPr>
              <a:t>…</a:t>
            </a:r>
            <a:endParaRPr lang="en-US" dirty="0">
              <a:solidFill>
                <a:schemeClr val="tx1"/>
              </a:solidFill>
            </a:endParaRPr>
          </a:p>
        </p:txBody>
      </p:sp>
      <p:sp>
        <p:nvSpPr>
          <p:cNvPr id="8" name="Slide Number Placeholder 7">
            <a:extLst>
              <a:ext uri="{FF2B5EF4-FFF2-40B4-BE49-F238E27FC236}">
                <a16:creationId xmlns:a16="http://schemas.microsoft.com/office/drawing/2014/main" id="{07E8D45E-59FB-A14F-8944-330BE38ACACA}"/>
              </a:ext>
            </a:extLst>
          </p:cNvPr>
          <p:cNvSpPr>
            <a:spLocks noGrp="1"/>
          </p:cNvSpPr>
          <p:nvPr>
            <p:ph type="sldNum" sz="quarter" idx="12"/>
          </p:nvPr>
        </p:nvSpPr>
        <p:spPr/>
        <p:txBody>
          <a:bodyPr/>
          <a:lstStyle/>
          <a:p>
            <a:fld id="{EF2FF170-42D9-E44F-9C55-E217B723EC95}" type="slidenum">
              <a:rPr lang="en-US" smtClean="0"/>
              <a:t>64</a:t>
            </a:fld>
            <a:endParaRPr lang="en-US"/>
          </a:p>
        </p:txBody>
      </p:sp>
    </p:spTree>
    <p:extLst>
      <p:ext uri="{BB962C8B-B14F-4D97-AF65-F5344CB8AC3E}">
        <p14:creationId xmlns:p14="http://schemas.microsoft.com/office/powerpoint/2010/main" val="79570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92506" y="1991287"/>
            <a:ext cx="1560807" cy="1560807"/>
          </a:xfrm>
          <a:prstGeom prst="rect">
            <a:avLst/>
          </a:prstGeom>
        </p:spPr>
      </p:pic>
      <p:sp>
        <p:nvSpPr>
          <p:cNvPr id="2" name="Title 1"/>
          <p:cNvSpPr>
            <a:spLocks noGrp="1"/>
          </p:cNvSpPr>
          <p:nvPr>
            <p:ph type="title"/>
          </p:nvPr>
        </p:nvSpPr>
        <p:spPr/>
        <p:txBody>
          <a:bodyPr/>
          <a:lstStyle/>
          <a:p>
            <a:r>
              <a:rPr lang="en-US" dirty="0"/>
              <a:t>Optimal substructure: try 2</a:t>
            </a:r>
          </a:p>
        </p:txBody>
      </p:sp>
      <p:sp>
        <p:nvSpPr>
          <p:cNvPr id="3" name="Content Placeholder 2"/>
          <p:cNvSpPr>
            <a:spLocks noGrp="1"/>
          </p:cNvSpPr>
          <p:nvPr>
            <p:ph idx="1"/>
          </p:nvPr>
        </p:nvSpPr>
        <p:spPr>
          <a:xfrm>
            <a:off x="628650" y="1518683"/>
            <a:ext cx="7886700" cy="4351338"/>
          </a:xfrm>
        </p:spPr>
        <p:txBody>
          <a:bodyPr/>
          <a:lstStyle/>
          <a:p>
            <a:r>
              <a:rPr lang="en-US" dirty="0"/>
              <a:t>Sub-problems:</a:t>
            </a:r>
          </a:p>
          <a:p>
            <a:pPr lvl="1"/>
            <a:r>
              <a:rPr lang="en-US" dirty="0">
                <a:solidFill>
                  <a:schemeClr val="accent4"/>
                </a:solidFill>
              </a:rPr>
              <a:t>0/1 Knapsack with fewer items.</a:t>
            </a:r>
          </a:p>
        </p:txBody>
      </p:sp>
      <p:grpSp>
        <p:nvGrpSpPr>
          <p:cNvPr id="24" name="Group 23"/>
          <p:cNvGrpSpPr/>
          <p:nvPr/>
        </p:nvGrpSpPr>
        <p:grpSpPr>
          <a:xfrm>
            <a:off x="867592" y="3090429"/>
            <a:ext cx="2927228" cy="4096908"/>
            <a:chOff x="-406840" y="3611210"/>
            <a:chExt cx="3928489" cy="4965168"/>
          </a:xfrm>
        </p:grpSpPr>
        <p:sp>
          <p:nvSpPr>
            <p:cNvPr id="4" name="Cloud 3"/>
            <p:cNvSpPr/>
            <p:nvPr/>
          </p:nvSpPr>
          <p:spPr>
            <a:xfrm rot="324968">
              <a:off x="-406840" y="6562822"/>
              <a:ext cx="3928489" cy="2013556"/>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3804" y="6979882"/>
              <a:ext cx="670682" cy="670682"/>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6265" y="7254199"/>
              <a:ext cx="480923" cy="480922"/>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2680" y="6958991"/>
              <a:ext cx="770671" cy="770671"/>
            </a:xfrm>
            <a:prstGeom prst="rect">
              <a:avLst/>
            </a:prstGeom>
          </p:spPr>
        </p:pic>
        <p:sp>
          <p:nvSpPr>
            <p:cNvPr id="10" name="Cloud 9"/>
            <p:cNvSpPr/>
            <p:nvPr/>
          </p:nvSpPr>
          <p:spPr>
            <a:xfrm rot="324968">
              <a:off x="69127" y="5135033"/>
              <a:ext cx="2324261" cy="1406381"/>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0585" y="5467306"/>
              <a:ext cx="670682" cy="670682"/>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9466" y="5470721"/>
              <a:ext cx="480923" cy="480922"/>
            </a:xfrm>
            <a:prstGeom prst="rect">
              <a:avLst/>
            </a:prstGeom>
          </p:spPr>
        </p:pic>
        <p:sp>
          <p:nvSpPr>
            <p:cNvPr id="16" name="Cloud 15"/>
            <p:cNvSpPr/>
            <p:nvPr/>
          </p:nvSpPr>
          <p:spPr>
            <a:xfrm rot="324968">
              <a:off x="552794" y="3611210"/>
              <a:ext cx="1494477" cy="1220726"/>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9171" y="3962149"/>
              <a:ext cx="480922" cy="480922"/>
            </a:xfrm>
            <a:prstGeom prst="rect">
              <a:avLst/>
            </a:prstGeom>
          </p:spPr>
        </p:pic>
      </p:grpSp>
      <p:sp>
        <p:nvSpPr>
          <p:cNvPr id="20" name="TextBox 19"/>
          <p:cNvSpPr txBox="1"/>
          <p:nvPr/>
        </p:nvSpPr>
        <p:spPr>
          <a:xfrm>
            <a:off x="-859" y="2987410"/>
            <a:ext cx="1700672" cy="923330"/>
          </a:xfrm>
          <a:prstGeom prst="rect">
            <a:avLst/>
          </a:prstGeom>
          <a:noFill/>
        </p:spPr>
        <p:txBody>
          <a:bodyPr wrap="square" rtlCol="0">
            <a:spAutoFit/>
          </a:bodyPr>
          <a:lstStyle/>
          <a:p>
            <a:r>
              <a:rPr lang="en-US" dirty="0"/>
              <a:t>First solve the problem with few items</a:t>
            </a:r>
          </a:p>
        </p:txBody>
      </p:sp>
      <p:sp>
        <p:nvSpPr>
          <p:cNvPr id="21" name="TextBox 20"/>
          <p:cNvSpPr txBox="1"/>
          <p:nvPr/>
        </p:nvSpPr>
        <p:spPr>
          <a:xfrm>
            <a:off x="-23594" y="5365937"/>
            <a:ext cx="1068531" cy="923330"/>
          </a:xfrm>
          <a:prstGeom prst="rect">
            <a:avLst/>
          </a:prstGeom>
          <a:noFill/>
        </p:spPr>
        <p:txBody>
          <a:bodyPr wrap="square" rtlCol="0">
            <a:spAutoFit/>
          </a:bodyPr>
          <a:lstStyle/>
          <a:p>
            <a:r>
              <a:rPr lang="en-US" dirty="0"/>
              <a:t>Then yet more items</a:t>
            </a:r>
          </a:p>
        </p:txBody>
      </p:sp>
      <p:sp>
        <p:nvSpPr>
          <p:cNvPr id="22" name="TextBox 21"/>
          <p:cNvSpPr txBox="1"/>
          <p:nvPr/>
        </p:nvSpPr>
        <p:spPr>
          <a:xfrm>
            <a:off x="29342" y="4270782"/>
            <a:ext cx="1284790" cy="646331"/>
          </a:xfrm>
          <a:prstGeom prst="rect">
            <a:avLst/>
          </a:prstGeom>
          <a:noFill/>
        </p:spPr>
        <p:txBody>
          <a:bodyPr wrap="square" rtlCol="0">
            <a:spAutoFit/>
          </a:bodyPr>
          <a:lstStyle/>
          <a:p>
            <a:r>
              <a:rPr lang="en-US" dirty="0"/>
              <a:t>Then more items</a:t>
            </a:r>
          </a:p>
        </p:txBody>
      </p:sp>
      <p:pic>
        <p:nvPicPr>
          <p:cNvPr id="25" name="Pictur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30122" y="1518683"/>
            <a:ext cx="2356460" cy="2356460"/>
          </a:xfrm>
          <a:prstGeom prst="rect">
            <a:avLst/>
          </a:prstGeom>
        </p:spPr>
      </p:pic>
      <p:pic>
        <p:nvPicPr>
          <p:cNvPr id="27" name="Picture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39527" y="2393417"/>
            <a:ext cx="821367" cy="821367"/>
          </a:xfrm>
          <a:prstGeom prst="rect">
            <a:avLst/>
          </a:prstGeom>
        </p:spPr>
      </p:pic>
      <p:sp>
        <p:nvSpPr>
          <p:cNvPr id="28" name="TextBox 27"/>
          <p:cNvSpPr txBox="1"/>
          <p:nvPr/>
        </p:nvSpPr>
        <p:spPr>
          <a:xfrm>
            <a:off x="4060894" y="3885845"/>
            <a:ext cx="5556304" cy="369332"/>
          </a:xfrm>
          <a:prstGeom prst="rect">
            <a:avLst/>
          </a:prstGeom>
          <a:noFill/>
        </p:spPr>
        <p:txBody>
          <a:bodyPr wrap="square" rtlCol="0">
            <a:spAutoFit/>
          </a:bodyPr>
          <a:lstStyle/>
          <a:p>
            <a:r>
              <a:rPr lang="en-US" dirty="0"/>
              <a:t>We’ll still increase the size of </a:t>
            </a:r>
            <a:r>
              <a:rPr lang="en-US"/>
              <a:t>the knapsacks.</a:t>
            </a:r>
            <a:endParaRPr lang="en-US" dirty="0"/>
          </a:p>
        </p:txBody>
      </p:sp>
      <p:sp>
        <p:nvSpPr>
          <p:cNvPr id="29" name="TextBox 28"/>
          <p:cNvSpPr txBox="1"/>
          <p:nvPr/>
        </p:nvSpPr>
        <p:spPr>
          <a:xfrm rot="1103844">
            <a:off x="3772545" y="5452581"/>
            <a:ext cx="5177905" cy="461665"/>
          </a:xfrm>
          <a:prstGeom prst="rect">
            <a:avLst/>
          </a:prstGeom>
          <a:noFill/>
        </p:spPr>
        <p:txBody>
          <a:bodyPr wrap="square" rtlCol="0">
            <a:spAutoFit/>
          </a:bodyPr>
          <a:lstStyle/>
          <a:p>
            <a:r>
              <a:rPr lang="en-US" sz="2400" dirty="0">
                <a:solidFill>
                  <a:schemeClr val="accent4"/>
                </a:solidFill>
              </a:rPr>
              <a:t>(We’ll keep a two-dimensional table).</a:t>
            </a:r>
          </a:p>
        </p:txBody>
      </p:sp>
      <p:sp>
        <p:nvSpPr>
          <p:cNvPr id="9" name="Slide Number Placeholder 8">
            <a:extLst>
              <a:ext uri="{FF2B5EF4-FFF2-40B4-BE49-F238E27FC236}">
                <a16:creationId xmlns:a16="http://schemas.microsoft.com/office/drawing/2014/main" id="{3FBE4D84-FEB3-B64C-B195-2020A73CD222}"/>
              </a:ext>
            </a:extLst>
          </p:cNvPr>
          <p:cNvSpPr>
            <a:spLocks noGrp="1"/>
          </p:cNvSpPr>
          <p:nvPr>
            <p:ph type="sldNum" sz="quarter" idx="12"/>
          </p:nvPr>
        </p:nvSpPr>
        <p:spPr/>
        <p:txBody>
          <a:bodyPr/>
          <a:lstStyle/>
          <a:p>
            <a:fld id="{EF2FF170-42D9-E44F-9C55-E217B723EC95}" type="slidenum">
              <a:rPr lang="en-US" smtClean="0"/>
              <a:t>65</a:t>
            </a:fld>
            <a:endParaRPr lang="en-US"/>
          </a:p>
        </p:txBody>
      </p:sp>
    </p:spTree>
    <p:extLst>
      <p:ext uri="{BB962C8B-B14F-4D97-AF65-F5344CB8AC3E}">
        <p14:creationId xmlns:p14="http://schemas.microsoft.com/office/powerpoint/2010/main" val="10284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2000"/>
                                        <p:tgtEl>
                                          <p:spTgt spid="29"/>
                                        </p:tgtEl>
                                      </p:cBhvr>
                                    </p:animEffect>
                                    <p:anim calcmode="lin" valueType="num">
                                      <p:cBhvr>
                                        <p:cTn id="34" dur="2000" fill="hold"/>
                                        <p:tgtEl>
                                          <p:spTgt spid="29"/>
                                        </p:tgtEl>
                                        <p:attrNameLst>
                                          <p:attrName>ppt_w</p:attrName>
                                        </p:attrNameLst>
                                      </p:cBhvr>
                                      <p:tavLst>
                                        <p:tav tm="0" fmla="#ppt_w*sin(2.5*pi*$)">
                                          <p:val>
                                            <p:fltVal val="0"/>
                                          </p:val>
                                        </p:tav>
                                        <p:tav tm="100000">
                                          <p:val>
                                            <p:fltVal val="1"/>
                                          </p:val>
                                        </p:tav>
                                      </p:tavLst>
                                    </p:anim>
                                    <p:anim calcmode="lin" valueType="num">
                                      <p:cBhvr>
                                        <p:cTn id="35"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8" grpId="0"/>
      <p:bldP spid="2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sub-problems:</a:t>
            </a:r>
          </a:p>
        </p:txBody>
      </p:sp>
      <p:sp>
        <p:nvSpPr>
          <p:cNvPr id="3" name="Content Placeholder 2"/>
          <p:cNvSpPr>
            <a:spLocks noGrp="1"/>
          </p:cNvSpPr>
          <p:nvPr>
            <p:ph idx="1"/>
          </p:nvPr>
        </p:nvSpPr>
        <p:spPr/>
        <p:txBody>
          <a:bodyPr/>
          <a:lstStyle/>
          <a:p>
            <a:r>
              <a:rPr lang="en-US" dirty="0"/>
              <a:t>Indexed by </a:t>
            </a:r>
            <a:r>
              <a:rPr lang="en-US" dirty="0">
                <a:solidFill>
                  <a:srgbClr val="7030A0"/>
                </a:solidFill>
              </a:rPr>
              <a:t>x</a:t>
            </a:r>
            <a:r>
              <a:rPr lang="en-US" dirty="0"/>
              <a:t> and </a:t>
            </a:r>
            <a:r>
              <a:rPr lang="en-US" dirty="0">
                <a:solidFill>
                  <a:schemeClr val="accent1"/>
                </a:solidFill>
              </a:rPr>
              <a:t>j</a:t>
            </a:r>
          </a:p>
        </p:txBody>
      </p:sp>
      <p:sp>
        <p:nvSpPr>
          <p:cNvPr id="4" name="Cloud 3"/>
          <p:cNvSpPr/>
          <p:nvPr/>
        </p:nvSpPr>
        <p:spPr>
          <a:xfrm rot="324968">
            <a:off x="1088687" y="3166544"/>
            <a:ext cx="3928489" cy="2013556"/>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2113" y="2636659"/>
            <a:ext cx="2668017" cy="2668017"/>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3219" y="4074340"/>
            <a:ext cx="670682" cy="670682"/>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83505" y="3750475"/>
            <a:ext cx="544059" cy="544059"/>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95554" y="3489746"/>
            <a:ext cx="480922" cy="480922"/>
          </a:xfrm>
          <a:prstGeom prst="rect">
            <a:avLst/>
          </a:prstGeom>
        </p:spPr>
      </p:pic>
      <p:sp>
        <p:nvSpPr>
          <p:cNvPr id="9" name="TextBox 8"/>
          <p:cNvSpPr txBox="1"/>
          <p:nvPr/>
        </p:nvSpPr>
        <p:spPr>
          <a:xfrm>
            <a:off x="6405854" y="5297906"/>
            <a:ext cx="3008615" cy="400110"/>
          </a:xfrm>
          <a:prstGeom prst="rect">
            <a:avLst/>
          </a:prstGeom>
          <a:noFill/>
        </p:spPr>
        <p:txBody>
          <a:bodyPr wrap="square" rtlCol="0">
            <a:spAutoFit/>
          </a:bodyPr>
          <a:lstStyle/>
          <a:p>
            <a:r>
              <a:rPr lang="en-US" sz="2000">
                <a:solidFill>
                  <a:srgbClr val="7030A0"/>
                </a:solidFill>
              </a:rPr>
              <a:t>Capacity x</a:t>
            </a:r>
            <a:endParaRPr lang="en-US" sz="2000" dirty="0">
              <a:solidFill>
                <a:srgbClr val="7030A0"/>
              </a:solidFill>
            </a:endParaRPr>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17749" y="3356685"/>
            <a:ext cx="770672" cy="770672"/>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13562" y="4085019"/>
            <a:ext cx="788677" cy="788677"/>
          </a:xfrm>
          <a:prstGeom prst="rect">
            <a:avLst/>
          </a:prstGeom>
        </p:spPr>
      </p:pic>
      <p:sp>
        <p:nvSpPr>
          <p:cNvPr id="12" name="TextBox 11"/>
          <p:cNvSpPr txBox="1"/>
          <p:nvPr/>
        </p:nvSpPr>
        <p:spPr>
          <a:xfrm>
            <a:off x="2212871" y="5226740"/>
            <a:ext cx="1680120" cy="400110"/>
          </a:xfrm>
          <a:prstGeom prst="rect">
            <a:avLst/>
          </a:prstGeom>
          <a:noFill/>
        </p:spPr>
        <p:txBody>
          <a:bodyPr wrap="square" rtlCol="0">
            <a:spAutoFit/>
          </a:bodyPr>
          <a:lstStyle/>
          <a:p>
            <a:r>
              <a:rPr lang="en-US" sz="2000" dirty="0">
                <a:solidFill>
                  <a:schemeClr val="accent1"/>
                </a:solidFill>
              </a:rPr>
              <a:t>First j items</a:t>
            </a:r>
          </a:p>
        </p:txBody>
      </p:sp>
      <p:sp>
        <p:nvSpPr>
          <p:cNvPr id="13" name="TextBox 12">
            <a:extLst>
              <a:ext uri="{FF2B5EF4-FFF2-40B4-BE49-F238E27FC236}">
                <a16:creationId xmlns:a16="http://schemas.microsoft.com/office/drawing/2014/main" id="{285BBE46-2DFA-0644-B450-1D1D7AA02828}"/>
              </a:ext>
            </a:extLst>
          </p:cNvPr>
          <p:cNvSpPr txBox="1"/>
          <p:nvPr/>
        </p:nvSpPr>
        <p:spPr>
          <a:xfrm>
            <a:off x="1718725" y="5938072"/>
            <a:ext cx="5706549" cy="830997"/>
          </a:xfrm>
          <a:prstGeom prst="rect">
            <a:avLst/>
          </a:prstGeom>
          <a:noFill/>
        </p:spPr>
        <p:txBody>
          <a:bodyPr wrap="square" rtlCol="0">
            <a:spAutoFit/>
          </a:bodyPr>
          <a:lstStyle/>
          <a:p>
            <a:pPr algn="ctr"/>
            <a:r>
              <a:rPr lang="en-US" sz="2400" dirty="0"/>
              <a:t>K[</a:t>
            </a:r>
            <a:r>
              <a:rPr lang="en-US" sz="2400" dirty="0" err="1"/>
              <a:t>x,j</a:t>
            </a:r>
            <a:r>
              <a:rPr lang="en-US" sz="2400" dirty="0"/>
              <a:t>] = optimal solution for a knapsack of size x using only the first j items.</a:t>
            </a:r>
          </a:p>
        </p:txBody>
      </p:sp>
      <p:sp>
        <p:nvSpPr>
          <p:cNvPr id="14" name="Slide Number Placeholder 13">
            <a:extLst>
              <a:ext uri="{FF2B5EF4-FFF2-40B4-BE49-F238E27FC236}">
                <a16:creationId xmlns:a16="http://schemas.microsoft.com/office/drawing/2014/main" id="{35A10763-E2D1-404C-A7CE-762755566D3B}"/>
              </a:ext>
            </a:extLst>
          </p:cNvPr>
          <p:cNvSpPr>
            <a:spLocks noGrp="1"/>
          </p:cNvSpPr>
          <p:nvPr>
            <p:ph type="sldNum" sz="quarter" idx="12"/>
          </p:nvPr>
        </p:nvSpPr>
        <p:spPr/>
        <p:txBody>
          <a:bodyPr/>
          <a:lstStyle/>
          <a:p>
            <a:fld id="{EF2FF170-42D9-E44F-9C55-E217B723EC95}" type="slidenum">
              <a:rPr lang="en-US" smtClean="0"/>
              <a:t>66</a:t>
            </a:fld>
            <a:endParaRPr lang="en-US"/>
          </a:p>
        </p:txBody>
      </p:sp>
    </p:spTree>
    <p:extLst>
      <p:ext uri="{BB962C8B-B14F-4D97-AF65-F5344CB8AC3E}">
        <p14:creationId xmlns:p14="http://schemas.microsoft.com/office/powerpoint/2010/main" val="33474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2" grpId="0"/>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7B6EF-8B9D-ED46-BA5A-7997271F58FE}"/>
              </a:ext>
            </a:extLst>
          </p:cNvPr>
          <p:cNvSpPr>
            <a:spLocks noGrp="1"/>
          </p:cNvSpPr>
          <p:nvPr>
            <p:ph type="title"/>
          </p:nvPr>
        </p:nvSpPr>
        <p:spPr/>
        <p:txBody>
          <a:bodyPr>
            <a:normAutofit/>
          </a:bodyPr>
          <a:lstStyle/>
          <a:p>
            <a:r>
              <a:rPr lang="en-US" sz="4000" dirty="0"/>
              <a:t>Relationship between sub-problems</a:t>
            </a:r>
          </a:p>
        </p:txBody>
      </p:sp>
      <p:sp>
        <p:nvSpPr>
          <p:cNvPr id="3" name="Content Placeholder 2">
            <a:extLst>
              <a:ext uri="{FF2B5EF4-FFF2-40B4-BE49-F238E27FC236}">
                <a16:creationId xmlns:a16="http://schemas.microsoft.com/office/drawing/2014/main" id="{967B550A-76B6-7C44-8F22-4C391F8A7CCC}"/>
              </a:ext>
            </a:extLst>
          </p:cNvPr>
          <p:cNvSpPr>
            <a:spLocks noGrp="1"/>
          </p:cNvSpPr>
          <p:nvPr>
            <p:ph idx="1"/>
          </p:nvPr>
        </p:nvSpPr>
        <p:spPr>
          <a:xfrm>
            <a:off x="628649" y="1825625"/>
            <a:ext cx="8785819" cy="4351338"/>
          </a:xfrm>
        </p:spPr>
        <p:txBody>
          <a:bodyPr/>
          <a:lstStyle/>
          <a:p>
            <a:r>
              <a:rPr lang="en-US" dirty="0"/>
              <a:t>Want to write K[</a:t>
            </a:r>
            <a:r>
              <a:rPr lang="en-US" dirty="0" err="1"/>
              <a:t>x,j</a:t>
            </a:r>
            <a:r>
              <a:rPr lang="en-US" dirty="0"/>
              <a:t>] in terms of smaller sub-problems.</a:t>
            </a:r>
          </a:p>
        </p:txBody>
      </p:sp>
      <p:sp>
        <p:nvSpPr>
          <p:cNvPr id="4" name="Cloud 3">
            <a:extLst>
              <a:ext uri="{FF2B5EF4-FFF2-40B4-BE49-F238E27FC236}">
                <a16:creationId xmlns:a16="http://schemas.microsoft.com/office/drawing/2014/main" id="{026D35A1-8402-B743-AF63-BDAD1E4BE929}"/>
              </a:ext>
            </a:extLst>
          </p:cNvPr>
          <p:cNvSpPr/>
          <p:nvPr/>
        </p:nvSpPr>
        <p:spPr>
          <a:xfrm rot="324968">
            <a:off x="1088687" y="3166544"/>
            <a:ext cx="3928489" cy="2013556"/>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0C1A1F-BB67-4D45-93FF-0AA55AA91D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2113" y="2636659"/>
            <a:ext cx="2668017" cy="2668017"/>
          </a:xfrm>
          <a:prstGeom prst="rect">
            <a:avLst/>
          </a:prstGeom>
        </p:spPr>
      </p:pic>
      <p:pic>
        <p:nvPicPr>
          <p:cNvPr id="6" name="Picture 5">
            <a:extLst>
              <a:ext uri="{FF2B5EF4-FFF2-40B4-BE49-F238E27FC236}">
                <a16:creationId xmlns:a16="http://schemas.microsoft.com/office/drawing/2014/main" id="{F4BFD2BD-D8FD-FC48-AA16-0C48D6102B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3219" y="4074340"/>
            <a:ext cx="670682" cy="670682"/>
          </a:xfrm>
          <a:prstGeom prst="rect">
            <a:avLst/>
          </a:prstGeom>
        </p:spPr>
      </p:pic>
      <p:pic>
        <p:nvPicPr>
          <p:cNvPr id="7" name="Picture 6">
            <a:extLst>
              <a:ext uri="{FF2B5EF4-FFF2-40B4-BE49-F238E27FC236}">
                <a16:creationId xmlns:a16="http://schemas.microsoft.com/office/drawing/2014/main" id="{E3D24C37-6F6D-E941-8E3D-8A66DE9ACC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83505" y="3750475"/>
            <a:ext cx="544059" cy="544059"/>
          </a:xfrm>
          <a:prstGeom prst="rect">
            <a:avLst/>
          </a:prstGeom>
        </p:spPr>
      </p:pic>
      <p:pic>
        <p:nvPicPr>
          <p:cNvPr id="8" name="Picture 7">
            <a:extLst>
              <a:ext uri="{FF2B5EF4-FFF2-40B4-BE49-F238E27FC236}">
                <a16:creationId xmlns:a16="http://schemas.microsoft.com/office/drawing/2014/main" id="{B5D1F88F-738A-A34F-BA00-8C1AA94B50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95554" y="3489746"/>
            <a:ext cx="480922" cy="480922"/>
          </a:xfrm>
          <a:prstGeom prst="rect">
            <a:avLst/>
          </a:prstGeom>
        </p:spPr>
      </p:pic>
      <p:pic>
        <p:nvPicPr>
          <p:cNvPr id="9" name="Picture 8">
            <a:extLst>
              <a:ext uri="{FF2B5EF4-FFF2-40B4-BE49-F238E27FC236}">
                <a16:creationId xmlns:a16="http://schemas.microsoft.com/office/drawing/2014/main" id="{721B0459-BB99-C54C-A17E-C060F0C635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17749" y="3356685"/>
            <a:ext cx="770672" cy="770672"/>
          </a:xfrm>
          <a:prstGeom prst="rect">
            <a:avLst/>
          </a:prstGeom>
        </p:spPr>
      </p:pic>
      <p:pic>
        <p:nvPicPr>
          <p:cNvPr id="10" name="Picture 9">
            <a:extLst>
              <a:ext uri="{FF2B5EF4-FFF2-40B4-BE49-F238E27FC236}">
                <a16:creationId xmlns:a16="http://schemas.microsoft.com/office/drawing/2014/main" id="{F4C1A02B-3C92-5448-9903-2CC9B3EE45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13562" y="4085019"/>
            <a:ext cx="788677" cy="788677"/>
          </a:xfrm>
          <a:prstGeom prst="rect">
            <a:avLst/>
          </a:prstGeom>
        </p:spPr>
      </p:pic>
      <p:sp>
        <p:nvSpPr>
          <p:cNvPr id="11" name="TextBox 10">
            <a:extLst>
              <a:ext uri="{FF2B5EF4-FFF2-40B4-BE49-F238E27FC236}">
                <a16:creationId xmlns:a16="http://schemas.microsoft.com/office/drawing/2014/main" id="{EEE733BC-6E52-7A43-95EE-2DA1E5CD5AF0}"/>
              </a:ext>
            </a:extLst>
          </p:cNvPr>
          <p:cNvSpPr txBox="1"/>
          <p:nvPr/>
        </p:nvSpPr>
        <p:spPr>
          <a:xfrm>
            <a:off x="2212871" y="5226740"/>
            <a:ext cx="1680120" cy="400110"/>
          </a:xfrm>
          <a:prstGeom prst="rect">
            <a:avLst/>
          </a:prstGeom>
          <a:noFill/>
        </p:spPr>
        <p:txBody>
          <a:bodyPr wrap="square" rtlCol="0">
            <a:spAutoFit/>
          </a:bodyPr>
          <a:lstStyle/>
          <a:p>
            <a:r>
              <a:rPr lang="en-US" sz="2000" dirty="0">
                <a:solidFill>
                  <a:schemeClr val="accent1"/>
                </a:solidFill>
              </a:rPr>
              <a:t>First j items</a:t>
            </a:r>
          </a:p>
        </p:txBody>
      </p:sp>
      <p:sp>
        <p:nvSpPr>
          <p:cNvPr id="12" name="TextBox 11">
            <a:extLst>
              <a:ext uri="{FF2B5EF4-FFF2-40B4-BE49-F238E27FC236}">
                <a16:creationId xmlns:a16="http://schemas.microsoft.com/office/drawing/2014/main" id="{205E03C6-2C77-5C4C-9C9D-2B679F5DF58E}"/>
              </a:ext>
            </a:extLst>
          </p:cNvPr>
          <p:cNvSpPr txBox="1"/>
          <p:nvPr/>
        </p:nvSpPr>
        <p:spPr>
          <a:xfrm>
            <a:off x="6405854" y="5297906"/>
            <a:ext cx="3008615" cy="400110"/>
          </a:xfrm>
          <a:prstGeom prst="rect">
            <a:avLst/>
          </a:prstGeom>
          <a:noFill/>
        </p:spPr>
        <p:txBody>
          <a:bodyPr wrap="square" rtlCol="0">
            <a:spAutoFit/>
          </a:bodyPr>
          <a:lstStyle/>
          <a:p>
            <a:r>
              <a:rPr lang="en-US" sz="2000">
                <a:solidFill>
                  <a:srgbClr val="7030A0"/>
                </a:solidFill>
              </a:rPr>
              <a:t>Capacity x</a:t>
            </a:r>
            <a:endParaRPr lang="en-US" sz="2000" dirty="0">
              <a:solidFill>
                <a:srgbClr val="7030A0"/>
              </a:solidFill>
            </a:endParaRPr>
          </a:p>
        </p:txBody>
      </p:sp>
      <p:sp>
        <p:nvSpPr>
          <p:cNvPr id="13" name="TextBox 12">
            <a:extLst>
              <a:ext uri="{FF2B5EF4-FFF2-40B4-BE49-F238E27FC236}">
                <a16:creationId xmlns:a16="http://schemas.microsoft.com/office/drawing/2014/main" id="{9DC10686-4406-BA40-B96D-5174673CD45F}"/>
              </a:ext>
            </a:extLst>
          </p:cNvPr>
          <p:cNvSpPr txBox="1"/>
          <p:nvPr/>
        </p:nvSpPr>
        <p:spPr>
          <a:xfrm>
            <a:off x="1718725" y="5938072"/>
            <a:ext cx="5706549" cy="830997"/>
          </a:xfrm>
          <a:prstGeom prst="rect">
            <a:avLst/>
          </a:prstGeom>
          <a:noFill/>
        </p:spPr>
        <p:txBody>
          <a:bodyPr wrap="square" rtlCol="0">
            <a:spAutoFit/>
          </a:bodyPr>
          <a:lstStyle/>
          <a:p>
            <a:pPr algn="ctr"/>
            <a:r>
              <a:rPr lang="en-US" sz="2400" dirty="0"/>
              <a:t>K[</a:t>
            </a:r>
            <a:r>
              <a:rPr lang="en-US" sz="2400" dirty="0" err="1"/>
              <a:t>x,j</a:t>
            </a:r>
            <a:r>
              <a:rPr lang="en-US" sz="2400" dirty="0"/>
              <a:t>] = optimal solution for a knapsack of size x using only the first j items.</a:t>
            </a:r>
          </a:p>
        </p:txBody>
      </p:sp>
      <p:sp>
        <p:nvSpPr>
          <p:cNvPr id="14" name="Slide Number Placeholder 13">
            <a:extLst>
              <a:ext uri="{FF2B5EF4-FFF2-40B4-BE49-F238E27FC236}">
                <a16:creationId xmlns:a16="http://schemas.microsoft.com/office/drawing/2014/main" id="{33BA2147-DD92-4246-8256-E2716C6DC250}"/>
              </a:ext>
            </a:extLst>
          </p:cNvPr>
          <p:cNvSpPr>
            <a:spLocks noGrp="1"/>
          </p:cNvSpPr>
          <p:nvPr>
            <p:ph type="sldNum" sz="quarter" idx="12"/>
          </p:nvPr>
        </p:nvSpPr>
        <p:spPr/>
        <p:txBody>
          <a:bodyPr/>
          <a:lstStyle/>
          <a:p>
            <a:fld id="{EF2FF170-42D9-E44F-9C55-E217B723EC95}" type="slidenum">
              <a:rPr lang="en-US" smtClean="0"/>
              <a:t>67</a:t>
            </a:fld>
            <a:endParaRPr lang="en-US"/>
          </a:p>
        </p:txBody>
      </p:sp>
    </p:spTree>
    <p:extLst>
      <p:ext uri="{BB962C8B-B14F-4D97-AF65-F5344CB8AC3E}">
        <p14:creationId xmlns:p14="http://schemas.microsoft.com/office/powerpoint/2010/main" val="1035841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389"/>
            <a:ext cx="7886700" cy="1325563"/>
          </a:xfrm>
        </p:spPr>
        <p:txBody>
          <a:bodyPr/>
          <a:lstStyle/>
          <a:p>
            <a:r>
              <a:rPr lang="en-US" dirty="0"/>
              <a:t>Two cases</a:t>
            </a:r>
          </a:p>
        </p:txBody>
      </p:sp>
      <p:sp>
        <p:nvSpPr>
          <p:cNvPr id="3" name="Content Placeholder 2"/>
          <p:cNvSpPr>
            <a:spLocks noGrp="1"/>
          </p:cNvSpPr>
          <p:nvPr>
            <p:ph idx="1"/>
          </p:nvPr>
        </p:nvSpPr>
        <p:spPr>
          <a:xfrm>
            <a:off x="559202" y="1413377"/>
            <a:ext cx="8584798" cy="4351338"/>
          </a:xfrm>
        </p:spPr>
        <p:txBody>
          <a:bodyPr/>
          <a:lstStyle/>
          <a:p>
            <a:r>
              <a:rPr lang="en-US" b="1" dirty="0">
                <a:solidFill>
                  <a:schemeClr val="accent4"/>
                </a:solidFill>
              </a:rPr>
              <a:t>Case 1</a:t>
            </a:r>
            <a:r>
              <a:rPr lang="en-US" dirty="0"/>
              <a:t>:  Optimal solution for </a:t>
            </a:r>
            <a:r>
              <a:rPr lang="en-US" dirty="0">
                <a:solidFill>
                  <a:schemeClr val="accent1"/>
                </a:solidFill>
              </a:rPr>
              <a:t>j items </a:t>
            </a:r>
            <a:r>
              <a:rPr lang="en-US" dirty="0"/>
              <a:t>does not use item j.</a:t>
            </a:r>
          </a:p>
          <a:p>
            <a:r>
              <a:rPr lang="en-US" b="1" dirty="0">
                <a:solidFill>
                  <a:schemeClr val="accent4"/>
                </a:solidFill>
              </a:rPr>
              <a:t>Case 2</a:t>
            </a:r>
            <a:r>
              <a:rPr lang="en-US" dirty="0">
                <a:solidFill>
                  <a:schemeClr val="accent4"/>
                </a:solidFill>
              </a:rPr>
              <a:t>:  </a:t>
            </a:r>
            <a:r>
              <a:rPr lang="en-US" dirty="0"/>
              <a:t>Optimal solution for </a:t>
            </a:r>
            <a:r>
              <a:rPr lang="en-US" dirty="0">
                <a:solidFill>
                  <a:schemeClr val="accent1"/>
                </a:solidFill>
              </a:rPr>
              <a:t>j items </a:t>
            </a:r>
            <a:r>
              <a:rPr lang="en-US" dirty="0"/>
              <a:t>does use item j.</a:t>
            </a:r>
          </a:p>
          <a:p>
            <a:endParaRPr lang="en-US" dirty="0"/>
          </a:p>
          <a:p>
            <a:endParaRPr lang="en-US" dirty="0"/>
          </a:p>
          <a:p>
            <a:endParaRPr lang="en-US" dirty="0"/>
          </a:p>
          <a:p>
            <a:endParaRPr lang="en-US" dirty="0"/>
          </a:p>
          <a:p>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931" y="133061"/>
            <a:ext cx="916126" cy="916126"/>
          </a:xfrm>
          <a:prstGeom prst="rect">
            <a:avLst/>
          </a:prstGeom>
        </p:spPr>
      </p:pic>
      <p:sp>
        <p:nvSpPr>
          <p:cNvPr id="5" name="TextBox 4"/>
          <p:cNvSpPr txBox="1"/>
          <p:nvPr/>
        </p:nvSpPr>
        <p:spPr>
          <a:xfrm>
            <a:off x="7724709" y="486215"/>
            <a:ext cx="995423" cy="369332"/>
          </a:xfrm>
          <a:prstGeom prst="rect">
            <a:avLst/>
          </a:prstGeom>
          <a:noFill/>
        </p:spPr>
        <p:txBody>
          <a:bodyPr wrap="square" rtlCol="0">
            <a:spAutoFit/>
          </a:bodyPr>
          <a:lstStyle/>
          <a:p>
            <a:r>
              <a:rPr lang="en-US" dirty="0"/>
              <a:t>item j</a:t>
            </a:r>
          </a:p>
        </p:txBody>
      </p:sp>
      <p:sp>
        <p:nvSpPr>
          <p:cNvPr id="35" name="Cloud 34"/>
          <p:cNvSpPr/>
          <p:nvPr/>
        </p:nvSpPr>
        <p:spPr>
          <a:xfrm rot="324968">
            <a:off x="1088687" y="3166544"/>
            <a:ext cx="3928489" cy="2013556"/>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2113" y="2636659"/>
            <a:ext cx="2668017" cy="2668017"/>
          </a:xfrm>
          <a:prstGeom prst="rect">
            <a:avLst/>
          </a:prstGeom>
        </p:spPr>
      </p:pic>
      <p:pic>
        <p:nvPicPr>
          <p:cNvPr id="45" name="Picture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3219" y="4074340"/>
            <a:ext cx="670682" cy="670682"/>
          </a:xfrm>
          <a:prstGeom prst="rect">
            <a:avLst/>
          </a:prstGeom>
        </p:spPr>
      </p:pic>
      <p:pic>
        <p:nvPicPr>
          <p:cNvPr id="46" name="Picture 4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83505" y="3750475"/>
            <a:ext cx="544059" cy="544059"/>
          </a:xfrm>
          <a:prstGeom prst="rect">
            <a:avLst/>
          </a:prstGeom>
        </p:spPr>
      </p:pic>
      <p:pic>
        <p:nvPicPr>
          <p:cNvPr id="47" name="Picture 4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95554" y="3489746"/>
            <a:ext cx="480922" cy="480922"/>
          </a:xfrm>
          <a:prstGeom prst="rect">
            <a:avLst/>
          </a:prstGeom>
        </p:spPr>
      </p:pic>
      <p:pic>
        <p:nvPicPr>
          <p:cNvPr id="48" name="Picture 4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17749" y="3356685"/>
            <a:ext cx="770672" cy="770672"/>
          </a:xfrm>
          <a:prstGeom prst="rect">
            <a:avLst/>
          </a:prstGeom>
        </p:spPr>
      </p:pic>
      <p:pic>
        <p:nvPicPr>
          <p:cNvPr id="49" name="Picture 4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13562" y="4085019"/>
            <a:ext cx="788677" cy="788677"/>
          </a:xfrm>
          <a:prstGeom prst="rect">
            <a:avLst/>
          </a:prstGeom>
        </p:spPr>
      </p:pic>
      <p:sp>
        <p:nvSpPr>
          <p:cNvPr id="50" name="TextBox 49"/>
          <p:cNvSpPr txBox="1"/>
          <p:nvPr/>
        </p:nvSpPr>
        <p:spPr>
          <a:xfrm>
            <a:off x="2212871" y="5226740"/>
            <a:ext cx="1680120" cy="400110"/>
          </a:xfrm>
          <a:prstGeom prst="rect">
            <a:avLst/>
          </a:prstGeom>
          <a:noFill/>
        </p:spPr>
        <p:txBody>
          <a:bodyPr wrap="square" rtlCol="0">
            <a:spAutoFit/>
          </a:bodyPr>
          <a:lstStyle/>
          <a:p>
            <a:r>
              <a:rPr lang="en-US" sz="2000" dirty="0">
                <a:solidFill>
                  <a:schemeClr val="accent1"/>
                </a:solidFill>
              </a:rPr>
              <a:t>First j items</a:t>
            </a:r>
          </a:p>
        </p:txBody>
      </p:sp>
      <p:sp>
        <p:nvSpPr>
          <p:cNvPr id="51" name="TextBox 50"/>
          <p:cNvSpPr txBox="1"/>
          <p:nvPr/>
        </p:nvSpPr>
        <p:spPr>
          <a:xfrm>
            <a:off x="6405854" y="5297906"/>
            <a:ext cx="3008615" cy="400110"/>
          </a:xfrm>
          <a:prstGeom prst="rect">
            <a:avLst/>
          </a:prstGeom>
          <a:noFill/>
        </p:spPr>
        <p:txBody>
          <a:bodyPr wrap="square" rtlCol="0">
            <a:spAutoFit/>
          </a:bodyPr>
          <a:lstStyle/>
          <a:p>
            <a:r>
              <a:rPr lang="en-US" sz="2000">
                <a:solidFill>
                  <a:srgbClr val="7030A0"/>
                </a:solidFill>
              </a:rPr>
              <a:t>Capacity x</a:t>
            </a:r>
            <a:endParaRPr lang="en-US" sz="2000" dirty="0">
              <a:solidFill>
                <a:srgbClr val="7030A0"/>
              </a:solidFill>
            </a:endParaRPr>
          </a:p>
        </p:txBody>
      </p:sp>
      <p:sp>
        <p:nvSpPr>
          <p:cNvPr id="16" name="TextBox 15">
            <a:extLst>
              <a:ext uri="{FF2B5EF4-FFF2-40B4-BE49-F238E27FC236}">
                <a16:creationId xmlns:a16="http://schemas.microsoft.com/office/drawing/2014/main" id="{BA8FF462-CDAA-7743-8716-5043F92D38EE}"/>
              </a:ext>
            </a:extLst>
          </p:cNvPr>
          <p:cNvSpPr txBox="1"/>
          <p:nvPr/>
        </p:nvSpPr>
        <p:spPr>
          <a:xfrm>
            <a:off x="1718725" y="5938072"/>
            <a:ext cx="5706549" cy="830997"/>
          </a:xfrm>
          <a:prstGeom prst="rect">
            <a:avLst/>
          </a:prstGeom>
          <a:noFill/>
        </p:spPr>
        <p:txBody>
          <a:bodyPr wrap="square" rtlCol="0">
            <a:spAutoFit/>
          </a:bodyPr>
          <a:lstStyle/>
          <a:p>
            <a:pPr algn="ctr"/>
            <a:r>
              <a:rPr lang="en-US" sz="2400" dirty="0"/>
              <a:t>K[</a:t>
            </a:r>
            <a:r>
              <a:rPr lang="en-US" sz="2400" dirty="0" err="1"/>
              <a:t>x,j</a:t>
            </a:r>
            <a:r>
              <a:rPr lang="en-US" sz="2400" dirty="0"/>
              <a:t>] = optimal solution for a knapsack of size x using only the first j items.</a:t>
            </a:r>
          </a:p>
        </p:txBody>
      </p:sp>
      <p:sp>
        <p:nvSpPr>
          <p:cNvPr id="4" name="Slide Number Placeholder 3">
            <a:extLst>
              <a:ext uri="{FF2B5EF4-FFF2-40B4-BE49-F238E27FC236}">
                <a16:creationId xmlns:a16="http://schemas.microsoft.com/office/drawing/2014/main" id="{608789DF-A0B6-0E4C-8971-42495D9C136B}"/>
              </a:ext>
            </a:extLst>
          </p:cNvPr>
          <p:cNvSpPr>
            <a:spLocks noGrp="1"/>
          </p:cNvSpPr>
          <p:nvPr>
            <p:ph type="sldNum" sz="quarter" idx="12"/>
          </p:nvPr>
        </p:nvSpPr>
        <p:spPr/>
        <p:txBody>
          <a:bodyPr/>
          <a:lstStyle/>
          <a:p>
            <a:fld id="{EF2FF170-42D9-E44F-9C55-E217B723EC95}" type="slidenum">
              <a:rPr lang="en-US" smtClean="0"/>
              <a:t>68</a:t>
            </a:fld>
            <a:endParaRPr lang="en-US"/>
          </a:p>
        </p:txBody>
      </p:sp>
    </p:spTree>
    <p:extLst>
      <p:ext uri="{BB962C8B-B14F-4D97-AF65-F5344CB8AC3E}">
        <p14:creationId xmlns:p14="http://schemas.microsoft.com/office/powerpoint/2010/main" val="81578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rot="324968">
            <a:off x="-742024" y="1891981"/>
            <a:ext cx="3928489" cy="2013556"/>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9389"/>
            <a:ext cx="7886700" cy="1325563"/>
          </a:xfrm>
        </p:spPr>
        <p:txBody>
          <a:bodyPr/>
          <a:lstStyle/>
          <a:p>
            <a:r>
              <a:rPr lang="en-US" dirty="0"/>
              <a:t>Two cases</a:t>
            </a:r>
          </a:p>
        </p:txBody>
      </p:sp>
      <p:sp>
        <p:nvSpPr>
          <p:cNvPr id="3" name="Content Placeholder 2"/>
          <p:cNvSpPr>
            <a:spLocks noGrp="1"/>
          </p:cNvSpPr>
          <p:nvPr>
            <p:ph idx="1"/>
          </p:nvPr>
        </p:nvSpPr>
        <p:spPr>
          <a:xfrm>
            <a:off x="559202" y="1152859"/>
            <a:ext cx="8584798" cy="4351338"/>
          </a:xfrm>
        </p:spPr>
        <p:txBody>
          <a:bodyPr/>
          <a:lstStyle/>
          <a:p>
            <a:r>
              <a:rPr lang="en-US" b="1" dirty="0">
                <a:solidFill>
                  <a:schemeClr val="accent4"/>
                </a:solidFill>
              </a:rPr>
              <a:t>Case 1</a:t>
            </a:r>
            <a:r>
              <a:rPr lang="en-US" dirty="0"/>
              <a:t>:  Optimal solution for </a:t>
            </a:r>
            <a:r>
              <a:rPr lang="en-US" dirty="0">
                <a:solidFill>
                  <a:schemeClr val="accent1"/>
                </a:solidFill>
              </a:rPr>
              <a:t>j items </a:t>
            </a:r>
            <a:r>
              <a:rPr lang="en-US" dirty="0"/>
              <a:t>does not use item j.</a:t>
            </a:r>
            <a:endParaRPr lang="en-US" dirty="0">
              <a:solidFill>
                <a:schemeClr val="accent4"/>
              </a:solidFill>
            </a:endParaRPr>
          </a:p>
          <a:p>
            <a:endParaRPr lang="en-US" dirty="0"/>
          </a:p>
          <a:p>
            <a:endParaRPr lang="en-US" dirty="0"/>
          </a:p>
          <a:p>
            <a:endParaRPr lang="en-US" dirty="0"/>
          </a:p>
          <a:p>
            <a:endParaRPr lang="en-US" dirty="0"/>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27249" y="1711929"/>
            <a:ext cx="1510061" cy="1510061"/>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5931" y="133061"/>
            <a:ext cx="916126" cy="916126"/>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6863" y="2790825"/>
            <a:ext cx="670682" cy="67068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7149" y="2466960"/>
            <a:ext cx="544059" cy="544059"/>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99198" y="2206231"/>
            <a:ext cx="480922" cy="480922"/>
          </a:xfrm>
          <a:prstGeom prst="rect">
            <a:avLst/>
          </a:prstGeom>
        </p:spPr>
      </p:pic>
      <p:sp>
        <p:nvSpPr>
          <p:cNvPr id="13" name="Right Arrow 12"/>
          <p:cNvSpPr/>
          <p:nvPr/>
        </p:nvSpPr>
        <p:spPr>
          <a:xfrm>
            <a:off x="5916170" y="2333056"/>
            <a:ext cx="582960" cy="5440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609143" y="3252426"/>
            <a:ext cx="2650603" cy="923330"/>
          </a:xfrm>
          <a:prstGeom prst="rect">
            <a:avLst/>
          </a:prstGeom>
          <a:noFill/>
        </p:spPr>
        <p:txBody>
          <a:bodyPr wrap="square" rtlCol="0">
            <a:spAutoFit/>
          </a:bodyPr>
          <a:lstStyle/>
          <a:p>
            <a:r>
              <a:rPr lang="en-US" dirty="0">
                <a:solidFill>
                  <a:srgbClr val="7030A0"/>
                </a:solidFill>
              </a:rPr>
              <a:t>Capacity x</a:t>
            </a:r>
          </a:p>
          <a:p>
            <a:r>
              <a:rPr lang="en-US" dirty="0">
                <a:solidFill>
                  <a:schemeClr val="accent1"/>
                </a:solidFill>
              </a:rPr>
              <a:t>Value V</a:t>
            </a:r>
          </a:p>
          <a:p>
            <a:r>
              <a:rPr lang="en-US" dirty="0">
                <a:solidFill>
                  <a:schemeClr val="accent4"/>
                </a:solidFill>
              </a:rPr>
              <a:t>Use only the first j items</a:t>
            </a:r>
          </a:p>
        </p:txBody>
      </p:sp>
      <p:sp>
        <p:nvSpPr>
          <p:cNvPr id="5" name="TextBox 4"/>
          <p:cNvSpPr txBox="1"/>
          <p:nvPr/>
        </p:nvSpPr>
        <p:spPr>
          <a:xfrm>
            <a:off x="7724709" y="486215"/>
            <a:ext cx="995423" cy="369332"/>
          </a:xfrm>
          <a:prstGeom prst="rect">
            <a:avLst/>
          </a:prstGeom>
          <a:noFill/>
        </p:spPr>
        <p:txBody>
          <a:bodyPr wrap="square" rtlCol="0">
            <a:spAutoFit/>
          </a:bodyPr>
          <a:lstStyle/>
          <a:p>
            <a:r>
              <a:rPr lang="en-US" dirty="0"/>
              <a:t>item j</a:t>
            </a:r>
          </a:p>
        </p:txBody>
      </p:sp>
      <p:pic>
        <p:nvPicPr>
          <p:cNvPr id="25" name="Picture 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1393" y="2073170"/>
            <a:ext cx="770672" cy="770672"/>
          </a:xfrm>
          <a:prstGeom prst="rect">
            <a:avLst/>
          </a:prstGeom>
        </p:spPr>
      </p:pic>
      <p:pic>
        <p:nvPicPr>
          <p:cNvPr id="27" name="Picture 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7206" y="2801504"/>
            <a:ext cx="788677" cy="788677"/>
          </a:xfrm>
          <a:prstGeom prst="rect">
            <a:avLst/>
          </a:prstGeom>
        </p:spPr>
      </p:pic>
      <p:pic>
        <p:nvPicPr>
          <p:cNvPr id="36" name="Picture 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0937" y="2104624"/>
            <a:ext cx="480922" cy="480922"/>
          </a:xfrm>
          <a:prstGeom prst="rect">
            <a:avLst/>
          </a:prstGeom>
        </p:spPr>
      </p:pic>
      <p:pic>
        <p:nvPicPr>
          <p:cNvPr id="37" name="Picture 3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97618" y="2671176"/>
            <a:ext cx="788677" cy="788677"/>
          </a:xfrm>
          <a:prstGeom prst="rect">
            <a:avLst/>
          </a:prstGeom>
        </p:spPr>
      </p:pic>
      <p:pic>
        <p:nvPicPr>
          <p:cNvPr id="30" name="Picture 2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86747" y="2254808"/>
            <a:ext cx="770672" cy="770672"/>
          </a:xfrm>
          <a:prstGeom prst="rect">
            <a:avLst/>
          </a:prstGeom>
        </p:spPr>
      </p:pic>
      <p:sp>
        <p:nvSpPr>
          <p:cNvPr id="42" name="TextBox 41"/>
          <p:cNvSpPr txBox="1"/>
          <p:nvPr/>
        </p:nvSpPr>
        <p:spPr>
          <a:xfrm>
            <a:off x="104657" y="3898037"/>
            <a:ext cx="1680120" cy="369332"/>
          </a:xfrm>
          <a:prstGeom prst="rect">
            <a:avLst/>
          </a:prstGeom>
          <a:noFill/>
        </p:spPr>
        <p:txBody>
          <a:bodyPr wrap="square" rtlCol="0">
            <a:spAutoFit/>
          </a:bodyPr>
          <a:lstStyle/>
          <a:p>
            <a:r>
              <a:rPr lang="en-US" dirty="0">
                <a:solidFill>
                  <a:schemeClr val="accent1"/>
                </a:solidFill>
              </a:rPr>
              <a:t>First j items</a:t>
            </a:r>
          </a:p>
        </p:txBody>
      </p:sp>
      <p:pic>
        <p:nvPicPr>
          <p:cNvPr id="9" name="Picture 8">
            <a:extLst>
              <a:ext uri="{FF2B5EF4-FFF2-40B4-BE49-F238E27FC236}">
                <a16:creationId xmlns:a16="http://schemas.microsoft.com/office/drawing/2014/main" id="{A3917609-CF58-964A-AFBE-3D1197127E0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78558" y="5089609"/>
            <a:ext cx="3048691" cy="1653946"/>
          </a:xfrm>
          <a:prstGeom prst="rect">
            <a:avLst/>
          </a:prstGeom>
        </p:spPr>
      </p:pic>
      <p:sp>
        <p:nvSpPr>
          <p:cNvPr id="11" name="TextBox 10">
            <a:extLst>
              <a:ext uri="{FF2B5EF4-FFF2-40B4-BE49-F238E27FC236}">
                <a16:creationId xmlns:a16="http://schemas.microsoft.com/office/drawing/2014/main" id="{8A3A998C-F82B-704F-8B7D-C01EA62EB73E}"/>
              </a:ext>
            </a:extLst>
          </p:cNvPr>
          <p:cNvSpPr txBox="1"/>
          <p:nvPr/>
        </p:nvSpPr>
        <p:spPr>
          <a:xfrm>
            <a:off x="3407275" y="4341704"/>
            <a:ext cx="3129616" cy="1200329"/>
          </a:xfrm>
          <a:prstGeom prst="rect">
            <a:avLst/>
          </a:prstGeom>
          <a:noFill/>
        </p:spPr>
        <p:txBody>
          <a:bodyPr wrap="square" rtlCol="0">
            <a:spAutoFit/>
          </a:bodyPr>
          <a:lstStyle/>
          <a:p>
            <a:pPr algn="ctr"/>
            <a:r>
              <a:rPr lang="en-US" dirty="0"/>
              <a:t>What lower-indexed problem should we solve to solve this problem?</a:t>
            </a:r>
          </a:p>
          <a:p>
            <a:pPr algn="ctr"/>
            <a:r>
              <a:rPr lang="en-US" dirty="0"/>
              <a:t>1 min think; (wait) 1 min share</a:t>
            </a:r>
          </a:p>
        </p:txBody>
      </p:sp>
      <p:sp>
        <p:nvSpPr>
          <p:cNvPr id="15" name="Slide Number Placeholder 14">
            <a:extLst>
              <a:ext uri="{FF2B5EF4-FFF2-40B4-BE49-F238E27FC236}">
                <a16:creationId xmlns:a16="http://schemas.microsoft.com/office/drawing/2014/main" id="{3FC2243A-8F50-7746-958A-AC251E47812F}"/>
              </a:ext>
            </a:extLst>
          </p:cNvPr>
          <p:cNvSpPr>
            <a:spLocks noGrp="1"/>
          </p:cNvSpPr>
          <p:nvPr>
            <p:ph type="sldNum" sz="quarter" idx="12"/>
          </p:nvPr>
        </p:nvSpPr>
        <p:spPr/>
        <p:txBody>
          <a:bodyPr/>
          <a:lstStyle/>
          <a:p>
            <a:fld id="{EF2FF170-42D9-E44F-9C55-E217B723EC95}" type="slidenum">
              <a:rPr lang="en-US" smtClean="0"/>
              <a:t>69</a:t>
            </a:fld>
            <a:endParaRPr lang="en-US"/>
          </a:p>
        </p:txBody>
      </p:sp>
    </p:spTree>
    <p:extLst>
      <p:ext uri="{BB962C8B-B14F-4D97-AF65-F5344CB8AC3E}">
        <p14:creationId xmlns:p14="http://schemas.microsoft.com/office/powerpoint/2010/main" val="125772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p"/>
      <p:bldP spid="13" grpId="0" animBg="1"/>
      <p:bldP spid="14" grpId="0"/>
      <p:bldP spid="4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Longest Common Subsequence</a:t>
            </a:r>
          </a:p>
        </p:txBody>
      </p:sp>
      <p:sp>
        <p:nvSpPr>
          <p:cNvPr id="3" name="Content Placeholder 2"/>
          <p:cNvSpPr>
            <a:spLocks noGrp="1"/>
          </p:cNvSpPr>
          <p:nvPr>
            <p:ph idx="1"/>
          </p:nvPr>
        </p:nvSpPr>
        <p:spPr>
          <a:xfrm>
            <a:off x="628649" y="1825625"/>
            <a:ext cx="8684601" cy="4351338"/>
          </a:xfrm>
        </p:spPr>
        <p:txBody>
          <a:bodyPr>
            <a:normAutofit/>
          </a:bodyPr>
          <a:lstStyle/>
          <a:p>
            <a:r>
              <a:rPr lang="en-US" dirty="0"/>
              <a:t>How similar are these two species?</a:t>
            </a:r>
          </a:p>
          <a:p>
            <a:endParaRPr lang="en-US" dirty="0"/>
          </a:p>
          <a:p>
            <a:endParaRPr lang="en-US" dirty="0"/>
          </a:p>
          <a:p>
            <a:endParaRPr lang="en-US" dirty="0"/>
          </a:p>
          <a:p>
            <a:endParaRPr lang="en-US" dirty="0"/>
          </a:p>
          <a:p>
            <a:endParaRPr lang="en-US" dirty="0"/>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5166" y="2731476"/>
            <a:ext cx="2345175" cy="2046165"/>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8363" y="2345652"/>
            <a:ext cx="1878740" cy="2431989"/>
          </a:xfrm>
          <a:prstGeom prst="rect">
            <a:avLst/>
          </a:prstGeom>
        </p:spPr>
      </p:pic>
      <p:sp>
        <p:nvSpPr>
          <p:cNvPr id="6" name="TextBox 5"/>
          <p:cNvSpPr txBox="1"/>
          <p:nvPr/>
        </p:nvSpPr>
        <p:spPr>
          <a:xfrm>
            <a:off x="498231" y="4804299"/>
            <a:ext cx="4747846" cy="461665"/>
          </a:xfrm>
          <a:prstGeom prst="rect">
            <a:avLst/>
          </a:prstGeom>
          <a:noFill/>
        </p:spPr>
        <p:txBody>
          <a:bodyPr wrap="square" rtlCol="0">
            <a:spAutoFit/>
          </a:bodyPr>
          <a:lstStyle/>
          <a:p>
            <a:r>
              <a:rPr lang="en-US" sz="2400" dirty="0"/>
              <a:t>AGCCCTAAGGGCTACCTAGCTT</a:t>
            </a:r>
          </a:p>
        </p:txBody>
      </p:sp>
      <p:sp>
        <p:nvSpPr>
          <p:cNvPr id="7" name="TextBox 6"/>
          <p:cNvSpPr txBox="1"/>
          <p:nvPr/>
        </p:nvSpPr>
        <p:spPr>
          <a:xfrm>
            <a:off x="4994030" y="4791967"/>
            <a:ext cx="5685692" cy="461665"/>
          </a:xfrm>
          <a:prstGeom prst="rect">
            <a:avLst/>
          </a:prstGeom>
          <a:noFill/>
        </p:spPr>
        <p:txBody>
          <a:bodyPr wrap="square" rtlCol="0">
            <a:spAutoFit/>
          </a:bodyPr>
          <a:lstStyle/>
          <a:p>
            <a:r>
              <a:rPr lang="en-US" sz="2400"/>
              <a:t>GACAGCCTACAAGCGTTAGCTTG</a:t>
            </a:r>
            <a:endParaRPr lang="en-US" sz="2400" dirty="0"/>
          </a:p>
        </p:txBody>
      </p:sp>
      <p:sp>
        <p:nvSpPr>
          <p:cNvPr id="9" name="TextBox 8"/>
          <p:cNvSpPr txBox="1"/>
          <p:nvPr/>
        </p:nvSpPr>
        <p:spPr>
          <a:xfrm>
            <a:off x="200025" y="4552165"/>
            <a:ext cx="726831" cy="369332"/>
          </a:xfrm>
          <a:prstGeom prst="rect">
            <a:avLst/>
          </a:prstGeom>
          <a:noFill/>
        </p:spPr>
        <p:txBody>
          <a:bodyPr wrap="square" rtlCol="0">
            <a:spAutoFit/>
          </a:bodyPr>
          <a:lstStyle/>
          <a:p>
            <a:r>
              <a:rPr lang="en-US" dirty="0">
                <a:solidFill>
                  <a:schemeClr val="accent4"/>
                </a:solidFill>
              </a:rPr>
              <a:t>DNA:</a:t>
            </a:r>
          </a:p>
        </p:txBody>
      </p:sp>
      <p:sp>
        <p:nvSpPr>
          <p:cNvPr id="10" name="TextBox 9"/>
          <p:cNvSpPr txBox="1"/>
          <p:nvPr/>
        </p:nvSpPr>
        <p:spPr>
          <a:xfrm>
            <a:off x="4796863" y="4552165"/>
            <a:ext cx="726831" cy="369332"/>
          </a:xfrm>
          <a:prstGeom prst="rect">
            <a:avLst/>
          </a:prstGeom>
          <a:noFill/>
        </p:spPr>
        <p:txBody>
          <a:bodyPr wrap="square" rtlCol="0">
            <a:spAutoFit/>
          </a:bodyPr>
          <a:lstStyle/>
          <a:p>
            <a:r>
              <a:rPr lang="en-US" dirty="0">
                <a:solidFill>
                  <a:schemeClr val="accent4"/>
                </a:solidFill>
              </a:rPr>
              <a:t>DNA:</a:t>
            </a:r>
          </a:p>
        </p:txBody>
      </p:sp>
      <p:sp>
        <p:nvSpPr>
          <p:cNvPr id="8" name="Slide Number Placeholder 7">
            <a:extLst>
              <a:ext uri="{FF2B5EF4-FFF2-40B4-BE49-F238E27FC236}">
                <a16:creationId xmlns:a16="http://schemas.microsoft.com/office/drawing/2014/main" id="{12972757-A296-FA40-BB27-F2AB08E83014}"/>
              </a:ext>
            </a:extLst>
          </p:cNvPr>
          <p:cNvSpPr>
            <a:spLocks noGrp="1"/>
          </p:cNvSpPr>
          <p:nvPr>
            <p:ph type="sldNum" sz="quarter" idx="12"/>
          </p:nvPr>
        </p:nvSpPr>
        <p:spPr/>
        <p:txBody>
          <a:bodyPr/>
          <a:lstStyle/>
          <a:p>
            <a:fld id="{EF2FF170-42D9-E44F-9C55-E217B723EC95}" type="slidenum">
              <a:rPr lang="en-US" smtClean="0"/>
              <a:t>7</a:t>
            </a:fld>
            <a:endParaRPr lang="en-US"/>
          </a:p>
        </p:txBody>
      </p:sp>
    </p:spTree>
    <p:extLst>
      <p:ext uri="{BB962C8B-B14F-4D97-AF65-F5344CB8AC3E}">
        <p14:creationId xmlns:p14="http://schemas.microsoft.com/office/powerpoint/2010/main" val="5192476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4610" y="4493641"/>
            <a:ext cx="1579589" cy="1579589"/>
          </a:xfrm>
          <a:prstGeom prst="rect">
            <a:avLst/>
          </a:prstGeom>
        </p:spPr>
      </p:pic>
      <p:sp>
        <p:nvSpPr>
          <p:cNvPr id="6" name="Cloud 5"/>
          <p:cNvSpPr/>
          <p:nvPr/>
        </p:nvSpPr>
        <p:spPr>
          <a:xfrm rot="324968">
            <a:off x="-742024" y="1891981"/>
            <a:ext cx="3928489" cy="2013556"/>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9389"/>
            <a:ext cx="7886700" cy="1325563"/>
          </a:xfrm>
        </p:spPr>
        <p:txBody>
          <a:bodyPr/>
          <a:lstStyle/>
          <a:p>
            <a:r>
              <a:rPr lang="en-US" dirty="0"/>
              <a:t>Two cases</a:t>
            </a:r>
          </a:p>
        </p:txBody>
      </p:sp>
      <p:sp>
        <p:nvSpPr>
          <p:cNvPr id="3" name="Content Placeholder 2"/>
          <p:cNvSpPr>
            <a:spLocks noGrp="1"/>
          </p:cNvSpPr>
          <p:nvPr>
            <p:ph idx="1"/>
          </p:nvPr>
        </p:nvSpPr>
        <p:spPr>
          <a:xfrm>
            <a:off x="559202" y="1152859"/>
            <a:ext cx="8584798" cy="4351338"/>
          </a:xfrm>
        </p:spPr>
        <p:txBody>
          <a:bodyPr/>
          <a:lstStyle/>
          <a:p>
            <a:r>
              <a:rPr lang="en-US" b="1" dirty="0">
                <a:solidFill>
                  <a:schemeClr val="accent4"/>
                </a:solidFill>
              </a:rPr>
              <a:t>Case 1</a:t>
            </a:r>
            <a:r>
              <a:rPr lang="en-US" dirty="0"/>
              <a:t>:  Optimal solution for </a:t>
            </a:r>
            <a:r>
              <a:rPr lang="en-US" dirty="0">
                <a:solidFill>
                  <a:schemeClr val="accent1"/>
                </a:solidFill>
              </a:rPr>
              <a:t>j items </a:t>
            </a:r>
            <a:r>
              <a:rPr lang="en-US" dirty="0"/>
              <a:t>does not use item j.</a:t>
            </a:r>
            <a:endParaRPr lang="en-US" dirty="0">
              <a:solidFill>
                <a:schemeClr val="accent4"/>
              </a:solidFill>
            </a:endParaRPr>
          </a:p>
          <a:p>
            <a:endParaRPr lang="en-US" dirty="0"/>
          </a:p>
          <a:p>
            <a:endParaRPr lang="en-US" dirty="0"/>
          </a:p>
          <a:p>
            <a:endParaRPr lang="en-US" dirty="0"/>
          </a:p>
          <a:p>
            <a:endParaRPr lang="en-US" dirty="0"/>
          </a:p>
          <a:p>
            <a:endParaRPr lang="en-US" dirty="0"/>
          </a:p>
          <a:p>
            <a:r>
              <a:rPr lang="en-US" dirty="0"/>
              <a:t>Then this is an optimal solution for </a:t>
            </a:r>
            <a:r>
              <a:rPr lang="en-US" dirty="0">
                <a:solidFill>
                  <a:schemeClr val="accent1"/>
                </a:solidFill>
              </a:rPr>
              <a:t>j-1 items</a:t>
            </a:r>
            <a:r>
              <a:rPr lang="en-US" dirty="0"/>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7249" y="1711929"/>
            <a:ext cx="1510061" cy="1510061"/>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5931" y="133061"/>
            <a:ext cx="916126" cy="916126"/>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26863" y="2790825"/>
            <a:ext cx="670682" cy="670682"/>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7149" y="2466960"/>
            <a:ext cx="544059" cy="544059"/>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99198" y="2206231"/>
            <a:ext cx="480922" cy="480922"/>
          </a:xfrm>
          <a:prstGeom prst="rect">
            <a:avLst/>
          </a:prstGeom>
        </p:spPr>
      </p:pic>
      <p:sp>
        <p:nvSpPr>
          <p:cNvPr id="13" name="Right Arrow 12"/>
          <p:cNvSpPr/>
          <p:nvPr/>
        </p:nvSpPr>
        <p:spPr>
          <a:xfrm>
            <a:off x="5916170" y="2333056"/>
            <a:ext cx="582960" cy="5440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609143" y="3252426"/>
            <a:ext cx="2650603" cy="923330"/>
          </a:xfrm>
          <a:prstGeom prst="rect">
            <a:avLst/>
          </a:prstGeom>
          <a:noFill/>
        </p:spPr>
        <p:txBody>
          <a:bodyPr wrap="square" rtlCol="0">
            <a:spAutoFit/>
          </a:bodyPr>
          <a:lstStyle/>
          <a:p>
            <a:r>
              <a:rPr lang="en-US" dirty="0">
                <a:solidFill>
                  <a:srgbClr val="7030A0"/>
                </a:solidFill>
              </a:rPr>
              <a:t>Capacity x</a:t>
            </a:r>
          </a:p>
          <a:p>
            <a:r>
              <a:rPr lang="en-US" dirty="0">
                <a:solidFill>
                  <a:schemeClr val="accent1"/>
                </a:solidFill>
              </a:rPr>
              <a:t>Value V</a:t>
            </a:r>
          </a:p>
          <a:p>
            <a:r>
              <a:rPr lang="en-US" dirty="0">
                <a:solidFill>
                  <a:schemeClr val="accent4"/>
                </a:solidFill>
              </a:rPr>
              <a:t>Use only the first j items</a:t>
            </a:r>
          </a:p>
        </p:txBody>
      </p:sp>
      <p:sp>
        <p:nvSpPr>
          <p:cNvPr id="23" name="Right Arrow 22"/>
          <p:cNvSpPr/>
          <p:nvPr/>
        </p:nvSpPr>
        <p:spPr>
          <a:xfrm>
            <a:off x="5861872" y="5021432"/>
            <a:ext cx="565377" cy="5440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501383" y="5965140"/>
            <a:ext cx="3051322" cy="923330"/>
          </a:xfrm>
          <a:prstGeom prst="rect">
            <a:avLst/>
          </a:prstGeom>
          <a:noFill/>
        </p:spPr>
        <p:txBody>
          <a:bodyPr wrap="square" rtlCol="0">
            <a:spAutoFit/>
          </a:bodyPr>
          <a:lstStyle/>
          <a:p>
            <a:r>
              <a:rPr lang="en-US" dirty="0">
                <a:solidFill>
                  <a:srgbClr val="7030A0"/>
                </a:solidFill>
              </a:rPr>
              <a:t>Capacity x </a:t>
            </a:r>
            <a:endParaRPr lang="en-US" baseline="-25000" dirty="0">
              <a:solidFill>
                <a:srgbClr val="7030A0"/>
              </a:solidFill>
            </a:endParaRPr>
          </a:p>
          <a:p>
            <a:r>
              <a:rPr lang="en-US" dirty="0">
                <a:solidFill>
                  <a:schemeClr val="accent1"/>
                </a:solidFill>
              </a:rPr>
              <a:t>Value V</a:t>
            </a:r>
          </a:p>
          <a:p>
            <a:r>
              <a:rPr lang="en-US" dirty="0">
                <a:solidFill>
                  <a:schemeClr val="accent4"/>
                </a:solidFill>
              </a:rPr>
              <a:t>Use only the first j-1 items.</a:t>
            </a:r>
          </a:p>
        </p:txBody>
      </p:sp>
      <p:sp>
        <p:nvSpPr>
          <p:cNvPr id="5" name="TextBox 4"/>
          <p:cNvSpPr txBox="1"/>
          <p:nvPr/>
        </p:nvSpPr>
        <p:spPr>
          <a:xfrm>
            <a:off x="7724709" y="486215"/>
            <a:ext cx="995423" cy="369332"/>
          </a:xfrm>
          <a:prstGeom prst="rect">
            <a:avLst/>
          </a:prstGeom>
          <a:noFill/>
        </p:spPr>
        <p:txBody>
          <a:bodyPr wrap="square" rtlCol="0">
            <a:spAutoFit/>
          </a:bodyPr>
          <a:lstStyle/>
          <a:p>
            <a:r>
              <a:rPr lang="en-US" dirty="0"/>
              <a:t>item j</a:t>
            </a:r>
          </a:p>
        </p:txBody>
      </p:sp>
      <p:pic>
        <p:nvPicPr>
          <p:cNvPr id="25" name="Pictur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1393" y="2073170"/>
            <a:ext cx="770672" cy="770672"/>
          </a:xfrm>
          <a:prstGeom prst="rect">
            <a:avLst/>
          </a:prstGeom>
        </p:spPr>
      </p:pic>
      <p:pic>
        <p:nvPicPr>
          <p:cNvPr id="27" name="Picture 2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7206" y="2801504"/>
            <a:ext cx="788677" cy="788677"/>
          </a:xfrm>
          <a:prstGeom prst="rect">
            <a:avLst/>
          </a:prstGeom>
        </p:spPr>
      </p:pic>
      <p:sp>
        <p:nvSpPr>
          <p:cNvPr id="29" name="Cloud 28"/>
          <p:cNvSpPr/>
          <p:nvPr/>
        </p:nvSpPr>
        <p:spPr>
          <a:xfrm rot="324968">
            <a:off x="-583830" y="4703883"/>
            <a:ext cx="3928489" cy="2013556"/>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3661" y="5684423"/>
            <a:ext cx="544059" cy="544059"/>
          </a:xfrm>
          <a:prstGeom prst="rect">
            <a:avLst/>
          </a:prstGeom>
        </p:spPr>
      </p:pic>
      <p:pic>
        <p:nvPicPr>
          <p:cNvPr id="32" name="Picture 3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83661" y="5058626"/>
            <a:ext cx="480922" cy="480922"/>
          </a:xfrm>
          <a:prstGeom prst="rect">
            <a:avLst/>
          </a:prstGeom>
        </p:spPr>
      </p:pic>
      <p:pic>
        <p:nvPicPr>
          <p:cNvPr id="33" name="Picture 3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8017" y="4874800"/>
            <a:ext cx="770672" cy="770672"/>
          </a:xfrm>
          <a:prstGeom prst="rect">
            <a:avLst/>
          </a:prstGeom>
        </p:spPr>
      </p:pic>
      <p:pic>
        <p:nvPicPr>
          <p:cNvPr id="34" name="Picture 3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6109" y="5569932"/>
            <a:ext cx="788677" cy="788677"/>
          </a:xfrm>
          <a:prstGeom prst="rect">
            <a:avLst/>
          </a:prstGeom>
        </p:spPr>
      </p:pic>
      <p:pic>
        <p:nvPicPr>
          <p:cNvPr id="36" name="Picture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10937" y="2104624"/>
            <a:ext cx="480922" cy="480922"/>
          </a:xfrm>
          <a:prstGeom prst="rect">
            <a:avLst/>
          </a:prstGeom>
        </p:spPr>
      </p:pic>
      <p:pic>
        <p:nvPicPr>
          <p:cNvPr id="37" name="Picture 3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97618" y="2671176"/>
            <a:ext cx="788677" cy="788677"/>
          </a:xfrm>
          <a:prstGeom prst="rect">
            <a:avLst/>
          </a:prstGeom>
        </p:spPr>
      </p:pic>
      <p:pic>
        <p:nvPicPr>
          <p:cNvPr id="38" name="Picture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3466" y="4995480"/>
            <a:ext cx="480922" cy="480922"/>
          </a:xfrm>
          <a:prstGeom prst="rect">
            <a:avLst/>
          </a:prstGeom>
        </p:spPr>
      </p:pic>
      <p:pic>
        <p:nvPicPr>
          <p:cNvPr id="39" name="Picture 3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80147" y="5562032"/>
            <a:ext cx="788677" cy="788677"/>
          </a:xfrm>
          <a:prstGeom prst="rect">
            <a:avLst/>
          </a:prstGeom>
        </p:spPr>
      </p:pic>
      <p:pic>
        <p:nvPicPr>
          <p:cNvPr id="30" name="Picture 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86747" y="2254808"/>
            <a:ext cx="770672" cy="770672"/>
          </a:xfrm>
          <a:prstGeom prst="rect">
            <a:avLst/>
          </a:prstGeom>
        </p:spPr>
      </p:pic>
      <p:pic>
        <p:nvPicPr>
          <p:cNvPr id="40" name="Picture 3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39104" y="5125651"/>
            <a:ext cx="770672" cy="770672"/>
          </a:xfrm>
          <a:prstGeom prst="rect">
            <a:avLst/>
          </a:prstGeom>
        </p:spPr>
      </p:pic>
      <p:sp>
        <p:nvSpPr>
          <p:cNvPr id="42" name="TextBox 41"/>
          <p:cNvSpPr txBox="1"/>
          <p:nvPr/>
        </p:nvSpPr>
        <p:spPr>
          <a:xfrm>
            <a:off x="104657" y="3898037"/>
            <a:ext cx="1680120" cy="369332"/>
          </a:xfrm>
          <a:prstGeom prst="rect">
            <a:avLst/>
          </a:prstGeom>
          <a:noFill/>
        </p:spPr>
        <p:txBody>
          <a:bodyPr wrap="square" rtlCol="0">
            <a:spAutoFit/>
          </a:bodyPr>
          <a:lstStyle/>
          <a:p>
            <a:r>
              <a:rPr lang="en-US" dirty="0">
                <a:solidFill>
                  <a:schemeClr val="accent1"/>
                </a:solidFill>
              </a:rPr>
              <a:t>First j items</a:t>
            </a:r>
          </a:p>
        </p:txBody>
      </p:sp>
      <p:sp>
        <p:nvSpPr>
          <p:cNvPr id="43" name="TextBox 42"/>
          <p:cNvSpPr txBox="1"/>
          <p:nvPr/>
        </p:nvSpPr>
        <p:spPr>
          <a:xfrm>
            <a:off x="2459749" y="6453589"/>
            <a:ext cx="1680120" cy="369332"/>
          </a:xfrm>
          <a:prstGeom prst="rect">
            <a:avLst/>
          </a:prstGeom>
          <a:noFill/>
        </p:spPr>
        <p:txBody>
          <a:bodyPr wrap="square" rtlCol="0">
            <a:spAutoFit/>
          </a:bodyPr>
          <a:lstStyle/>
          <a:p>
            <a:r>
              <a:rPr lang="en-US">
                <a:solidFill>
                  <a:schemeClr val="accent1"/>
                </a:solidFill>
              </a:rPr>
              <a:t>First j-1 items</a:t>
            </a:r>
          </a:p>
        </p:txBody>
      </p:sp>
      <p:sp>
        <p:nvSpPr>
          <p:cNvPr id="9" name="Slide Number Placeholder 8">
            <a:extLst>
              <a:ext uri="{FF2B5EF4-FFF2-40B4-BE49-F238E27FC236}">
                <a16:creationId xmlns:a16="http://schemas.microsoft.com/office/drawing/2014/main" id="{AB2D36E4-873E-0545-8809-40233047940E}"/>
              </a:ext>
            </a:extLst>
          </p:cNvPr>
          <p:cNvSpPr>
            <a:spLocks noGrp="1"/>
          </p:cNvSpPr>
          <p:nvPr>
            <p:ph type="sldNum" sz="quarter" idx="12"/>
          </p:nvPr>
        </p:nvSpPr>
        <p:spPr/>
        <p:txBody>
          <a:bodyPr/>
          <a:lstStyle/>
          <a:p>
            <a:fld id="{EF2FF170-42D9-E44F-9C55-E217B723EC95}" type="slidenum">
              <a:rPr lang="en-US" smtClean="0"/>
              <a:t>70</a:t>
            </a:fld>
            <a:endParaRPr lang="en-US"/>
          </a:p>
        </p:txBody>
      </p:sp>
    </p:spTree>
    <p:extLst>
      <p:ext uri="{BB962C8B-B14F-4D97-AF65-F5344CB8AC3E}">
        <p14:creationId xmlns:p14="http://schemas.microsoft.com/office/powerpoint/2010/main" val="233493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3" grpId="0" animBg="1"/>
      <p:bldP spid="24" grpId="0"/>
      <p:bldP spid="29" grpId="0" animBg="1"/>
      <p:bldP spid="4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rot="324968">
            <a:off x="-742024" y="1891981"/>
            <a:ext cx="3928489" cy="2013556"/>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9389"/>
            <a:ext cx="7886700" cy="1325563"/>
          </a:xfrm>
        </p:spPr>
        <p:txBody>
          <a:bodyPr/>
          <a:lstStyle/>
          <a:p>
            <a:r>
              <a:rPr lang="en-US" dirty="0"/>
              <a:t>Two cases</a:t>
            </a:r>
          </a:p>
        </p:txBody>
      </p:sp>
      <p:sp>
        <p:nvSpPr>
          <p:cNvPr id="3" name="Content Placeholder 2"/>
          <p:cNvSpPr>
            <a:spLocks noGrp="1"/>
          </p:cNvSpPr>
          <p:nvPr>
            <p:ph idx="1"/>
          </p:nvPr>
        </p:nvSpPr>
        <p:spPr>
          <a:xfrm>
            <a:off x="559202" y="1152859"/>
            <a:ext cx="7886700" cy="4351338"/>
          </a:xfrm>
        </p:spPr>
        <p:txBody>
          <a:bodyPr/>
          <a:lstStyle/>
          <a:p>
            <a:r>
              <a:rPr lang="en-US" b="1" dirty="0">
                <a:solidFill>
                  <a:schemeClr val="accent4"/>
                </a:solidFill>
              </a:rPr>
              <a:t>Case 2</a:t>
            </a:r>
            <a:r>
              <a:rPr lang="en-US" dirty="0"/>
              <a:t>:  Optimal solution for </a:t>
            </a:r>
            <a:r>
              <a:rPr lang="en-US" dirty="0">
                <a:solidFill>
                  <a:schemeClr val="accent1"/>
                </a:solidFill>
              </a:rPr>
              <a:t>j items </a:t>
            </a:r>
            <a:r>
              <a:rPr lang="en-US" dirty="0"/>
              <a:t>uses item j.</a:t>
            </a:r>
            <a:endParaRPr lang="en-US" dirty="0">
              <a:solidFill>
                <a:schemeClr val="accent4"/>
              </a:solidFill>
            </a:endParaRPr>
          </a:p>
          <a:p>
            <a:endParaRPr lang="en-US" dirty="0"/>
          </a:p>
          <a:p>
            <a:endParaRPr lang="en-US" dirty="0"/>
          </a:p>
          <a:p>
            <a:endParaRPr lang="en-US" dirty="0"/>
          </a:p>
          <a:p>
            <a:endParaRPr lang="en-US" dirty="0"/>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6554" y="1633653"/>
            <a:ext cx="1734517" cy="1734517"/>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5931" y="133061"/>
            <a:ext cx="916126" cy="916126"/>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6863" y="2790825"/>
            <a:ext cx="670682" cy="67068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7149" y="2466960"/>
            <a:ext cx="544059" cy="544059"/>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99198" y="2206231"/>
            <a:ext cx="480922" cy="480922"/>
          </a:xfrm>
          <a:prstGeom prst="rect">
            <a:avLst/>
          </a:prstGeom>
        </p:spPr>
      </p:pic>
      <p:sp>
        <p:nvSpPr>
          <p:cNvPr id="13" name="Right Arrow 12"/>
          <p:cNvSpPr/>
          <p:nvPr/>
        </p:nvSpPr>
        <p:spPr>
          <a:xfrm>
            <a:off x="5916170" y="2333056"/>
            <a:ext cx="582960" cy="5440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609143" y="3321870"/>
            <a:ext cx="2650603" cy="923330"/>
          </a:xfrm>
          <a:prstGeom prst="rect">
            <a:avLst/>
          </a:prstGeom>
          <a:noFill/>
        </p:spPr>
        <p:txBody>
          <a:bodyPr wrap="square" rtlCol="0">
            <a:spAutoFit/>
          </a:bodyPr>
          <a:lstStyle/>
          <a:p>
            <a:r>
              <a:rPr lang="en-US" dirty="0">
                <a:solidFill>
                  <a:srgbClr val="7030A0"/>
                </a:solidFill>
              </a:rPr>
              <a:t>Capacity x</a:t>
            </a:r>
          </a:p>
          <a:p>
            <a:r>
              <a:rPr lang="en-US" dirty="0">
                <a:solidFill>
                  <a:schemeClr val="accent1"/>
                </a:solidFill>
              </a:rPr>
              <a:t>Value V</a:t>
            </a:r>
          </a:p>
          <a:p>
            <a:r>
              <a:rPr lang="en-US" dirty="0">
                <a:solidFill>
                  <a:schemeClr val="accent4"/>
                </a:solidFill>
              </a:rPr>
              <a:t>Use only the first j items</a:t>
            </a:r>
          </a:p>
        </p:txBody>
      </p:sp>
      <p:sp>
        <p:nvSpPr>
          <p:cNvPr id="15" name="TextBox 14"/>
          <p:cNvSpPr txBox="1"/>
          <p:nvPr/>
        </p:nvSpPr>
        <p:spPr>
          <a:xfrm>
            <a:off x="4524867" y="3005362"/>
            <a:ext cx="1108830" cy="646331"/>
          </a:xfrm>
          <a:prstGeom prst="rect">
            <a:avLst/>
          </a:prstGeom>
          <a:noFill/>
        </p:spPr>
        <p:txBody>
          <a:bodyPr wrap="none" rtlCol="0">
            <a:spAutoFit/>
          </a:bodyPr>
          <a:lstStyle/>
          <a:p>
            <a:r>
              <a:rPr lang="en-US" dirty="0">
                <a:solidFill>
                  <a:schemeClr val="accent4"/>
                </a:solidFill>
              </a:rPr>
              <a:t>Weight </a:t>
            </a:r>
            <a:r>
              <a:rPr lang="en-US" dirty="0" err="1">
                <a:solidFill>
                  <a:schemeClr val="accent4"/>
                </a:solidFill>
              </a:rPr>
              <a:t>w</a:t>
            </a:r>
            <a:r>
              <a:rPr lang="en-US" baseline="-25000" dirty="0" err="1">
                <a:solidFill>
                  <a:schemeClr val="accent4"/>
                </a:solidFill>
              </a:rPr>
              <a:t>j</a:t>
            </a:r>
            <a:endParaRPr lang="en-US" baseline="-25000" dirty="0">
              <a:solidFill>
                <a:schemeClr val="accent4"/>
              </a:solidFill>
            </a:endParaRPr>
          </a:p>
          <a:p>
            <a:r>
              <a:rPr lang="en-US" dirty="0">
                <a:solidFill>
                  <a:schemeClr val="accent1"/>
                </a:solidFill>
              </a:rPr>
              <a:t>Value </a:t>
            </a:r>
            <a:r>
              <a:rPr lang="en-US" dirty="0" err="1">
                <a:solidFill>
                  <a:schemeClr val="accent1"/>
                </a:solidFill>
              </a:rPr>
              <a:t>v</a:t>
            </a:r>
            <a:r>
              <a:rPr lang="en-US" baseline="-25000" dirty="0" err="1">
                <a:solidFill>
                  <a:schemeClr val="accent1"/>
                </a:solidFill>
              </a:rPr>
              <a:t>j</a:t>
            </a:r>
            <a:endParaRPr lang="en-US" dirty="0">
              <a:solidFill>
                <a:schemeClr val="accent1"/>
              </a:solidFill>
            </a:endParaRPr>
          </a:p>
        </p:txBody>
      </p:sp>
      <p:sp>
        <p:nvSpPr>
          <p:cNvPr id="5" name="TextBox 4"/>
          <p:cNvSpPr txBox="1"/>
          <p:nvPr/>
        </p:nvSpPr>
        <p:spPr>
          <a:xfrm>
            <a:off x="7724709" y="486215"/>
            <a:ext cx="995423" cy="369332"/>
          </a:xfrm>
          <a:prstGeom prst="rect">
            <a:avLst/>
          </a:prstGeom>
          <a:noFill/>
        </p:spPr>
        <p:txBody>
          <a:bodyPr wrap="square" rtlCol="0">
            <a:spAutoFit/>
          </a:bodyPr>
          <a:lstStyle/>
          <a:p>
            <a:r>
              <a:rPr lang="en-US" dirty="0"/>
              <a:t>item j</a:t>
            </a:r>
          </a:p>
        </p:txBody>
      </p:sp>
      <p:pic>
        <p:nvPicPr>
          <p:cNvPr id="25" name="Picture 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1393" y="2073170"/>
            <a:ext cx="770672" cy="770672"/>
          </a:xfrm>
          <a:prstGeom prst="rect">
            <a:avLst/>
          </a:prstGeom>
        </p:spPr>
      </p:pic>
      <p:pic>
        <p:nvPicPr>
          <p:cNvPr id="27" name="Picture 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7206" y="2801504"/>
            <a:ext cx="788677" cy="788677"/>
          </a:xfrm>
          <a:prstGeom prst="rect">
            <a:avLst/>
          </a:prstGeom>
        </p:spPr>
      </p:pic>
      <p:pic>
        <p:nvPicPr>
          <p:cNvPr id="35" name="Picture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8719" y="2206231"/>
            <a:ext cx="670682" cy="670682"/>
          </a:xfrm>
          <a:prstGeom prst="rect">
            <a:avLst/>
          </a:prstGeom>
        </p:spPr>
      </p:pic>
      <p:pic>
        <p:nvPicPr>
          <p:cNvPr id="36" name="Picture 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0937" y="2104624"/>
            <a:ext cx="480922" cy="480922"/>
          </a:xfrm>
          <a:prstGeom prst="rect">
            <a:avLst/>
          </a:prstGeom>
        </p:spPr>
      </p:pic>
      <p:pic>
        <p:nvPicPr>
          <p:cNvPr id="37" name="Picture 3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97618" y="2671176"/>
            <a:ext cx="788677" cy="788677"/>
          </a:xfrm>
          <a:prstGeom prst="rect">
            <a:avLst/>
          </a:prstGeom>
        </p:spPr>
      </p:pic>
      <p:sp>
        <p:nvSpPr>
          <p:cNvPr id="18" name="TextBox 17"/>
          <p:cNvSpPr txBox="1"/>
          <p:nvPr/>
        </p:nvSpPr>
        <p:spPr>
          <a:xfrm>
            <a:off x="104657" y="3898037"/>
            <a:ext cx="1680120" cy="369332"/>
          </a:xfrm>
          <a:prstGeom prst="rect">
            <a:avLst/>
          </a:prstGeom>
          <a:noFill/>
        </p:spPr>
        <p:txBody>
          <a:bodyPr wrap="square" rtlCol="0">
            <a:spAutoFit/>
          </a:bodyPr>
          <a:lstStyle/>
          <a:p>
            <a:r>
              <a:rPr lang="en-US">
                <a:solidFill>
                  <a:schemeClr val="accent1"/>
                </a:solidFill>
              </a:rPr>
              <a:t>First j items</a:t>
            </a:r>
          </a:p>
        </p:txBody>
      </p:sp>
      <p:pic>
        <p:nvPicPr>
          <p:cNvPr id="43" name="Picture 42">
            <a:extLst>
              <a:ext uri="{FF2B5EF4-FFF2-40B4-BE49-F238E27FC236}">
                <a16:creationId xmlns:a16="http://schemas.microsoft.com/office/drawing/2014/main" id="{68B1D50C-E164-E444-8295-111C8F6DFC0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78558" y="5089609"/>
            <a:ext cx="3048691" cy="1653946"/>
          </a:xfrm>
          <a:prstGeom prst="rect">
            <a:avLst/>
          </a:prstGeom>
        </p:spPr>
      </p:pic>
      <p:sp>
        <p:nvSpPr>
          <p:cNvPr id="44" name="TextBox 43">
            <a:extLst>
              <a:ext uri="{FF2B5EF4-FFF2-40B4-BE49-F238E27FC236}">
                <a16:creationId xmlns:a16="http://schemas.microsoft.com/office/drawing/2014/main" id="{5B08A8D4-2E6C-AD46-98B4-97B0F4AA7473}"/>
              </a:ext>
            </a:extLst>
          </p:cNvPr>
          <p:cNvSpPr txBox="1"/>
          <p:nvPr/>
        </p:nvSpPr>
        <p:spPr>
          <a:xfrm>
            <a:off x="3308072" y="4422661"/>
            <a:ext cx="3278817" cy="1200329"/>
          </a:xfrm>
          <a:prstGeom prst="rect">
            <a:avLst/>
          </a:prstGeom>
          <a:noFill/>
        </p:spPr>
        <p:txBody>
          <a:bodyPr wrap="square" rtlCol="0">
            <a:spAutoFit/>
          </a:bodyPr>
          <a:lstStyle/>
          <a:p>
            <a:pPr algn="ctr"/>
            <a:r>
              <a:rPr lang="en-US" dirty="0"/>
              <a:t>What lower-indexed problem should we solve to solve this problem?</a:t>
            </a:r>
          </a:p>
          <a:p>
            <a:pPr algn="ctr"/>
            <a:r>
              <a:rPr lang="en-US" dirty="0"/>
              <a:t>1 min think; (wait) 1 min share</a:t>
            </a:r>
          </a:p>
        </p:txBody>
      </p:sp>
      <p:sp>
        <p:nvSpPr>
          <p:cNvPr id="9" name="Slide Number Placeholder 8">
            <a:extLst>
              <a:ext uri="{FF2B5EF4-FFF2-40B4-BE49-F238E27FC236}">
                <a16:creationId xmlns:a16="http://schemas.microsoft.com/office/drawing/2014/main" id="{2B9B65BC-00A3-6849-B834-F2A88B90AAB6}"/>
              </a:ext>
            </a:extLst>
          </p:cNvPr>
          <p:cNvSpPr>
            <a:spLocks noGrp="1"/>
          </p:cNvSpPr>
          <p:nvPr>
            <p:ph type="sldNum" sz="quarter" idx="12"/>
          </p:nvPr>
        </p:nvSpPr>
        <p:spPr/>
        <p:txBody>
          <a:bodyPr/>
          <a:lstStyle/>
          <a:p>
            <a:fld id="{EF2FF170-42D9-E44F-9C55-E217B723EC95}" type="slidenum">
              <a:rPr lang="en-US" smtClean="0"/>
              <a:t>71</a:t>
            </a:fld>
            <a:endParaRPr lang="en-US"/>
          </a:p>
        </p:txBody>
      </p:sp>
    </p:spTree>
    <p:extLst>
      <p:ext uri="{BB962C8B-B14F-4D97-AF65-F5344CB8AC3E}">
        <p14:creationId xmlns:p14="http://schemas.microsoft.com/office/powerpoint/2010/main" val="29327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p"/>
      <p:bldP spid="13" grpId="0" animBg="1"/>
      <p:bldP spid="14" grpId="0"/>
      <p:bldP spid="15" grpId="0"/>
      <p:bldP spid="18" grpId="0"/>
      <p:bldP spid="4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rot="324968">
            <a:off x="-742024" y="1891981"/>
            <a:ext cx="3928489" cy="2013556"/>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9389"/>
            <a:ext cx="7886700" cy="1325563"/>
          </a:xfrm>
        </p:spPr>
        <p:txBody>
          <a:bodyPr/>
          <a:lstStyle/>
          <a:p>
            <a:r>
              <a:rPr lang="en-US" dirty="0"/>
              <a:t>Two cases</a:t>
            </a:r>
          </a:p>
        </p:txBody>
      </p:sp>
      <p:sp>
        <p:nvSpPr>
          <p:cNvPr id="3" name="Content Placeholder 2"/>
          <p:cNvSpPr>
            <a:spLocks noGrp="1"/>
          </p:cNvSpPr>
          <p:nvPr>
            <p:ph idx="1"/>
          </p:nvPr>
        </p:nvSpPr>
        <p:spPr>
          <a:xfrm>
            <a:off x="553647" y="1234606"/>
            <a:ext cx="7886700" cy="4351338"/>
          </a:xfrm>
        </p:spPr>
        <p:txBody>
          <a:bodyPr>
            <a:normAutofit/>
          </a:bodyPr>
          <a:lstStyle/>
          <a:p>
            <a:r>
              <a:rPr lang="en-US" b="1" dirty="0">
                <a:solidFill>
                  <a:schemeClr val="accent4"/>
                </a:solidFill>
              </a:rPr>
              <a:t>Case 2</a:t>
            </a:r>
            <a:r>
              <a:rPr lang="en-US" dirty="0"/>
              <a:t>:  Optimal solution for </a:t>
            </a:r>
            <a:r>
              <a:rPr lang="en-US" dirty="0">
                <a:solidFill>
                  <a:schemeClr val="accent1"/>
                </a:solidFill>
              </a:rPr>
              <a:t>j items </a:t>
            </a:r>
            <a:r>
              <a:rPr lang="en-US" dirty="0"/>
              <a:t>uses item j.</a:t>
            </a:r>
            <a:endParaRPr lang="en-US" dirty="0">
              <a:solidFill>
                <a:schemeClr val="accent4"/>
              </a:solidFill>
            </a:endParaRPr>
          </a:p>
          <a:p>
            <a:endParaRPr lang="en-US" dirty="0"/>
          </a:p>
          <a:p>
            <a:endParaRPr lang="en-US" dirty="0"/>
          </a:p>
          <a:p>
            <a:endParaRPr lang="en-US" dirty="0"/>
          </a:p>
          <a:p>
            <a:endParaRPr lang="en-US" dirty="0"/>
          </a:p>
          <a:p>
            <a:pPr marL="0" indent="0">
              <a:buNone/>
            </a:pPr>
            <a:endParaRPr lang="en-US" sz="1600" dirty="0"/>
          </a:p>
          <a:p>
            <a:r>
              <a:rPr lang="en-US" dirty="0"/>
              <a:t>Then this is an optimal solution for </a:t>
            </a:r>
            <a:r>
              <a:rPr lang="en-US" dirty="0">
                <a:solidFill>
                  <a:schemeClr val="accent1"/>
                </a:solidFill>
              </a:rPr>
              <a:t>j-1 items </a:t>
            </a:r>
            <a:r>
              <a:rPr lang="en-US" dirty="0">
                <a:solidFill>
                  <a:srgbClr val="FF8600"/>
                </a:solidFill>
              </a:rPr>
              <a:t>and a smaller knapsack</a:t>
            </a:r>
            <a:r>
              <a:rPr lang="en-US" dirty="0"/>
              <a:t>:</a:t>
            </a:r>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6554" y="1633653"/>
            <a:ext cx="1734517" cy="1734517"/>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5931" y="133061"/>
            <a:ext cx="916126" cy="916126"/>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6863" y="2790825"/>
            <a:ext cx="670682" cy="67068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7149" y="2466960"/>
            <a:ext cx="544059" cy="544059"/>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99198" y="2206231"/>
            <a:ext cx="480922" cy="480922"/>
          </a:xfrm>
          <a:prstGeom prst="rect">
            <a:avLst/>
          </a:prstGeom>
        </p:spPr>
      </p:pic>
      <p:sp>
        <p:nvSpPr>
          <p:cNvPr id="13" name="Right Arrow 12"/>
          <p:cNvSpPr/>
          <p:nvPr/>
        </p:nvSpPr>
        <p:spPr>
          <a:xfrm>
            <a:off x="5916170" y="2333056"/>
            <a:ext cx="582960" cy="5440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609143" y="3321870"/>
            <a:ext cx="2650603" cy="923330"/>
          </a:xfrm>
          <a:prstGeom prst="rect">
            <a:avLst/>
          </a:prstGeom>
          <a:noFill/>
        </p:spPr>
        <p:txBody>
          <a:bodyPr wrap="square" rtlCol="0">
            <a:spAutoFit/>
          </a:bodyPr>
          <a:lstStyle/>
          <a:p>
            <a:r>
              <a:rPr lang="en-US" dirty="0">
                <a:solidFill>
                  <a:srgbClr val="7030A0"/>
                </a:solidFill>
              </a:rPr>
              <a:t>Capacity x</a:t>
            </a:r>
          </a:p>
          <a:p>
            <a:r>
              <a:rPr lang="en-US" dirty="0">
                <a:solidFill>
                  <a:schemeClr val="accent1"/>
                </a:solidFill>
              </a:rPr>
              <a:t>Value V</a:t>
            </a:r>
          </a:p>
          <a:p>
            <a:r>
              <a:rPr lang="en-US" dirty="0">
                <a:solidFill>
                  <a:schemeClr val="accent4"/>
                </a:solidFill>
              </a:rPr>
              <a:t>Use only the first j items</a:t>
            </a:r>
          </a:p>
        </p:txBody>
      </p:sp>
      <p:sp>
        <p:nvSpPr>
          <p:cNvPr id="15" name="TextBox 14"/>
          <p:cNvSpPr txBox="1"/>
          <p:nvPr/>
        </p:nvSpPr>
        <p:spPr>
          <a:xfrm>
            <a:off x="4524867" y="3005362"/>
            <a:ext cx="1108830" cy="646331"/>
          </a:xfrm>
          <a:prstGeom prst="rect">
            <a:avLst/>
          </a:prstGeom>
          <a:noFill/>
        </p:spPr>
        <p:txBody>
          <a:bodyPr wrap="none" rtlCol="0">
            <a:spAutoFit/>
          </a:bodyPr>
          <a:lstStyle/>
          <a:p>
            <a:r>
              <a:rPr lang="en-US" dirty="0">
                <a:solidFill>
                  <a:schemeClr val="accent4"/>
                </a:solidFill>
              </a:rPr>
              <a:t>Weight </a:t>
            </a:r>
            <a:r>
              <a:rPr lang="en-US" dirty="0" err="1">
                <a:solidFill>
                  <a:schemeClr val="accent4"/>
                </a:solidFill>
              </a:rPr>
              <a:t>w</a:t>
            </a:r>
            <a:r>
              <a:rPr lang="en-US" baseline="-25000" dirty="0" err="1">
                <a:solidFill>
                  <a:schemeClr val="accent4"/>
                </a:solidFill>
              </a:rPr>
              <a:t>j</a:t>
            </a:r>
            <a:endParaRPr lang="en-US" baseline="-25000" dirty="0">
              <a:solidFill>
                <a:schemeClr val="accent4"/>
              </a:solidFill>
            </a:endParaRPr>
          </a:p>
          <a:p>
            <a:r>
              <a:rPr lang="en-US" dirty="0">
                <a:solidFill>
                  <a:schemeClr val="accent1"/>
                </a:solidFill>
              </a:rPr>
              <a:t>Value </a:t>
            </a:r>
            <a:r>
              <a:rPr lang="en-US" dirty="0" err="1">
                <a:solidFill>
                  <a:schemeClr val="accent1"/>
                </a:solidFill>
              </a:rPr>
              <a:t>v</a:t>
            </a:r>
            <a:r>
              <a:rPr lang="en-US" baseline="-25000" dirty="0" err="1">
                <a:solidFill>
                  <a:schemeClr val="accent1"/>
                </a:solidFill>
              </a:rPr>
              <a:t>j</a:t>
            </a:r>
            <a:endParaRPr lang="en-US" dirty="0">
              <a:solidFill>
                <a:schemeClr val="accent1"/>
              </a:solidFill>
            </a:endParaRPr>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35931" y="4637217"/>
            <a:ext cx="1139289" cy="1139289"/>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59510" y="5262361"/>
            <a:ext cx="480922" cy="480922"/>
          </a:xfrm>
          <a:prstGeom prst="rect">
            <a:avLst/>
          </a:prstGeom>
        </p:spPr>
      </p:pic>
      <p:sp>
        <p:nvSpPr>
          <p:cNvPr id="23" name="Right Arrow 22"/>
          <p:cNvSpPr/>
          <p:nvPr/>
        </p:nvSpPr>
        <p:spPr>
          <a:xfrm>
            <a:off x="5688790" y="5021432"/>
            <a:ext cx="738460" cy="5440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408783" y="5801509"/>
            <a:ext cx="3051322" cy="923330"/>
          </a:xfrm>
          <a:prstGeom prst="rect">
            <a:avLst/>
          </a:prstGeom>
          <a:noFill/>
        </p:spPr>
        <p:txBody>
          <a:bodyPr wrap="square" rtlCol="0">
            <a:spAutoFit/>
          </a:bodyPr>
          <a:lstStyle/>
          <a:p>
            <a:r>
              <a:rPr lang="en-US" dirty="0">
                <a:solidFill>
                  <a:srgbClr val="7030A0"/>
                </a:solidFill>
              </a:rPr>
              <a:t>Capacity x </a:t>
            </a:r>
            <a:r>
              <a:rPr lang="mr-IN" dirty="0">
                <a:solidFill>
                  <a:srgbClr val="7030A0"/>
                </a:solidFill>
              </a:rPr>
              <a:t>–</a:t>
            </a:r>
            <a:r>
              <a:rPr lang="en-US" dirty="0">
                <a:solidFill>
                  <a:srgbClr val="7030A0"/>
                </a:solidFill>
              </a:rPr>
              <a:t> </a:t>
            </a:r>
            <a:r>
              <a:rPr lang="en-US" dirty="0" err="1">
                <a:solidFill>
                  <a:srgbClr val="7030A0"/>
                </a:solidFill>
              </a:rPr>
              <a:t>w</a:t>
            </a:r>
            <a:r>
              <a:rPr lang="en-US" baseline="-25000" dirty="0" err="1">
                <a:solidFill>
                  <a:srgbClr val="7030A0"/>
                </a:solidFill>
              </a:rPr>
              <a:t>j</a:t>
            </a:r>
            <a:endParaRPr lang="en-US" baseline="-25000" dirty="0">
              <a:solidFill>
                <a:srgbClr val="7030A0"/>
              </a:solidFill>
            </a:endParaRPr>
          </a:p>
          <a:p>
            <a:r>
              <a:rPr lang="en-US" dirty="0">
                <a:solidFill>
                  <a:schemeClr val="accent1"/>
                </a:solidFill>
              </a:rPr>
              <a:t>Value V </a:t>
            </a:r>
            <a:r>
              <a:rPr lang="mr-IN" dirty="0">
                <a:solidFill>
                  <a:schemeClr val="accent1"/>
                </a:solidFill>
              </a:rPr>
              <a:t>–</a:t>
            </a:r>
            <a:r>
              <a:rPr lang="en-US" dirty="0">
                <a:solidFill>
                  <a:schemeClr val="accent1"/>
                </a:solidFill>
              </a:rPr>
              <a:t> </a:t>
            </a:r>
            <a:r>
              <a:rPr lang="en-US" dirty="0" err="1">
                <a:solidFill>
                  <a:schemeClr val="accent1"/>
                </a:solidFill>
              </a:rPr>
              <a:t>v</a:t>
            </a:r>
            <a:r>
              <a:rPr lang="en-US" baseline="-25000" dirty="0" err="1">
                <a:solidFill>
                  <a:schemeClr val="accent1"/>
                </a:solidFill>
              </a:rPr>
              <a:t>j</a:t>
            </a:r>
            <a:endParaRPr lang="en-US" dirty="0">
              <a:solidFill>
                <a:schemeClr val="accent1"/>
              </a:solidFill>
            </a:endParaRPr>
          </a:p>
          <a:p>
            <a:r>
              <a:rPr lang="en-US" dirty="0">
                <a:solidFill>
                  <a:schemeClr val="accent4"/>
                </a:solidFill>
              </a:rPr>
              <a:t>Use only the first j-1 items.</a:t>
            </a:r>
          </a:p>
        </p:txBody>
      </p:sp>
      <p:sp>
        <p:nvSpPr>
          <p:cNvPr id="5" name="TextBox 4"/>
          <p:cNvSpPr txBox="1"/>
          <p:nvPr/>
        </p:nvSpPr>
        <p:spPr>
          <a:xfrm>
            <a:off x="7724709" y="486215"/>
            <a:ext cx="995423" cy="369332"/>
          </a:xfrm>
          <a:prstGeom prst="rect">
            <a:avLst/>
          </a:prstGeom>
          <a:noFill/>
        </p:spPr>
        <p:txBody>
          <a:bodyPr wrap="square" rtlCol="0">
            <a:spAutoFit/>
          </a:bodyPr>
          <a:lstStyle/>
          <a:p>
            <a:r>
              <a:rPr lang="en-US" dirty="0"/>
              <a:t>item j</a:t>
            </a:r>
          </a:p>
        </p:txBody>
      </p:sp>
      <p:pic>
        <p:nvPicPr>
          <p:cNvPr id="25" name="Pictur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1393" y="2073170"/>
            <a:ext cx="770672" cy="770672"/>
          </a:xfrm>
          <a:prstGeom prst="rect">
            <a:avLst/>
          </a:prstGeom>
        </p:spPr>
      </p:pic>
      <p:pic>
        <p:nvPicPr>
          <p:cNvPr id="27" name="Picture 2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7206" y="2801504"/>
            <a:ext cx="788677" cy="788677"/>
          </a:xfrm>
          <a:prstGeom prst="rect">
            <a:avLst/>
          </a:prstGeom>
        </p:spPr>
      </p:pic>
      <p:sp>
        <p:nvSpPr>
          <p:cNvPr id="29" name="Cloud 28"/>
          <p:cNvSpPr/>
          <p:nvPr/>
        </p:nvSpPr>
        <p:spPr>
          <a:xfrm rot="324968">
            <a:off x="-858363" y="4888548"/>
            <a:ext cx="3928489" cy="2013556"/>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09128" y="5869088"/>
            <a:ext cx="544059" cy="544059"/>
          </a:xfrm>
          <a:prstGeom prst="rect">
            <a:avLst/>
          </a:prstGeom>
        </p:spPr>
      </p:pic>
      <p:pic>
        <p:nvPicPr>
          <p:cNvPr id="32" name="Picture 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09128" y="5270525"/>
            <a:ext cx="480922" cy="480922"/>
          </a:xfrm>
          <a:prstGeom prst="rect">
            <a:avLst/>
          </a:prstGeom>
        </p:spPr>
      </p:pic>
      <p:pic>
        <p:nvPicPr>
          <p:cNvPr id="33" name="Picture 3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3484" y="5086699"/>
            <a:ext cx="770672" cy="770672"/>
          </a:xfrm>
          <a:prstGeom prst="rect">
            <a:avLst/>
          </a:prstGeom>
        </p:spPr>
      </p:pic>
      <p:pic>
        <p:nvPicPr>
          <p:cNvPr id="34" name="Picture 3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1576" y="5781831"/>
            <a:ext cx="788677" cy="788677"/>
          </a:xfrm>
          <a:prstGeom prst="rect">
            <a:avLst/>
          </a:prstGeom>
        </p:spPr>
      </p:pic>
      <p:pic>
        <p:nvPicPr>
          <p:cNvPr id="35" name="Picture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8719" y="2206231"/>
            <a:ext cx="670682" cy="670682"/>
          </a:xfrm>
          <a:prstGeom prst="rect">
            <a:avLst/>
          </a:prstGeom>
        </p:spPr>
      </p:pic>
      <p:pic>
        <p:nvPicPr>
          <p:cNvPr id="36" name="Picture 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0937" y="2104624"/>
            <a:ext cx="480922" cy="480922"/>
          </a:xfrm>
          <a:prstGeom prst="rect">
            <a:avLst/>
          </a:prstGeom>
        </p:spPr>
      </p:pic>
      <p:pic>
        <p:nvPicPr>
          <p:cNvPr id="37" name="Picture 3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97618" y="2671176"/>
            <a:ext cx="788677" cy="788677"/>
          </a:xfrm>
          <a:prstGeom prst="rect">
            <a:avLst/>
          </a:prstGeom>
        </p:spPr>
      </p:pic>
      <p:pic>
        <p:nvPicPr>
          <p:cNvPr id="38" name="Picture 3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10316" y="4815615"/>
            <a:ext cx="480922" cy="480922"/>
          </a:xfrm>
          <a:prstGeom prst="rect">
            <a:avLst/>
          </a:prstGeom>
        </p:spPr>
      </p:pic>
      <p:pic>
        <p:nvPicPr>
          <p:cNvPr id="39" name="Picture 3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96997" y="5382167"/>
            <a:ext cx="788677" cy="788677"/>
          </a:xfrm>
          <a:prstGeom prst="rect">
            <a:avLst/>
          </a:prstGeom>
        </p:spPr>
      </p:pic>
      <p:sp>
        <p:nvSpPr>
          <p:cNvPr id="18" name="TextBox 17"/>
          <p:cNvSpPr txBox="1"/>
          <p:nvPr/>
        </p:nvSpPr>
        <p:spPr>
          <a:xfrm>
            <a:off x="104657" y="3898037"/>
            <a:ext cx="1680120" cy="369332"/>
          </a:xfrm>
          <a:prstGeom prst="rect">
            <a:avLst/>
          </a:prstGeom>
          <a:noFill/>
        </p:spPr>
        <p:txBody>
          <a:bodyPr wrap="square" rtlCol="0">
            <a:spAutoFit/>
          </a:bodyPr>
          <a:lstStyle/>
          <a:p>
            <a:r>
              <a:rPr lang="en-US">
                <a:solidFill>
                  <a:schemeClr val="accent1"/>
                </a:solidFill>
              </a:rPr>
              <a:t>First j items</a:t>
            </a:r>
          </a:p>
        </p:txBody>
      </p:sp>
      <p:sp>
        <p:nvSpPr>
          <p:cNvPr id="40" name="TextBox 39"/>
          <p:cNvSpPr txBox="1"/>
          <p:nvPr/>
        </p:nvSpPr>
        <p:spPr>
          <a:xfrm>
            <a:off x="2418022" y="6453588"/>
            <a:ext cx="1680120" cy="369332"/>
          </a:xfrm>
          <a:prstGeom prst="rect">
            <a:avLst/>
          </a:prstGeom>
          <a:noFill/>
        </p:spPr>
        <p:txBody>
          <a:bodyPr wrap="square" rtlCol="0">
            <a:spAutoFit/>
          </a:bodyPr>
          <a:lstStyle/>
          <a:p>
            <a:r>
              <a:rPr lang="en-US" dirty="0">
                <a:solidFill>
                  <a:schemeClr val="accent1"/>
                </a:solidFill>
              </a:rPr>
              <a:t>First j-1 items</a:t>
            </a:r>
          </a:p>
        </p:txBody>
      </p:sp>
      <p:sp>
        <p:nvSpPr>
          <p:cNvPr id="9" name="Slide Number Placeholder 8">
            <a:extLst>
              <a:ext uri="{FF2B5EF4-FFF2-40B4-BE49-F238E27FC236}">
                <a16:creationId xmlns:a16="http://schemas.microsoft.com/office/drawing/2014/main" id="{0F398D26-072B-464C-8BCF-677E05056675}"/>
              </a:ext>
            </a:extLst>
          </p:cNvPr>
          <p:cNvSpPr>
            <a:spLocks noGrp="1"/>
          </p:cNvSpPr>
          <p:nvPr>
            <p:ph type="sldNum" sz="quarter" idx="12"/>
          </p:nvPr>
        </p:nvSpPr>
        <p:spPr/>
        <p:txBody>
          <a:bodyPr/>
          <a:lstStyle/>
          <a:p>
            <a:fld id="{EF2FF170-42D9-E44F-9C55-E217B723EC95}" type="slidenum">
              <a:rPr lang="en-US" smtClean="0"/>
              <a:t>72</a:t>
            </a:fld>
            <a:endParaRPr lang="en-US"/>
          </a:p>
        </p:txBody>
      </p:sp>
    </p:spTree>
    <p:extLst>
      <p:ext uri="{BB962C8B-B14F-4D97-AF65-F5344CB8AC3E}">
        <p14:creationId xmlns:p14="http://schemas.microsoft.com/office/powerpoint/2010/main" val="5421822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value of the optimal solution.</a:t>
            </a:r>
          </a:p>
          <a:p>
            <a:r>
              <a:rPr lang="en-US" b="1" dirty="0">
                <a:solidFill>
                  <a:schemeClr val="accent4"/>
                </a:solidFill>
              </a:rPr>
              <a:t>Step 3: </a:t>
            </a:r>
            <a:r>
              <a:rPr lang="en-US" dirty="0">
                <a:solidFill>
                  <a:schemeClr val="accent5"/>
                </a:solidFill>
              </a:rPr>
              <a:t>Use dynamic programming </a:t>
            </a:r>
            <a:r>
              <a:rPr lang="en-US" dirty="0"/>
              <a:t>to find the value of the optimal solution.</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solution.</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Left Arrow 3"/>
          <p:cNvSpPr/>
          <p:nvPr/>
        </p:nvSpPr>
        <p:spPr>
          <a:xfrm rot="19323548">
            <a:off x="8064012" y="1771712"/>
            <a:ext cx="902677" cy="454634"/>
          </a:xfrm>
          <a:prstGeom prst="left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5F4BF65-DB24-A94B-9769-848DF5A428EA}"/>
              </a:ext>
            </a:extLst>
          </p:cNvPr>
          <p:cNvSpPr>
            <a:spLocks noGrp="1"/>
          </p:cNvSpPr>
          <p:nvPr>
            <p:ph type="sldNum" sz="quarter" idx="12"/>
          </p:nvPr>
        </p:nvSpPr>
        <p:spPr/>
        <p:txBody>
          <a:bodyPr/>
          <a:lstStyle/>
          <a:p>
            <a:fld id="{EF2FF170-42D9-E44F-9C55-E217B723EC95}" type="slidenum">
              <a:rPr lang="en-US" smtClean="0"/>
              <a:t>73</a:t>
            </a:fld>
            <a:endParaRPr lang="en-US"/>
          </a:p>
        </p:txBody>
      </p:sp>
    </p:spTree>
    <p:extLst>
      <p:ext uri="{BB962C8B-B14F-4D97-AF65-F5344CB8AC3E}">
        <p14:creationId xmlns:p14="http://schemas.microsoft.com/office/powerpoint/2010/main" val="2376098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Recursive relationship</a:t>
            </a:r>
          </a:p>
        </p:txBody>
      </p:sp>
      <p:sp>
        <p:nvSpPr>
          <p:cNvPr id="3" name="Content Placeholder 2"/>
          <p:cNvSpPr>
            <a:spLocks noGrp="1"/>
          </p:cNvSpPr>
          <p:nvPr>
            <p:ph idx="1"/>
          </p:nvPr>
        </p:nvSpPr>
        <p:spPr>
          <a:xfrm>
            <a:off x="628649" y="1825625"/>
            <a:ext cx="8330155" cy="4351338"/>
          </a:xfrm>
        </p:spPr>
        <p:txBody>
          <a:bodyPr>
            <a:normAutofit/>
          </a:bodyPr>
          <a:lstStyle/>
          <a:p>
            <a:r>
              <a:rPr lang="en-US" dirty="0"/>
              <a:t>Let K[</a:t>
            </a:r>
            <a:r>
              <a:rPr lang="en-US" dirty="0" err="1"/>
              <a:t>x,j</a:t>
            </a:r>
            <a:r>
              <a:rPr lang="en-US" dirty="0"/>
              <a:t>] be the optimal value for: </a:t>
            </a:r>
          </a:p>
          <a:p>
            <a:pPr lvl="1"/>
            <a:r>
              <a:rPr lang="en-US" dirty="0">
                <a:solidFill>
                  <a:schemeClr val="accent4"/>
                </a:solidFill>
              </a:rPr>
              <a:t>capacity x, </a:t>
            </a:r>
          </a:p>
          <a:p>
            <a:pPr lvl="1"/>
            <a:r>
              <a:rPr lang="en-US" dirty="0">
                <a:solidFill>
                  <a:schemeClr val="accent4"/>
                </a:solidFill>
              </a:rPr>
              <a:t>with j items.</a:t>
            </a:r>
          </a:p>
          <a:p>
            <a:endParaRPr lang="en-US" dirty="0"/>
          </a:p>
          <a:p>
            <a:pPr marL="0" indent="0" algn="ctr">
              <a:buNone/>
            </a:pPr>
            <a:r>
              <a:rPr lang="en-US" sz="3200" dirty="0"/>
              <a:t>K[</a:t>
            </a:r>
            <a:r>
              <a:rPr lang="en-US" sz="3200" dirty="0" err="1"/>
              <a:t>x,j</a:t>
            </a:r>
            <a:r>
              <a:rPr lang="en-US" sz="3200" dirty="0"/>
              <a:t>] = max{ </a:t>
            </a:r>
            <a:r>
              <a:rPr lang="en-US" sz="3200" dirty="0">
                <a:solidFill>
                  <a:srgbClr val="CF6E6C"/>
                </a:solidFill>
              </a:rPr>
              <a:t>K[x, j-1] </a:t>
            </a:r>
            <a:r>
              <a:rPr lang="en-US" sz="3200" dirty="0">
                <a:solidFill>
                  <a:schemeClr val="accent1"/>
                </a:solidFill>
              </a:rPr>
              <a:t>, </a:t>
            </a:r>
            <a:r>
              <a:rPr lang="en-US" sz="3200" dirty="0">
                <a:solidFill>
                  <a:schemeClr val="accent6"/>
                </a:solidFill>
              </a:rPr>
              <a:t>K[x </a:t>
            </a:r>
            <a:r>
              <a:rPr lang="mr-IN" sz="3200" dirty="0">
                <a:solidFill>
                  <a:schemeClr val="accent6"/>
                </a:solidFill>
              </a:rPr>
              <a:t>–</a:t>
            </a:r>
            <a:r>
              <a:rPr lang="en-US" sz="3200" dirty="0">
                <a:solidFill>
                  <a:schemeClr val="accent6"/>
                </a:solidFill>
              </a:rPr>
              <a:t> </a:t>
            </a:r>
            <a:r>
              <a:rPr lang="en-US" sz="3200" dirty="0" err="1">
                <a:solidFill>
                  <a:schemeClr val="accent6"/>
                </a:solidFill>
              </a:rPr>
              <a:t>w</a:t>
            </a:r>
            <a:r>
              <a:rPr lang="en-US" sz="3200" baseline="-25000" dirty="0" err="1">
                <a:solidFill>
                  <a:schemeClr val="accent6"/>
                </a:solidFill>
              </a:rPr>
              <a:t>j</a:t>
            </a:r>
            <a:r>
              <a:rPr lang="en-US" sz="3200" baseline="-25000" dirty="0">
                <a:solidFill>
                  <a:schemeClr val="accent6"/>
                </a:solidFill>
              </a:rPr>
              <a:t>, </a:t>
            </a:r>
            <a:r>
              <a:rPr lang="en-US" sz="3200" dirty="0">
                <a:solidFill>
                  <a:schemeClr val="accent6"/>
                </a:solidFill>
              </a:rPr>
              <a:t>j-1] + </a:t>
            </a:r>
            <a:r>
              <a:rPr lang="en-US" sz="3200" dirty="0" err="1">
                <a:solidFill>
                  <a:schemeClr val="accent6"/>
                </a:solidFill>
              </a:rPr>
              <a:t>v</a:t>
            </a:r>
            <a:r>
              <a:rPr lang="en-US" sz="3200" baseline="-25000" dirty="0" err="1">
                <a:solidFill>
                  <a:schemeClr val="accent6"/>
                </a:solidFill>
              </a:rPr>
              <a:t>j</a:t>
            </a:r>
            <a:r>
              <a:rPr lang="en-US" sz="3200" baseline="-25000" dirty="0">
                <a:solidFill>
                  <a:schemeClr val="accent6"/>
                </a:solidFill>
              </a:rPr>
              <a:t> </a:t>
            </a:r>
            <a:r>
              <a:rPr lang="en-US" sz="3200" dirty="0"/>
              <a:t>}</a:t>
            </a:r>
          </a:p>
          <a:p>
            <a:pPr marL="0" indent="0" algn="ctr">
              <a:buNone/>
            </a:pPr>
            <a:endParaRPr lang="en-US" sz="3200" dirty="0">
              <a:solidFill>
                <a:schemeClr val="accent1"/>
              </a:solidFill>
            </a:endParaRPr>
          </a:p>
          <a:p>
            <a:pPr marL="0" indent="0" algn="ctr">
              <a:buNone/>
            </a:pPr>
            <a:endParaRPr lang="en-US" sz="2400" dirty="0"/>
          </a:p>
          <a:p>
            <a:r>
              <a:rPr lang="en-US" sz="2400" dirty="0"/>
              <a:t>(And K[x,0] = 0 and K[0,j] = 0).</a:t>
            </a:r>
          </a:p>
        </p:txBody>
      </p:sp>
      <p:sp>
        <p:nvSpPr>
          <p:cNvPr id="5" name="TextBox 4"/>
          <p:cNvSpPr txBox="1"/>
          <p:nvPr/>
        </p:nvSpPr>
        <p:spPr>
          <a:xfrm>
            <a:off x="3368234" y="4231071"/>
            <a:ext cx="1747777" cy="369332"/>
          </a:xfrm>
          <a:prstGeom prst="rect">
            <a:avLst/>
          </a:prstGeom>
          <a:noFill/>
        </p:spPr>
        <p:txBody>
          <a:bodyPr wrap="square" rtlCol="0">
            <a:spAutoFit/>
          </a:bodyPr>
          <a:lstStyle/>
          <a:p>
            <a:r>
              <a:rPr lang="en-US" dirty="0">
                <a:solidFill>
                  <a:srgbClr val="CF6E6C"/>
                </a:solidFill>
              </a:rPr>
              <a:t>Case 1</a:t>
            </a:r>
          </a:p>
        </p:txBody>
      </p:sp>
      <p:sp>
        <p:nvSpPr>
          <p:cNvPr id="6" name="TextBox 5"/>
          <p:cNvSpPr txBox="1"/>
          <p:nvPr/>
        </p:nvSpPr>
        <p:spPr>
          <a:xfrm>
            <a:off x="6163519" y="4272107"/>
            <a:ext cx="1747777" cy="369332"/>
          </a:xfrm>
          <a:prstGeom prst="rect">
            <a:avLst/>
          </a:prstGeom>
          <a:noFill/>
        </p:spPr>
        <p:txBody>
          <a:bodyPr wrap="square" rtlCol="0">
            <a:spAutoFit/>
          </a:bodyPr>
          <a:lstStyle/>
          <a:p>
            <a:r>
              <a:rPr lang="en-US" dirty="0">
                <a:solidFill>
                  <a:schemeClr val="accent6"/>
                </a:solidFill>
              </a:rPr>
              <a:t>Case 2</a:t>
            </a:r>
          </a:p>
        </p:txBody>
      </p:sp>
      <p:sp>
        <p:nvSpPr>
          <p:cNvPr id="4" name="Slide Number Placeholder 3">
            <a:extLst>
              <a:ext uri="{FF2B5EF4-FFF2-40B4-BE49-F238E27FC236}">
                <a16:creationId xmlns:a16="http://schemas.microsoft.com/office/drawing/2014/main" id="{E4055312-4E25-A245-86BD-9338E87016A4}"/>
              </a:ext>
            </a:extLst>
          </p:cNvPr>
          <p:cNvSpPr>
            <a:spLocks noGrp="1"/>
          </p:cNvSpPr>
          <p:nvPr>
            <p:ph type="sldNum" sz="quarter" idx="12"/>
          </p:nvPr>
        </p:nvSpPr>
        <p:spPr/>
        <p:txBody>
          <a:bodyPr/>
          <a:lstStyle/>
          <a:p>
            <a:fld id="{EF2FF170-42D9-E44F-9C55-E217B723EC95}" type="slidenum">
              <a:rPr lang="en-US" smtClean="0"/>
              <a:t>74</a:t>
            </a:fld>
            <a:endParaRPr lang="en-US"/>
          </a:p>
        </p:txBody>
      </p:sp>
    </p:spTree>
    <p:extLst>
      <p:ext uri="{BB962C8B-B14F-4D97-AF65-F5344CB8AC3E}">
        <p14:creationId xmlns:p14="http://schemas.microsoft.com/office/powerpoint/2010/main" val="13369517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value of the optimal solution.</a:t>
            </a:r>
          </a:p>
          <a:p>
            <a:r>
              <a:rPr lang="en-US" b="1" dirty="0">
                <a:solidFill>
                  <a:schemeClr val="accent4"/>
                </a:solidFill>
              </a:rPr>
              <a:t>Step 3: </a:t>
            </a:r>
            <a:r>
              <a:rPr lang="en-US" dirty="0">
                <a:solidFill>
                  <a:schemeClr val="accent5"/>
                </a:solidFill>
              </a:rPr>
              <a:t>Use dynamic programming </a:t>
            </a:r>
            <a:r>
              <a:rPr lang="en-US" dirty="0"/>
              <a:t>to find the value of the optimal solution.</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solution.</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Left Arrow 3"/>
          <p:cNvSpPr/>
          <p:nvPr/>
        </p:nvSpPr>
        <p:spPr>
          <a:xfrm rot="19323548">
            <a:off x="8196950" y="2651387"/>
            <a:ext cx="902677" cy="454634"/>
          </a:xfrm>
          <a:prstGeom prst="leftArrow">
            <a:avLst/>
          </a:prstGeom>
          <a:solidFill>
            <a:schemeClr val="accent5"/>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E7D3F78-279B-CA4C-A39E-A8CD9AA1E688}"/>
              </a:ext>
            </a:extLst>
          </p:cNvPr>
          <p:cNvSpPr>
            <a:spLocks noGrp="1"/>
          </p:cNvSpPr>
          <p:nvPr>
            <p:ph type="sldNum" sz="quarter" idx="12"/>
          </p:nvPr>
        </p:nvSpPr>
        <p:spPr/>
        <p:txBody>
          <a:bodyPr/>
          <a:lstStyle/>
          <a:p>
            <a:fld id="{EF2FF170-42D9-E44F-9C55-E217B723EC95}" type="slidenum">
              <a:rPr lang="en-US" smtClean="0"/>
              <a:t>75</a:t>
            </a:fld>
            <a:endParaRPr lang="en-US"/>
          </a:p>
        </p:txBody>
      </p:sp>
    </p:spTree>
    <p:extLst>
      <p:ext uri="{BB962C8B-B14F-4D97-AF65-F5344CB8AC3E}">
        <p14:creationId xmlns:p14="http://schemas.microsoft.com/office/powerpoint/2010/main" val="15435111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Bottom-up DP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Zero-One-Knapsack(W, n, w, v):</a:t>
                </a:r>
              </a:p>
              <a:p>
                <a:pPr lvl="1"/>
                <a:r>
                  <a:rPr lang="en-US" sz="2800" dirty="0">
                    <a:solidFill>
                      <a:schemeClr val="accent1"/>
                    </a:solidFill>
                  </a:rPr>
                  <a:t>K[x,0] = 0 </a:t>
                </a:r>
                <a:r>
                  <a:rPr lang="en-US" sz="2800" dirty="0">
                    <a:solidFill>
                      <a:schemeClr val="tx2"/>
                    </a:solidFill>
                  </a:rPr>
                  <a:t>for all x = 0,</a:t>
                </a:r>
                <a:r>
                  <a:rPr lang="mr-IN" sz="2800" dirty="0">
                    <a:solidFill>
                      <a:schemeClr val="tx2"/>
                    </a:solidFill>
                  </a:rPr>
                  <a:t>…</a:t>
                </a:r>
                <a:r>
                  <a:rPr lang="en-US" sz="2800" dirty="0">
                    <a:solidFill>
                      <a:schemeClr val="tx2"/>
                    </a:solidFill>
                  </a:rPr>
                  <a:t>,W</a:t>
                </a:r>
              </a:p>
              <a:p>
                <a:pPr lvl="1"/>
                <a:r>
                  <a:rPr lang="en-US" sz="2800" dirty="0">
                    <a:solidFill>
                      <a:schemeClr val="accent1"/>
                    </a:solidFill>
                  </a:rPr>
                  <a:t>K[0,i] = 0 </a:t>
                </a:r>
                <a:r>
                  <a:rPr lang="en-US" sz="2800" dirty="0">
                    <a:solidFill>
                      <a:schemeClr val="tx2"/>
                    </a:solidFill>
                  </a:rPr>
                  <a:t>for all </a:t>
                </a:r>
                <a:r>
                  <a:rPr lang="en-US" sz="2800" dirty="0" err="1">
                    <a:solidFill>
                      <a:schemeClr val="tx2"/>
                    </a:solidFill>
                  </a:rPr>
                  <a:t>i</a:t>
                </a:r>
                <a:r>
                  <a:rPr lang="en-US" sz="2800" dirty="0">
                    <a:solidFill>
                      <a:schemeClr val="tx2"/>
                    </a:solidFill>
                  </a:rPr>
                  <a:t> = 0,</a:t>
                </a:r>
                <a:r>
                  <a:rPr lang="mr-IN" sz="2800" dirty="0">
                    <a:solidFill>
                      <a:schemeClr val="tx2"/>
                    </a:solidFill>
                  </a:rPr>
                  <a:t>…</a:t>
                </a:r>
                <a:r>
                  <a:rPr lang="en-US" sz="2800" dirty="0">
                    <a:solidFill>
                      <a:schemeClr val="tx2"/>
                    </a:solidFill>
                  </a:rPr>
                  <a:t>,n</a:t>
                </a:r>
              </a:p>
              <a:p>
                <a:pPr lvl="1"/>
                <a:r>
                  <a:rPr lang="en-US" sz="2800" b="1" dirty="0"/>
                  <a:t>for</a:t>
                </a:r>
                <a:r>
                  <a:rPr lang="en-US" sz="2800" dirty="0"/>
                  <a:t> x = 1,</a:t>
                </a:r>
                <a:r>
                  <a:rPr lang="mr-IN" sz="2800" dirty="0"/>
                  <a:t>…</a:t>
                </a:r>
                <a:r>
                  <a:rPr lang="en-US" sz="2800" dirty="0"/>
                  <a:t>,W:</a:t>
                </a:r>
              </a:p>
              <a:p>
                <a:pPr lvl="2"/>
                <a:r>
                  <a:rPr lang="en-US" sz="2800" b="1" dirty="0"/>
                  <a:t>for</a:t>
                </a:r>
                <a:r>
                  <a:rPr lang="en-US" sz="2800" dirty="0"/>
                  <a:t> j = 1,</a:t>
                </a:r>
                <a:r>
                  <a:rPr lang="mr-IN" sz="2800" dirty="0"/>
                  <a:t>…</a:t>
                </a:r>
                <a:r>
                  <a:rPr lang="en-US" sz="2800" dirty="0"/>
                  <a:t>,n:</a:t>
                </a:r>
              </a:p>
              <a:p>
                <a:pPr lvl="3"/>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solidFill>
                      <a:schemeClr val="accent4"/>
                    </a:solidFill>
                  </a:rPr>
                  <a:t> </a:t>
                </a:r>
                <a:r>
                  <a:rPr lang="en-US" sz="2800" dirty="0">
                    <a:solidFill>
                      <a:srgbClr val="CF6E6C"/>
                    </a:solidFill>
                  </a:rPr>
                  <a:t>K[x, j-1]</a:t>
                </a:r>
              </a:p>
              <a:p>
                <a:pPr lvl="3"/>
                <a:r>
                  <a:rPr lang="en-US" sz="2800" b="1" dirty="0">
                    <a:solidFill>
                      <a:schemeClr val="tx1"/>
                    </a:solidFill>
                  </a:rPr>
                  <a:t>if</a:t>
                </a:r>
                <a:r>
                  <a:rPr lang="en-US" sz="2800" dirty="0">
                    <a:solidFill>
                      <a:schemeClr val="tx1"/>
                    </a:solidFill>
                  </a:rPr>
                  <a:t> </a:t>
                </a:r>
                <a:r>
                  <a:rPr lang="en-US" sz="2800" dirty="0" err="1">
                    <a:solidFill>
                      <a:schemeClr val="tx1"/>
                    </a:solidFill>
                  </a:rPr>
                  <a:t>w</a:t>
                </a:r>
                <a:r>
                  <a:rPr lang="en-US" sz="2800" baseline="-25000" dirty="0" err="1">
                    <a:solidFill>
                      <a:schemeClr val="tx1"/>
                    </a:solidFill>
                  </a:rPr>
                  <a:t>j</a:t>
                </a:r>
                <a:r>
                  <a:rPr lang="en-US" sz="2800" dirty="0">
                    <a:solidFill>
                      <a:schemeClr val="tx1"/>
                    </a:solidFill>
                  </a:rPr>
                  <a:t> </a:t>
                </a:r>
                <a14:m>
                  <m:oMath xmlns:m="http://schemas.openxmlformats.org/officeDocument/2006/math">
                    <m:r>
                      <a:rPr lang="en-US" sz="2800" i="1">
                        <a:solidFill>
                          <a:schemeClr val="tx1"/>
                        </a:solidFill>
                        <a:latin typeface="Cambria Math" charset="0"/>
                      </a:rPr>
                      <m:t>≤</m:t>
                    </m:r>
                  </m:oMath>
                </a14:m>
                <a:r>
                  <a:rPr lang="en-US" sz="2800" dirty="0">
                    <a:solidFill>
                      <a:schemeClr val="tx1"/>
                    </a:solidFill>
                  </a:rPr>
                  <a:t> x:</a:t>
                </a:r>
              </a:p>
              <a:p>
                <a:pPr lvl="4"/>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t> max{ K[</a:t>
                </a:r>
                <a:r>
                  <a:rPr lang="en-US" sz="2800" dirty="0" err="1"/>
                  <a:t>x,j</a:t>
                </a:r>
                <a:r>
                  <a:rPr lang="en-US" sz="2800" dirty="0"/>
                  <a:t>], </a:t>
                </a:r>
                <a:r>
                  <a:rPr lang="en-US" sz="2800" dirty="0">
                    <a:solidFill>
                      <a:schemeClr val="accent6"/>
                    </a:solidFill>
                  </a:rPr>
                  <a:t>K[x </a:t>
                </a:r>
                <a:r>
                  <a:rPr lang="mr-IN" sz="2800" dirty="0">
                    <a:solidFill>
                      <a:schemeClr val="accent6"/>
                    </a:solidFill>
                  </a:rPr>
                  <a:t>–</a:t>
                </a:r>
                <a:r>
                  <a:rPr lang="en-US" sz="2800" dirty="0">
                    <a:solidFill>
                      <a:schemeClr val="accent6"/>
                    </a:solidFill>
                  </a:rPr>
                  <a:t> </a:t>
                </a:r>
                <a:r>
                  <a:rPr lang="en-US" sz="2800" dirty="0" err="1">
                    <a:solidFill>
                      <a:schemeClr val="accent6"/>
                    </a:solidFill>
                  </a:rPr>
                  <a:t>w</a:t>
                </a:r>
                <a:r>
                  <a:rPr lang="en-US" sz="2800" baseline="-25000" dirty="0" err="1">
                    <a:solidFill>
                      <a:schemeClr val="accent6"/>
                    </a:solidFill>
                  </a:rPr>
                  <a:t>j</a:t>
                </a:r>
                <a:r>
                  <a:rPr lang="en-US" sz="2800" dirty="0">
                    <a:solidFill>
                      <a:schemeClr val="accent6"/>
                    </a:solidFill>
                  </a:rPr>
                  <a:t>, j-1] + </a:t>
                </a:r>
                <a:r>
                  <a:rPr lang="en-US" sz="2800" dirty="0" err="1">
                    <a:solidFill>
                      <a:schemeClr val="accent6"/>
                    </a:solidFill>
                  </a:rPr>
                  <a:t>v</a:t>
                </a:r>
                <a:r>
                  <a:rPr lang="en-US" sz="2800" baseline="-25000" dirty="0" err="1">
                    <a:solidFill>
                      <a:schemeClr val="accent6"/>
                    </a:solidFill>
                  </a:rPr>
                  <a:t>j</a:t>
                </a:r>
                <a:r>
                  <a:rPr lang="en-US" sz="2800" dirty="0">
                    <a:solidFill>
                      <a:schemeClr val="accent6"/>
                    </a:solidFill>
                  </a:rPr>
                  <a:t> </a:t>
                </a:r>
                <a:r>
                  <a:rPr lang="en-US" sz="2800" dirty="0"/>
                  <a:t>}</a:t>
                </a:r>
              </a:p>
              <a:p>
                <a:pPr lvl="1"/>
                <a:r>
                  <a:rPr lang="en-US" sz="2800" b="1" dirty="0"/>
                  <a:t>return</a:t>
                </a:r>
                <a:r>
                  <a:rPr lang="en-US" sz="2800" dirty="0"/>
                  <a:t> </a:t>
                </a:r>
                <a:r>
                  <a:rPr lang="en-US" sz="2800" dirty="0">
                    <a:solidFill>
                      <a:schemeClr val="accent1"/>
                    </a:solidFill>
                  </a:rPr>
                  <a:t>K[</a:t>
                </a:r>
                <a:r>
                  <a:rPr lang="en-US" sz="2800" dirty="0" err="1">
                    <a:solidFill>
                      <a:schemeClr val="accent1"/>
                    </a:solidFill>
                  </a:rPr>
                  <a:t>W,n</a:t>
                </a:r>
                <a:r>
                  <a:rPr lang="en-US" sz="2800" dirty="0">
                    <a:solidFill>
                      <a:schemeClr val="accent1"/>
                    </a:solidFill>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TextBox 3"/>
          <p:cNvSpPr txBox="1"/>
          <p:nvPr/>
        </p:nvSpPr>
        <p:spPr>
          <a:xfrm>
            <a:off x="4428402" y="3816628"/>
            <a:ext cx="1747777" cy="369332"/>
          </a:xfrm>
          <a:prstGeom prst="rect">
            <a:avLst/>
          </a:prstGeom>
          <a:noFill/>
        </p:spPr>
        <p:txBody>
          <a:bodyPr wrap="square" rtlCol="0">
            <a:spAutoFit/>
          </a:bodyPr>
          <a:lstStyle/>
          <a:p>
            <a:r>
              <a:rPr lang="en-US" dirty="0">
                <a:solidFill>
                  <a:srgbClr val="CF6E6C"/>
                </a:solidFill>
              </a:rPr>
              <a:t>Case 1</a:t>
            </a:r>
          </a:p>
        </p:txBody>
      </p:sp>
      <p:sp>
        <p:nvSpPr>
          <p:cNvPr id="5" name="TextBox 4"/>
          <p:cNvSpPr txBox="1"/>
          <p:nvPr/>
        </p:nvSpPr>
        <p:spPr>
          <a:xfrm>
            <a:off x="6477664" y="4620068"/>
            <a:ext cx="1747777" cy="369332"/>
          </a:xfrm>
          <a:prstGeom prst="rect">
            <a:avLst/>
          </a:prstGeom>
          <a:noFill/>
        </p:spPr>
        <p:txBody>
          <a:bodyPr wrap="square" rtlCol="0">
            <a:spAutoFit/>
          </a:bodyPr>
          <a:lstStyle/>
          <a:p>
            <a:r>
              <a:rPr lang="en-US" dirty="0">
                <a:solidFill>
                  <a:schemeClr val="accent6"/>
                </a:solidFill>
              </a:rPr>
              <a:t>Case 2</a:t>
            </a:r>
          </a:p>
        </p:txBody>
      </p:sp>
      <p:sp>
        <p:nvSpPr>
          <p:cNvPr id="6" name="TextBox 5"/>
          <p:cNvSpPr txBox="1"/>
          <p:nvPr/>
        </p:nvSpPr>
        <p:spPr>
          <a:xfrm>
            <a:off x="5856790" y="6162171"/>
            <a:ext cx="3826518" cy="523220"/>
          </a:xfrm>
          <a:prstGeom prst="rect">
            <a:avLst/>
          </a:prstGeom>
          <a:noFill/>
        </p:spPr>
        <p:txBody>
          <a:bodyPr wrap="square" rtlCol="0">
            <a:spAutoFit/>
          </a:bodyPr>
          <a:lstStyle/>
          <a:p>
            <a:r>
              <a:rPr lang="en-US" sz="2800" dirty="0">
                <a:solidFill>
                  <a:schemeClr val="accent1"/>
                </a:solidFill>
              </a:rPr>
              <a:t>Running time O(</a:t>
            </a:r>
            <a:r>
              <a:rPr lang="en-US" sz="2800" dirty="0" err="1">
                <a:solidFill>
                  <a:schemeClr val="accent1"/>
                </a:solidFill>
              </a:rPr>
              <a:t>nW</a:t>
            </a:r>
            <a:r>
              <a:rPr lang="en-US" sz="2800" dirty="0">
                <a:solidFill>
                  <a:schemeClr val="accent1"/>
                </a:solidFill>
              </a:rPr>
              <a:t>)</a:t>
            </a:r>
          </a:p>
        </p:txBody>
      </p:sp>
      <p:sp>
        <p:nvSpPr>
          <p:cNvPr id="7" name="Slide Number Placeholder 6">
            <a:extLst>
              <a:ext uri="{FF2B5EF4-FFF2-40B4-BE49-F238E27FC236}">
                <a16:creationId xmlns:a16="http://schemas.microsoft.com/office/drawing/2014/main" id="{A1743ABA-65F7-E045-9973-B56C70D83DF8}"/>
              </a:ext>
            </a:extLst>
          </p:cNvPr>
          <p:cNvSpPr>
            <a:spLocks noGrp="1"/>
          </p:cNvSpPr>
          <p:nvPr>
            <p:ph type="sldNum" sz="quarter" idx="12"/>
          </p:nvPr>
        </p:nvSpPr>
        <p:spPr/>
        <p:txBody>
          <a:bodyPr/>
          <a:lstStyle/>
          <a:p>
            <a:fld id="{EF2FF170-42D9-E44F-9C55-E217B723EC95}" type="slidenum">
              <a:rPr lang="en-US" smtClean="0"/>
              <a:t>76</a:t>
            </a:fld>
            <a:endParaRPr lang="en-US"/>
          </a:p>
        </p:txBody>
      </p:sp>
    </p:spTree>
    <p:extLst>
      <p:ext uri="{BB962C8B-B14F-4D97-AF65-F5344CB8AC3E}">
        <p14:creationId xmlns:p14="http://schemas.microsoft.com/office/powerpoint/2010/main" val="85327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9537" y="2015068"/>
            <a:ext cx="2774094" cy="699992"/>
            <a:chOff x="628650" y="2737674"/>
            <a:chExt cx="3565004" cy="857179"/>
          </a:xfrm>
          <a:solidFill>
            <a:schemeClr val="accent2">
              <a:lumMod val="20000"/>
              <a:lumOff val="80000"/>
            </a:schemeClr>
          </a:solidFill>
        </p:grpSpPr>
        <p:sp>
          <p:nvSpPr>
            <p:cNvPr id="5" name="Rectangle 4"/>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7" name="Rectangle 6"/>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8" name="Rectangle 7"/>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gr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3688355" y="5237725"/>
            <a:ext cx="3673114" cy="1475713"/>
            <a:chOff x="-479811" y="1751737"/>
            <a:chExt cx="5881453" cy="2600511"/>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0" name="TextBox 1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1" name="TextBox 2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2" name="TextBox 2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3" name="TextBox 2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4" name="TextBox 2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5" name="TextBox 24"/>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26" name="TextBox 25"/>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27" name="TextBox 26"/>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28" name="TextBox 27"/>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9" name="TextBox 28"/>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3</a:t>
            </a:r>
          </a:p>
        </p:txBody>
      </p:sp>
      <p:sp>
        <p:nvSpPr>
          <p:cNvPr id="30" name="Title 29"/>
          <p:cNvSpPr>
            <a:spLocks noGrp="1"/>
          </p:cNvSpPr>
          <p:nvPr>
            <p:ph type="title"/>
          </p:nvPr>
        </p:nvSpPr>
        <p:spPr/>
        <p:txBody>
          <a:bodyPr/>
          <a:lstStyle/>
          <a:p>
            <a:r>
              <a:rPr lang="en-US" dirty="0"/>
              <a:t>Example</a:t>
            </a:r>
          </a:p>
        </p:txBody>
      </p:sp>
      <p:grpSp>
        <p:nvGrpSpPr>
          <p:cNvPr id="31" name="Group 30"/>
          <p:cNvGrpSpPr/>
          <p:nvPr/>
        </p:nvGrpSpPr>
        <p:grpSpPr>
          <a:xfrm>
            <a:off x="2119536" y="2715881"/>
            <a:ext cx="2774094" cy="699992"/>
            <a:chOff x="628650" y="2737674"/>
            <a:chExt cx="3565004" cy="857179"/>
          </a:xfrm>
          <a:solidFill>
            <a:schemeClr val="accent2">
              <a:lumMod val="20000"/>
              <a:lumOff val="80000"/>
            </a:schemeClr>
          </a:solidFill>
        </p:grpSpPr>
        <p:sp>
          <p:nvSpPr>
            <p:cNvPr id="32" name="Rectangle 31"/>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3" name="Rectangle 32"/>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34" name="Rectangle 33"/>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35" name="Rectangle 34"/>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37" name="Group 36"/>
          <p:cNvGrpSpPr/>
          <p:nvPr/>
        </p:nvGrpSpPr>
        <p:grpSpPr>
          <a:xfrm>
            <a:off x="2117568" y="3413313"/>
            <a:ext cx="2774094" cy="699992"/>
            <a:chOff x="628650" y="2737674"/>
            <a:chExt cx="3565004" cy="857179"/>
          </a:xfrm>
          <a:solidFill>
            <a:schemeClr val="accent2">
              <a:lumMod val="20000"/>
              <a:lumOff val="80000"/>
            </a:schemeClr>
          </a:solidFill>
        </p:grpSpPr>
        <p:sp>
          <p:nvSpPr>
            <p:cNvPr id="38" name="Rectangle 37"/>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9" name="Rectangle 38"/>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0" name="Rectangle 39"/>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1" name="Rectangle 40"/>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43" name="Group 42"/>
          <p:cNvGrpSpPr/>
          <p:nvPr/>
        </p:nvGrpSpPr>
        <p:grpSpPr>
          <a:xfrm>
            <a:off x="2117568" y="4111105"/>
            <a:ext cx="2774094" cy="699992"/>
            <a:chOff x="628650" y="2737674"/>
            <a:chExt cx="3565004" cy="857179"/>
          </a:xfrm>
          <a:solidFill>
            <a:schemeClr val="accent2">
              <a:lumMod val="20000"/>
              <a:lumOff val="80000"/>
            </a:schemeClr>
          </a:solidFill>
        </p:grpSpPr>
        <p:sp>
          <p:nvSpPr>
            <p:cNvPr id="44" name="Rectangle 43"/>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45" name="Rectangle 44"/>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6" name="Rectangle 45"/>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7" name="Rectangle 46"/>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4328932"/>
            <a:ext cx="478947" cy="435192"/>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3563080"/>
            <a:ext cx="478947" cy="435192"/>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909" y="2872314"/>
            <a:ext cx="478947" cy="435192"/>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048" y="3563080"/>
            <a:ext cx="527428" cy="479244"/>
          </a:xfrm>
          <a:prstGeom prst="rect">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805" y="4328932"/>
            <a:ext cx="527428" cy="479244"/>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0" y="4416041"/>
            <a:ext cx="467136" cy="424460"/>
          </a:xfrm>
          <a:prstGeom prst="rect">
            <a:avLst/>
          </a:prstGeom>
        </p:spPr>
      </p:pic>
      <p:sp>
        <p:nvSpPr>
          <p:cNvPr id="55" name="TextBox 54"/>
          <p:cNvSpPr txBox="1"/>
          <p:nvPr/>
        </p:nvSpPr>
        <p:spPr>
          <a:xfrm>
            <a:off x="1608882" y="2160378"/>
            <a:ext cx="740780" cy="369332"/>
          </a:xfrm>
          <a:prstGeom prst="rect">
            <a:avLst/>
          </a:prstGeom>
          <a:noFill/>
        </p:spPr>
        <p:txBody>
          <a:bodyPr wrap="square" rtlCol="0">
            <a:spAutoFit/>
          </a:bodyPr>
          <a:lstStyle/>
          <a:p>
            <a:r>
              <a:rPr lang="en-US"/>
              <a:t>j=0</a:t>
            </a:r>
            <a:endParaRPr lang="en-US" dirty="0"/>
          </a:p>
        </p:txBody>
      </p:sp>
      <p:sp>
        <p:nvSpPr>
          <p:cNvPr id="56" name="TextBox 55"/>
          <p:cNvSpPr txBox="1"/>
          <p:nvPr/>
        </p:nvSpPr>
        <p:spPr>
          <a:xfrm>
            <a:off x="1608882" y="2933216"/>
            <a:ext cx="740780" cy="369332"/>
          </a:xfrm>
          <a:prstGeom prst="rect">
            <a:avLst/>
          </a:prstGeom>
          <a:noFill/>
        </p:spPr>
        <p:txBody>
          <a:bodyPr wrap="square" rtlCol="0">
            <a:spAutoFit/>
          </a:bodyPr>
          <a:lstStyle/>
          <a:p>
            <a:r>
              <a:rPr lang="en-US" dirty="0"/>
              <a:t>j=1</a:t>
            </a:r>
          </a:p>
        </p:txBody>
      </p:sp>
      <p:sp>
        <p:nvSpPr>
          <p:cNvPr id="57" name="TextBox 56"/>
          <p:cNvSpPr txBox="1"/>
          <p:nvPr/>
        </p:nvSpPr>
        <p:spPr>
          <a:xfrm>
            <a:off x="1608882" y="3643426"/>
            <a:ext cx="740780" cy="369332"/>
          </a:xfrm>
          <a:prstGeom prst="rect">
            <a:avLst/>
          </a:prstGeom>
          <a:noFill/>
        </p:spPr>
        <p:txBody>
          <a:bodyPr wrap="square" rtlCol="0">
            <a:spAutoFit/>
          </a:bodyPr>
          <a:lstStyle/>
          <a:p>
            <a:r>
              <a:rPr lang="en-US" dirty="0"/>
              <a:t>j=2</a:t>
            </a:r>
          </a:p>
        </p:txBody>
      </p:sp>
      <p:sp>
        <p:nvSpPr>
          <p:cNvPr id="58" name="TextBox 57"/>
          <p:cNvSpPr txBox="1"/>
          <p:nvPr/>
        </p:nvSpPr>
        <p:spPr>
          <a:xfrm>
            <a:off x="1558593" y="4361862"/>
            <a:ext cx="740780" cy="369332"/>
          </a:xfrm>
          <a:prstGeom prst="rect">
            <a:avLst/>
          </a:prstGeom>
          <a:noFill/>
        </p:spPr>
        <p:txBody>
          <a:bodyPr wrap="square" rtlCol="0">
            <a:spAutoFit/>
          </a:bodyPr>
          <a:lstStyle/>
          <a:p>
            <a:r>
              <a:rPr lang="en-US" dirty="0"/>
              <a:t>j=3</a:t>
            </a:r>
          </a:p>
        </p:txBody>
      </p:sp>
      <p:sp>
        <p:nvSpPr>
          <p:cNvPr id="59" name="TextBox 58"/>
          <p:cNvSpPr txBox="1"/>
          <p:nvPr/>
        </p:nvSpPr>
        <p:spPr>
          <a:xfrm>
            <a:off x="2197811" y="1537070"/>
            <a:ext cx="533035" cy="369332"/>
          </a:xfrm>
          <a:prstGeom prst="rect">
            <a:avLst/>
          </a:prstGeom>
          <a:noFill/>
        </p:spPr>
        <p:txBody>
          <a:bodyPr wrap="square" rtlCol="0">
            <a:spAutoFit/>
          </a:bodyPr>
          <a:lstStyle/>
          <a:p>
            <a:r>
              <a:rPr lang="en-US"/>
              <a:t>x=0</a:t>
            </a:r>
            <a:endParaRPr lang="en-US" dirty="0"/>
          </a:p>
        </p:txBody>
      </p:sp>
      <p:sp>
        <p:nvSpPr>
          <p:cNvPr id="60" name="TextBox 59"/>
          <p:cNvSpPr txBox="1"/>
          <p:nvPr/>
        </p:nvSpPr>
        <p:spPr>
          <a:xfrm>
            <a:off x="2891334" y="1508159"/>
            <a:ext cx="533035" cy="369332"/>
          </a:xfrm>
          <a:prstGeom prst="rect">
            <a:avLst/>
          </a:prstGeom>
          <a:noFill/>
        </p:spPr>
        <p:txBody>
          <a:bodyPr wrap="square" rtlCol="0">
            <a:spAutoFit/>
          </a:bodyPr>
          <a:lstStyle/>
          <a:p>
            <a:r>
              <a:rPr lang="en-US" dirty="0"/>
              <a:t>x=1</a:t>
            </a:r>
          </a:p>
        </p:txBody>
      </p:sp>
      <p:sp>
        <p:nvSpPr>
          <p:cNvPr id="61" name="TextBox 60"/>
          <p:cNvSpPr txBox="1"/>
          <p:nvPr/>
        </p:nvSpPr>
        <p:spPr>
          <a:xfrm>
            <a:off x="3584857" y="1523812"/>
            <a:ext cx="533035" cy="369332"/>
          </a:xfrm>
          <a:prstGeom prst="rect">
            <a:avLst/>
          </a:prstGeom>
          <a:noFill/>
        </p:spPr>
        <p:txBody>
          <a:bodyPr wrap="square" rtlCol="0">
            <a:spAutoFit/>
          </a:bodyPr>
          <a:lstStyle/>
          <a:p>
            <a:r>
              <a:rPr lang="en-US" dirty="0"/>
              <a:t>x=2</a:t>
            </a:r>
          </a:p>
        </p:txBody>
      </p:sp>
      <p:sp>
        <p:nvSpPr>
          <p:cNvPr id="62" name="TextBox 61"/>
          <p:cNvSpPr txBox="1"/>
          <p:nvPr/>
        </p:nvSpPr>
        <p:spPr>
          <a:xfrm>
            <a:off x="4278380" y="1525781"/>
            <a:ext cx="533035" cy="369332"/>
          </a:xfrm>
          <a:prstGeom prst="rect">
            <a:avLst/>
          </a:prstGeom>
          <a:noFill/>
        </p:spPr>
        <p:txBody>
          <a:bodyPr wrap="square" rtlCol="0">
            <a:spAutoFit/>
          </a:bodyPr>
          <a:lstStyle/>
          <a:p>
            <a:r>
              <a:rPr lang="en-US" dirty="0"/>
              <a:t>x=3</a:t>
            </a:r>
          </a:p>
        </p:txBody>
      </p:sp>
      <mc:AlternateContent xmlns:mc="http://schemas.openxmlformats.org/markup-compatibility/2006" xmlns:a14="http://schemas.microsoft.com/office/drawing/2010/main">
        <mc:Choice Requires="a14">
          <p:sp>
            <p:nvSpPr>
              <p:cNvPr id="64" name="Content Placeholder 2"/>
              <p:cNvSpPr>
                <a:spLocks noGrp="1"/>
              </p:cNvSpPr>
              <p:nvPr>
                <p:ph idx="1"/>
              </p:nvPr>
            </p:nvSpPr>
            <p:spPr>
              <a:xfrm>
                <a:off x="5394302" y="86499"/>
                <a:ext cx="3911026" cy="2394912"/>
              </a:xfrm>
            </p:spPr>
            <p:txBody>
              <a:bodyPr>
                <a:normAutofit fontScale="55000" lnSpcReduction="20000"/>
              </a:bodyPr>
              <a:lstStyle/>
              <a:p>
                <a:r>
                  <a:rPr lang="en-US" dirty="0"/>
                  <a:t>Zero-One-Knapsack(W, n, w, v):</a:t>
                </a:r>
              </a:p>
              <a:p>
                <a:pPr lvl="1"/>
                <a:r>
                  <a:rPr lang="en-US" sz="2800" dirty="0">
                    <a:solidFill>
                      <a:schemeClr val="accent1"/>
                    </a:solidFill>
                  </a:rPr>
                  <a:t>K[x,0] = 0 </a:t>
                </a:r>
                <a:r>
                  <a:rPr lang="en-US" sz="2800" dirty="0">
                    <a:solidFill>
                      <a:schemeClr val="tx2"/>
                    </a:solidFill>
                  </a:rPr>
                  <a:t>for all x = 0,</a:t>
                </a:r>
                <a:r>
                  <a:rPr lang="mr-IN" sz="2800" dirty="0">
                    <a:solidFill>
                      <a:schemeClr val="tx2"/>
                    </a:solidFill>
                  </a:rPr>
                  <a:t>…</a:t>
                </a:r>
                <a:r>
                  <a:rPr lang="en-US" sz="2800" dirty="0">
                    <a:solidFill>
                      <a:schemeClr val="tx2"/>
                    </a:solidFill>
                  </a:rPr>
                  <a:t>,W</a:t>
                </a:r>
              </a:p>
              <a:p>
                <a:pPr lvl="1"/>
                <a:r>
                  <a:rPr lang="en-US" sz="2800" dirty="0">
                    <a:solidFill>
                      <a:schemeClr val="accent1"/>
                    </a:solidFill>
                  </a:rPr>
                  <a:t>K[0,i] = 0 </a:t>
                </a:r>
                <a:r>
                  <a:rPr lang="en-US" sz="2800" dirty="0">
                    <a:solidFill>
                      <a:schemeClr val="tx2"/>
                    </a:solidFill>
                  </a:rPr>
                  <a:t>for all </a:t>
                </a:r>
                <a:r>
                  <a:rPr lang="en-US" sz="2800" dirty="0" err="1">
                    <a:solidFill>
                      <a:schemeClr val="tx2"/>
                    </a:solidFill>
                  </a:rPr>
                  <a:t>i</a:t>
                </a:r>
                <a:r>
                  <a:rPr lang="en-US" sz="2800" dirty="0">
                    <a:solidFill>
                      <a:schemeClr val="tx2"/>
                    </a:solidFill>
                  </a:rPr>
                  <a:t> = 0,</a:t>
                </a:r>
                <a:r>
                  <a:rPr lang="mr-IN" sz="2800" dirty="0">
                    <a:solidFill>
                      <a:schemeClr val="tx2"/>
                    </a:solidFill>
                  </a:rPr>
                  <a:t>…</a:t>
                </a:r>
                <a:r>
                  <a:rPr lang="en-US" sz="2800" dirty="0">
                    <a:solidFill>
                      <a:schemeClr val="tx2"/>
                    </a:solidFill>
                  </a:rPr>
                  <a:t>,n</a:t>
                </a:r>
              </a:p>
              <a:p>
                <a:pPr lvl="1"/>
                <a:r>
                  <a:rPr lang="en-US" sz="2800" b="1" dirty="0">
                    <a:solidFill>
                      <a:srgbClr val="7030A0"/>
                    </a:solidFill>
                  </a:rPr>
                  <a:t>for</a:t>
                </a:r>
                <a:r>
                  <a:rPr lang="en-US" sz="2800" dirty="0">
                    <a:solidFill>
                      <a:srgbClr val="7030A0"/>
                    </a:solidFill>
                  </a:rPr>
                  <a:t> x = 1,</a:t>
                </a:r>
                <a:r>
                  <a:rPr lang="mr-IN" sz="2800" dirty="0">
                    <a:solidFill>
                      <a:srgbClr val="7030A0"/>
                    </a:solidFill>
                  </a:rPr>
                  <a:t>…</a:t>
                </a:r>
                <a:r>
                  <a:rPr lang="en-US" sz="2800" dirty="0">
                    <a:solidFill>
                      <a:srgbClr val="7030A0"/>
                    </a:solidFill>
                  </a:rPr>
                  <a:t>,W:</a:t>
                </a:r>
              </a:p>
              <a:p>
                <a:pPr lvl="2"/>
                <a:r>
                  <a:rPr lang="en-US" sz="2800" b="1" dirty="0">
                    <a:solidFill>
                      <a:srgbClr val="7030A0"/>
                    </a:solidFill>
                  </a:rPr>
                  <a:t>for</a:t>
                </a:r>
                <a:r>
                  <a:rPr lang="en-US" sz="2800" dirty="0">
                    <a:solidFill>
                      <a:srgbClr val="7030A0"/>
                    </a:solidFill>
                  </a:rPr>
                  <a:t> j = 1,</a:t>
                </a:r>
                <a:r>
                  <a:rPr lang="mr-IN" sz="2800" dirty="0">
                    <a:solidFill>
                      <a:srgbClr val="7030A0"/>
                    </a:solidFill>
                  </a:rPr>
                  <a:t>…</a:t>
                </a:r>
                <a:r>
                  <a:rPr lang="en-US" sz="2800" dirty="0">
                    <a:solidFill>
                      <a:srgbClr val="7030A0"/>
                    </a:solidFill>
                  </a:rPr>
                  <a:t>,n:</a:t>
                </a:r>
              </a:p>
              <a:p>
                <a:pPr lvl="3"/>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solidFill>
                      <a:schemeClr val="accent4"/>
                    </a:solidFill>
                  </a:rPr>
                  <a:t> K[x, j-1]</a:t>
                </a:r>
              </a:p>
              <a:p>
                <a:pPr lvl="3"/>
                <a:r>
                  <a:rPr lang="en-US" sz="2800" b="1" dirty="0">
                    <a:solidFill>
                      <a:schemeClr val="tx1"/>
                    </a:solidFill>
                  </a:rPr>
                  <a:t>if</a:t>
                </a:r>
                <a:r>
                  <a:rPr lang="en-US" sz="2800" dirty="0">
                    <a:solidFill>
                      <a:schemeClr val="tx1"/>
                    </a:solidFill>
                  </a:rPr>
                  <a:t> </a:t>
                </a:r>
                <a:r>
                  <a:rPr lang="en-US" sz="2800" dirty="0" err="1">
                    <a:solidFill>
                      <a:schemeClr val="tx1"/>
                    </a:solidFill>
                  </a:rPr>
                  <a:t>w</a:t>
                </a:r>
                <a:r>
                  <a:rPr lang="en-US" sz="2800" baseline="-25000" dirty="0" err="1">
                    <a:solidFill>
                      <a:schemeClr val="tx1"/>
                    </a:solidFill>
                  </a:rPr>
                  <a:t>j</a:t>
                </a:r>
                <a:r>
                  <a:rPr lang="en-US" sz="2800" dirty="0">
                    <a:solidFill>
                      <a:schemeClr val="tx1"/>
                    </a:solidFill>
                  </a:rPr>
                  <a:t> </a:t>
                </a:r>
                <a14:m>
                  <m:oMath xmlns:m="http://schemas.openxmlformats.org/officeDocument/2006/math">
                    <m:r>
                      <a:rPr lang="en-US" sz="2800" i="1">
                        <a:solidFill>
                          <a:schemeClr val="tx1"/>
                        </a:solidFill>
                        <a:latin typeface="Cambria Math" charset="0"/>
                      </a:rPr>
                      <m:t>≤</m:t>
                    </m:r>
                  </m:oMath>
                </a14:m>
                <a:r>
                  <a:rPr lang="en-US" sz="2800" dirty="0">
                    <a:solidFill>
                      <a:schemeClr val="tx1"/>
                    </a:solidFill>
                  </a:rPr>
                  <a:t> x:</a:t>
                </a:r>
              </a:p>
              <a:p>
                <a:pPr lvl="4"/>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t> max{ </a:t>
                </a:r>
                <a:r>
                  <a:rPr lang="en-US" sz="2800" dirty="0">
                    <a:solidFill>
                      <a:schemeClr val="accent4"/>
                    </a:solidFill>
                  </a:rPr>
                  <a:t>K[</a:t>
                </a:r>
                <a:r>
                  <a:rPr lang="en-US" sz="2800" dirty="0" err="1">
                    <a:solidFill>
                      <a:schemeClr val="accent4"/>
                    </a:solidFill>
                  </a:rPr>
                  <a:t>x,j</a:t>
                </a:r>
                <a:r>
                  <a:rPr lang="en-US" sz="2800" dirty="0">
                    <a:solidFill>
                      <a:schemeClr val="accent4"/>
                    </a:solidFill>
                  </a:rPr>
                  <a:t>]</a:t>
                </a:r>
                <a:r>
                  <a:rPr lang="en-US" sz="2800" dirty="0"/>
                  <a:t>,   </a:t>
                </a:r>
              </a:p>
              <a:p>
                <a:pPr marL="1828800" lvl="4" indent="0">
                  <a:buNone/>
                </a:pPr>
                <a:r>
                  <a:rPr lang="en-US" sz="2800" dirty="0">
                    <a:solidFill>
                      <a:schemeClr val="accent5"/>
                    </a:solidFill>
                  </a:rPr>
                  <a:t>           K[x </a:t>
                </a:r>
                <a:r>
                  <a:rPr lang="mr-IN" sz="2800" dirty="0">
                    <a:solidFill>
                      <a:schemeClr val="accent5"/>
                    </a:solidFill>
                  </a:rPr>
                  <a:t>–</a:t>
                </a:r>
                <a:r>
                  <a:rPr lang="en-US" sz="2800" dirty="0">
                    <a:solidFill>
                      <a:schemeClr val="accent5"/>
                    </a:solidFill>
                  </a:rPr>
                  <a:t> </a:t>
                </a:r>
                <a:r>
                  <a:rPr lang="en-US" sz="2800" dirty="0" err="1">
                    <a:solidFill>
                      <a:schemeClr val="accent5"/>
                    </a:solidFill>
                  </a:rPr>
                  <a:t>w</a:t>
                </a:r>
                <a:r>
                  <a:rPr lang="en-US" sz="2800" baseline="-25000" dirty="0" err="1">
                    <a:solidFill>
                      <a:schemeClr val="accent5"/>
                    </a:solidFill>
                  </a:rPr>
                  <a:t>j</a:t>
                </a:r>
                <a:r>
                  <a:rPr lang="en-US" sz="2800" dirty="0">
                    <a:solidFill>
                      <a:schemeClr val="accent5"/>
                    </a:solidFill>
                  </a:rPr>
                  <a:t>, j-1] + </a:t>
                </a:r>
                <a:r>
                  <a:rPr lang="en-US" sz="2800" dirty="0" err="1">
                    <a:solidFill>
                      <a:schemeClr val="accent5"/>
                    </a:solidFill>
                  </a:rPr>
                  <a:t>v</a:t>
                </a:r>
                <a:r>
                  <a:rPr lang="en-US" sz="2800" baseline="-25000" dirty="0" err="1">
                    <a:solidFill>
                      <a:schemeClr val="accent5"/>
                    </a:solidFill>
                  </a:rPr>
                  <a:t>j</a:t>
                </a:r>
                <a:r>
                  <a:rPr lang="en-US" sz="2800" dirty="0"/>
                  <a:t> }</a:t>
                </a:r>
              </a:p>
              <a:p>
                <a:pPr lvl="1"/>
                <a:r>
                  <a:rPr lang="en-US" sz="2800" b="1" dirty="0"/>
                  <a:t>return</a:t>
                </a:r>
                <a:r>
                  <a:rPr lang="en-US" sz="2800" dirty="0"/>
                  <a:t> </a:t>
                </a:r>
                <a:r>
                  <a:rPr lang="en-US" sz="2800" dirty="0">
                    <a:solidFill>
                      <a:schemeClr val="accent1"/>
                    </a:solidFill>
                  </a:rPr>
                  <a:t>K[</a:t>
                </a:r>
                <a:r>
                  <a:rPr lang="en-US" sz="2800" dirty="0" err="1">
                    <a:solidFill>
                      <a:schemeClr val="accent1"/>
                    </a:solidFill>
                  </a:rPr>
                  <a:t>W,n</a:t>
                </a:r>
                <a:r>
                  <a:rPr lang="en-US" sz="2800" dirty="0">
                    <a:solidFill>
                      <a:schemeClr val="accent1"/>
                    </a:solidFill>
                  </a:rPr>
                  <a:t>]</a:t>
                </a:r>
              </a:p>
            </p:txBody>
          </p:sp>
        </mc:Choice>
        <mc:Fallback xmlns="">
          <p:sp>
            <p:nvSpPr>
              <p:cNvPr id="64" name="Content Placeholder 2"/>
              <p:cNvSpPr>
                <a:spLocks noGrp="1" noRot="1" noChangeAspect="1" noMove="1" noResize="1" noEditPoints="1" noAdjustHandles="1" noChangeArrowheads="1" noChangeShapeType="1" noTextEdit="1"/>
              </p:cNvSpPr>
              <p:nvPr>
                <p:ph idx="1"/>
              </p:nvPr>
            </p:nvSpPr>
            <p:spPr>
              <a:xfrm>
                <a:off x="5394302" y="86499"/>
                <a:ext cx="3911026" cy="2394912"/>
              </a:xfrm>
              <a:blipFill rotWithShape="0">
                <a:blip r:embed="rId9"/>
                <a:stretch>
                  <a:fillRect l="-468" t="-2799"/>
                </a:stretch>
              </a:blipFill>
            </p:spPr>
            <p:txBody>
              <a:bodyPr/>
              <a:lstStyle/>
              <a:p>
                <a:r>
                  <a:rPr lang="en-US">
                    <a:noFill/>
                  </a:rPr>
                  <a:t> </a:t>
                </a:r>
              </a:p>
            </p:txBody>
          </p:sp>
        </mc:Fallback>
      </mc:AlternateContent>
      <p:sp>
        <p:nvSpPr>
          <p:cNvPr id="65" name="Rectangle 64"/>
          <p:cNvSpPr/>
          <p:nvPr/>
        </p:nvSpPr>
        <p:spPr>
          <a:xfrm>
            <a:off x="1376682" y="5524009"/>
            <a:ext cx="475267" cy="486526"/>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66" name="Rectangle 65"/>
          <p:cNvSpPr/>
          <p:nvPr/>
        </p:nvSpPr>
        <p:spPr>
          <a:xfrm>
            <a:off x="476286" y="5527085"/>
            <a:ext cx="478947" cy="483449"/>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67" name="TextBox 66"/>
          <p:cNvSpPr txBox="1"/>
          <p:nvPr/>
        </p:nvSpPr>
        <p:spPr>
          <a:xfrm>
            <a:off x="337143" y="6056700"/>
            <a:ext cx="1087914" cy="646331"/>
          </a:xfrm>
          <a:prstGeom prst="rect">
            <a:avLst/>
          </a:prstGeom>
          <a:noFill/>
        </p:spPr>
        <p:txBody>
          <a:bodyPr wrap="square" rtlCol="0">
            <a:spAutoFit/>
          </a:bodyPr>
          <a:lstStyle/>
          <a:p>
            <a:r>
              <a:rPr lang="en-US"/>
              <a:t>current entry</a:t>
            </a:r>
          </a:p>
        </p:txBody>
      </p:sp>
      <p:sp>
        <p:nvSpPr>
          <p:cNvPr id="68" name="TextBox 67"/>
          <p:cNvSpPr txBox="1"/>
          <p:nvPr/>
        </p:nvSpPr>
        <p:spPr>
          <a:xfrm>
            <a:off x="1273424" y="6035788"/>
            <a:ext cx="1617910" cy="646331"/>
          </a:xfrm>
          <a:prstGeom prst="rect">
            <a:avLst/>
          </a:prstGeom>
          <a:noFill/>
        </p:spPr>
        <p:txBody>
          <a:bodyPr wrap="square" rtlCol="0">
            <a:spAutoFit/>
          </a:bodyPr>
          <a:lstStyle/>
          <a:p>
            <a:r>
              <a:rPr lang="en-US"/>
              <a:t>relevant previous entry</a:t>
            </a:r>
          </a:p>
        </p:txBody>
      </p:sp>
      <p:sp>
        <p:nvSpPr>
          <p:cNvPr id="2" name="Slide Number Placeholder 1">
            <a:extLst>
              <a:ext uri="{FF2B5EF4-FFF2-40B4-BE49-F238E27FC236}">
                <a16:creationId xmlns:a16="http://schemas.microsoft.com/office/drawing/2014/main" id="{D8140E5D-8564-8142-AE35-57255B017340}"/>
              </a:ext>
            </a:extLst>
          </p:cNvPr>
          <p:cNvSpPr>
            <a:spLocks noGrp="1"/>
          </p:cNvSpPr>
          <p:nvPr>
            <p:ph type="sldNum" sz="quarter" idx="12"/>
          </p:nvPr>
        </p:nvSpPr>
        <p:spPr/>
        <p:txBody>
          <a:bodyPr/>
          <a:lstStyle/>
          <a:p>
            <a:fld id="{EF2FF170-42D9-E44F-9C55-E217B723EC95}" type="slidenum">
              <a:rPr lang="en-US" smtClean="0"/>
              <a:t>77</a:t>
            </a:fld>
            <a:endParaRPr lang="en-US"/>
          </a:p>
        </p:txBody>
      </p:sp>
    </p:spTree>
    <p:extLst>
      <p:ext uri="{BB962C8B-B14F-4D97-AF65-F5344CB8AC3E}">
        <p14:creationId xmlns:p14="http://schemas.microsoft.com/office/powerpoint/2010/main" val="13194598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9537" y="2015068"/>
            <a:ext cx="2774094" cy="699992"/>
            <a:chOff x="628650" y="2737674"/>
            <a:chExt cx="3565004" cy="857179"/>
          </a:xfrm>
          <a:solidFill>
            <a:schemeClr val="accent2">
              <a:lumMod val="20000"/>
              <a:lumOff val="80000"/>
            </a:schemeClr>
          </a:solidFill>
        </p:grpSpPr>
        <p:sp>
          <p:nvSpPr>
            <p:cNvPr id="5" name="Rectangle 4"/>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7" name="Rectangle 6"/>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8" name="Rectangle 7"/>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gr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3688355" y="5237725"/>
            <a:ext cx="3673114" cy="1475713"/>
            <a:chOff x="-479811" y="1751737"/>
            <a:chExt cx="5881453" cy="2600511"/>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0" name="TextBox 1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1" name="TextBox 2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2" name="TextBox 2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3" name="TextBox 2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4" name="TextBox 2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5" name="TextBox 24"/>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26" name="TextBox 25"/>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27" name="TextBox 26"/>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28" name="TextBox 27"/>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9" name="TextBox 28"/>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3</a:t>
            </a:r>
          </a:p>
        </p:txBody>
      </p:sp>
      <p:sp>
        <p:nvSpPr>
          <p:cNvPr id="30" name="Title 29"/>
          <p:cNvSpPr>
            <a:spLocks noGrp="1"/>
          </p:cNvSpPr>
          <p:nvPr>
            <p:ph type="title"/>
          </p:nvPr>
        </p:nvSpPr>
        <p:spPr/>
        <p:txBody>
          <a:bodyPr/>
          <a:lstStyle/>
          <a:p>
            <a:r>
              <a:rPr lang="en-US" dirty="0"/>
              <a:t>Example</a:t>
            </a:r>
          </a:p>
        </p:txBody>
      </p:sp>
      <p:grpSp>
        <p:nvGrpSpPr>
          <p:cNvPr id="31" name="Group 30"/>
          <p:cNvGrpSpPr/>
          <p:nvPr/>
        </p:nvGrpSpPr>
        <p:grpSpPr>
          <a:xfrm>
            <a:off x="2119536" y="2715881"/>
            <a:ext cx="2774094" cy="699992"/>
            <a:chOff x="628650" y="2737674"/>
            <a:chExt cx="3565004" cy="857179"/>
          </a:xfrm>
          <a:solidFill>
            <a:schemeClr val="accent2">
              <a:lumMod val="20000"/>
              <a:lumOff val="80000"/>
            </a:schemeClr>
          </a:solidFill>
        </p:grpSpPr>
        <p:sp>
          <p:nvSpPr>
            <p:cNvPr id="32" name="Rectangle 31"/>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3" name="Rectangle 32"/>
            <p:cNvSpPr/>
            <p:nvPr/>
          </p:nvSpPr>
          <p:spPr>
            <a:xfrm>
              <a:off x="1519901" y="2737674"/>
              <a:ext cx="891251" cy="856527"/>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4" name="Rectangle 33"/>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35" name="Rectangle 34"/>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37" name="Group 36"/>
          <p:cNvGrpSpPr/>
          <p:nvPr/>
        </p:nvGrpSpPr>
        <p:grpSpPr>
          <a:xfrm>
            <a:off x="2117568" y="3413313"/>
            <a:ext cx="2774094" cy="699992"/>
            <a:chOff x="628650" y="2737674"/>
            <a:chExt cx="3565004" cy="857179"/>
          </a:xfrm>
          <a:solidFill>
            <a:schemeClr val="accent2">
              <a:lumMod val="20000"/>
              <a:lumOff val="80000"/>
            </a:schemeClr>
          </a:solidFill>
        </p:grpSpPr>
        <p:sp>
          <p:nvSpPr>
            <p:cNvPr id="38" name="Rectangle 37"/>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9" name="Rectangle 38"/>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0" name="Rectangle 39"/>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1" name="Rectangle 40"/>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43" name="Group 42"/>
          <p:cNvGrpSpPr/>
          <p:nvPr/>
        </p:nvGrpSpPr>
        <p:grpSpPr>
          <a:xfrm>
            <a:off x="2117568" y="4111105"/>
            <a:ext cx="2774094" cy="699992"/>
            <a:chOff x="628650" y="2737674"/>
            <a:chExt cx="3565004" cy="857179"/>
          </a:xfrm>
          <a:solidFill>
            <a:schemeClr val="accent2">
              <a:lumMod val="20000"/>
              <a:lumOff val="80000"/>
            </a:schemeClr>
          </a:solidFill>
        </p:grpSpPr>
        <p:sp>
          <p:nvSpPr>
            <p:cNvPr id="44" name="Rectangle 43"/>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45" name="Rectangle 44"/>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6" name="Rectangle 45"/>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7" name="Rectangle 46"/>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4328932"/>
            <a:ext cx="478947" cy="435192"/>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3563080"/>
            <a:ext cx="478947" cy="435192"/>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909" y="2872314"/>
            <a:ext cx="478947" cy="435192"/>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048" y="3563080"/>
            <a:ext cx="527428" cy="479244"/>
          </a:xfrm>
          <a:prstGeom prst="rect">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805" y="4328932"/>
            <a:ext cx="527428" cy="479244"/>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0" y="4416041"/>
            <a:ext cx="467136" cy="424460"/>
          </a:xfrm>
          <a:prstGeom prst="rect">
            <a:avLst/>
          </a:prstGeom>
        </p:spPr>
      </p:pic>
      <p:sp>
        <p:nvSpPr>
          <p:cNvPr id="55" name="TextBox 54"/>
          <p:cNvSpPr txBox="1"/>
          <p:nvPr/>
        </p:nvSpPr>
        <p:spPr>
          <a:xfrm>
            <a:off x="1608882" y="2160378"/>
            <a:ext cx="740780" cy="369332"/>
          </a:xfrm>
          <a:prstGeom prst="rect">
            <a:avLst/>
          </a:prstGeom>
          <a:noFill/>
        </p:spPr>
        <p:txBody>
          <a:bodyPr wrap="square" rtlCol="0">
            <a:spAutoFit/>
          </a:bodyPr>
          <a:lstStyle/>
          <a:p>
            <a:r>
              <a:rPr lang="en-US"/>
              <a:t>j=0</a:t>
            </a:r>
            <a:endParaRPr lang="en-US" dirty="0"/>
          </a:p>
        </p:txBody>
      </p:sp>
      <p:sp>
        <p:nvSpPr>
          <p:cNvPr id="56" name="TextBox 55"/>
          <p:cNvSpPr txBox="1"/>
          <p:nvPr/>
        </p:nvSpPr>
        <p:spPr>
          <a:xfrm>
            <a:off x="1608882" y="2933216"/>
            <a:ext cx="740780" cy="369332"/>
          </a:xfrm>
          <a:prstGeom prst="rect">
            <a:avLst/>
          </a:prstGeom>
          <a:noFill/>
        </p:spPr>
        <p:txBody>
          <a:bodyPr wrap="square" rtlCol="0">
            <a:spAutoFit/>
          </a:bodyPr>
          <a:lstStyle/>
          <a:p>
            <a:r>
              <a:rPr lang="en-US" dirty="0"/>
              <a:t>j=1</a:t>
            </a:r>
          </a:p>
        </p:txBody>
      </p:sp>
      <p:sp>
        <p:nvSpPr>
          <p:cNvPr id="57" name="TextBox 56"/>
          <p:cNvSpPr txBox="1"/>
          <p:nvPr/>
        </p:nvSpPr>
        <p:spPr>
          <a:xfrm>
            <a:off x="1608882" y="3643426"/>
            <a:ext cx="740780" cy="369332"/>
          </a:xfrm>
          <a:prstGeom prst="rect">
            <a:avLst/>
          </a:prstGeom>
          <a:noFill/>
        </p:spPr>
        <p:txBody>
          <a:bodyPr wrap="square" rtlCol="0">
            <a:spAutoFit/>
          </a:bodyPr>
          <a:lstStyle/>
          <a:p>
            <a:r>
              <a:rPr lang="en-US" dirty="0"/>
              <a:t>j=2</a:t>
            </a:r>
          </a:p>
        </p:txBody>
      </p:sp>
      <p:sp>
        <p:nvSpPr>
          <p:cNvPr id="58" name="TextBox 57"/>
          <p:cNvSpPr txBox="1"/>
          <p:nvPr/>
        </p:nvSpPr>
        <p:spPr>
          <a:xfrm>
            <a:off x="1558593" y="4361862"/>
            <a:ext cx="740780" cy="369332"/>
          </a:xfrm>
          <a:prstGeom prst="rect">
            <a:avLst/>
          </a:prstGeom>
          <a:noFill/>
        </p:spPr>
        <p:txBody>
          <a:bodyPr wrap="square" rtlCol="0">
            <a:spAutoFit/>
          </a:bodyPr>
          <a:lstStyle/>
          <a:p>
            <a:r>
              <a:rPr lang="en-US" dirty="0"/>
              <a:t>j=3</a:t>
            </a:r>
          </a:p>
        </p:txBody>
      </p:sp>
      <p:sp>
        <p:nvSpPr>
          <p:cNvPr id="59" name="TextBox 58"/>
          <p:cNvSpPr txBox="1"/>
          <p:nvPr/>
        </p:nvSpPr>
        <p:spPr>
          <a:xfrm>
            <a:off x="2197811" y="1537070"/>
            <a:ext cx="533035" cy="369332"/>
          </a:xfrm>
          <a:prstGeom prst="rect">
            <a:avLst/>
          </a:prstGeom>
          <a:noFill/>
        </p:spPr>
        <p:txBody>
          <a:bodyPr wrap="square" rtlCol="0">
            <a:spAutoFit/>
          </a:bodyPr>
          <a:lstStyle/>
          <a:p>
            <a:r>
              <a:rPr lang="en-US"/>
              <a:t>x=0</a:t>
            </a:r>
            <a:endParaRPr lang="en-US" dirty="0"/>
          </a:p>
        </p:txBody>
      </p:sp>
      <p:sp>
        <p:nvSpPr>
          <p:cNvPr id="60" name="TextBox 59"/>
          <p:cNvSpPr txBox="1"/>
          <p:nvPr/>
        </p:nvSpPr>
        <p:spPr>
          <a:xfrm>
            <a:off x="2891334" y="1508159"/>
            <a:ext cx="533035" cy="369332"/>
          </a:xfrm>
          <a:prstGeom prst="rect">
            <a:avLst/>
          </a:prstGeom>
          <a:noFill/>
        </p:spPr>
        <p:txBody>
          <a:bodyPr wrap="square" rtlCol="0">
            <a:spAutoFit/>
          </a:bodyPr>
          <a:lstStyle/>
          <a:p>
            <a:r>
              <a:rPr lang="en-US" dirty="0"/>
              <a:t>x=1</a:t>
            </a:r>
          </a:p>
        </p:txBody>
      </p:sp>
      <p:sp>
        <p:nvSpPr>
          <p:cNvPr id="61" name="TextBox 60"/>
          <p:cNvSpPr txBox="1"/>
          <p:nvPr/>
        </p:nvSpPr>
        <p:spPr>
          <a:xfrm>
            <a:off x="3584857" y="1523812"/>
            <a:ext cx="533035" cy="369332"/>
          </a:xfrm>
          <a:prstGeom prst="rect">
            <a:avLst/>
          </a:prstGeom>
          <a:noFill/>
        </p:spPr>
        <p:txBody>
          <a:bodyPr wrap="square" rtlCol="0">
            <a:spAutoFit/>
          </a:bodyPr>
          <a:lstStyle/>
          <a:p>
            <a:r>
              <a:rPr lang="en-US" dirty="0"/>
              <a:t>x=2</a:t>
            </a:r>
          </a:p>
        </p:txBody>
      </p:sp>
      <p:sp>
        <p:nvSpPr>
          <p:cNvPr id="62" name="TextBox 61"/>
          <p:cNvSpPr txBox="1"/>
          <p:nvPr/>
        </p:nvSpPr>
        <p:spPr>
          <a:xfrm>
            <a:off x="4278380" y="1525781"/>
            <a:ext cx="533035" cy="369332"/>
          </a:xfrm>
          <a:prstGeom prst="rect">
            <a:avLst/>
          </a:prstGeom>
          <a:noFill/>
        </p:spPr>
        <p:txBody>
          <a:bodyPr wrap="square" rtlCol="0">
            <a:spAutoFit/>
          </a:bodyPr>
          <a:lstStyle/>
          <a:p>
            <a:r>
              <a:rPr lang="en-US" dirty="0"/>
              <a:t>x=3</a:t>
            </a:r>
          </a:p>
        </p:txBody>
      </p:sp>
      <mc:AlternateContent xmlns:mc="http://schemas.openxmlformats.org/markup-compatibility/2006" xmlns:a14="http://schemas.microsoft.com/office/drawing/2010/main">
        <mc:Choice Requires="a14">
          <p:sp>
            <p:nvSpPr>
              <p:cNvPr id="64" name="Content Placeholder 2"/>
              <p:cNvSpPr>
                <a:spLocks noGrp="1"/>
              </p:cNvSpPr>
              <p:nvPr>
                <p:ph idx="1"/>
              </p:nvPr>
            </p:nvSpPr>
            <p:spPr>
              <a:xfrm>
                <a:off x="5394302" y="86499"/>
                <a:ext cx="3911026" cy="2394912"/>
              </a:xfrm>
            </p:spPr>
            <p:txBody>
              <a:bodyPr>
                <a:normAutofit fontScale="55000" lnSpcReduction="20000"/>
              </a:bodyPr>
              <a:lstStyle/>
              <a:p>
                <a:r>
                  <a:rPr lang="en-US" dirty="0"/>
                  <a:t>Zero-One-Knapsack(W, n, w, v):</a:t>
                </a:r>
              </a:p>
              <a:p>
                <a:pPr lvl="1"/>
                <a:r>
                  <a:rPr lang="en-US" sz="2800" dirty="0">
                    <a:solidFill>
                      <a:schemeClr val="accent1"/>
                    </a:solidFill>
                  </a:rPr>
                  <a:t>K[x,0] = 0 </a:t>
                </a:r>
                <a:r>
                  <a:rPr lang="en-US" sz="2800" dirty="0">
                    <a:solidFill>
                      <a:schemeClr val="tx2"/>
                    </a:solidFill>
                  </a:rPr>
                  <a:t>for all x = 0,</a:t>
                </a:r>
                <a:r>
                  <a:rPr lang="mr-IN" sz="2800" dirty="0">
                    <a:solidFill>
                      <a:schemeClr val="tx2"/>
                    </a:solidFill>
                  </a:rPr>
                  <a:t>…</a:t>
                </a:r>
                <a:r>
                  <a:rPr lang="en-US" sz="2800" dirty="0">
                    <a:solidFill>
                      <a:schemeClr val="tx2"/>
                    </a:solidFill>
                  </a:rPr>
                  <a:t>,W</a:t>
                </a:r>
              </a:p>
              <a:p>
                <a:pPr lvl="1"/>
                <a:r>
                  <a:rPr lang="en-US" sz="2800" dirty="0">
                    <a:solidFill>
                      <a:schemeClr val="accent1"/>
                    </a:solidFill>
                  </a:rPr>
                  <a:t>K[0,i] = 0 </a:t>
                </a:r>
                <a:r>
                  <a:rPr lang="en-US" sz="2800" dirty="0">
                    <a:solidFill>
                      <a:schemeClr val="tx2"/>
                    </a:solidFill>
                  </a:rPr>
                  <a:t>for all </a:t>
                </a:r>
                <a:r>
                  <a:rPr lang="en-US" sz="2800" dirty="0" err="1">
                    <a:solidFill>
                      <a:schemeClr val="tx2"/>
                    </a:solidFill>
                  </a:rPr>
                  <a:t>i</a:t>
                </a:r>
                <a:r>
                  <a:rPr lang="en-US" sz="2800" dirty="0">
                    <a:solidFill>
                      <a:schemeClr val="tx2"/>
                    </a:solidFill>
                  </a:rPr>
                  <a:t> = 0,</a:t>
                </a:r>
                <a:r>
                  <a:rPr lang="mr-IN" sz="2800" dirty="0">
                    <a:solidFill>
                      <a:schemeClr val="tx2"/>
                    </a:solidFill>
                  </a:rPr>
                  <a:t>…</a:t>
                </a:r>
                <a:r>
                  <a:rPr lang="en-US" sz="2800" dirty="0">
                    <a:solidFill>
                      <a:schemeClr val="tx2"/>
                    </a:solidFill>
                  </a:rPr>
                  <a:t>,n</a:t>
                </a:r>
              </a:p>
              <a:p>
                <a:pPr lvl="1"/>
                <a:r>
                  <a:rPr lang="en-US" sz="2800" b="1" dirty="0">
                    <a:solidFill>
                      <a:srgbClr val="7030A0"/>
                    </a:solidFill>
                  </a:rPr>
                  <a:t>for</a:t>
                </a:r>
                <a:r>
                  <a:rPr lang="en-US" sz="2800" dirty="0">
                    <a:solidFill>
                      <a:srgbClr val="7030A0"/>
                    </a:solidFill>
                  </a:rPr>
                  <a:t> x = 1,</a:t>
                </a:r>
                <a:r>
                  <a:rPr lang="mr-IN" sz="2800" dirty="0">
                    <a:solidFill>
                      <a:srgbClr val="7030A0"/>
                    </a:solidFill>
                  </a:rPr>
                  <a:t>…</a:t>
                </a:r>
                <a:r>
                  <a:rPr lang="en-US" sz="2800" dirty="0">
                    <a:solidFill>
                      <a:srgbClr val="7030A0"/>
                    </a:solidFill>
                  </a:rPr>
                  <a:t>,W:</a:t>
                </a:r>
              </a:p>
              <a:p>
                <a:pPr lvl="2"/>
                <a:r>
                  <a:rPr lang="en-US" sz="2800" b="1" dirty="0">
                    <a:solidFill>
                      <a:srgbClr val="7030A0"/>
                    </a:solidFill>
                  </a:rPr>
                  <a:t>for</a:t>
                </a:r>
                <a:r>
                  <a:rPr lang="en-US" sz="2800" dirty="0">
                    <a:solidFill>
                      <a:srgbClr val="7030A0"/>
                    </a:solidFill>
                  </a:rPr>
                  <a:t> j = 1,</a:t>
                </a:r>
                <a:r>
                  <a:rPr lang="mr-IN" sz="2800" dirty="0">
                    <a:solidFill>
                      <a:srgbClr val="7030A0"/>
                    </a:solidFill>
                  </a:rPr>
                  <a:t>…</a:t>
                </a:r>
                <a:r>
                  <a:rPr lang="en-US" sz="2800" dirty="0">
                    <a:solidFill>
                      <a:srgbClr val="7030A0"/>
                    </a:solidFill>
                  </a:rPr>
                  <a:t>,n:</a:t>
                </a:r>
              </a:p>
              <a:p>
                <a:pPr lvl="3"/>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solidFill>
                      <a:schemeClr val="accent4"/>
                    </a:solidFill>
                  </a:rPr>
                  <a:t> K[x, j-1]</a:t>
                </a:r>
              </a:p>
              <a:p>
                <a:pPr lvl="3"/>
                <a:r>
                  <a:rPr lang="en-US" sz="2800" b="1" dirty="0">
                    <a:solidFill>
                      <a:schemeClr val="tx1"/>
                    </a:solidFill>
                  </a:rPr>
                  <a:t>if</a:t>
                </a:r>
                <a:r>
                  <a:rPr lang="en-US" sz="2800" dirty="0">
                    <a:solidFill>
                      <a:schemeClr val="tx1"/>
                    </a:solidFill>
                  </a:rPr>
                  <a:t> </a:t>
                </a:r>
                <a:r>
                  <a:rPr lang="en-US" sz="2800" dirty="0" err="1">
                    <a:solidFill>
                      <a:schemeClr val="tx1"/>
                    </a:solidFill>
                  </a:rPr>
                  <a:t>w</a:t>
                </a:r>
                <a:r>
                  <a:rPr lang="en-US" sz="2800" baseline="-25000" dirty="0" err="1">
                    <a:solidFill>
                      <a:schemeClr val="tx1"/>
                    </a:solidFill>
                  </a:rPr>
                  <a:t>j</a:t>
                </a:r>
                <a:r>
                  <a:rPr lang="en-US" sz="2800" dirty="0">
                    <a:solidFill>
                      <a:schemeClr val="tx1"/>
                    </a:solidFill>
                  </a:rPr>
                  <a:t> </a:t>
                </a:r>
                <a14:m>
                  <m:oMath xmlns:m="http://schemas.openxmlformats.org/officeDocument/2006/math">
                    <m:r>
                      <a:rPr lang="en-US" sz="2800" i="1">
                        <a:solidFill>
                          <a:schemeClr val="tx1"/>
                        </a:solidFill>
                        <a:latin typeface="Cambria Math" charset="0"/>
                      </a:rPr>
                      <m:t>≤</m:t>
                    </m:r>
                  </m:oMath>
                </a14:m>
                <a:r>
                  <a:rPr lang="en-US" sz="2800" dirty="0">
                    <a:solidFill>
                      <a:schemeClr val="tx1"/>
                    </a:solidFill>
                  </a:rPr>
                  <a:t> x:</a:t>
                </a:r>
              </a:p>
              <a:p>
                <a:pPr lvl="4"/>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t> max{ </a:t>
                </a:r>
                <a:r>
                  <a:rPr lang="en-US" sz="2800" dirty="0">
                    <a:solidFill>
                      <a:schemeClr val="accent4"/>
                    </a:solidFill>
                  </a:rPr>
                  <a:t>K[</a:t>
                </a:r>
                <a:r>
                  <a:rPr lang="en-US" sz="2800" dirty="0" err="1">
                    <a:solidFill>
                      <a:schemeClr val="accent4"/>
                    </a:solidFill>
                  </a:rPr>
                  <a:t>x,j</a:t>
                </a:r>
                <a:r>
                  <a:rPr lang="en-US" sz="2800" dirty="0">
                    <a:solidFill>
                      <a:schemeClr val="accent4"/>
                    </a:solidFill>
                  </a:rPr>
                  <a:t>]</a:t>
                </a:r>
                <a:r>
                  <a:rPr lang="en-US" sz="2800" dirty="0"/>
                  <a:t>,   </a:t>
                </a:r>
              </a:p>
              <a:p>
                <a:pPr marL="1828800" lvl="4" indent="0">
                  <a:buNone/>
                </a:pPr>
                <a:r>
                  <a:rPr lang="en-US" sz="2800" dirty="0">
                    <a:solidFill>
                      <a:schemeClr val="accent5"/>
                    </a:solidFill>
                  </a:rPr>
                  <a:t>           K[x </a:t>
                </a:r>
                <a:r>
                  <a:rPr lang="mr-IN" sz="2800" dirty="0">
                    <a:solidFill>
                      <a:schemeClr val="accent5"/>
                    </a:solidFill>
                  </a:rPr>
                  <a:t>–</a:t>
                </a:r>
                <a:r>
                  <a:rPr lang="en-US" sz="2800" dirty="0">
                    <a:solidFill>
                      <a:schemeClr val="accent5"/>
                    </a:solidFill>
                  </a:rPr>
                  <a:t> </a:t>
                </a:r>
                <a:r>
                  <a:rPr lang="en-US" sz="2800" dirty="0" err="1">
                    <a:solidFill>
                      <a:schemeClr val="accent5"/>
                    </a:solidFill>
                  </a:rPr>
                  <a:t>w</a:t>
                </a:r>
                <a:r>
                  <a:rPr lang="en-US" sz="2800" baseline="-25000" dirty="0" err="1">
                    <a:solidFill>
                      <a:schemeClr val="accent5"/>
                    </a:solidFill>
                  </a:rPr>
                  <a:t>j</a:t>
                </a:r>
                <a:r>
                  <a:rPr lang="en-US" sz="2800" dirty="0">
                    <a:solidFill>
                      <a:schemeClr val="accent5"/>
                    </a:solidFill>
                  </a:rPr>
                  <a:t>, j-1] + </a:t>
                </a:r>
                <a:r>
                  <a:rPr lang="en-US" sz="2800" dirty="0" err="1">
                    <a:solidFill>
                      <a:schemeClr val="accent5"/>
                    </a:solidFill>
                  </a:rPr>
                  <a:t>v</a:t>
                </a:r>
                <a:r>
                  <a:rPr lang="en-US" sz="2800" baseline="-25000" dirty="0" err="1">
                    <a:solidFill>
                      <a:schemeClr val="accent5"/>
                    </a:solidFill>
                  </a:rPr>
                  <a:t>j</a:t>
                </a:r>
                <a:r>
                  <a:rPr lang="en-US" sz="2800" dirty="0"/>
                  <a:t> }</a:t>
                </a:r>
              </a:p>
              <a:p>
                <a:pPr lvl="1"/>
                <a:r>
                  <a:rPr lang="en-US" sz="2800" b="1" dirty="0"/>
                  <a:t>return</a:t>
                </a:r>
                <a:r>
                  <a:rPr lang="en-US" sz="2800" dirty="0"/>
                  <a:t> </a:t>
                </a:r>
                <a:r>
                  <a:rPr lang="en-US" sz="2800" dirty="0">
                    <a:solidFill>
                      <a:schemeClr val="accent1"/>
                    </a:solidFill>
                  </a:rPr>
                  <a:t>K[</a:t>
                </a:r>
                <a:r>
                  <a:rPr lang="en-US" sz="2800" dirty="0" err="1">
                    <a:solidFill>
                      <a:schemeClr val="accent1"/>
                    </a:solidFill>
                  </a:rPr>
                  <a:t>W,n</a:t>
                </a:r>
                <a:r>
                  <a:rPr lang="en-US" sz="2800" dirty="0">
                    <a:solidFill>
                      <a:schemeClr val="accent1"/>
                    </a:solidFill>
                  </a:rPr>
                  <a:t>]</a:t>
                </a:r>
              </a:p>
            </p:txBody>
          </p:sp>
        </mc:Choice>
        <mc:Fallback xmlns="">
          <p:sp>
            <p:nvSpPr>
              <p:cNvPr id="64" name="Content Placeholder 2"/>
              <p:cNvSpPr>
                <a:spLocks noGrp="1" noRot="1" noChangeAspect="1" noMove="1" noResize="1" noEditPoints="1" noAdjustHandles="1" noChangeArrowheads="1" noChangeShapeType="1" noTextEdit="1"/>
              </p:cNvSpPr>
              <p:nvPr>
                <p:ph idx="1"/>
              </p:nvPr>
            </p:nvSpPr>
            <p:spPr>
              <a:xfrm>
                <a:off x="5394302" y="86499"/>
                <a:ext cx="3911026" cy="2394912"/>
              </a:xfrm>
              <a:blipFill rotWithShape="0">
                <a:blip r:embed="rId9"/>
                <a:stretch>
                  <a:fillRect l="-468" t="-2799"/>
                </a:stretch>
              </a:blipFill>
            </p:spPr>
            <p:txBody>
              <a:bodyPr/>
              <a:lstStyle/>
              <a:p>
                <a:r>
                  <a:rPr lang="en-US">
                    <a:noFill/>
                  </a:rPr>
                  <a:t> </a:t>
                </a:r>
              </a:p>
            </p:txBody>
          </p:sp>
        </mc:Fallback>
      </mc:AlternateContent>
      <p:sp>
        <p:nvSpPr>
          <p:cNvPr id="63" name="Rectangle 62"/>
          <p:cNvSpPr/>
          <p:nvPr/>
        </p:nvSpPr>
        <p:spPr>
          <a:xfrm>
            <a:off x="1376682" y="5524009"/>
            <a:ext cx="475267" cy="486526"/>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65" name="Rectangle 64"/>
          <p:cNvSpPr/>
          <p:nvPr/>
        </p:nvSpPr>
        <p:spPr>
          <a:xfrm>
            <a:off x="476286" y="5527085"/>
            <a:ext cx="478947" cy="483449"/>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66" name="TextBox 65"/>
          <p:cNvSpPr txBox="1"/>
          <p:nvPr/>
        </p:nvSpPr>
        <p:spPr>
          <a:xfrm>
            <a:off x="337143" y="6056700"/>
            <a:ext cx="1087914" cy="646331"/>
          </a:xfrm>
          <a:prstGeom prst="rect">
            <a:avLst/>
          </a:prstGeom>
          <a:noFill/>
        </p:spPr>
        <p:txBody>
          <a:bodyPr wrap="square" rtlCol="0">
            <a:spAutoFit/>
          </a:bodyPr>
          <a:lstStyle/>
          <a:p>
            <a:r>
              <a:rPr lang="en-US"/>
              <a:t>current entry</a:t>
            </a:r>
          </a:p>
        </p:txBody>
      </p:sp>
      <p:sp>
        <p:nvSpPr>
          <p:cNvPr id="67" name="TextBox 66"/>
          <p:cNvSpPr txBox="1"/>
          <p:nvPr/>
        </p:nvSpPr>
        <p:spPr>
          <a:xfrm>
            <a:off x="1273424" y="6035788"/>
            <a:ext cx="1617910" cy="646331"/>
          </a:xfrm>
          <a:prstGeom prst="rect">
            <a:avLst/>
          </a:prstGeom>
          <a:noFill/>
        </p:spPr>
        <p:txBody>
          <a:bodyPr wrap="square" rtlCol="0">
            <a:spAutoFit/>
          </a:bodyPr>
          <a:lstStyle/>
          <a:p>
            <a:r>
              <a:rPr lang="en-US"/>
              <a:t>relevant previous entry</a:t>
            </a:r>
          </a:p>
        </p:txBody>
      </p:sp>
      <p:sp>
        <p:nvSpPr>
          <p:cNvPr id="2" name="Slide Number Placeholder 1">
            <a:extLst>
              <a:ext uri="{FF2B5EF4-FFF2-40B4-BE49-F238E27FC236}">
                <a16:creationId xmlns:a16="http://schemas.microsoft.com/office/drawing/2014/main" id="{BFC5E1A6-AF98-5F44-8A0C-9648906BC75E}"/>
              </a:ext>
            </a:extLst>
          </p:cNvPr>
          <p:cNvSpPr>
            <a:spLocks noGrp="1"/>
          </p:cNvSpPr>
          <p:nvPr>
            <p:ph type="sldNum" sz="quarter" idx="12"/>
          </p:nvPr>
        </p:nvSpPr>
        <p:spPr/>
        <p:txBody>
          <a:bodyPr/>
          <a:lstStyle/>
          <a:p>
            <a:fld id="{EF2FF170-42D9-E44F-9C55-E217B723EC95}" type="slidenum">
              <a:rPr lang="en-US" smtClean="0"/>
              <a:t>78</a:t>
            </a:fld>
            <a:endParaRPr lang="en-US"/>
          </a:p>
        </p:txBody>
      </p:sp>
    </p:spTree>
    <p:extLst>
      <p:ext uri="{BB962C8B-B14F-4D97-AF65-F5344CB8AC3E}">
        <p14:creationId xmlns:p14="http://schemas.microsoft.com/office/powerpoint/2010/main" val="12796141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19537" y="2015069"/>
            <a:ext cx="693523" cy="699460"/>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6" name="Rectangle 5"/>
          <p:cNvSpPr/>
          <p:nvPr/>
        </p:nvSpPr>
        <p:spPr>
          <a:xfrm>
            <a:off x="2813060" y="2015069"/>
            <a:ext cx="693523" cy="699460"/>
          </a:xfrm>
          <a:prstGeom prst="rect">
            <a:avLst/>
          </a:prstGeom>
          <a:solidFill>
            <a:schemeClr val="accent2">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7" name="Rectangle 6"/>
          <p:cNvSpPr/>
          <p:nvPr/>
        </p:nvSpPr>
        <p:spPr>
          <a:xfrm>
            <a:off x="3506584" y="2015069"/>
            <a:ext cx="693523" cy="699460"/>
          </a:xfrm>
          <a:prstGeom prst="rect">
            <a:avLst/>
          </a:prstGeom>
          <a:solidFill>
            <a:schemeClr val="accent2">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8" name="Rectangle 7"/>
          <p:cNvSpPr/>
          <p:nvPr/>
        </p:nvSpPr>
        <p:spPr>
          <a:xfrm>
            <a:off x="4200107" y="2015601"/>
            <a:ext cx="693523" cy="699460"/>
          </a:xfrm>
          <a:prstGeom prst="rect">
            <a:avLst/>
          </a:prstGeom>
          <a:solidFill>
            <a:schemeClr val="accent2">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3688355" y="5237725"/>
            <a:ext cx="3673114" cy="1475713"/>
            <a:chOff x="-479811" y="1751737"/>
            <a:chExt cx="5881453" cy="2600511"/>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0" name="TextBox 1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1" name="TextBox 2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2" name="TextBox 2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3" name="TextBox 2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4" name="TextBox 2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5" name="TextBox 24"/>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26" name="TextBox 25"/>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27" name="TextBox 26"/>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28" name="TextBox 27"/>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9" name="TextBox 28"/>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3</a:t>
            </a:r>
          </a:p>
        </p:txBody>
      </p:sp>
      <p:sp>
        <p:nvSpPr>
          <p:cNvPr id="30" name="Title 29"/>
          <p:cNvSpPr>
            <a:spLocks noGrp="1"/>
          </p:cNvSpPr>
          <p:nvPr>
            <p:ph type="title"/>
          </p:nvPr>
        </p:nvSpPr>
        <p:spPr/>
        <p:txBody>
          <a:bodyPr/>
          <a:lstStyle/>
          <a:p>
            <a:r>
              <a:rPr lang="en-US" dirty="0"/>
              <a:t>Example</a:t>
            </a:r>
          </a:p>
        </p:txBody>
      </p:sp>
      <p:sp>
        <p:nvSpPr>
          <p:cNvPr id="32" name="Rectangle 31"/>
          <p:cNvSpPr/>
          <p:nvPr/>
        </p:nvSpPr>
        <p:spPr>
          <a:xfrm>
            <a:off x="2117568" y="2714529"/>
            <a:ext cx="693523" cy="699460"/>
          </a:xfrm>
          <a:prstGeom prst="rect">
            <a:avLst/>
          </a:prstGeom>
          <a:solidFill>
            <a:schemeClr val="accent2">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3" name="Rectangle 32"/>
          <p:cNvSpPr/>
          <p:nvPr/>
        </p:nvSpPr>
        <p:spPr>
          <a:xfrm>
            <a:off x="2811091" y="2714529"/>
            <a:ext cx="693523" cy="699460"/>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4" name="Rectangle 33"/>
          <p:cNvSpPr/>
          <p:nvPr/>
        </p:nvSpPr>
        <p:spPr>
          <a:xfrm>
            <a:off x="3504615" y="2714529"/>
            <a:ext cx="693523" cy="699460"/>
          </a:xfrm>
          <a:prstGeom prst="rect">
            <a:avLst/>
          </a:prstGeom>
          <a:solidFill>
            <a:schemeClr val="accent2">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35" name="Rectangle 34"/>
          <p:cNvSpPr/>
          <p:nvPr/>
        </p:nvSpPr>
        <p:spPr>
          <a:xfrm>
            <a:off x="4198138" y="2715061"/>
            <a:ext cx="693523" cy="699460"/>
          </a:xfrm>
          <a:prstGeom prst="rect">
            <a:avLst/>
          </a:prstGeom>
          <a:solidFill>
            <a:schemeClr val="accent2">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38" name="Rectangle 37"/>
          <p:cNvSpPr/>
          <p:nvPr/>
        </p:nvSpPr>
        <p:spPr>
          <a:xfrm>
            <a:off x="2117568" y="3413314"/>
            <a:ext cx="693523" cy="699460"/>
          </a:xfrm>
          <a:prstGeom prst="rect">
            <a:avLst/>
          </a:prstGeom>
          <a:solidFill>
            <a:schemeClr val="accent2">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9" name="Rectangle 38"/>
          <p:cNvSpPr/>
          <p:nvPr/>
        </p:nvSpPr>
        <p:spPr>
          <a:xfrm>
            <a:off x="2811091" y="3413314"/>
            <a:ext cx="693523" cy="699460"/>
          </a:xfrm>
          <a:prstGeom prst="rect">
            <a:avLst/>
          </a:prstGeom>
          <a:solidFill>
            <a:schemeClr val="accent2">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0" name="Rectangle 39"/>
          <p:cNvSpPr/>
          <p:nvPr/>
        </p:nvSpPr>
        <p:spPr>
          <a:xfrm>
            <a:off x="3504615" y="3413314"/>
            <a:ext cx="693523" cy="699460"/>
          </a:xfrm>
          <a:prstGeom prst="rect">
            <a:avLst/>
          </a:prstGeom>
          <a:solidFill>
            <a:schemeClr val="accent2">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1" name="Rectangle 40"/>
          <p:cNvSpPr/>
          <p:nvPr/>
        </p:nvSpPr>
        <p:spPr>
          <a:xfrm>
            <a:off x="4198138" y="3413846"/>
            <a:ext cx="693523" cy="699460"/>
          </a:xfrm>
          <a:prstGeom prst="rect">
            <a:avLst/>
          </a:prstGeom>
          <a:solidFill>
            <a:schemeClr val="accent2">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4" name="Rectangle 43"/>
          <p:cNvSpPr/>
          <p:nvPr/>
        </p:nvSpPr>
        <p:spPr>
          <a:xfrm>
            <a:off x="2117568" y="4111106"/>
            <a:ext cx="693523" cy="699460"/>
          </a:xfrm>
          <a:prstGeom prst="rect">
            <a:avLst/>
          </a:prstGeom>
          <a:solidFill>
            <a:schemeClr val="accent2">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45" name="Rectangle 44"/>
          <p:cNvSpPr/>
          <p:nvPr/>
        </p:nvSpPr>
        <p:spPr>
          <a:xfrm>
            <a:off x="2811091" y="4111106"/>
            <a:ext cx="693523" cy="699460"/>
          </a:xfrm>
          <a:prstGeom prst="rect">
            <a:avLst/>
          </a:prstGeom>
          <a:solidFill>
            <a:schemeClr val="accent2">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6" name="Rectangle 45"/>
          <p:cNvSpPr/>
          <p:nvPr/>
        </p:nvSpPr>
        <p:spPr>
          <a:xfrm>
            <a:off x="3504615" y="4111106"/>
            <a:ext cx="693523" cy="699460"/>
          </a:xfrm>
          <a:prstGeom prst="rect">
            <a:avLst/>
          </a:prstGeom>
          <a:solidFill>
            <a:schemeClr val="accent2">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7" name="Rectangle 46"/>
          <p:cNvSpPr/>
          <p:nvPr/>
        </p:nvSpPr>
        <p:spPr>
          <a:xfrm>
            <a:off x="4198138" y="4111638"/>
            <a:ext cx="693523" cy="699460"/>
          </a:xfrm>
          <a:prstGeom prst="rect">
            <a:avLst/>
          </a:prstGeom>
          <a:solidFill>
            <a:schemeClr val="accent2">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4328932"/>
            <a:ext cx="478947" cy="435192"/>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3563080"/>
            <a:ext cx="478947" cy="435192"/>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909" y="2872314"/>
            <a:ext cx="478947" cy="435192"/>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048" y="3563080"/>
            <a:ext cx="527428" cy="479244"/>
          </a:xfrm>
          <a:prstGeom prst="rect">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805" y="4328932"/>
            <a:ext cx="527428" cy="479244"/>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0" y="4416041"/>
            <a:ext cx="467136" cy="424460"/>
          </a:xfrm>
          <a:prstGeom prst="rect">
            <a:avLst/>
          </a:prstGeom>
        </p:spPr>
      </p:pic>
      <p:sp>
        <p:nvSpPr>
          <p:cNvPr id="55" name="TextBox 54"/>
          <p:cNvSpPr txBox="1"/>
          <p:nvPr/>
        </p:nvSpPr>
        <p:spPr>
          <a:xfrm>
            <a:off x="1608882" y="2160378"/>
            <a:ext cx="740780" cy="369332"/>
          </a:xfrm>
          <a:prstGeom prst="rect">
            <a:avLst/>
          </a:prstGeom>
          <a:noFill/>
        </p:spPr>
        <p:txBody>
          <a:bodyPr wrap="square" rtlCol="0">
            <a:spAutoFit/>
          </a:bodyPr>
          <a:lstStyle/>
          <a:p>
            <a:r>
              <a:rPr lang="en-US"/>
              <a:t>j=0</a:t>
            </a:r>
            <a:endParaRPr lang="en-US" dirty="0"/>
          </a:p>
        </p:txBody>
      </p:sp>
      <p:sp>
        <p:nvSpPr>
          <p:cNvPr id="56" name="TextBox 55"/>
          <p:cNvSpPr txBox="1"/>
          <p:nvPr/>
        </p:nvSpPr>
        <p:spPr>
          <a:xfrm>
            <a:off x="1608882" y="2933216"/>
            <a:ext cx="740780" cy="369332"/>
          </a:xfrm>
          <a:prstGeom prst="rect">
            <a:avLst/>
          </a:prstGeom>
          <a:noFill/>
        </p:spPr>
        <p:txBody>
          <a:bodyPr wrap="square" rtlCol="0">
            <a:spAutoFit/>
          </a:bodyPr>
          <a:lstStyle/>
          <a:p>
            <a:r>
              <a:rPr lang="en-US" dirty="0"/>
              <a:t>j=1</a:t>
            </a:r>
          </a:p>
        </p:txBody>
      </p:sp>
      <p:sp>
        <p:nvSpPr>
          <p:cNvPr id="57" name="TextBox 56"/>
          <p:cNvSpPr txBox="1"/>
          <p:nvPr/>
        </p:nvSpPr>
        <p:spPr>
          <a:xfrm>
            <a:off x="1608882" y="3643426"/>
            <a:ext cx="740780" cy="369332"/>
          </a:xfrm>
          <a:prstGeom prst="rect">
            <a:avLst/>
          </a:prstGeom>
          <a:noFill/>
        </p:spPr>
        <p:txBody>
          <a:bodyPr wrap="square" rtlCol="0">
            <a:spAutoFit/>
          </a:bodyPr>
          <a:lstStyle/>
          <a:p>
            <a:r>
              <a:rPr lang="en-US" dirty="0"/>
              <a:t>j=2</a:t>
            </a:r>
          </a:p>
        </p:txBody>
      </p:sp>
      <p:sp>
        <p:nvSpPr>
          <p:cNvPr id="58" name="TextBox 57"/>
          <p:cNvSpPr txBox="1"/>
          <p:nvPr/>
        </p:nvSpPr>
        <p:spPr>
          <a:xfrm>
            <a:off x="1558593" y="4361862"/>
            <a:ext cx="740780" cy="369332"/>
          </a:xfrm>
          <a:prstGeom prst="rect">
            <a:avLst/>
          </a:prstGeom>
          <a:noFill/>
        </p:spPr>
        <p:txBody>
          <a:bodyPr wrap="square" rtlCol="0">
            <a:spAutoFit/>
          </a:bodyPr>
          <a:lstStyle/>
          <a:p>
            <a:r>
              <a:rPr lang="en-US" dirty="0"/>
              <a:t>j=3</a:t>
            </a:r>
          </a:p>
        </p:txBody>
      </p:sp>
      <p:sp>
        <p:nvSpPr>
          <p:cNvPr id="59" name="TextBox 58"/>
          <p:cNvSpPr txBox="1"/>
          <p:nvPr/>
        </p:nvSpPr>
        <p:spPr>
          <a:xfrm>
            <a:off x="2197811" y="1537070"/>
            <a:ext cx="533035" cy="369332"/>
          </a:xfrm>
          <a:prstGeom prst="rect">
            <a:avLst/>
          </a:prstGeom>
          <a:noFill/>
        </p:spPr>
        <p:txBody>
          <a:bodyPr wrap="square" rtlCol="0">
            <a:spAutoFit/>
          </a:bodyPr>
          <a:lstStyle/>
          <a:p>
            <a:r>
              <a:rPr lang="en-US"/>
              <a:t>x=0</a:t>
            </a:r>
            <a:endParaRPr lang="en-US" dirty="0"/>
          </a:p>
        </p:txBody>
      </p:sp>
      <p:sp>
        <p:nvSpPr>
          <p:cNvPr id="60" name="TextBox 59"/>
          <p:cNvSpPr txBox="1"/>
          <p:nvPr/>
        </p:nvSpPr>
        <p:spPr>
          <a:xfrm>
            <a:off x="2891334" y="1508159"/>
            <a:ext cx="533035" cy="369332"/>
          </a:xfrm>
          <a:prstGeom prst="rect">
            <a:avLst/>
          </a:prstGeom>
          <a:noFill/>
        </p:spPr>
        <p:txBody>
          <a:bodyPr wrap="square" rtlCol="0">
            <a:spAutoFit/>
          </a:bodyPr>
          <a:lstStyle/>
          <a:p>
            <a:r>
              <a:rPr lang="en-US" dirty="0"/>
              <a:t>x=1</a:t>
            </a:r>
          </a:p>
        </p:txBody>
      </p:sp>
      <p:sp>
        <p:nvSpPr>
          <p:cNvPr id="61" name="TextBox 60"/>
          <p:cNvSpPr txBox="1"/>
          <p:nvPr/>
        </p:nvSpPr>
        <p:spPr>
          <a:xfrm>
            <a:off x="3584857" y="1523812"/>
            <a:ext cx="533035" cy="369332"/>
          </a:xfrm>
          <a:prstGeom prst="rect">
            <a:avLst/>
          </a:prstGeom>
          <a:noFill/>
        </p:spPr>
        <p:txBody>
          <a:bodyPr wrap="square" rtlCol="0">
            <a:spAutoFit/>
          </a:bodyPr>
          <a:lstStyle/>
          <a:p>
            <a:r>
              <a:rPr lang="en-US" dirty="0"/>
              <a:t>x=2</a:t>
            </a:r>
          </a:p>
        </p:txBody>
      </p:sp>
      <p:sp>
        <p:nvSpPr>
          <p:cNvPr id="62" name="TextBox 61"/>
          <p:cNvSpPr txBox="1"/>
          <p:nvPr/>
        </p:nvSpPr>
        <p:spPr>
          <a:xfrm>
            <a:off x="4278380" y="1525781"/>
            <a:ext cx="533035" cy="369332"/>
          </a:xfrm>
          <a:prstGeom prst="rect">
            <a:avLst/>
          </a:prstGeom>
          <a:noFill/>
        </p:spPr>
        <p:txBody>
          <a:bodyPr wrap="square" rtlCol="0">
            <a:spAutoFit/>
          </a:bodyPr>
          <a:lstStyle/>
          <a:p>
            <a:r>
              <a:rPr lang="en-US" dirty="0"/>
              <a:t>x=3</a:t>
            </a:r>
          </a:p>
        </p:txBody>
      </p:sp>
      <mc:AlternateContent xmlns:mc="http://schemas.openxmlformats.org/markup-compatibility/2006" xmlns:a14="http://schemas.microsoft.com/office/drawing/2010/main">
        <mc:Choice Requires="a14">
          <p:sp>
            <p:nvSpPr>
              <p:cNvPr id="64" name="Content Placeholder 2"/>
              <p:cNvSpPr>
                <a:spLocks noGrp="1"/>
              </p:cNvSpPr>
              <p:nvPr>
                <p:ph idx="1"/>
              </p:nvPr>
            </p:nvSpPr>
            <p:spPr>
              <a:xfrm>
                <a:off x="5394302" y="86499"/>
                <a:ext cx="3911026" cy="2394912"/>
              </a:xfrm>
            </p:spPr>
            <p:txBody>
              <a:bodyPr>
                <a:normAutofit fontScale="55000" lnSpcReduction="20000"/>
              </a:bodyPr>
              <a:lstStyle/>
              <a:p>
                <a:r>
                  <a:rPr lang="en-US" dirty="0"/>
                  <a:t>Zero-One-Knapsack(W, n, w, v):</a:t>
                </a:r>
              </a:p>
              <a:p>
                <a:pPr lvl="1"/>
                <a:r>
                  <a:rPr lang="en-US" sz="2800" dirty="0">
                    <a:solidFill>
                      <a:schemeClr val="accent1"/>
                    </a:solidFill>
                  </a:rPr>
                  <a:t>K[x,0] = 0 </a:t>
                </a:r>
                <a:r>
                  <a:rPr lang="en-US" sz="2800" dirty="0">
                    <a:solidFill>
                      <a:schemeClr val="tx2"/>
                    </a:solidFill>
                  </a:rPr>
                  <a:t>for all x = 0,</a:t>
                </a:r>
                <a:r>
                  <a:rPr lang="mr-IN" sz="2800" dirty="0">
                    <a:solidFill>
                      <a:schemeClr val="tx2"/>
                    </a:solidFill>
                  </a:rPr>
                  <a:t>…</a:t>
                </a:r>
                <a:r>
                  <a:rPr lang="en-US" sz="2800" dirty="0">
                    <a:solidFill>
                      <a:schemeClr val="tx2"/>
                    </a:solidFill>
                  </a:rPr>
                  <a:t>,W</a:t>
                </a:r>
              </a:p>
              <a:p>
                <a:pPr lvl="1"/>
                <a:r>
                  <a:rPr lang="en-US" sz="2800" dirty="0">
                    <a:solidFill>
                      <a:schemeClr val="accent1"/>
                    </a:solidFill>
                  </a:rPr>
                  <a:t>K[0,i] = 0 </a:t>
                </a:r>
                <a:r>
                  <a:rPr lang="en-US" sz="2800" dirty="0">
                    <a:solidFill>
                      <a:schemeClr val="tx2"/>
                    </a:solidFill>
                  </a:rPr>
                  <a:t>for all </a:t>
                </a:r>
                <a:r>
                  <a:rPr lang="en-US" sz="2800" dirty="0" err="1">
                    <a:solidFill>
                      <a:schemeClr val="tx2"/>
                    </a:solidFill>
                  </a:rPr>
                  <a:t>i</a:t>
                </a:r>
                <a:r>
                  <a:rPr lang="en-US" sz="2800" dirty="0">
                    <a:solidFill>
                      <a:schemeClr val="tx2"/>
                    </a:solidFill>
                  </a:rPr>
                  <a:t> = 0,</a:t>
                </a:r>
                <a:r>
                  <a:rPr lang="mr-IN" sz="2800" dirty="0">
                    <a:solidFill>
                      <a:schemeClr val="tx2"/>
                    </a:solidFill>
                  </a:rPr>
                  <a:t>…</a:t>
                </a:r>
                <a:r>
                  <a:rPr lang="en-US" sz="2800" dirty="0">
                    <a:solidFill>
                      <a:schemeClr val="tx2"/>
                    </a:solidFill>
                  </a:rPr>
                  <a:t>,n</a:t>
                </a:r>
              </a:p>
              <a:p>
                <a:pPr lvl="1"/>
                <a:r>
                  <a:rPr lang="en-US" sz="2800" b="1" dirty="0">
                    <a:solidFill>
                      <a:srgbClr val="7030A0"/>
                    </a:solidFill>
                  </a:rPr>
                  <a:t>for</a:t>
                </a:r>
                <a:r>
                  <a:rPr lang="en-US" sz="2800" dirty="0">
                    <a:solidFill>
                      <a:srgbClr val="7030A0"/>
                    </a:solidFill>
                  </a:rPr>
                  <a:t> x = 1,</a:t>
                </a:r>
                <a:r>
                  <a:rPr lang="mr-IN" sz="2800" dirty="0">
                    <a:solidFill>
                      <a:srgbClr val="7030A0"/>
                    </a:solidFill>
                  </a:rPr>
                  <a:t>…</a:t>
                </a:r>
                <a:r>
                  <a:rPr lang="en-US" sz="2800" dirty="0">
                    <a:solidFill>
                      <a:srgbClr val="7030A0"/>
                    </a:solidFill>
                  </a:rPr>
                  <a:t>,W:</a:t>
                </a:r>
              </a:p>
              <a:p>
                <a:pPr lvl="2"/>
                <a:r>
                  <a:rPr lang="en-US" sz="2800" b="1" dirty="0">
                    <a:solidFill>
                      <a:srgbClr val="7030A0"/>
                    </a:solidFill>
                  </a:rPr>
                  <a:t>for</a:t>
                </a:r>
                <a:r>
                  <a:rPr lang="en-US" sz="2800" dirty="0">
                    <a:solidFill>
                      <a:srgbClr val="7030A0"/>
                    </a:solidFill>
                  </a:rPr>
                  <a:t> j = 1,</a:t>
                </a:r>
                <a:r>
                  <a:rPr lang="mr-IN" sz="2800" dirty="0">
                    <a:solidFill>
                      <a:srgbClr val="7030A0"/>
                    </a:solidFill>
                  </a:rPr>
                  <a:t>…</a:t>
                </a:r>
                <a:r>
                  <a:rPr lang="en-US" sz="2800" dirty="0">
                    <a:solidFill>
                      <a:srgbClr val="7030A0"/>
                    </a:solidFill>
                  </a:rPr>
                  <a:t>,n:</a:t>
                </a:r>
              </a:p>
              <a:p>
                <a:pPr lvl="3"/>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solidFill>
                      <a:schemeClr val="accent4"/>
                    </a:solidFill>
                  </a:rPr>
                  <a:t> K[x, j-1]</a:t>
                </a:r>
              </a:p>
              <a:p>
                <a:pPr lvl="3"/>
                <a:r>
                  <a:rPr lang="en-US" sz="2800" b="1" dirty="0">
                    <a:solidFill>
                      <a:schemeClr val="tx1"/>
                    </a:solidFill>
                  </a:rPr>
                  <a:t>if</a:t>
                </a:r>
                <a:r>
                  <a:rPr lang="en-US" sz="2800" dirty="0">
                    <a:solidFill>
                      <a:schemeClr val="tx1"/>
                    </a:solidFill>
                  </a:rPr>
                  <a:t> </a:t>
                </a:r>
                <a:r>
                  <a:rPr lang="en-US" sz="2800" dirty="0" err="1">
                    <a:solidFill>
                      <a:schemeClr val="tx1"/>
                    </a:solidFill>
                  </a:rPr>
                  <a:t>w</a:t>
                </a:r>
                <a:r>
                  <a:rPr lang="en-US" sz="2800" baseline="-25000" dirty="0" err="1">
                    <a:solidFill>
                      <a:schemeClr val="tx1"/>
                    </a:solidFill>
                  </a:rPr>
                  <a:t>j</a:t>
                </a:r>
                <a:r>
                  <a:rPr lang="en-US" sz="2800" dirty="0">
                    <a:solidFill>
                      <a:schemeClr val="tx1"/>
                    </a:solidFill>
                  </a:rPr>
                  <a:t> </a:t>
                </a:r>
                <a14:m>
                  <m:oMath xmlns:m="http://schemas.openxmlformats.org/officeDocument/2006/math">
                    <m:r>
                      <a:rPr lang="en-US" sz="2800" i="1">
                        <a:solidFill>
                          <a:schemeClr val="tx1"/>
                        </a:solidFill>
                        <a:latin typeface="Cambria Math" charset="0"/>
                      </a:rPr>
                      <m:t>≤</m:t>
                    </m:r>
                  </m:oMath>
                </a14:m>
                <a:r>
                  <a:rPr lang="en-US" sz="2800" dirty="0">
                    <a:solidFill>
                      <a:schemeClr val="tx1"/>
                    </a:solidFill>
                  </a:rPr>
                  <a:t> x:</a:t>
                </a:r>
              </a:p>
              <a:p>
                <a:pPr lvl="4"/>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t> max{ </a:t>
                </a:r>
                <a:r>
                  <a:rPr lang="en-US" sz="2800" dirty="0">
                    <a:solidFill>
                      <a:schemeClr val="accent4"/>
                    </a:solidFill>
                  </a:rPr>
                  <a:t>K[</a:t>
                </a:r>
                <a:r>
                  <a:rPr lang="en-US" sz="2800" dirty="0" err="1">
                    <a:solidFill>
                      <a:schemeClr val="accent4"/>
                    </a:solidFill>
                  </a:rPr>
                  <a:t>x,j</a:t>
                </a:r>
                <a:r>
                  <a:rPr lang="en-US" sz="2800" dirty="0">
                    <a:solidFill>
                      <a:schemeClr val="accent4"/>
                    </a:solidFill>
                  </a:rPr>
                  <a:t>]</a:t>
                </a:r>
                <a:r>
                  <a:rPr lang="en-US" sz="2800" dirty="0"/>
                  <a:t>,   </a:t>
                </a:r>
              </a:p>
              <a:p>
                <a:pPr marL="1828800" lvl="4" indent="0">
                  <a:buNone/>
                </a:pPr>
                <a:r>
                  <a:rPr lang="en-US" sz="2800" dirty="0">
                    <a:solidFill>
                      <a:schemeClr val="accent5"/>
                    </a:solidFill>
                  </a:rPr>
                  <a:t>           K[x </a:t>
                </a:r>
                <a:r>
                  <a:rPr lang="mr-IN" sz="2800" dirty="0">
                    <a:solidFill>
                      <a:schemeClr val="accent5"/>
                    </a:solidFill>
                  </a:rPr>
                  <a:t>–</a:t>
                </a:r>
                <a:r>
                  <a:rPr lang="en-US" sz="2800" dirty="0">
                    <a:solidFill>
                      <a:schemeClr val="accent5"/>
                    </a:solidFill>
                  </a:rPr>
                  <a:t> </a:t>
                </a:r>
                <a:r>
                  <a:rPr lang="en-US" sz="2800" dirty="0" err="1">
                    <a:solidFill>
                      <a:schemeClr val="accent5"/>
                    </a:solidFill>
                  </a:rPr>
                  <a:t>w</a:t>
                </a:r>
                <a:r>
                  <a:rPr lang="en-US" sz="2800" baseline="-25000" dirty="0" err="1">
                    <a:solidFill>
                      <a:schemeClr val="accent5"/>
                    </a:solidFill>
                  </a:rPr>
                  <a:t>j</a:t>
                </a:r>
                <a:r>
                  <a:rPr lang="en-US" sz="2800" dirty="0">
                    <a:solidFill>
                      <a:schemeClr val="accent5"/>
                    </a:solidFill>
                  </a:rPr>
                  <a:t>, j-1] + </a:t>
                </a:r>
                <a:r>
                  <a:rPr lang="en-US" sz="2800" dirty="0" err="1">
                    <a:solidFill>
                      <a:schemeClr val="accent5"/>
                    </a:solidFill>
                  </a:rPr>
                  <a:t>v</a:t>
                </a:r>
                <a:r>
                  <a:rPr lang="en-US" sz="2800" baseline="-25000" dirty="0" err="1">
                    <a:solidFill>
                      <a:schemeClr val="accent5"/>
                    </a:solidFill>
                  </a:rPr>
                  <a:t>j</a:t>
                </a:r>
                <a:r>
                  <a:rPr lang="en-US" sz="2800" dirty="0"/>
                  <a:t> }</a:t>
                </a:r>
              </a:p>
              <a:p>
                <a:pPr lvl="1"/>
                <a:r>
                  <a:rPr lang="en-US" sz="2800" b="1" dirty="0"/>
                  <a:t>return</a:t>
                </a:r>
                <a:r>
                  <a:rPr lang="en-US" sz="2800" dirty="0"/>
                  <a:t> </a:t>
                </a:r>
                <a:r>
                  <a:rPr lang="en-US" sz="2800" dirty="0">
                    <a:solidFill>
                      <a:schemeClr val="accent1"/>
                    </a:solidFill>
                  </a:rPr>
                  <a:t>K[</a:t>
                </a:r>
                <a:r>
                  <a:rPr lang="en-US" sz="2800" dirty="0" err="1">
                    <a:solidFill>
                      <a:schemeClr val="accent1"/>
                    </a:solidFill>
                  </a:rPr>
                  <a:t>W,n</a:t>
                </a:r>
                <a:r>
                  <a:rPr lang="en-US" sz="2800" dirty="0">
                    <a:solidFill>
                      <a:schemeClr val="accent1"/>
                    </a:solidFill>
                  </a:rPr>
                  <a:t>]</a:t>
                </a:r>
              </a:p>
            </p:txBody>
          </p:sp>
        </mc:Choice>
        <mc:Fallback xmlns="">
          <p:sp>
            <p:nvSpPr>
              <p:cNvPr id="64" name="Content Placeholder 2"/>
              <p:cNvSpPr>
                <a:spLocks noGrp="1" noRot="1" noChangeAspect="1" noMove="1" noResize="1" noEditPoints="1" noAdjustHandles="1" noChangeArrowheads="1" noChangeShapeType="1" noTextEdit="1"/>
              </p:cNvSpPr>
              <p:nvPr>
                <p:ph idx="1"/>
              </p:nvPr>
            </p:nvSpPr>
            <p:spPr>
              <a:xfrm>
                <a:off x="5394302" y="86499"/>
                <a:ext cx="3911026" cy="2394912"/>
              </a:xfrm>
              <a:blipFill rotWithShape="0">
                <a:blip r:embed="rId9"/>
                <a:stretch>
                  <a:fillRect l="-468" t="-2799"/>
                </a:stretch>
              </a:blipFill>
            </p:spPr>
            <p:txBody>
              <a:bodyPr/>
              <a:lstStyle/>
              <a:p>
                <a:r>
                  <a:rPr lang="en-US">
                    <a:noFill/>
                  </a:rPr>
                  <a:t> </a:t>
                </a:r>
              </a:p>
            </p:txBody>
          </p:sp>
        </mc:Fallback>
      </mc:AlternateContent>
      <p:pic>
        <p:nvPicPr>
          <p:cNvPr id="65" name="Picture 6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7797" y="2901331"/>
            <a:ext cx="478947" cy="435192"/>
          </a:xfrm>
          <a:prstGeom prst="rect">
            <a:avLst/>
          </a:prstGeom>
        </p:spPr>
      </p:pic>
      <p:sp>
        <p:nvSpPr>
          <p:cNvPr id="66" name="Rectangle 65"/>
          <p:cNvSpPr/>
          <p:nvPr/>
        </p:nvSpPr>
        <p:spPr>
          <a:xfrm>
            <a:off x="1376682" y="5524009"/>
            <a:ext cx="475267" cy="486526"/>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67" name="Rectangle 66"/>
          <p:cNvSpPr/>
          <p:nvPr/>
        </p:nvSpPr>
        <p:spPr>
          <a:xfrm>
            <a:off x="476286" y="5527085"/>
            <a:ext cx="478947" cy="483449"/>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68" name="TextBox 67"/>
          <p:cNvSpPr txBox="1"/>
          <p:nvPr/>
        </p:nvSpPr>
        <p:spPr>
          <a:xfrm>
            <a:off x="337143" y="6056700"/>
            <a:ext cx="1087914" cy="646331"/>
          </a:xfrm>
          <a:prstGeom prst="rect">
            <a:avLst/>
          </a:prstGeom>
          <a:noFill/>
        </p:spPr>
        <p:txBody>
          <a:bodyPr wrap="square" rtlCol="0">
            <a:spAutoFit/>
          </a:bodyPr>
          <a:lstStyle/>
          <a:p>
            <a:r>
              <a:rPr lang="en-US"/>
              <a:t>current entry</a:t>
            </a:r>
          </a:p>
        </p:txBody>
      </p:sp>
      <p:sp>
        <p:nvSpPr>
          <p:cNvPr id="69" name="TextBox 68"/>
          <p:cNvSpPr txBox="1"/>
          <p:nvPr/>
        </p:nvSpPr>
        <p:spPr>
          <a:xfrm>
            <a:off x="1273424" y="6035788"/>
            <a:ext cx="1617910" cy="646331"/>
          </a:xfrm>
          <a:prstGeom prst="rect">
            <a:avLst/>
          </a:prstGeom>
          <a:noFill/>
        </p:spPr>
        <p:txBody>
          <a:bodyPr wrap="square" rtlCol="0">
            <a:spAutoFit/>
          </a:bodyPr>
          <a:lstStyle/>
          <a:p>
            <a:r>
              <a:rPr lang="en-US"/>
              <a:t>relevant previous entry</a:t>
            </a:r>
          </a:p>
        </p:txBody>
      </p:sp>
      <p:sp>
        <p:nvSpPr>
          <p:cNvPr id="2" name="Slide Number Placeholder 1">
            <a:extLst>
              <a:ext uri="{FF2B5EF4-FFF2-40B4-BE49-F238E27FC236}">
                <a16:creationId xmlns:a16="http://schemas.microsoft.com/office/drawing/2014/main" id="{2EB6E6C2-0DB4-4B42-BD0A-865D92A33BE9}"/>
              </a:ext>
            </a:extLst>
          </p:cNvPr>
          <p:cNvSpPr>
            <a:spLocks noGrp="1"/>
          </p:cNvSpPr>
          <p:nvPr>
            <p:ph type="sldNum" sz="quarter" idx="12"/>
          </p:nvPr>
        </p:nvSpPr>
        <p:spPr/>
        <p:txBody>
          <a:bodyPr/>
          <a:lstStyle/>
          <a:p>
            <a:fld id="{EF2FF170-42D9-E44F-9C55-E217B723EC95}" type="slidenum">
              <a:rPr lang="en-US" smtClean="0"/>
              <a:t>79</a:t>
            </a:fld>
            <a:endParaRPr lang="en-US"/>
          </a:p>
        </p:txBody>
      </p:sp>
    </p:spTree>
    <p:extLst>
      <p:ext uri="{BB962C8B-B14F-4D97-AF65-F5344CB8AC3E}">
        <p14:creationId xmlns:p14="http://schemas.microsoft.com/office/powerpoint/2010/main" val="1611595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Longest Common Subsequence</a:t>
            </a:r>
          </a:p>
        </p:txBody>
      </p:sp>
      <p:sp>
        <p:nvSpPr>
          <p:cNvPr id="3" name="Content Placeholder 2"/>
          <p:cNvSpPr>
            <a:spLocks noGrp="1"/>
          </p:cNvSpPr>
          <p:nvPr>
            <p:ph idx="1"/>
          </p:nvPr>
        </p:nvSpPr>
        <p:spPr>
          <a:xfrm>
            <a:off x="628649" y="1825625"/>
            <a:ext cx="8684601" cy="4351338"/>
          </a:xfrm>
        </p:spPr>
        <p:txBody>
          <a:bodyPr>
            <a:normAutofit/>
          </a:bodyPr>
          <a:lstStyle/>
          <a:p>
            <a:r>
              <a:rPr lang="en-US" dirty="0"/>
              <a:t>How similar are these two species?</a:t>
            </a:r>
          </a:p>
          <a:p>
            <a:endParaRPr lang="en-US" dirty="0"/>
          </a:p>
          <a:p>
            <a:endParaRPr lang="en-US" dirty="0"/>
          </a:p>
          <a:p>
            <a:endParaRPr lang="en-US" dirty="0"/>
          </a:p>
          <a:p>
            <a:endParaRPr lang="en-US" dirty="0"/>
          </a:p>
          <a:p>
            <a:endParaRPr lang="en-US" dirty="0"/>
          </a:p>
          <a:p>
            <a:endParaRPr lang="en-US" dirty="0"/>
          </a:p>
          <a:p>
            <a:r>
              <a:rPr lang="en-US" sz="2400" dirty="0">
                <a:solidFill>
                  <a:schemeClr val="accent4"/>
                </a:solidFill>
              </a:rPr>
              <a:t>Pretty similar, their DNA has a long common subsequence: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5166" y="2731476"/>
            <a:ext cx="2345175" cy="2046165"/>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8363" y="2345652"/>
            <a:ext cx="1878740" cy="2431989"/>
          </a:xfrm>
          <a:prstGeom prst="rect">
            <a:avLst/>
          </a:prstGeom>
        </p:spPr>
      </p:pic>
      <p:sp>
        <p:nvSpPr>
          <p:cNvPr id="6" name="TextBox 5"/>
          <p:cNvSpPr txBox="1"/>
          <p:nvPr/>
        </p:nvSpPr>
        <p:spPr>
          <a:xfrm>
            <a:off x="498231" y="4804299"/>
            <a:ext cx="4747846" cy="461665"/>
          </a:xfrm>
          <a:prstGeom prst="rect">
            <a:avLst/>
          </a:prstGeom>
          <a:noFill/>
        </p:spPr>
        <p:txBody>
          <a:bodyPr wrap="square" rtlCol="0">
            <a:spAutoFit/>
          </a:bodyPr>
          <a:lstStyle/>
          <a:p>
            <a:r>
              <a:rPr lang="en-US" sz="2400" dirty="0">
                <a:solidFill>
                  <a:schemeClr val="accent2"/>
                </a:solidFill>
              </a:rPr>
              <a:t>AGC</a:t>
            </a:r>
            <a:r>
              <a:rPr lang="en-US" sz="2400" dirty="0"/>
              <a:t>C</a:t>
            </a:r>
            <a:r>
              <a:rPr lang="en-US" sz="2400" dirty="0">
                <a:solidFill>
                  <a:schemeClr val="accent2"/>
                </a:solidFill>
              </a:rPr>
              <a:t>CTAA</a:t>
            </a:r>
            <a:r>
              <a:rPr lang="en-US" sz="2400" dirty="0"/>
              <a:t>GG</a:t>
            </a:r>
            <a:r>
              <a:rPr lang="en-US" sz="2400" dirty="0">
                <a:solidFill>
                  <a:schemeClr val="accent2"/>
                </a:solidFill>
              </a:rPr>
              <a:t>GCT</a:t>
            </a:r>
            <a:r>
              <a:rPr lang="en-US" sz="2400" dirty="0"/>
              <a:t>ACC</a:t>
            </a:r>
            <a:r>
              <a:rPr lang="en-US" sz="2400" dirty="0">
                <a:solidFill>
                  <a:schemeClr val="accent2"/>
                </a:solidFill>
              </a:rPr>
              <a:t>TAGCTT</a:t>
            </a:r>
          </a:p>
        </p:txBody>
      </p:sp>
      <p:sp>
        <p:nvSpPr>
          <p:cNvPr id="7" name="TextBox 6"/>
          <p:cNvSpPr txBox="1"/>
          <p:nvPr/>
        </p:nvSpPr>
        <p:spPr>
          <a:xfrm>
            <a:off x="4994030" y="4791967"/>
            <a:ext cx="5685692" cy="461665"/>
          </a:xfrm>
          <a:prstGeom prst="rect">
            <a:avLst/>
          </a:prstGeom>
          <a:noFill/>
        </p:spPr>
        <p:txBody>
          <a:bodyPr wrap="square" rtlCol="0">
            <a:spAutoFit/>
          </a:bodyPr>
          <a:lstStyle/>
          <a:p>
            <a:r>
              <a:rPr lang="en-US" sz="2400" dirty="0"/>
              <a:t>GAC</a:t>
            </a:r>
            <a:r>
              <a:rPr lang="en-US" sz="2400" dirty="0">
                <a:solidFill>
                  <a:schemeClr val="accent2"/>
                </a:solidFill>
              </a:rPr>
              <a:t>AGCCTA</a:t>
            </a:r>
            <a:r>
              <a:rPr lang="en-US" sz="2400" dirty="0"/>
              <a:t>CA</a:t>
            </a:r>
            <a:r>
              <a:rPr lang="en-US" sz="2400" dirty="0">
                <a:solidFill>
                  <a:schemeClr val="accent2"/>
                </a:solidFill>
              </a:rPr>
              <a:t>AGC</a:t>
            </a:r>
            <a:r>
              <a:rPr lang="en-US" sz="2400" dirty="0"/>
              <a:t>G</a:t>
            </a:r>
            <a:r>
              <a:rPr lang="en-US" sz="2400" dirty="0">
                <a:solidFill>
                  <a:schemeClr val="accent2"/>
                </a:solidFill>
              </a:rPr>
              <a:t>TTAGCTT</a:t>
            </a:r>
            <a:r>
              <a:rPr lang="en-US" sz="2400" dirty="0"/>
              <a:t>G</a:t>
            </a:r>
            <a:endParaRPr lang="en-US" sz="2400" dirty="0">
              <a:solidFill>
                <a:schemeClr val="accent5"/>
              </a:solidFill>
            </a:endParaRPr>
          </a:p>
        </p:txBody>
      </p:sp>
      <p:sp>
        <p:nvSpPr>
          <p:cNvPr id="8" name="TextBox 7"/>
          <p:cNvSpPr txBox="1"/>
          <p:nvPr/>
        </p:nvSpPr>
        <p:spPr>
          <a:xfrm>
            <a:off x="2849072" y="5880455"/>
            <a:ext cx="4243753" cy="646331"/>
          </a:xfrm>
          <a:prstGeom prst="rect">
            <a:avLst/>
          </a:prstGeom>
          <a:noFill/>
        </p:spPr>
        <p:txBody>
          <a:bodyPr wrap="square" rtlCol="0">
            <a:spAutoFit/>
          </a:bodyPr>
          <a:lstStyle/>
          <a:p>
            <a:r>
              <a:rPr lang="en-US" sz="3600" dirty="0">
                <a:solidFill>
                  <a:schemeClr val="accent2"/>
                </a:solidFill>
              </a:rPr>
              <a:t>AGCCTAAGCTTAGCTT</a:t>
            </a:r>
          </a:p>
        </p:txBody>
      </p:sp>
      <p:sp>
        <p:nvSpPr>
          <p:cNvPr id="9" name="TextBox 8"/>
          <p:cNvSpPr txBox="1"/>
          <p:nvPr/>
        </p:nvSpPr>
        <p:spPr>
          <a:xfrm>
            <a:off x="200025" y="4552165"/>
            <a:ext cx="726831" cy="369332"/>
          </a:xfrm>
          <a:prstGeom prst="rect">
            <a:avLst/>
          </a:prstGeom>
          <a:noFill/>
        </p:spPr>
        <p:txBody>
          <a:bodyPr wrap="square" rtlCol="0">
            <a:spAutoFit/>
          </a:bodyPr>
          <a:lstStyle/>
          <a:p>
            <a:r>
              <a:rPr lang="en-US" dirty="0">
                <a:solidFill>
                  <a:schemeClr val="accent4"/>
                </a:solidFill>
              </a:rPr>
              <a:t>DNA:</a:t>
            </a:r>
          </a:p>
        </p:txBody>
      </p:sp>
      <p:sp>
        <p:nvSpPr>
          <p:cNvPr id="10" name="TextBox 9"/>
          <p:cNvSpPr txBox="1"/>
          <p:nvPr/>
        </p:nvSpPr>
        <p:spPr>
          <a:xfrm>
            <a:off x="4796863" y="4552165"/>
            <a:ext cx="726831" cy="369332"/>
          </a:xfrm>
          <a:prstGeom prst="rect">
            <a:avLst/>
          </a:prstGeom>
          <a:noFill/>
        </p:spPr>
        <p:txBody>
          <a:bodyPr wrap="square" rtlCol="0">
            <a:spAutoFit/>
          </a:bodyPr>
          <a:lstStyle/>
          <a:p>
            <a:r>
              <a:rPr lang="en-US" dirty="0">
                <a:solidFill>
                  <a:schemeClr val="accent4"/>
                </a:solidFill>
              </a:rPr>
              <a:t>DNA:</a:t>
            </a:r>
          </a:p>
        </p:txBody>
      </p:sp>
      <p:sp>
        <p:nvSpPr>
          <p:cNvPr id="11" name="Slide Number Placeholder 10">
            <a:extLst>
              <a:ext uri="{FF2B5EF4-FFF2-40B4-BE49-F238E27FC236}">
                <a16:creationId xmlns:a16="http://schemas.microsoft.com/office/drawing/2014/main" id="{01832A4C-6383-714A-9662-10BAA4A77590}"/>
              </a:ext>
            </a:extLst>
          </p:cNvPr>
          <p:cNvSpPr>
            <a:spLocks noGrp="1"/>
          </p:cNvSpPr>
          <p:nvPr>
            <p:ph type="sldNum" sz="quarter" idx="12"/>
          </p:nvPr>
        </p:nvSpPr>
        <p:spPr/>
        <p:txBody>
          <a:bodyPr/>
          <a:lstStyle/>
          <a:p>
            <a:fld id="{EF2FF170-42D9-E44F-9C55-E217B723EC95}" type="slidenum">
              <a:rPr lang="en-US" smtClean="0"/>
              <a:t>8</a:t>
            </a:fld>
            <a:endParaRPr lang="en-US"/>
          </a:p>
        </p:txBody>
      </p:sp>
    </p:spTree>
    <p:extLst>
      <p:ext uri="{BB962C8B-B14F-4D97-AF65-F5344CB8AC3E}">
        <p14:creationId xmlns:p14="http://schemas.microsoft.com/office/powerpoint/2010/main" val="20101382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9537" y="2015068"/>
            <a:ext cx="2774094" cy="699992"/>
            <a:chOff x="628650" y="2737674"/>
            <a:chExt cx="3565004" cy="857179"/>
          </a:xfrm>
          <a:solidFill>
            <a:schemeClr val="accent2">
              <a:lumMod val="20000"/>
              <a:lumOff val="80000"/>
            </a:schemeClr>
          </a:solidFill>
        </p:grpSpPr>
        <p:sp>
          <p:nvSpPr>
            <p:cNvPr id="5" name="Rectangle 4"/>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7" name="Rectangle 6"/>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8" name="Rectangle 7"/>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gr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3688355" y="5237725"/>
            <a:ext cx="3673114" cy="1475713"/>
            <a:chOff x="-479811" y="1751737"/>
            <a:chExt cx="5881453" cy="2600511"/>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0" name="TextBox 1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1" name="TextBox 2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2" name="TextBox 2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3" name="TextBox 2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4" name="TextBox 2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5" name="TextBox 24"/>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26" name="TextBox 25"/>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27" name="TextBox 26"/>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28" name="TextBox 27"/>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9" name="TextBox 28"/>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3</a:t>
            </a:r>
          </a:p>
        </p:txBody>
      </p:sp>
      <p:sp>
        <p:nvSpPr>
          <p:cNvPr id="30" name="Title 29"/>
          <p:cNvSpPr>
            <a:spLocks noGrp="1"/>
          </p:cNvSpPr>
          <p:nvPr>
            <p:ph type="title"/>
          </p:nvPr>
        </p:nvSpPr>
        <p:spPr/>
        <p:txBody>
          <a:bodyPr/>
          <a:lstStyle/>
          <a:p>
            <a:r>
              <a:rPr lang="en-US" dirty="0"/>
              <a:t>Example</a:t>
            </a:r>
          </a:p>
        </p:txBody>
      </p:sp>
      <p:grpSp>
        <p:nvGrpSpPr>
          <p:cNvPr id="31" name="Group 30"/>
          <p:cNvGrpSpPr/>
          <p:nvPr/>
        </p:nvGrpSpPr>
        <p:grpSpPr>
          <a:xfrm>
            <a:off x="2117568" y="2714528"/>
            <a:ext cx="2774094" cy="699992"/>
            <a:chOff x="628650" y="2737674"/>
            <a:chExt cx="3565004" cy="857179"/>
          </a:xfrm>
          <a:solidFill>
            <a:schemeClr val="accent2">
              <a:lumMod val="20000"/>
              <a:lumOff val="80000"/>
            </a:schemeClr>
          </a:solidFill>
        </p:grpSpPr>
        <p:sp>
          <p:nvSpPr>
            <p:cNvPr id="32" name="Rectangle 31"/>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3" name="Rectangle 32"/>
            <p:cNvSpPr/>
            <p:nvPr/>
          </p:nvSpPr>
          <p:spPr>
            <a:xfrm>
              <a:off x="1519901" y="2737674"/>
              <a:ext cx="891251" cy="856527"/>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4" name="Rectangle 33"/>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35" name="Rectangle 34"/>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37" name="Group 36"/>
          <p:cNvGrpSpPr/>
          <p:nvPr/>
        </p:nvGrpSpPr>
        <p:grpSpPr>
          <a:xfrm>
            <a:off x="2117568" y="3413313"/>
            <a:ext cx="2774094" cy="699992"/>
            <a:chOff x="628650" y="2737674"/>
            <a:chExt cx="3565004" cy="857179"/>
          </a:xfrm>
          <a:solidFill>
            <a:schemeClr val="accent2">
              <a:lumMod val="20000"/>
              <a:lumOff val="80000"/>
            </a:schemeClr>
          </a:solidFill>
        </p:grpSpPr>
        <p:sp>
          <p:nvSpPr>
            <p:cNvPr id="38" name="Rectangle 37"/>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9" name="Rectangle 38"/>
            <p:cNvSpPr/>
            <p:nvPr/>
          </p:nvSpPr>
          <p:spPr>
            <a:xfrm>
              <a:off x="1519901" y="2737674"/>
              <a:ext cx="891251" cy="856527"/>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0" name="Rectangle 39"/>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1" name="Rectangle 40"/>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43" name="Group 42"/>
          <p:cNvGrpSpPr/>
          <p:nvPr/>
        </p:nvGrpSpPr>
        <p:grpSpPr>
          <a:xfrm>
            <a:off x="2117568" y="4111105"/>
            <a:ext cx="2774094" cy="699992"/>
            <a:chOff x="628650" y="2737674"/>
            <a:chExt cx="3565004" cy="857179"/>
          </a:xfrm>
          <a:solidFill>
            <a:schemeClr val="accent2">
              <a:lumMod val="20000"/>
              <a:lumOff val="80000"/>
            </a:schemeClr>
          </a:solidFill>
        </p:grpSpPr>
        <p:sp>
          <p:nvSpPr>
            <p:cNvPr id="44" name="Rectangle 43"/>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45" name="Rectangle 44"/>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6" name="Rectangle 45"/>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7" name="Rectangle 46"/>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4328932"/>
            <a:ext cx="478947" cy="435192"/>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3563080"/>
            <a:ext cx="478947" cy="435192"/>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909" y="2872314"/>
            <a:ext cx="478947" cy="435192"/>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048" y="3563080"/>
            <a:ext cx="527428" cy="479244"/>
          </a:xfrm>
          <a:prstGeom prst="rect">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805" y="4328932"/>
            <a:ext cx="527428" cy="479244"/>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0" y="4416041"/>
            <a:ext cx="467136" cy="424460"/>
          </a:xfrm>
          <a:prstGeom prst="rect">
            <a:avLst/>
          </a:prstGeom>
        </p:spPr>
      </p:pic>
      <p:sp>
        <p:nvSpPr>
          <p:cNvPr id="55" name="TextBox 54"/>
          <p:cNvSpPr txBox="1"/>
          <p:nvPr/>
        </p:nvSpPr>
        <p:spPr>
          <a:xfrm>
            <a:off x="1608882" y="2160378"/>
            <a:ext cx="740780" cy="369332"/>
          </a:xfrm>
          <a:prstGeom prst="rect">
            <a:avLst/>
          </a:prstGeom>
          <a:noFill/>
        </p:spPr>
        <p:txBody>
          <a:bodyPr wrap="square" rtlCol="0">
            <a:spAutoFit/>
          </a:bodyPr>
          <a:lstStyle/>
          <a:p>
            <a:r>
              <a:rPr lang="en-US"/>
              <a:t>j=0</a:t>
            </a:r>
            <a:endParaRPr lang="en-US" dirty="0"/>
          </a:p>
        </p:txBody>
      </p:sp>
      <p:sp>
        <p:nvSpPr>
          <p:cNvPr id="56" name="TextBox 55"/>
          <p:cNvSpPr txBox="1"/>
          <p:nvPr/>
        </p:nvSpPr>
        <p:spPr>
          <a:xfrm>
            <a:off x="1608882" y="2933216"/>
            <a:ext cx="740780" cy="369332"/>
          </a:xfrm>
          <a:prstGeom prst="rect">
            <a:avLst/>
          </a:prstGeom>
          <a:noFill/>
        </p:spPr>
        <p:txBody>
          <a:bodyPr wrap="square" rtlCol="0">
            <a:spAutoFit/>
          </a:bodyPr>
          <a:lstStyle/>
          <a:p>
            <a:r>
              <a:rPr lang="en-US" dirty="0"/>
              <a:t>j=1</a:t>
            </a:r>
          </a:p>
        </p:txBody>
      </p:sp>
      <p:sp>
        <p:nvSpPr>
          <p:cNvPr id="57" name="TextBox 56"/>
          <p:cNvSpPr txBox="1"/>
          <p:nvPr/>
        </p:nvSpPr>
        <p:spPr>
          <a:xfrm>
            <a:off x="1608882" y="3643426"/>
            <a:ext cx="740780" cy="369332"/>
          </a:xfrm>
          <a:prstGeom prst="rect">
            <a:avLst/>
          </a:prstGeom>
          <a:noFill/>
        </p:spPr>
        <p:txBody>
          <a:bodyPr wrap="square" rtlCol="0">
            <a:spAutoFit/>
          </a:bodyPr>
          <a:lstStyle/>
          <a:p>
            <a:r>
              <a:rPr lang="en-US" dirty="0"/>
              <a:t>j=2</a:t>
            </a:r>
          </a:p>
        </p:txBody>
      </p:sp>
      <p:sp>
        <p:nvSpPr>
          <p:cNvPr id="58" name="TextBox 57"/>
          <p:cNvSpPr txBox="1"/>
          <p:nvPr/>
        </p:nvSpPr>
        <p:spPr>
          <a:xfrm>
            <a:off x="1558593" y="4361862"/>
            <a:ext cx="740780" cy="369332"/>
          </a:xfrm>
          <a:prstGeom prst="rect">
            <a:avLst/>
          </a:prstGeom>
          <a:noFill/>
        </p:spPr>
        <p:txBody>
          <a:bodyPr wrap="square" rtlCol="0">
            <a:spAutoFit/>
          </a:bodyPr>
          <a:lstStyle/>
          <a:p>
            <a:r>
              <a:rPr lang="en-US" dirty="0"/>
              <a:t>j=3</a:t>
            </a:r>
          </a:p>
        </p:txBody>
      </p:sp>
      <p:sp>
        <p:nvSpPr>
          <p:cNvPr id="59" name="TextBox 58"/>
          <p:cNvSpPr txBox="1"/>
          <p:nvPr/>
        </p:nvSpPr>
        <p:spPr>
          <a:xfrm>
            <a:off x="2197811" y="1537070"/>
            <a:ext cx="533035" cy="369332"/>
          </a:xfrm>
          <a:prstGeom prst="rect">
            <a:avLst/>
          </a:prstGeom>
          <a:noFill/>
        </p:spPr>
        <p:txBody>
          <a:bodyPr wrap="square" rtlCol="0">
            <a:spAutoFit/>
          </a:bodyPr>
          <a:lstStyle/>
          <a:p>
            <a:r>
              <a:rPr lang="en-US"/>
              <a:t>x=0</a:t>
            </a:r>
            <a:endParaRPr lang="en-US" dirty="0"/>
          </a:p>
        </p:txBody>
      </p:sp>
      <p:sp>
        <p:nvSpPr>
          <p:cNvPr id="60" name="TextBox 59"/>
          <p:cNvSpPr txBox="1"/>
          <p:nvPr/>
        </p:nvSpPr>
        <p:spPr>
          <a:xfrm>
            <a:off x="2891334" y="1508159"/>
            <a:ext cx="533035" cy="369332"/>
          </a:xfrm>
          <a:prstGeom prst="rect">
            <a:avLst/>
          </a:prstGeom>
          <a:noFill/>
        </p:spPr>
        <p:txBody>
          <a:bodyPr wrap="square" rtlCol="0">
            <a:spAutoFit/>
          </a:bodyPr>
          <a:lstStyle/>
          <a:p>
            <a:r>
              <a:rPr lang="en-US" dirty="0"/>
              <a:t>x=1</a:t>
            </a:r>
          </a:p>
        </p:txBody>
      </p:sp>
      <p:sp>
        <p:nvSpPr>
          <p:cNvPr id="61" name="TextBox 60"/>
          <p:cNvSpPr txBox="1"/>
          <p:nvPr/>
        </p:nvSpPr>
        <p:spPr>
          <a:xfrm>
            <a:off x="3584857" y="1523812"/>
            <a:ext cx="533035" cy="369332"/>
          </a:xfrm>
          <a:prstGeom prst="rect">
            <a:avLst/>
          </a:prstGeom>
          <a:noFill/>
        </p:spPr>
        <p:txBody>
          <a:bodyPr wrap="square" rtlCol="0">
            <a:spAutoFit/>
          </a:bodyPr>
          <a:lstStyle/>
          <a:p>
            <a:r>
              <a:rPr lang="en-US" dirty="0"/>
              <a:t>x=2</a:t>
            </a:r>
          </a:p>
        </p:txBody>
      </p:sp>
      <p:sp>
        <p:nvSpPr>
          <p:cNvPr id="62" name="TextBox 61"/>
          <p:cNvSpPr txBox="1"/>
          <p:nvPr/>
        </p:nvSpPr>
        <p:spPr>
          <a:xfrm>
            <a:off x="4278380" y="1525781"/>
            <a:ext cx="533035" cy="369332"/>
          </a:xfrm>
          <a:prstGeom prst="rect">
            <a:avLst/>
          </a:prstGeom>
          <a:noFill/>
        </p:spPr>
        <p:txBody>
          <a:bodyPr wrap="square" rtlCol="0">
            <a:spAutoFit/>
          </a:bodyPr>
          <a:lstStyle/>
          <a:p>
            <a:r>
              <a:rPr lang="en-US" dirty="0"/>
              <a:t>x=3</a:t>
            </a:r>
          </a:p>
        </p:txBody>
      </p:sp>
      <mc:AlternateContent xmlns:mc="http://schemas.openxmlformats.org/markup-compatibility/2006" xmlns:a14="http://schemas.microsoft.com/office/drawing/2010/main">
        <mc:Choice Requires="a14">
          <p:sp>
            <p:nvSpPr>
              <p:cNvPr id="64" name="Content Placeholder 2"/>
              <p:cNvSpPr>
                <a:spLocks noGrp="1"/>
              </p:cNvSpPr>
              <p:nvPr>
                <p:ph idx="1"/>
              </p:nvPr>
            </p:nvSpPr>
            <p:spPr>
              <a:xfrm>
                <a:off x="5394302" y="86499"/>
                <a:ext cx="3911026" cy="2394912"/>
              </a:xfrm>
            </p:spPr>
            <p:txBody>
              <a:bodyPr>
                <a:normAutofit fontScale="55000" lnSpcReduction="20000"/>
              </a:bodyPr>
              <a:lstStyle/>
              <a:p>
                <a:r>
                  <a:rPr lang="en-US" dirty="0"/>
                  <a:t>Zero-One-Knapsack(W, n, w, v):</a:t>
                </a:r>
              </a:p>
              <a:p>
                <a:pPr lvl="1"/>
                <a:r>
                  <a:rPr lang="en-US" sz="2800" dirty="0">
                    <a:solidFill>
                      <a:schemeClr val="accent1"/>
                    </a:solidFill>
                  </a:rPr>
                  <a:t>K[x,0] = 0 </a:t>
                </a:r>
                <a:r>
                  <a:rPr lang="en-US" sz="2800" dirty="0">
                    <a:solidFill>
                      <a:schemeClr val="tx2"/>
                    </a:solidFill>
                  </a:rPr>
                  <a:t>for all x = 0,</a:t>
                </a:r>
                <a:r>
                  <a:rPr lang="mr-IN" sz="2800" dirty="0">
                    <a:solidFill>
                      <a:schemeClr val="tx2"/>
                    </a:solidFill>
                  </a:rPr>
                  <a:t>…</a:t>
                </a:r>
                <a:r>
                  <a:rPr lang="en-US" sz="2800" dirty="0">
                    <a:solidFill>
                      <a:schemeClr val="tx2"/>
                    </a:solidFill>
                  </a:rPr>
                  <a:t>,W</a:t>
                </a:r>
              </a:p>
              <a:p>
                <a:pPr lvl="1"/>
                <a:r>
                  <a:rPr lang="en-US" sz="2800" dirty="0">
                    <a:solidFill>
                      <a:schemeClr val="accent1"/>
                    </a:solidFill>
                  </a:rPr>
                  <a:t>K[0,i] = 0 </a:t>
                </a:r>
                <a:r>
                  <a:rPr lang="en-US" sz="2800" dirty="0">
                    <a:solidFill>
                      <a:schemeClr val="tx2"/>
                    </a:solidFill>
                  </a:rPr>
                  <a:t>for all </a:t>
                </a:r>
                <a:r>
                  <a:rPr lang="en-US" sz="2800" dirty="0" err="1">
                    <a:solidFill>
                      <a:schemeClr val="tx2"/>
                    </a:solidFill>
                  </a:rPr>
                  <a:t>i</a:t>
                </a:r>
                <a:r>
                  <a:rPr lang="en-US" sz="2800" dirty="0">
                    <a:solidFill>
                      <a:schemeClr val="tx2"/>
                    </a:solidFill>
                  </a:rPr>
                  <a:t> = 0,</a:t>
                </a:r>
                <a:r>
                  <a:rPr lang="mr-IN" sz="2800" dirty="0">
                    <a:solidFill>
                      <a:schemeClr val="tx2"/>
                    </a:solidFill>
                  </a:rPr>
                  <a:t>…</a:t>
                </a:r>
                <a:r>
                  <a:rPr lang="en-US" sz="2800" dirty="0">
                    <a:solidFill>
                      <a:schemeClr val="tx2"/>
                    </a:solidFill>
                  </a:rPr>
                  <a:t>,n</a:t>
                </a:r>
              </a:p>
              <a:p>
                <a:pPr lvl="1"/>
                <a:r>
                  <a:rPr lang="en-US" sz="2800" b="1" dirty="0">
                    <a:solidFill>
                      <a:srgbClr val="7030A0"/>
                    </a:solidFill>
                  </a:rPr>
                  <a:t>for</a:t>
                </a:r>
                <a:r>
                  <a:rPr lang="en-US" sz="2800" dirty="0">
                    <a:solidFill>
                      <a:srgbClr val="7030A0"/>
                    </a:solidFill>
                  </a:rPr>
                  <a:t> x = 1,</a:t>
                </a:r>
                <a:r>
                  <a:rPr lang="mr-IN" sz="2800" dirty="0">
                    <a:solidFill>
                      <a:srgbClr val="7030A0"/>
                    </a:solidFill>
                  </a:rPr>
                  <a:t>…</a:t>
                </a:r>
                <a:r>
                  <a:rPr lang="en-US" sz="2800" dirty="0">
                    <a:solidFill>
                      <a:srgbClr val="7030A0"/>
                    </a:solidFill>
                  </a:rPr>
                  <a:t>,W:</a:t>
                </a:r>
              </a:p>
              <a:p>
                <a:pPr lvl="2"/>
                <a:r>
                  <a:rPr lang="en-US" sz="2800" b="1" dirty="0">
                    <a:solidFill>
                      <a:srgbClr val="7030A0"/>
                    </a:solidFill>
                  </a:rPr>
                  <a:t>for</a:t>
                </a:r>
                <a:r>
                  <a:rPr lang="en-US" sz="2800" dirty="0">
                    <a:solidFill>
                      <a:srgbClr val="7030A0"/>
                    </a:solidFill>
                  </a:rPr>
                  <a:t> j = 1,</a:t>
                </a:r>
                <a:r>
                  <a:rPr lang="mr-IN" sz="2800" dirty="0">
                    <a:solidFill>
                      <a:srgbClr val="7030A0"/>
                    </a:solidFill>
                  </a:rPr>
                  <a:t>…</a:t>
                </a:r>
                <a:r>
                  <a:rPr lang="en-US" sz="2800" dirty="0">
                    <a:solidFill>
                      <a:srgbClr val="7030A0"/>
                    </a:solidFill>
                  </a:rPr>
                  <a:t>,n:</a:t>
                </a:r>
              </a:p>
              <a:p>
                <a:pPr lvl="3"/>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solidFill>
                      <a:schemeClr val="accent4"/>
                    </a:solidFill>
                  </a:rPr>
                  <a:t> K[x, j-1]</a:t>
                </a:r>
              </a:p>
              <a:p>
                <a:pPr lvl="3"/>
                <a:r>
                  <a:rPr lang="en-US" sz="2800" b="1" dirty="0">
                    <a:solidFill>
                      <a:schemeClr val="tx1"/>
                    </a:solidFill>
                  </a:rPr>
                  <a:t>if</a:t>
                </a:r>
                <a:r>
                  <a:rPr lang="en-US" sz="2800" dirty="0">
                    <a:solidFill>
                      <a:schemeClr val="tx1"/>
                    </a:solidFill>
                  </a:rPr>
                  <a:t> </a:t>
                </a:r>
                <a:r>
                  <a:rPr lang="en-US" sz="2800" dirty="0" err="1">
                    <a:solidFill>
                      <a:schemeClr val="tx1"/>
                    </a:solidFill>
                  </a:rPr>
                  <a:t>w</a:t>
                </a:r>
                <a:r>
                  <a:rPr lang="en-US" sz="2800" baseline="-25000" dirty="0" err="1">
                    <a:solidFill>
                      <a:schemeClr val="tx1"/>
                    </a:solidFill>
                  </a:rPr>
                  <a:t>j</a:t>
                </a:r>
                <a:r>
                  <a:rPr lang="en-US" sz="2800" dirty="0">
                    <a:solidFill>
                      <a:schemeClr val="tx1"/>
                    </a:solidFill>
                  </a:rPr>
                  <a:t> </a:t>
                </a:r>
                <a14:m>
                  <m:oMath xmlns:m="http://schemas.openxmlformats.org/officeDocument/2006/math">
                    <m:r>
                      <a:rPr lang="en-US" sz="2800" i="1">
                        <a:solidFill>
                          <a:schemeClr val="tx1"/>
                        </a:solidFill>
                        <a:latin typeface="Cambria Math" charset="0"/>
                      </a:rPr>
                      <m:t>≤</m:t>
                    </m:r>
                  </m:oMath>
                </a14:m>
                <a:r>
                  <a:rPr lang="en-US" sz="2800" dirty="0">
                    <a:solidFill>
                      <a:schemeClr val="tx1"/>
                    </a:solidFill>
                  </a:rPr>
                  <a:t> x:</a:t>
                </a:r>
              </a:p>
              <a:p>
                <a:pPr lvl="4"/>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t> max{ </a:t>
                </a:r>
                <a:r>
                  <a:rPr lang="en-US" sz="2800" dirty="0">
                    <a:solidFill>
                      <a:schemeClr val="accent4"/>
                    </a:solidFill>
                  </a:rPr>
                  <a:t>K[</a:t>
                </a:r>
                <a:r>
                  <a:rPr lang="en-US" sz="2800" dirty="0" err="1">
                    <a:solidFill>
                      <a:schemeClr val="accent4"/>
                    </a:solidFill>
                  </a:rPr>
                  <a:t>x,j</a:t>
                </a:r>
                <a:r>
                  <a:rPr lang="en-US" sz="2800" dirty="0">
                    <a:solidFill>
                      <a:schemeClr val="accent4"/>
                    </a:solidFill>
                  </a:rPr>
                  <a:t>]</a:t>
                </a:r>
                <a:r>
                  <a:rPr lang="en-US" sz="2800" dirty="0"/>
                  <a:t>,   </a:t>
                </a:r>
              </a:p>
              <a:p>
                <a:pPr marL="1828800" lvl="4" indent="0">
                  <a:buNone/>
                </a:pPr>
                <a:r>
                  <a:rPr lang="en-US" sz="2800" dirty="0">
                    <a:solidFill>
                      <a:schemeClr val="accent5"/>
                    </a:solidFill>
                  </a:rPr>
                  <a:t>           K[x </a:t>
                </a:r>
                <a:r>
                  <a:rPr lang="mr-IN" sz="2800" dirty="0">
                    <a:solidFill>
                      <a:schemeClr val="accent5"/>
                    </a:solidFill>
                  </a:rPr>
                  <a:t>–</a:t>
                </a:r>
                <a:r>
                  <a:rPr lang="en-US" sz="2800" dirty="0">
                    <a:solidFill>
                      <a:schemeClr val="accent5"/>
                    </a:solidFill>
                  </a:rPr>
                  <a:t> </a:t>
                </a:r>
                <a:r>
                  <a:rPr lang="en-US" sz="2800" dirty="0" err="1">
                    <a:solidFill>
                      <a:schemeClr val="accent5"/>
                    </a:solidFill>
                  </a:rPr>
                  <a:t>w</a:t>
                </a:r>
                <a:r>
                  <a:rPr lang="en-US" sz="2800" baseline="-25000" dirty="0" err="1">
                    <a:solidFill>
                      <a:schemeClr val="accent5"/>
                    </a:solidFill>
                  </a:rPr>
                  <a:t>j</a:t>
                </a:r>
                <a:r>
                  <a:rPr lang="en-US" sz="2800" dirty="0">
                    <a:solidFill>
                      <a:schemeClr val="accent5"/>
                    </a:solidFill>
                  </a:rPr>
                  <a:t>, j-1] + </a:t>
                </a:r>
                <a:r>
                  <a:rPr lang="en-US" sz="2800" dirty="0" err="1">
                    <a:solidFill>
                      <a:schemeClr val="accent5"/>
                    </a:solidFill>
                  </a:rPr>
                  <a:t>v</a:t>
                </a:r>
                <a:r>
                  <a:rPr lang="en-US" sz="2800" baseline="-25000" dirty="0" err="1">
                    <a:solidFill>
                      <a:schemeClr val="accent5"/>
                    </a:solidFill>
                  </a:rPr>
                  <a:t>j</a:t>
                </a:r>
                <a:r>
                  <a:rPr lang="en-US" sz="2800" dirty="0"/>
                  <a:t> }</a:t>
                </a:r>
              </a:p>
              <a:p>
                <a:pPr lvl="1"/>
                <a:r>
                  <a:rPr lang="en-US" sz="2800" b="1" dirty="0"/>
                  <a:t>return</a:t>
                </a:r>
                <a:r>
                  <a:rPr lang="en-US" sz="2800" dirty="0"/>
                  <a:t> </a:t>
                </a:r>
                <a:r>
                  <a:rPr lang="en-US" sz="2800" dirty="0">
                    <a:solidFill>
                      <a:schemeClr val="accent1"/>
                    </a:solidFill>
                  </a:rPr>
                  <a:t>K[</a:t>
                </a:r>
                <a:r>
                  <a:rPr lang="en-US" sz="2800" dirty="0" err="1">
                    <a:solidFill>
                      <a:schemeClr val="accent1"/>
                    </a:solidFill>
                  </a:rPr>
                  <a:t>W,n</a:t>
                </a:r>
                <a:r>
                  <a:rPr lang="en-US" sz="2800" dirty="0">
                    <a:solidFill>
                      <a:schemeClr val="accent1"/>
                    </a:solidFill>
                  </a:rPr>
                  <a:t>]</a:t>
                </a:r>
              </a:p>
            </p:txBody>
          </p:sp>
        </mc:Choice>
        <mc:Fallback xmlns="">
          <p:sp>
            <p:nvSpPr>
              <p:cNvPr id="64" name="Content Placeholder 2"/>
              <p:cNvSpPr>
                <a:spLocks noGrp="1" noRot="1" noChangeAspect="1" noMove="1" noResize="1" noEditPoints="1" noAdjustHandles="1" noChangeArrowheads="1" noChangeShapeType="1" noTextEdit="1"/>
              </p:cNvSpPr>
              <p:nvPr>
                <p:ph idx="1"/>
              </p:nvPr>
            </p:nvSpPr>
            <p:spPr>
              <a:xfrm>
                <a:off x="5394302" y="86499"/>
                <a:ext cx="3911026" cy="2394912"/>
              </a:xfrm>
              <a:blipFill rotWithShape="0">
                <a:blip r:embed="rId9"/>
                <a:stretch>
                  <a:fillRect l="-468" t="-2799"/>
                </a:stretch>
              </a:blipFill>
            </p:spPr>
            <p:txBody>
              <a:bodyPr/>
              <a:lstStyle/>
              <a:p>
                <a:r>
                  <a:rPr lang="en-US">
                    <a:noFill/>
                  </a:rPr>
                  <a:t> </a:t>
                </a:r>
              </a:p>
            </p:txBody>
          </p:sp>
        </mc:Fallback>
      </mc:AlternateContent>
      <p:pic>
        <p:nvPicPr>
          <p:cNvPr id="65" name="Picture 6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7797" y="2901331"/>
            <a:ext cx="478947" cy="435192"/>
          </a:xfrm>
          <a:prstGeom prst="rect">
            <a:avLst/>
          </a:prstGeom>
        </p:spPr>
      </p:pic>
      <p:pic>
        <p:nvPicPr>
          <p:cNvPr id="67"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3610496"/>
            <a:ext cx="478947" cy="435192"/>
          </a:xfrm>
          <a:prstGeom prst="rect">
            <a:avLst/>
          </a:prstGeom>
        </p:spPr>
      </p:pic>
      <p:sp>
        <p:nvSpPr>
          <p:cNvPr id="68" name="Rectangle 67"/>
          <p:cNvSpPr/>
          <p:nvPr/>
        </p:nvSpPr>
        <p:spPr>
          <a:xfrm>
            <a:off x="1376682" y="5524009"/>
            <a:ext cx="475267" cy="486526"/>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69" name="Rectangle 68"/>
          <p:cNvSpPr/>
          <p:nvPr/>
        </p:nvSpPr>
        <p:spPr>
          <a:xfrm>
            <a:off x="476286" y="5527085"/>
            <a:ext cx="478947" cy="483449"/>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0" name="TextBox 69"/>
          <p:cNvSpPr txBox="1"/>
          <p:nvPr/>
        </p:nvSpPr>
        <p:spPr>
          <a:xfrm>
            <a:off x="337143" y="6056700"/>
            <a:ext cx="1087914" cy="646331"/>
          </a:xfrm>
          <a:prstGeom prst="rect">
            <a:avLst/>
          </a:prstGeom>
          <a:noFill/>
        </p:spPr>
        <p:txBody>
          <a:bodyPr wrap="square" rtlCol="0">
            <a:spAutoFit/>
          </a:bodyPr>
          <a:lstStyle/>
          <a:p>
            <a:r>
              <a:rPr lang="en-US"/>
              <a:t>current entry</a:t>
            </a:r>
          </a:p>
        </p:txBody>
      </p:sp>
      <p:sp>
        <p:nvSpPr>
          <p:cNvPr id="71" name="TextBox 70"/>
          <p:cNvSpPr txBox="1"/>
          <p:nvPr/>
        </p:nvSpPr>
        <p:spPr>
          <a:xfrm>
            <a:off x="1273424" y="6035788"/>
            <a:ext cx="1617910" cy="646331"/>
          </a:xfrm>
          <a:prstGeom prst="rect">
            <a:avLst/>
          </a:prstGeom>
          <a:noFill/>
        </p:spPr>
        <p:txBody>
          <a:bodyPr wrap="square" rtlCol="0">
            <a:spAutoFit/>
          </a:bodyPr>
          <a:lstStyle/>
          <a:p>
            <a:r>
              <a:rPr lang="en-US"/>
              <a:t>relevant previous entry</a:t>
            </a:r>
          </a:p>
        </p:txBody>
      </p:sp>
      <p:sp>
        <p:nvSpPr>
          <p:cNvPr id="2" name="Slide Number Placeholder 1">
            <a:extLst>
              <a:ext uri="{FF2B5EF4-FFF2-40B4-BE49-F238E27FC236}">
                <a16:creationId xmlns:a16="http://schemas.microsoft.com/office/drawing/2014/main" id="{1E7B2D22-C4A4-224C-8974-BE15E87EFCBF}"/>
              </a:ext>
            </a:extLst>
          </p:cNvPr>
          <p:cNvSpPr>
            <a:spLocks noGrp="1"/>
          </p:cNvSpPr>
          <p:nvPr>
            <p:ph type="sldNum" sz="quarter" idx="12"/>
          </p:nvPr>
        </p:nvSpPr>
        <p:spPr/>
        <p:txBody>
          <a:bodyPr/>
          <a:lstStyle/>
          <a:p>
            <a:fld id="{EF2FF170-42D9-E44F-9C55-E217B723EC95}" type="slidenum">
              <a:rPr lang="en-US" smtClean="0"/>
              <a:t>80</a:t>
            </a:fld>
            <a:endParaRPr lang="en-US"/>
          </a:p>
        </p:txBody>
      </p:sp>
    </p:spTree>
    <p:extLst>
      <p:ext uri="{BB962C8B-B14F-4D97-AF65-F5344CB8AC3E}">
        <p14:creationId xmlns:p14="http://schemas.microsoft.com/office/powerpoint/2010/main" val="15263877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9537" y="2015068"/>
            <a:ext cx="2774094" cy="699992"/>
            <a:chOff x="628650" y="2737674"/>
            <a:chExt cx="3565004" cy="857179"/>
          </a:xfrm>
          <a:solidFill>
            <a:schemeClr val="accent2">
              <a:lumMod val="20000"/>
              <a:lumOff val="80000"/>
            </a:schemeClr>
          </a:solidFill>
        </p:grpSpPr>
        <p:sp>
          <p:nvSpPr>
            <p:cNvPr id="5" name="Rectangle 4"/>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7" name="Rectangle 6"/>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8" name="Rectangle 7"/>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gr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3688355" y="5237725"/>
            <a:ext cx="3673114" cy="1475713"/>
            <a:chOff x="-479811" y="1751737"/>
            <a:chExt cx="5881453" cy="2600511"/>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0" name="TextBox 1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1" name="TextBox 2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2" name="TextBox 2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3" name="TextBox 2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4" name="TextBox 2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5" name="TextBox 24"/>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26" name="TextBox 25"/>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27" name="TextBox 26"/>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28" name="TextBox 27"/>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9" name="TextBox 28"/>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3</a:t>
            </a:r>
          </a:p>
        </p:txBody>
      </p:sp>
      <p:sp>
        <p:nvSpPr>
          <p:cNvPr id="30" name="Title 29"/>
          <p:cNvSpPr>
            <a:spLocks noGrp="1"/>
          </p:cNvSpPr>
          <p:nvPr>
            <p:ph type="title"/>
          </p:nvPr>
        </p:nvSpPr>
        <p:spPr/>
        <p:txBody>
          <a:bodyPr/>
          <a:lstStyle/>
          <a:p>
            <a:r>
              <a:rPr lang="en-US" dirty="0"/>
              <a:t>Example</a:t>
            </a:r>
          </a:p>
        </p:txBody>
      </p:sp>
      <p:grpSp>
        <p:nvGrpSpPr>
          <p:cNvPr id="31" name="Group 30"/>
          <p:cNvGrpSpPr/>
          <p:nvPr/>
        </p:nvGrpSpPr>
        <p:grpSpPr>
          <a:xfrm>
            <a:off x="2117568" y="2714528"/>
            <a:ext cx="2774094" cy="699992"/>
            <a:chOff x="628650" y="2737674"/>
            <a:chExt cx="3565004" cy="857179"/>
          </a:xfrm>
          <a:solidFill>
            <a:schemeClr val="accent2">
              <a:lumMod val="20000"/>
              <a:lumOff val="80000"/>
            </a:schemeClr>
          </a:solidFill>
        </p:grpSpPr>
        <p:sp>
          <p:nvSpPr>
            <p:cNvPr id="32" name="Rectangle 31"/>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3" name="Rectangle 32"/>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4" name="Rectangle 33"/>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35" name="Rectangle 34"/>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37" name="Group 36"/>
          <p:cNvGrpSpPr/>
          <p:nvPr/>
        </p:nvGrpSpPr>
        <p:grpSpPr>
          <a:xfrm>
            <a:off x="2117568" y="3413313"/>
            <a:ext cx="2774094" cy="699992"/>
            <a:chOff x="628650" y="2737674"/>
            <a:chExt cx="3565004" cy="857179"/>
          </a:xfrm>
          <a:solidFill>
            <a:schemeClr val="accent2">
              <a:lumMod val="20000"/>
              <a:lumOff val="80000"/>
            </a:schemeClr>
          </a:solidFill>
        </p:grpSpPr>
        <p:sp>
          <p:nvSpPr>
            <p:cNvPr id="38" name="Rectangle 37"/>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9" name="Rectangle 38"/>
            <p:cNvSpPr/>
            <p:nvPr/>
          </p:nvSpPr>
          <p:spPr>
            <a:xfrm>
              <a:off x="1519901" y="2737674"/>
              <a:ext cx="891251" cy="856527"/>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0" name="Rectangle 39"/>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1" name="Rectangle 40"/>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43" name="Group 42"/>
          <p:cNvGrpSpPr/>
          <p:nvPr/>
        </p:nvGrpSpPr>
        <p:grpSpPr>
          <a:xfrm>
            <a:off x="2117568" y="4111105"/>
            <a:ext cx="2774094" cy="699992"/>
            <a:chOff x="628650" y="2737674"/>
            <a:chExt cx="3565004" cy="857179"/>
          </a:xfrm>
          <a:solidFill>
            <a:schemeClr val="accent2">
              <a:lumMod val="20000"/>
              <a:lumOff val="80000"/>
            </a:schemeClr>
          </a:solidFill>
        </p:grpSpPr>
        <p:sp>
          <p:nvSpPr>
            <p:cNvPr id="44" name="Rectangle 43"/>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45" name="Rectangle 44"/>
            <p:cNvSpPr/>
            <p:nvPr/>
          </p:nvSpPr>
          <p:spPr>
            <a:xfrm>
              <a:off x="1519901" y="2737674"/>
              <a:ext cx="891251" cy="856527"/>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6" name="Rectangle 45"/>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7" name="Rectangle 46"/>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4328932"/>
            <a:ext cx="478947" cy="435192"/>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3563080"/>
            <a:ext cx="478947" cy="435192"/>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909" y="2872314"/>
            <a:ext cx="478947" cy="435192"/>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048" y="3563080"/>
            <a:ext cx="527428" cy="479244"/>
          </a:xfrm>
          <a:prstGeom prst="rect">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805" y="4328932"/>
            <a:ext cx="527428" cy="479244"/>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0" y="4416041"/>
            <a:ext cx="467136" cy="424460"/>
          </a:xfrm>
          <a:prstGeom prst="rect">
            <a:avLst/>
          </a:prstGeom>
        </p:spPr>
      </p:pic>
      <p:sp>
        <p:nvSpPr>
          <p:cNvPr id="55" name="TextBox 54"/>
          <p:cNvSpPr txBox="1"/>
          <p:nvPr/>
        </p:nvSpPr>
        <p:spPr>
          <a:xfrm>
            <a:off x="1608882" y="2160378"/>
            <a:ext cx="740780" cy="369332"/>
          </a:xfrm>
          <a:prstGeom prst="rect">
            <a:avLst/>
          </a:prstGeom>
          <a:noFill/>
        </p:spPr>
        <p:txBody>
          <a:bodyPr wrap="square" rtlCol="0">
            <a:spAutoFit/>
          </a:bodyPr>
          <a:lstStyle/>
          <a:p>
            <a:r>
              <a:rPr lang="en-US"/>
              <a:t>j=0</a:t>
            </a:r>
            <a:endParaRPr lang="en-US" dirty="0"/>
          </a:p>
        </p:txBody>
      </p:sp>
      <p:sp>
        <p:nvSpPr>
          <p:cNvPr id="56" name="TextBox 55"/>
          <p:cNvSpPr txBox="1"/>
          <p:nvPr/>
        </p:nvSpPr>
        <p:spPr>
          <a:xfrm>
            <a:off x="1608882" y="2933216"/>
            <a:ext cx="740780" cy="369332"/>
          </a:xfrm>
          <a:prstGeom prst="rect">
            <a:avLst/>
          </a:prstGeom>
          <a:noFill/>
        </p:spPr>
        <p:txBody>
          <a:bodyPr wrap="square" rtlCol="0">
            <a:spAutoFit/>
          </a:bodyPr>
          <a:lstStyle/>
          <a:p>
            <a:r>
              <a:rPr lang="en-US" dirty="0"/>
              <a:t>j=1</a:t>
            </a:r>
          </a:p>
        </p:txBody>
      </p:sp>
      <p:sp>
        <p:nvSpPr>
          <p:cNvPr id="57" name="TextBox 56"/>
          <p:cNvSpPr txBox="1"/>
          <p:nvPr/>
        </p:nvSpPr>
        <p:spPr>
          <a:xfrm>
            <a:off x="1608882" y="3643426"/>
            <a:ext cx="740780" cy="369332"/>
          </a:xfrm>
          <a:prstGeom prst="rect">
            <a:avLst/>
          </a:prstGeom>
          <a:noFill/>
        </p:spPr>
        <p:txBody>
          <a:bodyPr wrap="square" rtlCol="0">
            <a:spAutoFit/>
          </a:bodyPr>
          <a:lstStyle/>
          <a:p>
            <a:r>
              <a:rPr lang="en-US" dirty="0"/>
              <a:t>j=2</a:t>
            </a:r>
          </a:p>
        </p:txBody>
      </p:sp>
      <p:sp>
        <p:nvSpPr>
          <p:cNvPr id="58" name="TextBox 57"/>
          <p:cNvSpPr txBox="1"/>
          <p:nvPr/>
        </p:nvSpPr>
        <p:spPr>
          <a:xfrm>
            <a:off x="1558593" y="4361862"/>
            <a:ext cx="740780" cy="369332"/>
          </a:xfrm>
          <a:prstGeom prst="rect">
            <a:avLst/>
          </a:prstGeom>
          <a:noFill/>
        </p:spPr>
        <p:txBody>
          <a:bodyPr wrap="square" rtlCol="0">
            <a:spAutoFit/>
          </a:bodyPr>
          <a:lstStyle/>
          <a:p>
            <a:r>
              <a:rPr lang="en-US" dirty="0"/>
              <a:t>j=3</a:t>
            </a:r>
          </a:p>
        </p:txBody>
      </p:sp>
      <p:sp>
        <p:nvSpPr>
          <p:cNvPr id="59" name="TextBox 58"/>
          <p:cNvSpPr txBox="1"/>
          <p:nvPr/>
        </p:nvSpPr>
        <p:spPr>
          <a:xfrm>
            <a:off x="2197811" y="1537070"/>
            <a:ext cx="533035" cy="369332"/>
          </a:xfrm>
          <a:prstGeom prst="rect">
            <a:avLst/>
          </a:prstGeom>
          <a:noFill/>
        </p:spPr>
        <p:txBody>
          <a:bodyPr wrap="square" rtlCol="0">
            <a:spAutoFit/>
          </a:bodyPr>
          <a:lstStyle/>
          <a:p>
            <a:r>
              <a:rPr lang="en-US"/>
              <a:t>x=0</a:t>
            </a:r>
            <a:endParaRPr lang="en-US" dirty="0"/>
          </a:p>
        </p:txBody>
      </p:sp>
      <p:sp>
        <p:nvSpPr>
          <p:cNvPr id="60" name="TextBox 59"/>
          <p:cNvSpPr txBox="1"/>
          <p:nvPr/>
        </p:nvSpPr>
        <p:spPr>
          <a:xfrm>
            <a:off x="2891334" y="1508159"/>
            <a:ext cx="533035" cy="369332"/>
          </a:xfrm>
          <a:prstGeom prst="rect">
            <a:avLst/>
          </a:prstGeom>
          <a:noFill/>
        </p:spPr>
        <p:txBody>
          <a:bodyPr wrap="square" rtlCol="0">
            <a:spAutoFit/>
          </a:bodyPr>
          <a:lstStyle/>
          <a:p>
            <a:r>
              <a:rPr lang="en-US" dirty="0"/>
              <a:t>x=1</a:t>
            </a:r>
          </a:p>
        </p:txBody>
      </p:sp>
      <p:sp>
        <p:nvSpPr>
          <p:cNvPr id="61" name="TextBox 60"/>
          <p:cNvSpPr txBox="1"/>
          <p:nvPr/>
        </p:nvSpPr>
        <p:spPr>
          <a:xfrm>
            <a:off x="3584857" y="1523812"/>
            <a:ext cx="533035" cy="369332"/>
          </a:xfrm>
          <a:prstGeom prst="rect">
            <a:avLst/>
          </a:prstGeom>
          <a:noFill/>
        </p:spPr>
        <p:txBody>
          <a:bodyPr wrap="square" rtlCol="0">
            <a:spAutoFit/>
          </a:bodyPr>
          <a:lstStyle/>
          <a:p>
            <a:r>
              <a:rPr lang="en-US" dirty="0"/>
              <a:t>x=2</a:t>
            </a:r>
          </a:p>
        </p:txBody>
      </p:sp>
      <p:sp>
        <p:nvSpPr>
          <p:cNvPr id="62" name="TextBox 61"/>
          <p:cNvSpPr txBox="1"/>
          <p:nvPr/>
        </p:nvSpPr>
        <p:spPr>
          <a:xfrm>
            <a:off x="4278380" y="1525781"/>
            <a:ext cx="533035" cy="369332"/>
          </a:xfrm>
          <a:prstGeom prst="rect">
            <a:avLst/>
          </a:prstGeom>
          <a:noFill/>
        </p:spPr>
        <p:txBody>
          <a:bodyPr wrap="square" rtlCol="0">
            <a:spAutoFit/>
          </a:bodyPr>
          <a:lstStyle/>
          <a:p>
            <a:r>
              <a:rPr lang="en-US" dirty="0"/>
              <a:t>x=3</a:t>
            </a:r>
          </a:p>
        </p:txBody>
      </p:sp>
      <mc:AlternateContent xmlns:mc="http://schemas.openxmlformats.org/markup-compatibility/2006" xmlns:a14="http://schemas.microsoft.com/office/drawing/2010/main">
        <mc:Choice Requires="a14">
          <p:sp>
            <p:nvSpPr>
              <p:cNvPr id="64" name="Content Placeholder 2"/>
              <p:cNvSpPr>
                <a:spLocks noGrp="1"/>
              </p:cNvSpPr>
              <p:nvPr>
                <p:ph idx="1"/>
              </p:nvPr>
            </p:nvSpPr>
            <p:spPr>
              <a:xfrm>
                <a:off x="5394302" y="86499"/>
                <a:ext cx="3911026" cy="2394912"/>
              </a:xfrm>
            </p:spPr>
            <p:txBody>
              <a:bodyPr>
                <a:normAutofit fontScale="55000" lnSpcReduction="20000"/>
              </a:bodyPr>
              <a:lstStyle/>
              <a:p>
                <a:r>
                  <a:rPr lang="en-US" dirty="0"/>
                  <a:t>Zero-One-Knapsack(W, n, w, v):</a:t>
                </a:r>
              </a:p>
              <a:p>
                <a:pPr lvl="1"/>
                <a:r>
                  <a:rPr lang="en-US" sz="2800" dirty="0">
                    <a:solidFill>
                      <a:schemeClr val="accent1"/>
                    </a:solidFill>
                  </a:rPr>
                  <a:t>K[x,0] = 0 </a:t>
                </a:r>
                <a:r>
                  <a:rPr lang="en-US" sz="2800" dirty="0">
                    <a:solidFill>
                      <a:schemeClr val="tx2"/>
                    </a:solidFill>
                  </a:rPr>
                  <a:t>for all x = 0,</a:t>
                </a:r>
                <a:r>
                  <a:rPr lang="mr-IN" sz="2800" dirty="0">
                    <a:solidFill>
                      <a:schemeClr val="tx2"/>
                    </a:solidFill>
                  </a:rPr>
                  <a:t>…</a:t>
                </a:r>
                <a:r>
                  <a:rPr lang="en-US" sz="2800" dirty="0">
                    <a:solidFill>
                      <a:schemeClr val="tx2"/>
                    </a:solidFill>
                  </a:rPr>
                  <a:t>,W</a:t>
                </a:r>
              </a:p>
              <a:p>
                <a:pPr lvl="1"/>
                <a:r>
                  <a:rPr lang="en-US" sz="2800" dirty="0">
                    <a:solidFill>
                      <a:schemeClr val="accent1"/>
                    </a:solidFill>
                  </a:rPr>
                  <a:t>K[0,i] = 0 </a:t>
                </a:r>
                <a:r>
                  <a:rPr lang="en-US" sz="2800" dirty="0">
                    <a:solidFill>
                      <a:schemeClr val="tx2"/>
                    </a:solidFill>
                  </a:rPr>
                  <a:t>for all </a:t>
                </a:r>
                <a:r>
                  <a:rPr lang="en-US" sz="2800" dirty="0" err="1">
                    <a:solidFill>
                      <a:schemeClr val="tx2"/>
                    </a:solidFill>
                  </a:rPr>
                  <a:t>i</a:t>
                </a:r>
                <a:r>
                  <a:rPr lang="en-US" sz="2800" dirty="0">
                    <a:solidFill>
                      <a:schemeClr val="tx2"/>
                    </a:solidFill>
                  </a:rPr>
                  <a:t> = 0,</a:t>
                </a:r>
                <a:r>
                  <a:rPr lang="mr-IN" sz="2800" dirty="0">
                    <a:solidFill>
                      <a:schemeClr val="tx2"/>
                    </a:solidFill>
                  </a:rPr>
                  <a:t>…</a:t>
                </a:r>
                <a:r>
                  <a:rPr lang="en-US" sz="2800" dirty="0">
                    <a:solidFill>
                      <a:schemeClr val="tx2"/>
                    </a:solidFill>
                  </a:rPr>
                  <a:t>,n</a:t>
                </a:r>
              </a:p>
              <a:p>
                <a:pPr lvl="1"/>
                <a:r>
                  <a:rPr lang="en-US" sz="2800" b="1" dirty="0">
                    <a:solidFill>
                      <a:srgbClr val="7030A0"/>
                    </a:solidFill>
                  </a:rPr>
                  <a:t>for</a:t>
                </a:r>
                <a:r>
                  <a:rPr lang="en-US" sz="2800" dirty="0">
                    <a:solidFill>
                      <a:srgbClr val="7030A0"/>
                    </a:solidFill>
                  </a:rPr>
                  <a:t> x = 1,</a:t>
                </a:r>
                <a:r>
                  <a:rPr lang="mr-IN" sz="2800" dirty="0">
                    <a:solidFill>
                      <a:srgbClr val="7030A0"/>
                    </a:solidFill>
                  </a:rPr>
                  <a:t>…</a:t>
                </a:r>
                <a:r>
                  <a:rPr lang="en-US" sz="2800" dirty="0">
                    <a:solidFill>
                      <a:srgbClr val="7030A0"/>
                    </a:solidFill>
                  </a:rPr>
                  <a:t>,W:</a:t>
                </a:r>
              </a:p>
              <a:p>
                <a:pPr lvl="2"/>
                <a:r>
                  <a:rPr lang="en-US" sz="2800" b="1" dirty="0">
                    <a:solidFill>
                      <a:srgbClr val="7030A0"/>
                    </a:solidFill>
                  </a:rPr>
                  <a:t>for</a:t>
                </a:r>
                <a:r>
                  <a:rPr lang="en-US" sz="2800" dirty="0">
                    <a:solidFill>
                      <a:srgbClr val="7030A0"/>
                    </a:solidFill>
                  </a:rPr>
                  <a:t> j = 1,</a:t>
                </a:r>
                <a:r>
                  <a:rPr lang="mr-IN" sz="2800" dirty="0">
                    <a:solidFill>
                      <a:srgbClr val="7030A0"/>
                    </a:solidFill>
                  </a:rPr>
                  <a:t>…</a:t>
                </a:r>
                <a:r>
                  <a:rPr lang="en-US" sz="2800" dirty="0">
                    <a:solidFill>
                      <a:srgbClr val="7030A0"/>
                    </a:solidFill>
                  </a:rPr>
                  <a:t>,n:</a:t>
                </a:r>
              </a:p>
              <a:p>
                <a:pPr lvl="3"/>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solidFill>
                      <a:schemeClr val="accent4"/>
                    </a:solidFill>
                  </a:rPr>
                  <a:t> K[x, j-1]</a:t>
                </a:r>
              </a:p>
              <a:p>
                <a:pPr lvl="3"/>
                <a:r>
                  <a:rPr lang="en-US" sz="2800" b="1" dirty="0">
                    <a:solidFill>
                      <a:schemeClr val="tx1"/>
                    </a:solidFill>
                  </a:rPr>
                  <a:t>if</a:t>
                </a:r>
                <a:r>
                  <a:rPr lang="en-US" sz="2800" dirty="0">
                    <a:solidFill>
                      <a:schemeClr val="tx1"/>
                    </a:solidFill>
                  </a:rPr>
                  <a:t> </a:t>
                </a:r>
                <a:r>
                  <a:rPr lang="en-US" sz="2800" dirty="0" err="1">
                    <a:solidFill>
                      <a:schemeClr val="tx1"/>
                    </a:solidFill>
                  </a:rPr>
                  <a:t>w</a:t>
                </a:r>
                <a:r>
                  <a:rPr lang="en-US" sz="2800" baseline="-25000" dirty="0" err="1">
                    <a:solidFill>
                      <a:schemeClr val="tx1"/>
                    </a:solidFill>
                  </a:rPr>
                  <a:t>j</a:t>
                </a:r>
                <a:r>
                  <a:rPr lang="en-US" sz="2800" dirty="0">
                    <a:solidFill>
                      <a:schemeClr val="tx1"/>
                    </a:solidFill>
                  </a:rPr>
                  <a:t> </a:t>
                </a:r>
                <a14:m>
                  <m:oMath xmlns:m="http://schemas.openxmlformats.org/officeDocument/2006/math">
                    <m:r>
                      <a:rPr lang="en-US" sz="2800" i="1">
                        <a:solidFill>
                          <a:schemeClr val="tx1"/>
                        </a:solidFill>
                        <a:latin typeface="Cambria Math" charset="0"/>
                      </a:rPr>
                      <m:t>≤</m:t>
                    </m:r>
                  </m:oMath>
                </a14:m>
                <a:r>
                  <a:rPr lang="en-US" sz="2800" dirty="0">
                    <a:solidFill>
                      <a:schemeClr val="tx1"/>
                    </a:solidFill>
                  </a:rPr>
                  <a:t> x:</a:t>
                </a:r>
              </a:p>
              <a:p>
                <a:pPr lvl="4"/>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t> max{ </a:t>
                </a:r>
                <a:r>
                  <a:rPr lang="en-US" sz="2800" dirty="0">
                    <a:solidFill>
                      <a:schemeClr val="accent4"/>
                    </a:solidFill>
                  </a:rPr>
                  <a:t>K[</a:t>
                </a:r>
                <a:r>
                  <a:rPr lang="en-US" sz="2800" dirty="0" err="1">
                    <a:solidFill>
                      <a:schemeClr val="accent4"/>
                    </a:solidFill>
                  </a:rPr>
                  <a:t>x,j</a:t>
                </a:r>
                <a:r>
                  <a:rPr lang="en-US" sz="2800" dirty="0">
                    <a:solidFill>
                      <a:schemeClr val="accent4"/>
                    </a:solidFill>
                  </a:rPr>
                  <a:t>]</a:t>
                </a:r>
                <a:r>
                  <a:rPr lang="en-US" sz="2800" dirty="0"/>
                  <a:t>,   </a:t>
                </a:r>
              </a:p>
              <a:p>
                <a:pPr marL="1828800" lvl="4" indent="0">
                  <a:buNone/>
                </a:pPr>
                <a:r>
                  <a:rPr lang="en-US" sz="2800" dirty="0">
                    <a:solidFill>
                      <a:schemeClr val="accent5"/>
                    </a:solidFill>
                  </a:rPr>
                  <a:t>           K[x </a:t>
                </a:r>
                <a:r>
                  <a:rPr lang="mr-IN" sz="2800" dirty="0">
                    <a:solidFill>
                      <a:schemeClr val="accent5"/>
                    </a:solidFill>
                  </a:rPr>
                  <a:t>–</a:t>
                </a:r>
                <a:r>
                  <a:rPr lang="en-US" sz="2800" dirty="0">
                    <a:solidFill>
                      <a:schemeClr val="accent5"/>
                    </a:solidFill>
                  </a:rPr>
                  <a:t> </a:t>
                </a:r>
                <a:r>
                  <a:rPr lang="en-US" sz="2800" dirty="0" err="1">
                    <a:solidFill>
                      <a:schemeClr val="accent5"/>
                    </a:solidFill>
                  </a:rPr>
                  <a:t>w</a:t>
                </a:r>
                <a:r>
                  <a:rPr lang="en-US" sz="2800" baseline="-25000" dirty="0" err="1">
                    <a:solidFill>
                      <a:schemeClr val="accent5"/>
                    </a:solidFill>
                  </a:rPr>
                  <a:t>j</a:t>
                </a:r>
                <a:r>
                  <a:rPr lang="en-US" sz="2800" dirty="0">
                    <a:solidFill>
                      <a:schemeClr val="accent5"/>
                    </a:solidFill>
                  </a:rPr>
                  <a:t>, j-1] + </a:t>
                </a:r>
                <a:r>
                  <a:rPr lang="en-US" sz="2800" dirty="0" err="1">
                    <a:solidFill>
                      <a:schemeClr val="accent5"/>
                    </a:solidFill>
                  </a:rPr>
                  <a:t>v</a:t>
                </a:r>
                <a:r>
                  <a:rPr lang="en-US" sz="2800" baseline="-25000" dirty="0" err="1">
                    <a:solidFill>
                      <a:schemeClr val="accent5"/>
                    </a:solidFill>
                  </a:rPr>
                  <a:t>j</a:t>
                </a:r>
                <a:r>
                  <a:rPr lang="en-US" sz="2800" dirty="0"/>
                  <a:t> }</a:t>
                </a:r>
              </a:p>
              <a:p>
                <a:pPr lvl="1"/>
                <a:r>
                  <a:rPr lang="en-US" sz="2800" b="1" dirty="0"/>
                  <a:t>return</a:t>
                </a:r>
                <a:r>
                  <a:rPr lang="en-US" sz="2800" dirty="0"/>
                  <a:t> </a:t>
                </a:r>
                <a:r>
                  <a:rPr lang="en-US" sz="2800" dirty="0">
                    <a:solidFill>
                      <a:schemeClr val="accent1"/>
                    </a:solidFill>
                  </a:rPr>
                  <a:t>K[</a:t>
                </a:r>
                <a:r>
                  <a:rPr lang="en-US" sz="2800" dirty="0" err="1">
                    <a:solidFill>
                      <a:schemeClr val="accent1"/>
                    </a:solidFill>
                  </a:rPr>
                  <a:t>W,n</a:t>
                </a:r>
                <a:r>
                  <a:rPr lang="en-US" sz="2800" dirty="0">
                    <a:solidFill>
                      <a:schemeClr val="accent1"/>
                    </a:solidFill>
                  </a:rPr>
                  <a:t>]</a:t>
                </a:r>
              </a:p>
            </p:txBody>
          </p:sp>
        </mc:Choice>
        <mc:Fallback xmlns="">
          <p:sp>
            <p:nvSpPr>
              <p:cNvPr id="64" name="Content Placeholder 2"/>
              <p:cNvSpPr>
                <a:spLocks noGrp="1" noRot="1" noChangeAspect="1" noMove="1" noResize="1" noEditPoints="1" noAdjustHandles="1" noChangeArrowheads="1" noChangeShapeType="1" noTextEdit="1"/>
              </p:cNvSpPr>
              <p:nvPr>
                <p:ph idx="1"/>
              </p:nvPr>
            </p:nvSpPr>
            <p:spPr>
              <a:xfrm>
                <a:off x="5394302" y="86499"/>
                <a:ext cx="3911026" cy="2394912"/>
              </a:xfrm>
              <a:blipFill rotWithShape="0">
                <a:blip r:embed="rId9"/>
                <a:stretch>
                  <a:fillRect l="-468" t="-2799"/>
                </a:stretch>
              </a:blipFill>
            </p:spPr>
            <p:txBody>
              <a:bodyPr/>
              <a:lstStyle/>
              <a:p>
                <a:r>
                  <a:rPr lang="en-US">
                    <a:noFill/>
                  </a:rPr>
                  <a:t> </a:t>
                </a:r>
              </a:p>
            </p:txBody>
          </p:sp>
        </mc:Fallback>
      </mc:AlternateContent>
      <p:pic>
        <p:nvPicPr>
          <p:cNvPr id="65" name="Picture 6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7797" y="2901331"/>
            <a:ext cx="478947" cy="435192"/>
          </a:xfrm>
          <a:prstGeom prst="rect">
            <a:avLst/>
          </a:prstGeom>
        </p:spPr>
      </p:pic>
      <p:pic>
        <p:nvPicPr>
          <p:cNvPr id="67"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3610496"/>
            <a:ext cx="478947" cy="435192"/>
          </a:xfrm>
          <a:prstGeom prst="rect">
            <a:avLst/>
          </a:prstGeom>
        </p:spPr>
      </p:pic>
      <p:pic>
        <p:nvPicPr>
          <p:cNvPr id="66" name="Picture 6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4307613"/>
            <a:ext cx="478947" cy="435192"/>
          </a:xfrm>
          <a:prstGeom prst="rect">
            <a:avLst/>
          </a:prstGeom>
        </p:spPr>
      </p:pic>
      <p:sp>
        <p:nvSpPr>
          <p:cNvPr id="68" name="Rectangle 67"/>
          <p:cNvSpPr/>
          <p:nvPr/>
        </p:nvSpPr>
        <p:spPr>
          <a:xfrm>
            <a:off x="1376682" y="5524009"/>
            <a:ext cx="475267" cy="486526"/>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69" name="Rectangle 68"/>
          <p:cNvSpPr/>
          <p:nvPr/>
        </p:nvSpPr>
        <p:spPr>
          <a:xfrm>
            <a:off x="476286" y="5527085"/>
            <a:ext cx="478947" cy="483449"/>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0" name="TextBox 69"/>
          <p:cNvSpPr txBox="1"/>
          <p:nvPr/>
        </p:nvSpPr>
        <p:spPr>
          <a:xfrm>
            <a:off x="337143" y="6056700"/>
            <a:ext cx="1087914" cy="646331"/>
          </a:xfrm>
          <a:prstGeom prst="rect">
            <a:avLst/>
          </a:prstGeom>
          <a:noFill/>
        </p:spPr>
        <p:txBody>
          <a:bodyPr wrap="square" rtlCol="0">
            <a:spAutoFit/>
          </a:bodyPr>
          <a:lstStyle/>
          <a:p>
            <a:r>
              <a:rPr lang="en-US"/>
              <a:t>current entry</a:t>
            </a:r>
          </a:p>
        </p:txBody>
      </p:sp>
      <p:sp>
        <p:nvSpPr>
          <p:cNvPr id="71" name="TextBox 70"/>
          <p:cNvSpPr txBox="1"/>
          <p:nvPr/>
        </p:nvSpPr>
        <p:spPr>
          <a:xfrm>
            <a:off x="1273424" y="6035788"/>
            <a:ext cx="1617910" cy="646331"/>
          </a:xfrm>
          <a:prstGeom prst="rect">
            <a:avLst/>
          </a:prstGeom>
          <a:noFill/>
        </p:spPr>
        <p:txBody>
          <a:bodyPr wrap="square" rtlCol="0">
            <a:spAutoFit/>
          </a:bodyPr>
          <a:lstStyle/>
          <a:p>
            <a:r>
              <a:rPr lang="en-US"/>
              <a:t>relevant previous entry</a:t>
            </a:r>
          </a:p>
        </p:txBody>
      </p:sp>
      <p:sp>
        <p:nvSpPr>
          <p:cNvPr id="2" name="Slide Number Placeholder 1">
            <a:extLst>
              <a:ext uri="{FF2B5EF4-FFF2-40B4-BE49-F238E27FC236}">
                <a16:creationId xmlns:a16="http://schemas.microsoft.com/office/drawing/2014/main" id="{F6B85E15-5810-6A4D-813C-3F37DF08949B}"/>
              </a:ext>
            </a:extLst>
          </p:cNvPr>
          <p:cNvSpPr>
            <a:spLocks noGrp="1"/>
          </p:cNvSpPr>
          <p:nvPr>
            <p:ph type="sldNum" sz="quarter" idx="12"/>
          </p:nvPr>
        </p:nvSpPr>
        <p:spPr/>
        <p:txBody>
          <a:bodyPr/>
          <a:lstStyle/>
          <a:p>
            <a:fld id="{EF2FF170-42D9-E44F-9C55-E217B723EC95}" type="slidenum">
              <a:rPr lang="en-US" smtClean="0"/>
              <a:t>81</a:t>
            </a:fld>
            <a:endParaRPr lang="en-US"/>
          </a:p>
        </p:txBody>
      </p:sp>
    </p:spTree>
    <p:extLst>
      <p:ext uri="{BB962C8B-B14F-4D97-AF65-F5344CB8AC3E}">
        <p14:creationId xmlns:p14="http://schemas.microsoft.com/office/powerpoint/2010/main" val="803701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9537" y="2015068"/>
            <a:ext cx="2774094" cy="699992"/>
            <a:chOff x="628650" y="2737674"/>
            <a:chExt cx="3565004" cy="857179"/>
          </a:xfrm>
          <a:solidFill>
            <a:schemeClr val="accent2">
              <a:lumMod val="20000"/>
              <a:lumOff val="80000"/>
            </a:schemeClr>
          </a:solidFill>
        </p:grpSpPr>
        <p:sp>
          <p:nvSpPr>
            <p:cNvPr id="5" name="Rectangle 4"/>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7" name="Rectangle 6"/>
            <p:cNvSpPr/>
            <p:nvPr/>
          </p:nvSpPr>
          <p:spPr>
            <a:xfrm>
              <a:off x="2411152" y="2737674"/>
              <a:ext cx="891251" cy="856527"/>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8" name="Rectangle 7"/>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gr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3688355" y="5237725"/>
            <a:ext cx="3673114" cy="1475713"/>
            <a:chOff x="-479811" y="1751737"/>
            <a:chExt cx="5881453" cy="2600511"/>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0" name="TextBox 1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1" name="TextBox 2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2" name="TextBox 2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3" name="TextBox 2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4" name="TextBox 2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5" name="TextBox 24"/>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26" name="TextBox 25"/>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27" name="TextBox 26"/>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28" name="TextBox 27"/>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9" name="TextBox 28"/>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3</a:t>
            </a:r>
          </a:p>
        </p:txBody>
      </p:sp>
      <p:sp>
        <p:nvSpPr>
          <p:cNvPr id="30" name="Title 29"/>
          <p:cNvSpPr>
            <a:spLocks noGrp="1"/>
          </p:cNvSpPr>
          <p:nvPr>
            <p:ph type="title"/>
          </p:nvPr>
        </p:nvSpPr>
        <p:spPr/>
        <p:txBody>
          <a:bodyPr/>
          <a:lstStyle/>
          <a:p>
            <a:r>
              <a:rPr lang="en-US" dirty="0"/>
              <a:t>Example</a:t>
            </a:r>
          </a:p>
        </p:txBody>
      </p:sp>
      <p:grpSp>
        <p:nvGrpSpPr>
          <p:cNvPr id="31" name="Group 30"/>
          <p:cNvGrpSpPr/>
          <p:nvPr/>
        </p:nvGrpSpPr>
        <p:grpSpPr>
          <a:xfrm>
            <a:off x="2117568" y="2714528"/>
            <a:ext cx="2774094" cy="699992"/>
            <a:chOff x="628650" y="2737674"/>
            <a:chExt cx="3565004" cy="857179"/>
          </a:xfrm>
          <a:solidFill>
            <a:schemeClr val="accent2">
              <a:lumMod val="20000"/>
              <a:lumOff val="80000"/>
            </a:schemeClr>
          </a:solidFill>
        </p:grpSpPr>
        <p:sp>
          <p:nvSpPr>
            <p:cNvPr id="32" name="Rectangle 31"/>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3" name="Rectangle 32"/>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4" name="Rectangle 33"/>
            <p:cNvSpPr/>
            <p:nvPr/>
          </p:nvSpPr>
          <p:spPr>
            <a:xfrm>
              <a:off x="2411152" y="2737674"/>
              <a:ext cx="891251" cy="856527"/>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5" name="Rectangle 34"/>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37" name="Group 36"/>
          <p:cNvGrpSpPr/>
          <p:nvPr/>
        </p:nvGrpSpPr>
        <p:grpSpPr>
          <a:xfrm>
            <a:off x="2117568" y="3413313"/>
            <a:ext cx="2774094" cy="699992"/>
            <a:chOff x="628650" y="2737674"/>
            <a:chExt cx="3565004" cy="857179"/>
          </a:xfrm>
          <a:solidFill>
            <a:schemeClr val="accent2">
              <a:lumMod val="20000"/>
              <a:lumOff val="80000"/>
            </a:schemeClr>
          </a:solidFill>
        </p:grpSpPr>
        <p:sp>
          <p:nvSpPr>
            <p:cNvPr id="38" name="Rectangle 37"/>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9" name="Rectangle 38"/>
            <p:cNvSpPr/>
            <p:nvPr/>
          </p:nvSpPr>
          <p:spPr>
            <a:xfrm>
              <a:off x="1519901" y="2737674"/>
              <a:ext cx="891251" cy="856527"/>
            </a:xfrm>
            <a:prstGeom prst="rect">
              <a:avLst/>
            </a:prstGeom>
            <a:solidFill>
              <a:schemeClr val="accent2">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0" name="Rectangle 39"/>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1" name="Rectangle 40"/>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43" name="Group 42"/>
          <p:cNvGrpSpPr/>
          <p:nvPr/>
        </p:nvGrpSpPr>
        <p:grpSpPr>
          <a:xfrm>
            <a:off x="2117568" y="4111105"/>
            <a:ext cx="2774094" cy="699992"/>
            <a:chOff x="628650" y="2737674"/>
            <a:chExt cx="3565004" cy="857179"/>
          </a:xfrm>
          <a:solidFill>
            <a:schemeClr val="accent2">
              <a:lumMod val="20000"/>
              <a:lumOff val="80000"/>
            </a:schemeClr>
          </a:solidFill>
        </p:grpSpPr>
        <p:sp>
          <p:nvSpPr>
            <p:cNvPr id="44" name="Rectangle 43"/>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45" name="Rectangle 44"/>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6" name="Rectangle 45"/>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7" name="Rectangle 46"/>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4328932"/>
            <a:ext cx="478947" cy="435192"/>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3563080"/>
            <a:ext cx="478947" cy="435192"/>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909" y="2872314"/>
            <a:ext cx="478947" cy="435192"/>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048" y="3563080"/>
            <a:ext cx="527428" cy="479244"/>
          </a:xfrm>
          <a:prstGeom prst="rect">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805" y="4328932"/>
            <a:ext cx="527428" cy="479244"/>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0" y="4416041"/>
            <a:ext cx="467136" cy="424460"/>
          </a:xfrm>
          <a:prstGeom prst="rect">
            <a:avLst/>
          </a:prstGeom>
        </p:spPr>
      </p:pic>
      <p:sp>
        <p:nvSpPr>
          <p:cNvPr id="55" name="TextBox 54"/>
          <p:cNvSpPr txBox="1"/>
          <p:nvPr/>
        </p:nvSpPr>
        <p:spPr>
          <a:xfrm>
            <a:off x="1608882" y="2160378"/>
            <a:ext cx="740780" cy="369332"/>
          </a:xfrm>
          <a:prstGeom prst="rect">
            <a:avLst/>
          </a:prstGeom>
          <a:noFill/>
        </p:spPr>
        <p:txBody>
          <a:bodyPr wrap="square" rtlCol="0">
            <a:spAutoFit/>
          </a:bodyPr>
          <a:lstStyle/>
          <a:p>
            <a:r>
              <a:rPr lang="en-US"/>
              <a:t>j=0</a:t>
            </a:r>
            <a:endParaRPr lang="en-US" dirty="0"/>
          </a:p>
        </p:txBody>
      </p:sp>
      <p:sp>
        <p:nvSpPr>
          <p:cNvPr id="56" name="TextBox 55"/>
          <p:cNvSpPr txBox="1"/>
          <p:nvPr/>
        </p:nvSpPr>
        <p:spPr>
          <a:xfrm>
            <a:off x="1608882" y="2933216"/>
            <a:ext cx="740780" cy="369332"/>
          </a:xfrm>
          <a:prstGeom prst="rect">
            <a:avLst/>
          </a:prstGeom>
          <a:noFill/>
        </p:spPr>
        <p:txBody>
          <a:bodyPr wrap="square" rtlCol="0">
            <a:spAutoFit/>
          </a:bodyPr>
          <a:lstStyle/>
          <a:p>
            <a:r>
              <a:rPr lang="en-US" dirty="0"/>
              <a:t>j=1</a:t>
            </a:r>
          </a:p>
        </p:txBody>
      </p:sp>
      <p:sp>
        <p:nvSpPr>
          <p:cNvPr id="57" name="TextBox 56"/>
          <p:cNvSpPr txBox="1"/>
          <p:nvPr/>
        </p:nvSpPr>
        <p:spPr>
          <a:xfrm>
            <a:off x="1608882" y="3643426"/>
            <a:ext cx="740780" cy="369332"/>
          </a:xfrm>
          <a:prstGeom prst="rect">
            <a:avLst/>
          </a:prstGeom>
          <a:noFill/>
        </p:spPr>
        <p:txBody>
          <a:bodyPr wrap="square" rtlCol="0">
            <a:spAutoFit/>
          </a:bodyPr>
          <a:lstStyle/>
          <a:p>
            <a:r>
              <a:rPr lang="en-US" dirty="0"/>
              <a:t>j=2</a:t>
            </a:r>
          </a:p>
        </p:txBody>
      </p:sp>
      <p:sp>
        <p:nvSpPr>
          <p:cNvPr id="58" name="TextBox 57"/>
          <p:cNvSpPr txBox="1"/>
          <p:nvPr/>
        </p:nvSpPr>
        <p:spPr>
          <a:xfrm>
            <a:off x="1558593" y="4361862"/>
            <a:ext cx="740780" cy="369332"/>
          </a:xfrm>
          <a:prstGeom prst="rect">
            <a:avLst/>
          </a:prstGeom>
          <a:noFill/>
        </p:spPr>
        <p:txBody>
          <a:bodyPr wrap="square" rtlCol="0">
            <a:spAutoFit/>
          </a:bodyPr>
          <a:lstStyle/>
          <a:p>
            <a:r>
              <a:rPr lang="en-US" dirty="0"/>
              <a:t>j=3</a:t>
            </a:r>
          </a:p>
        </p:txBody>
      </p:sp>
      <p:sp>
        <p:nvSpPr>
          <p:cNvPr id="59" name="TextBox 58"/>
          <p:cNvSpPr txBox="1"/>
          <p:nvPr/>
        </p:nvSpPr>
        <p:spPr>
          <a:xfrm>
            <a:off x="2197811" y="1537070"/>
            <a:ext cx="533035" cy="369332"/>
          </a:xfrm>
          <a:prstGeom prst="rect">
            <a:avLst/>
          </a:prstGeom>
          <a:noFill/>
        </p:spPr>
        <p:txBody>
          <a:bodyPr wrap="square" rtlCol="0">
            <a:spAutoFit/>
          </a:bodyPr>
          <a:lstStyle/>
          <a:p>
            <a:r>
              <a:rPr lang="en-US"/>
              <a:t>x=0</a:t>
            </a:r>
            <a:endParaRPr lang="en-US" dirty="0"/>
          </a:p>
        </p:txBody>
      </p:sp>
      <p:sp>
        <p:nvSpPr>
          <p:cNvPr id="60" name="TextBox 59"/>
          <p:cNvSpPr txBox="1"/>
          <p:nvPr/>
        </p:nvSpPr>
        <p:spPr>
          <a:xfrm>
            <a:off x="2891334" y="1508159"/>
            <a:ext cx="533035" cy="369332"/>
          </a:xfrm>
          <a:prstGeom prst="rect">
            <a:avLst/>
          </a:prstGeom>
          <a:noFill/>
        </p:spPr>
        <p:txBody>
          <a:bodyPr wrap="square" rtlCol="0">
            <a:spAutoFit/>
          </a:bodyPr>
          <a:lstStyle/>
          <a:p>
            <a:r>
              <a:rPr lang="en-US" dirty="0"/>
              <a:t>x=1</a:t>
            </a:r>
          </a:p>
        </p:txBody>
      </p:sp>
      <p:sp>
        <p:nvSpPr>
          <p:cNvPr id="61" name="TextBox 60"/>
          <p:cNvSpPr txBox="1"/>
          <p:nvPr/>
        </p:nvSpPr>
        <p:spPr>
          <a:xfrm>
            <a:off x="3584857" y="1523812"/>
            <a:ext cx="533035" cy="369332"/>
          </a:xfrm>
          <a:prstGeom prst="rect">
            <a:avLst/>
          </a:prstGeom>
          <a:noFill/>
        </p:spPr>
        <p:txBody>
          <a:bodyPr wrap="square" rtlCol="0">
            <a:spAutoFit/>
          </a:bodyPr>
          <a:lstStyle/>
          <a:p>
            <a:r>
              <a:rPr lang="en-US" dirty="0"/>
              <a:t>x=2</a:t>
            </a:r>
          </a:p>
        </p:txBody>
      </p:sp>
      <p:sp>
        <p:nvSpPr>
          <p:cNvPr id="62" name="TextBox 61"/>
          <p:cNvSpPr txBox="1"/>
          <p:nvPr/>
        </p:nvSpPr>
        <p:spPr>
          <a:xfrm>
            <a:off x="4278380" y="1525781"/>
            <a:ext cx="533035" cy="369332"/>
          </a:xfrm>
          <a:prstGeom prst="rect">
            <a:avLst/>
          </a:prstGeom>
          <a:noFill/>
        </p:spPr>
        <p:txBody>
          <a:bodyPr wrap="square" rtlCol="0">
            <a:spAutoFit/>
          </a:bodyPr>
          <a:lstStyle/>
          <a:p>
            <a:r>
              <a:rPr lang="en-US" dirty="0"/>
              <a:t>x=3</a:t>
            </a:r>
          </a:p>
        </p:txBody>
      </p:sp>
      <mc:AlternateContent xmlns:mc="http://schemas.openxmlformats.org/markup-compatibility/2006" xmlns:a14="http://schemas.microsoft.com/office/drawing/2010/main">
        <mc:Choice Requires="a14">
          <p:sp>
            <p:nvSpPr>
              <p:cNvPr id="64" name="Content Placeholder 2"/>
              <p:cNvSpPr>
                <a:spLocks noGrp="1"/>
              </p:cNvSpPr>
              <p:nvPr>
                <p:ph idx="1"/>
              </p:nvPr>
            </p:nvSpPr>
            <p:spPr>
              <a:xfrm>
                <a:off x="5394302" y="86499"/>
                <a:ext cx="3911026" cy="2394912"/>
              </a:xfrm>
            </p:spPr>
            <p:txBody>
              <a:bodyPr>
                <a:normAutofit fontScale="55000" lnSpcReduction="20000"/>
              </a:bodyPr>
              <a:lstStyle/>
              <a:p>
                <a:r>
                  <a:rPr lang="en-US" dirty="0"/>
                  <a:t>Zero-One-Knapsack(W, n, w, v):</a:t>
                </a:r>
              </a:p>
              <a:p>
                <a:pPr lvl="1"/>
                <a:r>
                  <a:rPr lang="en-US" sz="2800" dirty="0">
                    <a:solidFill>
                      <a:schemeClr val="accent1"/>
                    </a:solidFill>
                  </a:rPr>
                  <a:t>K[x,0] = 0 </a:t>
                </a:r>
                <a:r>
                  <a:rPr lang="en-US" sz="2800" dirty="0">
                    <a:solidFill>
                      <a:schemeClr val="tx2"/>
                    </a:solidFill>
                  </a:rPr>
                  <a:t>for all x = 0,</a:t>
                </a:r>
                <a:r>
                  <a:rPr lang="mr-IN" sz="2800" dirty="0">
                    <a:solidFill>
                      <a:schemeClr val="tx2"/>
                    </a:solidFill>
                  </a:rPr>
                  <a:t>…</a:t>
                </a:r>
                <a:r>
                  <a:rPr lang="en-US" sz="2800" dirty="0">
                    <a:solidFill>
                      <a:schemeClr val="tx2"/>
                    </a:solidFill>
                  </a:rPr>
                  <a:t>,W</a:t>
                </a:r>
              </a:p>
              <a:p>
                <a:pPr lvl="1"/>
                <a:r>
                  <a:rPr lang="en-US" sz="2800" dirty="0">
                    <a:solidFill>
                      <a:schemeClr val="accent1"/>
                    </a:solidFill>
                  </a:rPr>
                  <a:t>K[0,i] = 0 </a:t>
                </a:r>
                <a:r>
                  <a:rPr lang="en-US" sz="2800" dirty="0">
                    <a:solidFill>
                      <a:schemeClr val="tx2"/>
                    </a:solidFill>
                  </a:rPr>
                  <a:t>for all </a:t>
                </a:r>
                <a:r>
                  <a:rPr lang="en-US" sz="2800" dirty="0" err="1">
                    <a:solidFill>
                      <a:schemeClr val="tx2"/>
                    </a:solidFill>
                  </a:rPr>
                  <a:t>i</a:t>
                </a:r>
                <a:r>
                  <a:rPr lang="en-US" sz="2800" dirty="0">
                    <a:solidFill>
                      <a:schemeClr val="tx2"/>
                    </a:solidFill>
                  </a:rPr>
                  <a:t> = 0,</a:t>
                </a:r>
                <a:r>
                  <a:rPr lang="mr-IN" sz="2800" dirty="0">
                    <a:solidFill>
                      <a:schemeClr val="tx2"/>
                    </a:solidFill>
                  </a:rPr>
                  <a:t>…</a:t>
                </a:r>
                <a:r>
                  <a:rPr lang="en-US" sz="2800" dirty="0">
                    <a:solidFill>
                      <a:schemeClr val="tx2"/>
                    </a:solidFill>
                  </a:rPr>
                  <a:t>,n</a:t>
                </a:r>
              </a:p>
              <a:p>
                <a:pPr lvl="1"/>
                <a:r>
                  <a:rPr lang="en-US" sz="2800" b="1" dirty="0">
                    <a:solidFill>
                      <a:srgbClr val="7030A0"/>
                    </a:solidFill>
                  </a:rPr>
                  <a:t>for</a:t>
                </a:r>
                <a:r>
                  <a:rPr lang="en-US" sz="2800" dirty="0">
                    <a:solidFill>
                      <a:srgbClr val="7030A0"/>
                    </a:solidFill>
                  </a:rPr>
                  <a:t> x = 1,</a:t>
                </a:r>
                <a:r>
                  <a:rPr lang="mr-IN" sz="2800" dirty="0">
                    <a:solidFill>
                      <a:srgbClr val="7030A0"/>
                    </a:solidFill>
                  </a:rPr>
                  <a:t>…</a:t>
                </a:r>
                <a:r>
                  <a:rPr lang="en-US" sz="2800" dirty="0">
                    <a:solidFill>
                      <a:srgbClr val="7030A0"/>
                    </a:solidFill>
                  </a:rPr>
                  <a:t>,W:</a:t>
                </a:r>
              </a:p>
              <a:p>
                <a:pPr lvl="2"/>
                <a:r>
                  <a:rPr lang="en-US" sz="2800" b="1" dirty="0">
                    <a:solidFill>
                      <a:srgbClr val="7030A0"/>
                    </a:solidFill>
                  </a:rPr>
                  <a:t>for</a:t>
                </a:r>
                <a:r>
                  <a:rPr lang="en-US" sz="2800" dirty="0">
                    <a:solidFill>
                      <a:srgbClr val="7030A0"/>
                    </a:solidFill>
                  </a:rPr>
                  <a:t> j = 1,</a:t>
                </a:r>
                <a:r>
                  <a:rPr lang="mr-IN" sz="2800" dirty="0">
                    <a:solidFill>
                      <a:srgbClr val="7030A0"/>
                    </a:solidFill>
                  </a:rPr>
                  <a:t>…</a:t>
                </a:r>
                <a:r>
                  <a:rPr lang="en-US" sz="2800" dirty="0">
                    <a:solidFill>
                      <a:srgbClr val="7030A0"/>
                    </a:solidFill>
                  </a:rPr>
                  <a:t>,n:</a:t>
                </a:r>
              </a:p>
              <a:p>
                <a:pPr lvl="3"/>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solidFill>
                      <a:schemeClr val="accent4"/>
                    </a:solidFill>
                  </a:rPr>
                  <a:t> K[x, j-1]</a:t>
                </a:r>
              </a:p>
              <a:p>
                <a:pPr lvl="3"/>
                <a:r>
                  <a:rPr lang="en-US" sz="2800" b="1" dirty="0">
                    <a:solidFill>
                      <a:schemeClr val="tx1"/>
                    </a:solidFill>
                  </a:rPr>
                  <a:t>if</a:t>
                </a:r>
                <a:r>
                  <a:rPr lang="en-US" sz="2800" dirty="0">
                    <a:solidFill>
                      <a:schemeClr val="tx1"/>
                    </a:solidFill>
                  </a:rPr>
                  <a:t> </a:t>
                </a:r>
                <a:r>
                  <a:rPr lang="en-US" sz="2800" dirty="0" err="1">
                    <a:solidFill>
                      <a:schemeClr val="tx1"/>
                    </a:solidFill>
                  </a:rPr>
                  <a:t>w</a:t>
                </a:r>
                <a:r>
                  <a:rPr lang="en-US" sz="2800" baseline="-25000" dirty="0" err="1">
                    <a:solidFill>
                      <a:schemeClr val="tx1"/>
                    </a:solidFill>
                  </a:rPr>
                  <a:t>j</a:t>
                </a:r>
                <a:r>
                  <a:rPr lang="en-US" sz="2800" dirty="0">
                    <a:solidFill>
                      <a:schemeClr val="tx1"/>
                    </a:solidFill>
                  </a:rPr>
                  <a:t> </a:t>
                </a:r>
                <a14:m>
                  <m:oMath xmlns:m="http://schemas.openxmlformats.org/officeDocument/2006/math">
                    <m:r>
                      <a:rPr lang="en-US" sz="2800" i="1">
                        <a:solidFill>
                          <a:schemeClr val="tx1"/>
                        </a:solidFill>
                        <a:latin typeface="Cambria Math" charset="0"/>
                      </a:rPr>
                      <m:t>≤</m:t>
                    </m:r>
                  </m:oMath>
                </a14:m>
                <a:r>
                  <a:rPr lang="en-US" sz="2800" dirty="0">
                    <a:solidFill>
                      <a:schemeClr val="tx1"/>
                    </a:solidFill>
                  </a:rPr>
                  <a:t> x:</a:t>
                </a:r>
              </a:p>
              <a:p>
                <a:pPr lvl="4"/>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t> max{ </a:t>
                </a:r>
                <a:r>
                  <a:rPr lang="en-US" sz="2800" dirty="0">
                    <a:solidFill>
                      <a:schemeClr val="accent4"/>
                    </a:solidFill>
                  </a:rPr>
                  <a:t>K[</a:t>
                </a:r>
                <a:r>
                  <a:rPr lang="en-US" sz="2800" dirty="0" err="1">
                    <a:solidFill>
                      <a:schemeClr val="accent4"/>
                    </a:solidFill>
                  </a:rPr>
                  <a:t>x,j</a:t>
                </a:r>
                <a:r>
                  <a:rPr lang="en-US" sz="2800" dirty="0">
                    <a:solidFill>
                      <a:schemeClr val="accent4"/>
                    </a:solidFill>
                  </a:rPr>
                  <a:t>]</a:t>
                </a:r>
                <a:r>
                  <a:rPr lang="en-US" sz="2800" dirty="0"/>
                  <a:t>,   </a:t>
                </a:r>
              </a:p>
              <a:p>
                <a:pPr marL="1828800" lvl="4" indent="0">
                  <a:buNone/>
                </a:pPr>
                <a:r>
                  <a:rPr lang="en-US" sz="2800" dirty="0">
                    <a:solidFill>
                      <a:schemeClr val="accent5"/>
                    </a:solidFill>
                  </a:rPr>
                  <a:t>           K[x </a:t>
                </a:r>
                <a:r>
                  <a:rPr lang="mr-IN" sz="2800" dirty="0">
                    <a:solidFill>
                      <a:schemeClr val="accent5"/>
                    </a:solidFill>
                  </a:rPr>
                  <a:t>–</a:t>
                </a:r>
                <a:r>
                  <a:rPr lang="en-US" sz="2800" dirty="0">
                    <a:solidFill>
                      <a:schemeClr val="accent5"/>
                    </a:solidFill>
                  </a:rPr>
                  <a:t> </a:t>
                </a:r>
                <a:r>
                  <a:rPr lang="en-US" sz="2800" dirty="0" err="1">
                    <a:solidFill>
                      <a:schemeClr val="accent5"/>
                    </a:solidFill>
                  </a:rPr>
                  <a:t>w</a:t>
                </a:r>
                <a:r>
                  <a:rPr lang="en-US" sz="2800" baseline="-25000" dirty="0" err="1">
                    <a:solidFill>
                      <a:schemeClr val="accent5"/>
                    </a:solidFill>
                  </a:rPr>
                  <a:t>j</a:t>
                </a:r>
                <a:r>
                  <a:rPr lang="en-US" sz="2800" dirty="0">
                    <a:solidFill>
                      <a:schemeClr val="accent5"/>
                    </a:solidFill>
                  </a:rPr>
                  <a:t>, j-1] + </a:t>
                </a:r>
                <a:r>
                  <a:rPr lang="en-US" sz="2800" dirty="0" err="1">
                    <a:solidFill>
                      <a:schemeClr val="accent5"/>
                    </a:solidFill>
                  </a:rPr>
                  <a:t>v</a:t>
                </a:r>
                <a:r>
                  <a:rPr lang="en-US" sz="2800" baseline="-25000" dirty="0" err="1">
                    <a:solidFill>
                      <a:schemeClr val="accent5"/>
                    </a:solidFill>
                  </a:rPr>
                  <a:t>j</a:t>
                </a:r>
                <a:r>
                  <a:rPr lang="en-US" sz="2800" dirty="0"/>
                  <a:t> }</a:t>
                </a:r>
              </a:p>
              <a:p>
                <a:pPr lvl="1"/>
                <a:r>
                  <a:rPr lang="en-US" sz="2800" b="1" dirty="0"/>
                  <a:t>return</a:t>
                </a:r>
                <a:r>
                  <a:rPr lang="en-US" sz="2800" dirty="0"/>
                  <a:t> </a:t>
                </a:r>
                <a:r>
                  <a:rPr lang="en-US" sz="2800" dirty="0">
                    <a:solidFill>
                      <a:schemeClr val="accent1"/>
                    </a:solidFill>
                  </a:rPr>
                  <a:t>K[</a:t>
                </a:r>
                <a:r>
                  <a:rPr lang="en-US" sz="2800" dirty="0" err="1">
                    <a:solidFill>
                      <a:schemeClr val="accent1"/>
                    </a:solidFill>
                  </a:rPr>
                  <a:t>W,n</a:t>
                </a:r>
                <a:r>
                  <a:rPr lang="en-US" sz="2800" dirty="0">
                    <a:solidFill>
                      <a:schemeClr val="accent1"/>
                    </a:solidFill>
                  </a:rPr>
                  <a:t>]</a:t>
                </a:r>
              </a:p>
            </p:txBody>
          </p:sp>
        </mc:Choice>
        <mc:Fallback xmlns="">
          <p:sp>
            <p:nvSpPr>
              <p:cNvPr id="64" name="Content Placeholder 2"/>
              <p:cNvSpPr>
                <a:spLocks noGrp="1" noRot="1" noChangeAspect="1" noMove="1" noResize="1" noEditPoints="1" noAdjustHandles="1" noChangeArrowheads="1" noChangeShapeType="1" noTextEdit="1"/>
              </p:cNvSpPr>
              <p:nvPr>
                <p:ph idx="1"/>
              </p:nvPr>
            </p:nvSpPr>
            <p:spPr>
              <a:xfrm>
                <a:off x="5394302" y="86499"/>
                <a:ext cx="3911026" cy="2394912"/>
              </a:xfrm>
              <a:blipFill rotWithShape="0">
                <a:blip r:embed="rId9"/>
                <a:stretch>
                  <a:fillRect l="-468" t="-2799"/>
                </a:stretch>
              </a:blipFill>
            </p:spPr>
            <p:txBody>
              <a:bodyPr/>
              <a:lstStyle/>
              <a:p>
                <a:r>
                  <a:rPr lang="en-US">
                    <a:noFill/>
                  </a:rPr>
                  <a:t> </a:t>
                </a:r>
              </a:p>
            </p:txBody>
          </p:sp>
        </mc:Fallback>
      </mc:AlternateContent>
      <p:pic>
        <p:nvPicPr>
          <p:cNvPr id="65" name="Picture 6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7797" y="2901331"/>
            <a:ext cx="478947" cy="435192"/>
          </a:xfrm>
          <a:prstGeom prst="rect">
            <a:avLst/>
          </a:prstGeom>
        </p:spPr>
      </p:pic>
      <p:pic>
        <p:nvPicPr>
          <p:cNvPr id="67"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3610496"/>
            <a:ext cx="478947" cy="435192"/>
          </a:xfrm>
          <a:prstGeom prst="rect">
            <a:avLst/>
          </a:prstGeom>
        </p:spPr>
      </p:pic>
      <p:pic>
        <p:nvPicPr>
          <p:cNvPr id="66" name="Picture 6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4307613"/>
            <a:ext cx="478947" cy="435192"/>
          </a:xfrm>
          <a:prstGeom prst="rect">
            <a:avLst/>
          </a:prstGeom>
        </p:spPr>
      </p:pic>
      <p:sp>
        <p:nvSpPr>
          <p:cNvPr id="63" name="Rectangle 62"/>
          <p:cNvSpPr/>
          <p:nvPr/>
        </p:nvSpPr>
        <p:spPr>
          <a:xfrm>
            <a:off x="1376682" y="5524009"/>
            <a:ext cx="475267" cy="486526"/>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68" name="Rectangle 67"/>
          <p:cNvSpPr/>
          <p:nvPr/>
        </p:nvSpPr>
        <p:spPr>
          <a:xfrm>
            <a:off x="476286" y="5527085"/>
            <a:ext cx="478947" cy="483449"/>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69" name="TextBox 68"/>
          <p:cNvSpPr txBox="1"/>
          <p:nvPr/>
        </p:nvSpPr>
        <p:spPr>
          <a:xfrm>
            <a:off x="337143" y="6056700"/>
            <a:ext cx="1087914" cy="646331"/>
          </a:xfrm>
          <a:prstGeom prst="rect">
            <a:avLst/>
          </a:prstGeom>
          <a:noFill/>
        </p:spPr>
        <p:txBody>
          <a:bodyPr wrap="square" rtlCol="0">
            <a:spAutoFit/>
          </a:bodyPr>
          <a:lstStyle/>
          <a:p>
            <a:r>
              <a:rPr lang="en-US"/>
              <a:t>current entry</a:t>
            </a:r>
          </a:p>
        </p:txBody>
      </p:sp>
      <p:sp>
        <p:nvSpPr>
          <p:cNvPr id="70" name="TextBox 69"/>
          <p:cNvSpPr txBox="1"/>
          <p:nvPr/>
        </p:nvSpPr>
        <p:spPr>
          <a:xfrm>
            <a:off x="1273424" y="6035788"/>
            <a:ext cx="1617910" cy="646331"/>
          </a:xfrm>
          <a:prstGeom prst="rect">
            <a:avLst/>
          </a:prstGeom>
          <a:noFill/>
        </p:spPr>
        <p:txBody>
          <a:bodyPr wrap="square" rtlCol="0">
            <a:spAutoFit/>
          </a:bodyPr>
          <a:lstStyle/>
          <a:p>
            <a:r>
              <a:rPr lang="en-US"/>
              <a:t>relevant previous entry</a:t>
            </a:r>
          </a:p>
        </p:txBody>
      </p:sp>
      <p:sp>
        <p:nvSpPr>
          <p:cNvPr id="2" name="Slide Number Placeholder 1">
            <a:extLst>
              <a:ext uri="{FF2B5EF4-FFF2-40B4-BE49-F238E27FC236}">
                <a16:creationId xmlns:a16="http://schemas.microsoft.com/office/drawing/2014/main" id="{BBA665BA-118B-AB4B-911C-5D2822439BCF}"/>
              </a:ext>
            </a:extLst>
          </p:cNvPr>
          <p:cNvSpPr>
            <a:spLocks noGrp="1"/>
          </p:cNvSpPr>
          <p:nvPr>
            <p:ph type="sldNum" sz="quarter" idx="12"/>
          </p:nvPr>
        </p:nvSpPr>
        <p:spPr/>
        <p:txBody>
          <a:bodyPr/>
          <a:lstStyle/>
          <a:p>
            <a:fld id="{EF2FF170-42D9-E44F-9C55-E217B723EC95}" type="slidenum">
              <a:rPr lang="en-US" smtClean="0"/>
              <a:t>82</a:t>
            </a:fld>
            <a:endParaRPr lang="en-US"/>
          </a:p>
        </p:txBody>
      </p:sp>
    </p:spTree>
    <p:extLst>
      <p:ext uri="{BB962C8B-B14F-4D97-AF65-F5344CB8AC3E}">
        <p14:creationId xmlns:p14="http://schemas.microsoft.com/office/powerpoint/2010/main" val="4379913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9537" y="2015068"/>
            <a:ext cx="2774094" cy="699992"/>
            <a:chOff x="628650" y="2737674"/>
            <a:chExt cx="3565004" cy="857179"/>
          </a:xfrm>
          <a:solidFill>
            <a:schemeClr val="accent2">
              <a:lumMod val="20000"/>
              <a:lumOff val="80000"/>
            </a:schemeClr>
          </a:solidFill>
        </p:grpSpPr>
        <p:sp>
          <p:nvSpPr>
            <p:cNvPr id="5" name="Rectangle 4"/>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7" name="Rectangle 6"/>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8" name="Rectangle 7"/>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gr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3688355" y="5237725"/>
            <a:ext cx="3673114" cy="1475713"/>
            <a:chOff x="-479811" y="1751737"/>
            <a:chExt cx="5881453" cy="2600511"/>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0" name="TextBox 1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1" name="TextBox 2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2" name="TextBox 2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3" name="TextBox 2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4" name="TextBox 2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5" name="TextBox 24"/>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26" name="TextBox 25"/>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27" name="TextBox 26"/>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28" name="TextBox 27"/>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9" name="TextBox 28"/>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3</a:t>
            </a:r>
          </a:p>
        </p:txBody>
      </p:sp>
      <p:sp>
        <p:nvSpPr>
          <p:cNvPr id="30" name="Title 29"/>
          <p:cNvSpPr>
            <a:spLocks noGrp="1"/>
          </p:cNvSpPr>
          <p:nvPr>
            <p:ph type="title"/>
          </p:nvPr>
        </p:nvSpPr>
        <p:spPr/>
        <p:txBody>
          <a:bodyPr/>
          <a:lstStyle/>
          <a:p>
            <a:r>
              <a:rPr lang="en-US" dirty="0"/>
              <a:t>Example</a:t>
            </a:r>
          </a:p>
        </p:txBody>
      </p:sp>
      <p:grpSp>
        <p:nvGrpSpPr>
          <p:cNvPr id="31" name="Group 30"/>
          <p:cNvGrpSpPr/>
          <p:nvPr/>
        </p:nvGrpSpPr>
        <p:grpSpPr>
          <a:xfrm>
            <a:off x="2117568" y="2714528"/>
            <a:ext cx="2774094" cy="699992"/>
            <a:chOff x="628650" y="2737674"/>
            <a:chExt cx="3565004" cy="857179"/>
          </a:xfrm>
          <a:solidFill>
            <a:schemeClr val="accent2">
              <a:lumMod val="20000"/>
              <a:lumOff val="80000"/>
            </a:schemeClr>
          </a:solidFill>
        </p:grpSpPr>
        <p:sp>
          <p:nvSpPr>
            <p:cNvPr id="32" name="Rectangle 31"/>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3" name="Rectangle 32"/>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4" name="Rectangle 33"/>
            <p:cNvSpPr/>
            <p:nvPr/>
          </p:nvSpPr>
          <p:spPr>
            <a:xfrm>
              <a:off x="2411152" y="2737674"/>
              <a:ext cx="891251" cy="856527"/>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5" name="Rectangle 34"/>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37" name="Group 36"/>
          <p:cNvGrpSpPr/>
          <p:nvPr/>
        </p:nvGrpSpPr>
        <p:grpSpPr>
          <a:xfrm>
            <a:off x="2117568" y="3413313"/>
            <a:ext cx="2774094" cy="699992"/>
            <a:chOff x="628650" y="2737674"/>
            <a:chExt cx="3565004" cy="857179"/>
          </a:xfrm>
          <a:solidFill>
            <a:schemeClr val="accent2">
              <a:lumMod val="20000"/>
              <a:lumOff val="80000"/>
            </a:schemeClr>
          </a:solidFill>
        </p:grpSpPr>
        <p:sp>
          <p:nvSpPr>
            <p:cNvPr id="38" name="Rectangle 37"/>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9" name="Rectangle 38"/>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0" name="Rectangle 39"/>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1" name="Rectangle 40"/>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43" name="Group 42"/>
          <p:cNvGrpSpPr/>
          <p:nvPr/>
        </p:nvGrpSpPr>
        <p:grpSpPr>
          <a:xfrm>
            <a:off x="2117568" y="4111105"/>
            <a:ext cx="2774094" cy="699992"/>
            <a:chOff x="628650" y="2737674"/>
            <a:chExt cx="3565004" cy="857179"/>
          </a:xfrm>
          <a:solidFill>
            <a:schemeClr val="accent2">
              <a:lumMod val="20000"/>
              <a:lumOff val="80000"/>
            </a:schemeClr>
          </a:solidFill>
        </p:grpSpPr>
        <p:sp>
          <p:nvSpPr>
            <p:cNvPr id="44" name="Rectangle 43"/>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45" name="Rectangle 44"/>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6" name="Rectangle 45"/>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7" name="Rectangle 46"/>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4328932"/>
            <a:ext cx="478947" cy="435192"/>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3563080"/>
            <a:ext cx="478947" cy="435192"/>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909" y="2872314"/>
            <a:ext cx="478947" cy="435192"/>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048" y="3563080"/>
            <a:ext cx="527428" cy="479244"/>
          </a:xfrm>
          <a:prstGeom prst="rect">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805" y="4328932"/>
            <a:ext cx="527428" cy="479244"/>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0" y="4416041"/>
            <a:ext cx="467136" cy="424460"/>
          </a:xfrm>
          <a:prstGeom prst="rect">
            <a:avLst/>
          </a:prstGeom>
        </p:spPr>
      </p:pic>
      <p:sp>
        <p:nvSpPr>
          <p:cNvPr id="55" name="TextBox 54"/>
          <p:cNvSpPr txBox="1"/>
          <p:nvPr/>
        </p:nvSpPr>
        <p:spPr>
          <a:xfrm>
            <a:off x="1608882" y="2160378"/>
            <a:ext cx="740780" cy="369332"/>
          </a:xfrm>
          <a:prstGeom prst="rect">
            <a:avLst/>
          </a:prstGeom>
          <a:noFill/>
        </p:spPr>
        <p:txBody>
          <a:bodyPr wrap="square" rtlCol="0">
            <a:spAutoFit/>
          </a:bodyPr>
          <a:lstStyle/>
          <a:p>
            <a:r>
              <a:rPr lang="en-US"/>
              <a:t>j=0</a:t>
            </a:r>
            <a:endParaRPr lang="en-US" dirty="0"/>
          </a:p>
        </p:txBody>
      </p:sp>
      <p:sp>
        <p:nvSpPr>
          <p:cNvPr id="56" name="TextBox 55"/>
          <p:cNvSpPr txBox="1"/>
          <p:nvPr/>
        </p:nvSpPr>
        <p:spPr>
          <a:xfrm>
            <a:off x="1608882" y="2933216"/>
            <a:ext cx="740780" cy="369332"/>
          </a:xfrm>
          <a:prstGeom prst="rect">
            <a:avLst/>
          </a:prstGeom>
          <a:noFill/>
        </p:spPr>
        <p:txBody>
          <a:bodyPr wrap="square" rtlCol="0">
            <a:spAutoFit/>
          </a:bodyPr>
          <a:lstStyle/>
          <a:p>
            <a:r>
              <a:rPr lang="en-US" dirty="0"/>
              <a:t>j=1</a:t>
            </a:r>
          </a:p>
        </p:txBody>
      </p:sp>
      <p:sp>
        <p:nvSpPr>
          <p:cNvPr id="57" name="TextBox 56"/>
          <p:cNvSpPr txBox="1"/>
          <p:nvPr/>
        </p:nvSpPr>
        <p:spPr>
          <a:xfrm>
            <a:off x="1608882" y="3643426"/>
            <a:ext cx="740780" cy="369332"/>
          </a:xfrm>
          <a:prstGeom prst="rect">
            <a:avLst/>
          </a:prstGeom>
          <a:noFill/>
        </p:spPr>
        <p:txBody>
          <a:bodyPr wrap="square" rtlCol="0">
            <a:spAutoFit/>
          </a:bodyPr>
          <a:lstStyle/>
          <a:p>
            <a:r>
              <a:rPr lang="en-US" dirty="0"/>
              <a:t>j=2</a:t>
            </a:r>
          </a:p>
        </p:txBody>
      </p:sp>
      <p:sp>
        <p:nvSpPr>
          <p:cNvPr id="58" name="TextBox 57"/>
          <p:cNvSpPr txBox="1"/>
          <p:nvPr/>
        </p:nvSpPr>
        <p:spPr>
          <a:xfrm>
            <a:off x="1558593" y="4361862"/>
            <a:ext cx="740780" cy="369332"/>
          </a:xfrm>
          <a:prstGeom prst="rect">
            <a:avLst/>
          </a:prstGeom>
          <a:noFill/>
        </p:spPr>
        <p:txBody>
          <a:bodyPr wrap="square" rtlCol="0">
            <a:spAutoFit/>
          </a:bodyPr>
          <a:lstStyle/>
          <a:p>
            <a:r>
              <a:rPr lang="en-US" dirty="0"/>
              <a:t>j=3</a:t>
            </a:r>
          </a:p>
        </p:txBody>
      </p:sp>
      <p:sp>
        <p:nvSpPr>
          <p:cNvPr id="59" name="TextBox 58"/>
          <p:cNvSpPr txBox="1"/>
          <p:nvPr/>
        </p:nvSpPr>
        <p:spPr>
          <a:xfrm>
            <a:off x="2197811" y="1537070"/>
            <a:ext cx="533035" cy="369332"/>
          </a:xfrm>
          <a:prstGeom prst="rect">
            <a:avLst/>
          </a:prstGeom>
          <a:noFill/>
        </p:spPr>
        <p:txBody>
          <a:bodyPr wrap="square" rtlCol="0">
            <a:spAutoFit/>
          </a:bodyPr>
          <a:lstStyle/>
          <a:p>
            <a:r>
              <a:rPr lang="en-US"/>
              <a:t>x=0</a:t>
            </a:r>
            <a:endParaRPr lang="en-US" dirty="0"/>
          </a:p>
        </p:txBody>
      </p:sp>
      <p:sp>
        <p:nvSpPr>
          <p:cNvPr id="60" name="TextBox 59"/>
          <p:cNvSpPr txBox="1"/>
          <p:nvPr/>
        </p:nvSpPr>
        <p:spPr>
          <a:xfrm>
            <a:off x="2891334" y="1508159"/>
            <a:ext cx="533035" cy="369332"/>
          </a:xfrm>
          <a:prstGeom prst="rect">
            <a:avLst/>
          </a:prstGeom>
          <a:noFill/>
        </p:spPr>
        <p:txBody>
          <a:bodyPr wrap="square" rtlCol="0">
            <a:spAutoFit/>
          </a:bodyPr>
          <a:lstStyle/>
          <a:p>
            <a:r>
              <a:rPr lang="en-US" dirty="0"/>
              <a:t>x=1</a:t>
            </a:r>
          </a:p>
        </p:txBody>
      </p:sp>
      <p:sp>
        <p:nvSpPr>
          <p:cNvPr id="61" name="TextBox 60"/>
          <p:cNvSpPr txBox="1"/>
          <p:nvPr/>
        </p:nvSpPr>
        <p:spPr>
          <a:xfrm>
            <a:off x="3584857" y="1523812"/>
            <a:ext cx="533035" cy="369332"/>
          </a:xfrm>
          <a:prstGeom prst="rect">
            <a:avLst/>
          </a:prstGeom>
          <a:noFill/>
        </p:spPr>
        <p:txBody>
          <a:bodyPr wrap="square" rtlCol="0">
            <a:spAutoFit/>
          </a:bodyPr>
          <a:lstStyle/>
          <a:p>
            <a:r>
              <a:rPr lang="en-US" dirty="0"/>
              <a:t>x=2</a:t>
            </a:r>
          </a:p>
        </p:txBody>
      </p:sp>
      <p:sp>
        <p:nvSpPr>
          <p:cNvPr id="62" name="TextBox 61"/>
          <p:cNvSpPr txBox="1"/>
          <p:nvPr/>
        </p:nvSpPr>
        <p:spPr>
          <a:xfrm>
            <a:off x="4278380" y="1525781"/>
            <a:ext cx="533035" cy="369332"/>
          </a:xfrm>
          <a:prstGeom prst="rect">
            <a:avLst/>
          </a:prstGeom>
          <a:noFill/>
        </p:spPr>
        <p:txBody>
          <a:bodyPr wrap="square" rtlCol="0">
            <a:spAutoFit/>
          </a:bodyPr>
          <a:lstStyle/>
          <a:p>
            <a:r>
              <a:rPr lang="en-US" dirty="0"/>
              <a:t>x=3</a:t>
            </a:r>
          </a:p>
        </p:txBody>
      </p:sp>
      <mc:AlternateContent xmlns:mc="http://schemas.openxmlformats.org/markup-compatibility/2006" xmlns:a14="http://schemas.microsoft.com/office/drawing/2010/main">
        <mc:Choice Requires="a14">
          <p:sp>
            <p:nvSpPr>
              <p:cNvPr id="64" name="Content Placeholder 2"/>
              <p:cNvSpPr>
                <a:spLocks noGrp="1"/>
              </p:cNvSpPr>
              <p:nvPr>
                <p:ph idx="1"/>
              </p:nvPr>
            </p:nvSpPr>
            <p:spPr>
              <a:xfrm>
                <a:off x="5394302" y="86499"/>
                <a:ext cx="3911026" cy="2394912"/>
              </a:xfrm>
            </p:spPr>
            <p:txBody>
              <a:bodyPr>
                <a:normAutofit fontScale="55000" lnSpcReduction="20000"/>
              </a:bodyPr>
              <a:lstStyle/>
              <a:p>
                <a:r>
                  <a:rPr lang="en-US" dirty="0"/>
                  <a:t>Zero-One-Knapsack(W, n, w, v):</a:t>
                </a:r>
              </a:p>
              <a:p>
                <a:pPr lvl="1"/>
                <a:r>
                  <a:rPr lang="en-US" sz="2800" dirty="0">
                    <a:solidFill>
                      <a:schemeClr val="accent1"/>
                    </a:solidFill>
                  </a:rPr>
                  <a:t>K[x,0] = 0 </a:t>
                </a:r>
                <a:r>
                  <a:rPr lang="en-US" sz="2800" dirty="0">
                    <a:solidFill>
                      <a:schemeClr val="tx2"/>
                    </a:solidFill>
                  </a:rPr>
                  <a:t>for all x = 0,</a:t>
                </a:r>
                <a:r>
                  <a:rPr lang="mr-IN" sz="2800" dirty="0">
                    <a:solidFill>
                      <a:schemeClr val="tx2"/>
                    </a:solidFill>
                  </a:rPr>
                  <a:t>…</a:t>
                </a:r>
                <a:r>
                  <a:rPr lang="en-US" sz="2800" dirty="0">
                    <a:solidFill>
                      <a:schemeClr val="tx2"/>
                    </a:solidFill>
                  </a:rPr>
                  <a:t>,W</a:t>
                </a:r>
              </a:p>
              <a:p>
                <a:pPr lvl="1"/>
                <a:r>
                  <a:rPr lang="en-US" sz="2800" dirty="0">
                    <a:solidFill>
                      <a:schemeClr val="accent1"/>
                    </a:solidFill>
                  </a:rPr>
                  <a:t>K[0,i] = 0 </a:t>
                </a:r>
                <a:r>
                  <a:rPr lang="en-US" sz="2800" dirty="0">
                    <a:solidFill>
                      <a:schemeClr val="tx2"/>
                    </a:solidFill>
                  </a:rPr>
                  <a:t>for all </a:t>
                </a:r>
                <a:r>
                  <a:rPr lang="en-US" sz="2800" dirty="0" err="1">
                    <a:solidFill>
                      <a:schemeClr val="tx2"/>
                    </a:solidFill>
                  </a:rPr>
                  <a:t>i</a:t>
                </a:r>
                <a:r>
                  <a:rPr lang="en-US" sz="2800" dirty="0">
                    <a:solidFill>
                      <a:schemeClr val="tx2"/>
                    </a:solidFill>
                  </a:rPr>
                  <a:t> = 0,</a:t>
                </a:r>
                <a:r>
                  <a:rPr lang="mr-IN" sz="2800" dirty="0">
                    <a:solidFill>
                      <a:schemeClr val="tx2"/>
                    </a:solidFill>
                  </a:rPr>
                  <a:t>…</a:t>
                </a:r>
                <a:r>
                  <a:rPr lang="en-US" sz="2800" dirty="0">
                    <a:solidFill>
                      <a:schemeClr val="tx2"/>
                    </a:solidFill>
                  </a:rPr>
                  <a:t>,n</a:t>
                </a:r>
              </a:p>
              <a:p>
                <a:pPr lvl="1"/>
                <a:r>
                  <a:rPr lang="en-US" sz="2800" b="1" dirty="0">
                    <a:solidFill>
                      <a:srgbClr val="7030A0"/>
                    </a:solidFill>
                  </a:rPr>
                  <a:t>for</a:t>
                </a:r>
                <a:r>
                  <a:rPr lang="en-US" sz="2800" dirty="0">
                    <a:solidFill>
                      <a:srgbClr val="7030A0"/>
                    </a:solidFill>
                  </a:rPr>
                  <a:t> x = 1,</a:t>
                </a:r>
                <a:r>
                  <a:rPr lang="mr-IN" sz="2800" dirty="0">
                    <a:solidFill>
                      <a:srgbClr val="7030A0"/>
                    </a:solidFill>
                  </a:rPr>
                  <a:t>…</a:t>
                </a:r>
                <a:r>
                  <a:rPr lang="en-US" sz="2800" dirty="0">
                    <a:solidFill>
                      <a:srgbClr val="7030A0"/>
                    </a:solidFill>
                  </a:rPr>
                  <a:t>,W:</a:t>
                </a:r>
              </a:p>
              <a:p>
                <a:pPr lvl="2"/>
                <a:r>
                  <a:rPr lang="en-US" sz="2800" b="1" dirty="0">
                    <a:solidFill>
                      <a:srgbClr val="7030A0"/>
                    </a:solidFill>
                  </a:rPr>
                  <a:t>for</a:t>
                </a:r>
                <a:r>
                  <a:rPr lang="en-US" sz="2800" dirty="0">
                    <a:solidFill>
                      <a:srgbClr val="7030A0"/>
                    </a:solidFill>
                  </a:rPr>
                  <a:t> j = 1,</a:t>
                </a:r>
                <a:r>
                  <a:rPr lang="mr-IN" sz="2800" dirty="0">
                    <a:solidFill>
                      <a:srgbClr val="7030A0"/>
                    </a:solidFill>
                  </a:rPr>
                  <a:t>…</a:t>
                </a:r>
                <a:r>
                  <a:rPr lang="en-US" sz="2800" dirty="0">
                    <a:solidFill>
                      <a:srgbClr val="7030A0"/>
                    </a:solidFill>
                  </a:rPr>
                  <a:t>,n:</a:t>
                </a:r>
              </a:p>
              <a:p>
                <a:pPr lvl="3"/>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solidFill>
                      <a:schemeClr val="accent4"/>
                    </a:solidFill>
                  </a:rPr>
                  <a:t> K[x, j-1]</a:t>
                </a:r>
              </a:p>
              <a:p>
                <a:pPr lvl="3"/>
                <a:r>
                  <a:rPr lang="en-US" sz="2800" b="1" dirty="0">
                    <a:solidFill>
                      <a:schemeClr val="tx1"/>
                    </a:solidFill>
                  </a:rPr>
                  <a:t>if</a:t>
                </a:r>
                <a:r>
                  <a:rPr lang="en-US" sz="2800" dirty="0">
                    <a:solidFill>
                      <a:schemeClr val="tx1"/>
                    </a:solidFill>
                  </a:rPr>
                  <a:t> </a:t>
                </a:r>
                <a:r>
                  <a:rPr lang="en-US" sz="2800" dirty="0" err="1">
                    <a:solidFill>
                      <a:schemeClr val="tx1"/>
                    </a:solidFill>
                  </a:rPr>
                  <a:t>w</a:t>
                </a:r>
                <a:r>
                  <a:rPr lang="en-US" sz="2800" baseline="-25000" dirty="0" err="1">
                    <a:solidFill>
                      <a:schemeClr val="tx1"/>
                    </a:solidFill>
                  </a:rPr>
                  <a:t>j</a:t>
                </a:r>
                <a:r>
                  <a:rPr lang="en-US" sz="2800" dirty="0">
                    <a:solidFill>
                      <a:schemeClr val="tx1"/>
                    </a:solidFill>
                  </a:rPr>
                  <a:t> </a:t>
                </a:r>
                <a14:m>
                  <m:oMath xmlns:m="http://schemas.openxmlformats.org/officeDocument/2006/math">
                    <m:r>
                      <a:rPr lang="en-US" sz="2800" i="1">
                        <a:solidFill>
                          <a:schemeClr val="tx1"/>
                        </a:solidFill>
                        <a:latin typeface="Cambria Math" charset="0"/>
                      </a:rPr>
                      <m:t>≤</m:t>
                    </m:r>
                  </m:oMath>
                </a14:m>
                <a:r>
                  <a:rPr lang="en-US" sz="2800" dirty="0">
                    <a:solidFill>
                      <a:schemeClr val="tx1"/>
                    </a:solidFill>
                  </a:rPr>
                  <a:t> x:</a:t>
                </a:r>
              </a:p>
              <a:p>
                <a:pPr lvl="4"/>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t> max{ </a:t>
                </a:r>
                <a:r>
                  <a:rPr lang="en-US" sz="2800" dirty="0">
                    <a:solidFill>
                      <a:schemeClr val="accent4"/>
                    </a:solidFill>
                  </a:rPr>
                  <a:t>K[</a:t>
                </a:r>
                <a:r>
                  <a:rPr lang="en-US" sz="2800" dirty="0" err="1">
                    <a:solidFill>
                      <a:schemeClr val="accent4"/>
                    </a:solidFill>
                  </a:rPr>
                  <a:t>x,j</a:t>
                </a:r>
                <a:r>
                  <a:rPr lang="en-US" sz="2800" dirty="0">
                    <a:solidFill>
                      <a:schemeClr val="accent4"/>
                    </a:solidFill>
                  </a:rPr>
                  <a:t>]</a:t>
                </a:r>
                <a:r>
                  <a:rPr lang="en-US" sz="2800" dirty="0"/>
                  <a:t>,   </a:t>
                </a:r>
              </a:p>
              <a:p>
                <a:pPr marL="1828800" lvl="4" indent="0">
                  <a:buNone/>
                </a:pPr>
                <a:r>
                  <a:rPr lang="en-US" sz="2800" dirty="0">
                    <a:solidFill>
                      <a:schemeClr val="accent5"/>
                    </a:solidFill>
                  </a:rPr>
                  <a:t>           K[x </a:t>
                </a:r>
                <a:r>
                  <a:rPr lang="mr-IN" sz="2800" dirty="0">
                    <a:solidFill>
                      <a:schemeClr val="accent5"/>
                    </a:solidFill>
                  </a:rPr>
                  <a:t>–</a:t>
                </a:r>
                <a:r>
                  <a:rPr lang="en-US" sz="2800" dirty="0">
                    <a:solidFill>
                      <a:schemeClr val="accent5"/>
                    </a:solidFill>
                  </a:rPr>
                  <a:t> </a:t>
                </a:r>
                <a:r>
                  <a:rPr lang="en-US" sz="2800" dirty="0" err="1">
                    <a:solidFill>
                      <a:schemeClr val="accent5"/>
                    </a:solidFill>
                  </a:rPr>
                  <a:t>w</a:t>
                </a:r>
                <a:r>
                  <a:rPr lang="en-US" sz="2800" baseline="-25000" dirty="0" err="1">
                    <a:solidFill>
                      <a:schemeClr val="accent5"/>
                    </a:solidFill>
                  </a:rPr>
                  <a:t>j</a:t>
                </a:r>
                <a:r>
                  <a:rPr lang="en-US" sz="2800" dirty="0">
                    <a:solidFill>
                      <a:schemeClr val="accent5"/>
                    </a:solidFill>
                  </a:rPr>
                  <a:t>, j-1] + </a:t>
                </a:r>
                <a:r>
                  <a:rPr lang="en-US" sz="2800" dirty="0" err="1">
                    <a:solidFill>
                      <a:schemeClr val="accent5"/>
                    </a:solidFill>
                  </a:rPr>
                  <a:t>v</a:t>
                </a:r>
                <a:r>
                  <a:rPr lang="en-US" sz="2800" baseline="-25000" dirty="0" err="1">
                    <a:solidFill>
                      <a:schemeClr val="accent5"/>
                    </a:solidFill>
                  </a:rPr>
                  <a:t>j</a:t>
                </a:r>
                <a:r>
                  <a:rPr lang="en-US" sz="2800" dirty="0"/>
                  <a:t> }</a:t>
                </a:r>
              </a:p>
              <a:p>
                <a:pPr lvl="1"/>
                <a:r>
                  <a:rPr lang="en-US" sz="2800" b="1" dirty="0"/>
                  <a:t>return</a:t>
                </a:r>
                <a:r>
                  <a:rPr lang="en-US" sz="2800" dirty="0"/>
                  <a:t> </a:t>
                </a:r>
                <a:r>
                  <a:rPr lang="en-US" sz="2800" dirty="0">
                    <a:solidFill>
                      <a:schemeClr val="accent1"/>
                    </a:solidFill>
                  </a:rPr>
                  <a:t>K[</a:t>
                </a:r>
                <a:r>
                  <a:rPr lang="en-US" sz="2800" dirty="0" err="1">
                    <a:solidFill>
                      <a:schemeClr val="accent1"/>
                    </a:solidFill>
                  </a:rPr>
                  <a:t>W,n</a:t>
                </a:r>
                <a:r>
                  <a:rPr lang="en-US" sz="2800" dirty="0">
                    <a:solidFill>
                      <a:schemeClr val="accent1"/>
                    </a:solidFill>
                  </a:rPr>
                  <a:t>]</a:t>
                </a:r>
              </a:p>
            </p:txBody>
          </p:sp>
        </mc:Choice>
        <mc:Fallback xmlns="">
          <p:sp>
            <p:nvSpPr>
              <p:cNvPr id="64" name="Content Placeholder 2"/>
              <p:cNvSpPr>
                <a:spLocks noGrp="1" noRot="1" noChangeAspect="1" noMove="1" noResize="1" noEditPoints="1" noAdjustHandles="1" noChangeArrowheads="1" noChangeShapeType="1" noTextEdit="1"/>
              </p:cNvSpPr>
              <p:nvPr>
                <p:ph idx="1"/>
              </p:nvPr>
            </p:nvSpPr>
            <p:spPr>
              <a:xfrm>
                <a:off x="5394302" y="86499"/>
                <a:ext cx="3911026" cy="2394912"/>
              </a:xfrm>
              <a:blipFill rotWithShape="0">
                <a:blip r:embed="rId9"/>
                <a:stretch>
                  <a:fillRect l="-468" t="-2799"/>
                </a:stretch>
              </a:blipFill>
            </p:spPr>
            <p:txBody>
              <a:bodyPr/>
              <a:lstStyle/>
              <a:p>
                <a:r>
                  <a:rPr lang="en-US">
                    <a:noFill/>
                  </a:rPr>
                  <a:t> </a:t>
                </a:r>
              </a:p>
            </p:txBody>
          </p:sp>
        </mc:Fallback>
      </mc:AlternateContent>
      <p:pic>
        <p:nvPicPr>
          <p:cNvPr id="65" name="Picture 6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7797" y="2901331"/>
            <a:ext cx="478947" cy="435192"/>
          </a:xfrm>
          <a:prstGeom prst="rect">
            <a:avLst/>
          </a:prstGeom>
        </p:spPr>
      </p:pic>
      <p:pic>
        <p:nvPicPr>
          <p:cNvPr id="67"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3610496"/>
            <a:ext cx="478947" cy="435192"/>
          </a:xfrm>
          <a:prstGeom prst="rect">
            <a:avLst/>
          </a:prstGeom>
        </p:spPr>
      </p:pic>
      <p:pic>
        <p:nvPicPr>
          <p:cNvPr id="66" name="Picture 6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4307613"/>
            <a:ext cx="478947" cy="435192"/>
          </a:xfrm>
          <a:prstGeom prst="rect">
            <a:avLst/>
          </a:prstGeom>
        </p:spPr>
      </p:pic>
      <p:pic>
        <p:nvPicPr>
          <p:cNvPr id="68" name="Picture 6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1902" y="2936230"/>
            <a:ext cx="478947" cy="435192"/>
          </a:xfrm>
          <a:prstGeom prst="rect">
            <a:avLst/>
          </a:prstGeom>
        </p:spPr>
      </p:pic>
      <p:sp>
        <p:nvSpPr>
          <p:cNvPr id="69" name="Rectangle 68"/>
          <p:cNvSpPr/>
          <p:nvPr/>
        </p:nvSpPr>
        <p:spPr>
          <a:xfrm>
            <a:off x="1376682" y="5524009"/>
            <a:ext cx="475267" cy="486526"/>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0" name="Rectangle 69"/>
          <p:cNvSpPr/>
          <p:nvPr/>
        </p:nvSpPr>
        <p:spPr>
          <a:xfrm>
            <a:off x="476286" y="5527085"/>
            <a:ext cx="478947" cy="483449"/>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1" name="TextBox 70"/>
          <p:cNvSpPr txBox="1"/>
          <p:nvPr/>
        </p:nvSpPr>
        <p:spPr>
          <a:xfrm>
            <a:off x="337143" y="6056700"/>
            <a:ext cx="1087914" cy="646331"/>
          </a:xfrm>
          <a:prstGeom prst="rect">
            <a:avLst/>
          </a:prstGeom>
          <a:noFill/>
        </p:spPr>
        <p:txBody>
          <a:bodyPr wrap="square" rtlCol="0">
            <a:spAutoFit/>
          </a:bodyPr>
          <a:lstStyle/>
          <a:p>
            <a:r>
              <a:rPr lang="en-US"/>
              <a:t>current entry</a:t>
            </a:r>
          </a:p>
        </p:txBody>
      </p:sp>
      <p:sp>
        <p:nvSpPr>
          <p:cNvPr id="72" name="TextBox 71"/>
          <p:cNvSpPr txBox="1"/>
          <p:nvPr/>
        </p:nvSpPr>
        <p:spPr>
          <a:xfrm>
            <a:off x="1273424" y="6035788"/>
            <a:ext cx="1617910" cy="646331"/>
          </a:xfrm>
          <a:prstGeom prst="rect">
            <a:avLst/>
          </a:prstGeom>
          <a:noFill/>
        </p:spPr>
        <p:txBody>
          <a:bodyPr wrap="square" rtlCol="0">
            <a:spAutoFit/>
          </a:bodyPr>
          <a:lstStyle/>
          <a:p>
            <a:r>
              <a:rPr lang="en-US"/>
              <a:t>relevant previous entry</a:t>
            </a:r>
          </a:p>
        </p:txBody>
      </p:sp>
      <p:sp>
        <p:nvSpPr>
          <p:cNvPr id="2" name="Slide Number Placeholder 1">
            <a:extLst>
              <a:ext uri="{FF2B5EF4-FFF2-40B4-BE49-F238E27FC236}">
                <a16:creationId xmlns:a16="http://schemas.microsoft.com/office/drawing/2014/main" id="{4FDF5329-15FD-EB4C-8CBF-E1FE3E702F13}"/>
              </a:ext>
            </a:extLst>
          </p:cNvPr>
          <p:cNvSpPr>
            <a:spLocks noGrp="1"/>
          </p:cNvSpPr>
          <p:nvPr>
            <p:ph type="sldNum" sz="quarter" idx="12"/>
          </p:nvPr>
        </p:nvSpPr>
        <p:spPr/>
        <p:txBody>
          <a:bodyPr/>
          <a:lstStyle/>
          <a:p>
            <a:fld id="{EF2FF170-42D9-E44F-9C55-E217B723EC95}" type="slidenum">
              <a:rPr lang="en-US" smtClean="0"/>
              <a:t>83</a:t>
            </a:fld>
            <a:endParaRPr lang="en-US"/>
          </a:p>
        </p:txBody>
      </p:sp>
    </p:spTree>
    <p:extLst>
      <p:ext uri="{BB962C8B-B14F-4D97-AF65-F5344CB8AC3E}">
        <p14:creationId xmlns:p14="http://schemas.microsoft.com/office/powerpoint/2010/main" val="19974873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9537" y="2015068"/>
            <a:ext cx="2774094" cy="699992"/>
            <a:chOff x="628650" y="2737674"/>
            <a:chExt cx="3565004" cy="857179"/>
          </a:xfrm>
          <a:solidFill>
            <a:schemeClr val="accent2">
              <a:lumMod val="20000"/>
              <a:lumOff val="80000"/>
            </a:schemeClr>
          </a:solidFill>
        </p:grpSpPr>
        <p:sp>
          <p:nvSpPr>
            <p:cNvPr id="5" name="Rectangle 4"/>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7" name="Rectangle 6"/>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8" name="Rectangle 7"/>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gr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3688355" y="5237725"/>
            <a:ext cx="3673114" cy="1475713"/>
            <a:chOff x="-479811" y="1751737"/>
            <a:chExt cx="5881453" cy="2600511"/>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0" name="TextBox 1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1" name="TextBox 2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2" name="TextBox 2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3" name="TextBox 2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4" name="TextBox 2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5" name="TextBox 24"/>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26" name="TextBox 25"/>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27" name="TextBox 26"/>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28" name="TextBox 27"/>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9" name="TextBox 28"/>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3</a:t>
            </a:r>
          </a:p>
        </p:txBody>
      </p:sp>
      <p:sp>
        <p:nvSpPr>
          <p:cNvPr id="30" name="Title 29"/>
          <p:cNvSpPr>
            <a:spLocks noGrp="1"/>
          </p:cNvSpPr>
          <p:nvPr>
            <p:ph type="title"/>
          </p:nvPr>
        </p:nvSpPr>
        <p:spPr/>
        <p:txBody>
          <a:bodyPr/>
          <a:lstStyle/>
          <a:p>
            <a:r>
              <a:rPr lang="en-US" dirty="0"/>
              <a:t>Example</a:t>
            </a:r>
          </a:p>
        </p:txBody>
      </p:sp>
      <p:grpSp>
        <p:nvGrpSpPr>
          <p:cNvPr id="31" name="Group 30"/>
          <p:cNvGrpSpPr/>
          <p:nvPr/>
        </p:nvGrpSpPr>
        <p:grpSpPr>
          <a:xfrm>
            <a:off x="2117568" y="2714528"/>
            <a:ext cx="2774094" cy="699992"/>
            <a:chOff x="628650" y="2737674"/>
            <a:chExt cx="3565004" cy="857179"/>
          </a:xfrm>
          <a:solidFill>
            <a:schemeClr val="accent2">
              <a:lumMod val="20000"/>
              <a:lumOff val="80000"/>
            </a:schemeClr>
          </a:solidFill>
        </p:grpSpPr>
        <p:sp>
          <p:nvSpPr>
            <p:cNvPr id="32" name="Rectangle 31"/>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3" name="Rectangle 32"/>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4" name="Rectangle 33"/>
            <p:cNvSpPr/>
            <p:nvPr/>
          </p:nvSpPr>
          <p:spPr>
            <a:xfrm>
              <a:off x="2411152" y="2737674"/>
              <a:ext cx="891251" cy="856527"/>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5" name="Rectangle 34"/>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37" name="Group 36"/>
          <p:cNvGrpSpPr/>
          <p:nvPr/>
        </p:nvGrpSpPr>
        <p:grpSpPr>
          <a:xfrm>
            <a:off x="2117568" y="3413313"/>
            <a:ext cx="2774094" cy="699992"/>
            <a:chOff x="628650" y="2737674"/>
            <a:chExt cx="3565004" cy="857179"/>
          </a:xfrm>
          <a:solidFill>
            <a:schemeClr val="accent2">
              <a:lumMod val="20000"/>
              <a:lumOff val="80000"/>
            </a:schemeClr>
          </a:solidFill>
        </p:grpSpPr>
        <p:sp>
          <p:nvSpPr>
            <p:cNvPr id="38" name="Rectangle 37"/>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9" name="Rectangle 38"/>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0" name="Rectangle 39"/>
            <p:cNvSpPr/>
            <p:nvPr/>
          </p:nvSpPr>
          <p:spPr>
            <a:xfrm>
              <a:off x="2411152" y="2737674"/>
              <a:ext cx="891251" cy="856527"/>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1" name="Rectangle 40"/>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43" name="Group 42"/>
          <p:cNvGrpSpPr/>
          <p:nvPr/>
        </p:nvGrpSpPr>
        <p:grpSpPr>
          <a:xfrm>
            <a:off x="2117568" y="4111105"/>
            <a:ext cx="2774094" cy="699992"/>
            <a:chOff x="628650" y="2737674"/>
            <a:chExt cx="3565004" cy="857179"/>
          </a:xfrm>
          <a:solidFill>
            <a:schemeClr val="accent2">
              <a:lumMod val="20000"/>
              <a:lumOff val="80000"/>
            </a:schemeClr>
          </a:solidFill>
        </p:grpSpPr>
        <p:sp>
          <p:nvSpPr>
            <p:cNvPr id="44" name="Rectangle 43"/>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45" name="Rectangle 44"/>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6" name="Rectangle 45"/>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7" name="Rectangle 46"/>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4328932"/>
            <a:ext cx="478947" cy="435192"/>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3563080"/>
            <a:ext cx="478947" cy="435192"/>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909" y="2872314"/>
            <a:ext cx="478947" cy="435192"/>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048" y="3563080"/>
            <a:ext cx="527428" cy="479244"/>
          </a:xfrm>
          <a:prstGeom prst="rect">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805" y="4328932"/>
            <a:ext cx="527428" cy="479244"/>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0" y="4416041"/>
            <a:ext cx="467136" cy="424460"/>
          </a:xfrm>
          <a:prstGeom prst="rect">
            <a:avLst/>
          </a:prstGeom>
        </p:spPr>
      </p:pic>
      <p:sp>
        <p:nvSpPr>
          <p:cNvPr id="55" name="TextBox 54"/>
          <p:cNvSpPr txBox="1"/>
          <p:nvPr/>
        </p:nvSpPr>
        <p:spPr>
          <a:xfrm>
            <a:off x="1608882" y="2160378"/>
            <a:ext cx="740780" cy="369332"/>
          </a:xfrm>
          <a:prstGeom prst="rect">
            <a:avLst/>
          </a:prstGeom>
          <a:noFill/>
        </p:spPr>
        <p:txBody>
          <a:bodyPr wrap="square" rtlCol="0">
            <a:spAutoFit/>
          </a:bodyPr>
          <a:lstStyle/>
          <a:p>
            <a:r>
              <a:rPr lang="en-US"/>
              <a:t>j=0</a:t>
            </a:r>
            <a:endParaRPr lang="en-US" dirty="0"/>
          </a:p>
        </p:txBody>
      </p:sp>
      <p:sp>
        <p:nvSpPr>
          <p:cNvPr id="56" name="TextBox 55"/>
          <p:cNvSpPr txBox="1"/>
          <p:nvPr/>
        </p:nvSpPr>
        <p:spPr>
          <a:xfrm>
            <a:off x="1608882" y="2933216"/>
            <a:ext cx="740780" cy="369332"/>
          </a:xfrm>
          <a:prstGeom prst="rect">
            <a:avLst/>
          </a:prstGeom>
          <a:noFill/>
        </p:spPr>
        <p:txBody>
          <a:bodyPr wrap="square" rtlCol="0">
            <a:spAutoFit/>
          </a:bodyPr>
          <a:lstStyle/>
          <a:p>
            <a:r>
              <a:rPr lang="en-US" dirty="0"/>
              <a:t>j=1</a:t>
            </a:r>
          </a:p>
        </p:txBody>
      </p:sp>
      <p:sp>
        <p:nvSpPr>
          <p:cNvPr id="57" name="TextBox 56"/>
          <p:cNvSpPr txBox="1"/>
          <p:nvPr/>
        </p:nvSpPr>
        <p:spPr>
          <a:xfrm>
            <a:off x="1608882" y="3643426"/>
            <a:ext cx="740780" cy="369332"/>
          </a:xfrm>
          <a:prstGeom prst="rect">
            <a:avLst/>
          </a:prstGeom>
          <a:noFill/>
        </p:spPr>
        <p:txBody>
          <a:bodyPr wrap="square" rtlCol="0">
            <a:spAutoFit/>
          </a:bodyPr>
          <a:lstStyle/>
          <a:p>
            <a:r>
              <a:rPr lang="en-US" dirty="0"/>
              <a:t>j=2</a:t>
            </a:r>
          </a:p>
        </p:txBody>
      </p:sp>
      <p:sp>
        <p:nvSpPr>
          <p:cNvPr id="58" name="TextBox 57"/>
          <p:cNvSpPr txBox="1"/>
          <p:nvPr/>
        </p:nvSpPr>
        <p:spPr>
          <a:xfrm>
            <a:off x="1558593" y="4361862"/>
            <a:ext cx="740780" cy="369332"/>
          </a:xfrm>
          <a:prstGeom prst="rect">
            <a:avLst/>
          </a:prstGeom>
          <a:noFill/>
        </p:spPr>
        <p:txBody>
          <a:bodyPr wrap="square" rtlCol="0">
            <a:spAutoFit/>
          </a:bodyPr>
          <a:lstStyle/>
          <a:p>
            <a:r>
              <a:rPr lang="en-US" dirty="0"/>
              <a:t>j=3</a:t>
            </a:r>
          </a:p>
        </p:txBody>
      </p:sp>
      <p:sp>
        <p:nvSpPr>
          <p:cNvPr id="59" name="TextBox 58"/>
          <p:cNvSpPr txBox="1"/>
          <p:nvPr/>
        </p:nvSpPr>
        <p:spPr>
          <a:xfrm>
            <a:off x="2197811" y="1537070"/>
            <a:ext cx="533035" cy="369332"/>
          </a:xfrm>
          <a:prstGeom prst="rect">
            <a:avLst/>
          </a:prstGeom>
          <a:noFill/>
        </p:spPr>
        <p:txBody>
          <a:bodyPr wrap="square" rtlCol="0">
            <a:spAutoFit/>
          </a:bodyPr>
          <a:lstStyle/>
          <a:p>
            <a:r>
              <a:rPr lang="en-US"/>
              <a:t>x=0</a:t>
            </a:r>
            <a:endParaRPr lang="en-US" dirty="0"/>
          </a:p>
        </p:txBody>
      </p:sp>
      <p:sp>
        <p:nvSpPr>
          <p:cNvPr id="60" name="TextBox 59"/>
          <p:cNvSpPr txBox="1"/>
          <p:nvPr/>
        </p:nvSpPr>
        <p:spPr>
          <a:xfrm>
            <a:off x="2891334" y="1508159"/>
            <a:ext cx="533035" cy="369332"/>
          </a:xfrm>
          <a:prstGeom prst="rect">
            <a:avLst/>
          </a:prstGeom>
          <a:noFill/>
        </p:spPr>
        <p:txBody>
          <a:bodyPr wrap="square" rtlCol="0">
            <a:spAutoFit/>
          </a:bodyPr>
          <a:lstStyle/>
          <a:p>
            <a:r>
              <a:rPr lang="en-US" dirty="0"/>
              <a:t>x=1</a:t>
            </a:r>
          </a:p>
        </p:txBody>
      </p:sp>
      <p:sp>
        <p:nvSpPr>
          <p:cNvPr id="61" name="TextBox 60"/>
          <p:cNvSpPr txBox="1"/>
          <p:nvPr/>
        </p:nvSpPr>
        <p:spPr>
          <a:xfrm>
            <a:off x="3584857" y="1523812"/>
            <a:ext cx="533035" cy="369332"/>
          </a:xfrm>
          <a:prstGeom prst="rect">
            <a:avLst/>
          </a:prstGeom>
          <a:noFill/>
        </p:spPr>
        <p:txBody>
          <a:bodyPr wrap="square" rtlCol="0">
            <a:spAutoFit/>
          </a:bodyPr>
          <a:lstStyle/>
          <a:p>
            <a:r>
              <a:rPr lang="en-US" dirty="0"/>
              <a:t>x=2</a:t>
            </a:r>
          </a:p>
        </p:txBody>
      </p:sp>
      <p:sp>
        <p:nvSpPr>
          <p:cNvPr id="62" name="TextBox 61"/>
          <p:cNvSpPr txBox="1"/>
          <p:nvPr/>
        </p:nvSpPr>
        <p:spPr>
          <a:xfrm>
            <a:off x="4278380" y="1525781"/>
            <a:ext cx="533035" cy="369332"/>
          </a:xfrm>
          <a:prstGeom prst="rect">
            <a:avLst/>
          </a:prstGeom>
          <a:noFill/>
        </p:spPr>
        <p:txBody>
          <a:bodyPr wrap="square" rtlCol="0">
            <a:spAutoFit/>
          </a:bodyPr>
          <a:lstStyle/>
          <a:p>
            <a:r>
              <a:rPr lang="en-US" dirty="0"/>
              <a:t>x=3</a:t>
            </a:r>
          </a:p>
        </p:txBody>
      </p:sp>
      <mc:AlternateContent xmlns:mc="http://schemas.openxmlformats.org/markup-compatibility/2006" xmlns:a14="http://schemas.microsoft.com/office/drawing/2010/main">
        <mc:Choice Requires="a14">
          <p:sp>
            <p:nvSpPr>
              <p:cNvPr id="64" name="Content Placeholder 2"/>
              <p:cNvSpPr>
                <a:spLocks noGrp="1"/>
              </p:cNvSpPr>
              <p:nvPr>
                <p:ph idx="1"/>
              </p:nvPr>
            </p:nvSpPr>
            <p:spPr>
              <a:xfrm>
                <a:off x="5394302" y="86499"/>
                <a:ext cx="3911026" cy="2394912"/>
              </a:xfrm>
            </p:spPr>
            <p:txBody>
              <a:bodyPr>
                <a:normAutofit fontScale="55000" lnSpcReduction="20000"/>
              </a:bodyPr>
              <a:lstStyle/>
              <a:p>
                <a:r>
                  <a:rPr lang="en-US" dirty="0"/>
                  <a:t>Zero-One-Knapsack(W, n, w, v):</a:t>
                </a:r>
              </a:p>
              <a:p>
                <a:pPr lvl="1"/>
                <a:r>
                  <a:rPr lang="en-US" sz="2800" dirty="0">
                    <a:solidFill>
                      <a:schemeClr val="accent1"/>
                    </a:solidFill>
                  </a:rPr>
                  <a:t>K[x,0] = 0 </a:t>
                </a:r>
                <a:r>
                  <a:rPr lang="en-US" sz="2800" dirty="0">
                    <a:solidFill>
                      <a:schemeClr val="tx2"/>
                    </a:solidFill>
                  </a:rPr>
                  <a:t>for all x = 0,</a:t>
                </a:r>
                <a:r>
                  <a:rPr lang="mr-IN" sz="2800" dirty="0">
                    <a:solidFill>
                      <a:schemeClr val="tx2"/>
                    </a:solidFill>
                  </a:rPr>
                  <a:t>…</a:t>
                </a:r>
                <a:r>
                  <a:rPr lang="en-US" sz="2800" dirty="0">
                    <a:solidFill>
                      <a:schemeClr val="tx2"/>
                    </a:solidFill>
                  </a:rPr>
                  <a:t>,W</a:t>
                </a:r>
              </a:p>
              <a:p>
                <a:pPr lvl="1"/>
                <a:r>
                  <a:rPr lang="en-US" sz="2800" dirty="0">
                    <a:solidFill>
                      <a:schemeClr val="accent1"/>
                    </a:solidFill>
                  </a:rPr>
                  <a:t>K[0,i] = 0 </a:t>
                </a:r>
                <a:r>
                  <a:rPr lang="en-US" sz="2800" dirty="0">
                    <a:solidFill>
                      <a:schemeClr val="tx2"/>
                    </a:solidFill>
                  </a:rPr>
                  <a:t>for all </a:t>
                </a:r>
                <a:r>
                  <a:rPr lang="en-US" sz="2800" dirty="0" err="1">
                    <a:solidFill>
                      <a:schemeClr val="tx2"/>
                    </a:solidFill>
                  </a:rPr>
                  <a:t>i</a:t>
                </a:r>
                <a:r>
                  <a:rPr lang="en-US" sz="2800" dirty="0">
                    <a:solidFill>
                      <a:schemeClr val="tx2"/>
                    </a:solidFill>
                  </a:rPr>
                  <a:t> = 0,</a:t>
                </a:r>
                <a:r>
                  <a:rPr lang="mr-IN" sz="2800" dirty="0">
                    <a:solidFill>
                      <a:schemeClr val="tx2"/>
                    </a:solidFill>
                  </a:rPr>
                  <a:t>…</a:t>
                </a:r>
                <a:r>
                  <a:rPr lang="en-US" sz="2800" dirty="0">
                    <a:solidFill>
                      <a:schemeClr val="tx2"/>
                    </a:solidFill>
                  </a:rPr>
                  <a:t>,n</a:t>
                </a:r>
              </a:p>
              <a:p>
                <a:pPr lvl="1"/>
                <a:r>
                  <a:rPr lang="en-US" sz="2800" b="1" dirty="0">
                    <a:solidFill>
                      <a:srgbClr val="7030A0"/>
                    </a:solidFill>
                  </a:rPr>
                  <a:t>for</a:t>
                </a:r>
                <a:r>
                  <a:rPr lang="en-US" sz="2800" dirty="0">
                    <a:solidFill>
                      <a:srgbClr val="7030A0"/>
                    </a:solidFill>
                  </a:rPr>
                  <a:t> x = 1,</a:t>
                </a:r>
                <a:r>
                  <a:rPr lang="mr-IN" sz="2800" dirty="0">
                    <a:solidFill>
                      <a:srgbClr val="7030A0"/>
                    </a:solidFill>
                  </a:rPr>
                  <a:t>…</a:t>
                </a:r>
                <a:r>
                  <a:rPr lang="en-US" sz="2800" dirty="0">
                    <a:solidFill>
                      <a:srgbClr val="7030A0"/>
                    </a:solidFill>
                  </a:rPr>
                  <a:t>,W:</a:t>
                </a:r>
              </a:p>
              <a:p>
                <a:pPr lvl="2"/>
                <a:r>
                  <a:rPr lang="en-US" sz="2800" b="1" dirty="0">
                    <a:solidFill>
                      <a:srgbClr val="7030A0"/>
                    </a:solidFill>
                  </a:rPr>
                  <a:t>for</a:t>
                </a:r>
                <a:r>
                  <a:rPr lang="en-US" sz="2800" dirty="0">
                    <a:solidFill>
                      <a:srgbClr val="7030A0"/>
                    </a:solidFill>
                  </a:rPr>
                  <a:t> j = 1,</a:t>
                </a:r>
                <a:r>
                  <a:rPr lang="mr-IN" sz="2800" dirty="0">
                    <a:solidFill>
                      <a:srgbClr val="7030A0"/>
                    </a:solidFill>
                  </a:rPr>
                  <a:t>…</a:t>
                </a:r>
                <a:r>
                  <a:rPr lang="en-US" sz="2800" dirty="0">
                    <a:solidFill>
                      <a:srgbClr val="7030A0"/>
                    </a:solidFill>
                  </a:rPr>
                  <a:t>,n:</a:t>
                </a:r>
              </a:p>
              <a:p>
                <a:pPr lvl="3"/>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solidFill>
                      <a:schemeClr val="accent4"/>
                    </a:solidFill>
                  </a:rPr>
                  <a:t> K[x, j-1]</a:t>
                </a:r>
              </a:p>
              <a:p>
                <a:pPr lvl="3"/>
                <a:r>
                  <a:rPr lang="en-US" sz="2800" b="1" dirty="0">
                    <a:solidFill>
                      <a:schemeClr val="tx1"/>
                    </a:solidFill>
                  </a:rPr>
                  <a:t>if</a:t>
                </a:r>
                <a:r>
                  <a:rPr lang="en-US" sz="2800" dirty="0">
                    <a:solidFill>
                      <a:schemeClr val="tx1"/>
                    </a:solidFill>
                  </a:rPr>
                  <a:t> </a:t>
                </a:r>
                <a:r>
                  <a:rPr lang="en-US" sz="2800" dirty="0" err="1">
                    <a:solidFill>
                      <a:schemeClr val="tx1"/>
                    </a:solidFill>
                  </a:rPr>
                  <a:t>w</a:t>
                </a:r>
                <a:r>
                  <a:rPr lang="en-US" sz="2800" baseline="-25000" dirty="0" err="1">
                    <a:solidFill>
                      <a:schemeClr val="tx1"/>
                    </a:solidFill>
                  </a:rPr>
                  <a:t>j</a:t>
                </a:r>
                <a:r>
                  <a:rPr lang="en-US" sz="2800" dirty="0">
                    <a:solidFill>
                      <a:schemeClr val="tx1"/>
                    </a:solidFill>
                  </a:rPr>
                  <a:t> </a:t>
                </a:r>
                <a14:m>
                  <m:oMath xmlns:m="http://schemas.openxmlformats.org/officeDocument/2006/math">
                    <m:r>
                      <a:rPr lang="en-US" sz="2800" i="1">
                        <a:solidFill>
                          <a:schemeClr val="tx1"/>
                        </a:solidFill>
                        <a:latin typeface="Cambria Math" charset="0"/>
                      </a:rPr>
                      <m:t>≤</m:t>
                    </m:r>
                  </m:oMath>
                </a14:m>
                <a:r>
                  <a:rPr lang="en-US" sz="2800" dirty="0">
                    <a:solidFill>
                      <a:schemeClr val="tx1"/>
                    </a:solidFill>
                  </a:rPr>
                  <a:t> x:</a:t>
                </a:r>
              </a:p>
              <a:p>
                <a:pPr lvl="4"/>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t> max{ </a:t>
                </a:r>
                <a:r>
                  <a:rPr lang="en-US" sz="2800" dirty="0">
                    <a:solidFill>
                      <a:schemeClr val="accent4"/>
                    </a:solidFill>
                  </a:rPr>
                  <a:t>K[</a:t>
                </a:r>
                <a:r>
                  <a:rPr lang="en-US" sz="2800" dirty="0" err="1">
                    <a:solidFill>
                      <a:schemeClr val="accent4"/>
                    </a:solidFill>
                  </a:rPr>
                  <a:t>x,j</a:t>
                </a:r>
                <a:r>
                  <a:rPr lang="en-US" sz="2800" dirty="0">
                    <a:solidFill>
                      <a:schemeClr val="accent4"/>
                    </a:solidFill>
                  </a:rPr>
                  <a:t>]</a:t>
                </a:r>
                <a:r>
                  <a:rPr lang="en-US" sz="2800" dirty="0"/>
                  <a:t>,   </a:t>
                </a:r>
              </a:p>
              <a:p>
                <a:pPr marL="1828800" lvl="4" indent="0">
                  <a:buNone/>
                </a:pPr>
                <a:r>
                  <a:rPr lang="en-US" sz="2800" dirty="0">
                    <a:solidFill>
                      <a:schemeClr val="accent5"/>
                    </a:solidFill>
                  </a:rPr>
                  <a:t>           K[x </a:t>
                </a:r>
                <a:r>
                  <a:rPr lang="mr-IN" sz="2800" dirty="0">
                    <a:solidFill>
                      <a:schemeClr val="accent5"/>
                    </a:solidFill>
                  </a:rPr>
                  <a:t>–</a:t>
                </a:r>
                <a:r>
                  <a:rPr lang="en-US" sz="2800" dirty="0">
                    <a:solidFill>
                      <a:schemeClr val="accent5"/>
                    </a:solidFill>
                  </a:rPr>
                  <a:t> </a:t>
                </a:r>
                <a:r>
                  <a:rPr lang="en-US" sz="2800" dirty="0" err="1">
                    <a:solidFill>
                      <a:schemeClr val="accent5"/>
                    </a:solidFill>
                  </a:rPr>
                  <a:t>w</a:t>
                </a:r>
                <a:r>
                  <a:rPr lang="en-US" sz="2800" baseline="-25000" dirty="0" err="1">
                    <a:solidFill>
                      <a:schemeClr val="accent5"/>
                    </a:solidFill>
                  </a:rPr>
                  <a:t>j</a:t>
                </a:r>
                <a:r>
                  <a:rPr lang="en-US" sz="2800" dirty="0">
                    <a:solidFill>
                      <a:schemeClr val="accent5"/>
                    </a:solidFill>
                  </a:rPr>
                  <a:t>, j-1] + </a:t>
                </a:r>
                <a:r>
                  <a:rPr lang="en-US" sz="2800" dirty="0" err="1">
                    <a:solidFill>
                      <a:schemeClr val="accent5"/>
                    </a:solidFill>
                  </a:rPr>
                  <a:t>v</a:t>
                </a:r>
                <a:r>
                  <a:rPr lang="en-US" sz="2800" baseline="-25000" dirty="0" err="1">
                    <a:solidFill>
                      <a:schemeClr val="accent5"/>
                    </a:solidFill>
                  </a:rPr>
                  <a:t>j</a:t>
                </a:r>
                <a:r>
                  <a:rPr lang="en-US" sz="2800" dirty="0"/>
                  <a:t> }</a:t>
                </a:r>
              </a:p>
              <a:p>
                <a:pPr lvl="1"/>
                <a:r>
                  <a:rPr lang="en-US" sz="2800" b="1" dirty="0"/>
                  <a:t>return</a:t>
                </a:r>
                <a:r>
                  <a:rPr lang="en-US" sz="2800" dirty="0"/>
                  <a:t> </a:t>
                </a:r>
                <a:r>
                  <a:rPr lang="en-US" sz="2800" dirty="0">
                    <a:solidFill>
                      <a:schemeClr val="accent1"/>
                    </a:solidFill>
                  </a:rPr>
                  <a:t>K[</a:t>
                </a:r>
                <a:r>
                  <a:rPr lang="en-US" sz="2800" dirty="0" err="1">
                    <a:solidFill>
                      <a:schemeClr val="accent1"/>
                    </a:solidFill>
                  </a:rPr>
                  <a:t>W,n</a:t>
                </a:r>
                <a:r>
                  <a:rPr lang="en-US" sz="2800" dirty="0">
                    <a:solidFill>
                      <a:schemeClr val="accent1"/>
                    </a:solidFill>
                  </a:rPr>
                  <a:t>]</a:t>
                </a:r>
              </a:p>
            </p:txBody>
          </p:sp>
        </mc:Choice>
        <mc:Fallback xmlns="">
          <p:sp>
            <p:nvSpPr>
              <p:cNvPr id="64" name="Content Placeholder 2"/>
              <p:cNvSpPr>
                <a:spLocks noGrp="1" noRot="1" noChangeAspect="1" noMove="1" noResize="1" noEditPoints="1" noAdjustHandles="1" noChangeArrowheads="1" noChangeShapeType="1" noTextEdit="1"/>
              </p:cNvSpPr>
              <p:nvPr>
                <p:ph idx="1"/>
              </p:nvPr>
            </p:nvSpPr>
            <p:spPr>
              <a:xfrm>
                <a:off x="5394302" y="86499"/>
                <a:ext cx="3911026" cy="2394912"/>
              </a:xfrm>
              <a:blipFill rotWithShape="0">
                <a:blip r:embed="rId9"/>
                <a:stretch>
                  <a:fillRect l="-468" t="-2799"/>
                </a:stretch>
              </a:blipFill>
            </p:spPr>
            <p:txBody>
              <a:bodyPr/>
              <a:lstStyle/>
              <a:p>
                <a:r>
                  <a:rPr lang="en-US">
                    <a:noFill/>
                  </a:rPr>
                  <a:t> </a:t>
                </a:r>
              </a:p>
            </p:txBody>
          </p:sp>
        </mc:Fallback>
      </mc:AlternateContent>
      <p:pic>
        <p:nvPicPr>
          <p:cNvPr id="65" name="Picture 6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7797" y="2901331"/>
            <a:ext cx="478947" cy="435192"/>
          </a:xfrm>
          <a:prstGeom prst="rect">
            <a:avLst/>
          </a:prstGeom>
        </p:spPr>
      </p:pic>
      <p:pic>
        <p:nvPicPr>
          <p:cNvPr id="67"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3610496"/>
            <a:ext cx="478947" cy="435192"/>
          </a:xfrm>
          <a:prstGeom prst="rect">
            <a:avLst/>
          </a:prstGeom>
        </p:spPr>
      </p:pic>
      <p:pic>
        <p:nvPicPr>
          <p:cNvPr id="66" name="Picture 6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4307613"/>
            <a:ext cx="478947" cy="435192"/>
          </a:xfrm>
          <a:prstGeom prst="rect">
            <a:avLst/>
          </a:prstGeom>
        </p:spPr>
      </p:pic>
      <p:pic>
        <p:nvPicPr>
          <p:cNvPr id="68" name="Picture 6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1902" y="2936230"/>
            <a:ext cx="478947" cy="435192"/>
          </a:xfrm>
          <a:prstGeom prst="rect">
            <a:avLst/>
          </a:prstGeom>
        </p:spPr>
      </p:pic>
      <p:pic>
        <p:nvPicPr>
          <p:cNvPr id="69" name="Picture 6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1900" y="3610496"/>
            <a:ext cx="478947" cy="435192"/>
          </a:xfrm>
          <a:prstGeom prst="rect">
            <a:avLst/>
          </a:prstGeom>
        </p:spPr>
      </p:pic>
      <p:sp>
        <p:nvSpPr>
          <p:cNvPr id="70" name="Rectangle 69"/>
          <p:cNvSpPr/>
          <p:nvPr/>
        </p:nvSpPr>
        <p:spPr>
          <a:xfrm>
            <a:off x="1376682" y="5524009"/>
            <a:ext cx="475267" cy="486526"/>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1" name="Rectangle 70"/>
          <p:cNvSpPr/>
          <p:nvPr/>
        </p:nvSpPr>
        <p:spPr>
          <a:xfrm>
            <a:off x="476286" y="5527085"/>
            <a:ext cx="478947" cy="483449"/>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2" name="TextBox 71"/>
          <p:cNvSpPr txBox="1"/>
          <p:nvPr/>
        </p:nvSpPr>
        <p:spPr>
          <a:xfrm>
            <a:off x="337143" y="6056700"/>
            <a:ext cx="1087914" cy="646331"/>
          </a:xfrm>
          <a:prstGeom prst="rect">
            <a:avLst/>
          </a:prstGeom>
          <a:noFill/>
        </p:spPr>
        <p:txBody>
          <a:bodyPr wrap="square" rtlCol="0">
            <a:spAutoFit/>
          </a:bodyPr>
          <a:lstStyle/>
          <a:p>
            <a:r>
              <a:rPr lang="en-US"/>
              <a:t>current entry</a:t>
            </a:r>
          </a:p>
        </p:txBody>
      </p:sp>
      <p:sp>
        <p:nvSpPr>
          <p:cNvPr id="73" name="TextBox 72"/>
          <p:cNvSpPr txBox="1"/>
          <p:nvPr/>
        </p:nvSpPr>
        <p:spPr>
          <a:xfrm>
            <a:off x="1273424" y="6035788"/>
            <a:ext cx="1617910" cy="646331"/>
          </a:xfrm>
          <a:prstGeom prst="rect">
            <a:avLst/>
          </a:prstGeom>
          <a:noFill/>
        </p:spPr>
        <p:txBody>
          <a:bodyPr wrap="square" rtlCol="0">
            <a:spAutoFit/>
          </a:bodyPr>
          <a:lstStyle/>
          <a:p>
            <a:r>
              <a:rPr lang="en-US"/>
              <a:t>relevant previous entry</a:t>
            </a:r>
          </a:p>
        </p:txBody>
      </p:sp>
      <p:sp>
        <p:nvSpPr>
          <p:cNvPr id="2" name="Slide Number Placeholder 1">
            <a:extLst>
              <a:ext uri="{FF2B5EF4-FFF2-40B4-BE49-F238E27FC236}">
                <a16:creationId xmlns:a16="http://schemas.microsoft.com/office/drawing/2014/main" id="{EF967E5C-EBF1-6C4F-8CF6-90B6C480A6E7}"/>
              </a:ext>
            </a:extLst>
          </p:cNvPr>
          <p:cNvSpPr>
            <a:spLocks noGrp="1"/>
          </p:cNvSpPr>
          <p:nvPr>
            <p:ph type="sldNum" sz="quarter" idx="12"/>
          </p:nvPr>
        </p:nvSpPr>
        <p:spPr/>
        <p:txBody>
          <a:bodyPr/>
          <a:lstStyle/>
          <a:p>
            <a:fld id="{EF2FF170-42D9-E44F-9C55-E217B723EC95}" type="slidenum">
              <a:rPr lang="en-US" smtClean="0"/>
              <a:t>84</a:t>
            </a:fld>
            <a:endParaRPr lang="en-US"/>
          </a:p>
        </p:txBody>
      </p:sp>
    </p:spTree>
    <p:extLst>
      <p:ext uri="{BB962C8B-B14F-4D97-AF65-F5344CB8AC3E}">
        <p14:creationId xmlns:p14="http://schemas.microsoft.com/office/powerpoint/2010/main" val="1645262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9537" y="2015068"/>
            <a:ext cx="2774094" cy="699992"/>
            <a:chOff x="628650" y="2737674"/>
            <a:chExt cx="3565004" cy="857179"/>
          </a:xfrm>
          <a:solidFill>
            <a:schemeClr val="accent2">
              <a:lumMod val="20000"/>
              <a:lumOff val="80000"/>
            </a:schemeClr>
          </a:solidFill>
        </p:grpSpPr>
        <p:sp>
          <p:nvSpPr>
            <p:cNvPr id="5" name="Rectangle 4"/>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7" name="Rectangle 6"/>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8" name="Rectangle 7"/>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gr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3688355" y="5237725"/>
            <a:ext cx="3673114" cy="1475713"/>
            <a:chOff x="-479811" y="1751737"/>
            <a:chExt cx="5881453" cy="2600511"/>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0" name="TextBox 1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1" name="TextBox 2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2" name="TextBox 2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3" name="TextBox 2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4" name="TextBox 2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5" name="TextBox 24"/>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26" name="TextBox 25"/>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27" name="TextBox 26"/>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28" name="TextBox 27"/>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9" name="TextBox 28"/>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3</a:t>
            </a:r>
          </a:p>
        </p:txBody>
      </p:sp>
      <p:sp>
        <p:nvSpPr>
          <p:cNvPr id="30" name="Title 29"/>
          <p:cNvSpPr>
            <a:spLocks noGrp="1"/>
          </p:cNvSpPr>
          <p:nvPr>
            <p:ph type="title"/>
          </p:nvPr>
        </p:nvSpPr>
        <p:spPr/>
        <p:txBody>
          <a:bodyPr/>
          <a:lstStyle/>
          <a:p>
            <a:r>
              <a:rPr lang="en-US" dirty="0"/>
              <a:t>Example</a:t>
            </a:r>
          </a:p>
        </p:txBody>
      </p:sp>
      <p:grpSp>
        <p:nvGrpSpPr>
          <p:cNvPr id="31" name="Group 30"/>
          <p:cNvGrpSpPr/>
          <p:nvPr/>
        </p:nvGrpSpPr>
        <p:grpSpPr>
          <a:xfrm>
            <a:off x="2117568" y="2714528"/>
            <a:ext cx="2774094" cy="699992"/>
            <a:chOff x="628650" y="2737674"/>
            <a:chExt cx="3565004" cy="857179"/>
          </a:xfrm>
          <a:solidFill>
            <a:schemeClr val="accent2">
              <a:lumMod val="20000"/>
              <a:lumOff val="80000"/>
            </a:schemeClr>
          </a:solidFill>
        </p:grpSpPr>
        <p:sp>
          <p:nvSpPr>
            <p:cNvPr id="32" name="Rectangle 31"/>
            <p:cNvSpPr/>
            <p:nvPr/>
          </p:nvSpPr>
          <p:spPr>
            <a:xfrm>
              <a:off x="628650" y="2737674"/>
              <a:ext cx="891251" cy="856527"/>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3" name="Rectangle 32"/>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4" name="Rectangle 33"/>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5" name="Rectangle 34"/>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37" name="Group 36"/>
          <p:cNvGrpSpPr/>
          <p:nvPr/>
        </p:nvGrpSpPr>
        <p:grpSpPr>
          <a:xfrm>
            <a:off x="2117568" y="3413313"/>
            <a:ext cx="2774094" cy="699992"/>
            <a:chOff x="628650" y="2737674"/>
            <a:chExt cx="3565004" cy="857179"/>
          </a:xfrm>
          <a:solidFill>
            <a:schemeClr val="accent2">
              <a:lumMod val="20000"/>
              <a:lumOff val="80000"/>
            </a:schemeClr>
          </a:solidFill>
        </p:grpSpPr>
        <p:sp>
          <p:nvSpPr>
            <p:cNvPr id="38" name="Rectangle 37"/>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9" name="Rectangle 38"/>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0" name="Rectangle 39"/>
            <p:cNvSpPr/>
            <p:nvPr/>
          </p:nvSpPr>
          <p:spPr>
            <a:xfrm>
              <a:off x="2411152" y="2737674"/>
              <a:ext cx="891251" cy="856527"/>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4</a:t>
              </a:r>
            </a:p>
          </p:txBody>
        </p:sp>
        <p:sp>
          <p:nvSpPr>
            <p:cNvPr id="41" name="Rectangle 40"/>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43" name="Group 42"/>
          <p:cNvGrpSpPr/>
          <p:nvPr/>
        </p:nvGrpSpPr>
        <p:grpSpPr>
          <a:xfrm>
            <a:off x="2117568" y="4111105"/>
            <a:ext cx="2774094" cy="699992"/>
            <a:chOff x="628650" y="2737674"/>
            <a:chExt cx="3565004" cy="857179"/>
          </a:xfrm>
          <a:solidFill>
            <a:schemeClr val="accent2">
              <a:lumMod val="20000"/>
              <a:lumOff val="80000"/>
            </a:schemeClr>
          </a:solidFill>
        </p:grpSpPr>
        <p:sp>
          <p:nvSpPr>
            <p:cNvPr id="44" name="Rectangle 43"/>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45" name="Rectangle 44"/>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6" name="Rectangle 45"/>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47" name="Rectangle 46"/>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4328932"/>
            <a:ext cx="478947" cy="435192"/>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3563080"/>
            <a:ext cx="478947" cy="435192"/>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909" y="2872314"/>
            <a:ext cx="478947" cy="435192"/>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048" y="3563080"/>
            <a:ext cx="527428" cy="479244"/>
          </a:xfrm>
          <a:prstGeom prst="rect">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805" y="4328932"/>
            <a:ext cx="527428" cy="479244"/>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0" y="4416041"/>
            <a:ext cx="467136" cy="424460"/>
          </a:xfrm>
          <a:prstGeom prst="rect">
            <a:avLst/>
          </a:prstGeom>
        </p:spPr>
      </p:pic>
      <p:sp>
        <p:nvSpPr>
          <p:cNvPr id="55" name="TextBox 54"/>
          <p:cNvSpPr txBox="1"/>
          <p:nvPr/>
        </p:nvSpPr>
        <p:spPr>
          <a:xfrm>
            <a:off x="1608882" y="2160378"/>
            <a:ext cx="740780" cy="369332"/>
          </a:xfrm>
          <a:prstGeom prst="rect">
            <a:avLst/>
          </a:prstGeom>
          <a:noFill/>
        </p:spPr>
        <p:txBody>
          <a:bodyPr wrap="square" rtlCol="0">
            <a:spAutoFit/>
          </a:bodyPr>
          <a:lstStyle/>
          <a:p>
            <a:r>
              <a:rPr lang="en-US"/>
              <a:t>j=0</a:t>
            </a:r>
            <a:endParaRPr lang="en-US" dirty="0"/>
          </a:p>
        </p:txBody>
      </p:sp>
      <p:sp>
        <p:nvSpPr>
          <p:cNvPr id="56" name="TextBox 55"/>
          <p:cNvSpPr txBox="1"/>
          <p:nvPr/>
        </p:nvSpPr>
        <p:spPr>
          <a:xfrm>
            <a:off x="1608882" y="2933216"/>
            <a:ext cx="740780" cy="369332"/>
          </a:xfrm>
          <a:prstGeom prst="rect">
            <a:avLst/>
          </a:prstGeom>
          <a:noFill/>
        </p:spPr>
        <p:txBody>
          <a:bodyPr wrap="square" rtlCol="0">
            <a:spAutoFit/>
          </a:bodyPr>
          <a:lstStyle/>
          <a:p>
            <a:r>
              <a:rPr lang="en-US" dirty="0"/>
              <a:t>j=1</a:t>
            </a:r>
          </a:p>
        </p:txBody>
      </p:sp>
      <p:sp>
        <p:nvSpPr>
          <p:cNvPr id="57" name="TextBox 56"/>
          <p:cNvSpPr txBox="1"/>
          <p:nvPr/>
        </p:nvSpPr>
        <p:spPr>
          <a:xfrm>
            <a:off x="1608882" y="3643426"/>
            <a:ext cx="740780" cy="369332"/>
          </a:xfrm>
          <a:prstGeom prst="rect">
            <a:avLst/>
          </a:prstGeom>
          <a:noFill/>
        </p:spPr>
        <p:txBody>
          <a:bodyPr wrap="square" rtlCol="0">
            <a:spAutoFit/>
          </a:bodyPr>
          <a:lstStyle/>
          <a:p>
            <a:r>
              <a:rPr lang="en-US" dirty="0"/>
              <a:t>j=2</a:t>
            </a:r>
          </a:p>
        </p:txBody>
      </p:sp>
      <p:sp>
        <p:nvSpPr>
          <p:cNvPr id="58" name="TextBox 57"/>
          <p:cNvSpPr txBox="1"/>
          <p:nvPr/>
        </p:nvSpPr>
        <p:spPr>
          <a:xfrm>
            <a:off x="1558593" y="4361862"/>
            <a:ext cx="740780" cy="369332"/>
          </a:xfrm>
          <a:prstGeom prst="rect">
            <a:avLst/>
          </a:prstGeom>
          <a:noFill/>
        </p:spPr>
        <p:txBody>
          <a:bodyPr wrap="square" rtlCol="0">
            <a:spAutoFit/>
          </a:bodyPr>
          <a:lstStyle/>
          <a:p>
            <a:r>
              <a:rPr lang="en-US" dirty="0"/>
              <a:t>j=3</a:t>
            </a:r>
          </a:p>
        </p:txBody>
      </p:sp>
      <p:sp>
        <p:nvSpPr>
          <p:cNvPr id="59" name="TextBox 58"/>
          <p:cNvSpPr txBox="1"/>
          <p:nvPr/>
        </p:nvSpPr>
        <p:spPr>
          <a:xfrm>
            <a:off x="2197811" y="1537070"/>
            <a:ext cx="533035" cy="369332"/>
          </a:xfrm>
          <a:prstGeom prst="rect">
            <a:avLst/>
          </a:prstGeom>
          <a:noFill/>
        </p:spPr>
        <p:txBody>
          <a:bodyPr wrap="square" rtlCol="0">
            <a:spAutoFit/>
          </a:bodyPr>
          <a:lstStyle/>
          <a:p>
            <a:r>
              <a:rPr lang="en-US"/>
              <a:t>x=0</a:t>
            </a:r>
            <a:endParaRPr lang="en-US" dirty="0"/>
          </a:p>
        </p:txBody>
      </p:sp>
      <p:sp>
        <p:nvSpPr>
          <p:cNvPr id="60" name="TextBox 59"/>
          <p:cNvSpPr txBox="1"/>
          <p:nvPr/>
        </p:nvSpPr>
        <p:spPr>
          <a:xfrm>
            <a:off x="2891334" y="1508159"/>
            <a:ext cx="533035" cy="369332"/>
          </a:xfrm>
          <a:prstGeom prst="rect">
            <a:avLst/>
          </a:prstGeom>
          <a:noFill/>
        </p:spPr>
        <p:txBody>
          <a:bodyPr wrap="square" rtlCol="0">
            <a:spAutoFit/>
          </a:bodyPr>
          <a:lstStyle/>
          <a:p>
            <a:r>
              <a:rPr lang="en-US" dirty="0"/>
              <a:t>x=1</a:t>
            </a:r>
          </a:p>
        </p:txBody>
      </p:sp>
      <p:sp>
        <p:nvSpPr>
          <p:cNvPr id="61" name="TextBox 60"/>
          <p:cNvSpPr txBox="1"/>
          <p:nvPr/>
        </p:nvSpPr>
        <p:spPr>
          <a:xfrm>
            <a:off x="3584857" y="1523812"/>
            <a:ext cx="533035" cy="369332"/>
          </a:xfrm>
          <a:prstGeom prst="rect">
            <a:avLst/>
          </a:prstGeom>
          <a:noFill/>
        </p:spPr>
        <p:txBody>
          <a:bodyPr wrap="square" rtlCol="0">
            <a:spAutoFit/>
          </a:bodyPr>
          <a:lstStyle/>
          <a:p>
            <a:r>
              <a:rPr lang="en-US" dirty="0"/>
              <a:t>x=2</a:t>
            </a:r>
          </a:p>
        </p:txBody>
      </p:sp>
      <p:sp>
        <p:nvSpPr>
          <p:cNvPr id="62" name="TextBox 61"/>
          <p:cNvSpPr txBox="1"/>
          <p:nvPr/>
        </p:nvSpPr>
        <p:spPr>
          <a:xfrm>
            <a:off x="4278380" y="1525781"/>
            <a:ext cx="533035" cy="369332"/>
          </a:xfrm>
          <a:prstGeom prst="rect">
            <a:avLst/>
          </a:prstGeom>
          <a:noFill/>
        </p:spPr>
        <p:txBody>
          <a:bodyPr wrap="square" rtlCol="0">
            <a:spAutoFit/>
          </a:bodyPr>
          <a:lstStyle/>
          <a:p>
            <a:r>
              <a:rPr lang="en-US" dirty="0"/>
              <a:t>x=3</a:t>
            </a:r>
          </a:p>
        </p:txBody>
      </p:sp>
      <mc:AlternateContent xmlns:mc="http://schemas.openxmlformats.org/markup-compatibility/2006" xmlns:a14="http://schemas.microsoft.com/office/drawing/2010/main">
        <mc:Choice Requires="a14">
          <p:sp>
            <p:nvSpPr>
              <p:cNvPr id="64" name="Content Placeholder 2"/>
              <p:cNvSpPr>
                <a:spLocks noGrp="1"/>
              </p:cNvSpPr>
              <p:nvPr>
                <p:ph idx="1"/>
              </p:nvPr>
            </p:nvSpPr>
            <p:spPr>
              <a:xfrm>
                <a:off x="5394302" y="86499"/>
                <a:ext cx="3911026" cy="2394912"/>
              </a:xfrm>
            </p:spPr>
            <p:txBody>
              <a:bodyPr>
                <a:normAutofit fontScale="55000" lnSpcReduction="20000"/>
              </a:bodyPr>
              <a:lstStyle/>
              <a:p>
                <a:r>
                  <a:rPr lang="en-US" dirty="0"/>
                  <a:t>Zero-One-Knapsack(W, n, w, v):</a:t>
                </a:r>
              </a:p>
              <a:p>
                <a:pPr lvl="1"/>
                <a:r>
                  <a:rPr lang="en-US" sz="2800" dirty="0">
                    <a:solidFill>
                      <a:schemeClr val="accent1"/>
                    </a:solidFill>
                  </a:rPr>
                  <a:t>K[x,0] = 0 </a:t>
                </a:r>
                <a:r>
                  <a:rPr lang="en-US" sz="2800" dirty="0">
                    <a:solidFill>
                      <a:schemeClr val="tx2"/>
                    </a:solidFill>
                  </a:rPr>
                  <a:t>for all x = 0,</a:t>
                </a:r>
                <a:r>
                  <a:rPr lang="mr-IN" sz="2800" dirty="0">
                    <a:solidFill>
                      <a:schemeClr val="tx2"/>
                    </a:solidFill>
                  </a:rPr>
                  <a:t>…</a:t>
                </a:r>
                <a:r>
                  <a:rPr lang="en-US" sz="2800" dirty="0">
                    <a:solidFill>
                      <a:schemeClr val="tx2"/>
                    </a:solidFill>
                  </a:rPr>
                  <a:t>,W</a:t>
                </a:r>
              </a:p>
              <a:p>
                <a:pPr lvl="1"/>
                <a:r>
                  <a:rPr lang="en-US" sz="2800" dirty="0">
                    <a:solidFill>
                      <a:schemeClr val="accent1"/>
                    </a:solidFill>
                  </a:rPr>
                  <a:t>K[0,i] = 0 </a:t>
                </a:r>
                <a:r>
                  <a:rPr lang="en-US" sz="2800" dirty="0">
                    <a:solidFill>
                      <a:schemeClr val="tx2"/>
                    </a:solidFill>
                  </a:rPr>
                  <a:t>for all </a:t>
                </a:r>
                <a:r>
                  <a:rPr lang="en-US" sz="2800" dirty="0" err="1">
                    <a:solidFill>
                      <a:schemeClr val="tx2"/>
                    </a:solidFill>
                  </a:rPr>
                  <a:t>i</a:t>
                </a:r>
                <a:r>
                  <a:rPr lang="en-US" sz="2800" dirty="0">
                    <a:solidFill>
                      <a:schemeClr val="tx2"/>
                    </a:solidFill>
                  </a:rPr>
                  <a:t> = 0,</a:t>
                </a:r>
                <a:r>
                  <a:rPr lang="mr-IN" sz="2800" dirty="0">
                    <a:solidFill>
                      <a:schemeClr val="tx2"/>
                    </a:solidFill>
                  </a:rPr>
                  <a:t>…</a:t>
                </a:r>
                <a:r>
                  <a:rPr lang="en-US" sz="2800" dirty="0">
                    <a:solidFill>
                      <a:schemeClr val="tx2"/>
                    </a:solidFill>
                  </a:rPr>
                  <a:t>,n</a:t>
                </a:r>
              </a:p>
              <a:p>
                <a:pPr lvl="1"/>
                <a:r>
                  <a:rPr lang="en-US" sz="2800" b="1" dirty="0">
                    <a:solidFill>
                      <a:srgbClr val="7030A0"/>
                    </a:solidFill>
                  </a:rPr>
                  <a:t>for</a:t>
                </a:r>
                <a:r>
                  <a:rPr lang="en-US" sz="2800" dirty="0">
                    <a:solidFill>
                      <a:srgbClr val="7030A0"/>
                    </a:solidFill>
                  </a:rPr>
                  <a:t> x = 1,</a:t>
                </a:r>
                <a:r>
                  <a:rPr lang="mr-IN" sz="2800" dirty="0">
                    <a:solidFill>
                      <a:srgbClr val="7030A0"/>
                    </a:solidFill>
                  </a:rPr>
                  <a:t>…</a:t>
                </a:r>
                <a:r>
                  <a:rPr lang="en-US" sz="2800" dirty="0">
                    <a:solidFill>
                      <a:srgbClr val="7030A0"/>
                    </a:solidFill>
                  </a:rPr>
                  <a:t>,W:</a:t>
                </a:r>
              </a:p>
              <a:p>
                <a:pPr lvl="2"/>
                <a:r>
                  <a:rPr lang="en-US" sz="2800" b="1" dirty="0">
                    <a:solidFill>
                      <a:srgbClr val="7030A0"/>
                    </a:solidFill>
                  </a:rPr>
                  <a:t>for</a:t>
                </a:r>
                <a:r>
                  <a:rPr lang="en-US" sz="2800" dirty="0">
                    <a:solidFill>
                      <a:srgbClr val="7030A0"/>
                    </a:solidFill>
                  </a:rPr>
                  <a:t> j = 1,</a:t>
                </a:r>
                <a:r>
                  <a:rPr lang="mr-IN" sz="2800" dirty="0">
                    <a:solidFill>
                      <a:srgbClr val="7030A0"/>
                    </a:solidFill>
                  </a:rPr>
                  <a:t>…</a:t>
                </a:r>
                <a:r>
                  <a:rPr lang="en-US" sz="2800" dirty="0">
                    <a:solidFill>
                      <a:srgbClr val="7030A0"/>
                    </a:solidFill>
                  </a:rPr>
                  <a:t>,n:</a:t>
                </a:r>
              </a:p>
              <a:p>
                <a:pPr lvl="3"/>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solidFill>
                      <a:schemeClr val="accent4"/>
                    </a:solidFill>
                  </a:rPr>
                  <a:t> K[x, j-1]</a:t>
                </a:r>
              </a:p>
              <a:p>
                <a:pPr lvl="3"/>
                <a:r>
                  <a:rPr lang="en-US" sz="2800" b="1" dirty="0">
                    <a:solidFill>
                      <a:schemeClr val="tx1"/>
                    </a:solidFill>
                  </a:rPr>
                  <a:t>if</a:t>
                </a:r>
                <a:r>
                  <a:rPr lang="en-US" sz="2800" dirty="0">
                    <a:solidFill>
                      <a:schemeClr val="tx1"/>
                    </a:solidFill>
                  </a:rPr>
                  <a:t> </a:t>
                </a:r>
                <a:r>
                  <a:rPr lang="en-US" sz="2800" dirty="0" err="1">
                    <a:solidFill>
                      <a:schemeClr val="tx1"/>
                    </a:solidFill>
                  </a:rPr>
                  <a:t>w</a:t>
                </a:r>
                <a:r>
                  <a:rPr lang="en-US" sz="2800" baseline="-25000" dirty="0" err="1">
                    <a:solidFill>
                      <a:schemeClr val="tx1"/>
                    </a:solidFill>
                  </a:rPr>
                  <a:t>j</a:t>
                </a:r>
                <a:r>
                  <a:rPr lang="en-US" sz="2800" dirty="0">
                    <a:solidFill>
                      <a:schemeClr val="tx1"/>
                    </a:solidFill>
                  </a:rPr>
                  <a:t> </a:t>
                </a:r>
                <a14:m>
                  <m:oMath xmlns:m="http://schemas.openxmlformats.org/officeDocument/2006/math">
                    <m:r>
                      <a:rPr lang="en-US" sz="2800" i="1">
                        <a:solidFill>
                          <a:schemeClr val="tx1"/>
                        </a:solidFill>
                        <a:latin typeface="Cambria Math" charset="0"/>
                      </a:rPr>
                      <m:t>≤</m:t>
                    </m:r>
                  </m:oMath>
                </a14:m>
                <a:r>
                  <a:rPr lang="en-US" sz="2800" dirty="0">
                    <a:solidFill>
                      <a:schemeClr val="tx1"/>
                    </a:solidFill>
                  </a:rPr>
                  <a:t> x:</a:t>
                </a:r>
              </a:p>
              <a:p>
                <a:pPr lvl="4"/>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t> max{ </a:t>
                </a:r>
                <a:r>
                  <a:rPr lang="en-US" sz="2800" dirty="0">
                    <a:solidFill>
                      <a:schemeClr val="accent4"/>
                    </a:solidFill>
                  </a:rPr>
                  <a:t>K[</a:t>
                </a:r>
                <a:r>
                  <a:rPr lang="en-US" sz="2800" dirty="0" err="1">
                    <a:solidFill>
                      <a:schemeClr val="accent4"/>
                    </a:solidFill>
                  </a:rPr>
                  <a:t>x,j</a:t>
                </a:r>
                <a:r>
                  <a:rPr lang="en-US" sz="2800" dirty="0">
                    <a:solidFill>
                      <a:schemeClr val="accent4"/>
                    </a:solidFill>
                  </a:rPr>
                  <a:t>]</a:t>
                </a:r>
                <a:r>
                  <a:rPr lang="en-US" sz="2800" dirty="0"/>
                  <a:t>,   </a:t>
                </a:r>
              </a:p>
              <a:p>
                <a:pPr marL="1828800" lvl="4" indent="0">
                  <a:buNone/>
                </a:pPr>
                <a:r>
                  <a:rPr lang="en-US" sz="2800" dirty="0">
                    <a:solidFill>
                      <a:schemeClr val="accent5"/>
                    </a:solidFill>
                  </a:rPr>
                  <a:t>           K[x </a:t>
                </a:r>
                <a:r>
                  <a:rPr lang="mr-IN" sz="2800" dirty="0">
                    <a:solidFill>
                      <a:schemeClr val="accent5"/>
                    </a:solidFill>
                  </a:rPr>
                  <a:t>–</a:t>
                </a:r>
                <a:r>
                  <a:rPr lang="en-US" sz="2800" dirty="0">
                    <a:solidFill>
                      <a:schemeClr val="accent5"/>
                    </a:solidFill>
                  </a:rPr>
                  <a:t> </a:t>
                </a:r>
                <a:r>
                  <a:rPr lang="en-US" sz="2800" dirty="0" err="1">
                    <a:solidFill>
                      <a:schemeClr val="accent5"/>
                    </a:solidFill>
                  </a:rPr>
                  <a:t>w</a:t>
                </a:r>
                <a:r>
                  <a:rPr lang="en-US" sz="2800" baseline="-25000" dirty="0" err="1">
                    <a:solidFill>
                      <a:schemeClr val="accent5"/>
                    </a:solidFill>
                  </a:rPr>
                  <a:t>j</a:t>
                </a:r>
                <a:r>
                  <a:rPr lang="en-US" sz="2800" dirty="0">
                    <a:solidFill>
                      <a:schemeClr val="accent5"/>
                    </a:solidFill>
                  </a:rPr>
                  <a:t>, j-1] + </a:t>
                </a:r>
                <a:r>
                  <a:rPr lang="en-US" sz="2800" dirty="0" err="1">
                    <a:solidFill>
                      <a:schemeClr val="accent5"/>
                    </a:solidFill>
                  </a:rPr>
                  <a:t>v</a:t>
                </a:r>
                <a:r>
                  <a:rPr lang="en-US" sz="2800" baseline="-25000" dirty="0" err="1">
                    <a:solidFill>
                      <a:schemeClr val="accent5"/>
                    </a:solidFill>
                  </a:rPr>
                  <a:t>j</a:t>
                </a:r>
                <a:r>
                  <a:rPr lang="en-US" sz="2800" dirty="0"/>
                  <a:t> }</a:t>
                </a:r>
              </a:p>
              <a:p>
                <a:pPr lvl="1"/>
                <a:r>
                  <a:rPr lang="en-US" sz="2800" b="1" dirty="0"/>
                  <a:t>return</a:t>
                </a:r>
                <a:r>
                  <a:rPr lang="en-US" sz="2800" dirty="0"/>
                  <a:t> </a:t>
                </a:r>
                <a:r>
                  <a:rPr lang="en-US" sz="2800" dirty="0">
                    <a:solidFill>
                      <a:schemeClr val="accent1"/>
                    </a:solidFill>
                  </a:rPr>
                  <a:t>K[</a:t>
                </a:r>
                <a:r>
                  <a:rPr lang="en-US" sz="2800" dirty="0" err="1">
                    <a:solidFill>
                      <a:schemeClr val="accent1"/>
                    </a:solidFill>
                  </a:rPr>
                  <a:t>W,n</a:t>
                </a:r>
                <a:r>
                  <a:rPr lang="en-US" sz="2800" dirty="0">
                    <a:solidFill>
                      <a:schemeClr val="accent1"/>
                    </a:solidFill>
                  </a:rPr>
                  <a:t>]</a:t>
                </a:r>
              </a:p>
            </p:txBody>
          </p:sp>
        </mc:Choice>
        <mc:Fallback xmlns="">
          <p:sp>
            <p:nvSpPr>
              <p:cNvPr id="64" name="Content Placeholder 2"/>
              <p:cNvSpPr>
                <a:spLocks noGrp="1" noRot="1" noChangeAspect="1" noMove="1" noResize="1" noEditPoints="1" noAdjustHandles="1" noChangeArrowheads="1" noChangeShapeType="1" noTextEdit="1"/>
              </p:cNvSpPr>
              <p:nvPr>
                <p:ph idx="1"/>
              </p:nvPr>
            </p:nvSpPr>
            <p:spPr>
              <a:xfrm>
                <a:off x="5394302" y="86499"/>
                <a:ext cx="3911026" cy="2394912"/>
              </a:xfrm>
              <a:blipFill rotWithShape="0">
                <a:blip r:embed="rId9"/>
                <a:stretch>
                  <a:fillRect l="-468" t="-2799"/>
                </a:stretch>
              </a:blipFill>
            </p:spPr>
            <p:txBody>
              <a:bodyPr/>
              <a:lstStyle/>
              <a:p>
                <a:r>
                  <a:rPr lang="en-US">
                    <a:noFill/>
                  </a:rPr>
                  <a:t> </a:t>
                </a:r>
              </a:p>
            </p:txBody>
          </p:sp>
        </mc:Fallback>
      </mc:AlternateContent>
      <p:pic>
        <p:nvPicPr>
          <p:cNvPr id="65" name="Picture 6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7797" y="2901331"/>
            <a:ext cx="478947" cy="435192"/>
          </a:xfrm>
          <a:prstGeom prst="rect">
            <a:avLst/>
          </a:prstGeom>
        </p:spPr>
      </p:pic>
      <p:pic>
        <p:nvPicPr>
          <p:cNvPr id="67"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3610496"/>
            <a:ext cx="478947" cy="435192"/>
          </a:xfrm>
          <a:prstGeom prst="rect">
            <a:avLst/>
          </a:prstGeom>
        </p:spPr>
      </p:pic>
      <p:pic>
        <p:nvPicPr>
          <p:cNvPr id="66" name="Picture 6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4307613"/>
            <a:ext cx="478947" cy="435192"/>
          </a:xfrm>
          <a:prstGeom prst="rect">
            <a:avLst/>
          </a:prstGeom>
        </p:spPr>
      </p:pic>
      <p:pic>
        <p:nvPicPr>
          <p:cNvPr id="68" name="Picture 6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1902" y="2936230"/>
            <a:ext cx="478947" cy="435192"/>
          </a:xfrm>
          <a:prstGeom prst="rect">
            <a:avLst/>
          </a:prstGeom>
        </p:spPr>
      </p:pic>
      <p:pic>
        <p:nvPicPr>
          <p:cNvPr id="69" name="Picture 6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009404">
            <a:off x="3661523" y="3690435"/>
            <a:ext cx="441007" cy="400718"/>
          </a:xfrm>
          <a:prstGeom prst="rect">
            <a:avLst/>
          </a:prstGeom>
        </p:spPr>
      </p:pic>
      <p:sp>
        <p:nvSpPr>
          <p:cNvPr id="70" name="Rectangle 69"/>
          <p:cNvSpPr/>
          <p:nvPr/>
        </p:nvSpPr>
        <p:spPr>
          <a:xfrm>
            <a:off x="1376682" y="5524009"/>
            <a:ext cx="475267" cy="486526"/>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1" name="Rectangle 70"/>
          <p:cNvSpPr/>
          <p:nvPr/>
        </p:nvSpPr>
        <p:spPr>
          <a:xfrm>
            <a:off x="476286" y="5527085"/>
            <a:ext cx="478947" cy="483449"/>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2" name="TextBox 71"/>
          <p:cNvSpPr txBox="1"/>
          <p:nvPr/>
        </p:nvSpPr>
        <p:spPr>
          <a:xfrm>
            <a:off x="337143" y="6056700"/>
            <a:ext cx="1087914" cy="646331"/>
          </a:xfrm>
          <a:prstGeom prst="rect">
            <a:avLst/>
          </a:prstGeom>
          <a:noFill/>
        </p:spPr>
        <p:txBody>
          <a:bodyPr wrap="square" rtlCol="0">
            <a:spAutoFit/>
          </a:bodyPr>
          <a:lstStyle/>
          <a:p>
            <a:r>
              <a:rPr lang="en-US"/>
              <a:t>current entry</a:t>
            </a:r>
          </a:p>
        </p:txBody>
      </p:sp>
      <p:sp>
        <p:nvSpPr>
          <p:cNvPr id="73" name="TextBox 72"/>
          <p:cNvSpPr txBox="1"/>
          <p:nvPr/>
        </p:nvSpPr>
        <p:spPr>
          <a:xfrm>
            <a:off x="1273424" y="6035788"/>
            <a:ext cx="1617910" cy="646331"/>
          </a:xfrm>
          <a:prstGeom prst="rect">
            <a:avLst/>
          </a:prstGeom>
          <a:noFill/>
        </p:spPr>
        <p:txBody>
          <a:bodyPr wrap="square" rtlCol="0">
            <a:spAutoFit/>
          </a:bodyPr>
          <a:lstStyle/>
          <a:p>
            <a:r>
              <a:rPr lang="en-US"/>
              <a:t>relevant previous entry</a:t>
            </a:r>
          </a:p>
        </p:txBody>
      </p:sp>
      <p:sp>
        <p:nvSpPr>
          <p:cNvPr id="2" name="Slide Number Placeholder 1">
            <a:extLst>
              <a:ext uri="{FF2B5EF4-FFF2-40B4-BE49-F238E27FC236}">
                <a16:creationId xmlns:a16="http://schemas.microsoft.com/office/drawing/2014/main" id="{7FCC1522-9A1B-5746-9E1D-3DEFB801472D}"/>
              </a:ext>
            </a:extLst>
          </p:cNvPr>
          <p:cNvSpPr>
            <a:spLocks noGrp="1"/>
          </p:cNvSpPr>
          <p:nvPr>
            <p:ph type="sldNum" sz="quarter" idx="12"/>
          </p:nvPr>
        </p:nvSpPr>
        <p:spPr/>
        <p:txBody>
          <a:bodyPr/>
          <a:lstStyle/>
          <a:p>
            <a:fld id="{EF2FF170-42D9-E44F-9C55-E217B723EC95}" type="slidenum">
              <a:rPr lang="en-US" smtClean="0"/>
              <a:t>85</a:t>
            </a:fld>
            <a:endParaRPr lang="en-US"/>
          </a:p>
        </p:txBody>
      </p:sp>
    </p:spTree>
    <p:extLst>
      <p:ext uri="{BB962C8B-B14F-4D97-AF65-F5344CB8AC3E}">
        <p14:creationId xmlns:p14="http://schemas.microsoft.com/office/powerpoint/2010/main" val="137864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9537" y="2015068"/>
            <a:ext cx="2774094" cy="699992"/>
            <a:chOff x="628650" y="2737674"/>
            <a:chExt cx="3565004" cy="857179"/>
          </a:xfrm>
          <a:solidFill>
            <a:schemeClr val="accent2">
              <a:lumMod val="20000"/>
              <a:lumOff val="80000"/>
            </a:schemeClr>
          </a:solidFill>
        </p:grpSpPr>
        <p:sp>
          <p:nvSpPr>
            <p:cNvPr id="5" name="Rectangle 4"/>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7" name="Rectangle 6"/>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8" name="Rectangle 7"/>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gr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3688355" y="5237725"/>
            <a:ext cx="3673114" cy="1475713"/>
            <a:chOff x="-479811" y="1751737"/>
            <a:chExt cx="5881453" cy="2600511"/>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0" name="TextBox 1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1" name="TextBox 2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2" name="TextBox 2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3" name="TextBox 2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4" name="TextBox 2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5" name="TextBox 24"/>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26" name="TextBox 25"/>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27" name="TextBox 26"/>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28" name="TextBox 27"/>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9" name="TextBox 28"/>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3</a:t>
            </a:r>
          </a:p>
        </p:txBody>
      </p:sp>
      <p:sp>
        <p:nvSpPr>
          <p:cNvPr id="30" name="Title 29"/>
          <p:cNvSpPr>
            <a:spLocks noGrp="1"/>
          </p:cNvSpPr>
          <p:nvPr>
            <p:ph type="title"/>
          </p:nvPr>
        </p:nvSpPr>
        <p:spPr/>
        <p:txBody>
          <a:bodyPr/>
          <a:lstStyle/>
          <a:p>
            <a:r>
              <a:rPr lang="en-US" dirty="0"/>
              <a:t>Example</a:t>
            </a:r>
          </a:p>
        </p:txBody>
      </p:sp>
      <p:grpSp>
        <p:nvGrpSpPr>
          <p:cNvPr id="31" name="Group 30"/>
          <p:cNvGrpSpPr/>
          <p:nvPr/>
        </p:nvGrpSpPr>
        <p:grpSpPr>
          <a:xfrm>
            <a:off x="2117568" y="2714528"/>
            <a:ext cx="2774094" cy="699992"/>
            <a:chOff x="628650" y="2737674"/>
            <a:chExt cx="3565004" cy="857179"/>
          </a:xfrm>
          <a:solidFill>
            <a:schemeClr val="accent2">
              <a:lumMod val="20000"/>
              <a:lumOff val="80000"/>
            </a:schemeClr>
          </a:solidFill>
        </p:grpSpPr>
        <p:sp>
          <p:nvSpPr>
            <p:cNvPr id="32" name="Rectangle 31"/>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3" name="Rectangle 32"/>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4" name="Rectangle 33"/>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5" name="Rectangle 34"/>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37" name="Group 36"/>
          <p:cNvGrpSpPr/>
          <p:nvPr/>
        </p:nvGrpSpPr>
        <p:grpSpPr>
          <a:xfrm>
            <a:off x="2117568" y="3413313"/>
            <a:ext cx="2774094" cy="699992"/>
            <a:chOff x="628650" y="2737674"/>
            <a:chExt cx="3565004" cy="857179"/>
          </a:xfrm>
          <a:solidFill>
            <a:schemeClr val="accent2">
              <a:lumMod val="20000"/>
              <a:lumOff val="80000"/>
            </a:schemeClr>
          </a:solidFill>
        </p:grpSpPr>
        <p:sp>
          <p:nvSpPr>
            <p:cNvPr id="38" name="Rectangle 37"/>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9" name="Rectangle 38"/>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0" name="Rectangle 39"/>
            <p:cNvSpPr/>
            <p:nvPr/>
          </p:nvSpPr>
          <p:spPr>
            <a:xfrm>
              <a:off x="2411152" y="2737674"/>
              <a:ext cx="891251" cy="856527"/>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4</a:t>
              </a:r>
            </a:p>
          </p:txBody>
        </p:sp>
        <p:sp>
          <p:nvSpPr>
            <p:cNvPr id="41" name="Rectangle 40"/>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43" name="Group 42"/>
          <p:cNvGrpSpPr/>
          <p:nvPr/>
        </p:nvGrpSpPr>
        <p:grpSpPr>
          <a:xfrm>
            <a:off x="2117568" y="4111105"/>
            <a:ext cx="2774094" cy="699992"/>
            <a:chOff x="628650" y="2737674"/>
            <a:chExt cx="3565004" cy="857179"/>
          </a:xfrm>
          <a:solidFill>
            <a:schemeClr val="accent2">
              <a:lumMod val="20000"/>
              <a:lumOff val="80000"/>
            </a:schemeClr>
          </a:solidFill>
        </p:grpSpPr>
        <p:sp>
          <p:nvSpPr>
            <p:cNvPr id="44" name="Rectangle 43"/>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45" name="Rectangle 44"/>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6" name="Rectangle 45"/>
            <p:cNvSpPr/>
            <p:nvPr/>
          </p:nvSpPr>
          <p:spPr>
            <a:xfrm>
              <a:off x="2411152" y="2737674"/>
              <a:ext cx="891251" cy="856527"/>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4</a:t>
              </a:r>
            </a:p>
          </p:txBody>
        </p:sp>
        <p:sp>
          <p:nvSpPr>
            <p:cNvPr id="47" name="Rectangle 46"/>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4328932"/>
            <a:ext cx="478947" cy="435192"/>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3563080"/>
            <a:ext cx="478947" cy="435192"/>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909" y="2872314"/>
            <a:ext cx="478947" cy="435192"/>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048" y="3563080"/>
            <a:ext cx="527428" cy="479244"/>
          </a:xfrm>
          <a:prstGeom prst="rect">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805" y="4328932"/>
            <a:ext cx="527428" cy="479244"/>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0" y="4416041"/>
            <a:ext cx="467136" cy="424460"/>
          </a:xfrm>
          <a:prstGeom prst="rect">
            <a:avLst/>
          </a:prstGeom>
        </p:spPr>
      </p:pic>
      <p:sp>
        <p:nvSpPr>
          <p:cNvPr id="55" name="TextBox 54"/>
          <p:cNvSpPr txBox="1"/>
          <p:nvPr/>
        </p:nvSpPr>
        <p:spPr>
          <a:xfrm>
            <a:off x="1608882" y="2160378"/>
            <a:ext cx="740780" cy="369332"/>
          </a:xfrm>
          <a:prstGeom prst="rect">
            <a:avLst/>
          </a:prstGeom>
          <a:noFill/>
        </p:spPr>
        <p:txBody>
          <a:bodyPr wrap="square" rtlCol="0">
            <a:spAutoFit/>
          </a:bodyPr>
          <a:lstStyle/>
          <a:p>
            <a:r>
              <a:rPr lang="en-US"/>
              <a:t>j=0</a:t>
            </a:r>
            <a:endParaRPr lang="en-US" dirty="0"/>
          </a:p>
        </p:txBody>
      </p:sp>
      <p:sp>
        <p:nvSpPr>
          <p:cNvPr id="56" name="TextBox 55"/>
          <p:cNvSpPr txBox="1"/>
          <p:nvPr/>
        </p:nvSpPr>
        <p:spPr>
          <a:xfrm>
            <a:off x="1608882" y="2933216"/>
            <a:ext cx="740780" cy="369332"/>
          </a:xfrm>
          <a:prstGeom prst="rect">
            <a:avLst/>
          </a:prstGeom>
          <a:noFill/>
        </p:spPr>
        <p:txBody>
          <a:bodyPr wrap="square" rtlCol="0">
            <a:spAutoFit/>
          </a:bodyPr>
          <a:lstStyle/>
          <a:p>
            <a:r>
              <a:rPr lang="en-US" dirty="0"/>
              <a:t>j=1</a:t>
            </a:r>
          </a:p>
        </p:txBody>
      </p:sp>
      <p:sp>
        <p:nvSpPr>
          <p:cNvPr id="57" name="TextBox 56"/>
          <p:cNvSpPr txBox="1"/>
          <p:nvPr/>
        </p:nvSpPr>
        <p:spPr>
          <a:xfrm>
            <a:off x="1608882" y="3643426"/>
            <a:ext cx="740780" cy="369332"/>
          </a:xfrm>
          <a:prstGeom prst="rect">
            <a:avLst/>
          </a:prstGeom>
          <a:noFill/>
        </p:spPr>
        <p:txBody>
          <a:bodyPr wrap="square" rtlCol="0">
            <a:spAutoFit/>
          </a:bodyPr>
          <a:lstStyle/>
          <a:p>
            <a:r>
              <a:rPr lang="en-US" dirty="0"/>
              <a:t>j=2</a:t>
            </a:r>
          </a:p>
        </p:txBody>
      </p:sp>
      <p:sp>
        <p:nvSpPr>
          <p:cNvPr id="58" name="TextBox 57"/>
          <p:cNvSpPr txBox="1"/>
          <p:nvPr/>
        </p:nvSpPr>
        <p:spPr>
          <a:xfrm>
            <a:off x="1558593" y="4361862"/>
            <a:ext cx="740780" cy="369332"/>
          </a:xfrm>
          <a:prstGeom prst="rect">
            <a:avLst/>
          </a:prstGeom>
          <a:noFill/>
        </p:spPr>
        <p:txBody>
          <a:bodyPr wrap="square" rtlCol="0">
            <a:spAutoFit/>
          </a:bodyPr>
          <a:lstStyle/>
          <a:p>
            <a:r>
              <a:rPr lang="en-US" dirty="0"/>
              <a:t>j=3</a:t>
            </a:r>
          </a:p>
        </p:txBody>
      </p:sp>
      <p:sp>
        <p:nvSpPr>
          <p:cNvPr id="59" name="TextBox 58"/>
          <p:cNvSpPr txBox="1"/>
          <p:nvPr/>
        </p:nvSpPr>
        <p:spPr>
          <a:xfrm>
            <a:off x="2197811" y="1537070"/>
            <a:ext cx="533035" cy="369332"/>
          </a:xfrm>
          <a:prstGeom prst="rect">
            <a:avLst/>
          </a:prstGeom>
          <a:noFill/>
        </p:spPr>
        <p:txBody>
          <a:bodyPr wrap="square" rtlCol="0">
            <a:spAutoFit/>
          </a:bodyPr>
          <a:lstStyle/>
          <a:p>
            <a:r>
              <a:rPr lang="en-US"/>
              <a:t>x=0</a:t>
            </a:r>
            <a:endParaRPr lang="en-US" dirty="0"/>
          </a:p>
        </p:txBody>
      </p:sp>
      <p:sp>
        <p:nvSpPr>
          <p:cNvPr id="60" name="TextBox 59"/>
          <p:cNvSpPr txBox="1"/>
          <p:nvPr/>
        </p:nvSpPr>
        <p:spPr>
          <a:xfrm>
            <a:off x="2891334" y="1508159"/>
            <a:ext cx="533035" cy="369332"/>
          </a:xfrm>
          <a:prstGeom prst="rect">
            <a:avLst/>
          </a:prstGeom>
          <a:noFill/>
        </p:spPr>
        <p:txBody>
          <a:bodyPr wrap="square" rtlCol="0">
            <a:spAutoFit/>
          </a:bodyPr>
          <a:lstStyle/>
          <a:p>
            <a:r>
              <a:rPr lang="en-US" dirty="0"/>
              <a:t>x=1</a:t>
            </a:r>
          </a:p>
        </p:txBody>
      </p:sp>
      <p:sp>
        <p:nvSpPr>
          <p:cNvPr id="61" name="TextBox 60"/>
          <p:cNvSpPr txBox="1"/>
          <p:nvPr/>
        </p:nvSpPr>
        <p:spPr>
          <a:xfrm>
            <a:off x="3584857" y="1523812"/>
            <a:ext cx="533035" cy="369332"/>
          </a:xfrm>
          <a:prstGeom prst="rect">
            <a:avLst/>
          </a:prstGeom>
          <a:noFill/>
        </p:spPr>
        <p:txBody>
          <a:bodyPr wrap="square" rtlCol="0">
            <a:spAutoFit/>
          </a:bodyPr>
          <a:lstStyle/>
          <a:p>
            <a:r>
              <a:rPr lang="en-US" dirty="0"/>
              <a:t>x=2</a:t>
            </a:r>
          </a:p>
        </p:txBody>
      </p:sp>
      <p:sp>
        <p:nvSpPr>
          <p:cNvPr id="62" name="TextBox 61"/>
          <p:cNvSpPr txBox="1"/>
          <p:nvPr/>
        </p:nvSpPr>
        <p:spPr>
          <a:xfrm>
            <a:off x="4278380" y="1525781"/>
            <a:ext cx="533035" cy="369332"/>
          </a:xfrm>
          <a:prstGeom prst="rect">
            <a:avLst/>
          </a:prstGeom>
          <a:noFill/>
        </p:spPr>
        <p:txBody>
          <a:bodyPr wrap="square" rtlCol="0">
            <a:spAutoFit/>
          </a:bodyPr>
          <a:lstStyle/>
          <a:p>
            <a:r>
              <a:rPr lang="en-US" dirty="0"/>
              <a:t>x=3</a:t>
            </a:r>
          </a:p>
        </p:txBody>
      </p:sp>
      <mc:AlternateContent xmlns:mc="http://schemas.openxmlformats.org/markup-compatibility/2006" xmlns:a14="http://schemas.microsoft.com/office/drawing/2010/main">
        <mc:Choice Requires="a14">
          <p:sp>
            <p:nvSpPr>
              <p:cNvPr id="64" name="Content Placeholder 2"/>
              <p:cNvSpPr>
                <a:spLocks noGrp="1"/>
              </p:cNvSpPr>
              <p:nvPr>
                <p:ph idx="1"/>
              </p:nvPr>
            </p:nvSpPr>
            <p:spPr>
              <a:xfrm>
                <a:off x="5394302" y="86499"/>
                <a:ext cx="3911026" cy="2394912"/>
              </a:xfrm>
            </p:spPr>
            <p:txBody>
              <a:bodyPr>
                <a:normAutofit fontScale="55000" lnSpcReduction="20000"/>
              </a:bodyPr>
              <a:lstStyle/>
              <a:p>
                <a:r>
                  <a:rPr lang="en-US" dirty="0"/>
                  <a:t>Zero-One-Knapsack(W, n, w, v):</a:t>
                </a:r>
              </a:p>
              <a:p>
                <a:pPr lvl="1"/>
                <a:r>
                  <a:rPr lang="en-US" sz="2800" dirty="0">
                    <a:solidFill>
                      <a:schemeClr val="accent1"/>
                    </a:solidFill>
                  </a:rPr>
                  <a:t>K[x,0] = 0 </a:t>
                </a:r>
                <a:r>
                  <a:rPr lang="en-US" sz="2800" dirty="0">
                    <a:solidFill>
                      <a:schemeClr val="tx2"/>
                    </a:solidFill>
                  </a:rPr>
                  <a:t>for all x = 0,</a:t>
                </a:r>
                <a:r>
                  <a:rPr lang="mr-IN" sz="2800" dirty="0">
                    <a:solidFill>
                      <a:schemeClr val="tx2"/>
                    </a:solidFill>
                  </a:rPr>
                  <a:t>…</a:t>
                </a:r>
                <a:r>
                  <a:rPr lang="en-US" sz="2800" dirty="0">
                    <a:solidFill>
                      <a:schemeClr val="tx2"/>
                    </a:solidFill>
                  </a:rPr>
                  <a:t>,W</a:t>
                </a:r>
              </a:p>
              <a:p>
                <a:pPr lvl="1"/>
                <a:r>
                  <a:rPr lang="en-US" sz="2800" dirty="0">
                    <a:solidFill>
                      <a:schemeClr val="accent1"/>
                    </a:solidFill>
                  </a:rPr>
                  <a:t>K[0,i] = 0 </a:t>
                </a:r>
                <a:r>
                  <a:rPr lang="en-US" sz="2800" dirty="0">
                    <a:solidFill>
                      <a:schemeClr val="tx2"/>
                    </a:solidFill>
                  </a:rPr>
                  <a:t>for all </a:t>
                </a:r>
                <a:r>
                  <a:rPr lang="en-US" sz="2800" dirty="0" err="1">
                    <a:solidFill>
                      <a:schemeClr val="tx2"/>
                    </a:solidFill>
                  </a:rPr>
                  <a:t>i</a:t>
                </a:r>
                <a:r>
                  <a:rPr lang="en-US" sz="2800" dirty="0">
                    <a:solidFill>
                      <a:schemeClr val="tx2"/>
                    </a:solidFill>
                  </a:rPr>
                  <a:t> = 0,</a:t>
                </a:r>
                <a:r>
                  <a:rPr lang="mr-IN" sz="2800" dirty="0">
                    <a:solidFill>
                      <a:schemeClr val="tx2"/>
                    </a:solidFill>
                  </a:rPr>
                  <a:t>…</a:t>
                </a:r>
                <a:r>
                  <a:rPr lang="en-US" sz="2800" dirty="0">
                    <a:solidFill>
                      <a:schemeClr val="tx2"/>
                    </a:solidFill>
                  </a:rPr>
                  <a:t>,n</a:t>
                </a:r>
              </a:p>
              <a:p>
                <a:pPr lvl="1"/>
                <a:r>
                  <a:rPr lang="en-US" sz="2800" b="1" dirty="0">
                    <a:solidFill>
                      <a:srgbClr val="7030A0"/>
                    </a:solidFill>
                  </a:rPr>
                  <a:t>for</a:t>
                </a:r>
                <a:r>
                  <a:rPr lang="en-US" sz="2800" dirty="0">
                    <a:solidFill>
                      <a:srgbClr val="7030A0"/>
                    </a:solidFill>
                  </a:rPr>
                  <a:t> x = 1,</a:t>
                </a:r>
                <a:r>
                  <a:rPr lang="mr-IN" sz="2800" dirty="0">
                    <a:solidFill>
                      <a:srgbClr val="7030A0"/>
                    </a:solidFill>
                  </a:rPr>
                  <a:t>…</a:t>
                </a:r>
                <a:r>
                  <a:rPr lang="en-US" sz="2800" dirty="0">
                    <a:solidFill>
                      <a:srgbClr val="7030A0"/>
                    </a:solidFill>
                  </a:rPr>
                  <a:t>,W:</a:t>
                </a:r>
              </a:p>
              <a:p>
                <a:pPr lvl="2"/>
                <a:r>
                  <a:rPr lang="en-US" sz="2800" b="1" dirty="0">
                    <a:solidFill>
                      <a:srgbClr val="7030A0"/>
                    </a:solidFill>
                  </a:rPr>
                  <a:t>for</a:t>
                </a:r>
                <a:r>
                  <a:rPr lang="en-US" sz="2800" dirty="0">
                    <a:solidFill>
                      <a:srgbClr val="7030A0"/>
                    </a:solidFill>
                  </a:rPr>
                  <a:t> j = 1,</a:t>
                </a:r>
                <a:r>
                  <a:rPr lang="mr-IN" sz="2800" dirty="0">
                    <a:solidFill>
                      <a:srgbClr val="7030A0"/>
                    </a:solidFill>
                  </a:rPr>
                  <a:t>…</a:t>
                </a:r>
                <a:r>
                  <a:rPr lang="en-US" sz="2800" dirty="0">
                    <a:solidFill>
                      <a:srgbClr val="7030A0"/>
                    </a:solidFill>
                  </a:rPr>
                  <a:t>,n:</a:t>
                </a:r>
              </a:p>
              <a:p>
                <a:pPr lvl="3"/>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solidFill>
                      <a:schemeClr val="accent4"/>
                    </a:solidFill>
                  </a:rPr>
                  <a:t> K[x, j-1]</a:t>
                </a:r>
              </a:p>
              <a:p>
                <a:pPr lvl="3"/>
                <a:r>
                  <a:rPr lang="en-US" sz="2800" b="1" dirty="0">
                    <a:solidFill>
                      <a:schemeClr val="tx1"/>
                    </a:solidFill>
                  </a:rPr>
                  <a:t>if</a:t>
                </a:r>
                <a:r>
                  <a:rPr lang="en-US" sz="2800" dirty="0">
                    <a:solidFill>
                      <a:schemeClr val="tx1"/>
                    </a:solidFill>
                  </a:rPr>
                  <a:t> </a:t>
                </a:r>
                <a:r>
                  <a:rPr lang="en-US" sz="2800" dirty="0" err="1">
                    <a:solidFill>
                      <a:schemeClr val="tx1"/>
                    </a:solidFill>
                  </a:rPr>
                  <a:t>w</a:t>
                </a:r>
                <a:r>
                  <a:rPr lang="en-US" sz="2800" baseline="-25000" dirty="0" err="1">
                    <a:solidFill>
                      <a:schemeClr val="tx1"/>
                    </a:solidFill>
                  </a:rPr>
                  <a:t>j</a:t>
                </a:r>
                <a:r>
                  <a:rPr lang="en-US" sz="2800" dirty="0">
                    <a:solidFill>
                      <a:schemeClr val="tx1"/>
                    </a:solidFill>
                  </a:rPr>
                  <a:t> </a:t>
                </a:r>
                <a14:m>
                  <m:oMath xmlns:m="http://schemas.openxmlformats.org/officeDocument/2006/math">
                    <m:r>
                      <a:rPr lang="en-US" sz="2800" i="1">
                        <a:solidFill>
                          <a:schemeClr val="tx1"/>
                        </a:solidFill>
                        <a:latin typeface="Cambria Math" charset="0"/>
                      </a:rPr>
                      <m:t>≤</m:t>
                    </m:r>
                  </m:oMath>
                </a14:m>
                <a:r>
                  <a:rPr lang="en-US" sz="2800" dirty="0">
                    <a:solidFill>
                      <a:schemeClr val="tx1"/>
                    </a:solidFill>
                  </a:rPr>
                  <a:t> x:</a:t>
                </a:r>
              </a:p>
              <a:p>
                <a:pPr lvl="4"/>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t> max{ </a:t>
                </a:r>
                <a:r>
                  <a:rPr lang="en-US" sz="2800" dirty="0">
                    <a:solidFill>
                      <a:schemeClr val="accent4"/>
                    </a:solidFill>
                  </a:rPr>
                  <a:t>K[</a:t>
                </a:r>
                <a:r>
                  <a:rPr lang="en-US" sz="2800" dirty="0" err="1">
                    <a:solidFill>
                      <a:schemeClr val="accent4"/>
                    </a:solidFill>
                  </a:rPr>
                  <a:t>x,j</a:t>
                </a:r>
                <a:r>
                  <a:rPr lang="en-US" sz="2800" dirty="0">
                    <a:solidFill>
                      <a:schemeClr val="accent4"/>
                    </a:solidFill>
                  </a:rPr>
                  <a:t>]</a:t>
                </a:r>
                <a:r>
                  <a:rPr lang="en-US" sz="2800" dirty="0"/>
                  <a:t>,   </a:t>
                </a:r>
              </a:p>
              <a:p>
                <a:pPr marL="1828800" lvl="4" indent="0">
                  <a:buNone/>
                </a:pPr>
                <a:r>
                  <a:rPr lang="en-US" sz="2800" dirty="0">
                    <a:solidFill>
                      <a:schemeClr val="accent5"/>
                    </a:solidFill>
                  </a:rPr>
                  <a:t>           K[x </a:t>
                </a:r>
                <a:r>
                  <a:rPr lang="mr-IN" sz="2800" dirty="0">
                    <a:solidFill>
                      <a:schemeClr val="accent5"/>
                    </a:solidFill>
                  </a:rPr>
                  <a:t>–</a:t>
                </a:r>
                <a:r>
                  <a:rPr lang="en-US" sz="2800" dirty="0">
                    <a:solidFill>
                      <a:schemeClr val="accent5"/>
                    </a:solidFill>
                  </a:rPr>
                  <a:t> </a:t>
                </a:r>
                <a:r>
                  <a:rPr lang="en-US" sz="2800" dirty="0" err="1">
                    <a:solidFill>
                      <a:schemeClr val="accent5"/>
                    </a:solidFill>
                  </a:rPr>
                  <a:t>w</a:t>
                </a:r>
                <a:r>
                  <a:rPr lang="en-US" sz="2800" baseline="-25000" dirty="0" err="1">
                    <a:solidFill>
                      <a:schemeClr val="accent5"/>
                    </a:solidFill>
                  </a:rPr>
                  <a:t>j</a:t>
                </a:r>
                <a:r>
                  <a:rPr lang="en-US" sz="2800" dirty="0">
                    <a:solidFill>
                      <a:schemeClr val="accent5"/>
                    </a:solidFill>
                  </a:rPr>
                  <a:t>, j-1] + </a:t>
                </a:r>
                <a:r>
                  <a:rPr lang="en-US" sz="2800" dirty="0" err="1">
                    <a:solidFill>
                      <a:schemeClr val="accent5"/>
                    </a:solidFill>
                  </a:rPr>
                  <a:t>v</a:t>
                </a:r>
                <a:r>
                  <a:rPr lang="en-US" sz="2800" baseline="-25000" dirty="0" err="1">
                    <a:solidFill>
                      <a:schemeClr val="accent5"/>
                    </a:solidFill>
                  </a:rPr>
                  <a:t>j</a:t>
                </a:r>
                <a:r>
                  <a:rPr lang="en-US" sz="2800" dirty="0"/>
                  <a:t> }</a:t>
                </a:r>
              </a:p>
              <a:p>
                <a:pPr lvl="1"/>
                <a:r>
                  <a:rPr lang="en-US" sz="2800" b="1" dirty="0"/>
                  <a:t>return</a:t>
                </a:r>
                <a:r>
                  <a:rPr lang="en-US" sz="2800" dirty="0"/>
                  <a:t> </a:t>
                </a:r>
                <a:r>
                  <a:rPr lang="en-US" sz="2800" dirty="0">
                    <a:solidFill>
                      <a:schemeClr val="accent1"/>
                    </a:solidFill>
                  </a:rPr>
                  <a:t>K[</a:t>
                </a:r>
                <a:r>
                  <a:rPr lang="en-US" sz="2800" dirty="0" err="1">
                    <a:solidFill>
                      <a:schemeClr val="accent1"/>
                    </a:solidFill>
                  </a:rPr>
                  <a:t>W,n</a:t>
                </a:r>
                <a:r>
                  <a:rPr lang="en-US" sz="2800" dirty="0">
                    <a:solidFill>
                      <a:schemeClr val="accent1"/>
                    </a:solidFill>
                  </a:rPr>
                  <a:t>]</a:t>
                </a:r>
              </a:p>
            </p:txBody>
          </p:sp>
        </mc:Choice>
        <mc:Fallback xmlns="">
          <p:sp>
            <p:nvSpPr>
              <p:cNvPr id="64" name="Content Placeholder 2"/>
              <p:cNvSpPr>
                <a:spLocks noGrp="1" noRot="1" noChangeAspect="1" noMove="1" noResize="1" noEditPoints="1" noAdjustHandles="1" noChangeArrowheads="1" noChangeShapeType="1" noTextEdit="1"/>
              </p:cNvSpPr>
              <p:nvPr>
                <p:ph idx="1"/>
              </p:nvPr>
            </p:nvSpPr>
            <p:spPr>
              <a:xfrm>
                <a:off x="5394302" y="86499"/>
                <a:ext cx="3911026" cy="2394912"/>
              </a:xfrm>
              <a:blipFill rotWithShape="0">
                <a:blip r:embed="rId9"/>
                <a:stretch>
                  <a:fillRect l="-468" t="-2799"/>
                </a:stretch>
              </a:blipFill>
            </p:spPr>
            <p:txBody>
              <a:bodyPr/>
              <a:lstStyle/>
              <a:p>
                <a:r>
                  <a:rPr lang="en-US">
                    <a:noFill/>
                  </a:rPr>
                  <a:t> </a:t>
                </a:r>
              </a:p>
            </p:txBody>
          </p:sp>
        </mc:Fallback>
      </mc:AlternateContent>
      <p:pic>
        <p:nvPicPr>
          <p:cNvPr id="65" name="Picture 6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7797" y="2901331"/>
            <a:ext cx="478947" cy="435192"/>
          </a:xfrm>
          <a:prstGeom prst="rect">
            <a:avLst/>
          </a:prstGeom>
        </p:spPr>
      </p:pic>
      <p:pic>
        <p:nvPicPr>
          <p:cNvPr id="67"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3610496"/>
            <a:ext cx="478947" cy="435192"/>
          </a:xfrm>
          <a:prstGeom prst="rect">
            <a:avLst/>
          </a:prstGeom>
        </p:spPr>
      </p:pic>
      <p:pic>
        <p:nvPicPr>
          <p:cNvPr id="66" name="Picture 6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4307613"/>
            <a:ext cx="478947" cy="435192"/>
          </a:xfrm>
          <a:prstGeom prst="rect">
            <a:avLst/>
          </a:prstGeom>
        </p:spPr>
      </p:pic>
      <p:pic>
        <p:nvPicPr>
          <p:cNvPr id="68" name="Picture 6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1902" y="2936230"/>
            <a:ext cx="478947" cy="435192"/>
          </a:xfrm>
          <a:prstGeom prst="rect">
            <a:avLst/>
          </a:prstGeom>
        </p:spPr>
      </p:pic>
      <p:pic>
        <p:nvPicPr>
          <p:cNvPr id="69" name="Picture 6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009404">
            <a:off x="3661523" y="3690435"/>
            <a:ext cx="441007" cy="400718"/>
          </a:xfrm>
          <a:prstGeom prst="rect">
            <a:avLst/>
          </a:prstGeom>
        </p:spPr>
      </p:pic>
      <p:pic>
        <p:nvPicPr>
          <p:cNvPr id="70" name="Picture 6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009404">
            <a:off x="3642075" y="4410840"/>
            <a:ext cx="441007" cy="400718"/>
          </a:xfrm>
          <a:prstGeom prst="rect">
            <a:avLst/>
          </a:prstGeom>
        </p:spPr>
      </p:pic>
      <p:sp>
        <p:nvSpPr>
          <p:cNvPr id="71" name="Rectangle 70"/>
          <p:cNvSpPr/>
          <p:nvPr/>
        </p:nvSpPr>
        <p:spPr>
          <a:xfrm>
            <a:off x="1376682" y="5524009"/>
            <a:ext cx="475267" cy="486526"/>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2" name="Rectangle 71"/>
          <p:cNvSpPr/>
          <p:nvPr/>
        </p:nvSpPr>
        <p:spPr>
          <a:xfrm>
            <a:off x="476286" y="5527085"/>
            <a:ext cx="478947" cy="483449"/>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3" name="TextBox 72"/>
          <p:cNvSpPr txBox="1"/>
          <p:nvPr/>
        </p:nvSpPr>
        <p:spPr>
          <a:xfrm>
            <a:off x="337143" y="6056700"/>
            <a:ext cx="1087914" cy="646331"/>
          </a:xfrm>
          <a:prstGeom prst="rect">
            <a:avLst/>
          </a:prstGeom>
          <a:noFill/>
        </p:spPr>
        <p:txBody>
          <a:bodyPr wrap="square" rtlCol="0">
            <a:spAutoFit/>
          </a:bodyPr>
          <a:lstStyle/>
          <a:p>
            <a:r>
              <a:rPr lang="en-US"/>
              <a:t>current entry</a:t>
            </a:r>
          </a:p>
        </p:txBody>
      </p:sp>
      <p:sp>
        <p:nvSpPr>
          <p:cNvPr id="74" name="TextBox 73"/>
          <p:cNvSpPr txBox="1"/>
          <p:nvPr/>
        </p:nvSpPr>
        <p:spPr>
          <a:xfrm>
            <a:off x="1273424" y="6035788"/>
            <a:ext cx="1617910" cy="646331"/>
          </a:xfrm>
          <a:prstGeom prst="rect">
            <a:avLst/>
          </a:prstGeom>
          <a:noFill/>
        </p:spPr>
        <p:txBody>
          <a:bodyPr wrap="square" rtlCol="0">
            <a:spAutoFit/>
          </a:bodyPr>
          <a:lstStyle/>
          <a:p>
            <a:r>
              <a:rPr lang="en-US"/>
              <a:t>relevant previous entry</a:t>
            </a:r>
          </a:p>
        </p:txBody>
      </p:sp>
      <p:sp>
        <p:nvSpPr>
          <p:cNvPr id="2" name="Slide Number Placeholder 1">
            <a:extLst>
              <a:ext uri="{FF2B5EF4-FFF2-40B4-BE49-F238E27FC236}">
                <a16:creationId xmlns:a16="http://schemas.microsoft.com/office/drawing/2014/main" id="{EABF135D-F6E6-3B4F-8C10-126DD6A55742}"/>
              </a:ext>
            </a:extLst>
          </p:cNvPr>
          <p:cNvSpPr>
            <a:spLocks noGrp="1"/>
          </p:cNvSpPr>
          <p:nvPr>
            <p:ph type="sldNum" sz="quarter" idx="12"/>
          </p:nvPr>
        </p:nvSpPr>
        <p:spPr/>
        <p:txBody>
          <a:bodyPr/>
          <a:lstStyle/>
          <a:p>
            <a:fld id="{EF2FF170-42D9-E44F-9C55-E217B723EC95}" type="slidenum">
              <a:rPr lang="en-US" smtClean="0"/>
              <a:t>86</a:t>
            </a:fld>
            <a:endParaRPr lang="en-US"/>
          </a:p>
        </p:txBody>
      </p:sp>
    </p:spTree>
    <p:extLst>
      <p:ext uri="{BB962C8B-B14F-4D97-AF65-F5344CB8AC3E}">
        <p14:creationId xmlns:p14="http://schemas.microsoft.com/office/powerpoint/2010/main" val="17999528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9537" y="2015068"/>
            <a:ext cx="2774094" cy="699992"/>
            <a:chOff x="628650" y="2737674"/>
            <a:chExt cx="3565004" cy="857179"/>
          </a:xfrm>
          <a:solidFill>
            <a:schemeClr val="accent2">
              <a:lumMod val="20000"/>
              <a:lumOff val="80000"/>
            </a:schemeClr>
          </a:solidFill>
        </p:grpSpPr>
        <p:sp>
          <p:nvSpPr>
            <p:cNvPr id="5" name="Rectangle 4"/>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7" name="Rectangle 6"/>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8" name="Rectangle 7"/>
            <p:cNvSpPr/>
            <p:nvPr/>
          </p:nvSpPr>
          <p:spPr>
            <a:xfrm>
              <a:off x="3302403" y="2738326"/>
              <a:ext cx="891251" cy="856527"/>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gr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3688355" y="5237725"/>
            <a:ext cx="3673114" cy="1475713"/>
            <a:chOff x="-479811" y="1751737"/>
            <a:chExt cx="5881453" cy="2600511"/>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0" name="TextBox 1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1" name="TextBox 2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2" name="TextBox 2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3" name="TextBox 2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4" name="TextBox 2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5" name="TextBox 24"/>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26" name="TextBox 25"/>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27" name="TextBox 26"/>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28" name="TextBox 27"/>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9" name="TextBox 28"/>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3</a:t>
            </a:r>
          </a:p>
        </p:txBody>
      </p:sp>
      <p:sp>
        <p:nvSpPr>
          <p:cNvPr id="30" name="Title 29"/>
          <p:cNvSpPr>
            <a:spLocks noGrp="1"/>
          </p:cNvSpPr>
          <p:nvPr>
            <p:ph type="title"/>
          </p:nvPr>
        </p:nvSpPr>
        <p:spPr/>
        <p:txBody>
          <a:bodyPr/>
          <a:lstStyle/>
          <a:p>
            <a:r>
              <a:rPr lang="en-US" dirty="0"/>
              <a:t>Example</a:t>
            </a:r>
          </a:p>
        </p:txBody>
      </p:sp>
      <p:grpSp>
        <p:nvGrpSpPr>
          <p:cNvPr id="31" name="Group 30"/>
          <p:cNvGrpSpPr/>
          <p:nvPr/>
        </p:nvGrpSpPr>
        <p:grpSpPr>
          <a:xfrm>
            <a:off x="2117568" y="2714528"/>
            <a:ext cx="2774094" cy="699992"/>
            <a:chOff x="628650" y="2737674"/>
            <a:chExt cx="3565004" cy="857179"/>
          </a:xfrm>
          <a:solidFill>
            <a:schemeClr val="accent2">
              <a:lumMod val="20000"/>
              <a:lumOff val="80000"/>
            </a:schemeClr>
          </a:solidFill>
        </p:grpSpPr>
        <p:sp>
          <p:nvSpPr>
            <p:cNvPr id="32" name="Rectangle 31"/>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3" name="Rectangle 32"/>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4" name="Rectangle 33"/>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5" name="Rectangle 34"/>
            <p:cNvSpPr/>
            <p:nvPr/>
          </p:nvSpPr>
          <p:spPr>
            <a:xfrm>
              <a:off x="3302403" y="2738326"/>
              <a:ext cx="891251" cy="856527"/>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solidFill>
                    <a:schemeClr val="tx1"/>
                  </a:solidFill>
                </a:rPr>
                <a:t>0</a:t>
              </a:r>
              <a:endParaRPr lang="en-US" dirty="0">
                <a:solidFill>
                  <a:schemeClr val="tx1"/>
                </a:solidFill>
              </a:endParaRPr>
            </a:p>
          </p:txBody>
        </p:sp>
      </p:grpSp>
      <p:grpSp>
        <p:nvGrpSpPr>
          <p:cNvPr id="37" name="Group 36"/>
          <p:cNvGrpSpPr/>
          <p:nvPr/>
        </p:nvGrpSpPr>
        <p:grpSpPr>
          <a:xfrm>
            <a:off x="2117568" y="3413313"/>
            <a:ext cx="2774094" cy="699992"/>
            <a:chOff x="628650" y="2737674"/>
            <a:chExt cx="3565004" cy="857179"/>
          </a:xfrm>
          <a:solidFill>
            <a:schemeClr val="accent2">
              <a:lumMod val="20000"/>
              <a:lumOff val="80000"/>
            </a:schemeClr>
          </a:solidFill>
        </p:grpSpPr>
        <p:sp>
          <p:nvSpPr>
            <p:cNvPr id="38" name="Rectangle 37"/>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9" name="Rectangle 38"/>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0" name="Rectangle 39"/>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4</a:t>
              </a:r>
            </a:p>
          </p:txBody>
        </p:sp>
        <p:sp>
          <p:nvSpPr>
            <p:cNvPr id="41" name="Rectangle 40"/>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43" name="Group 42"/>
          <p:cNvGrpSpPr/>
          <p:nvPr/>
        </p:nvGrpSpPr>
        <p:grpSpPr>
          <a:xfrm>
            <a:off x="2117568" y="4111105"/>
            <a:ext cx="2774094" cy="699992"/>
            <a:chOff x="628650" y="2737674"/>
            <a:chExt cx="3565004" cy="857179"/>
          </a:xfrm>
          <a:solidFill>
            <a:schemeClr val="accent2">
              <a:lumMod val="20000"/>
              <a:lumOff val="80000"/>
            </a:schemeClr>
          </a:solidFill>
        </p:grpSpPr>
        <p:sp>
          <p:nvSpPr>
            <p:cNvPr id="44" name="Rectangle 43"/>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45" name="Rectangle 44"/>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6" name="Rectangle 45"/>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4</a:t>
              </a:r>
            </a:p>
          </p:txBody>
        </p:sp>
        <p:sp>
          <p:nvSpPr>
            <p:cNvPr id="47" name="Rectangle 46"/>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4328932"/>
            <a:ext cx="478947" cy="435192"/>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3563080"/>
            <a:ext cx="478947" cy="435192"/>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909" y="2872314"/>
            <a:ext cx="478947" cy="435192"/>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048" y="3563080"/>
            <a:ext cx="527428" cy="479244"/>
          </a:xfrm>
          <a:prstGeom prst="rect">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805" y="4328932"/>
            <a:ext cx="527428" cy="479244"/>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0" y="4416041"/>
            <a:ext cx="467136" cy="424460"/>
          </a:xfrm>
          <a:prstGeom prst="rect">
            <a:avLst/>
          </a:prstGeom>
        </p:spPr>
      </p:pic>
      <p:sp>
        <p:nvSpPr>
          <p:cNvPr id="55" name="TextBox 54"/>
          <p:cNvSpPr txBox="1"/>
          <p:nvPr/>
        </p:nvSpPr>
        <p:spPr>
          <a:xfrm>
            <a:off x="1608882" y="2160378"/>
            <a:ext cx="740780" cy="369332"/>
          </a:xfrm>
          <a:prstGeom prst="rect">
            <a:avLst/>
          </a:prstGeom>
          <a:noFill/>
        </p:spPr>
        <p:txBody>
          <a:bodyPr wrap="square" rtlCol="0">
            <a:spAutoFit/>
          </a:bodyPr>
          <a:lstStyle/>
          <a:p>
            <a:r>
              <a:rPr lang="en-US"/>
              <a:t>j=0</a:t>
            </a:r>
            <a:endParaRPr lang="en-US" dirty="0"/>
          </a:p>
        </p:txBody>
      </p:sp>
      <p:sp>
        <p:nvSpPr>
          <p:cNvPr id="56" name="TextBox 55"/>
          <p:cNvSpPr txBox="1"/>
          <p:nvPr/>
        </p:nvSpPr>
        <p:spPr>
          <a:xfrm>
            <a:off x="1608882" y="2933216"/>
            <a:ext cx="740780" cy="369332"/>
          </a:xfrm>
          <a:prstGeom prst="rect">
            <a:avLst/>
          </a:prstGeom>
          <a:noFill/>
        </p:spPr>
        <p:txBody>
          <a:bodyPr wrap="square" rtlCol="0">
            <a:spAutoFit/>
          </a:bodyPr>
          <a:lstStyle/>
          <a:p>
            <a:r>
              <a:rPr lang="en-US" dirty="0"/>
              <a:t>j=1</a:t>
            </a:r>
          </a:p>
        </p:txBody>
      </p:sp>
      <p:sp>
        <p:nvSpPr>
          <p:cNvPr id="57" name="TextBox 56"/>
          <p:cNvSpPr txBox="1"/>
          <p:nvPr/>
        </p:nvSpPr>
        <p:spPr>
          <a:xfrm>
            <a:off x="1608882" y="3643426"/>
            <a:ext cx="740780" cy="369332"/>
          </a:xfrm>
          <a:prstGeom prst="rect">
            <a:avLst/>
          </a:prstGeom>
          <a:noFill/>
        </p:spPr>
        <p:txBody>
          <a:bodyPr wrap="square" rtlCol="0">
            <a:spAutoFit/>
          </a:bodyPr>
          <a:lstStyle/>
          <a:p>
            <a:r>
              <a:rPr lang="en-US" dirty="0"/>
              <a:t>j=2</a:t>
            </a:r>
          </a:p>
        </p:txBody>
      </p:sp>
      <p:sp>
        <p:nvSpPr>
          <p:cNvPr id="58" name="TextBox 57"/>
          <p:cNvSpPr txBox="1"/>
          <p:nvPr/>
        </p:nvSpPr>
        <p:spPr>
          <a:xfrm>
            <a:off x="1558593" y="4361862"/>
            <a:ext cx="740780" cy="369332"/>
          </a:xfrm>
          <a:prstGeom prst="rect">
            <a:avLst/>
          </a:prstGeom>
          <a:noFill/>
        </p:spPr>
        <p:txBody>
          <a:bodyPr wrap="square" rtlCol="0">
            <a:spAutoFit/>
          </a:bodyPr>
          <a:lstStyle/>
          <a:p>
            <a:r>
              <a:rPr lang="en-US" dirty="0"/>
              <a:t>j=3</a:t>
            </a:r>
          </a:p>
        </p:txBody>
      </p:sp>
      <p:sp>
        <p:nvSpPr>
          <p:cNvPr id="59" name="TextBox 58"/>
          <p:cNvSpPr txBox="1"/>
          <p:nvPr/>
        </p:nvSpPr>
        <p:spPr>
          <a:xfrm>
            <a:off x="2197811" y="1537070"/>
            <a:ext cx="533035" cy="369332"/>
          </a:xfrm>
          <a:prstGeom prst="rect">
            <a:avLst/>
          </a:prstGeom>
          <a:noFill/>
        </p:spPr>
        <p:txBody>
          <a:bodyPr wrap="square" rtlCol="0">
            <a:spAutoFit/>
          </a:bodyPr>
          <a:lstStyle/>
          <a:p>
            <a:r>
              <a:rPr lang="en-US"/>
              <a:t>x=0</a:t>
            </a:r>
            <a:endParaRPr lang="en-US" dirty="0"/>
          </a:p>
        </p:txBody>
      </p:sp>
      <p:sp>
        <p:nvSpPr>
          <p:cNvPr id="60" name="TextBox 59"/>
          <p:cNvSpPr txBox="1"/>
          <p:nvPr/>
        </p:nvSpPr>
        <p:spPr>
          <a:xfrm>
            <a:off x="2891334" y="1508159"/>
            <a:ext cx="533035" cy="369332"/>
          </a:xfrm>
          <a:prstGeom prst="rect">
            <a:avLst/>
          </a:prstGeom>
          <a:noFill/>
        </p:spPr>
        <p:txBody>
          <a:bodyPr wrap="square" rtlCol="0">
            <a:spAutoFit/>
          </a:bodyPr>
          <a:lstStyle/>
          <a:p>
            <a:r>
              <a:rPr lang="en-US" dirty="0"/>
              <a:t>x=1</a:t>
            </a:r>
          </a:p>
        </p:txBody>
      </p:sp>
      <p:sp>
        <p:nvSpPr>
          <p:cNvPr id="61" name="TextBox 60"/>
          <p:cNvSpPr txBox="1"/>
          <p:nvPr/>
        </p:nvSpPr>
        <p:spPr>
          <a:xfrm>
            <a:off x="3584857" y="1523812"/>
            <a:ext cx="533035" cy="369332"/>
          </a:xfrm>
          <a:prstGeom prst="rect">
            <a:avLst/>
          </a:prstGeom>
          <a:noFill/>
        </p:spPr>
        <p:txBody>
          <a:bodyPr wrap="square" rtlCol="0">
            <a:spAutoFit/>
          </a:bodyPr>
          <a:lstStyle/>
          <a:p>
            <a:r>
              <a:rPr lang="en-US" dirty="0"/>
              <a:t>x=2</a:t>
            </a:r>
          </a:p>
        </p:txBody>
      </p:sp>
      <p:sp>
        <p:nvSpPr>
          <p:cNvPr id="62" name="TextBox 61"/>
          <p:cNvSpPr txBox="1"/>
          <p:nvPr/>
        </p:nvSpPr>
        <p:spPr>
          <a:xfrm>
            <a:off x="4278380" y="1525781"/>
            <a:ext cx="533035" cy="369332"/>
          </a:xfrm>
          <a:prstGeom prst="rect">
            <a:avLst/>
          </a:prstGeom>
          <a:noFill/>
        </p:spPr>
        <p:txBody>
          <a:bodyPr wrap="square" rtlCol="0">
            <a:spAutoFit/>
          </a:bodyPr>
          <a:lstStyle/>
          <a:p>
            <a:r>
              <a:rPr lang="en-US" dirty="0"/>
              <a:t>x=3</a:t>
            </a:r>
          </a:p>
        </p:txBody>
      </p:sp>
      <mc:AlternateContent xmlns:mc="http://schemas.openxmlformats.org/markup-compatibility/2006" xmlns:a14="http://schemas.microsoft.com/office/drawing/2010/main">
        <mc:Choice Requires="a14">
          <p:sp>
            <p:nvSpPr>
              <p:cNvPr id="64" name="Content Placeholder 2"/>
              <p:cNvSpPr>
                <a:spLocks noGrp="1"/>
              </p:cNvSpPr>
              <p:nvPr>
                <p:ph idx="1"/>
              </p:nvPr>
            </p:nvSpPr>
            <p:spPr>
              <a:xfrm>
                <a:off x="5394302" y="86499"/>
                <a:ext cx="3911026" cy="2394912"/>
              </a:xfrm>
            </p:spPr>
            <p:txBody>
              <a:bodyPr>
                <a:normAutofit fontScale="55000" lnSpcReduction="20000"/>
              </a:bodyPr>
              <a:lstStyle/>
              <a:p>
                <a:r>
                  <a:rPr lang="en-US" dirty="0"/>
                  <a:t>Zero-One-Knapsack(W, n, w, v):</a:t>
                </a:r>
              </a:p>
              <a:p>
                <a:pPr lvl="1"/>
                <a:r>
                  <a:rPr lang="en-US" sz="2800" dirty="0">
                    <a:solidFill>
                      <a:schemeClr val="accent1"/>
                    </a:solidFill>
                  </a:rPr>
                  <a:t>K[x,0] = 0 </a:t>
                </a:r>
                <a:r>
                  <a:rPr lang="en-US" sz="2800" dirty="0">
                    <a:solidFill>
                      <a:schemeClr val="tx2"/>
                    </a:solidFill>
                  </a:rPr>
                  <a:t>for all x = 0,</a:t>
                </a:r>
                <a:r>
                  <a:rPr lang="mr-IN" sz="2800" dirty="0">
                    <a:solidFill>
                      <a:schemeClr val="tx2"/>
                    </a:solidFill>
                  </a:rPr>
                  <a:t>…</a:t>
                </a:r>
                <a:r>
                  <a:rPr lang="en-US" sz="2800" dirty="0">
                    <a:solidFill>
                      <a:schemeClr val="tx2"/>
                    </a:solidFill>
                  </a:rPr>
                  <a:t>,W</a:t>
                </a:r>
              </a:p>
              <a:p>
                <a:pPr lvl="1"/>
                <a:r>
                  <a:rPr lang="en-US" sz="2800" dirty="0">
                    <a:solidFill>
                      <a:schemeClr val="accent1"/>
                    </a:solidFill>
                  </a:rPr>
                  <a:t>K[0,i] = 0 </a:t>
                </a:r>
                <a:r>
                  <a:rPr lang="en-US" sz="2800" dirty="0">
                    <a:solidFill>
                      <a:schemeClr val="tx2"/>
                    </a:solidFill>
                  </a:rPr>
                  <a:t>for all </a:t>
                </a:r>
                <a:r>
                  <a:rPr lang="en-US" sz="2800" dirty="0" err="1">
                    <a:solidFill>
                      <a:schemeClr val="tx2"/>
                    </a:solidFill>
                  </a:rPr>
                  <a:t>i</a:t>
                </a:r>
                <a:r>
                  <a:rPr lang="en-US" sz="2800" dirty="0">
                    <a:solidFill>
                      <a:schemeClr val="tx2"/>
                    </a:solidFill>
                  </a:rPr>
                  <a:t> = 0,</a:t>
                </a:r>
                <a:r>
                  <a:rPr lang="mr-IN" sz="2800" dirty="0">
                    <a:solidFill>
                      <a:schemeClr val="tx2"/>
                    </a:solidFill>
                  </a:rPr>
                  <a:t>…</a:t>
                </a:r>
                <a:r>
                  <a:rPr lang="en-US" sz="2800" dirty="0">
                    <a:solidFill>
                      <a:schemeClr val="tx2"/>
                    </a:solidFill>
                  </a:rPr>
                  <a:t>,n</a:t>
                </a:r>
              </a:p>
              <a:p>
                <a:pPr lvl="1"/>
                <a:r>
                  <a:rPr lang="en-US" sz="2800" b="1" dirty="0">
                    <a:solidFill>
                      <a:srgbClr val="7030A0"/>
                    </a:solidFill>
                  </a:rPr>
                  <a:t>for</a:t>
                </a:r>
                <a:r>
                  <a:rPr lang="en-US" sz="2800" dirty="0">
                    <a:solidFill>
                      <a:srgbClr val="7030A0"/>
                    </a:solidFill>
                  </a:rPr>
                  <a:t> x = 1,</a:t>
                </a:r>
                <a:r>
                  <a:rPr lang="mr-IN" sz="2800" dirty="0">
                    <a:solidFill>
                      <a:srgbClr val="7030A0"/>
                    </a:solidFill>
                  </a:rPr>
                  <a:t>…</a:t>
                </a:r>
                <a:r>
                  <a:rPr lang="en-US" sz="2800" dirty="0">
                    <a:solidFill>
                      <a:srgbClr val="7030A0"/>
                    </a:solidFill>
                  </a:rPr>
                  <a:t>,W:</a:t>
                </a:r>
              </a:p>
              <a:p>
                <a:pPr lvl="2"/>
                <a:r>
                  <a:rPr lang="en-US" sz="2800" b="1" dirty="0">
                    <a:solidFill>
                      <a:srgbClr val="7030A0"/>
                    </a:solidFill>
                  </a:rPr>
                  <a:t>for</a:t>
                </a:r>
                <a:r>
                  <a:rPr lang="en-US" sz="2800" dirty="0">
                    <a:solidFill>
                      <a:srgbClr val="7030A0"/>
                    </a:solidFill>
                  </a:rPr>
                  <a:t> j = 1,</a:t>
                </a:r>
                <a:r>
                  <a:rPr lang="mr-IN" sz="2800" dirty="0">
                    <a:solidFill>
                      <a:srgbClr val="7030A0"/>
                    </a:solidFill>
                  </a:rPr>
                  <a:t>…</a:t>
                </a:r>
                <a:r>
                  <a:rPr lang="en-US" sz="2800" dirty="0">
                    <a:solidFill>
                      <a:srgbClr val="7030A0"/>
                    </a:solidFill>
                  </a:rPr>
                  <a:t>,n:</a:t>
                </a:r>
              </a:p>
              <a:p>
                <a:pPr lvl="3"/>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solidFill>
                      <a:schemeClr val="accent4"/>
                    </a:solidFill>
                  </a:rPr>
                  <a:t> K[x, j-1]</a:t>
                </a:r>
              </a:p>
              <a:p>
                <a:pPr lvl="3"/>
                <a:r>
                  <a:rPr lang="en-US" sz="2800" b="1" dirty="0">
                    <a:solidFill>
                      <a:schemeClr val="tx1"/>
                    </a:solidFill>
                  </a:rPr>
                  <a:t>if</a:t>
                </a:r>
                <a:r>
                  <a:rPr lang="en-US" sz="2800" dirty="0">
                    <a:solidFill>
                      <a:schemeClr val="tx1"/>
                    </a:solidFill>
                  </a:rPr>
                  <a:t> </a:t>
                </a:r>
                <a:r>
                  <a:rPr lang="en-US" sz="2800" dirty="0" err="1">
                    <a:solidFill>
                      <a:schemeClr val="tx1"/>
                    </a:solidFill>
                  </a:rPr>
                  <a:t>w</a:t>
                </a:r>
                <a:r>
                  <a:rPr lang="en-US" sz="2800" baseline="-25000" dirty="0" err="1">
                    <a:solidFill>
                      <a:schemeClr val="tx1"/>
                    </a:solidFill>
                  </a:rPr>
                  <a:t>j</a:t>
                </a:r>
                <a:r>
                  <a:rPr lang="en-US" sz="2800" dirty="0">
                    <a:solidFill>
                      <a:schemeClr val="tx1"/>
                    </a:solidFill>
                  </a:rPr>
                  <a:t> </a:t>
                </a:r>
                <a14:m>
                  <m:oMath xmlns:m="http://schemas.openxmlformats.org/officeDocument/2006/math">
                    <m:r>
                      <a:rPr lang="en-US" sz="2800" i="1">
                        <a:solidFill>
                          <a:schemeClr val="tx1"/>
                        </a:solidFill>
                        <a:latin typeface="Cambria Math" charset="0"/>
                      </a:rPr>
                      <m:t>≤</m:t>
                    </m:r>
                  </m:oMath>
                </a14:m>
                <a:r>
                  <a:rPr lang="en-US" sz="2800" dirty="0">
                    <a:solidFill>
                      <a:schemeClr val="tx1"/>
                    </a:solidFill>
                  </a:rPr>
                  <a:t> x:</a:t>
                </a:r>
              </a:p>
              <a:p>
                <a:pPr lvl="4"/>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t> max{ </a:t>
                </a:r>
                <a:r>
                  <a:rPr lang="en-US" sz="2800" dirty="0">
                    <a:solidFill>
                      <a:schemeClr val="accent4"/>
                    </a:solidFill>
                  </a:rPr>
                  <a:t>K[</a:t>
                </a:r>
                <a:r>
                  <a:rPr lang="en-US" sz="2800" dirty="0" err="1">
                    <a:solidFill>
                      <a:schemeClr val="accent4"/>
                    </a:solidFill>
                  </a:rPr>
                  <a:t>x,j</a:t>
                </a:r>
                <a:r>
                  <a:rPr lang="en-US" sz="2800" dirty="0">
                    <a:solidFill>
                      <a:schemeClr val="accent4"/>
                    </a:solidFill>
                  </a:rPr>
                  <a:t>]</a:t>
                </a:r>
                <a:r>
                  <a:rPr lang="en-US" sz="2800" dirty="0"/>
                  <a:t>,   </a:t>
                </a:r>
              </a:p>
              <a:p>
                <a:pPr marL="1828800" lvl="4" indent="0">
                  <a:buNone/>
                </a:pPr>
                <a:r>
                  <a:rPr lang="en-US" sz="2800" dirty="0">
                    <a:solidFill>
                      <a:schemeClr val="accent5"/>
                    </a:solidFill>
                  </a:rPr>
                  <a:t>           K[x </a:t>
                </a:r>
                <a:r>
                  <a:rPr lang="mr-IN" sz="2800" dirty="0">
                    <a:solidFill>
                      <a:schemeClr val="accent5"/>
                    </a:solidFill>
                  </a:rPr>
                  <a:t>–</a:t>
                </a:r>
                <a:r>
                  <a:rPr lang="en-US" sz="2800" dirty="0">
                    <a:solidFill>
                      <a:schemeClr val="accent5"/>
                    </a:solidFill>
                  </a:rPr>
                  <a:t> </a:t>
                </a:r>
                <a:r>
                  <a:rPr lang="en-US" sz="2800" dirty="0" err="1">
                    <a:solidFill>
                      <a:schemeClr val="accent5"/>
                    </a:solidFill>
                  </a:rPr>
                  <a:t>w</a:t>
                </a:r>
                <a:r>
                  <a:rPr lang="en-US" sz="2800" baseline="-25000" dirty="0" err="1">
                    <a:solidFill>
                      <a:schemeClr val="accent5"/>
                    </a:solidFill>
                  </a:rPr>
                  <a:t>j</a:t>
                </a:r>
                <a:r>
                  <a:rPr lang="en-US" sz="2800" dirty="0">
                    <a:solidFill>
                      <a:schemeClr val="accent5"/>
                    </a:solidFill>
                  </a:rPr>
                  <a:t>, j-1] + </a:t>
                </a:r>
                <a:r>
                  <a:rPr lang="en-US" sz="2800" dirty="0" err="1">
                    <a:solidFill>
                      <a:schemeClr val="accent5"/>
                    </a:solidFill>
                  </a:rPr>
                  <a:t>v</a:t>
                </a:r>
                <a:r>
                  <a:rPr lang="en-US" sz="2800" baseline="-25000" dirty="0" err="1">
                    <a:solidFill>
                      <a:schemeClr val="accent5"/>
                    </a:solidFill>
                  </a:rPr>
                  <a:t>j</a:t>
                </a:r>
                <a:r>
                  <a:rPr lang="en-US" sz="2800" dirty="0"/>
                  <a:t> }</a:t>
                </a:r>
              </a:p>
              <a:p>
                <a:pPr lvl="1"/>
                <a:r>
                  <a:rPr lang="en-US" sz="2800" b="1" dirty="0"/>
                  <a:t>return</a:t>
                </a:r>
                <a:r>
                  <a:rPr lang="en-US" sz="2800" dirty="0"/>
                  <a:t> </a:t>
                </a:r>
                <a:r>
                  <a:rPr lang="en-US" sz="2800" dirty="0">
                    <a:solidFill>
                      <a:schemeClr val="accent1"/>
                    </a:solidFill>
                  </a:rPr>
                  <a:t>K[</a:t>
                </a:r>
                <a:r>
                  <a:rPr lang="en-US" sz="2800" dirty="0" err="1">
                    <a:solidFill>
                      <a:schemeClr val="accent1"/>
                    </a:solidFill>
                  </a:rPr>
                  <a:t>W,n</a:t>
                </a:r>
                <a:r>
                  <a:rPr lang="en-US" sz="2800" dirty="0">
                    <a:solidFill>
                      <a:schemeClr val="accent1"/>
                    </a:solidFill>
                  </a:rPr>
                  <a:t>]</a:t>
                </a:r>
              </a:p>
            </p:txBody>
          </p:sp>
        </mc:Choice>
        <mc:Fallback xmlns="">
          <p:sp>
            <p:nvSpPr>
              <p:cNvPr id="64" name="Content Placeholder 2"/>
              <p:cNvSpPr>
                <a:spLocks noGrp="1" noRot="1" noChangeAspect="1" noMove="1" noResize="1" noEditPoints="1" noAdjustHandles="1" noChangeArrowheads="1" noChangeShapeType="1" noTextEdit="1"/>
              </p:cNvSpPr>
              <p:nvPr>
                <p:ph idx="1"/>
              </p:nvPr>
            </p:nvSpPr>
            <p:spPr>
              <a:xfrm>
                <a:off x="5394302" y="86499"/>
                <a:ext cx="3911026" cy="2394912"/>
              </a:xfrm>
              <a:blipFill rotWithShape="0">
                <a:blip r:embed="rId9"/>
                <a:stretch>
                  <a:fillRect l="-468" t="-2799"/>
                </a:stretch>
              </a:blipFill>
            </p:spPr>
            <p:txBody>
              <a:bodyPr/>
              <a:lstStyle/>
              <a:p>
                <a:r>
                  <a:rPr lang="en-US">
                    <a:noFill/>
                  </a:rPr>
                  <a:t> </a:t>
                </a:r>
              </a:p>
            </p:txBody>
          </p:sp>
        </mc:Fallback>
      </mc:AlternateContent>
      <p:pic>
        <p:nvPicPr>
          <p:cNvPr id="65" name="Picture 6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7797" y="2901331"/>
            <a:ext cx="478947" cy="435192"/>
          </a:xfrm>
          <a:prstGeom prst="rect">
            <a:avLst/>
          </a:prstGeom>
        </p:spPr>
      </p:pic>
      <p:pic>
        <p:nvPicPr>
          <p:cNvPr id="67"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3610496"/>
            <a:ext cx="478947" cy="435192"/>
          </a:xfrm>
          <a:prstGeom prst="rect">
            <a:avLst/>
          </a:prstGeom>
        </p:spPr>
      </p:pic>
      <p:pic>
        <p:nvPicPr>
          <p:cNvPr id="66" name="Picture 6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4307613"/>
            <a:ext cx="478947" cy="435192"/>
          </a:xfrm>
          <a:prstGeom prst="rect">
            <a:avLst/>
          </a:prstGeom>
        </p:spPr>
      </p:pic>
      <p:pic>
        <p:nvPicPr>
          <p:cNvPr id="68" name="Picture 6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1902" y="2936230"/>
            <a:ext cx="478947" cy="435192"/>
          </a:xfrm>
          <a:prstGeom prst="rect">
            <a:avLst/>
          </a:prstGeom>
        </p:spPr>
      </p:pic>
      <p:pic>
        <p:nvPicPr>
          <p:cNvPr id="69" name="Picture 6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009404">
            <a:off x="3661523" y="3690435"/>
            <a:ext cx="441007" cy="400718"/>
          </a:xfrm>
          <a:prstGeom prst="rect">
            <a:avLst/>
          </a:prstGeom>
        </p:spPr>
      </p:pic>
      <p:pic>
        <p:nvPicPr>
          <p:cNvPr id="70" name="Picture 6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009404">
            <a:off x="3642075" y="4410840"/>
            <a:ext cx="441007" cy="400718"/>
          </a:xfrm>
          <a:prstGeom prst="rect">
            <a:avLst/>
          </a:prstGeom>
        </p:spPr>
      </p:pic>
      <p:sp>
        <p:nvSpPr>
          <p:cNvPr id="73" name="Rectangle 72"/>
          <p:cNvSpPr/>
          <p:nvPr/>
        </p:nvSpPr>
        <p:spPr>
          <a:xfrm>
            <a:off x="1376682" y="5524009"/>
            <a:ext cx="475267" cy="486526"/>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4" name="Rectangle 73"/>
          <p:cNvSpPr/>
          <p:nvPr/>
        </p:nvSpPr>
        <p:spPr>
          <a:xfrm>
            <a:off x="476286" y="5527085"/>
            <a:ext cx="478947" cy="483449"/>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5" name="TextBox 74"/>
          <p:cNvSpPr txBox="1"/>
          <p:nvPr/>
        </p:nvSpPr>
        <p:spPr>
          <a:xfrm>
            <a:off x="337143" y="6056700"/>
            <a:ext cx="1087914" cy="646331"/>
          </a:xfrm>
          <a:prstGeom prst="rect">
            <a:avLst/>
          </a:prstGeom>
          <a:noFill/>
        </p:spPr>
        <p:txBody>
          <a:bodyPr wrap="square" rtlCol="0">
            <a:spAutoFit/>
          </a:bodyPr>
          <a:lstStyle/>
          <a:p>
            <a:r>
              <a:rPr lang="en-US"/>
              <a:t>current entry</a:t>
            </a:r>
          </a:p>
        </p:txBody>
      </p:sp>
      <p:sp>
        <p:nvSpPr>
          <p:cNvPr id="76" name="TextBox 75"/>
          <p:cNvSpPr txBox="1"/>
          <p:nvPr/>
        </p:nvSpPr>
        <p:spPr>
          <a:xfrm>
            <a:off x="1273424" y="6035788"/>
            <a:ext cx="1617910" cy="646331"/>
          </a:xfrm>
          <a:prstGeom prst="rect">
            <a:avLst/>
          </a:prstGeom>
          <a:noFill/>
        </p:spPr>
        <p:txBody>
          <a:bodyPr wrap="square" rtlCol="0">
            <a:spAutoFit/>
          </a:bodyPr>
          <a:lstStyle/>
          <a:p>
            <a:r>
              <a:rPr lang="en-US"/>
              <a:t>relevant previous entry</a:t>
            </a:r>
          </a:p>
        </p:txBody>
      </p:sp>
      <p:sp>
        <p:nvSpPr>
          <p:cNvPr id="2" name="Slide Number Placeholder 1">
            <a:extLst>
              <a:ext uri="{FF2B5EF4-FFF2-40B4-BE49-F238E27FC236}">
                <a16:creationId xmlns:a16="http://schemas.microsoft.com/office/drawing/2014/main" id="{E418B383-1C15-8248-A0FD-6C074B217D82}"/>
              </a:ext>
            </a:extLst>
          </p:cNvPr>
          <p:cNvSpPr>
            <a:spLocks noGrp="1"/>
          </p:cNvSpPr>
          <p:nvPr>
            <p:ph type="sldNum" sz="quarter" idx="12"/>
          </p:nvPr>
        </p:nvSpPr>
        <p:spPr/>
        <p:txBody>
          <a:bodyPr/>
          <a:lstStyle/>
          <a:p>
            <a:fld id="{EF2FF170-42D9-E44F-9C55-E217B723EC95}" type="slidenum">
              <a:rPr lang="en-US" smtClean="0"/>
              <a:t>87</a:t>
            </a:fld>
            <a:endParaRPr lang="en-US"/>
          </a:p>
        </p:txBody>
      </p:sp>
    </p:spTree>
    <p:extLst>
      <p:ext uri="{BB962C8B-B14F-4D97-AF65-F5344CB8AC3E}">
        <p14:creationId xmlns:p14="http://schemas.microsoft.com/office/powerpoint/2010/main" val="20252683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9537" y="2015068"/>
            <a:ext cx="2774094" cy="699992"/>
            <a:chOff x="628650" y="2737674"/>
            <a:chExt cx="3565004" cy="857179"/>
          </a:xfrm>
          <a:solidFill>
            <a:schemeClr val="accent2">
              <a:lumMod val="20000"/>
              <a:lumOff val="80000"/>
            </a:schemeClr>
          </a:solidFill>
        </p:grpSpPr>
        <p:sp>
          <p:nvSpPr>
            <p:cNvPr id="5" name="Rectangle 4"/>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7" name="Rectangle 6"/>
            <p:cNvSpPr/>
            <p:nvPr/>
          </p:nvSpPr>
          <p:spPr>
            <a:xfrm>
              <a:off x="2411152" y="2737674"/>
              <a:ext cx="891251" cy="856527"/>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8" name="Rectangle 7"/>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gr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3688355" y="5237725"/>
            <a:ext cx="3673114" cy="1475713"/>
            <a:chOff x="-479811" y="1751737"/>
            <a:chExt cx="5881453" cy="2600511"/>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0" name="TextBox 1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1" name="TextBox 2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2" name="TextBox 2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3" name="TextBox 2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4" name="TextBox 2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5" name="TextBox 24"/>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26" name="TextBox 25"/>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27" name="TextBox 26"/>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28" name="TextBox 27"/>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9" name="TextBox 28"/>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3</a:t>
            </a:r>
          </a:p>
        </p:txBody>
      </p:sp>
      <p:sp>
        <p:nvSpPr>
          <p:cNvPr id="30" name="Title 29"/>
          <p:cNvSpPr>
            <a:spLocks noGrp="1"/>
          </p:cNvSpPr>
          <p:nvPr>
            <p:ph type="title"/>
          </p:nvPr>
        </p:nvSpPr>
        <p:spPr/>
        <p:txBody>
          <a:bodyPr/>
          <a:lstStyle/>
          <a:p>
            <a:r>
              <a:rPr lang="en-US" dirty="0"/>
              <a:t>Example</a:t>
            </a:r>
          </a:p>
        </p:txBody>
      </p:sp>
      <p:grpSp>
        <p:nvGrpSpPr>
          <p:cNvPr id="31" name="Group 30"/>
          <p:cNvGrpSpPr/>
          <p:nvPr/>
        </p:nvGrpSpPr>
        <p:grpSpPr>
          <a:xfrm>
            <a:off x="2117568" y="2714528"/>
            <a:ext cx="2774094" cy="699992"/>
            <a:chOff x="628650" y="2737674"/>
            <a:chExt cx="3565004" cy="857179"/>
          </a:xfrm>
          <a:solidFill>
            <a:schemeClr val="accent2">
              <a:lumMod val="20000"/>
              <a:lumOff val="80000"/>
            </a:schemeClr>
          </a:solidFill>
        </p:grpSpPr>
        <p:sp>
          <p:nvSpPr>
            <p:cNvPr id="32" name="Rectangle 31"/>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3" name="Rectangle 32"/>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4" name="Rectangle 33"/>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5" name="Rectangle 34"/>
            <p:cNvSpPr/>
            <p:nvPr/>
          </p:nvSpPr>
          <p:spPr>
            <a:xfrm>
              <a:off x="3302403" y="2738326"/>
              <a:ext cx="891251" cy="856527"/>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grpSp>
      <p:grpSp>
        <p:nvGrpSpPr>
          <p:cNvPr id="37" name="Group 36"/>
          <p:cNvGrpSpPr/>
          <p:nvPr/>
        </p:nvGrpSpPr>
        <p:grpSpPr>
          <a:xfrm>
            <a:off x="2117568" y="3413313"/>
            <a:ext cx="2774094" cy="699992"/>
            <a:chOff x="628650" y="2737674"/>
            <a:chExt cx="3565004" cy="857179"/>
          </a:xfrm>
          <a:solidFill>
            <a:schemeClr val="accent2">
              <a:lumMod val="20000"/>
              <a:lumOff val="80000"/>
            </a:schemeClr>
          </a:solidFill>
        </p:grpSpPr>
        <p:sp>
          <p:nvSpPr>
            <p:cNvPr id="38" name="Rectangle 37"/>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9" name="Rectangle 38"/>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0" name="Rectangle 39"/>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4</a:t>
              </a:r>
            </a:p>
          </p:txBody>
        </p:sp>
        <p:sp>
          <p:nvSpPr>
            <p:cNvPr id="41" name="Rectangle 40"/>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grpSp>
        <p:nvGrpSpPr>
          <p:cNvPr id="43" name="Group 42"/>
          <p:cNvGrpSpPr/>
          <p:nvPr/>
        </p:nvGrpSpPr>
        <p:grpSpPr>
          <a:xfrm>
            <a:off x="2117568" y="4111105"/>
            <a:ext cx="2774094" cy="699992"/>
            <a:chOff x="628650" y="2737674"/>
            <a:chExt cx="3565004" cy="857179"/>
          </a:xfrm>
          <a:solidFill>
            <a:schemeClr val="accent2">
              <a:lumMod val="20000"/>
              <a:lumOff val="80000"/>
            </a:schemeClr>
          </a:solidFill>
        </p:grpSpPr>
        <p:sp>
          <p:nvSpPr>
            <p:cNvPr id="44" name="Rectangle 43"/>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45" name="Rectangle 44"/>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6" name="Rectangle 45"/>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4</a:t>
              </a:r>
            </a:p>
          </p:txBody>
        </p:sp>
        <p:sp>
          <p:nvSpPr>
            <p:cNvPr id="47" name="Rectangle 46"/>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4328932"/>
            <a:ext cx="478947" cy="435192"/>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3563080"/>
            <a:ext cx="478947" cy="435192"/>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909" y="2872314"/>
            <a:ext cx="478947" cy="435192"/>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048" y="3563080"/>
            <a:ext cx="527428" cy="479244"/>
          </a:xfrm>
          <a:prstGeom prst="rect">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805" y="4328932"/>
            <a:ext cx="527428" cy="479244"/>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0" y="4416041"/>
            <a:ext cx="467136" cy="424460"/>
          </a:xfrm>
          <a:prstGeom prst="rect">
            <a:avLst/>
          </a:prstGeom>
        </p:spPr>
      </p:pic>
      <p:sp>
        <p:nvSpPr>
          <p:cNvPr id="55" name="TextBox 54"/>
          <p:cNvSpPr txBox="1"/>
          <p:nvPr/>
        </p:nvSpPr>
        <p:spPr>
          <a:xfrm>
            <a:off x="1608882" y="2160378"/>
            <a:ext cx="740780" cy="369332"/>
          </a:xfrm>
          <a:prstGeom prst="rect">
            <a:avLst/>
          </a:prstGeom>
          <a:noFill/>
        </p:spPr>
        <p:txBody>
          <a:bodyPr wrap="square" rtlCol="0">
            <a:spAutoFit/>
          </a:bodyPr>
          <a:lstStyle/>
          <a:p>
            <a:r>
              <a:rPr lang="en-US"/>
              <a:t>j=0</a:t>
            </a:r>
            <a:endParaRPr lang="en-US" dirty="0"/>
          </a:p>
        </p:txBody>
      </p:sp>
      <p:sp>
        <p:nvSpPr>
          <p:cNvPr id="56" name="TextBox 55"/>
          <p:cNvSpPr txBox="1"/>
          <p:nvPr/>
        </p:nvSpPr>
        <p:spPr>
          <a:xfrm>
            <a:off x="1608882" y="2933216"/>
            <a:ext cx="740780" cy="369332"/>
          </a:xfrm>
          <a:prstGeom prst="rect">
            <a:avLst/>
          </a:prstGeom>
          <a:noFill/>
        </p:spPr>
        <p:txBody>
          <a:bodyPr wrap="square" rtlCol="0">
            <a:spAutoFit/>
          </a:bodyPr>
          <a:lstStyle/>
          <a:p>
            <a:r>
              <a:rPr lang="en-US" dirty="0"/>
              <a:t>j=1</a:t>
            </a:r>
          </a:p>
        </p:txBody>
      </p:sp>
      <p:sp>
        <p:nvSpPr>
          <p:cNvPr id="57" name="TextBox 56"/>
          <p:cNvSpPr txBox="1"/>
          <p:nvPr/>
        </p:nvSpPr>
        <p:spPr>
          <a:xfrm>
            <a:off x="1608882" y="3643426"/>
            <a:ext cx="740780" cy="369332"/>
          </a:xfrm>
          <a:prstGeom prst="rect">
            <a:avLst/>
          </a:prstGeom>
          <a:noFill/>
        </p:spPr>
        <p:txBody>
          <a:bodyPr wrap="square" rtlCol="0">
            <a:spAutoFit/>
          </a:bodyPr>
          <a:lstStyle/>
          <a:p>
            <a:r>
              <a:rPr lang="en-US" dirty="0"/>
              <a:t>j=2</a:t>
            </a:r>
          </a:p>
        </p:txBody>
      </p:sp>
      <p:sp>
        <p:nvSpPr>
          <p:cNvPr id="58" name="TextBox 57"/>
          <p:cNvSpPr txBox="1"/>
          <p:nvPr/>
        </p:nvSpPr>
        <p:spPr>
          <a:xfrm>
            <a:off x="1558593" y="4361862"/>
            <a:ext cx="740780" cy="369332"/>
          </a:xfrm>
          <a:prstGeom prst="rect">
            <a:avLst/>
          </a:prstGeom>
          <a:noFill/>
        </p:spPr>
        <p:txBody>
          <a:bodyPr wrap="square" rtlCol="0">
            <a:spAutoFit/>
          </a:bodyPr>
          <a:lstStyle/>
          <a:p>
            <a:r>
              <a:rPr lang="en-US" dirty="0"/>
              <a:t>j=3</a:t>
            </a:r>
          </a:p>
        </p:txBody>
      </p:sp>
      <p:sp>
        <p:nvSpPr>
          <p:cNvPr id="59" name="TextBox 58"/>
          <p:cNvSpPr txBox="1"/>
          <p:nvPr/>
        </p:nvSpPr>
        <p:spPr>
          <a:xfrm>
            <a:off x="2197811" y="1537070"/>
            <a:ext cx="533035" cy="369332"/>
          </a:xfrm>
          <a:prstGeom prst="rect">
            <a:avLst/>
          </a:prstGeom>
          <a:noFill/>
        </p:spPr>
        <p:txBody>
          <a:bodyPr wrap="square" rtlCol="0">
            <a:spAutoFit/>
          </a:bodyPr>
          <a:lstStyle/>
          <a:p>
            <a:r>
              <a:rPr lang="en-US"/>
              <a:t>x=0</a:t>
            </a:r>
            <a:endParaRPr lang="en-US" dirty="0"/>
          </a:p>
        </p:txBody>
      </p:sp>
      <p:sp>
        <p:nvSpPr>
          <p:cNvPr id="60" name="TextBox 59"/>
          <p:cNvSpPr txBox="1"/>
          <p:nvPr/>
        </p:nvSpPr>
        <p:spPr>
          <a:xfrm>
            <a:off x="2891334" y="1508159"/>
            <a:ext cx="533035" cy="369332"/>
          </a:xfrm>
          <a:prstGeom prst="rect">
            <a:avLst/>
          </a:prstGeom>
          <a:noFill/>
        </p:spPr>
        <p:txBody>
          <a:bodyPr wrap="square" rtlCol="0">
            <a:spAutoFit/>
          </a:bodyPr>
          <a:lstStyle/>
          <a:p>
            <a:r>
              <a:rPr lang="en-US" dirty="0"/>
              <a:t>x=1</a:t>
            </a:r>
          </a:p>
        </p:txBody>
      </p:sp>
      <p:sp>
        <p:nvSpPr>
          <p:cNvPr id="61" name="TextBox 60"/>
          <p:cNvSpPr txBox="1"/>
          <p:nvPr/>
        </p:nvSpPr>
        <p:spPr>
          <a:xfrm>
            <a:off x="3584857" y="1523812"/>
            <a:ext cx="533035" cy="369332"/>
          </a:xfrm>
          <a:prstGeom prst="rect">
            <a:avLst/>
          </a:prstGeom>
          <a:noFill/>
        </p:spPr>
        <p:txBody>
          <a:bodyPr wrap="square" rtlCol="0">
            <a:spAutoFit/>
          </a:bodyPr>
          <a:lstStyle/>
          <a:p>
            <a:r>
              <a:rPr lang="en-US" dirty="0"/>
              <a:t>x=2</a:t>
            </a:r>
          </a:p>
        </p:txBody>
      </p:sp>
      <p:sp>
        <p:nvSpPr>
          <p:cNvPr id="62" name="TextBox 61"/>
          <p:cNvSpPr txBox="1"/>
          <p:nvPr/>
        </p:nvSpPr>
        <p:spPr>
          <a:xfrm>
            <a:off x="4278380" y="1525781"/>
            <a:ext cx="533035" cy="369332"/>
          </a:xfrm>
          <a:prstGeom prst="rect">
            <a:avLst/>
          </a:prstGeom>
          <a:noFill/>
        </p:spPr>
        <p:txBody>
          <a:bodyPr wrap="square" rtlCol="0">
            <a:spAutoFit/>
          </a:bodyPr>
          <a:lstStyle/>
          <a:p>
            <a:r>
              <a:rPr lang="en-US" dirty="0"/>
              <a:t>x=3</a:t>
            </a:r>
          </a:p>
        </p:txBody>
      </p:sp>
      <mc:AlternateContent xmlns:mc="http://schemas.openxmlformats.org/markup-compatibility/2006" xmlns:a14="http://schemas.microsoft.com/office/drawing/2010/main">
        <mc:Choice Requires="a14">
          <p:sp>
            <p:nvSpPr>
              <p:cNvPr id="64" name="Content Placeholder 2"/>
              <p:cNvSpPr>
                <a:spLocks noGrp="1"/>
              </p:cNvSpPr>
              <p:nvPr>
                <p:ph idx="1"/>
              </p:nvPr>
            </p:nvSpPr>
            <p:spPr>
              <a:xfrm>
                <a:off x="5394302" y="86499"/>
                <a:ext cx="3911026" cy="2394912"/>
              </a:xfrm>
            </p:spPr>
            <p:txBody>
              <a:bodyPr>
                <a:normAutofit fontScale="55000" lnSpcReduction="20000"/>
              </a:bodyPr>
              <a:lstStyle/>
              <a:p>
                <a:r>
                  <a:rPr lang="en-US" dirty="0"/>
                  <a:t>Zero-One-Knapsack(W, n, w, v):</a:t>
                </a:r>
              </a:p>
              <a:p>
                <a:pPr lvl="1"/>
                <a:r>
                  <a:rPr lang="en-US" sz="2800" dirty="0">
                    <a:solidFill>
                      <a:schemeClr val="accent1"/>
                    </a:solidFill>
                  </a:rPr>
                  <a:t>K[x,0] = 0 </a:t>
                </a:r>
                <a:r>
                  <a:rPr lang="en-US" sz="2800" dirty="0">
                    <a:solidFill>
                      <a:schemeClr val="tx2"/>
                    </a:solidFill>
                  </a:rPr>
                  <a:t>for all x = 0,</a:t>
                </a:r>
                <a:r>
                  <a:rPr lang="mr-IN" sz="2800" dirty="0">
                    <a:solidFill>
                      <a:schemeClr val="tx2"/>
                    </a:solidFill>
                  </a:rPr>
                  <a:t>…</a:t>
                </a:r>
                <a:r>
                  <a:rPr lang="en-US" sz="2800" dirty="0">
                    <a:solidFill>
                      <a:schemeClr val="tx2"/>
                    </a:solidFill>
                  </a:rPr>
                  <a:t>,W</a:t>
                </a:r>
              </a:p>
              <a:p>
                <a:pPr lvl="1"/>
                <a:r>
                  <a:rPr lang="en-US" sz="2800" dirty="0">
                    <a:solidFill>
                      <a:schemeClr val="accent1"/>
                    </a:solidFill>
                  </a:rPr>
                  <a:t>K[0,i] = 0 </a:t>
                </a:r>
                <a:r>
                  <a:rPr lang="en-US" sz="2800" dirty="0">
                    <a:solidFill>
                      <a:schemeClr val="tx2"/>
                    </a:solidFill>
                  </a:rPr>
                  <a:t>for all </a:t>
                </a:r>
                <a:r>
                  <a:rPr lang="en-US" sz="2800" dirty="0" err="1">
                    <a:solidFill>
                      <a:schemeClr val="tx2"/>
                    </a:solidFill>
                  </a:rPr>
                  <a:t>i</a:t>
                </a:r>
                <a:r>
                  <a:rPr lang="en-US" sz="2800" dirty="0">
                    <a:solidFill>
                      <a:schemeClr val="tx2"/>
                    </a:solidFill>
                  </a:rPr>
                  <a:t> = 0,</a:t>
                </a:r>
                <a:r>
                  <a:rPr lang="mr-IN" sz="2800" dirty="0">
                    <a:solidFill>
                      <a:schemeClr val="tx2"/>
                    </a:solidFill>
                  </a:rPr>
                  <a:t>…</a:t>
                </a:r>
                <a:r>
                  <a:rPr lang="en-US" sz="2800" dirty="0">
                    <a:solidFill>
                      <a:schemeClr val="tx2"/>
                    </a:solidFill>
                  </a:rPr>
                  <a:t>,n</a:t>
                </a:r>
              </a:p>
              <a:p>
                <a:pPr lvl="1"/>
                <a:r>
                  <a:rPr lang="en-US" sz="2800" b="1" dirty="0">
                    <a:solidFill>
                      <a:srgbClr val="7030A0"/>
                    </a:solidFill>
                  </a:rPr>
                  <a:t>for</a:t>
                </a:r>
                <a:r>
                  <a:rPr lang="en-US" sz="2800" dirty="0">
                    <a:solidFill>
                      <a:srgbClr val="7030A0"/>
                    </a:solidFill>
                  </a:rPr>
                  <a:t> x = 1,</a:t>
                </a:r>
                <a:r>
                  <a:rPr lang="mr-IN" sz="2800" dirty="0">
                    <a:solidFill>
                      <a:srgbClr val="7030A0"/>
                    </a:solidFill>
                  </a:rPr>
                  <a:t>…</a:t>
                </a:r>
                <a:r>
                  <a:rPr lang="en-US" sz="2800" dirty="0">
                    <a:solidFill>
                      <a:srgbClr val="7030A0"/>
                    </a:solidFill>
                  </a:rPr>
                  <a:t>,W:</a:t>
                </a:r>
              </a:p>
              <a:p>
                <a:pPr lvl="2"/>
                <a:r>
                  <a:rPr lang="en-US" sz="2800" b="1" dirty="0">
                    <a:solidFill>
                      <a:srgbClr val="7030A0"/>
                    </a:solidFill>
                  </a:rPr>
                  <a:t>for</a:t>
                </a:r>
                <a:r>
                  <a:rPr lang="en-US" sz="2800" dirty="0">
                    <a:solidFill>
                      <a:srgbClr val="7030A0"/>
                    </a:solidFill>
                  </a:rPr>
                  <a:t> j = 1,</a:t>
                </a:r>
                <a:r>
                  <a:rPr lang="mr-IN" sz="2800" dirty="0">
                    <a:solidFill>
                      <a:srgbClr val="7030A0"/>
                    </a:solidFill>
                  </a:rPr>
                  <a:t>…</a:t>
                </a:r>
                <a:r>
                  <a:rPr lang="en-US" sz="2800" dirty="0">
                    <a:solidFill>
                      <a:srgbClr val="7030A0"/>
                    </a:solidFill>
                  </a:rPr>
                  <a:t>,n:</a:t>
                </a:r>
              </a:p>
              <a:p>
                <a:pPr lvl="3"/>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solidFill>
                      <a:schemeClr val="accent4"/>
                    </a:solidFill>
                  </a:rPr>
                  <a:t> K[x, j-1]</a:t>
                </a:r>
              </a:p>
              <a:p>
                <a:pPr lvl="3"/>
                <a:r>
                  <a:rPr lang="en-US" sz="2800" b="1" dirty="0">
                    <a:solidFill>
                      <a:schemeClr val="tx1"/>
                    </a:solidFill>
                  </a:rPr>
                  <a:t>if</a:t>
                </a:r>
                <a:r>
                  <a:rPr lang="en-US" sz="2800" dirty="0">
                    <a:solidFill>
                      <a:schemeClr val="tx1"/>
                    </a:solidFill>
                  </a:rPr>
                  <a:t> </a:t>
                </a:r>
                <a:r>
                  <a:rPr lang="en-US" sz="2800" dirty="0" err="1">
                    <a:solidFill>
                      <a:schemeClr val="tx1"/>
                    </a:solidFill>
                  </a:rPr>
                  <a:t>w</a:t>
                </a:r>
                <a:r>
                  <a:rPr lang="en-US" sz="2800" baseline="-25000" dirty="0" err="1">
                    <a:solidFill>
                      <a:schemeClr val="tx1"/>
                    </a:solidFill>
                  </a:rPr>
                  <a:t>j</a:t>
                </a:r>
                <a:r>
                  <a:rPr lang="en-US" sz="2800" dirty="0">
                    <a:solidFill>
                      <a:schemeClr val="tx1"/>
                    </a:solidFill>
                  </a:rPr>
                  <a:t> </a:t>
                </a:r>
                <a14:m>
                  <m:oMath xmlns:m="http://schemas.openxmlformats.org/officeDocument/2006/math">
                    <m:r>
                      <a:rPr lang="en-US" sz="2800" i="1">
                        <a:solidFill>
                          <a:schemeClr val="tx1"/>
                        </a:solidFill>
                        <a:latin typeface="Cambria Math" charset="0"/>
                      </a:rPr>
                      <m:t>≤</m:t>
                    </m:r>
                  </m:oMath>
                </a14:m>
                <a:r>
                  <a:rPr lang="en-US" sz="2800" dirty="0">
                    <a:solidFill>
                      <a:schemeClr val="tx1"/>
                    </a:solidFill>
                  </a:rPr>
                  <a:t> x:</a:t>
                </a:r>
              </a:p>
              <a:p>
                <a:pPr lvl="4"/>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t> max{ </a:t>
                </a:r>
                <a:r>
                  <a:rPr lang="en-US" sz="2800" dirty="0">
                    <a:solidFill>
                      <a:schemeClr val="accent4"/>
                    </a:solidFill>
                  </a:rPr>
                  <a:t>K[</a:t>
                </a:r>
                <a:r>
                  <a:rPr lang="en-US" sz="2800" dirty="0" err="1">
                    <a:solidFill>
                      <a:schemeClr val="accent4"/>
                    </a:solidFill>
                  </a:rPr>
                  <a:t>x,j</a:t>
                </a:r>
                <a:r>
                  <a:rPr lang="en-US" sz="2800" dirty="0">
                    <a:solidFill>
                      <a:schemeClr val="accent4"/>
                    </a:solidFill>
                  </a:rPr>
                  <a:t>]</a:t>
                </a:r>
                <a:r>
                  <a:rPr lang="en-US" sz="2800" dirty="0"/>
                  <a:t>,   </a:t>
                </a:r>
              </a:p>
              <a:p>
                <a:pPr marL="1828800" lvl="4" indent="0">
                  <a:buNone/>
                </a:pPr>
                <a:r>
                  <a:rPr lang="en-US" sz="2800" dirty="0">
                    <a:solidFill>
                      <a:schemeClr val="accent5"/>
                    </a:solidFill>
                  </a:rPr>
                  <a:t>           K[x </a:t>
                </a:r>
                <a:r>
                  <a:rPr lang="mr-IN" sz="2800" dirty="0">
                    <a:solidFill>
                      <a:schemeClr val="accent5"/>
                    </a:solidFill>
                  </a:rPr>
                  <a:t>–</a:t>
                </a:r>
                <a:r>
                  <a:rPr lang="en-US" sz="2800" dirty="0">
                    <a:solidFill>
                      <a:schemeClr val="accent5"/>
                    </a:solidFill>
                  </a:rPr>
                  <a:t> </a:t>
                </a:r>
                <a:r>
                  <a:rPr lang="en-US" sz="2800" dirty="0" err="1">
                    <a:solidFill>
                      <a:schemeClr val="accent5"/>
                    </a:solidFill>
                  </a:rPr>
                  <a:t>w</a:t>
                </a:r>
                <a:r>
                  <a:rPr lang="en-US" sz="2800" baseline="-25000" dirty="0" err="1">
                    <a:solidFill>
                      <a:schemeClr val="accent5"/>
                    </a:solidFill>
                  </a:rPr>
                  <a:t>j</a:t>
                </a:r>
                <a:r>
                  <a:rPr lang="en-US" sz="2800" dirty="0">
                    <a:solidFill>
                      <a:schemeClr val="accent5"/>
                    </a:solidFill>
                  </a:rPr>
                  <a:t>, j-1] + </a:t>
                </a:r>
                <a:r>
                  <a:rPr lang="en-US" sz="2800" dirty="0" err="1">
                    <a:solidFill>
                      <a:schemeClr val="accent5"/>
                    </a:solidFill>
                  </a:rPr>
                  <a:t>v</a:t>
                </a:r>
                <a:r>
                  <a:rPr lang="en-US" sz="2800" baseline="-25000" dirty="0" err="1">
                    <a:solidFill>
                      <a:schemeClr val="accent5"/>
                    </a:solidFill>
                  </a:rPr>
                  <a:t>j</a:t>
                </a:r>
                <a:r>
                  <a:rPr lang="en-US" sz="2800" dirty="0"/>
                  <a:t> }</a:t>
                </a:r>
              </a:p>
              <a:p>
                <a:pPr lvl="1"/>
                <a:r>
                  <a:rPr lang="en-US" sz="2800" b="1" dirty="0"/>
                  <a:t>return</a:t>
                </a:r>
                <a:r>
                  <a:rPr lang="en-US" sz="2800" dirty="0"/>
                  <a:t> </a:t>
                </a:r>
                <a:r>
                  <a:rPr lang="en-US" sz="2800" dirty="0">
                    <a:solidFill>
                      <a:schemeClr val="accent1"/>
                    </a:solidFill>
                  </a:rPr>
                  <a:t>K[</a:t>
                </a:r>
                <a:r>
                  <a:rPr lang="en-US" sz="2800" dirty="0" err="1">
                    <a:solidFill>
                      <a:schemeClr val="accent1"/>
                    </a:solidFill>
                  </a:rPr>
                  <a:t>W,n</a:t>
                </a:r>
                <a:r>
                  <a:rPr lang="en-US" sz="2800" dirty="0">
                    <a:solidFill>
                      <a:schemeClr val="accent1"/>
                    </a:solidFill>
                  </a:rPr>
                  <a:t>]</a:t>
                </a:r>
              </a:p>
            </p:txBody>
          </p:sp>
        </mc:Choice>
        <mc:Fallback xmlns="">
          <p:sp>
            <p:nvSpPr>
              <p:cNvPr id="64" name="Content Placeholder 2"/>
              <p:cNvSpPr>
                <a:spLocks noGrp="1" noRot="1" noChangeAspect="1" noMove="1" noResize="1" noEditPoints="1" noAdjustHandles="1" noChangeArrowheads="1" noChangeShapeType="1" noTextEdit="1"/>
              </p:cNvSpPr>
              <p:nvPr>
                <p:ph idx="1"/>
              </p:nvPr>
            </p:nvSpPr>
            <p:spPr>
              <a:xfrm>
                <a:off x="5394302" y="86499"/>
                <a:ext cx="3911026" cy="2394912"/>
              </a:xfrm>
              <a:blipFill rotWithShape="0">
                <a:blip r:embed="rId9"/>
                <a:stretch>
                  <a:fillRect l="-468" t="-2799"/>
                </a:stretch>
              </a:blipFill>
            </p:spPr>
            <p:txBody>
              <a:bodyPr/>
              <a:lstStyle/>
              <a:p>
                <a:r>
                  <a:rPr lang="en-US">
                    <a:noFill/>
                  </a:rPr>
                  <a:t> </a:t>
                </a:r>
              </a:p>
            </p:txBody>
          </p:sp>
        </mc:Fallback>
      </mc:AlternateContent>
      <p:pic>
        <p:nvPicPr>
          <p:cNvPr id="65" name="Picture 6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7797" y="2901331"/>
            <a:ext cx="478947" cy="435192"/>
          </a:xfrm>
          <a:prstGeom prst="rect">
            <a:avLst/>
          </a:prstGeom>
        </p:spPr>
      </p:pic>
      <p:pic>
        <p:nvPicPr>
          <p:cNvPr id="67"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3610496"/>
            <a:ext cx="478947" cy="435192"/>
          </a:xfrm>
          <a:prstGeom prst="rect">
            <a:avLst/>
          </a:prstGeom>
        </p:spPr>
      </p:pic>
      <p:pic>
        <p:nvPicPr>
          <p:cNvPr id="66" name="Picture 6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4307613"/>
            <a:ext cx="478947" cy="435192"/>
          </a:xfrm>
          <a:prstGeom prst="rect">
            <a:avLst/>
          </a:prstGeom>
        </p:spPr>
      </p:pic>
      <p:pic>
        <p:nvPicPr>
          <p:cNvPr id="68" name="Picture 6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1902" y="2936230"/>
            <a:ext cx="478947" cy="435192"/>
          </a:xfrm>
          <a:prstGeom prst="rect">
            <a:avLst/>
          </a:prstGeom>
        </p:spPr>
      </p:pic>
      <p:pic>
        <p:nvPicPr>
          <p:cNvPr id="69" name="Picture 6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009404">
            <a:off x="3661523" y="3690435"/>
            <a:ext cx="441007" cy="400718"/>
          </a:xfrm>
          <a:prstGeom prst="rect">
            <a:avLst/>
          </a:prstGeom>
        </p:spPr>
      </p:pic>
      <p:pic>
        <p:nvPicPr>
          <p:cNvPr id="70" name="Picture 6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009404">
            <a:off x="3642075" y="4410840"/>
            <a:ext cx="441007" cy="400718"/>
          </a:xfrm>
          <a:prstGeom prst="rect">
            <a:avLst/>
          </a:prstGeom>
        </p:spPr>
      </p:pic>
      <p:pic>
        <p:nvPicPr>
          <p:cNvPr id="72" name="Picture 7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05425" y="2928519"/>
            <a:ext cx="478947" cy="435192"/>
          </a:xfrm>
          <a:prstGeom prst="rect">
            <a:avLst/>
          </a:prstGeom>
        </p:spPr>
      </p:pic>
      <p:sp>
        <p:nvSpPr>
          <p:cNvPr id="63" name="Rectangle 62"/>
          <p:cNvSpPr/>
          <p:nvPr/>
        </p:nvSpPr>
        <p:spPr>
          <a:xfrm>
            <a:off x="1376682" y="5524009"/>
            <a:ext cx="475267" cy="486526"/>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1" name="Rectangle 70"/>
          <p:cNvSpPr/>
          <p:nvPr/>
        </p:nvSpPr>
        <p:spPr>
          <a:xfrm>
            <a:off x="476286" y="5527085"/>
            <a:ext cx="478947" cy="483449"/>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3" name="TextBox 72"/>
          <p:cNvSpPr txBox="1"/>
          <p:nvPr/>
        </p:nvSpPr>
        <p:spPr>
          <a:xfrm>
            <a:off x="337143" y="6056700"/>
            <a:ext cx="1087914" cy="646331"/>
          </a:xfrm>
          <a:prstGeom prst="rect">
            <a:avLst/>
          </a:prstGeom>
          <a:noFill/>
        </p:spPr>
        <p:txBody>
          <a:bodyPr wrap="square" rtlCol="0">
            <a:spAutoFit/>
          </a:bodyPr>
          <a:lstStyle/>
          <a:p>
            <a:r>
              <a:rPr lang="en-US"/>
              <a:t>current entry</a:t>
            </a:r>
          </a:p>
        </p:txBody>
      </p:sp>
      <p:sp>
        <p:nvSpPr>
          <p:cNvPr id="74" name="TextBox 73"/>
          <p:cNvSpPr txBox="1"/>
          <p:nvPr/>
        </p:nvSpPr>
        <p:spPr>
          <a:xfrm>
            <a:off x="1273424" y="6035788"/>
            <a:ext cx="1617910" cy="646331"/>
          </a:xfrm>
          <a:prstGeom prst="rect">
            <a:avLst/>
          </a:prstGeom>
          <a:noFill/>
        </p:spPr>
        <p:txBody>
          <a:bodyPr wrap="square" rtlCol="0">
            <a:spAutoFit/>
          </a:bodyPr>
          <a:lstStyle/>
          <a:p>
            <a:r>
              <a:rPr lang="en-US"/>
              <a:t>relevant previous entry</a:t>
            </a:r>
          </a:p>
        </p:txBody>
      </p:sp>
      <p:sp>
        <p:nvSpPr>
          <p:cNvPr id="2" name="Slide Number Placeholder 1">
            <a:extLst>
              <a:ext uri="{FF2B5EF4-FFF2-40B4-BE49-F238E27FC236}">
                <a16:creationId xmlns:a16="http://schemas.microsoft.com/office/drawing/2014/main" id="{24106ADA-84B7-494F-85B6-54B5D9970B68}"/>
              </a:ext>
            </a:extLst>
          </p:cNvPr>
          <p:cNvSpPr>
            <a:spLocks noGrp="1"/>
          </p:cNvSpPr>
          <p:nvPr>
            <p:ph type="sldNum" sz="quarter" idx="12"/>
          </p:nvPr>
        </p:nvSpPr>
        <p:spPr/>
        <p:txBody>
          <a:bodyPr/>
          <a:lstStyle/>
          <a:p>
            <a:fld id="{EF2FF170-42D9-E44F-9C55-E217B723EC95}" type="slidenum">
              <a:rPr lang="en-US" smtClean="0"/>
              <a:t>88</a:t>
            </a:fld>
            <a:endParaRPr lang="en-US"/>
          </a:p>
        </p:txBody>
      </p:sp>
    </p:spTree>
    <p:extLst>
      <p:ext uri="{BB962C8B-B14F-4D97-AF65-F5344CB8AC3E}">
        <p14:creationId xmlns:p14="http://schemas.microsoft.com/office/powerpoint/2010/main" val="12641795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9537" y="2015068"/>
            <a:ext cx="2774094" cy="699992"/>
            <a:chOff x="628650" y="2737674"/>
            <a:chExt cx="3565004" cy="857179"/>
          </a:xfrm>
          <a:solidFill>
            <a:schemeClr val="accent2">
              <a:lumMod val="20000"/>
              <a:lumOff val="80000"/>
            </a:schemeClr>
          </a:solidFill>
        </p:grpSpPr>
        <p:sp>
          <p:nvSpPr>
            <p:cNvPr id="5" name="Rectangle 4"/>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7" name="Rectangle 6"/>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8" name="Rectangle 7"/>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gr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3688355" y="5237725"/>
            <a:ext cx="3673114" cy="1475713"/>
            <a:chOff x="-479811" y="1751737"/>
            <a:chExt cx="5881453" cy="2600511"/>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0" name="TextBox 1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1" name="TextBox 2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2" name="TextBox 2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3" name="TextBox 2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4" name="TextBox 2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5" name="TextBox 24"/>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26" name="TextBox 25"/>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27" name="TextBox 26"/>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28" name="TextBox 27"/>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9" name="TextBox 28"/>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3</a:t>
            </a:r>
          </a:p>
        </p:txBody>
      </p:sp>
      <p:sp>
        <p:nvSpPr>
          <p:cNvPr id="30" name="Title 29"/>
          <p:cNvSpPr>
            <a:spLocks noGrp="1"/>
          </p:cNvSpPr>
          <p:nvPr>
            <p:ph type="title"/>
          </p:nvPr>
        </p:nvSpPr>
        <p:spPr/>
        <p:txBody>
          <a:bodyPr/>
          <a:lstStyle/>
          <a:p>
            <a:r>
              <a:rPr lang="en-US" dirty="0"/>
              <a:t>Example</a:t>
            </a:r>
          </a:p>
        </p:txBody>
      </p:sp>
      <p:grpSp>
        <p:nvGrpSpPr>
          <p:cNvPr id="31" name="Group 30"/>
          <p:cNvGrpSpPr/>
          <p:nvPr/>
        </p:nvGrpSpPr>
        <p:grpSpPr>
          <a:xfrm>
            <a:off x="2117568" y="2714528"/>
            <a:ext cx="2774094" cy="699992"/>
            <a:chOff x="628650" y="2737674"/>
            <a:chExt cx="3565004" cy="857179"/>
          </a:xfrm>
          <a:solidFill>
            <a:schemeClr val="accent2">
              <a:lumMod val="20000"/>
              <a:lumOff val="80000"/>
            </a:schemeClr>
          </a:solidFill>
        </p:grpSpPr>
        <p:sp>
          <p:nvSpPr>
            <p:cNvPr id="32" name="Rectangle 31"/>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3" name="Rectangle 32"/>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4" name="Rectangle 33"/>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5" name="Rectangle 34"/>
            <p:cNvSpPr/>
            <p:nvPr/>
          </p:nvSpPr>
          <p:spPr>
            <a:xfrm>
              <a:off x="3302403" y="2738326"/>
              <a:ext cx="891251" cy="856527"/>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grpSp>
      <p:grpSp>
        <p:nvGrpSpPr>
          <p:cNvPr id="37" name="Group 36"/>
          <p:cNvGrpSpPr/>
          <p:nvPr/>
        </p:nvGrpSpPr>
        <p:grpSpPr>
          <a:xfrm>
            <a:off x="2117568" y="3413313"/>
            <a:ext cx="2774094" cy="699992"/>
            <a:chOff x="628650" y="2737674"/>
            <a:chExt cx="3565004" cy="857179"/>
          </a:xfrm>
          <a:solidFill>
            <a:schemeClr val="accent2">
              <a:lumMod val="20000"/>
              <a:lumOff val="80000"/>
            </a:schemeClr>
          </a:solidFill>
        </p:grpSpPr>
        <p:sp>
          <p:nvSpPr>
            <p:cNvPr id="38" name="Rectangle 37"/>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9" name="Rectangle 38"/>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0" name="Rectangle 39"/>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4</a:t>
              </a:r>
            </a:p>
          </p:txBody>
        </p:sp>
        <p:sp>
          <p:nvSpPr>
            <p:cNvPr id="41" name="Rectangle 40"/>
            <p:cNvSpPr/>
            <p:nvPr/>
          </p:nvSpPr>
          <p:spPr>
            <a:xfrm>
              <a:off x="3302403" y="2738326"/>
              <a:ext cx="891251" cy="856527"/>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grpSp>
      <p:grpSp>
        <p:nvGrpSpPr>
          <p:cNvPr id="43" name="Group 42"/>
          <p:cNvGrpSpPr/>
          <p:nvPr/>
        </p:nvGrpSpPr>
        <p:grpSpPr>
          <a:xfrm>
            <a:off x="2117568" y="4111105"/>
            <a:ext cx="2774094" cy="699992"/>
            <a:chOff x="628650" y="2737674"/>
            <a:chExt cx="3565004" cy="857179"/>
          </a:xfrm>
          <a:solidFill>
            <a:schemeClr val="accent2">
              <a:lumMod val="20000"/>
              <a:lumOff val="80000"/>
            </a:schemeClr>
          </a:solidFill>
        </p:grpSpPr>
        <p:sp>
          <p:nvSpPr>
            <p:cNvPr id="44" name="Rectangle 43"/>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45" name="Rectangle 44"/>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6" name="Rectangle 45"/>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4</a:t>
              </a:r>
            </a:p>
          </p:txBody>
        </p:sp>
        <p:sp>
          <p:nvSpPr>
            <p:cNvPr id="47" name="Rectangle 46"/>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4328932"/>
            <a:ext cx="478947" cy="435192"/>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3563080"/>
            <a:ext cx="478947" cy="435192"/>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909" y="2872314"/>
            <a:ext cx="478947" cy="435192"/>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048" y="3563080"/>
            <a:ext cx="527428" cy="479244"/>
          </a:xfrm>
          <a:prstGeom prst="rect">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805" y="4328932"/>
            <a:ext cx="527428" cy="479244"/>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0" y="4416041"/>
            <a:ext cx="467136" cy="424460"/>
          </a:xfrm>
          <a:prstGeom prst="rect">
            <a:avLst/>
          </a:prstGeom>
        </p:spPr>
      </p:pic>
      <p:sp>
        <p:nvSpPr>
          <p:cNvPr id="55" name="TextBox 54"/>
          <p:cNvSpPr txBox="1"/>
          <p:nvPr/>
        </p:nvSpPr>
        <p:spPr>
          <a:xfrm>
            <a:off x="1608882" y="2160378"/>
            <a:ext cx="740780" cy="369332"/>
          </a:xfrm>
          <a:prstGeom prst="rect">
            <a:avLst/>
          </a:prstGeom>
          <a:noFill/>
        </p:spPr>
        <p:txBody>
          <a:bodyPr wrap="square" rtlCol="0">
            <a:spAutoFit/>
          </a:bodyPr>
          <a:lstStyle/>
          <a:p>
            <a:r>
              <a:rPr lang="en-US"/>
              <a:t>j=0</a:t>
            </a:r>
            <a:endParaRPr lang="en-US" dirty="0"/>
          </a:p>
        </p:txBody>
      </p:sp>
      <p:sp>
        <p:nvSpPr>
          <p:cNvPr id="56" name="TextBox 55"/>
          <p:cNvSpPr txBox="1"/>
          <p:nvPr/>
        </p:nvSpPr>
        <p:spPr>
          <a:xfrm>
            <a:off x="1608882" y="2933216"/>
            <a:ext cx="740780" cy="369332"/>
          </a:xfrm>
          <a:prstGeom prst="rect">
            <a:avLst/>
          </a:prstGeom>
          <a:noFill/>
        </p:spPr>
        <p:txBody>
          <a:bodyPr wrap="square" rtlCol="0">
            <a:spAutoFit/>
          </a:bodyPr>
          <a:lstStyle/>
          <a:p>
            <a:r>
              <a:rPr lang="en-US" dirty="0"/>
              <a:t>j=1</a:t>
            </a:r>
          </a:p>
        </p:txBody>
      </p:sp>
      <p:sp>
        <p:nvSpPr>
          <p:cNvPr id="57" name="TextBox 56"/>
          <p:cNvSpPr txBox="1"/>
          <p:nvPr/>
        </p:nvSpPr>
        <p:spPr>
          <a:xfrm>
            <a:off x="1608882" y="3643426"/>
            <a:ext cx="740780" cy="369332"/>
          </a:xfrm>
          <a:prstGeom prst="rect">
            <a:avLst/>
          </a:prstGeom>
          <a:noFill/>
        </p:spPr>
        <p:txBody>
          <a:bodyPr wrap="square" rtlCol="0">
            <a:spAutoFit/>
          </a:bodyPr>
          <a:lstStyle/>
          <a:p>
            <a:r>
              <a:rPr lang="en-US" dirty="0"/>
              <a:t>j=2</a:t>
            </a:r>
          </a:p>
        </p:txBody>
      </p:sp>
      <p:sp>
        <p:nvSpPr>
          <p:cNvPr id="58" name="TextBox 57"/>
          <p:cNvSpPr txBox="1"/>
          <p:nvPr/>
        </p:nvSpPr>
        <p:spPr>
          <a:xfrm>
            <a:off x="1558593" y="4361862"/>
            <a:ext cx="740780" cy="369332"/>
          </a:xfrm>
          <a:prstGeom prst="rect">
            <a:avLst/>
          </a:prstGeom>
          <a:noFill/>
        </p:spPr>
        <p:txBody>
          <a:bodyPr wrap="square" rtlCol="0">
            <a:spAutoFit/>
          </a:bodyPr>
          <a:lstStyle/>
          <a:p>
            <a:r>
              <a:rPr lang="en-US" dirty="0"/>
              <a:t>j=3</a:t>
            </a:r>
          </a:p>
        </p:txBody>
      </p:sp>
      <p:sp>
        <p:nvSpPr>
          <p:cNvPr id="59" name="TextBox 58"/>
          <p:cNvSpPr txBox="1"/>
          <p:nvPr/>
        </p:nvSpPr>
        <p:spPr>
          <a:xfrm>
            <a:off x="2197811" y="1537070"/>
            <a:ext cx="533035" cy="369332"/>
          </a:xfrm>
          <a:prstGeom prst="rect">
            <a:avLst/>
          </a:prstGeom>
          <a:noFill/>
        </p:spPr>
        <p:txBody>
          <a:bodyPr wrap="square" rtlCol="0">
            <a:spAutoFit/>
          </a:bodyPr>
          <a:lstStyle/>
          <a:p>
            <a:r>
              <a:rPr lang="en-US"/>
              <a:t>x=0</a:t>
            </a:r>
            <a:endParaRPr lang="en-US" dirty="0"/>
          </a:p>
        </p:txBody>
      </p:sp>
      <p:sp>
        <p:nvSpPr>
          <p:cNvPr id="60" name="TextBox 59"/>
          <p:cNvSpPr txBox="1"/>
          <p:nvPr/>
        </p:nvSpPr>
        <p:spPr>
          <a:xfrm>
            <a:off x="2891334" y="1508159"/>
            <a:ext cx="533035" cy="369332"/>
          </a:xfrm>
          <a:prstGeom prst="rect">
            <a:avLst/>
          </a:prstGeom>
          <a:noFill/>
        </p:spPr>
        <p:txBody>
          <a:bodyPr wrap="square" rtlCol="0">
            <a:spAutoFit/>
          </a:bodyPr>
          <a:lstStyle/>
          <a:p>
            <a:r>
              <a:rPr lang="en-US" dirty="0"/>
              <a:t>x=1</a:t>
            </a:r>
          </a:p>
        </p:txBody>
      </p:sp>
      <p:sp>
        <p:nvSpPr>
          <p:cNvPr id="61" name="TextBox 60"/>
          <p:cNvSpPr txBox="1"/>
          <p:nvPr/>
        </p:nvSpPr>
        <p:spPr>
          <a:xfrm>
            <a:off x="3584857" y="1523812"/>
            <a:ext cx="533035" cy="369332"/>
          </a:xfrm>
          <a:prstGeom prst="rect">
            <a:avLst/>
          </a:prstGeom>
          <a:noFill/>
        </p:spPr>
        <p:txBody>
          <a:bodyPr wrap="square" rtlCol="0">
            <a:spAutoFit/>
          </a:bodyPr>
          <a:lstStyle/>
          <a:p>
            <a:r>
              <a:rPr lang="en-US" dirty="0"/>
              <a:t>x=2</a:t>
            </a:r>
          </a:p>
        </p:txBody>
      </p:sp>
      <p:sp>
        <p:nvSpPr>
          <p:cNvPr id="62" name="TextBox 61"/>
          <p:cNvSpPr txBox="1"/>
          <p:nvPr/>
        </p:nvSpPr>
        <p:spPr>
          <a:xfrm>
            <a:off x="4278380" y="1525781"/>
            <a:ext cx="533035" cy="369332"/>
          </a:xfrm>
          <a:prstGeom prst="rect">
            <a:avLst/>
          </a:prstGeom>
          <a:noFill/>
        </p:spPr>
        <p:txBody>
          <a:bodyPr wrap="square" rtlCol="0">
            <a:spAutoFit/>
          </a:bodyPr>
          <a:lstStyle/>
          <a:p>
            <a:r>
              <a:rPr lang="en-US" dirty="0"/>
              <a:t>x=3</a:t>
            </a:r>
          </a:p>
        </p:txBody>
      </p:sp>
      <mc:AlternateContent xmlns:mc="http://schemas.openxmlformats.org/markup-compatibility/2006" xmlns:a14="http://schemas.microsoft.com/office/drawing/2010/main">
        <mc:Choice Requires="a14">
          <p:sp>
            <p:nvSpPr>
              <p:cNvPr id="64" name="Content Placeholder 2"/>
              <p:cNvSpPr>
                <a:spLocks noGrp="1"/>
              </p:cNvSpPr>
              <p:nvPr>
                <p:ph idx="1"/>
              </p:nvPr>
            </p:nvSpPr>
            <p:spPr>
              <a:xfrm>
                <a:off x="5394302" y="86499"/>
                <a:ext cx="3911026" cy="2394912"/>
              </a:xfrm>
            </p:spPr>
            <p:txBody>
              <a:bodyPr>
                <a:normAutofit fontScale="55000" lnSpcReduction="20000"/>
              </a:bodyPr>
              <a:lstStyle/>
              <a:p>
                <a:r>
                  <a:rPr lang="en-US" dirty="0"/>
                  <a:t>Zero-One-Knapsack(W, n, w, v):</a:t>
                </a:r>
              </a:p>
              <a:p>
                <a:pPr lvl="1"/>
                <a:r>
                  <a:rPr lang="en-US" sz="2800" dirty="0">
                    <a:solidFill>
                      <a:schemeClr val="accent1"/>
                    </a:solidFill>
                  </a:rPr>
                  <a:t>K[x,0] = 0 </a:t>
                </a:r>
                <a:r>
                  <a:rPr lang="en-US" sz="2800" dirty="0">
                    <a:solidFill>
                      <a:schemeClr val="tx2"/>
                    </a:solidFill>
                  </a:rPr>
                  <a:t>for all x = 0,</a:t>
                </a:r>
                <a:r>
                  <a:rPr lang="mr-IN" sz="2800" dirty="0">
                    <a:solidFill>
                      <a:schemeClr val="tx2"/>
                    </a:solidFill>
                  </a:rPr>
                  <a:t>…</a:t>
                </a:r>
                <a:r>
                  <a:rPr lang="en-US" sz="2800" dirty="0">
                    <a:solidFill>
                      <a:schemeClr val="tx2"/>
                    </a:solidFill>
                  </a:rPr>
                  <a:t>,W</a:t>
                </a:r>
              </a:p>
              <a:p>
                <a:pPr lvl="1"/>
                <a:r>
                  <a:rPr lang="en-US" sz="2800" dirty="0">
                    <a:solidFill>
                      <a:schemeClr val="accent1"/>
                    </a:solidFill>
                  </a:rPr>
                  <a:t>K[0,i] = 0 </a:t>
                </a:r>
                <a:r>
                  <a:rPr lang="en-US" sz="2800" dirty="0">
                    <a:solidFill>
                      <a:schemeClr val="tx2"/>
                    </a:solidFill>
                  </a:rPr>
                  <a:t>for all </a:t>
                </a:r>
                <a:r>
                  <a:rPr lang="en-US" sz="2800" dirty="0" err="1">
                    <a:solidFill>
                      <a:schemeClr val="tx2"/>
                    </a:solidFill>
                  </a:rPr>
                  <a:t>i</a:t>
                </a:r>
                <a:r>
                  <a:rPr lang="en-US" sz="2800" dirty="0">
                    <a:solidFill>
                      <a:schemeClr val="tx2"/>
                    </a:solidFill>
                  </a:rPr>
                  <a:t> = 0,</a:t>
                </a:r>
                <a:r>
                  <a:rPr lang="mr-IN" sz="2800" dirty="0">
                    <a:solidFill>
                      <a:schemeClr val="tx2"/>
                    </a:solidFill>
                  </a:rPr>
                  <a:t>…</a:t>
                </a:r>
                <a:r>
                  <a:rPr lang="en-US" sz="2800" dirty="0">
                    <a:solidFill>
                      <a:schemeClr val="tx2"/>
                    </a:solidFill>
                  </a:rPr>
                  <a:t>,n</a:t>
                </a:r>
              </a:p>
              <a:p>
                <a:pPr lvl="1"/>
                <a:r>
                  <a:rPr lang="en-US" sz="2800" b="1" dirty="0">
                    <a:solidFill>
                      <a:srgbClr val="7030A0"/>
                    </a:solidFill>
                  </a:rPr>
                  <a:t>for</a:t>
                </a:r>
                <a:r>
                  <a:rPr lang="en-US" sz="2800" dirty="0">
                    <a:solidFill>
                      <a:srgbClr val="7030A0"/>
                    </a:solidFill>
                  </a:rPr>
                  <a:t> x = 1,</a:t>
                </a:r>
                <a:r>
                  <a:rPr lang="mr-IN" sz="2800" dirty="0">
                    <a:solidFill>
                      <a:srgbClr val="7030A0"/>
                    </a:solidFill>
                  </a:rPr>
                  <a:t>…</a:t>
                </a:r>
                <a:r>
                  <a:rPr lang="en-US" sz="2800" dirty="0">
                    <a:solidFill>
                      <a:srgbClr val="7030A0"/>
                    </a:solidFill>
                  </a:rPr>
                  <a:t>,W:</a:t>
                </a:r>
              </a:p>
              <a:p>
                <a:pPr lvl="2"/>
                <a:r>
                  <a:rPr lang="en-US" sz="2800" b="1" dirty="0">
                    <a:solidFill>
                      <a:srgbClr val="7030A0"/>
                    </a:solidFill>
                  </a:rPr>
                  <a:t>for</a:t>
                </a:r>
                <a:r>
                  <a:rPr lang="en-US" sz="2800" dirty="0">
                    <a:solidFill>
                      <a:srgbClr val="7030A0"/>
                    </a:solidFill>
                  </a:rPr>
                  <a:t> j = 1,</a:t>
                </a:r>
                <a:r>
                  <a:rPr lang="mr-IN" sz="2800" dirty="0">
                    <a:solidFill>
                      <a:srgbClr val="7030A0"/>
                    </a:solidFill>
                  </a:rPr>
                  <a:t>…</a:t>
                </a:r>
                <a:r>
                  <a:rPr lang="en-US" sz="2800" dirty="0">
                    <a:solidFill>
                      <a:srgbClr val="7030A0"/>
                    </a:solidFill>
                  </a:rPr>
                  <a:t>,n:</a:t>
                </a:r>
              </a:p>
              <a:p>
                <a:pPr lvl="3"/>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solidFill>
                      <a:schemeClr val="accent4"/>
                    </a:solidFill>
                  </a:rPr>
                  <a:t> K[x, j-1]</a:t>
                </a:r>
              </a:p>
              <a:p>
                <a:pPr lvl="3"/>
                <a:r>
                  <a:rPr lang="en-US" sz="2800" b="1" dirty="0">
                    <a:solidFill>
                      <a:schemeClr val="tx1"/>
                    </a:solidFill>
                  </a:rPr>
                  <a:t>if</a:t>
                </a:r>
                <a:r>
                  <a:rPr lang="en-US" sz="2800" dirty="0">
                    <a:solidFill>
                      <a:schemeClr val="tx1"/>
                    </a:solidFill>
                  </a:rPr>
                  <a:t> </a:t>
                </a:r>
                <a:r>
                  <a:rPr lang="en-US" sz="2800" dirty="0" err="1">
                    <a:solidFill>
                      <a:schemeClr val="tx1"/>
                    </a:solidFill>
                  </a:rPr>
                  <a:t>w</a:t>
                </a:r>
                <a:r>
                  <a:rPr lang="en-US" sz="2800" baseline="-25000" dirty="0" err="1">
                    <a:solidFill>
                      <a:schemeClr val="tx1"/>
                    </a:solidFill>
                  </a:rPr>
                  <a:t>j</a:t>
                </a:r>
                <a:r>
                  <a:rPr lang="en-US" sz="2800" dirty="0">
                    <a:solidFill>
                      <a:schemeClr val="tx1"/>
                    </a:solidFill>
                  </a:rPr>
                  <a:t> </a:t>
                </a:r>
                <a14:m>
                  <m:oMath xmlns:m="http://schemas.openxmlformats.org/officeDocument/2006/math">
                    <m:r>
                      <a:rPr lang="en-US" sz="2800" i="1">
                        <a:solidFill>
                          <a:schemeClr val="tx1"/>
                        </a:solidFill>
                        <a:latin typeface="Cambria Math" charset="0"/>
                      </a:rPr>
                      <m:t>≤</m:t>
                    </m:r>
                  </m:oMath>
                </a14:m>
                <a:r>
                  <a:rPr lang="en-US" sz="2800" dirty="0">
                    <a:solidFill>
                      <a:schemeClr val="tx1"/>
                    </a:solidFill>
                  </a:rPr>
                  <a:t> x:</a:t>
                </a:r>
              </a:p>
              <a:p>
                <a:pPr lvl="4"/>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t> max{ </a:t>
                </a:r>
                <a:r>
                  <a:rPr lang="en-US" sz="2800" dirty="0">
                    <a:solidFill>
                      <a:schemeClr val="accent4"/>
                    </a:solidFill>
                  </a:rPr>
                  <a:t>K[</a:t>
                </a:r>
                <a:r>
                  <a:rPr lang="en-US" sz="2800" dirty="0" err="1">
                    <a:solidFill>
                      <a:schemeClr val="accent4"/>
                    </a:solidFill>
                  </a:rPr>
                  <a:t>x,j</a:t>
                </a:r>
                <a:r>
                  <a:rPr lang="en-US" sz="2800" dirty="0">
                    <a:solidFill>
                      <a:schemeClr val="accent4"/>
                    </a:solidFill>
                  </a:rPr>
                  <a:t>]</a:t>
                </a:r>
                <a:r>
                  <a:rPr lang="en-US" sz="2800" dirty="0"/>
                  <a:t>,   </a:t>
                </a:r>
              </a:p>
              <a:p>
                <a:pPr marL="1828800" lvl="4" indent="0">
                  <a:buNone/>
                </a:pPr>
                <a:r>
                  <a:rPr lang="en-US" sz="2800" dirty="0">
                    <a:solidFill>
                      <a:schemeClr val="accent5"/>
                    </a:solidFill>
                  </a:rPr>
                  <a:t>           K[x </a:t>
                </a:r>
                <a:r>
                  <a:rPr lang="mr-IN" sz="2800" dirty="0">
                    <a:solidFill>
                      <a:schemeClr val="accent5"/>
                    </a:solidFill>
                  </a:rPr>
                  <a:t>–</a:t>
                </a:r>
                <a:r>
                  <a:rPr lang="en-US" sz="2800" dirty="0">
                    <a:solidFill>
                      <a:schemeClr val="accent5"/>
                    </a:solidFill>
                  </a:rPr>
                  <a:t> </a:t>
                </a:r>
                <a:r>
                  <a:rPr lang="en-US" sz="2800" dirty="0" err="1">
                    <a:solidFill>
                      <a:schemeClr val="accent5"/>
                    </a:solidFill>
                  </a:rPr>
                  <a:t>w</a:t>
                </a:r>
                <a:r>
                  <a:rPr lang="en-US" sz="2800" baseline="-25000" dirty="0" err="1">
                    <a:solidFill>
                      <a:schemeClr val="accent5"/>
                    </a:solidFill>
                  </a:rPr>
                  <a:t>j</a:t>
                </a:r>
                <a:r>
                  <a:rPr lang="en-US" sz="2800" dirty="0">
                    <a:solidFill>
                      <a:schemeClr val="accent5"/>
                    </a:solidFill>
                  </a:rPr>
                  <a:t>, j-1] + </a:t>
                </a:r>
                <a:r>
                  <a:rPr lang="en-US" sz="2800" dirty="0" err="1">
                    <a:solidFill>
                      <a:schemeClr val="accent5"/>
                    </a:solidFill>
                  </a:rPr>
                  <a:t>v</a:t>
                </a:r>
                <a:r>
                  <a:rPr lang="en-US" sz="2800" baseline="-25000" dirty="0" err="1">
                    <a:solidFill>
                      <a:schemeClr val="accent5"/>
                    </a:solidFill>
                  </a:rPr>
                  <a:t>j</a:t>
                </a:r>
                <a:r>
                  <a:rPr lang="en-US" sz="2800" dirty="0"/>
                  <a:t> }</a:t>
                </a:r>
              </a:p>
              <a:p>
                <a:pPr lvl="1"/>
                <a:r>
                  <a:rPr lang="en-US" sz="2800" b="1" dirty="0"/>
                  <a:t>return</a:t>
                </a:r>
                <a:r>
                  <a:rPr lang="en-US" sz="2800" dirty="0"/>
                  <a:t> </a:t>
                </a:r>
                <a:r>
                  <a:rPr lang="en-US" sz="2800" dirty="0">
                    <a:solidFill>
                      <a:schemeClr val="accent1"/>
                    </a:solidFill>
                  </a:rPr>
                  <a:t>K[</a:t>
                </a:r>
                <a:r>
                  <a:rPr lang="en-US" sz="2800" dirty="0" err="1">
                    <a:solidFill>
                      <a:schemeClr val="accent1"/>
                    </a:solidFill>
                  </a:rPr>
                  <a:t>W,n</a:t>
                </a:r>
                <a:r>
                  <a:rPr lang="en-US" sz="2800" dirty="0">
                    <a:solidFill>
                      <a:schemeClr val="accent1"/>
                    </a:solidFill>
                  </a:rPr>
                  <a:t>]</a:t>
                </a:r>
              </a:p>
            </p:txBody>
          </p:sp>
        </mc:Choice>
        <mc:Fallback xmlns="">
          <p:sp>
            <p:nvSpPr>
              <p:cNvPr id="64" name="Content Placeholder 2"/>
              <p:cNvSpPr>
                <a:spLocks noGrp="1" noRot="1" noChangeAspect="1" noMove="1" noResize="1" noEditPoints="1" noAdjustHandles="1" noChangeArrowheads="1" noChangeShapeType="1" noTextEdit="1"/>
              </p:cNvSpPr>
              <p:nvPr>
                <p:ph idx="1"/>
              </p:nvPr>
            </p:nvSpPr>
            <p:spPr>
              <a:xfrm>
                <a:off x="5394302" y="86499"/>
                <a:ext cx="3911026" cy="2394912"/>
              </a:xfrm>
              <a:blipFill rotWithShape="0">
                <a:blip r:embed="rId9"/>
                <a:stretch>
                  <a:fillRect l="-468" t="-2799"/>
                </a:stretch>
              </a:blipFill>
            </p:spPr>
            <p:txBody>
              <a:bodyPr/>
              <a:lstStyle/>
              <a:p>
                <a:r>
                  <a:rPr lang="en-US">
                    <a:noFill/>
                  </a:rPr>
                  <a:t> </a:t>
                </a:r>
              </a:p>
            </p:txBody>
          </p:sp>
        </mc:Fallback>
      </mc:AlternateContent>
      <p:pic>
        <p:nvPicPr>
          <p:cNvPr id="65" name="Picture 6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7797" y="2901331"/>
            <a:ext cx="478947" cy="435192"/>
          </a:xfrm>
          <a:prstGeom prst="rect">
            <a:avLst/>
          </a:prstGeom>
        </p:spPr>
      </p:pic>
      <p:pic>
        <p:nvPicPr>
          <p:cNvPr id="67"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3610496"/>
            <a:ext cx="478947" cy="435192"/>
          </a:xfrm>
          <a:prstGeom prst="rect">
            <a:avLst/>
          </a:prstGeom>
        </p:spPr>
      </p:pic>
      <p:pic>
        <p:nvPicPr>
          <p:cNvPr id="66" name="Picture 6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4307613"/>
            <a:ext cx="478947" cy="435192"/>
          </a:xfrm>
          <a:prstGeom prst="rect">
            <a:avLst/>
          </a:prstGeom>
        </p:spPr>
      </p:pic>
      <p:pic>
        <p:nvPicPr>
          <p:cNvPr id="68" name="Picture 6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1902" y="2936230"/>
            <a:ext cx="478947" cy="435192"/>
          </a:xfrm>
          <a:prstGeom prst="rect">
            <a:avLst/>
          </a:prstGeom>
        </p:spPr>
      </p:pic>
      <p:pic>
        <p:nvPicPr>
          <p:cNvPr id="69" name="Picture 6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009404">
            <a:off x="3661523" y="3690435"/>
            <a:ext cx="441007" cy="400718"/>
          </a:xfrm>
          <a:prstGeom prst="rect">
            <a:avLst/>
          </a:prstGeom>
        </p:spPr>
      </p:pic>
      <p:pic>
        <p:nvPicPr>
          <p:cNvPr id="70" name="Picture 6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009404">
            <a:off x="3642075" y="4410840"/>
            <a:ext cx="441007" cy="400718"/>
          </a:xfrm>
          <a:prstGeom prst="rect">
            <a:avLst/>
          </a:prstGeom>
        </p:spPr>
      </p:pic>
      <p:pic>
        <p:nvPicPr>
          <p:cNvPr id="72" name="Picture 7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05425" y="2928519"/>
            <a:ext cx="478947" cy="435192"/>
          </a:xfrm>
          <a:prstGeom prst="rect">
            <a:avLst/>
          </a:prstGeom>
        </p:spPr>
      </p:pic>
      <p:pic>
        <p:nvPicPr>
          <p:cNvPr id="71" name="Picture 7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05425" y="3602110"/>
            <a:ext cx="478947" cy="435192"/>
          </a:xfrm>
          <a:prstGeom prst="rect">
            <a:avLst/>
          </a:prstGeom>
        </p:spPr>
      </p:pic>
      <p:sp>
        <p:nvSpPr>
          <p:cNvPr id="73" name="Rectangle 72"/>
          <p:cNvSpPr/>
          <p:nvPr/>
        </p:nvSpPr>
        <p:spPr>
          <a:xfrm>
            <a:off x="1376682" y="5524009"/>
            <a:ext cx="475267" cy="486526"/>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4" name="Rectangle 73"/>
          <p:cNvSpPr/>
          <p:nvPr/>
        </p:nvSpPr>
        <p:spPr>
          <a:xfrm>
            <a:off x="476286" y="5527085"/>
            <a:ext cx="478947" cy="483449"/>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5" name="TextBox 74"/>
          <p:cNvSpPr txBox="1"/>
          <p:nvPr/>
        </p:nvSpPr>
        <p:spPr>
          <a:xfrm>
            <a:off x="337143" y="6056700"/>
            <a:ext cx="1087914" cy="646331"/>
          </a:xfrm>
          <a:prstGeom prst="rect">
            <a:avLst/>
          </a:prstGeom>
          <a:noFill/>
        </p:spPr>
        <p:txBody>
          <a:bodyPr wrap="square" rtlCol="0">
            <a:spAutoFit/>
          </a:bodyPr>
          <a:lstStyle/>
          <a:p>
            <a:r>
              <a:rPr lang="en-US"/>
              <a:t>current entry</a:t>
            </a:r>
          </a:p>
        </p:txBody>
      </p:sp>
      <p:sp>
        <p:nvSpPr>
          <p:cNvPr id="76" name="TextBox 75"/>
          <p:cNvSpPr txBox="1"/>
          <p:nvPr/>
        </p:nvSpPr>
        <p:spPr>
          <a:xfrm>
            <a:off x="1273424" y="6035788"/>
            <a:ext cx="1617910" cy="646331"/>
          </a:xfrm>
          <a:prstGeom prst="rect">
            <a:avLst/>
          </a:prstGeom>
          <a:noFill/>
        </p:spPr>
        <p:txBody>
          <a:bodyPr wrap="square" rtlCol="0">
            <a:spAutoFit/>
          </a:bodyPr>
          <a:lstStyle/>
          <a:p>
            <a:r>
              <a:rPr lang="en-US"/>
              <a:t>relevant previous entry</a:t>
            </a:r>
          </a:p>
        </p:txBody>
      </p:sp>
      <p:sp>
        <p:nvSpPr>
          <p:cNvPr id="2" name="Slide Number Placeholder 1">
            <a:extLst>
              <a:ext uri="{FF2B5EF4-FFF2-40B4-BE49-F238E27FC236}">
                <a16:creationId xmlns:a16="http://schemas.microsoft.com/office/drawing/2014/main" id="{23C3308B-483E-9047-9F77-B6DE6425599E}"/>
              </a:ext>
            </a:extLst>
          </p:cNvPr>
          <p:cNvSpPr>
            <a:spLocks noGrp="1"/>
          </p:cNvSpPr>
          <p:nvPr>
            <p:ph type="sldNum" sz="quarter" idx="12"/>
          </p:nvPr>
        </p:nvSpPr>
        <p:spPr/>
        <p:txBody>
          <a:bodyPr/>
          <a:lstStyle/>
          <a:p>
            <a:fld id="{EF2FF170-42D9-E44F-9C55-E217B723EC95}" type="slidenum">
              <a:rPr lang="en-US" smtClean="0"/>
              <a:t>89</a:t>
            </a:fld>
            <a:endParaRPr lang="en-US"/>
          </a:p>
        </p:txBody>
      </p:sp>
    </p:spTree>
    <p:extLst>
      <p:ext uri="{BB962C8B-B14F-4D97-AF65-F5344CB8AC3E}">
        <p14:creationId xmlns:p14="http://schemas.microsoft.com/office/powerpoint/2010/main" val="27289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Longest Common Subsequence</a:t>
            </a:r>
          </a:p>
        </p:txBody>
      </p:sp>
      <p:sp>
        <p:nvSpPr>
          <p:cNvPr id="3" name="Content Placeholder 2"/>
          <p:cNvSpPr>
            <a:spLocks noGrp="1"/>
          </p:cNvSpPr>
          <p:nvPr>
            <p:ph idx="1"/>
          </p:nvPr>
        </p:nvSpPr>
        <p:spPr/>
        <p:txBody>
          <a:bodyPr/>
          <a:lstStyle/>
          <a:p>
            <a:r>
              <a:rPr lang="en-US" dirty="0"/>
              <a:t>Subsequence:</a:t>
            </a:r>
          </a:p>
          <a:p>
            <a:pPr lvl="1"/>
            <a:r>
              <a:rPr lang="en-US" dirty="0">
                <a:solidFill>
                  <a:schemeClr val="accent2"/>
                </a:solidFill>
              </a:rPr>
              <a:t>BDFH</a:t>
            </a:r>
            <a:r>
              <a:rPr lang="en-US" dirty="0"/>
              <a:t> is a</a:t>
            </a:r>
            <a:r>
              <a:rPr lang="en-US" b="1" dirty="0"/>
              <a:t> subsequence </a:t>
            </a:r>
            <a:r>
              <a:rPr lang="en-US" dirty="0"/>
              <a:t>of A</a:t>
            </a:r>
            <a:r>
              <a:rPr lang="en-US" dirty="0">
                <a:solidFill>
                  <a:schemeClr val="accent2"/>
                </a:solidFill>
              </a:rPr>
              <a:t>B</a:t>
            </a:r>
            <a:r>
              <a:rPr lang="en-US" dirty="0"/>
              <a:t>C</a:t>
            </a:r>
            <a:r>
              <a:rPr lang="en-US" dirty="0">
                <a:solidFill>
                  <a:schemeClr val="accent2"/>
                </a:solidFill>
              </a:rPr>
              <a:t>D</a:t>
            </a:r>
            <a:r>
              <a:rPr lang="en-US" dirty="0"/>
              <a:t>E</a:t>
            </a:r>
            <a:r>
              <a:rPr lang="en-US" dirty="0">
                <a:solidFill>
                  <a:schemeClr val="accent2"/>
                </a:solidFill>
              </a:rPr>
              <a:t>F</a:t>
            </a:r>
            <a:r>
              <a:rPr lang="en-US" dirty="0"/>
              <a:t>G</a:t>
            </a:r>
            <a:r>
              <a:rPr lang="en-US" dirty="0">
                <a:solidFill>
                  <a:schemeClr val="accent2"/>
                </a:solidFill>
              </a:rPr>
              <a:t>H</a:t>
            </a:r>
          </a:p>
          <a:p>
            <a:r>
              <a:rPr lang="en-US" dirty="0"/>
              <a:t>If X and Y are sequences, a </a:t>
            </a:r>
            <a:r>
              <a:rPr lang="en-US" b="1" dirty="0"/>
              <a:t>common subsequence</a:t>
            </a:r>
            <a:r>
              <a:rPr lang="en-US" dirty="0"/>
              <a:t> is a sequence which is a subsequence of both.</a:t>
            </a:r>
          </a:p>
          <a:p>
            <a:pPr lvl="1"/>
            <a:r>
              <a:rPr lang="en-US" dirty="0">
                <a:solidFill>
                  <a:schemeClr val="accent2"/>
                </a:solidFill>
              </a:rPr>
              <a:t>BDFH</a:t>
            </a:r>
            <a:r>
              <a:rPr lang="en-US" dirty="0"/>
              <a:t> is a </a:t>
            </a:r>
            <a:r>
              <a:rPr lang="en-US" b="1" dirty="0"/>
              <a:t>common subsequence </a:t>
            </a:r>
            <a:r>
              <a:rPr lang="en-US" dirty="0"/>
              <a:t>of A</a:t>
            </a:r>
            <a:r>
              <a:rPr lang="en-US" dirty="0">
                <a:solidFill>
                  <a:schemeClr val="accent2"/>
                </a:solidFill>
              </a:rPr>
              <a:t>B</a:t>
            </a:r>
            <a:r>
              <a:rPr lang="en-US" dirty="0"/>
              <a:t>C</a:t>
            </a:r>
            <a:r>
              <a:rPr lang="en-US" dirty="0">
                <a:solidFill>
                  <a:schemeClr val="accent2"/>
                </a:solidFill>
              </a:rPr>
              <a:t>D</a:t>
            </a:r>
            <a:r>
              <a:rPr lang="en-US" dirty="0"/>
              <a:t>E</a:t>
            </a:r>
            <a:r>
              <a:rPr lang="en-US" dirty="0">
                <a:solidFill>
                  <a:schemeClr val="accent2"/>
                </a:solidFill>
              </a:rPr>
              <a:t>F</a:t>
            </a:r>
            <a:r>
              <a:rPr lang="en-US" dirty="0"/>
              <a:t>G</a:t>
            </a:r>
            <a:r>
              <a:rPr lang="en-US" dirty="0">
                <a:solidFill>
                  <a:schemeClr val="accent2"/>
                </a:solidFill>
              </a:rPr>
              <a:t>H</a:t>
            </a:r>
            <a:r>
              <a:rPr lang="en-US" dirty="0"/>
              <a:t> and of A</a:t>
            </a:r>
            <a:r>
              <a:rPr lang="en-US" dirty="0">
                <a:solidFill>
                  <a:schemeClr val="accent2"/>
                </a:solidFill>
              </a:rPr>
              <a:t>BDF</a:t>
            </a:r>
            <a:r>
              <a:rPr lang="en-US" dirty="0"/>
              <a:t>G</a:t>
            </a:r>
            <a:r>
              <a:rPr lang="en-US" dirty="0">
                <a:solidFill>
                  <a:schemeClr val="accent2"/>
                </a:solidFill>
              </a:rPr>
              <a:t>H</a:t>
            </a:r>
            <a:r>
              <a:rPr lang="en-US" dirty="0"/>
              <a:t>I</a:t>
            </a:r>
          </a:p>
          <a:p>
            <a:r>
              <a:rPr lang="en-US" dirty="0"/>
              <a:t>A </a:t>
            </a:r>
            <a:r>
              <a:rPr lang="en-US" b="1" dirty="0"/>
              <a:t>longest common subsequence</a:t>
            </a:r>
            <a:r>
              <a:rPr lang="mr-IN" dirty="0"/>
              <a:t>…</a:t>
            </a:r>
            <a:endParaRPr lang="en-US" dirty="0"/>
          </a:p>
          <a:p>
            <a:pPr lvl="1"/>
            <a:r>
              <a:rPr lang="mr-IN" dirty="0"/>
              <a:t>…</a:t>
            </a:r>
            <a:r>
              <a:rPr lang="en-US" dirty="0"/>
              <a:t>is a common subsequence that is longest.</a:t>
            </a:r>
          </a:p>
          <a:p>
            <a:pPr lvl="1"/>
            <a:r>
              <a:rPr lang="en-US" dirty="0"/>
              <a:t>The </a:t>
            </a:r>
            <a:r>
              <a:rPr lang="en-US" b="1" dirty="0"/>
              <a:t>longest common subsequence </a:t>
            </a:r>
            <a:r>
              <a:rPr lang="en-US" dirty="0"/>
              <a:t>of </a:t>
            </a:r>
            <a:r>
              <a:rPr lang="en-US" dirty="0">
                <a:solidFill>
                  <a:schemeClr val="accent2"/>
                </a:solidFill>
              </a:rPr>
              <a:t>AB</a:t>
            </a:r>
            <a:r>
              <a:rPr lang="en-US" dirty="0"/>
              <a:t>C</a:t>
            </a:r>
            <a:r>
              <a:rPr lang="en-US" dirty="0">
                <a:solidFill>
                  <a:schemeClr val="accent2"/>
                </a:solidFill>
              </a:rPr>
              <a:t>D</a:t>
            </a:r>
            <a:r>
              <a:rPr lang="en-US" dirty="0"/>
              <a:t>E</a:t>
            </a:r>
            <a:r>
              <a:rPr lang="en-US" dirty="0">
                <a:solidFill>
                  <a:schemeClr val="accent2"/>
                </a:solidFill>
              </a:rPr>
              <a:t>FGH</a:t>
            </a:r>
            <a:r>
              <a:rPr lang="en-US" dirty="0"/>
              <a:t> and </a:t>
            </a:r>
            <a:r>
              <a:rPr lang="en-US" dirty="0">
                <a:solidFill>
                  <a:schemeClr val="accent2"/>
                </a:solidFill>
              </a:rPr>
              <a:t>ABDFGH</a:t>
            </a:r>
            <a:r>
              <a:rPr lang="en-US" dirty="0"/>
              <a:t>I is</a:t>
            </a:r>
            <a:r>
              <a:rPr lang="en-US" dirty="0">
                <a:solidFill>
                  <a:srgbClr val="CF6E6C"/>
                </a:solidFill>
              </a:rPr>
              <a:t> </a:t>
            </a:r>
            <a:r>
              <a:rPr lang="en-US" dirty="0">
                <a:solidFill>
                  <a:schemeClr val="accent2"/>
                </a:solidFill>
              </a:rPr>
              <a:t>ABDFGH</a:t>
            </a:r>
            <a:r>
              <a:rPr lang="en-US" dirty="0"/>
              <a:t>.</a:t>
            </a:r>
          </a:p>
        </p:txBody>
      </p:sp>
      <p:sp>
        <p:nvSpPr>
          <p:cNvPr id="4" name="Slide Number Placeholder 3">
            <a:extLst>
              <a:ext uri="{FF2B5EF4-FFF2-40B4-BE49-F238E27FC236}">
                <a16:creationId xmlns:a16="http://schemas.microsoft.com/office/drawing/2014/main" id="{194665C3-A085-2648-ABD1-479F10C5367A}"/>
              </a:ext>
            </a:extLst>
          </p:cNvPr>
          <p:cNvSpPr>
            <a:spLocks noGrp="1"/>
          </p:cNvSpPr>
          <p:nvPr>
            <p:ph type="sldNum" sz="quarter" idx="12"/>
          </p:nvPr>
        </p:nvSpPr>
        <p:spPr/>
        <p:txBody>
          <a:bodyPr/>
          <a:lstStyle/>
          <a:p>
            <a:fld id="{EF2FF170-42D9-E44F-9C55-E217B723EC95}" type="slidenum">
              <a:rPr lang="en-US" smtClean="0"/>
              <a:t>9</a:t>
            </a:fld>
            <a:endParaRPr lang="en-US"/>
          </a:p>
        </p:txBody>
      </p:sp>
    </p:spTree>
    <p:extLst>
      <p:ext uri="{BB962C8B-B14F-4D97-AF65-F5344CB8AC3E}">
        <p14:creationId xmlns:p14="http://schemas.microsoft.com/office/powerpoint/2010/main" val="89435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9537" y="2015068"/>
            <a:ext cx="2774094" cy="699992"/>
            <a:chOff x="628650" y="2737674"/>
            <a:chExt cx="3565004" cy="857179"/>
          </a:xfrm>
          <a:solidFill>
            <a:schemeClr val="accent2">
              <a:lumMod val="20000"/>
              <a:lumOff val="80000"/>
            </a:schemeClr>
          </a:solidFill>
        </p:grpSpPr>
        <p:sp>
          <p:nvSpPr>
            <p:cNvPr id="5" name="Rectangle 4"/>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7" name="Rectangle 6"/>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8" name="Rectangle 7"/>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gr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3688355" y="5237725"/>
            <a:ext cx="3673114" cy="1475713"/>
            <a:chOff x="-479811" y="1751737"/>
            <a:chExt cx="5881453" cy="2600511"/>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0" name="TextBox 1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1" name="TextBox 2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2" name="TextBox 2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3" name="TextBox 2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4" name="TextBox 2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5" name="TextBox 24"/>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26" name="TextBox 25"/>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27" name="TextBox 26"/>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28" name="TextBox 27"/>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9" name="TextBox 28"/>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3</a:t>
            </a:r>
          </a:p>
        </p:txBody>
      </p:sp>
      <p:sp>
        <p:nvSpPr>
          <p:cNvPr id="30" name="Title 29"/>
          <p:cNvSpPr>
            <a:spLocks noGrp="1"/>
          </p:cNvSpPr>
          <p:nvPr>
            <p:ph type="title"/>
          </p:nvPr>
        </p:nvSpPr>
        <p:spPr/>
        <p:txBody>
          <a:bodyPr/>
          <a:lstStyle/>
          <a:p>
            <a:r>
              <a:rPr lang="en-US" dirty="0"/>
              <a:t>Example</a:t>
            </a:r>
          </a:p>
        </p:txBody>
      </p:sp>
      <p:grpSp>
        <p:nvGrpSpPr>
          <p:cNvPr id="31" name="Group 30"/>
          <p:cNvGrpSpPr/>
          <p:nvPr/>
        </p:nvGrpSpPr>
        <p:grpSpPr>
          <a:xfrm>
            <a:off x="2117568" y="2714528"/>
            <a:ext cx="2774094" cy="699992"/>
            <a:chOff x="628650" y="2737674"/>
            <a:chExt cx="3565004" cy="857179"/>
          </a:xfrm>
          <a:solidFill>
            <a:schemeClr val="accent2">
              <a:lumMod val="20000"/>
              <a:lumOff val="80000"/>
            </a:schemeClr>
          </a:solidFill>
        </p:grpSpPr>
        <p:sp>
          <p:nvSpPr>
            <p:cNvPr id="32" name="Rectangle 31"/>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3" name="Rectangle 32"/>
            <p:cNvSpPr/>
            <p:nvPr/>
          </p:nvSpPr>
          <p:spPr>
            <a:xfrm>
              <a:off x="1519901" y="2737674"/>
              <a:ext cx="891251" cy="856527"/>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4" name="Rectangle 33"/>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5" name="Rectangle 34"/>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grpSp>
      <p:grpSp>
        <p:nvGrpSpPr>
          <p:cNvPr id="37" name="Group 36"/>
          <p:cNvGrpSpPr/>
          <p:nvPr/>
        </p:nvGrpSpPr>
        <p:grpSpPr>
          <a:xfrm>
            <a:off x="2117568" y="3413313"/>
            <a:ext cx="2774094" cy="699992"/>
            <a:chOff x="628650" y="2737674"/>
            <a:chExt cx="3565004" cy="857179"/>
          </a:xfrm>
          <a:solidFill>
            <a:schemeClr val="accent2">
              <a:lumMod val="20000"/>
              <a:lumOff val="80000"/>
            </a:schemeClr>
          </a:solidFill>
        </p:grpSpPr>
        <p:sp>
          <p:nvSpPr>
            <p:cNvPr id="38" name="Rectangle 37"/>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9" name="Rectangle 38"/>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0" name="Rectangle 39"/>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4</a:t>
              </a:r>
            </a:p>
          </p:txBody>
        </p:sp>
        <p:sp>
          <p:nvSpPr>
            <p:cNvPr id="41" name="Rectangle 40"/>
            <p:cNvSpPr/>
            <p:nvPr/>
          </p:nvSpPr>
          <p:spPr>
            <a:xfrm>
              <a:off x="3302403" y="2738326"/>
              <a:ext cx="891251" cy="856527"/>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5</a:t>
              </a:r>
            </a:p>
          </p:txBody>
        </p:sp>
      </p:grpSp>
      <p:grpSp>
        <p:nvGrpSpPr>
          <p:cNvPr id="43" name="Group 42"/>
          <p:cNvGrpSpPr/>
          <p:nvPr/>
        </p:nvGrpSpPr>
        <p:grpSpPr>
          <a:xfrm>
            <a:off x="2117568" y="4111105"/>
            <a:ext cx="2774094" cy="699992"/>
            <a:chOff x="628650" y="2737674"/>
            <a:chExt cx="3565004" cy="857179"/>
          </a:xfrm>
          <a:solidFill>
            <a:schemeClr val="accent2">
              <a:lumMod val="20000"/>
              <a:lumOff val="80000"/>
            </a:schemeClr>
          </a:solidFill>
        </p:grpSpPr>
        <p:sp>
          <p:nvSpPr>
            <p:cNvPr id="44" name="Rectangle 43"/>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45" name="Rectangle 44"/>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6" name="Rectangle 45"/>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4</a:t>
              </a:r>
            </a:p>
          </p:txBody>
        </p:sp>
        <p:sp>
          <p:nvSpPr>
            <p:cNvPr id="47" name="Rectangle 46"/>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4328932"/>
            <a:ext cx="478947" cy="435192"/>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3563080"/>
            <a:ext cx="478947" cy="435192"/>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909" y="2872314"/>
            <a:ext cx="478947" cy="435192"/>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048" y="3563080"/>
            <a:ext cx="527428" cy="479244"/>
          </a:xfrm>
          <a:prstGeom prst="rect">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805" y="4328932"/>
            <a:ext cx="527428" cy="479244"/>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0" y="4416041"/>
            <a:ext cx="467136" cy="424460"/>
          </a:xfrm>
          <a:prstGeom prst="rect">
            <a:avLst/>
          </a:prstGeom>
        </p:spPr>
      </p:pic>
      <p:sp>
        <p:nvSpPr>
          <p:cNvPr id="55" name="TextBox 54"/>
          <p:cNvSpPr txBox="1"/>
          <p:nvPr/>
        </p:nvSpPr>
        <p:spPr>
          <a:xfrm>
            <a:off x="1608882" y="2160378"/>
            <a:ext cx="740780" cy="369332"/>
          </a:xfrm>
          <a:prstGeom prst="rect">
            <a:avLst/>
          </a:prstGeom>
          <a:noFill/>
        </p:spPr>
        <p:txBody>
          <a:bodyPr wrap="square" rtlCol="0">
            <a:spAutoFit/>
          </a:bodyPr>
          <a:lstStyle/>
          <a:p>
            <a:r>
              <a:rPr lang="en-US"/>
              <a:t>j=0</a:t>
            </a:r>
            <a:endParaRPr lang="en-US" dirty="0"/>
          </a:p>
        </p:txBody>
      </p:sp>
      <p:sp>
        <p:nvSpPr>
          <p:cNvPr id="56" name="TextBox 55"/>
          <p:cNvSpPr txBox="1"/>
          <p:nvPr/>
        </p:nvSpPr>
        <p:spPr>
          <a:xfrm>
            <a:off x="1608882" y="2933216"/>
            <a:ext cx="740780" cy="369332"/>
          </a:xfrm>
          <a:prstGeom prst="rect">
            <a:avLst/>
          </a:prstGeom>
          <a:noFill/>
        </p:spPr>
        <p:txBody>
          <a:bodyPr wrap="square" rtlCol="0">
            <a:spAutoFit/>
          </a:bodyPr>
          <a:lstStyle/>
          <a:p>
            <a:r>
              <a:rPr lang="en-US" dirty="0"/>
              <a:t>j=1</a:t>
            </a:r>
          </a:p>
        </p:txBody>
      </p:sp>
      <p:sp>
        <p:nvSpPr>
          <p:cNvPr id="57" name="TextBox 56"/>
          <p:cNvSpPr txBox="1"/>
          <p:nvPr/>
        </p:nvSpPr>
        <p:spPr>
          <a:xfrm>
            <a:off x="1608882" y="3643426"/>
            <a:ext cx="740780" cy="369332"/>
          </a:xfrm>
          <a:prstGeom prst="rect">
            <a:avLst/>
          </a:prstGeom>
          <a:noFill/>
        </p:spPr>
        <p:txBody>
          <a:bodyPr wrap="square" rtlCol="0">
            <a:spAutoFit/>
          </a:bodyPr>
          <a:lstStyle/>
          <a:p>
            <a:r>
              <a:rPr lang="en-US" dirty="0"/>
              <a:t>j=2</a:t>
            </a:r>
          </a:p>
        </p:txBody>
      </p:sp>
      <p:sp>
        <p:nvSpPr>
          <p:cNvPr id="58" name="TextBox 57"/>
          <p:cNvSpPr txBox="1"/>
          <p:nvPr/>
        </p:nvSpPr>
        <p:spPr>
          <a:xfrm>
            <a:off x="1558593" y="4361862"/>
            <a:ext cx="740780" cy="369332"/>
          </a:xfrm>
          <a:prstGeom prst="rect">
            <a:avLst/>
          </a:prstGeom>
          <a:noFill/>
        </p:spPr>
        <p:txBody>
          <a:bodyPr wrap="square" rtlCol="0">
            <a:spAutoFit/>
          </a:bodyPr>
          <a:lstStyle/>
          <a:p>
            <a:r>
              <a:rPr lang="en-US" dirty="0"/>
              <a:t>j=3</a:t>
            </a:r>
          </a:p>
        </p:txBody>
      </p:sp>
      <p:sp>
        <p:nvSpPr>
          <p:cNvPr id="59" name="TextBox 58"/>
          <p:cNvSpPr txBox="1"/>
          <p:nvPr/>
        </p:nvSpPr>
        <p:spPr>
          <a:xfrm>
            <a:off x="2197811" y="1537070"/>
            <a:ext cx="533035" cy="369332"/>
          </a:xfrm>
          <a:prstGeom prst="rect">
            <a:avLst/>
          </a:prstGeom>
          <a:noFill/>
        </p:spPr>
        <p:txBody>
          <a:bodyPr wrap="square" rtlCol="0">
            <a:spAutoFit/>
          </a:bodyPr>
          <a:lstStyle/>
          <a:p>
            <a:r>
              <a:rPr lang="en-US"/>
              <a:t>x=0</a:t>
            </a:r>
            <a:endParaRPr lang="en-US" dirty="0"/>
          </a:p>
        </p:txBody>
      </p:sp>
      <p:sp>
        <p:nvSpPr>
          <p:cNvPr id="60" name="TextBox 59"/>
          <p:cNvSpPr txBox="1"/>
          <p:nvPr/>
        </p:nvSpPr>
        <p:spPr>
          <a:xfrm>
            <a:off x="2891334" y="1508159"/>
            <a:ext cx="533035" cy="369332"/>
          </a:xfrm>
          <a:prstGeom prst="rect">
            <a:avLst/>
          </a:prstGeom>
          <a:noFill/>
        </p:spPr>
        <p:txBody>
          <a:bodyPr wrap="square" rtlCol="0">
            <a:spAutoFit/>
          </a:bodyPr>
          <a:lstStyle/>
          <a:p>
            <a:r>
              <a:rPr lang="en-US" dirty="0"/>
              <a:t>x=1</a:t>
            </a:r>
          </a:p>
        </p:txBody>
      </p:sp>
      <p:sp>
        <p:nvSpPr>
          <p:cNvPr id="61" name="TextBox 60"/>
          <p:cNvSpPr txBox="1"/>
          <p:nvPr/>
        </p:nvSpPr>
        <p:spPr>
          <a:xfrm>
            <a:off x="3584857" y="1523812"/>
            <a:ext cx="533035" cy="369332"/>
          </a:xfrm>
          <a:prstGeom prst="rect">
            <a:avLst/>
          </a:prstGeom>
          <a:noFill/>
        </p:spPr>
        <p:txBody>
          <a:bodyPr wrap="square" rtlCol="0">
            <a:spAutoFit/>
          </a:bodyPr>
          <a:lstStyle/>
          <a:p>
            <a:r>
              <a:rPr lang="en-US" dirty="0"/>
              <a:t>x=2</a:t>
            </a:r>
          </a:p>
        </p:txBody>
      </p:sp>
      <p:sp>
        <p:nvSpPr>
          <p:cNvPr id="62" name="TextBox 61"/>
          <p:cNvSpPr txBox="1"/>
          <p:nvPr/>
        </p:nvSpPr>
        <p:spPr>
          <a:xfrm>
            <a:off x="4278380" y="1525781"/>
            <a:ext cx="533035" cy="369332"/>
          </a:xfrm>
          <a:prstGeom prst="rect">
            <a:avLst/>
          </a:prstGeom>
          <a:noFill/>
        </p:spPr>
        <p:txBody>
          <a:bodyPr wrap="square" rtlCol="0">
            <a:spAutoFit/>
          </a:bodyPr>
          <a:lstStyle/>
          <a:p>
            <a:r>
              <a:rPr lang="en-US" dirty="0"/>
              <a:t>x=3</a:t>
            </a:r>
          </a:p>
        </p:txBody>
      </p:sp>
      <mc:AlternateContent xmlns:mc="http://schemas.openxmlformats.org/markup-compatibility/2006" xmlns:a14="http://schemas.microsoft.com/office/drawing/2010/main">
        <mc:Choice Requires="a14">
          <p:sp>
            <p:nvSpPr>
              <p:cNvPr id="64" name="Content Placeholder 2"/>
              <p:cNvSpPr>
                <a:spLocks noGrp="1"/>
              </p:cNvSpPr>
              <p:nvPr>
                <p:ph idx="1"/>
              </p:nvPr>
            </p:nvSpPr>
            <p:spPr>
              <a:xfrm>
                <a:off x="5394302" y="86499"/>
                <a:ext cx="3911026" cy="2394912"/>
              </a:xfrm>
            </p:spPr>
            <p:txBody>
              <a:bodyPr>
                <a:normAutofit fontScale="55000" lnSpcReduction="20000"/>
              </a:bodyPr>
              <a:lstStyle/>
              <a:p>
                <a:r>
                  <a:rPr lang="en-US" dirty="0"/>
                  <a:t>Zero-One-Knapsack(W, n, w, v):</a:t>
                </a:r>
              </a:p>
              <a:p>
                <a:pPr lvl="1"/>
                <a:r>
                  <a:rPr lang="en-US" sz="2800" dirty="0">
                    <a:solidFill>
                      <a:schemeClr val="accent1"/>
                    </a:solidFill>
                  </a:rPr>
                  <a:t>K[x,0] = 0 </a:t>
                </a:r>
                <a:r>
                  <a:rPr lang="en-US" sz="2800" dirty="0">
                    <a:solidFill>
                      <a:schemeClr val="tx2"/>
                    </a:solidFill>
                  </a:rPr>
                  <a:t>for all x = 0,</a:t>
                </a:r>
                <a:r>
                  <a:rPr lang="mr-IN" sz="2800" dirty="0">
                    <a:solidFill>
                      <a:schemeClr val="tx2"/>
                    </a:solidFill>
                  </a:rPr>
                  <a:t>…</a:t>
                </a:r>
                <a:r>
                  <a:rPr lang="en-US" sz="2800" dirty="0">
                    <a:solidFill>
                      <a:schemeClr val="tx2"/>
                    </a:solidFill>
                  </a:rPr>
                  <a:t>,W</a:t>
                </a:r>
              </a:p>
              <a:p>
                <a:pPr lvl="1"/>
                <a:r>
                  <a:rPr lang="en-US" sz="2800" dirty="0">
                    <a:solidFill>
                      <a:schemeClr val="accent1"/>
                    </a:solidFill>
                  </a:rPr>
                  <a:t>K[0,i] = 0 </a:t>
                </a:r>
                <a:r>
                  <a:rPr lang="en-US" sz="2800" dirty="0">
                    <a:solidFill>
                      <a:schemeClr val="tx2"/>
                    </a:solidFill>
                  </a:rPr>
                  <a:t>for all </a:t>
                </a:r>
                <a:r>
                  <a:rPr lang="en-US" sz="2800" dirty="0" err="1">
                    <a:solidFill>
                      <a:schemeClr val="tx2"/>
                    </a:solidFill>
                  </a:rPr>
                  <a:t>i</a:t>
                </a:r>
                <a:r>
                  <a:rPr lang="en-US" sz="2800" dirty="0">
                    <a:solidFill>
                      <a:schemeClr val="tx2"/>
                    </a:solidFill>
                  </a:rPr>
                  <a:t> = 0,</a:t>
                </a:r>
                <a:r>
                  <a:rPr lang="mr-IN" sz="2800" dirty="0">
                    <a:solidFill>
                      <a:schemeClr val="tx2"/>
                    </a:solidFill>
                  </a:rPr>
                  <a:t>…</a:t>
                </a:r>
                <a:r>
                  <a:rPr lang="en-US" sz="2800" dirty="0">
                    <a:solidFill>
                      <a:schemeClr val="tx2"/>
                    </a:solidFill>
                  </a:rPr>
                  <a:t>,n</a:t>
                </a:r>
              </a:p>
              <a:p>
                <a:pPr lvl="1"/>
                <a:r>
                  <a:rPr lang="en-US" sz="2800" b="1" dirty="0">
                    <a:solidFill>
                      <a:srgbClr val="7030A0"/>
                    </a:solidFill>
                  </a:rPr>
                  <a:t>for</a:t>
                </a:r>
                <a:r>
                  <a:rPr lang="en-US" sz="2800" dirty="0">
                    <a:solidFill>
                      <a:srgbClr val="7030A0"/>
                    </a:solidFill>
                  </a:rPr>
                  <a:t> x = 1,</a:t>
                </a:r>
                <a:r>
                  <a:rPr lang="mr-IN" sz="2800" dirty="0">
                    <a:solidFill>
                      <a:srgbClr val="7030A0"/>
                    </a:solidFill>
                  </a:rPr>
                  <a:t>…</a:t>
                </a:r>
                <a:r>
                  <a:rPr lang="en-US" sz="2800" dirty="0">
                    <a:solidFill>
                      <a:srgbClr val="7030A0"/>
                    </a:solidFill>
                  </a:rPr>
                  <a:t>,W:</a:t>
                </a:r>
              </a:p>
              <a:p>
                <a:pPr lvl="2"/>
                <a:r>
                  <a:rPr lang="en-US" sz="2800" b="1" dirty="0">
                    <a:solidFill>
                      <a:srgbClr val="7030A0"/>
                    </a:solidFill>
                  </a:rPr>
                  <a:t>for</a:t>
                </a:r>
                <a:r>
                  <a:rPr lang="en-US" sz="2800" dirty="0">
                    <a:solidFill>
                      <a:srgbClr val="7030A0"/>
                    </a:solidFill>
                  </a:rPr>
                  <a:t> j = 1,</a:t>
                </a:r>
                <a:r>
                  <a:rPr lang="mr-IN" sz="2800" dirty="0">
                    <a:solidFill>
                      <a:srgbClr val="7030A0"/>
                    </a:solidFill>
                  </a:rPr>
                  <a:t>…</a:t>
                </a:r>
                <a:r>
                  <a:rPr lang="en-US" sz="2800" dirty="0">
                    <a:solidFill>
                      <a:srgbClr val="7030A0"/>
                    </a:solidFill>
                  </a:rPr>
                  <a:t>,n:</a:t>
                </a:r>
              </a:p>
              <a:p>
                <a:pPr lvl="3"/>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solidFill>
                      <a:schemeClr val="accent4"/>
                    </a:solidFill>
                  </a:rPr>
                  <a:t> K[x, j-1]</a:t>
                </a:r>
              </a:p>
              <a:p>
                <a:pPr lvl="3"/>
                <a:r>
                  <a:rPr lang="en-US" sz="2800" b="1" dirty="0">
                    <a:solidFill>
                      <a:schemeClr val="tx1"/>
                    </a:solidFill>
                  </a:rPr>
                  <a:t>if</a:t>
                </a:r>
                <a:r>
                  <a:rPr lang="en-US" sz="2800" dirty="0">
                    <a:solidFill>
                      <a:schemeClr val="tx1"/>
                    </a:solidFill>
                  </a:rPr>
                  <a:t> </a:t>
                </a:r>
                <a:r>
                  <a:rPr lang="en-US" sz="2800" dirty="0" err="1">
                    <a:solidFill>
                      <a:schemeClr val="tx1"/>
                    </a:solidFill>
                  </a:rPr>
                  <a:t>w</a:t>
                </a:r>
                <a:r>
                  <a:rPr lang="en-US" sz="2800" baseline="-25000" dirty="0" err="1">
                    <a:solidFill>
                      <a:schemeClr val="tx1"/>
                    </a:solidFill>
                  </a:rPr>
                  <a:t>j</a:t>
                </a:r>
                <a:r>
                  <a:rPr lang="en-US" sz="2800" dirty="0">
                    <a:solidFill>
                      <a:schemeClr val="tx1"/>
                    </a:solidFill>
                  </a:rPr>
                  <a:t> </a:t>
                </a:r>
                <a14:m>
                  <m:oMath xmlns:m="http://schemas.openxmlformats.org/officeDocument/2006/math">
                    <m:r>
                      <a:rPr lang="en-US" sz="2800" i="1">
                        <a:solidFill>
                          <a:schemeClr val="tx1"/>
                        </a:solidFill>
                        <a:latin typeface="Cambria Math" charset="0"/>
                      </a:rPr>
                      <m:t>≤</m:t>
                    </m:r>
                  </m:oMath>
                </a14:m>
                <a:r>
                  <a:rPr lang="en-US" sz="2800" dirty="0">
                    <a:solidFill>
                      <a:schemeClr val="tx1"/>
                    </a:solidFill>
                  </a:rPr>
                  <a:t> x:</a:t>
                </a:r>
              </a:p>
              <a:p>
                <a:pPr lvl="4"/>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t> max{ </a:t>
                </a:r>
                <a:r>
                  <a:rPr lang="en-US" sz="2800" dirty="0">
                    <a:solidFill>
                      <a:schemeClr val="accent4"/>
                    </a:solidFill>
                  </a:rPr>
                  <a:t>K[</a:t>
                </a:r>
                <a:r>
                  <a:rPr lang="en-US" sz="2800" dirty="0" err="1">
                    <a:solidFill>
                      <a:schemeClr val="accent4"/>
                    </a:solidFill>
                  </a:rPr>
                  <a:t>x,j</a:t>
                </a:r>
                <a:r>
                  <a:rPr lang="en-US" sz="2800" dirty="0">
                    <a:solidFill>
                      <a:schemeClr val="accent4"/>
                    </a:solidFill>
                  </a:rPr>
                  <a:t>]</a:t>
                </a:r>
                <a:r>
                  <a:rPr lang="en-US" sz="2800" dirty="0"/>
                  <a:t>,   </a:t>
                </a:r>
              </a:p>
              <a:p>
                <a:pPr marL="1828800" lvl="4" indent="0">
                  <a:buNone/>
                </a:pPr>
                <a:r>
                  <a:rPr lang="en-US" sz="2800" dirty="0">
                    <a:solidFill>
                      <a:schemeClr val="accent5"/>
                    </a:solidFill>
                  </a:rPr>
                  <a:t>           K[x </a:t>
                </a:r>
                <a:r>
                  <a:rPr lang="mr-IN" sz="2800" dirty="0">
                    <a:solidFill>
                      <a:schemeClr val="accent5"/>
                    </a:solidFill>
                  </a:rPr>
                  <a:t>–</a:t>
                </a:r>
                <a:r>
                  <a:rPr lang="en-US" sz="2800" dirty="0">
                    <a:solidFill>
                      <a:schemeClr val="accent5"/>
                    </a:solidFill>
                  </a:rPr>
                  <a:t> </a:t>
                </a:r>
                <a:r>
                  <a:rPr lang="en-US" sz="2800" dirty="0" err="1">
                    <a:solidFill>
                      <a:schemeClr val="accent5"/>
                    </a:solidFill>
                  </a:rPr>
                  <a:t>w</a:t>
                </a:r>
                <a:r>
                  <a:rPr lang="en-US" sz="2800" baseline="-25000" dirty="0" err="1">
                    <a:solidFill>
                      <a:schemeClr val="accent5"/>
                    </a:solidFill>
                  </a:rPr>
                  <a:t>j</a:t>
                </a:r>
                <a:r>
                  <a:rPr lang="en-US" sz="2800" dirty="0">
                    <a:solidFill>
                      <a:schemeClr val="accent5"/>
                    </a:solidFill>
                  </a:rPr>
                  <a:t>, j-1] + </a:t>
                </a:r>
                <a:r>
                  <a:rPr lang="en-US" sz="2800" dirty="0" err="1">
                    <a:solidFill>
                      <a:schemeClr val="accent5"/>
                    </a:solidFill>
                  </a:rPr>
                  <a:t>v</a:t>
                </a:r>
                <a:r>
                  <a:rPr lang="en-US" sz="2800" baseline="-25000" dirty="0" err="1">
                    <a:solidFill>
                      <a:schemeClr val="accent5"/>
                    </a:solidFill>
                  </a:rPr>
                  <a:t>j</a:t>
                </a:r>
                <a:r>
                  <a:rPr lang="en-US" sz="2800" dirty="0"/>
                  <a:t> }</a:t>
                </a:r>
              </a:p>
              <a:p>
                <a:pPr lvl="1"/>
                <a:r>
                  <a:rPr lang="en-US" sz="2800" b="1" dirty="0"/>
                  <a:t>return</a:t>
                </a:r>
                <a:r>
                  <a:rPr lang="en-US" sz="2800" dirty="0"/>
                  <a:t> </a:t>
                </a:r>
                <a:r>
                  <a:rPr lang="en-US" sz="2800" dirty="0">
                    <a:solidFill>
                      <a:schemeClr val="accent1"/>
                    </a:solidFill>
                  </a:rPr>
                  <a:t>K[</a:t>
                </a:r>
                <a:r>
                  <a:rPr lang="en-US" sz="2800" dirty="0" err="1">
                    <a:solidFill>
                      <a:schemeClr val="accent1"/>
                    </a:solidFill>
                  </a:rPr>
                  <a:t>W,n</a:t>
                </a:r>
                <a:r>
                  <a:rPr lang="en-US" sz="2800" dirty="0">
                    <a:solidFill>
                      <a:schemeClr val="accent1"/>
                    </a:solidFill>
                  </a:rPr>
                  <a:t>]</a:t>
                </a:r>
              </a:p>
            </p:txBody>
          </p:sp>
        </mc:Choice>
        <mc:Fallback xmlns="">
          <p:sp>
            <p:nvSpPr>
              <p:cNvPr id="64" name="Content Placeholder 2"/>
              <p:cNvSpPr>
                <a:spLocks noGrp="1" noRot="1" noChangeAspect="1" noMove="1" noResize="1" noEditPoints="1" noAdjustHandles="1" noChangeArrowheads="1" noChangeShapeType="1" noTextEdit="1"/>
              </p:cNvSpPr>
              <p:nvPr>
                <p:ph idx="1"/>
              </p:nvPr>
            </p:nvSpPr>
            <p:spPr>
              <a:xfrm>
                <a:off x="5394302" y="86499"/>
                <a:ext cx="3911026" cy="2394912"/>
              </a:xfrm>
              <a:blipFill rotWithShape="0">
                <a:blip r:embed="rId9"/>
                <a:stretch>
                  <a:fillRect l="-468" t="-2799"/>
                </a:stretch>
              </a:blipFill>
            </p:spPr>
            <p:txBody>
              <a:bodyPr/>
              <a:lstStyle/>
              <a:p>
                <a:r>
                  <a:rPr lang="en-US">
                    <a:noFill/>
                  </a:rPr>
                  <a:t> </a:t>
                </a:r>
              </a:p>
            </p:txBody>
          </p:sp>
        </mc:Fallback>
      </mc:AlternateContent>
      <p:pic>
        <p:nvPicPr>
          <p:cNvPr id="65" name="Picture 6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7797" y="2901331"/>
            <a:ext cx="478947" cy="435192"/>
          </a:xfrm>
          <a:prstGeom prst="rect">
            <a:avLst/>
          </a:prstGeom>
        </p:spPr>
      </p:pic>
      <p:pic>
        <p:nvPicPr>
          <p:cNvPr id="67"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3610496"/>
            <a:ext cx="478947" cy="435192"/>
          </a:xfrm>
          <a:prstGeom prst="rect">
            <a:avLst/>
          </a:prstGeom>
        </p:spPr>
      </p:pic>
      <p:pic>
        <p:nvPicPr>
          <p:cNvPr id="66" name="Picture 6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4307613"/>
            <a:ext cx="478947" cy="435192"/>
          </a:xfrm>
          <a:prstGeom prst="rect">
            <a:avLst/>
          </a:prstGeom>
        </p:spPr>
      </p:pic>
      <p:pic>
        <p:nvPicPr>
          <p:cNvPr id="68" name="Picture 6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1902" y="2936230"/>
            <a:ext cx="478947" cy="435192"/>
          </a:xfrm>
          <a:prstGeom prst="rect">
            <a:avLst/>
          </a:prstGeom>
        </p:spPr>
      </p:pic>
      <p:pic>
        <p:nvPicPr>
          <p:cNvPr id="69" name="Picture 6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009404">
            <a:off x="3661523" y="3690435"/>
            <a:ext cx="441007" cy="400718"/>
          </a:xfrm>
          <a:prstGeom prst="rect">
            <a:avLst/>
          </a:prstGeom>
        </p:spPr>
      </p:pic>
      <p:pic>
        <p:nvPicPr>
          <p:cNvPr id="70" name="Picture 6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009404">
            <a:off x="3642075" y="4410840"/>
            <a:ext cx="441007" cy="400718"/>
          </a:xfrm>
          <a:prstGeom prst="rect">
            <a:avLst/>
          </a:prstGeom>
        </p:spPr>
      </p:pic>
      <p:pic>
        <p:nvPicPr>
          <p:cNvPr id="72" name="Picture 7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05425" y="2928519"/>
            <a:ext cx="478947" cy="435192"/>
          </a:xfrm>
          <a:prstGeom prst="rect">
            <a:avLst/>
          </a:prstGeom>
        </p:spPr>
      </p:pic>
      <p:pic>
        <p:nvPicPr>
          <p:cNvPr id="73" name="Picture 7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432465">
            <a:off x="4560689" y="3701969"/>
            <a:ext cx="364489" cy="331190"/>
          </a:xfrm>
          <a:prstGeom prst="rect">
            <a:avLst/>
          </a:prstGeom>
        </p:spPr>
      </p:pic>
      <p:pic>
        <p:nvPicPr>
          <p:cNvPr id="74" name="Picture 7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28982" y="3643426"/>
            <a:ext cx="355295" cy="322836"/>
          </a:xfrm>
          <a:prstGeom prst="rect">
            <a:avLst/>
          </a:prstGeom>
        </p:spPr>
      </p:pic>
      <p:sp>
        <p:nvSpPr>
          <p:cNvPr id="63" name="Rectangle 62"/>
          <p:cNvSpPr/>
          <p:nvPr/>
        </p:nvSpPr>
        <p:spPr>
          <a:xfrm>
            <a:off x="1376682" y="5524009"/>
            <a:ext cx="475267" cy="486526"/>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1" name="Rectangle 70"/>
          <p:cNvSpPr/>
          <p:nvPr/>
        </p:nvSpPr>
        <p:spPr>
          <a:xfrm>
            <a:off x="476286" y="5527085"/>
            <a:ext cx="478947" cy="483449"/>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5" name="TextBox 74"/>
          <p:cNvSpPr txBox="1"/>
          <p:nvPr/>
        </p:nvSpPr>
        <p:spPr>
          <a:xfrm>
            <a:off x="337143" y="6056700"/>
            <a:ext cx="1087914" cy="646331"/>
          </a:xfrm>
          <a:prstGeom prst="rect">
            <a:avLst/>
          </a:prstGeom>
          <a:noFill/>
        </p:spPr>
        <p:txBody>
          <a:bodyPr wrap="square" rtlCol="0">
            <a:spAutoFit/>
          </a:bodyPr>
          <a:lstStyle/>
          <a:p>
            <a:r>
              <a:rPr lang="en-US"/>
              <a:t>current entry</a:t>
            </a:r>
          </a:p>
        </p:txBody>
      </p:sp>
      <p:sp>
        <p:nvSpPr>
          <p:cNvPr id="76" name="TextBox 75"/>
          <p:cNvSpPr txBox="1"/>
          <p:nvPr/>
        </p:nvSpPr>
        <p:spPr>
          <a:xfrm>
            <a:off x="1273424" y="6035788"/>
            <a:ext cx="1617910" cy="646331"/>
          </a:xfrm>
          <a:prstGeom prst="rect">
            <a:avLst/>
          </a:prstGeom>
          <a:noFill/>
        </p:spPr>
        <p:txBody>
          <a:bodyPr wrap="square" rtlCol="0">
            <a:spAutoFit/>
          </a:bodyPr>
          <a:lstStyle/>
          <a:p>
            <a:r>
              <a:rPr lang="en-US"/>
              <a:t>relevant previous entry</a:t>
            </a:r>
          </a:p>
        </p:txBody>
      </p:sp>
      <p:sp>
        <p:nvSpPr>
          <p:cNvPr id="2" name="Slide Number Placeholder 1">
            <a:extLst>
              <a:ext uri="{FF2B5EF4-FFF2-40B4-BE49-F238E27FC236}">
                <a16:creationId xmlns:a16="http://schemas.microsoft.com/office/drawing/2014/main" id="{935E7898-583F-5741-AE9B-3043F96DD99A}"/>
              </a:ext>
            </a:extLst>
          </p:cNvPr>
          <p:cNvSpPr>
            <a:spLocks noGrp="1"/>
          </p:cNvSpPr>
          <p:nvPr>
            <p:ph type="sldNum" sz="quarter" idx="12"/>
          </p:nvPr>
        </p:nvSpPr>
        <p:spPr/>
        <p:txBody>
          <a:bodyPr/>
          <a:lstStyle/>
          <a:p>
            <a:fld id="{EF2FF170-42D9-E44F-9C55-E217B723EC95}" type="slidenum">
              <a:rPr lang="en-US" smtClean="0"/>
              <a:t>90</a:t>
            </a:fld>
            <a:endParaRPr lang="en-US"/>
          </a:p>
        </p:txBody>
      </p:sp>
    </p:spTree>
    <p:extLst>
      <p:ext uri="{BB962C8B-B14F-4D97-AF65-F5344CB8AC3E}">
        <p14:creationId xmlns:p14="http://schemas.microsoft.com/office/powerpoint/2010/main" val="14832939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9537" y="2015068"/>
            <a:ext cx="2774094" cy="699992"/>
            <a:chOff x="628650" y="2737674"/>
            <a:chExt cx="3565004" cy="857179"/>
          </a:xfrm>
          <a:solidFill>
            <a:schemeClr val="accent2">
              <a:lumMod val="20000"/>
              <a:lumOff val="80000"/>
            </a:schemeClr>
          </a:solidFill>
        </p:grpSpPr>
        <p:sp>
          <p:nvSpPr>
            <p:cNvPr id="5" name="Rectangle 4"/>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7" name="Rectangle 6"/>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8" name="Rectangle 7"/>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gr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3688355" y="5237725"/>
            <a:ext cx="3673114" cy="1475713"/>
            <a:chOff x="-479811" y="1751737"/>
            <a:chExt cx="5881453" cy="2600511"/>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0" name="TextBox 1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1" name="TextBox 2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2" name="TextBox 2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3" name="TextBox 2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4" name="TextBox 2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5" name="TextBox 24"/>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26" name="TextBox 25"/>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27" name="TextBox 26"/>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28" name="TextBox 27"/>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9" name="TextBox 28"/>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3</a:t>
            </a:r>
          </a:p>
        </p:txBody>
      </p:sp>
      <p:sp>
        <p:nvSpPr>
          <p:cNvPr id="30" name="Title 29"/>
          <p:cNvSpPr>
            <a:spLocks noGrp="1"/>
          </p:cNvSpPr>
          <p:nvPr>
            <p:ph type="title"/>
          </p:nvPr>
        </p:nvSpPr>
        <p:spPr/>
        <p:txBody>
          <a:bodyPr/>
          <a:lstStyle/>
          <a:p>
            <a:r>
              <a:rPr lang="en-US" dirty="0"/>
              <a:t>Example</a:t>
            </a:r>
          </a:p>
        </p:txBody>
      </p:sp>
      <p:grpSp>
        <p:nvGrpSpPr>
          <p:cNvPr id="31" name="Group 30"/>
          <p:cNvGrpSpPr/>
          <p:nvPr/>
        </p:nvGrpSpPr>
        <p:grpSpPr>
          <a:xfrm>
            <a:off x="2117568" y="2714528"/>
            <a:ext cx="2774094" cy="699992"/>
            <a:chOff x="628650" y="2737674"/>
            <a:chExt cx="3565004" cy="857179"/>
          </a:xfrm>
          <a:solidFill>
            <a:schemeClr val="accent2">
              <a:lumMod val="20000"/>
              <a:lumOff val="80000"/>
            </a:schemeClr>
          </a:solidFill>
        </p:grpSpPr>
        <p:sp>
          <p:nvSpPr>
            <p:cNvPr id="32" name="Rectangle 31"/>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3" name="Rectangle 32"/>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4" name="Rectangle 33"/>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5" name="Rectangle 34"/>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grpSp>
      <p:grpSp>
        <p:nvGrpSpPr>
          <p:cNvPr id="37" name="Group 36"/>
          <p:cNvGrpSpPr/>
          <p:nvPr/>
        </p:nvGrpSpPr>
        <p:grpSpPr>
          <a:xfrm>
            <a:off x="2117568" y="3413313"/>
            <a:ext cx="2774094" cy="699992"/>
            <a:chOff x="628650" y="2737674"/>
            <a:chExt cx="3565004" cy="857179"/>
          </a:xfrm>
          <a:solidFill>
            <a:schemeClr val="accent2">
              <a:lumMod val="20000"/>
              <a:lumOff val="80000"/>
            </a:schemeClr>
          </a:solidFill>
        </p:grpSpPr>
        <p:sp>
          <p:nvSpPr>
            <p:cNvPr id="38" name="Rectangle 37"/>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9" name="Rectangle 38"/>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0" name="Rectangle 39"/>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4</a:t>
              </a:r>
            </a:p>
          </p:txBody>
        </p:sp>
        <p:sp>
          <p:nvSpPr>
            <p:cNvPr id="41" name="Rectangle 40"/>
            <p:cNvSpPr/>
            <p:nvPr/>
          </p:nvSpPr>
          <p:spPr>
            <a:xfrm>
              <a:off x="3302403" y="2738326"/>
              <a:ext cx="891251" cy="856527"/>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5</a:t>
              </a:r>
            </a:p>
          </p:txBody>
        </p:sp>
      </p:grpSp>
      <p:grpSp>
        <p:nvGrpSpPr>
          <p:cNvPr id="43" name="Group 42"/>
          <p:cNvGrpSpPr/>
          <p:nvPr/>
        </p:nvGrpSpPr>
        <p:grpSpPr>
          <a:xfrm>
            <a:off x="2117568" y="4111105"/>
            <a:ext cx="2774094" cy="699992"/>
            <a:chOff x="628650" y="2737674"/>
            <a:chExt cx="3565004" cy="857179"/>
          </a:xfrm>
          <a:solidFill>
            <a:schemeClr val="accent2">
              <a:lumMod val="20000"/>
              <a:lumOff val="80000"/>
            </a:schemeClr>
          </a:solidFill>
        </p:grpSpPr>
        <p:sp>
          <p:nvSpPr>
            <p:cNvPr id="44" name="Rectangle 43"/>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45" name="Rectangle 44"/>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6" name="Rectangle 45"/>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4</a:t>
              </a:r>
            </a:p>
          </p:txBody>
        </p:sp>
        <p:sp>
          <p:nvSpPr>
            <p:cNvPr id="47" name="Rectangle 46"/>
            <p:cNvSpPr/>
            <p:nvPr/>
          </p:nvSpPr>
          <p:spPr>
            <a:xfrm>
              <a:off x="3302403" y="2738326"/>
              <a:ext cx="891251" cy="856527"/>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5</a:t>
              </a: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4328932"/>
            <a:ext cx="478947" cy="435192"/>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3563080"/>
            <a:ext cx="478947" cy="435192"/>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909" y="2872314"/>
            <a:ext cx="478947" cy="435192"/>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048" y="3563080"/>
            <a:ext cx="527428" cy="479244"/>
          </a:xfrm>
          <a:prstGeom prst="rect">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805" y="4328932"/>
            <a:ext cx="527428" cy="479244"/>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0" y="4416041"/>
            <a:ext cx="467136" cy="424460"/>
          </a:xfrm>
          <a:prstGeom prst="rect">
            <a:avLst/>
          </a:prstGeom>
        </p:spPr>
      </p:pic>
      <p:sp>
        <p:nvSpPr>
          <p:cNvPr id="55" name="TextBox 54"/>
          <p:cNvSpPr txBox="1"/>
          <p:nvPr/>
        </p:nvSpPr>
        <p:spPr>
          <a:xfrm>
            <a:off x="1608882" y="2160378"/>
            <a:ext cx="740780" cy="369332"/>
          </a:xfrm>
          <a:prstGeom prst="rect">
            <a:avLst/>
          </a:prstGeom>
          <a:noFill/>
        </p:spPr>
        <p:txBody>
          <a:bodyPr wrap="square" rtlCol="0">
            <a:spAutoFit/>
          </a:bodyPr>
          <a:lstStyle/>
          <a:p>
            <a:r>
              <a:rPr lang="en-US"/>
              <a:t>j=0</a:t>
            </a:r>
            <a:endParaRPr lang="en-US" dirty="0"/>
          </a:p>
        </p:txBody>
      </p:sp>
      <p:sp>
        <p:nvSpPr>
          <p:cNvPr id="56" name="TextBox 55"/>
          <p:cNvSpPr txBox="1"/>
          <p:nvPr/>
        </p:nvSpPr>
        <p:spPr>
          <a:xfrm>
            <a:off x="1608882" y="2933216"/>
            <a:ext cx="740780" cy="369332"/>
          </a:xfrm>
          <a:prstGeom prst="rect">
            <a:avLst/>
          </a:prstGeom>
          <a:noFill/>
        </p:spPr>
        <p:txBody>
          <a:bodyPr wrap="square" rtlCol="0">
            <a:spAutoFit/>
          </a:bodyPr>
          <a:lstStyle/>
          <a:p>
            <a:r>
              <a:rPr lang="en-US" dirty="0"/>
              <a:t>j=1</a:t>
            </a:r>
          </a:p>
        </p:txBody>
      </p:sp>
      <p:sp>
        <p:nvSpPr>
          <p:cNvPr id="57" name="TextBox 56"/>
          <p:cNvSpPr txBox="1"/>
          <p:nvPr/>
        </p:nvSpPr>
        <p:spPr>
          <a:xfrm>
            <a:off x="1608882" y="3643426"/>
            <a:ext cx="740780" cy="369332"/>
          </a:xfrm>
          <a:prstGeom prst="rect">
            <a:avLst/>
          </a:prstGeom>
          <a:noFill/>
        </p:spPr>
        <p:txBody>
          <a:bodyPr wrap="square" rtlCol="0">
            <a:spAutoFit/>
          </a:bodyPr>
          <a:lstStyle/>
          <a:p>
            <a:r>
              <a:rPr lang="en-US" dirty="0"/>
              <a:t>j=2</a:t>
            </a:r>
          </a:p>
        </p:txBody>
      </p:sp>
      <p:sp>
        <p:nvSpPr>
          <p:cNvPr id="58" name="TextBox 57"/>
          <p:cNvSpPr txBox="1"/>
          <p:nvPr/>
        </p:nvSpPr>
        <p:spPr>
          <a:xfrm>
            <a:off x="1558593" y="4361862"/>
            <a:ext cx="740780" cy="369332"/>
          </a:xfrm>
          <a:prstGeom prst="rect">
            <a:avLst/>
          </a:prstGeom>
          <a:noFill/>
        </p:spPr>
        <p:txBody>
          <a:bodyPr wrap="square" rtlCol="0">
            <a:spAutoFit/>
          </a:bodyPr>
          <a:lstStyle/>
          <a:p>
            <a:r>
              <a:rPr lang="en-US" dirty="0"/>
              <a:t>j=3</a:t>
            </a:r>
          </a:p>
        </p:txBody>
      </p:sp>
      <p:sp>
        <p:nvSpPr>
          <p:cNvPr id="59" name="TextBox 58"/>
          <p:cNvSpPr txBox="1"/>
          <p:nvPr/>
        </p:nvSpPr>
        <p:spPr>
          <a:xfrm>
            <a:off x="2197811" y="1537070"/>
            <a:ext cx="533035" cy="369332"/>
          </a:xfrm>
          <a:prstGeom prst="rect">
            <a:avLst/>
          </a:prstGeom>
          <a:noFill/>
        </p:spPr>
        <p:txBody>
          <a:bodyPr wrap="square" rtlCol="0">
            <a:spAutoFit/>
          </a:bodyPr>
          <a:lstStyle/>
          <a:p>
            <a:r>
              <a:rPr lang="en-US"/>
              <a:t>x=0</a:t>
            </a:r>
            <a:endParaRPr lang="en-US" dirty="0"/>
          </a:p>
        </p:txBody>
      </p:sp>
      <p:sp>
        <p:nvSpPr>
          <p:cNvPr id="60" name="TextBox 59"/>
          <p:cNvSpPr txBox="1"/>
          <p:nvPr/>
        </p:nvSpPr>
        <p:spPr>
          <a:xfrm>
            <a:off x="2891334" y="1508159"/>
            <a:ext cx="533035" cy="369332"/>
          </a:xfrm>
          <a:prstGeom prst="rect">
            <a:avLst/>
          </a:prstGeom>
          <a:noFill/>
        </p:spPr>
        <p:txBody>
          <a:bodyPr wrap="square" rtlCol="0">
            <a:spAutoFit/>
          </a:bodyPr>
          <a:lstStyle/>
          <a:p>
            <a:r>
              <a:rPr lang="en-US" dirty="0"/>
              <a:t>x=1</a:t>
            </a:r>
          </a:p>
        </p:txBody>
      </p:sp>
      <p:sp>
        <p:nvSpPr>
          <p:cNvPr id="61" name="TextBox 60"/>
          <p:cNvSpPr txBox="1"/>
          <p:nvPr/>
        </p:nvSpPr>
        <p:spPr>
          <a:xfrm>
            <a:off x="3584857" y="1523812"/>
            <a:ext cx="533035" cy="369332"/>
          </a:xfrm>
          <a:prstGeom prst="rect">
            <a:avLst/>
          </a:prstGeom>
          <a:noFill/>
        </p:spPr>
        <p:txBody>
          <a:bodyPr wrap="square" rtlCol="0">
            <a:spAutoFit/>
          </a:bodyPr>
          <a:lstStyle/>
          <a:p>
            <a:r>
              <a:rPr lang="en-US" dirty="0"/>
              <a:t>x=2</a:t>
            </a:r>
          </a:p>
        </p:txBody>
      </p:sp>
      <p:sp>
        <p:nvSpPr>
          <p:cNvPr id="62" name="TextBox 61"/>
          <p:cNvSpPr txBox="1"/>
          <p:nvPr/>
        </p:nvSpPr>
        <p:spPr>
          <a:xfrm>
            <a:off x="4278380" y="1525781"/>
            <a:ext cx="533035" cy="369332"/>
          </a:xfrm>
          <a:prstGeom prst="rect">
            <a:avLst/>
          </a:prstGeom>
          <a:noFill/>
        </p:spPr>
        <p:txBody>
          <a:bodyPr wrap="square" rtlCol="0">
            <a:spAutoFit/>
          </a:bodyPr>
          <a:lstStyle/>
          <a:p>
            <a:r>
              <a:rPr lang="en-US" dirty="0"/>
              <a:t>x=3</a:t>
            </a:r>
          </a:p>
        </p:txBody>
      </p:sp>
      <mc:AlternateContent xmlns:mc="http://schemas.openxmlformats.org/markup-compatibility/2006" xmlns:a14="http://schemas.microsoft.com/office/drawing/2010/main">
        <mc:Choice Requires="a14">
          <p:sp>
            <p:nvSpPr>
              <p:cNvPr id="64" name="Content Placeholder 2"/>
              <p:cNvSpPr>
                <a:spLocks noGrp="1"/>
              </p:cNvSpPr>
              <p:nvPr>
                <p:ph idx="1"/>
              </p:nvPr>
            </p:nvSpPr>
            <p:spPr>
              <a:xfrm>
                <a:off x="5394302" y="86499"/>
                <a:ext cx="3911026" cy="2394912"/>
              </a:xfrm>
            </p:spPr>
            <p:txBody>
              <a:bodyPr>
                <a:normAutofit fontScale="55000" lnSpcReduction="20000"/>
              </a:bodyPr>
              <a:lstStyle/>
              <a:p>
                <a:r>
                  <a:rPr lang="en-US" dirty="0"/>
                  <a:t>Zero-One-Knapsack(W, n, w, v):</a:t>
                </a:r>
              </a:p>
              <a:p>
                <a:pPr lvl="1"/>
                <a:r>
                  <a:rPr lang="en-US" sz="2800" dirty="0">
                    <a:solidFill>
                      <a:schemeClr val="accent1"/>
                    </a:solidFill>
                  </a:rPr>
                  <a:t>K[x,0] = 0 </a:t>
                </a:r>
                <a:r>
                  <a:rPr lang="en-US" sz="2800" dirty="0">
                    <a:solidFill>
                      <a:schemeClr val="tx2"/>
                    </a:solidFill>
                  </a:rPr>
                  <a:t>for all x = 0,</a:t>
                </a:r>
                <a:r>
                  <a:rPr lang="mr-IN" sz="2800" dirty="0">
                    <a:solidFill>
                      <a:schemeClr val="tx2"/>
                    </a:solidFill>
                  </a:rPr>
                  <a:t>…</a:t>
                </a:r>
                <a:r>
                  <a:rPr lang="en-US" sz="2800" dirty="0">
                    <a:solidFill>
                      <a:schemeClr val="tx2"/>
                    </a:solidFill>
                  </a:rPr>
                  <a:t>,W</a:t>
                </a:r>
              </a:p>
              <a:p>
                <a:pPr lvl="1"/>
                <a:r>
                  <a:rPr lang="en-US" sz="2800" dirty="0">
                    <a:solidFill>
                      <a:schemeClr val="accent1"/>
                    </a:solidFill>
                  </a:rPr>
                  <a:t>K[0,i] = 0 </a:t>
                </a:r>
                <a:r>
                  <a:rPr lang="en-US" sz="2800" dirty="0">
                    <a:solidFill>
                      <a:schemeClr val="tx2"/>
                    </a:solidFill>
                  </a:rPr>
                  <a:t>for all </a:t>
                </a:r>
                <a:r>
                  <a:rPr lang="en-US" sz="2800" dirty="0" err="1">
                    <a:solidFill>
                      <a:schemeClr val="tx2"/>
                    </a:solidFill>
                  </a:rPr>
                  <a:t>i</a:t>
                </a:r>
                <a:r>
                  <a:rPr lang="en-US" sz="2800" dirty="0">
                    <a:solidFill>
                      <a:schemeClr val="tx2"/>
                    </a:solidFill>
                  </a:rPr>
                  <a:t> = 0,</a:t>
                </a:r>
                <a:r>
                  <a:rPr lang="mr-IN" sz="2800" dirty="0">
                    <a:solidFill>
                      <a:schemeClr val="tx2"/>
                    </a:solidFill>
                  </a:rPr>
                  <a:t>…</a:t>
                </a:r>
                <a:r>
                  <a:rPr lang="en-US" sz="2800" dirty="0">
                    <a:solidFill>
                      <a:schemeClr val="tx2"/>
                    </a:solidFill>
                  </a:rPr>
                  <a:t>,n</a:t>
                </a:r>
              </a:p>
              <a:p>
                <a:pPr lvl="1"/>
                <a:r>
                  <a:rPr lang="en-US" sz="2800" b="1" dirty="0">
                    <a:solidFill>
                      <a:srgbClr val="7030A0"/>
                    </a:solidFill>
                  </a:rPr>
                  <a:t>for</a:t>
                </a:r>
                <a:r>
                  <a:rPr lang="en-US" sz="2800" dirty="0">
                    <a:solidFill>
                      <a:srgbClr val="7030A0"/>
                    </a:solidFill>
                  </a:rPr>
                  <a:t> x = 1,</a:t>
                </a:r>
                <a:r>
                  <a:rPr lang="mr-IN" sz="2800" dirty="0">
                    <a:solidFill>
                      <a:srgbClr val="7030A0"/>
                    </a:solidFill>
                  </a:rPr>
                  <a:t>…</a:t>
                </a:r>
                <a:r>
                  <a:rPr lang="en-US" sz="2800" dirty="0">
                    <a:solidFill>
                      <a:srgbClr val="7030A0"/>
                    </a:solidFill>
                  </a:rPr>
                  <a:t>,W:</a:t>
                </a:r>
              </a:p>
              <a:p>
                <a:pPr lvl="2"/>
                <a:r>
                  <a:rPr lang="en-US" sz="2800" b="1" dirty="0">
                    <a:solidFill>
                      <a:srgbClr val="7030A0"/>
                    </a:solidFill>
                  </a:rPr>
                  <a:t>for</a:t>
                </a:r>
                <a:r>
                  <a:rPr lang="en-US" sz="2800" dirty="0">
                    <a:solidFill>
                      <a:srgbClr val="7030A0"/>
                    </a:solidFill>
                  </a:rPr>
                  <a:t> j = 1,</a:t>
                </a:r>
                <a:r>
                  <a:rPr lang="mr-IN" sz="2800" dirty="0">
                    <a:solidFill>
                      <a:srgbClr val="7030A0"/>
                    </a:solidFill>
                  </a:rPr>
                  <a:t>…</a:t>
                </a:r>
                <a:r>
                  <a:rPr lang="en-US" sz="2800" dirty="0">
                    <a:solidFill>
                      <a:srgbClr val="7030A0"/>
                    </a:solidFill>
                  </a:rPr>
                  <a:t>,n:</a:t>
                </a:r>
              </a:p>
              <a:p>
                <a:pPr lvl="3"/>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solidFill>
                      <a:schemeClr val="accent4"/>
                    </a:solidFill>
                  </a:rPr>
                  <a:t> K[x, j-1]</a:t>
                </a:r>
              </a:p>
              <a:p>
                <a:pPr lvl="3"/>
                <a:r>
                  <a:rPr lang="en-US" sz="2800" b="1" dirty="0">
                    <a:solidFill>
                      <a:schemeClr val="tx1"/>
                    </a:solidFill>
                  </a:rPr>
                  <a:t>if</a:t>
                </a:r>
                <a:r>
                  <a:rPr lang="en-US" sz="2800" dirty="0">
                    <a:solidFill>
                      <a:schemeClr val="tx1"/>
                    </a:solidFill>
                  </a:rPr>
                  <a:t> </a:t>
                </a:r>
                <a:r>
                  <a:rPr lang="en-US" sz="2800" dirty="0" err="1">
                    <a:solidFill>
                      <a:schemeClr val="tx1"/>
                    </a:solidFill>
                  </a:rPr>
                  <a:t>w</a:t>
                </a:r>
                <a:r>
                  <a:rPr lang="en-US" sz="2800" baseline="-25000" dirty="0" err="1">
                    <a:solidFill>
                      <a:schemeClr val="tx1"/>
                    </a:solidFill>
                  </a:rPr>
                  <a:t>j</a:t>
                </a:r>
                <a:r>
                  <a:rPr lang="en-US" sz="2800" dirty="0">
                    <a:solidFill>
                      <a:schemeClr val="tx1"/>
                    </a:solidFill>
                  </a:rPr>
                  <a:t> </a:t>
                </a:r>
                <a14:m>
                  <m:oMath xmlns:m="http://schemas.openxmlformats.org/officeDocument/2006/math">
                    <m:r>
                      <a:rPr lang="en-US" sz="2800" i="1">
                        <a:solidFill>
                          <a:schemeClr val="tx1"/>
                        </a:solidFill>
                        <a:latin typeface="Cambria Math" charset="0"/>
                      </a:rPr>
                      <m:t>≤</m:t>
                    </m:r>
                  </m:oMath>
                </a14:m>
                <a:r>
                  <a:rPr lang="en-US" sz="2800" dirty="0">
                    <a:solidFill>
                      <a:schemeClr val="tx1"/>
                    </a:solidFill>
                  </a:rPr>
                  <a:t> x:</a:t>
                </a:r>
              </a:p>
              <a:p>
                <a:pPr lvl="4"/>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t> max{ </a:t>
                </a:r>
                <a:r>
                  <a:rPr lang="en-US" sz="2800" dirty="0">
                    <a:solidFill>
                      <a:schemeClr val="accent4"/>
                    </a:solidFill>
                  </a:rPr>
                  <a:t>K[</a:t>
                </a:r>
                <a:r>
                  <a:rPr lang="en-US" sz="2800" dirty="0" err="1">
                    <a:solidFill>
                      <a:schemeClr val="accent4"/>
                    </a:solidFill>
                  </a:rPr>
                  <a:t>x,j</a:t>
                </a:r>
                <a:r>
                  <a:rPr lang="en-US" sz="2800" dirty="0">
                    <a:solidFill>
                      <a:schemeClr val="accent4"/>
                    </a:solidFill>
                  </a:rPr>
                  <a:t>]</a:t>
                </a:r>
                <a:r>
                  <a:rPr lang="en-US" sz="2800" dirty="0"/>
                  <a:t>,   </a:t>
                </a:r>
              </a:p>
              <a:p>
                <a:pPr marL="1828800" lvl="4" indent="0">
                  <a:buNone/>
                </a:pPr>
                <a:r>
                  <a:rPr lang="en-US" sz="2800" dirty="0">
                    <a:solidFill>
                      <a:schemeClr val="accent5"/>
                    </a:solidFill>
                  </a:rPr>
                  <a:t>           K[x </a:t>
                </a:r>
                <a:r>
                  <a:rPr lang="mr-IN" sz="2800" dirty="0">
                    <a:solidFill>
                      <a:schemeClr val="accent5"/>
                    </a:solidFill>
                  </a:rPr>
                  <a:t>–</a:t>
                </a:r>
                <a:r>
                  <a:rPr lang="en-US" sz="2800" dirty="0">
                    <a:solidFill>
                      <a:schemeClr val="accent5"/>
                    </a:solidFill>
                  </a:rPr>
                  <a:t> </a:t>
                </a:r>
                <a:r>
                  <a:rPr lang="en-US" sz="2800" dirty="0" err="1">
                    <a:solidFill>
                      <a:schemeClr val="accent5"/>
                    </a:solidFill>
                  </a:rPr>
                  <a:t>w</a:t>
                </a:r>
                <a:r>
                  <a:rPr lang="en-US" sz="2800" baseline="-25000" dirty="0" err="1">
                    <a:solidFill>
                      <a:schemeClr val="accent5"/>
                    </a:solidFill>
                  </a:rPr>
                  <a:t>j</a:t>
                </a:r>
                <a:r>
                  <a:rPr lang="en-US" sz="2800" dirty="0">
                    <a:solidFill>
                      <a:schemeClr val="accent5"/>
                    </a:solidFill>
                  </a:rPr>
                  <a:t>, j-1] + </a:t>
                </a:r>
                <a:r>
                  <a:rPr lang="en-US" sz="2800" dirty="0" err="1">
                    <a:solidFill>
                      <a:schemeClr val="accent5"/>
                    </a:solidFill>
                  </a:rPr>
                  <a:t>v</a:t>
                </a:r>
                <a:r>
                  <a:rPr lang="en-US" sz="2800" baseline="-25000" dirty="0" err="1">
                    <a:solidFill>
                      <a:schemeClr val="accent5"/>
                    </a:solidFill>
                  </a:rPr>
                  <a:t>j</a:t>
                </a:r>
                <a:r>
                  <a:rPr lang="en-US" sz="2800" dirty="0"/>
                  <a:t> }</a:t>
                </a:r>
              </a:p>
              <a:p>
                <a:pPr lvl="1"/>
                <a:r>
                  <a:rPr lang="en-US" sz="2800" b="1" dirty="0"/>
                  <a:t>return</a:t>
                </a:r>
                <a:r>
                  <a:rPr lang="en-US" sz="2800" dirty="0"/>
                  <a:t> </a:t>
                </a:r>
                <a:r>
                  <a:rPr lang="en-US" sz="2800" dirty="0">
                    <a:solidFill>
                      <a:schemeClr val="accent1"/>
                    </a:solidFill>
                  </a:rPr>
                  <a:t>K[</a:t>
                </a:r>
                <a:r>
                  <a:rPr lang="en-US" sz="2800" dirty="0" err="1">
                    <a:solidFill>
                      <a:schemeClr val="accent1"/>
                    </a:solidFill>
                  </a:rPr>
                  <a:t>W,n</a:t>
                </a:r>
                <a:r>
                  <a:rPr lang="en-US" sz="2800" dirty="0">
                    <a:solidFill>
                      <a:schemeClr val="accent1"/>
                    </a:solidFill>
                  </a:rPr>
                  <a:t>]</a:t>
                </a:r>
              </a:p>
            </p:txBody>
          </p:sp>
        </mc:Choice>
        <mc:Fallback xmlns="">
          <p:sp>
            <p:nvSpPr>
              <p:cNvPr id="64" name="Content Placeholder 2"/>
              <p:cNvSpPr>
                <a:spLocks noGrp="1" noRot="1" noChangeAspect="1" noMove="1" noResize="1" noEditPoints="1" noAdjustHandles="1" noChangeArrowheads="1" noChangeShapeType="1" noTextEdit="1"/>
              </p:cNvSpPr>
              <p:nvPr>
                <p:ph idx="1"/>
              </p:nvPr>
            </p:nvSpPr>
            <p:spPr>
              <a:xfrm>
                <a:off x="5394302" y="86499"/>
                <a:ext cx="3911026" cy="2394912"/>
              </a:xfrm>
              <a:blipFill rotWithShape="0">
                <a:blip r:embed="rId9"/>
                <a:stretch>
                  <a:fillRect l="-468" t="-2799"/>
                </a:stretch>
              </a:blipFill>
            </p:spPr>
            <p:txBody>
              <a:bodyPr/>
              <a:lstStyle/>
              <a:p>
                <a:r>
                  <a:rPr lang="en-US">
                    <a:noFill/>
                  </a:rPr>
                  <a:t> </a:t>
                </a:r>
              </a:p>
            </p:txBody>
          </p:sp>
        </mc:Fallback>
      </mc:AlternateContent>
      <p:pic>
        <p:nvPicPr>
          <p:cNvPr id="65" name="Picture 6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7797" y="2901331"/>
            <a:ext cx="478947" cy="435192"/>
          </a:xfrm>
          <a:prstGeom prst="rect">
            <a:avLst/>
          </a:prstGeom>
        </p:spPr>
      </p:pic>
      <p:pic>
        <p:nvPicPr>
          <p:cNvPr id="67"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3610496"/>
            <a:ext cx="478947" cy="435192"/>
          </a:xfrm>
          <a:prstGeom prst="rect">
            <a:avLst/>
          </a:prstGeom>
        </p:spPr>
      </p:pic>
      <p:pic>
        <p:nvPicPr>
          <p:cNvPr id="66" name="Picture 6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4307613"/>
            <a:ext cx="478947" cy="435192"/>
          </a:xfrm>
          <a:prstGeom prst="rect">
            <a:avLst/>
          </a:prstGeom>
        </p:spPr>
      </p:pic>
      <p:pic>
        <p:nvPicPr>
          <p:cNvPr id="68" name="Picture 6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1902" y="2936230"/>
            <a:ext cx="478947" cy="435192"/>
          </a:xfrm>
          <a:prstGeom prst="rect">
            <a:avLst/>
          </a:prstGeom>
        </p:spPr>
      </p:pic>
      <p:pic>
        <p:nvPicPr>
          <p:cNvPr id="69" name="Picture 6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009404">
            <a:off x="3661523" y="3690435"/>
            <a:ext cx="441007" cy="400718"/>
          </a:xfrm>
          <a:prstGeom prst="rect">
            <a:avLst/>
          </a:prstGeom>
        </p:spPr>
      </p:pic>
      <p:pic>
        <p:nvPicPr>
          <p:cNvPr id="70" name="Picture 6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009404">
            <a:off x="3642075" y="4410840"/>
            <a:ext cx="441007" cy="400718"/>
          </a:xfrm>
          <a:prstGeom prst="rect">
            <a:avLst/>
          </a:prstGeom>
        </p:spPr>
      </p:pic>
      <p:pic>
        <p:nvPicPr>
          <p:cNvPr id="72" name="Picture 7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05425" y="2928519"/>
            <a:ext cx="478947" cy="435192"/>
          </a:xfrm>
          <a:prstGeom prst="rect">
            <a:avLst/>
          </a:prstGeom>
        </p:spPr>
      </p:pic>
      <p:pic>
        <p:nvPicPr>
          <p:cNvPr id="73" name="Picture 7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432465">
            <a:off x="4560689" y="3701969"/>
            <a:ext cx="364489" cy="331190"/>
          </a:xfrm>
          <a:prstGeom prst="rect">
            <a:avLst/>
          </a:prstGeom>
        </p:spPr>
      </p:pic>
      <p:pic>
        <p:nvPicPr>
          <p:cNvPr id="74" name="Picture 7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28982" y="3643426"/>
            <a:ext cx="355295" cy="322836"/>
          </a:xfrm>
          <a:prstGeom prst="rect">
            <a:avLst/>
          </a:prstGeom>
        </p:spPr>
      </p:pic>
      <p:pic>
        <p:nvPicPr>
          <p:cNvPr id="71" name="Picture 7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432465">
            <a:off x="4553885" y="4445866"/>
            <a:ext cx="364489" cy="331190"/>
          </a:xfrm>
          <a:prstGeom prst="rect">
            <a:avLst/>
          </a:prstGeom>
        </p:spPr>
      </p:pic>
      <p:pic>
        <p:nvPicPr>
          <p:cNvPr id="75" name="Picture 7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80053" y="4387323"/>
            <a:ext cx="355295" cy="322836"/>
          </a:xfrm>
          <a:prstGeom prst="rect">
            <a:avLst/>
          </a:prstGeom>
        </p:spPr>
      </p:pic>
      <p:sp>
        <p:nvSpPr>
          <p:cNvPr id="76" name="Rectangle 75"/>
          <p:cNvSpPr/>
          <p:nvPr/>
        </p:nvSpPr>
        <p:spPr>
          <a:xfrm>
            <a:off x="1376682" y="5524009"/>
            <a:ext cx="475267" cy="486526"/>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7" name="Rectangle 76"/>
          <p:cNvSpPr/>
          <p:nvPr/>
        </p:nvSpPr>
        <p:spPr>
          <a:xfrm>
            <a:off x="476286" y="5527085"/>
            <a:ext cx="478947" cy="483449"/>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8" name="TextBox 77"/>
          <p:cNvSpPr txBox="1"/>
          <p:nvPr/>
        </p:nvSpPr>
        <p:spPr>
          <a:xfrm>
            <a:off x="337143" y="6056700"/>
            <a:ext cx="1087914" cy="646331"/>
          </a:xfrm>
          <a:prstGeom prst="rect">
            <a:avLst/>
          </a:prstGeom>
          <a:noFill/>
        </p:spPr>
        <p:txBody>
          <a:bodyPr wrap="square" rtlCol="0">
            <a:spAutoFit/>
          </a:bodyPr>
          <a:lstStyle/>
          <a:p>
            <a:r>
              <a:rPr lang="en-US"/>
              <a:t>current entry</a:t>
            </a:r>
          </a:p>
        </p:txBody>
      </p:sp>
      <p:sp>
        <p:nvSpPr>
          <p:cNvPr id="79" name="TextBox 78"/>
          <p:cNvSpPr txBox="1"/>
          <p:nvPr/>
        </p:nvSpPr>
        <p:spPr>
          <a:xfrm>
            <a:off x="1273424" y="6035788"/>
            <a:ext cx="1617910" cy="646331"/>
          </a:xfrm>
          <a:prstGeom prst="rect">
            <a:avLst/>
          </a:prstGeom>
          <a:noFill/>
        </p:spPr>
        <p:txBody>
          <a:bodyPr wrap="square" rtlCol="0">
            <a:spAutoFit/>
          </a:bodyPr>
          <a:lstStyle/>
          <a:p>
            <a:r>
              <a:rPr lang="en-US"/>
              <a:t>relevant previous entry</a:t>
            </a:r>
          </a:p>
        </p:txBody>
      </p:sp>
      <p:sp>
        <p:nvSpPr>
          <p:cNvPr id="2" name="Slide Number Placeholder 1">
            <a:extLst>
              <a:ext uri="{FF2B5EF4-FFF2-40B4-BE49-F238E27FC236}">
                <a16:creationId xmlns:a16="http://schemas.microsoft.com/office/drawing/2014/main" id="{437D6515-C77D-1F48-9433-A71D7D5D2147}"/>
              </a:ext>
            </a:extLst>
          </p:cNvPr>
          <p:cNvSpPr>
            <a:spLocks noGrp="1"/>
          </p:cNvSpPr>
          <p:nvPr>
            <p:ph type="sldNum" sz="quarter" idx="12"/>
          </p:nvPr>
        </p:nvSpPr>
        <p:spPr/>
        <p:txBody>
          <a:bodyPr/>
          <a:lstStyle/>
          <a:p>
            <a:fld id="{EF2FF170-42D9-E44F-9C55-E217B723EC95}" type="slidenum">
              <a:rPr lang="en-US" smtClean="0"/>
              <a:t>91</a:t>
            </a:fld>
            <a:endParaRPr lang="en-US"/>
          </a:p>
        </p:txBody>
      </p:sp>
    </p:spTree>
    <p:extLst>
      <p:ext uri="{BB962C8B-B14F-4D97-AF65-F5344CB8AC3E}">
        <p14:creationId xmlns:p14="http://schemas.microsoft.com/office/powerpoint/2010/main" val="12602873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9537" y="2015068"/>
            <a:ext cx="2774094" cy="699992"/>
            <a:chOff x="628650" y="2737674"/>
            <a:chExt cx="3565004" cy="857179"/>
          </a:xfrm>
          <a:solidFill>
            <a:schemeClr val="accent2">
              <a:lumMod val="20000"/>
              <a:lumOff val="80000"/>
            </a:schemeClr>
          </a:solidFill>
        </p:grpSpPr>
        <p:sp>
          <p:nvSpPr>
            <p:cNvPr id="5" name="Rectangle 4"/>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7" name="Rectangle 6"/>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8" name="Rectangle 7"/>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gr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3688355" y="5237725"/>
            <a:ext cx="3673114" cy="1475713"/>
            <a:chOff x="-479811" y="1751737"/>
            <a:chExt cx="5881453" cy="2600511"/>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0" name="TextBox 1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1" name="TextBox 2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2" name="TextBox 2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3" name="TextBox 2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4" name="TextBox 2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5" name="TextBox 24"/>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26" name="TextBox 25"/>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27" name="TextBox 26"/>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28" name="TextBox 27"/>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9" name="TextBox 28"/>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3</a:t>
            </a:r>
          </a:p>
        </p:txBody>
      </p:sp>
      <p:sp>
        <p:nvSpPr>
          <p:cNvPr id="30" name="Title 29"/>
          <p:cNvSpPr>
            <a:spLocks noGrp="1"/>
          </p:cNvSpPr>
          <p:nvPr>
            <p:ph type="title"/>
          </p:nvPr>
        </p:nvSpPr>
        <p:spPr/>
        <p:txBody>
          <a:bodyPr/>
          <a:lstStyle/>
          <a:p>
            <a:r>
              <a:rPr lang="en-US" dirty="0"/>
              <a:t>Example</a:t>
            </a:r>
          </a:p>
        </p:txBody>
      </p:sp>
      <p:grpSp>
        <p:nvGrpSpPr>
          <p:cNvPr id="31" name="Group 30"/>
          <p:cNvGrpSpPr/>
          <p:nvPr/>
        </p:nvGrpSpPr>
        <p:grpSpPr>
          <a:xfrm>
            <a:off x="2117568" y="2714528"/>
            <a:ext cx="2774094" cy="699992"/>
            <a:chOff x="628650" y="2737674"/>
            <a:chExt cx="3565004" cy="857179"/>
          </a:xfrm>
          <a:solidFill>
            <a:schemeClr val="accent2">
              <a:lumMod val="20000"/>
              <a:lumOff val="80000"/>
            </a:schemeClr>
          </a:solidFill>
        </p:grpSpPr>
        <p:sp>
          <p:nvSpPr>
            <p:cNvPr id="32" name="Rectangle 31"/>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3" name="Rectangle 32"/>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4" name="Rectangle 33"/>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5" name="Rectangle 34"/>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grpSp>
      <p:grpSp>
        <p:nvGrpSpPr>
          <p:cNvPr id="37" name="Group 36"/>
          <p:cNvGrpSpPr/>
          <p:nvPr/>
        </p:nvGrpSpPr>
        <p:grpSpPr>
          <a:xfrm>
            <a:off x="2117568" y="3413313"/>
            <a:ext cx="2774094" cy="699992"/>
            <a:chOff x="628650" y="2737674"/>
            <a:chExt cx="3565004" cy="857179"/>
          </a:xfrm>
          <a:solidFill>
            <a:schemeClr val="accent2">
              <a:lumMod val="20000"/>
              <a:lumOff val="80000"/>
            </a:schemeClr>
          </a:solidFill>
        </p:grpSpPr>
        <p:sp>
          <p:nvSpPr>
            <p:cNvPr id="38" name="Rectangle 37"/>
            <p:cNvSpPr/>
            <p:nvPr/>
          </p:nvSpPr>
          <p:spPr>
            <a:xfrm>
              <a:off x="628650" y="2737674"/>
              <a:ext cx="891251" cy="856527"/>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9" name="Rectangle 38"/>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0" name="Rectangle 39"/>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4</a:t>
              </a:r>
            </a:p>
          </p:txBody>
        </p:sp>
        <p:sp>
          <p:nvSpPr>
            <p:cNvPr id="41" name="Rectangle 40"/>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5</a:t>
              </a:r>
            </a:p>
          </p:txBody>
        </p:sp>
      </p:grpSp>
      <p:grpSp>
        <p:nvGrpSpPr>
          <p:cNvPr id="43" name="Group 42"/>
          <p:cNvGrpSpPr/>
          <p:nvPr/>
        </p:nvGrpSpPr>
        <p:grpSpPr>
          <a:xfrm>
            <a:off x="2117568" y="4111105"/>
            <a:ext cx="2774094" cy="699992"/>
            <a:chOff x="628650" y="2737674"/>
            <a:chExt cx="3565004" cy="857179"/>
          </a:xfrm>
          <a:solidFill>
            <a:schemeClr val="accent2">
              <a:lumMod val="20000"/>
              <a:lumOff val="80000"/>
            </a:schemeClr>
          </a:solidFill>
        </p:grpSpPr>
        <p:sp>
          <p:nvSpPr>
            <p:cNvPr id="44" name="Rectangle 43"/>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45" name="Rectangle 44"/>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6" name="Rectangle 45"/>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4</a:t>
              </a:r>
            </a:p>
          </p:txBody>
        </p:sp>
        <p:sp>
          <p:nvSpPr>
            <p:cNvPr id="47" name="Rectangle 46"/>
            <p:cNvSpPr/>
            <p:nvPr/>
          </p:nvSpPr>
          <p:spPr>
            <a:xfrm>
              <a:off x="3302403" y="2738326"/>
              <a:ext cx="891251" cy="856527"/>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6</a:t>
              </a: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4328932"/>
            <a:ext cx="478947" cy="435192"/>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3563080"/>
            <a:ext cx="478947" cy="435192"/>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909" y="2872314"/>
            <a:ext cx="478947" cy="435192"/>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048" y="3563080"/>
            <a:ext cx="527428" cy="479244"/>
          </a:xfrm>
          <a:prstGeom prst="rect">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805" y="4328932"/>
            <a:ext cx="527428" cy="479244"/>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0" y="4416041"/>
            <a:ext cx="467136" cy="424460"/>
          </a:xfrm>
          <a:prstGeom prst="rect">
            <a:avLst/>
          </a:prstGeom>
        </p:spPr>
      </p:pic>
      <p:sp>
        <p:nvSpPr>
          <p:cNvPr id="55" name="TextBox 54"/>
          <p:cNvSpPr txBox="1"/>
          <p:nvPr/>
        </p:nvSpPr>
        <p:spPr>
          <a:xfrm>
            <a:off x="1608882" y="2160378"/>
            <a:ext cx="740780" cy="369332"/>
          </a:xfrm>
          <a:prstGeom prst="rect">
            <a:avLst/>
          </a:prstGeom>
          <a:noFill/>
        </p:spPr>
        <p:txBody>
          <a:bodyPr wrap="square" rtlCol="0">
            <a:spAutoFit/>
          </a:bodyPr>
          <a:lstStyle/>
          <a:p>
            <a:r>
              <a:rPr lang="en-US"/>
              <a:t>j=0</a:t>
            </a:r>
            <a:endParaRPr lang="en-US" dirty="0"/>
          </a:p>
        </p:txBody>
      </p:sp>
      <p:sp>
        <p:nvSpPr>
          <p:cNvPr id="56" name="TextBox 55"/>
          <p:cNvSpPr txBox="1"/>
          <p:nvPr/>
        </p:nvSpPr>
        <p:spPr>
          <a:xfrm>
            <a:off x="1608882" y="2933216"/>
            <a:ext cx="740780" cy="369332"/>
          </a:xfrm>
          <a:prstGeom prst="rect">
            <a:avLst/>
          </a:prstGeom>
          <a:noFill/>
        </p:spPr>
        <p:txBody>
          <a:bodyPr wrap="square" rtlCol="0">
            <a:spAutoFit/>
          </a:bodyPr>
          <a:lstStyle/>
          <a:p>
            <a:r>
              <a:rPr lang="en-US" dirty="0"/>
              <a:t>j=1</a:t>
            </a:r>
          </a:p>
        </p:txBody>
      </p:sp>
      <p:sp>
        <p:nvSpPr>
          <p:cNvPr id="57" name="TextBox 56"/>
          <p:cNvSpPr txBox="1"/>
          <p:nvPr/>
        </p:nvSpPr>
        <p:spPr>
          <a:xfrm>
            <a:off x="1608882" y="3643426"/>
            <a:ext cx="740780" cy="369332"/>
          </a:xfrm>
          <a:prstGeom prst="rect">
            <a:avLst/>
          </a:prstGeom>
          <a:noFill/>
        </p:spPr>
        <p:txBody>
          <a:bodyPr wrap="square" rtlCol="0">
            <a:spAutoFit/>
          </a:bodyPr>
          <a:lstStyle/>
          <a:p>
            <a:r>
              <a:rPr lang="en-US" dirty="0"/>
              <a:t>j=2</a:t>
            </a:r>
          </a:p>
        </p:txBody>
      </p:sp>
      <p:sp>
        <p:nvSpPr>
          <p:cNvPr id="58" name="TextBox 57"/>
          <p:cNvSpPr txBox="1"/>
          <p:nvPr/>
        </p:nvSpPr>
        <p:spPr>
          <a:xfrm>
            <a:off x="1558593" y="4361862"/>
            <a:ext cx="740780" cy="369332"/>
          </a:xfrm>
          <a:prstGeom prst="rect">
            <a:avLst/>
          </a:prstGeom>
          <a:noFill/>
        </p:spPr>
        <p:txBody>
          <a:bodyPr wrap="square" rtlCol="0">
            <a:spAutoFit/>
          </a:bodyPr>
          <a:lstStyle/>
          <a:p>
            <a:r>
              <a:rPr lang="en-US" dirty="0"/>
              <a:t>j=3</a:t>
            </a:r>
          </a:p>
        </p:txBody>
      </p:sp>
      <p:sp>
        <p:nvSpPr>
          <p:cNvPr id="59" name="TextBox 58"/>
          <p:cNvSpPr txBox="1"/>
          <p:nvPr/>
        </p:nvSpPr>
        <p:spPr>
          <a:xfrm>
            <a:off x="2197811" y="1537070"/>
            <a:ext cx="533035" cy="369332"/>
          </a:xfrm>
          <a:prstGeom prst="rect">
            <a:avLst/>
          </a:prstGeom>
          <a:noFill/>
        </p:spPr>
        <p:txBody>
          <a:bodyPr wrap="square" rtlCol="0">
            <a:spAutoFit/>
          </a:bodyPr>
          <a:lstStyle/>
          <a:p>
            <a:r>
              <a:rPr lang="en-US"/>
              <a:t>x=0</a:t>
            </a:r>
            <a:endParaRPr lang="en-US" dirty="0"/>
          </a:p>
        </p:txBody>
      </p:sp>
      <p:sp>
        <p:nvSpPr>
          <p:cNvPr id="60" name="TextBox 59"/>
          <p:cNvSpPr txBox="1"/>
          <p:nvPr/>
        </p:nvSpPr>
        <p:spPr>
          <a:xfrm>
            <a:off x="2891334" y="1508159"/>
            <a:ext cx="533035" cy="369332"/>
          </a:xfrm>
          <a:prstGeom prst="rect">
            <a:avLst/>
          </a:prstGeom>
          <a:noFill/>
        </p:spPr>
        <p:txBody>
          <a:bodyPr wrap="square" rtlCol="0">
            <a:spAutoFit/>
          </a:bodyPr>
          <a:lstStyle/>
          <a:p>
            <a:r>
              <a:rPr lang="en-US" dirty="0"/>
              <a:t>x=1</a:t>
            </a:r>
          </a:p>
        </p:txBody>
      </p:sp>
      <p:sp>
        <p:nvSpPr>
          <p:cNvPr id="61" name="TextBox 60"/>
          <p:cNvSpPr txBox="1"/>
          <p:nvPr/>
        </p:nvSpPr>
        <p:spPr>
          <a:xfrm>
            <a:off x="3584857" y="1523812"/>
            <a:ext cx="533035" cy="369332"/>
          </a:xfrm>
          <a:prstGeom prst="rect">
            <a:avLst/>
          </a:prstGeom>
          <a:noFill/>
        </p:spPr>
        <p:txBody>
          <a:bodyPr wrap="square" rtlCol="0">
            <a:spAutoFit/>
          </a:bodyPr>
          <a:lstStyle/>
          <a:p>
            <a:r>
              <a:rPr lang="en-US" dirty="0"/>
              <a:t>x=2</a:t>
            </a:r>
          </a:p>
        </p:txBody>
      </p:sp>
      <p:sp>
        <p:nvSpPr>
          <p:cNvPr id="62" name="TextBox 61"/>
          <p:cNvSpPr txBox="1"/>
          <p:nvPr/>
        </p:nvSpPr>
        <p:spPr>
          <a:xfrm>
            <a:off x="4278380" y="1525781"/>
            <a:ext cx="533035" cy="369332"/>
          </a:xfrm>
          <a:prstGeom prst="rect">
            <a:avLst/>
          </a:prstGeom>
          <a:noFill/>
        </p:spPr>
        <p:txBody>
          <a:bodyPr wrap="square" rtlCol="0">
            <a:spAutoFit/>
          </a:bodyPr>
          <a:lstStyle/>
          <a:p>
            <a:r>
              <a:rPr lang="en-US" dirty="0"/>
              <a:t>x=3</a:t>
            </a:r>
          </a:p>
        </p:txBody>
      </p:sp>
      <mc:AlternateContent xmlns:mc="http://schemas.openxmlformats.org/markup-compatibility/2006" xmlns:a14="http://schemas.microsoft.com/office/drawing/2010/main">
        <mc:Choice Requires="a14">
          <p:sp>
            <p:nvSpPr>
              <p:cNvPr id="64" name="Content Placeholder 2"/>
              <p:cNvSpPr>
                <a:spLocks noGrp="1"/>
              </p:cNvSpPr>
              <p:nvPr>
                <p:ph idx="1"/>
              </p:nvPr>
            </p:nvSpPr>
            <p:spPr>
              <a:xfrm>
                <a:off x="5394302" y="86499"/>
                <a:ext cx="3911026" cy="2394912"/>
              </a:xfrm>
            </p:spPr>
            <p:txBody>
              <a:bodyPr>
                <a:normAutofit fontScale="55000" lnSpcReduction="20000"/>
              </a:bodyPr>
              <a:lstStyle/>
              <a:p>
                <a:r>
                  <a:rPr lang="en-US" dirty="0"/>
                  <a:t>Zero-One-Knapsack(W, n, w, v):</a:t>
                </a:r>
              </a:p>
              <a:p>
                <a:pPr lvl="1"/>
                <a:r>
                  <a:rPr lang="en-US" sz="2800" dirty="0">
                    <a:solidFill>
                      <a:schemeClr val="accent1"/>
                    </a:solidFill>
                  </a:rPr>
                  <a:t>K[x,0] = 0 </a:t>
                </a:r>
                <a:r>
                  <a:rPr lang="en-US" sz="2800" dirty="0">
                    <a:solidFill>
                      <a:schemeClr val="tx2"/>
                    </a:solidFill>
                  </a:rPr>
                  <a:t>for all x = 0,</a:t>
                </a:r>
                <a:r>
                  <a:rPr lang="mr-IN" sz="2800" dirty="0">
                    <a:solidFill>
                      <a:schemeClr val="tx2"/>
                    </a:solidFill>
                  </a:rPr>
                  <a:t>…</a:t>
                </a:r>
                <a:r>
                  <a:rPr lang="en-US" sz="2800" dirty="0">
                    <a:solidFill>
                      <a:schemeClr val="tx2"/>
                    </a:solidFill>
                  </a:rPr>
                  <a:t>,W</a:t>
                </a:r>
              </a:p>
              <a:p>
                <a:pPr lvl="1"/>
                <a:r>
                  <a:rPr lang="en-US" sz="2800" dirty="0">
                    <a:solidFill>
                      <a:schemeClr val="accent1"/>
                    </a:solidFill>
                  </a:rPr>
                  <a:t>K[0,i] = 0 </a:t>
                </a:r>
                <a:r>
                  <a:rPr lang="en-US" sz="2800" dirty="0">
                    <a:solidFill>
                      <a:schemeClr val="tx2"/>
                    </a:solidFill>
                  </a:rPr>
                  <a:t>for all </a:t>
                </a:r>
                <a:r>
                  <a:rPr lang="en-US" sz="2800" dirty="0" err="1">
                    <a:solidFill>
                      <a:schemeClr val="tx2"/>
                    </a:solidFill>
                  </a:rPr>
                  <a:t>i</a:t>
                </a:r>
                <a:r>
                  <a:rPr lang="en-US" sz="2800" dirty="0">
                    <a:solidFill>
                      <a:schemeClr val="tx2"/>
                    </a:solidFill>
                  </a:rPr>
                  <a:t> = 0,</a:t>
                </a:r>
                <a:r>
                  <a:rPr lang="mr-IN" sz="2800" dirty="0">
                    <a:solidFill>
                      <a:schemeClr val="tx2"/>
                    </a:solidFill>
                  </a:rPr>
                  <a:t>…</a:t>
                </a:r>
                <a:r>
                  <a:rPr lang="en-US" sz="2800" dirty="0">
                    <a:solidFill>
                      <a:schemeClr val="tx2"/>
                    </a:solidFill>
                  </a:rPr>
                  <a:t>,n</a:t>
                </a:r>
              </a:p>
              <a:p>
                <a:pPr lvl="1"/>
                <a:r>
                  <a:rPr lang="en-US" sz="2800" b="1" dirty="0">
                    <a:solidFill>
                      <a:srgbClr val="7030A0"/>
                    </a:solidFill>
                  </a:rPr>
                  <a:t>for</a:t>
                </a:r>
                <a:r>
                  <a:rPr lang="en-US" sz="2800" dirty="0">
                    <a:solidFill>
                      <a:srgbClr val="7030A0"/>
                    </a:solidFill>
                  </a:rPr>
                  <a:t> x = 1,</a:t>
                </a:r>
                <a:r>
                  <a:rPr lang="mr-IN" sz="2800" dirty="0">
                    <a:solidFill>
                      <a:srgbClr val="7030A0"/>
                    </a:solidFill>
                  </a:rPr>
                  <a:t>…</a:t>
                </a:r>
                <a:r>
                  <a:rPr lang="en-US" sz="2800" dirty="0">
                    <a:solidFill>
                      <a:srgbClr val="7030A0"/>
                    </a:solidFill>
                  </a:rPr>
                  <a:t>,W:</a:t>
                </a:r>
              </a:p>
              <a:p>
                <a:pPr lvl="2"/>
                <a:r>
                  <a:rPr lang="en-US" sz="2800" b="1" dirty="0">
                    <a:solidFill>
                      <a:srgbClr val="7030A0"/>
                    </a:solidFill>
                  </a:rPr>
                  <a:t>for</a:t>
                </a:r>
                <a:r>
                  <a:rPr lang="en-US" sz="2800" dirty="0">
                    <a:solidFill>
                      <a:srgbClr val="7030A0"/>
                    </a:solidFill>
                  </a:rPr>
                  <a:t> j = 1,</a:t>
                </a:r>
                <a:r>
                  <a:rPr lang="mr-IN" sz="2800" dirty="0">
                    <a:solidFill>
                      <a:srgbClr val="7030A0"/>
                    </a:solidFill>
                  </a:rPr>
                  <a:t>…</a:t>
                </a:r>
                <a:r>
                  <a:rPr lang="en-US" sz="2800" dirty="0">
                    <a:solidFill>
                      <a:srgbClr val="7030A0"/>
                    </a:solidFill>
                  </a:rPr>
                  <a:t>,n:</a:t>
                </a:r>
              </a:p>
              <a:p>
                <a:pPr lvl="3"/>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solidFill>
                      <a:schemeClr val="accent4"/>
                    </a:solidFill>
                  </a:rPr>
                  <a:t> K[x, j-1]</a:t>
                </a:r>
              </a:p>
              <a:p>
                <a:pPr lvl="3"/>
                <a:r>
                  <a:rPr lang="en-US" sz="2800" b="1" dirty="0">
                    <a:solidFill>
                      <a:schemeClr val="tx1"/>
                    </a:solidFill>
                  </a:rPr>
                  <a:t>if</a:t>
                </a:r>
                <a:r>
                  <a:rPr lang="en-US" sz="2800" dirty="0">
                    <a:solidFill>
                      <a:schemeClr val="tx1"/>
                    </a:solidFill>
                  </a:rPr>
                  <a:t> </a:t>
                </a:r>
                <a:r>
                  <a:rPr lang="en-US" sz="2800" dirty="0" err="1">
                    <a:solidFill>
                      <a:schemeClr val="tx1"/>
                    </a:solidFill>
                  </a:rPr>
                  <a:t>w</a:t>
                </a:r>
                <a:r>
                  <a:rPr lang="en-US" sz="2800" baseline="-25000" dirty="0" err="1">
                    <a:solidFill>
                      <a:schemeClr val="tx1"/>
                    </a:solidFill>
                  </a:rPr>
                  <a:t>j</a:t>
                </a:r>
                <a:r>
                  <a:rPr lang="en-US" sz="2800" dirty="0">
                    <a:solidFill>
                      <a:schemeClr val="tx1"/>
                    </a:solidFill>
                  </a:rPr>
                  <a:t> </a:t>
                </a:r>
                <a14:m>
                  <m:oMath xmlns:m="http://schemas.openxmlformats.org/officeDocument/2006/math">
                    <m:r>
                      <a:rPr lang="en-US" sz="2800" i="1">
                        <a:solidFill>
                          <a:schemeClr val="tx1"/>
                        </a:solidFill>
                        <a:latin typeface="Cambria Math" charset="0"/>
                      </a:rPr>
                      <m:t>≤</m:t>
                    </m:r>
                  </m:oMath>
                </a14:m>
                <a:r>
                  <a:rPr lang="en-US" sz="2800" dirty="0">
                    <a:solidFill>
                      <a:schemeClr val="tx1"/>
                    </a:solidFill>
                  </a:rPr>
                  <a:t> x:</a:t>
                </a:r>
              </a:p>
              <a:p>
                <a:pPr lvl="4"/>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t> max{ </a:t>
                </a:r>
                <a:r>
                  <a:rPr lang="en-US" sz="2800" dirty="0">
                    <a:solidFill>
                      <a:schemeClr val="accent4"/>
                    </a:solidFill>
                  </a:rPr>
                  <a:t>K[</a:t>
                </a:r>
                <a:r>
                  <a:rPr lang="en-US" sz="2800" dirty="0" err="1">
                    <a:solidFill>
                      <a:schemeClr val="accent4"/>
                    </a:solidFill>
                  </a:rPr>
                  <a:t>x,j</a:t>
                </a:r>
                <a:r>
                  <a:rPr lang="en-US" sz="2800" dirty="0">
                    <a:solidFill>
                      <a:schemeClr val="accent4"/>
                    </a:solidFill>
                  </a:rPr>
                  <a:t>]</a:t>
                </a:r>
                <a:r>
                  <a:rPr lang="en-US" sz="2800" dirty="0"/>
                  <a:t>,   </a:t>
                </a:r>
              </a:p>
              <a:p>
                <a:pPr marL="1828800" lvl="4" indent="0">
                  <a:buNone/>
                </a:pPr>
                <a:r>
                  <a:rPr lang="en-US" sz="2800" dirty="0">
                    <a:solidFill>
                      <a:schemeClr val="accent5"/>
                    </a:solidFill>
                  </a:rPr>
                  <a:t>           K[x </a:t>
                </a:r>
                <a:r>
                  <a:rPr lang="mr-IN" sz="2800" dirty="0">
                    <a:solidFill>
                      <a:schemeClr val="accent5"/>
                    </a:solidFill>
                  </a:rPr>
                  <a:t>–</a:t>
                </a:r>
                <a:r>
                  <a:rPr lang="en-US" sz="2800" dirty="0">
                    <a:solidFill>
                      <a:schemeClr val="accent5"/>
                    </a:solidFill>
                  </a:rPr>
                  <a:t> </a:t>
                </a:r>
                <a:r>
                  <a:rPr lang="en-US" sz="2800" dirty="0" err="1">
                    <a:solidFill>
                      <a:schemeClr val="accent5"/>
                    </a:solidFill>
                  </a:rPr>
                  <a:t>w</a:t>
                </a:r>
                <a:r>
                  <a:rPr lang="en-US" sz="2800" baseline="-25000" dirty="0" err="1">
                    <a:solidFill>
                      <a:schemeClr val="accent5"/>
                    </a:solidFill>
                  </a:rPr>
                  <a:t>j</a:t>
                </a:r>
                <a:r>
                  <a:rPr lang="en-US" sz="2800" dirty="0">
                    <a:solidFill>
                      <a:schemeClr val="accent5"/>
                    </a:solidFill>
                  </a:rPr>
                  <a:t>, j-1] + </a:t>
                </a:r>
                <a:r>
                  <a:rPr lang="en-US" sz="2800" dirty="0" err="1">
                    <a:solidFill>
                      <a:schemeClr val="accent5"/>
                    </a:solidFill>
                  </a:rPr>
                  <a:t>v</a:t>
                </a:r>
                <a:r>
                  <a:rPr lang="en-US" sz="2800" baseline="-25000" dirty="0" err="1">
                    <a:solidFill>
                      <a:schemeClr val="accent5"/>
                    </a:solidFill>
                  </a:rPr>
                  <a:t>j</a:t>
                </a:r>
                <a:r>
                  <a:rPr lang="en-US" sz="2800" dirty="0"/>
                  <a:t> }</a:t>
                </a:r>
              </a:p>
              <a:p>
                <a:pPr lvl="1"/>
                <a:r>
                  <a:rPr lang="en-US" sz="2800" b="1" dirty="0"/>
                  <a:t>return</a:t>
                </a:r>
                <a:r>
                  <a:rPr lang="en-US" sz="2800" dirty="0"/>
                  <a:t> </a:t>
                </a:r>
                <a:r>
                  <a:rPr lang="en-US" sz="2800" dirty="0">
                    <a:solidFill>
                      <a:schemeClr val="accent1"/>
                    </a:solidFill>
                  </a:rPr>
                  <a:t>K[</a:t>
                </a:r>
                <a:r>
                  <a:rPr lang="en-US" sz="2800" dirty="0" err="1">
                    <a:solidFill>
                      <a:schemeClr val="accent1"/>
                    </a:solidFill>
                  </a:rPr>
                  <a:t>W,n</a:t>
                </a:r>
                <a:r>
                  <a:rPr lang="en-US" sz="2800" dirty="0">
                    <a:solidFill>
                      <a:schemeClr val="accent1"/>
                    </a:solidFill>
                  </a:rPr>
                  <a:t>]</a:t>
                </a:r>
              </a:p>
            </p:txBody>
          </p:sp>
        </mc:Choice>
        <mc:Fallback xmlns="">
          <p:sp>
            <p:nvSpPr>
              <p:cNvPr id="64" name="Content Placeholder 2"/>
              <p:cNvSpPr>
                <a:spLocks noGrp="1" noRot="1" noChangeAspect="1" noMove="1" noResize="1" noEditPoints="1" noAdjustHandles="1" noChangeArrowheads="1" noChangeShapeType="1" noTextEdit="1"/>
              </p:cNvSpPr>
              <p:nvPr>
                <p:ph idx="1"/>
              </p:nvPr>
            </p:nvSpPr>
            <p:spPr>
              <a:xfrm>
                <a:off x="5394302" y="86499"/>
                <a:ext cx="3911026" cy="2394912"/>
              </a:xfrm>
              <a:blipFill rotWithShape="0">
                <a:blip r:embed="rId9"/>
                <a:stretch>
                  <a:fillRect l="-468" t="-2799"/>
                </a:stretch>
              </a:blipFill>
            </p:spPr>
            <p:txBody>
              <a:bodyPr/>
              <a:lstStyle/>
              <a:p>
                <a:r>
                  <a:rPr lang="en-US">
                    <a:noFill/>
                  </a:rPr>
                  <a:t> </a:t>
                </a:r>
              </a:p>
            </p:txBody>
          </p:sp>
        </mc:Fallback>
      </mc:AlternateContent>
      <p:pic>
        <p:nvPicPr>
          <p:cNvPr id="65" name="Picture 6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7797" y="2901331"/>
            <a:ext cx="478947" cy="435192"/>
          </a:xfrm>
          <a:prstGeom prst="rect">
            <a:avLst/>
          </a:prstGeom>
        </p:spPr>
      </p:pic>
      <p:pic>
        <p:nvPicPr>
          <p:cNvPr id="67"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3610496"/>
            <a:ext cx="478947" cy="435192"/>
          </a:xfrm>
          <a:prstGeom prst="rect">
            <a:avLst/>
          </a:prstGeom>
        </p:spPr>
      </p:pic>
      <p:pic>
        <p:nvPicPr>
          <p:cNvPr id="66" name="Picture 6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4307613"/>
            <a:ext cx="478947" cy="435192"/>
          </a:xfrm>
          <a:prstGeom prst="rect">
            <a:avLst/>
          </a:prstGeom>
        </p:spPr>
      </p:pic>
      <p:pic>
        <p:nvPicPr>
          <p:cNvPr id="68" name="Picture 6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1902" y="2936230"/>
            <a:ext cx="478947" cy="435192"/>
          </a:xfrm>
          <a:prstGeom prst="rect">
            <a:avLst/>
          </a:prstGeom>
        </p:spPr>
      </p:pic>
      <p:pic>
        <p:nvPicPr>
          <p:cNvPr id="69" name="Picture 6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009404">
            <a:off x="3661523" y="3690435"/>
            <a:ext cx="441007" cy="400718"/>
          </a:xfrm>
          <a:prstGeom prst="rect">
            <a:avLst/>
          </a:prstGeom>
        </p:spPr>
      </p:pic>
      <p:pic>
        <p:nvPicPr>
          <p:cNvPr id="70" name="Picture 6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009404">
            <a:off x="3642075" y="4410840"/>
            <a:ext cx="441007" cy="400718"/>
          </a:xfrm>
          <a:prstGeom prst="rect">
            <a:avLst/>
          </a:prstGeom>
        </p:spPr>
      </p:pic>
      <p:pic>
        <p:nvPicPr>
          <p:cNvPr id="72" name="Picture 7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05425" y="2928519"/>
            <a:ext cx="478947" cy="435192"/>
          </a:xfrm>
          <a:prstGeom prst="rect">
            <a:avLst/>
          </a:prstGeom>
        </p:spPr>
      </p:pic>
      <p:pic>
        <p:nvPicPr>
          <p:cNvPr id="73" name="Picture 7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432465">
            <a:off x="4560689" y="3701969"/>
            <a:ext cx="364489" cy="331190"/>
          </a:xfrm>
          <a:prstGeom prst="rect">
            <a:avLst/>
          </a:prstGeom>
        </p:spPr>
      </p:pic>
      <p:pic>
        <p:nvPicPr>
          <p:cNvPr id="74" name="Picture 7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28982" y="3643426"/>
            <a:ext cx="355295" cy="322836"/>
          </a:xfrm>
          <a:prstGeom prst="rect">
            <a:avLst/>
          </a:prstGeom>
        </p:spPr>
      </p:pic>
      <p:pic>
        <p:nvPicPr>
          <p:cNvPr id="76" name="Picture 7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353945" y="4341162"/>
            <a:ext cx="440762" cy="400496"/>
          </a:xfrm>
          <a:prstGeom prst="rect">
            <a:avLst/>
          </a:prstGeom>
        </p:spPr>
      </p:pic>
      <p:sp>
        <p:nvSpPr>
          <p:cNvPr id="78" name="Rectangle 77"/>
          <p:cNvSpPr/>
          <p:nvPr/>
        </p:nvSpPr>
        <p:spPr>
          <a:xfrm>
            <a:off x="1376682" y="5524009"/>
            <a:ext cx="475267" cy="486526"/>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9" name="Rectangle 78"/>
          <p:cNvSpPr/>
          <p:nvPr/>
        </p:nvSpPr>
        <p:spPr>
          <a:xfrm>
            <a:off x="476286" y="5527085"/>
            <a:ext cx="478947" cy="483449"/>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3" name="TextBox 2"/>
          <p:cNvSpPr txBox="1"/>
          <p:nvPr/>
        </p:nvSpPr>
        <p:spPr>
          <a:xfrm>
            <a:off x="337143" y="6056700"/>
            <a:ext cx="1087914" cy="646331"/>
          </a:xfrm>
          <a:prstGeom prst="rect">
            <a:avLst/>
          </a:prstGeom>
          <a:noFill/>
        </p:spPr>
        <p:txBody>
          <a:bodyPr wrap="square" rtlCol="0">
            <a:spAutoFit/>
          </a:bodyPr>
          <a:lstStyle/>
          <a:p>
            <a:r>
              <a:rPr lang="en-US"/>
              <a:t>current entry</a:t>
            </a:r>
          </a:p>
        </p:txBody>
      </p:sp>
      <p:sp>
        <p:nvSpPr>
          <p:cNvPr id="80" name="TextBox 79"/>
          <p:cNvSpPr txBox="1"/>
          <p:nvPr/>
        </p:nvSpPr>
        <p:spPr>
          <a:xfrm>
            <a:off x="1273424" y="6035788"/>
            <a:ext cx="1617910" cy="646331"/>
          </a:xfrm>
          <a:prstGeom prst="rect">
            <a:avLst/>
          </a:prstGeom>
          <a:noFill/>
        </p:spPr>
        <p:txBody>
          <a:bodyPr wrap="square" rtlCol="0">
            <a:spAutoFit/>
          </a:bodyPr>
          <a:lstStyle/>
          <a:p>
            <a:r>
              <a:rPr lang="en-US"/>
              <a:t>relevant previous entry</a:t>
            </a:r>
          </a:p>
        </p:txBody>
      </p:sp>
      <p:sp>
        <p:nvSpPr>
          <p:cNvPr id="2" name="Slide Number Placeholder 1">
            <a:extLst>
              <a:ext uri="{FF2B5EF4-FFF2-40B4-BE49-F238E27FC236}">
                <a16:creationId xmlns:a16="http://schemas.microsoft.com/office/drawing/2014/main" id="{16DD4BFA-A5C0-C344-9806-E866DE16BCBE}"/>
              </a:ext>
            </a:extLst>
          </p:cNvPr>
          <p:cNvSpPr>
            <a:spLocks noGrp="1"/>
          </p:cNvSpPr>
          <p:nvPr>
            <p:ph type="sldNum" sz="quarter" idx="12"/>
          </p:nvPr>
        </p:nvSpPr>
        <p:spPr/>
        <p:txBody>
          <a:bodyPr/>
          <a:lstStyle/>
          <a:p>
            <a:fld id="{EF2FF170-42D9-E44F-9C55-E217B723EC95}" type="slidenum">
              <a:rPr lang="en-US" smtClean="0"/>
              <a:t>92</a:t>
            </a:fld>
            <a:endParaRPr lang="en-US"/>
          </a:p>
        </p:txBody>
      </p:sp>
    </p:spTree>
    <p:extLst>
      <p:ext uri="{BB962C8B-B14F-4D97-AF65-F5344CB8AC3E}">
        <p14:creationId xmlns:p14="http://schemas.microsoft.com/office/powerpoint/2010/main" val="3982523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19537" y="2015068"/>
            <a:ext cx="2774094" cy="699992"/>
            <a:chOff x="628650" y="2737674"/>
            <a:chExt cx="3565004" cy="857179"/>
          </a:xfrm>
          <a:solidFill>
            <a:schemeClr val="accent2">
              <a:lumMod val="20000"/>
              <a:lumOff val="80000"/>
            </a:schemeClr>
          </a:solidFill>
        </p:grpSpPr>
        <p:sp>
          <p:nvSpPr>
            <p:cNvPr id="5" name="Rectangle 4"/>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6" name="Rectangle 5"/>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7" name="Rectangle 6"/>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8" name="Rectangle 7"/>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gr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15436" y="5221525"/>
            <a:ext cx="1168789" cy="1168789"/>
          </a:xfrm>
          <a:prstGeom prst="rect">
            <a:avLst/>
          </a:prstGeom>
        </p:spPr>
      </p:pic>
      <p:grpSp>
        <p:nvGrpSpPr>
          <p:cNvPr id="16" name="Group 15"/>
          <p:cNvGrpSpPr/>
          <p:nvPr/>
        </p:nvGrpSpPr>
        <p:grpSpPr>
          <a:xfrm>
            <a:off x="3688355" y="5237725"/>
            <a:ext cx="3673114" cy="1475713"/>
            <a:chOff x="-479811" y="1751737"/>
            <a:chExt cx="5881453" cy="2600511"/>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1626" y="1998496"/>
              <a:ext cx="890016" cy="89001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8981" y="1966357"/>
              <a:ext cx="922155" cy="92215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3804" y="1751737"/>
              <a:ext cx="1136775" cy="1136775"/>
            </a:xfrm>
            <a:prstGeom prst="rect">
              <a:avLst/>
            </a:prstGeom>
          </p:spPr>
        </p:pic>
        <p:sp>
          <p:nvSpPr>
            <p:cNvPr id="20" name="TextBox 19"/>
            <p:cNvSpPr txBox="1"/>
            <p:nvPr/>
          </p:nvSpPr>
          <p:spPr>
            <a:xfrm>
              <a:off x="-479809" y="3113586"/>
              <a:ext cx="1729993" cy="650839"/>
            </a:xfrm>
            <a:prstGeom prst="rect">
              <a:avLst/>
            </a:prstGeom>
            <a:noFill/>
          </p:spPr>
          <p:txBody>
            <a:bodyPr wrap="square" rtlCol="0">
              <a:spAutoFit/>
            </a:bodyPr>
            <a:lstStyle/>
            <a:p>
              <a:r>
                <a:rPr lang="en-US" dirty="0">
                  <a:solidFill>
                    <a:schemeClr val="accent4"/>
                  </a:solidFill>
                </a:rPr>
                <a:t>Weight:</a:t>
              </a:r>
            </a:p>
          </p:txBody>
        </p:sp>
        <p:sp>
          <p:nvSpPr>
            <p:cNvPr id="21" name="TextBox 20"/>
            <p:cNvSpPr txBox="1"/>
            <p:nvPr/>
          </p:nvSpPr>
          <p:spPr>
            <a:xfrm>
              <a:off x="-479809" y="3701409"/>
              <a:ext cx="1729993" cy="650839"/>
            </a:xfrm>
            <a:prstGeom prst="rect">
              <a:avLst/>
            </a:prstGeom>
            <a:noFill/>
          </p:spPr>
          <p:txBody>
            <a:bodyPr wrap="square" rtlCol="0">
              <a:spAutoFit/>
            </a:bodyPr>
            <a:lstStyle/>
            <a:p>
              <a:r>
                <a:rPr lang="en-US" dirty="0">
                  <a:solidFill>
                    <a:schemeClr val="accent1"/>
                  </a:solidFill>
                </a:rPr>
                <a:t>Value:</a:t>
              </a:r>
            </a:p>
          </p:txBody>
        </p:sp>
        <p:sp>
          <p:nvSpPr>
            <p:cNvPr id="22" name="TextBox 21"/>
            <p:cNvSpPr txBox="1"/>
            <p:nvPr/>
          </p:nvSpPr>
          <p:spPr>
            <a:xfrm>
              <a:off x="1782501" y="3005866"/>
              <a:ext cx="682906" cy="650839"/>
            </a:xfrm>
            <a:prstGeom prst="rect">
              <a:avLst/>
            </a:prstGeom>
            <a:noFill/>
          </p:spPr>
          <p:txBody>
            <a:bodyPr wrap="square" rtlCol="0">
              <a:spAutoFit/>
            </a:bodyPr>
            <a:lstStyle/>
            <a:p>
              <a:r>
                <a:rPr lang="en-US" dirty="0">
                  <a:solidFill>
                    <a:schemeClr val="accent4"/>
                  </a:solidFill>
                </a:rPr>
                <a:t>1</a:t>
              </a:r>
            </a:p>
          </p:txBody>
        </p:sp>
        <p:sp>
          <p:nvSpPr>
            <p:cNvPr id="23" name="TextBox 22"/>
            <p:cNvSpPr txBox="1"/>
            <p:nvPr/>
          </p:nvSpPr>
          <p:spPr>
            <a:xfrm>
              <a:off x="3250794" y="3005864"/>
              <a:ext cx="682906" cy="650839"/>
            </a:xfrm>
            <a:prstGeom prst="rect">
              <a:avLst/>
            </a:prstGeom>
            <a:noFill/>
          </p:spPr>
          <p:txBody>
            <a:bodyPr wrap="square" rtlCol="0">
              <a:spAutoFit/>
            </a:bodyPr>
            <a:lstStyle/>
            <a:p>
              <a:r>
                <a:rPr lang="en-US" dirty="0">
                  <a:solidFill>
                    <a:schemeClr val="accent4"/>
                  </a:solidFill>
                </a:rPr>
                <a:t>2</a:t>
              </a:r>
            </a:p>
          </p:txBody>
        </p:sp>
        <p:sp>
          <p:nvSpPr>
            <p:cNvPr id="24" name="TextBox 23"/>
            <p:cNvSpPr txBox="1"/>
            <p:nvPr/>
          </p:nvSpPr>
          <p:spPr>
            <a:xfrm>
              <a:off x="4718736" y="3005862"/>
              <a:ext cx="682906" cy="650839"/>
            </a:xfrm>
            <a:prstGeom prst="rect">
              <a:avLst/>
            </a:prstGeom>
            <a:noFill/>
          </p:spPr>
          <p:txBody>
            <a:bodyPr wrap="square" rtlCol="0">
              <a:spAutoFit/>
            </a:bodyPr>
            <a:lstStyle/>
            <a:p>
              <a:r>
                <a:rPr lang="en-US" dirty="0">
                  <a:solidFill>
                    <a:schemeClr val="accent4"/>
                  </a:solidFill>
                </a:rPr>
                <a:t>3</a:t>
              </a:r>
            </a:p>
          </p:txBody>
        </p:sp>
        <p:sp>
          <p:nvSpPr>
            <p:cNvPr id="25" name="TextBox 24"/>
            <p:cNvSpPr txBox="1"/>
            <p:nvPr/>
          </p:nvSpPr>
          <p:spPr>
            <a:xfrm>
              <a:off x="1747641" y="3701409"/>
              <a:ext cx="682906" cy="650839"/>
            </a:xfrm>
            <a:prstGeom prst="rect">
              <a:avLst/>
            </a:prstGeom>
            <a:noFill/>
          </p:spPr>
          <p:txBody>
            <a:bodyPr wrap="square" rtlCol="0">
              <a:spAutoFit/>
            </a:bodyPr>
            <a:lstStyle/>
            <a:p>
              <a:r>
                <a:rPr lang="en-US" dirty="0">
                  <a:solidFill>
                    <a:schemeClr val="accent1"/>
                  </a:solidFill>
                </a:rPr>
                <a:t>1</a:t>
              </a:r>
            </a:p>
          </p:txBody>
        </p:sp>
        <p:sp>
          <p:nvSpPr>
            <p:cNvPr id="26" name="TextBox 25"/>
            <p:cNvSpPr txBox="1"/>
            <p:nvPr/>
          </p:nvSpPr>
          <p:spPr>
            <a:xfrm>
              <a:off x="3215758" y="3667231"/>
              <a:ext cx="682906" cy="650839"/>
            </a:xfrm>
            <a:prstGeom prst="rect">
              <a:avLst/>
            </a:prstGeom>
            <a:noFill/>
          </p:spPr>
          <p:txBody>
            <a:bodyPr wrap="square" rtlCol="0">
              <a:spAutoFit/>
            </a:bodyPr>
            <a:lstStyle/>
            <a:p>
              <a:r>
                <a:rPr lang="en-US" dirty="0">
                  <a:solidFill>
                    <a:schemeClr val="accent1"/>
                  </a:solidFill>
                </a:rPr>
                <a:t>4</a:t>
              </a:r>
            </a:p>
          </p:txBody>
        </p:sp>
        <p:sp>
          <p:nvSpPr>
            <p:cNvPr id="27" name="TextBox 26"/>
            <p:cNvSpPr txBox="1"/>
            <p:nvPr/>
          </p:nvSpPr>
          <p:spPr>
            <a:xfrm>
              <a:off x="4718736" y="3655655"/>
              <a:ext cx="682906" cy="650839"/>
            </a:xfrm>
            <a:prstGeom prst="rect">
              <a:avLst/>
            </a:prstGeom>
            <a:noFill/>
          </p:spPr>
          <p:txBody>
            <a:bodyPr wrap="square" rtlCol="0">
              <a:spAutoFit/>
            </a:bodyPr>
            <a:lstStyle/>
            <a:p>
              <a:r>
                <a:rPr lang="en-US" dirty="0">
                  <a:solidFill>
                    <a:schemeClr val="accent1"/>
                  </a:solidFill>
                </a:rPr>
                <a:t>6</a:t>
              </a:r>
            </a:p>
          </p:txBody>
        </p:sp>
        <p:sp>
          <p:nvSpPr>
            <p:cNvPr id="28" name="TextBox 27"/>
            <p:cNvSpPr txBox="1"/>
            <p:nvPr/>
          </p:nvSpPr>
          <p:spPr>
            <a:xfrm>
              <a:off x="-479811" y="2402818"/>
              <a:ext cx="1770386" cy="650839"/>
            </a:xfrm>
            <a:prstGeom prst="rect">
              <a:avLst/>
            </a:prstGeom>
            <a:noFill/>
          </p:spPr>
          <p:txBody>
            <a:bodyPr wrap="square" rtlCol="0">
              <a:spAutoFit/>
            </a:bodyPr>
            <a:lstStyle/>
            <a:p>
              <a:r>
                <a:rPr lang="en-US" dirty="0">
                  <a:solidFill>
                    <a:schemeClr val="accent5"/>
                  </a:solidFill>
                </a:rPr>
                <a:t>Item:</a:t>
              </a:r>
            </a:p>
          </p:txBody>
        </p:sp>
      </p:grpSp>
      <p:sp>
        <p:nvSpPr>
          <p:cNvPr id="29" name="TextBox 28"/>
          <p:cNvSpPr txBox="1"/>
          <p:nvPr/>
        </p:nvSpPr>
        <p:spPr>
          <a:xfrm>
            <a:off x="7592138" y="6313328"/>
            <a:ext cx="1944547" cy="400110"/>
          </a:xfrm>
          <a:prstGeom prst="rect">
            <a:avLst/>
          </a:prstGeom>
          <a:noFill/>
        </p:spPr>
        <p:txBody>
          <a:bodyPr wrap="square" rtlCol="0">
            <a:spAutoFit/>
          </a:bodyPr>
          <a:lstStyle/>
          <a:p>
            <a:r>
              <a:rPr lang="en-US" sz="2000" dirty="0">
                <a:solidFill>
                  <a:srgbClr val="7030A0"/>
                </a:solidFill>
              </a:rPr>
              <a:t>Capacity: 3</a:t>
            </a:r>
          </a:p>
        </p:txBody>
      </p:sp>
      <p:sp>
        <p:nvSpPr>
          <p:cNvPr id="30" name="Title 29"/>
          <p:cNvSpPr>
            <a:spLocks noGrp="1"/>
          </p:cNvSpPr>
          <p:nvPr>
            <p:ph type="title"/>
          </p:nvPr>
        </p:nvSpPr>
        <p:spPr/>
        <p:txBody>
          <a:bodyPr/>
          <a:lstStyle/>
          <a:p>
            <a:r>
              <a:rPr lang="en-US" dirty="0"/>
              <a:t>Example</a:t>
            </a:r>
          </a:p>
        </p:txBody>
      </p:sp>
      <p:grpSp>
        <p:nvGrpSpPr>
          <p:cNvPr id="31" name="Group 30"/>
          <p:cNvGrpSpPr/>
          <p:nvPr/>
        </p:nvGrpSpPr>
        <p:grpSpPr>
          <a:xfrm>
            <a:off x="2117568" y="2714528"/>
            <a:ext cx="2774094" cy="699992"/>
            <a:chOff x="628650" y="2737674"/>
            <a:chExt cx="3565004" cy="857179"/>
          </a:xfrm>
          <a:solidFill>
            <a:schemeClr val="accent2">
              <a:lumMod val="20000"/>
              <a:lumOff val="80000"/>
            </a:schemeClr>
          </a:solidFill>
        </p:grpSpPr>
        <p:sp>
          <p:nvSpPr>
            <p:cNvPr id="32" name="Rectangle 31"/>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3" name="Rectangle 32"/>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4" name="Rectangle 33"/>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35" name="Rectangle 34"/>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grpSp>
      <p:grpSp>
        <p:nvGrpSpPr>
          <p:cNvPr id="37" name="Group 36"/>
          <p:cNvGrpSpPr/>
          <p:nvPr/>
        </p:nvGrpSpPr>
        <p:grpSpPr>
          <a:xfrm>
            <a:off x="2117568" y="3413313"/>
            <a:ext cx="2774094" cy="699992"/>
            <a:chOff x="628650" y="2737674"/>
            <a:chExt cx="3565004" cy="857179"/>
          </a:xfrm>
          <a:solidFill>
            <a:schemeClr val="accent2">
              <a:lumMod val="20000"/>
              <a:lumOff val="80000"/>
            </a:schemeClr>
          </a:solidFill>
        </p:grpSpPr>
        <p:sp>
          <p:nvSpPr>
            <p:cNvPr id="38" name="Rectangle 37"/>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39" name="Rectangle 38"/>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0" name="Rectangle 39"/>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4</a:t>
              </a:r>
            </a:p>
          </p:txBody>
        </p:sp>
        <p:sp>
          <p:nvSpPr>
            <p:cNvPr id="41" name="Rectangle 40"/>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5</a:t>
              </a:r>
            </a:p>
          </p:txBody>
        </p:sp>
      </p:grpSp>
      <p:grpSp>
        <p:nvGrpSpPr>
          <p:cNvPr id="43" name="Group 42"/>
          <p:cNvGrpSpPr/>
          <p:nvPr/>
        </p:nvGrpSpPr>
        <p:grpSpPr>
          <a:xfrm>
            <a:off x="2117568" y="4111105"/>
            <a:ext cx="2774094" cy="699992"/>
            <a:chOff x="628650" y="2737674"/>
            <a:chExt cx="3565004" cy="857179"/>
          </a:xfrm>
          <a:solidFill>
            <a:schemeClr val="accent2">
              <a:lumMod val="20000"/>
              <a:lumOff val="80000"/>
            </a:schemeClr>
          </a:solidFill>
        </p:grpSpPr>
        <p:sp>
          <p:nvSpPr>
            <p:cNvPr id="44" name="Rectangle 43"/>
            <p:cNvSpPr/>
            <p:nvPr/>
          </p:nvSpPr>
          <p:spPr>
            <a:xfrm>
              <a:off x="628650"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0</a:t>
              </a:r>
            </a:p>
          </p:txBody>
        </p:sp>
        <p:sp>
          <p:nvSpPr>
            <p:cNvPr id="45" name="Rectangle 44"/>
            <p:cNvSpPr/>
            <p:nvPr/>
          </p:nvSpPr>
          <p:spPr>
            <a:xfrm>
              <a:off x="1519901"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1</a:t>
              </a:r>
            </a:p>
          </p:txBody>
        </p:sp>
        <p:sp>
          <p:nvSpPr>
            <p:cNvPr id="46" name="Rectangle 45"/>
            <p:cNvSpPr/>
            <p:nvPr/>
          </p:nvSpPr>
          <p:spPr>
            <a:xfrm>
              <a:off x="2411152" y="2737674"/>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4</a:t>
              </a:r>
            </a:p>
          </p:txBody>
        </p:sp>
        <p:sp>
          <p:nvSpPr>
            <p:cNvPr id="47" name="Rectangle 46"/>
            <p:cNvSpPr/>
            <p:nvPr/>
          </p:nvSpPr>
          <p:spPr>
            <a:xfrm>
              <a:off x="3302403" y="2738326"/>
              <a:ext cx="891251" cy="856527"/>
            </a:xfrm>
            <a:prstGeom prst="rect">
              <a:avLst/>
            </a:prstGeom>
            <a:grp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6</a:t>
              </a:r>
            </a:p>
          </p:txBody>
        </p:sp>
      </p:grpSp>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4328932"/>
            <a:ext cx="478947" cy="435192"/>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2" y="3563080"/>
            <a:ext cx="478947" cy="435192"/>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909" y="2872314"/>
            <a:ext cx="478947" cy="435192"/>
          </a:xfrm>
          <a:prstGeom prst="rect">
            <a:avLst/>
          </a:prstGeom>
        </p:spPr>
      </p:pic>
      <p:pic>
        <p:nvPicPr>
          <p:cNvPr id="52"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048" y="3563080"/>
            <a:ext cx="527428" cy="479244"/>
          </a:xfrm>
          <a:prstGeom prst="rect">
            <a:avLst/>
          </a:prstGeom>
        </p:spPr>
      </p:pic>
      <p:pic>
        <p:nvPicPr>
          <p:cNvPr id="53" name="Picture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805" y="4328932"/>
            <a:ext cx="527428" cy="479244"/>
          </a:xfrm>
          <a:prstGeom prst="rect">
            <a:avLst/>
          </a:prstGeom>
        </p:spPr>
      </p:pic>
      <p:pic>
        <p:nvPicPr>
          <p:cNvPr id="54" name="Picture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50" y="4416041"/>
            <a:ext cx="467136" cy="424460"/>
          </a:xfrm>
          <a:prstGeom prst="rect">
            <a:avLst/>
          </a:prstGeom>
        </p:spPr>
      </p:pic>
      <p:sp>
        <p:nvSpPr>
          <p:cNvPr id="55" name="TextBox 54"/>
          <p:cNvSpPr txBox="1"/>
          <p:nvPr/>
        </p:nvSpPr>
        <p:spPr>
          <a:xfrm>
            <a:off x="1608882" y="2160378"/>
            <a:ext cx="740780" cy="369332"/>
          </a:xfrm>
          <a:prstGeom prst="rect">
            <a:avLst/>
          </a:prstGeom>
          <a:noFill/>
        </p:spPr>
        <p:txBody>
          <a:bodyPr wrap="square" rtlCol="0">
            <a:spAutoFit/>
          </a:bodyPr>
          <a:lstStyle/>
          <a:p>
            <a:r>
              <a:rPr lang="en-US"/>
              <a:t>j=0</a:t>
            </a:r>
            <a:endParaRPr lang="en-US" dirty="0"/>
          </a:p>
        </p:txBody>
      </p:sp>
      <p:sp>
        <p:nvSpPr>
          <p:cNvPr id="56" name="TextBox 55"/>
          <p:cNvSpPr txBox="1"/>
          <p:nvPr/>
        </p:nvSpPr>
        <p:spPr>
          <a:xfrm>
            <a:off x="1608882" y="2933216"/>
            <a:ext cx="740780" cy="369332"/>
          </a:xfrm>
          <a:prstGeom prst="rect">
            <a:avLst/>
          </a:prstGeom>
          <a:noFill/>
        </p:spPr>
        <p:txBody>
          <a:bodyPr wrap="square" rtlCol="0">
            <a:spAutoFit/>
          </a:bodyPr>
          <a:lstStyle/>
          <a:p>
            <a:r>
              <a:rPr lang="en-US" dirty="0"/>
              <a:t>j=1</a:t>
            </a:r>
          </a:p>
        </p:txBody>
      </p:sp>
      <p:sp>
        <p:nvSpPr>
          <p:cNvPr id="57" name="TextBox 56"/>
          <p:cNvSpPr txBox="1"/>
          <p:nvPr/>
        </p:nvSpPr>
        <p:spPr>
          <a:xfrm>
            <a:off x="1608882" y="3643426"/>
            <a:ext cx="740780" cy="369332"/>
          </a:xfrm>
          <a:prstGeom prst="rect">
            <a:avLst/>
          </a:prstGeom>
          <a:noFill/>
        </p:spPr>
        <p:txBody>
          <a:bodyPr wrap="square" rtlCol="0">
            <a:spAutoFit/>
          </a:bodyPr>
          <a:lstStyle/>
          <a:p>
            <a:r>
              <a:rPr lang="en-US" dirty="0"/>
              <a:t>j=2</a:t>
            </a:r>
          </a:p>
        </p:txBody>
      </p:sp>
      <p:sp>
        <p:nvSpPr>
          <p:cNvPr id="58" name="TextBox 57"/>
          <p:cNvSpPr txBox="1"/>
          <p:nvPr/>
        </p:nvSpPr>
        <p:spPr>
          <a:xfrm>
            <a:off x="1558593" y="4361862"/>
            <a:ext cx="740780" cy="369332"/>
          </a:xfrm>
          <a:prstGeom prst="rect">
            <a:avLst/>
          </a:prstGeom>
          <a:noFill/>
        </p:spPr>
        <p:txBody>
          <a:bodyPr wrap="square" rtlCol="0">
            <a:spAutoFit/>
          </a:bodyPr>
          <a:lstStyle/>
          <a:p>
            <a:r>
              <a:rPr lang="en-US" dirty="0"/>
              <a:t>j=3</a:t>
            </a:r>
          </a:p>
        </p:txBody>
      </p:sp>
      <p:sp>
        <p:nvSpPr>
          <p:cNvPr id="59" name="TextBox 58"/>
          <p:cNvSpPr txBox="1"/>
          <p:nvPr/>
        </p:nvSpPr>
        <p:spPr>
          <a:xfrm>
            <a:off x="2197811" y="1537070"/>
            <a:ext cx="533035" cy="369332"/>
          </a:xfrm>
          <a:prstGeom prst="rect">
            <a:avLst/>
          </a:prstGeom>
          <a:noFill/>
        </p:spPr>
        <p:txBody>
          <a:bodyPr wrap="square" rtlCol="0">
            <a:spAutoFit/>
          </a:bodyPr>
          <a:lstStyle/>
          <a:p>
            <a:r>
              <a:rPr lang="en-US"/>
              <a:t>x=0</a:t>
            </a:r>
            <a:endParaRPr lang="en-US" dirty="0"/>
          </a:p>
        </p:txBody>
      </p:sp>
      <p:sp>
        <p:nvSpPr>
          <p:cNvPr id="60" name="TextBox 59"/>
          <p:cNvSpPr txBox="1"/>
          <p:nvPr/>
        </p:nvSpPr>
        <p:spPr>
          <a:xfrm>
            <a:off x="2891334" y="1508159"/>
            <a:ext cx="533035" cy="369332"/>
          </a:xfrm>
          <a:prstGeom prst="rect">
            <a:avLst/>
          </a:prstGeom>
          <a:noFill/>
        </p:spPr>
        <p:txBody>
          <a:bodyPr wrap="square" rtlCol="0">
            <a:spAutoFit/>
          </a:bodyPr>
          <a:lstStyle/>
          <a:p>
            <a:r>
              <a:rPr lang="en-US" dirty="0"/>
              <a:t>x=1</a:t>
            </a:r>
          </a:p>
        </p:txBody>
      </p:sp>
      <p:sp>
        <p:nvSpPr>
          <p:cNvPr id="61" name="TextBox 60"/>
          <p:cNvSpPr txBox="1"/>
          <p:nvPr/>
        </p:nvSpPr>
        <p:spPr>
          <a:xfrm>
            <a:off x="3584857" y="1523812"/>
            <a:ext cx="533035" cy="369332"/>
          </a:xfrm>
          <a:prstGeom prst="rect">
            <a:avLst/>
          </a:prstGeom>
          <a:noFill/>
        </p:spPr>
        <p:txBody>
          <a:bodyPr wrap="square" rtlCol="0">
            <a:spAutoFit/>
          </a:bodyPr>
          <a:lstStyle/>
          <a:p>
            <a:r>
              <a:rPr lang="en-US" dirty="0"/>
              <a:t>x=2</a:t>
            </a:r>
          </a:p>
        </p:txBody>
      </p:sp>
      <p:sp>
        <p:nvSpPr>
          <p:cNvPr id="62" name="TextBox 61"/>
          <p:cNvSpPr txBox="1"/>
          <p:nvPr/>
        </p:nvSpPr>
        <p:spPr>
          <a:xfrm>
            <a:off x="4278380" y="1525781"/>
            <a:ext cx="533035" cy="369332"/>
          </a:xfrm>
          <a:prstGeom prst="rect">
            <a:avLst/>
          </a:prstGeom>
          <a:noFill/>
        </p:spPr>
        <p:txBody>
          <a:bodyPr wrap="square" rtlCol="0">
            <a:spAutoFit/>
          </a:bodyPr>
          <a:lstStyle/>
          <a:p>
            <a:r>
              <a:rPr lang="en-US" dirty="0"/>
              <a:t>x=3</a:t>
            </a:r>
          </a:p>
        </p:txBody>
      </p:sp>
      <mc:AlternateContent xmlns:mc="http://schemas.openxmlformats.org/markup-compatibility/2006" xmlns:a14="http://schemas.microsoft.com/office/drawing/2010/main">
        <mc:Choice Requires="a14">
          <p:sp>
            <p:nvSpPr>
              <p:cNvPr id="64" name="Content Placeholder 2"/>
              <p:cNvSpPr>
                <a:spLocks noGrp="1"/>
              </p:cNvSpPr>
              <p:nvPr>
                <p:ph idx="1"/>
              </p:nvPr>
            </p:nvSpPr>
            <p:spPr>
              <a:xfrm>
                <a:off x="5394302" y="86499"/>
                <a:ext cx="3911026" cy="2394912"/>
              </a:xfrm>
            </p:spPr>
            <p:txBody>
              <a:bodyPr>
                <a:normAutofit fontScale="55000" lnSpcReduction="20000"/>
              </a:bodyPr>
              <a:lstStyle/>
              <a:p>
                <a:r>
                  <a:rPr lang="en-US" dirty="0"/>
                  <a:t>Zero-One-Knapsack(W, n, w, v):</a:t>
                </a:r>
              </a:p>
              <a:p>
                <a:pPr lvl="1"/>
                <a:r>
                  <a:rPr lang="en-US" sz="2800" dirty="0">
                    <a:solidFill>
                      <a:schemeClr val="accent1"/>
                    </a:solidFill>
                  </a:rPr>
                  <a:t>K[x,0] = 0 </a:t>
                </a:r>
                <a:r>
                  <a:rPr lang="en-US" sz="2800" dirty="0">
                    <a:solidFill>
                      <a:schemeClr val="tx2"/>
                    </a:solidFill>
                  </a:rPr>
                  <a:t>for all x = 0,</a:t>
                </a:r>
                <a:r>
                  <a:rPr lang="mr-IN" sz="2800" dirty="0">
                    <a:solidFill>
                      <a:schemeClr val="tx2"/>
                    </a:solidFill>
                  </a:rPr>
                  <a:t>…</a:t>
                </a:r>
                <a:r>
                  <a:rPr lang="en-US" sz="2800" dirty="0">
                    <a:solidFill>
                      <a:schemeClr val="tx2"/>
                    </a:solidFill>
                  </a:rPr>
                  <a:t>,W</a:t>
                </a:r>
              </a:p>
              <a:p>
                <a:pPr lvl="1"/>
                <a:r>
                  <a:rPr lang="en-US" sz="2800" dirty="0">
                    <a:solidFill>
                      <a:schemeClr val="accent1"/>
                    </a:solidFill>
                  </a:rPr>
                  <a:t>K[0,i] = 0 </a:t>
                </a:r>
                <a:r>
                  <a:rPr lang="en-US" sz="2800" dirty="0">
                    <a:solidFill>
                      <a:schemeClr val="tx2"/>
                    </a:solidFill>
                  </a:rPr>
                  <a:t>for all </a:t>
                </a:r>
                <a:r>
                  <a:rPr lang="en-US" sz="2800" dirty="0" err="1">
                    <a:solidFill>
                      <a:schemeClr val="tx2"/>
                    </a:solidFill>
                  </a:rPr>
                  <a:t>i</a:t>
                </a:r>
                <a:r>
                  <a:rPr lang="en-US" sz="2800" dirty="0">
                    <a:solidFill>
                      <a:schemeClr val="tx2"/>
                    </a:solidFill>
                  </a:rPr>
                  <a:t> = 0,</a:t>
                </a:r>
                <a:r>
                  <a:rPr lang="mr-IN" sz="2800" dirty="0">
                    <a:solidFill>
                      <a:schemeClr val="tx2"/>
                    </a:solidFill>
                  </a:rPr>
                  <a:t>…</a:t>
                </a:r>
                <a:r>
                  <a:rPr lang="en-US" sz="2800" dirty="0">
                    <a:solidFill>
                      <a:schemeClr val="tx2"/>
                    </a:solidFill>
                  </a:rPr>
                  <a:t>,n</a:t>
                </a:r>
              </a:p>
              <a:p>
                <a:pPr lvl="1"/>
                <a:r>
                  <a:rPr lang="en-US" sz="2800" b="1" dirty="0">
                    <a:solidFill>
                      <a:srgbClr val="7030A0"/>
                    </a:solidFill>
                  </a:rPr>
                  <a:t>for</a:t>
                </a:r>
                <a:r>
                  <a:rPr lang="en-US" sz="2800" dirty="0">
                    <a:solidFill>
                      <a:srgbClr val="7030A0"/>
                    </a:solidFill>
                  </a:rPr>
                  <a:t> x = 1,</a:t>
                </a:r>
                <a:r>
                  <a:rPr lang="mr-IN" sz="2800" dirty="0">
                    <a:solidFill>
                      <a:srgbClr val="7030A0"/>
                    </a:solidFill>
                  </a:rPr>
                  <a:t>…</a:t>
                </a:r>
                <a:r>
                  <a:rPr lang="en-US" sz="2800" dirty="0">
                    <a:solidFill>
                      <a:srgbClr val="7030A0"/>
                    </a:solidFill>
                  </a:rPr>
                  <a:t>,W:</a:t>
                </a:r>
              </a:p>
              <a:p>
                <a:pPr lvl="2"/>
                <a:r>
                  <a:rPr lang="en-US" sz="2800" b="1" dirty="0">
                    <a:solidFill>
                      <a:srgbClr val="7030A0"/>
                    </a:solidFill>
                  </a:rPr>
                  <a:t>for</a:t>
                </a:r>
                <a:r>
                  <a:rPr lang="en-US" sz="2800" dirty="0">
                    <a:solidFill>
                      <a:srgbClr val="7030A0"/>
                    </a:solidFill>
                  </a:rPr>
                  <a:t> j = 1,</a:t>
                </a:r>
                <a:r>
                  <a:rPr lang="mr-IN" sz="2800" dirty="0">
                    <a:solidFill>
                      <a:srgbClr val="7030A0"/>
                    </a:solidFill>
                  </a:rPr>
                  <a:t>…</a:t>
                </a:r>
                <a:r>
                  <a:rPr lang="en-US" sz="2800" dirty="0">
                    <a:solidFill>
                      <a:srgbClr val="7030A0"/>
                    </a:solidFill>
                  </a:rPr>
                  <a:t>,n:</a:t>
                </a:r>
              </a:p>
              <a:p>
                <a:pPr lvl="3"/>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solidFill>
                      <a:schemeClr val="accent4"/>
                    </a:solidFill>
                  </a:rPr>
                  <a:t> K[x, j-1]</a:t>
                </a:r>
              </a:p>
              <a:p>
                <a:pPr lvl="3"/>
                <a:r>
                  <a:rPr lang="en-US" sz="2800" b="1" dirty="0">
                    <a:solidFill>
                      <a:schemeClr val="tx1"/>
                    </a:solidFill>
                  </a:rPr>
                  <a:t>if</a:t>
                </a:r>
                <a:r>
                  <a:rPr lang="en-US" sz="2800" dirty="0">
                    <a:solidFill>
                      <a:schemeClr val="tx1"/>
                    </a:solidFill>
                  </a:rPr>
                  <a:t> </a:t>
                </a:r>
                <a:r>
                  <a:rPr lang="en-US" sz="2800" dirty="0" err="1">
                    <a:solidFill>
                      <a:schemeClr val="tx1"/>
                    </a:solidFill>
                  </a:rPr>
                  <a:t>w</a:t>
                </a:r>
                <a:r>
                  <a:rPr lang="en-US" sz="2800" baseline="-25000" dirty="0" err="1">
                    <a:solidFill>
                      <a:schemeClr val="tx1"/>
                    </a:solidFill>
                  </a:rPr>
                  <a:t>j</a:t>
                </a:r>
                <a:r>
                  <a:rPr lang="en-US" sz="2800" dirty="0">
                    <a:solidFill>
                      <a:schemeClr val="tx1"/>
                    </a:solidFill>
                  </a:rPr>
                  <a:t> </a:t>
                </a:r>
                <a14:m>
                  <m:oMath xmlns:m="http://schemas.openxmlformats.org/officeDocument/2006/math">
                    <m:r>
                      <a:rPr lang="en-US" sz="2800" i="1">
                        <a:solidFill>
                          <a:schemeClr val="tx1"/>
                        </a:solidFill>
                        <a:latin typeface="Cambria Math" charset="0"/>
                      </a:rPr>
                      <m:t>≤</m:t>
                    </m:r>
                  </m:oMath>
                </a14:m>
                <a:r>
                  <a:rPr lang="en-US" sz="2800" dirty="0">
                    <a:solidFill>
                      <a:schemeClr val="tx1"/>
                    </a:solidFill>
                  </a:rPr>
                  <a:t> x:</a:t>
                </a:r>
              </a:p>
              <a:p>
                <a:pPr lvl="4"/>
                <a:r>
                  <a:rPr lang="en-US" sz="2800" dirty="0">
                    <a:solidFill>
                      <a:schemeClr val="accent1"/>
                    </a:solidFill>
                  </a:rPr>
                  <a:t>K[</a:t>
                </a:r>
                <a:r>
                  <a:rPr lang="en-US" sz="2800" dirty="0" err="1">
                    <a:solidFill>
                      <a:schemeClr val="accent1"/>
                    </a:solidFill>
                  </a:rPr>
                  <a:t>x,j</a:t>
                </a:r>
                <a:r>
                  <a:rPr lang="en-US" sz="2800" dirty="0">
                    <a:solidFill>
                      <a:schemeClr val="accent1"/>
                    </a:solidFill>
                  </a:rPr>
                  <a:t>] =</a:t>
                </a:r>
                <a:r>
                  <a:rPr lang="en-US" sz="2800" dirty="0"/>
                  <a:t> max{ </a:t>
                </a:r>
                <a:r>
                  <a:rPr lang="en-US" sz="2800" dirty="0">
                    <a:solidFill>
                      <a:schemeClr val="accent4"/>
                    </a:solidFill>
                  </a:rPr>
                  <a:t>K[</a:t>
                </a:r>
                <a:r>
                  <a:rPr lang="en-US" sz="2800" dirty="0" err="1">
                    <a:solidFill>
                      <a:schemeClr val="accent4"/>
                    </a:solidFill>
                  </a:rPr>
                  <a:t>x,j</a:t>
                </a:r>
                <a:r>
                  <a:rPr lang="en-US" sz="2800" dirty="0">
                    <a:solidFill>
                      <a:schemeClr val="accent4"/>
                    </a:solidFill>
                  </a:rPr>
                  <a:t>]</a:t>
                </a:r>
                <a:r>
                  <a:rPr lang="en-US" sz="2800" dirty="0"/>
                  <a:t>,   </a:t>
                </a:r>
              </a:p>
              <a:p>
                <a:pPr marL="1828800" lvl="4" indent="0">
                  <a:buNone/>
                </a:pPr>
                <a:r>
                  <a:rPr lang="en-US" sz="2800" dirty="0">
                    <a:solidFill>
                      <a:schemeClr val="accent5"/>
                    </a:solidFill>
                  </a:rPr>
                  <a:t>           K[x </a:t>
                </a:r>
                <a:r>
                  <a:rPr lang="mr-IN" sz="2800" dirty="0">
                    <a:solidFill>
                      <a:schemeClr val="accent5"/>
                    </a:solidFill>
                  </a:rPr>
                  <a:t>–</a:t>
                </a:r>
                <a:r>
                  <a:rPr lang="en-US" sz="2800" dirty="0">
                    <a:solidFill>
                      <a:schemeClr val="accent5"/>
                    </a:solidFill>
                  </a:rPr>
                  <a:t> </a:t>
                </a:r>
                <a:r>
                  <a:rPr lang="en-US" sz="2800" dirty="0" err="1">
                    <a:solidFill>
                      <a:schemeClr val="accent5"/>
                    </a:solidFill>
                  </a:rPr>
                  <a:t>w</a:t>
                </a:r>
                <a:r>
                  <a:rPr lang="en-US" sz="2800" baseline="-25000" dirty="0" err="1">
                    <a:solidFill>
                      <a:schemeClr val="accent5"/>
                    </a:solidFill>
                  </a:rPr>
                  <a:t>j</a:t>
                </a:r>
                <a:r>
                  <a:rPr lang="en-US" sz="2800" dirty="0">
                    <a:solidFill>
                      <a:schemeClr val="accent5"/>
                    </a:solidFill>
                  </a:rPr>
                  <a:t>, j-1] + </a:t>
                </a:r>
                <a:r>
                  <a:rPr lang="en-US" sz="2800" dirty="0" err="1">
                    <a:solidFill>
                      <a:schemeClr val="accent5"/>
                    </a:solidFill>
                  </a:rPr>
                  <a:t>v</a:t>
                </a:r>
                <a:r>
                  <a:rPr lang="en-US" sz="2800" baseline="-25000" dirty="0" err="1">
                    <a:solidFill>
                      <a:schemeClr val="accent5"/>
                    </a:solidFill>
                  </a:rPr>
                  <a:t>j</a:t>
                </a:r>
                <a:r>
                  <a:rPr lang="en-US" sz="2800" dirty="0"/>
                  <a:t> }</a:t>
                </a:r>
              </a:p>
              <a:p>
                <a:pPr lvl="1"/>
                <a:r>
                  <a:rPr lang="en-US" sz="2800" b="1" dirty="0"/>
                  <a:t>return</a:t>
                </a:r>
                <a:r>
                  <a:rPr lang="en-US" sz="2800" dirty="0"/>
                  <a:t> </a:t>
                </a:r>
                <a:r>
                  <a:rPr lang="en-US" sz="2800" dirty="0">
                    <a:solidFill>
                      <a:schemeClr val="accent1"/>
                    </a:solidFill>
                  </a:rPr>
                  <a:t>K[</a:t>
                </a:r>
                <a:r>
                  <a:rPr lang="en-US" sz="2800" dirty="0" err="1">
                    <a:solidFill>
                      <a:schemeClr val="accent1"/>
                    </a:solidFill>
                  </a:rPr>
                  <a:t>W,n</a:t>
                </a:r>
                <a:r>
                  <a:rPr lang="en-US" sz="2800" dirty="0">
                    <a:solidFill>
                      <a:schemeClr val="accent1"/>
                    </a:solidFill>
                  </a:rPr>
                  <a:t>]</a:t>
                </a:r>
              </a:p>
            </p:txBody>
          </p:sp>
        </mc:Choice>
        <mc:Fallback xmlns="">
          <p:sp>
            <p:nvSpPr>
              <p:cNvPr id="64" name="Content Placeholder 2"/>
              <p:cNvSpPr>
                <a:spLocks noGrp="1" noRot="1" noChangeAspect="1" noMove="1" noResize="1" noEditPoints="1" noAdjustHandles="1" noChangeArrowheads="1" noChangeShapeType="1" noTextEdit="1"/>
              </p:cNvSpPr>
              <p:nvPr>
                <p:ph idx="1"/>
              </p:nvPr>
            </p:nvSpPr>
            <p:spPr>
              <a:xfrm>
                <a:off x="5394302" y="86499"/>
                <a:ext cx="3911026" cy="2394912"/>
              </a:xfrm>
              <a:blipFill rotWithShape="0">
                <a:blip r:embed="rId9"/>
                <a:stretch>
                  <a:fillRect l="-468" t="-2799"/>
                </a:stretch>
              </a:blipFill>
            </p:spPr>
            <p:txBody>
              <a:bodyPr/>
              <a:lstStyle/>
              <a:p>
                <a:r>
                  <a:rPr lang="en-US">
                    <a:noFill/>
                  </a:rPr>
                  <a:t> </a:t>
                </a:r>
              </a:p>
            </p:txBody>
          </p:sp>
        </mc:Fallback>
      </mc:AlternateContent>
      <p:pic>
        <p:nvPicPr>
          <p:cNvPr id="65" name="Picture 6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7797" y="2901331"/>
            <a:ext cx="478947" cy="435192"/>
          </a:xfrm>
          <a:prstGeom prst="rect">
            <a:avLst/>
          </a:prstGeom>
        </p:spPr>
      </p:pic>
      <p:pic>
        <p:nvPicPr>
          <p:cNvPr id="67" name="Picture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3610496"/>
            <a:ext cx="478947" cy="435192"/>
          </a:xfrm>
          <a:prstGeom prst="rect">
            <a:avLst/>
          </a:prstGeom>
        </p:spPr>
      </p:pic>
      <p:pic>
        <p:nvPicPr>
          <p:cNvPr id="66" name="Picture 6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8377" y="4307613"/>
            <a:ext cx="478947" cy="435192"/>
          </a:xfrm>
          <a:prstGeom prst="rect">
            <a:avLst/>
          </a:prstGeom>
        </p:spPr>
      </p:pic>
      <p:pic>
        <p:nvPicPr>
          <p:cNvPr id="68" name="Picture 6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1902" y="2936230"/>
            <a:ext cx="478947" cy="435192"/>
          </a:xfrm>
          <a:prstGeom prst="rect">
            <a:avLst/>
          </a:prstGeom>
        </p:spPr>
      </p:pic>
      <p:pic>
        <p:nvPicPr>
          <p:cNvPr id="69" name="Picture 6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009404">
            <a:off x="3661523" y="3690435"/>
            <a:ext cx="441007" cy="400718"/>
          </a:xfrm>
          <a:prstGeom prst="rect">
            <a:avLst/>
          </a:prstGeom>
        </p:spPr>
      </p:pic>
      <p:pic>
        <p:nvPicPr>
          <p:cNvPr id="70" name="Picture 6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009404">
            <a:off x="3642075" y="4410840"/>
            <a:ext cx="441007" cy="400718"/>
          </a:xfrm>
          <a:prstGeom prst="rect">
            <a:avLst/>
          </a:prstGeom>
        </p:spPr>
      </p:pic>
      <p:pic>
        <p:nvPicPr>
          <p:cNvPr id="72" name="Picture 7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05425" y="2928519"/>
            <a:ext cx="478947" cy="435192"/>
          </a:xfrm>
          <a:prstGeom prst="rect">
            <a:avLst/>
          </a:prstGeom>
        </p:spPr>
      </p:pic>
      <p:pic>
        <p:nvPicPr>
          <p:cNvPr id="73" name="Picture 7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432465">
            <a:off x="4560689" y="3701969"/>
            <a:ext cx="364489" cy="331190"/>
          </a:xfrm>
          <a:prstGeom prst="rect">
            <a:avLst/>
          </a:prstGeom>
        </p:spPr>
      </p:pic>
      <p:pic>
        <p:nvPicPr>
          <p:cNvPr id="74" name="Picture 7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28982" y="3643426"/>
            <a:ext cx="355295" cy="322836"/>
          </a:xfrm>
          <a:prstGeom prst="rect">
            <a:avLst/>
          </a:prstGeom>
        </p:spPr>
      </p:pic>
      <p:pic>
        <p:nvPicPr>
          <p:cNvPr id="76" name="Picture 7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353945" y="4341162"/>
            <a:ext cx="440762" cy="400496"/>
          </a:xfrm>
          <a:prstGeom prst="rect">
            <a:avLst/>
          </a:prstGeom>
        </p:spPr>
      </p:pic>
      <p:sp>
        <p:nvSpPr>
          <p:cNvPr id="2" name="TextBox 1"/>
          <p:cNvSpPr txBox="1"/>
          <p:nvPr/>
        </p:nvSpPr>
        <p:spPr>
          <a:xfrm>
            <a:off x="5643521" y="3766057"/>
            <a:ext cx="3009404" cy="923330"/>
          </a:xfrm>
          <a:prstGeom prst="rect">
            <a:avLst/>
          </a:prstGeom>
          <a:noFill/>
        </p:spPr>
        <p:txBody>
          <a:bodyPr wrap="square" rtlCol="0">
            <a:spAutoFit/>
          </a:bodyPr>
          <a:lstStyle/>
          <a:p>
            <a:r>
              <a:rPr lang="en-US" dirty="0">
                <a:solidFill>
                  <a:schemeClr val="accent5">
                    <a:lumMod val="75000"/>
                  </a:schemeClr>
                </a:solidFill>
              </a:rPr>
              <a:t>So the optimal solution is to put one watermelon in your knapsack!</a:t>
            </a:r>
          </a:p>
        </p:txBody>
      </p:sp>
      <p:sp>
        <p:nvSpPr>
          <p:cNvPr id="71" name="Rectangle 70"/>
          <p:cNvSpPr/>
          <p:nvPr/>
        </p:nvSpPr>
        <p:spPr>
          <a:xfrm>
            <a:off x="1376682" y="5524009"/>
            <a:ext cx="475267" cy="486526"/>
          </a:xfrm>
          <a:prstGeom prst="rect">
            <a:avLst/>
          </a:prstGeom>
          <a:solidFill>
            <a:schemeClr val="accent1">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5" name="Rectangle 74"/>
          <p:cNvSpPr/>
          <p:nvPr/>
        </p:nvSpPr>
        <p:spPr>
          <a:xfrm>
            <a:off x="476286" y="5527085"/>
            <a:ext cx="478947" cy="483449"/>
          </a:xfrm>
          <a:prstGeom prst="rect">
            <a:avLst/>
          </a:prstGeom>
          <a:solidFill>
            <a:schemeClr val="accent5">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chemeClr val="tx1"/>
              </a:solidFill>
            </a:endParaRPr>
          </a:p>
        </p:txBody>
      </p:sp>
      <p:sp>
        <p:nvSpPr>
          <p:cNvPr id="77" name="TextBox 76"/>
          <p:cNvSpPr txBox="1"/>
          <p:nvPr/>
        </p:nvSpPr>
        <p:spPr>
          <a:xfrm>
            <a:off x="337143" y="6056700"/>
            <a:ext cx="1087914" cy="646331"/>
          </a:xfrm>
          <a:prstGeom prst="rect">
            <a:avLst/>
          </a:prstGeom>
          <a:noFill/>
        </p:spPr>
        <p:txBody>
          <a:bodyPr wrap="square" rtlCol="0">
            <a:spAutoFit/>
          </a:bodyPr>
          <a:lstStyle/>
          <a:p>
            <a:r>
              <a:rPr lang="en-US"/>
              <a:t>current entry</a:t>
            </a:r>
          </a:p>
        </p:txBody>
      </p:sp>
      <p:sp>
        <p:nvSpPr>
          <p:cNvPr id="78" name="TextBox 77"/>
          <p:cNvSpPr txBox="1"/>
          <p:nvPr/>
        </p:nvSpPr>
        <p:spPr>
          <a:xfrm>
            <a:off x="1273424" y="6035788"/>
            <a:ext cx="1617910" cy="646331"/>
          </a:xfrm>
          <a:prstGeom prst="rect">
            <a:avLst/>
          </a:prstGeom>
          <a:noFill/>
        </p:spPr>
        <p:txBody>
          <a:bodyPr wrap="square" rtlCol="0">
            <a:spAutoFit/>
          </a:bodyPr>
          <a:lstStyle/>
          <a:p>
            <a:r>
              <a:rPr lang="en-US"/>
              <a:t>relevant previous entry</a:t>
            </a:r>
          </a:p>
        </p:txBody>
      </p:sp>
      <p:sp>
        <p:nvSpPr>
          <p:cNvPr id="3" name="Slide Number Placeholder 2">
            <a:extLst>
              <a:ext uri="{FF2B5EF4-FFF2-40B4-BE49-F238E27FC236}">
                <a16:creationId xmlns:a16="http://schemas.microsoft.com/office/drawing/2014/main" id="{0CAE0F0E-AF0C-B24D-8FE6-791E5CBD6C4F}"/>
              </a:ext>
            </a:extLst>
          </p:cNvPr>
          <p:cNvSpPr>
            <a:spLocks noGrp="1"/>
          </p:cNvSpPr>
          <p:nvPr>
            <p:ph type="sldNum" sz="quarter" idx="12"/>
          </p:nvPr>
        </p:nvSpPr>
        <p:spPr/>
        <p:txBody>
          <a:bodyPr/>
          <a:lstStyle/>
          <a:p>
            <a:fld id="{EF2FF170-42D9-E44F-9C55-E217B723EC95}" type="slidenum">
              <a:rPr lang="en-US" smtClean="0"/>
              <a:t>93</a:t>
            </a:fld>
            <a:endParaRPr lang="en-US"/>
          </a:p>
        </p:txBody>
      </p:sp>
    </p:spTree>
    <p:extLst>
      <p:ext uri="{BB962C8B-B14F-4D97-AF65-F5344CB8AC3E}">
        <p14:creationId xmlns:p14="http://schemas.microsoft.com/office/powerpoint/2010/main" val="1871299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value of the optimal solution.</a:t>
            </a:r>
          </a:p>
          <a:p>
            <a:r>
              <a:rPr lang="en-US" b="1" dirty="0">
                <a:solidFill>
                  <a:schemeClr val="accent4"/>
                </a:solidFill>
              </a:rPr>
              <a:t>Step 3: </a:t>
            </a:r>
            <a:r>
              <a:rPr lang="en-US" dirty="0">
                <a:solidFill>
                  <a:schemeClr val="accent5"/>
                </a:solidFill>
              </a:rPr>
              <a:t>Use dynamic programming </a:t>
            </a:r>
            <a:r>
              <a:rPr lang="en-US" dirty="0"/>
              <a:t>to find the value of the optimal solution.</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solution.</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Left Arrow 3"/>
          <p:cNvSpPr/>
          <p:nvPr/>
        </p:nvSpPr>
        <p:spPr>
          <a:xfrm rot="19323548">
            <a:off x="8064011" y="3762558"/>
            <a:ext cx="902677" cy="454634"/>
          </a:xfrm>
          <a:prstGeom prst="leftArrow">
            <a:avLst/>
          </a:prstGeom>
          <a:solidFill>
            <a:srgbClr val="B400AB"/>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2237" y="5647160"/>
            <a:ext cx="828825" cy="1283801"/>
          </a:xfrm>
          <a:prstGeom prst="rect">
            <a:avLst/>
          </a:prstGeom>
        </p:spPr>
      </p:pic>
      <p:sp>
        <p:nvSpPr>
          <p:cNvPr id="6" name="TextBox 5"/>
          <p:cNvSpPr txBox="1"/>
          <p:nvPr/>
        </p:nvSpPr>
        <p:spPr>
          <a:xfrm>
            <a:off x="4663427" y="5827395"/>
            <a:ext cx="4480573" cy="923330"/>
          </a:xfrm>
          <a:prstGeom prst="rect">
            <a:avLst/>
          </a:prstGeom>
          <a:noFill/>
        </p:spPr>
        <p:txBody>
          <a:bodyPr wrap="square" rtlCol="0">
            <a:spAutoFit/>
          </a:bodyPr>
          <a:lstStyle/>
          <a:p>
            <a:r>
              <a:rPr lang="en-US" dirty="0">
                <a:solidFill>
                  <a:srgbClr val="B400AB"/>
                </a:solidFill>
              </a:rPr>
              <a:t>You do this one!</a:t>
            </a:r>
          </a:p>
          <a:p>
            <a:r>
              <a:rPr lang="en-US" dirty="0">
                <a:solidFill>
                  <a:srgbClr val="B400AB"/>
                </a:solidFill>
              </a:rPr>
              <a:t>(We did it on the slide in the previous example, just not in the pseudocode!)</a:t>
            </a:r>
          </a:p>
        </p:txBody>
      </p:sp>
      <p:sp>
        <p:nvSpPr>
          <p:cNvPr id="7" name="Slide Number Placeholder 6">
            <a:extLst>
              <a:ext uri="{FF2B5EF4-FFF2-40B4-BE49-F238E27FC236}">
                <a16:creationId xmlns:a16="http://schemas.microsoft.com/office/drawing/2014/main" id="{695A02CB-1176-BD42-9D1C-79DFD666B07E}"/>
              </a:ext>
            </a:extLst>
          </p:cNvPr>
          <p:cNvSpPr>
            <a:spLocks noGrp="1"/>
          </p:cNvSpPr>
          <p:nvPr>
            <p:ph type="sldNum" sz="quarter" idx="12"/>
          </p:nvPr>
        </p:nvSpPr>
        <p:spPr/>
        <p:txBody>
          <a:bodyPr/>
          <a:lstStyle/>
          <a:p>
            <a:fld id="{EF2FF170-42D9-E44F-9C55-E217B723EC95}" type="slidenum">
              <a:rPr lang="en-US" smtClean="0"/>
              <a:t>94</a:t>
            </a:fld>
            <a:endParaRPr lang="en-US"/>
          </a:p>
        </p:txBody>
      </p:sp>
    </p:spTree>
    <p:extLst>
      <p:ext uri="{BB962C8B-B14F-4D97-AF65-F5344CB8AC3E}">
        <p14:creationId xmlns:p14="http://schemas.microsoft.com/office/powerpoint/2010/main" val="163424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have we learned?</a:t>
            </a:r>
          </a:p>
        </p:txBody>
      </p:sp>
      <p:sp>
        <p:nvSpPr>
          <p:cNvPr id="3" name="Content Placeholder 2"/>
          <p:cNvSpPr>
            <a:spLocks noGrp="1"/>
          </p:cNvSpPr>
          <p:nvPr>
            <p:ph idx="1"/>
          </p:nvPr>
        </p:nvSpPr>
        <p:spPr/>
        <p:txBody>
          <a:bodyPr/>
          <a:lstStyle/>
          <a:p>
            <a:r>
              <a:rPr lang="en-US" dirty="0"/>
              <a:t>We can solve 0/1 knapsack in time O(</a:t>
            </a:r>
            <a:r>
              <a:rPr lang="en-US" dirty="0" err="1"/>
              <a:t>nW</a:t>
            </a:r>
            <a:r>
              <a:rPr lang="en-US" dirty="0"/>
              <a:t>).</a:t>
            </a:r>
          </a:p>
          <a:p>
            <a:pPr lvl="1"/>
            <a:r>
              <a:rPr lang="en-US" dirty="0">
                <a:solidFill>
                  <a:schemeClr val="accent4"/>
                </a:solidFill>
              </a:rPr>
              <a:t>If there are n items and our knapsack has capacity W.</a:t>
            </a:r>
          </a:p>
          <a:p>
            <a:endParaRPr lang="en-US" dirty="0"/>
          </a:p>
          <a:p>
            <a:r>
              <a:rPr lang="en-US" dirty="0"/>
              <a:t>We again went through the steps to create DP solution:</a:t>
            </a:r>
          </a:p>
          <a:p>
            <a:pPr lvl="1"/>
            <a:r>
              <a:rPr lang="en-US" dirty="0">
                <a:solidFill>
                  <a:schemeClr val="accent4"/>
                </a:solidFill>
              </a:rPr>
              <a:t>We kept a two-dimensional table, creating smaller problems by restricting the set of allowable items.</a:t>
            </a:r>
          </a:p>
        </p:txBody>
      </p:sp>
      <p:sp>
        <p:nvSpPr>
          <p:cNvPr id="4" name="Slide Number Placeholder 3">
            <a:extLst>
              <a:ext uri="{FF2B5EF4-FFF2-40B4-BE49-F238E27FC236}">
                <a16:creationId xmlns:a16="http://schemas.microsoft.com/office/drawing/2014/main" id="{CDD28FD1-FFB0-F048-9DA2-CADBC5726A0C}"/>
              </a:ext>
            </a:extLst>
          </p:cNvPr>
          <p:cNvSpPr>
            <a:spLocks noGrp="1"/>
          </p:cNvSpPr>
          <p:nvPr>
            <p:ph type="sldNum" sz="quarter" idx="12"/>
          </p:nvPr>
        </p:nvSpPr>
        <p:spPr/>
        <p:txBody>
          <a:bodyPr/>
          <a:lstStyle/>
          <a:p>
            <a:fld id="{EF2FF170-42D9-E44F-9C55-E217B723EC95}" type="slidenum">
              <a:rPr lang="en-US" smtClean="0"/>
              <a:t>95</a:t>
            </a:fld>
            <a:endParaRPr lang="en-US"/>
          </a:p>
        </p:txBody>
      </p:sp>
    </p:spTree>
    <p:extLst>
      <p:ext uri="{BB962C8B-B14F-4D97-AF65-F5344CB8AC3E}">
        <p14:creationId xmlns:p14="http://schemas.microsoft.com/office/powerpoint/2010/main" val="116605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1352" y="1794766"/>
            <a:ext cx="5676474" cy="2037209"/>
            <a:chOff x="1290690" y="2821926"/>
            <a:chExt cx="7644432" cy="3088013"/>
          </a:xfrm>
        </p:grpSpPr>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47109" y="2821926"/>
              <a:ext cx="3088013" cy="3088013"/>
            </a:xfrm>
            <a:prstGeom prst="rect">
              <a:avLst/>
            </a:prstGeom>
          </p:spPr>
        </p:pic>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7178" y="3306607"/>
              <a:ext cx="2090159" cy="2090159"/>
            </a:xfrm>
            <a:prstGeom prst="rect">
              <a:avLst/>
            </a:prstGeom>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0690" y="3737889"/>
              <a:ext cx="1277775" cy="1277776"/>
            </a:xfrm>
            <a:prstGeom prst="rect">
              <a:avLst/>
            </a:prstGeom>
          </p:spPr>
        </p:pic>
      </p:grpSp>
      <p:sp>
        <p:nvSpPr>
          <p:cNvPr id="2" name="Title 1"/>
          <p:cNvSpPr>
            <a:spLocks noGrp="1"/>
          </p:cNvSpPr>
          <p:nvPr>
            <p:ph type="title"/>
          </p:nvPr>
        </p:nvSpPr>
        <p:spPr>
          <a:xfrm>
            <a:off x="628650" y="-5871"/>
            <a:ext cx="7886700" cy="1325563"/>
          </a:xfrm>
        </p:spPr>
        <p:txBody>
          <a:bodyPr/>
          <a:lstStyle/>
          <a:p>
            <a:r>
              <a:rPr lang="en-US" dirty="0"/>
              <a:t>Question</a:t>
            </a:r>
          </a:p>
        </p:txBody>
      </p:sp>
      <p:sp>
        <p:nvSpPr>
          <p:cNvPr id="3" name="Content Placeholder 2"/>
          <p:cNvSpPr>
            <a:spLocks noGrp="1"/>
          </p:cNvSpPr>
          <p:nvPr>
            <p:ph idx="1"/>
          </p:nvPr>
        </p:nvSpPr>
        <p:spPr>
          <a:xfrm>
            <a:off x="628650" y="1035747"/>
            <a:ext cx="7886700" cy="4351338"/>
          </a:xfrm>
        </p:spPr>
        <p:txBody>
          <a:bodyPr/>
          <a:lstStyle/>
          <a:p>
            <a:r>
              <a:rPr lang="en-US" dirty="0">
                <a:solidFill>
                  <a:schemeClr val="accent4"/>
                </a:solidFill>
              </a:rPr>
              <a:t>How did we know which substructure to use in which variant of knapsack?</a:t>
            </a:r>
          </a:p>
        </p:txBody>
      </p:sp>
      <p:grpSp>
        <p:nvGrpSpPr>
          <p:cNvPr id="16" name="Group 15"/>
          <p:cNvGrpSpPr/>
          <p:nvPr/>
        </p:nvGrpSpPr>
        <p:grpSpPr>
          <a:xfrm>
            <a:off x="168319" y="4135352"/>
            <a:ext cx="6398863" cy="1671625"/>
            <a:chOff x="552794" y="2945285"/>
            <a:chExt cx="8874089" cy="2013556"/>
          </a:xfrm>
        </p:grpSpPr>
        <p:sp>
          <p:nvSpPr>
            <p:cNvPr id="4" name="Cloud 3"/>
            <p:cNvSpPr/>
            <p:nvPr/>
          </p:nvSpPr>
          <p:spPr>
            <a:xfrm rot="324968">
              <a:off x="5991588" y="2945285"/>
              <a:ext cx="3435295" cy="2013556"/>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6979" y="3867269"/>
              <a:ext cx="670682" cy="670682"/>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37265" y="3543404"/>
              <a:ext cx="544059" cy="544059"/>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49314" y="3282675"/>
              <a:ext cx="480922" cy="480922"/>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71509" y="3149614"/>
              <a:ext cx="770672" cy="770672"/>
            </a:xfrm>
            <a:prstGeom prst="rect">
              <a:avLst/>
            </a:prstGeom>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67322" y="3877948"/>
              <a:ext cx="788677" cy="788677"/>
            </a:xfrm>
            <a:prstGeom prst="rect">
              <a:avLst/>
            </a:prstGeom>
          </p:spPr>
        </p:pic>
        <p:sp>
          <p:nvSpPr>
            <p:cNvPr id="10" name="Cloud 9"/>
            <p:cNvSpPr/>
            <p:nvPr/>
          </p:nvSpPr>
          <p:spPr>
            <a:xfrm rot="324968">
              <a:off x="2959183" y="3389227"/>
              <a:ext cx="2324260" cy="1406381"/>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32374" y="3860089"/>
              <a:ext cx="670682" cy="670682"/>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91621" y="3615323"/>
              <a:ext cx="544059" cy="544059"/>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77192" y="3695880"/>
              <a:ext cx="480922" cy="480922"/>
            </a:xfrm>
            <a:prstGeom prst="rect">
              <a:avLst/>
            </a:prstGeom>
          </p:spPr>
        </p:pic>
        <p:sp>
          <p:nvSpPr>
            <p:cNvPr id="14" name="Cloud 13"/>
            <p:cNvSpPr/>
            <p:nvPr/>
          </p:nvSpPr>
          <p:spPr>
            <a:xfrm rot="324968">
              <a:off x="552794" y="3611210"/>
              <a:ext cx="1494477" cy="1220726"/>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9171" y="3962149"/>
              <a:ext cx="480922" cy="480922"/>
            </a:xfrm>
            <a:prstGeom prst="rect">
              <a:avLst/>
            </a:prstGeom>
          </p:spPr>
        </p:pic>
      </p:grpSp>
      <p:sp>
        <p:nvSpPr>
          <p:cNvPr id="21" name="TextBox 20"/>
          <p:cNvSpPr txBox="1"/>
          <p:nvPr/>
        </p:nvSpPr>
        <p:spPr>
          <a:xfrm>
            <a:off x="1104696" y="3617637"/>
            <a:ext cx="2074442" cy="646331"/>
          </a:xfrm>
          <a:prstGeom prst="rect">
            <a:avLst/>
          </a:prstGeom>
          <a:noFill/>
        </p:spPr>
        <p:txBody>
          <a:bodyPr wrap="square" rtlCol="0">
            <a:spAutoFit/>
          </a:bodyPr>
          <a:lstStyle/>
          <a:p>
            <a:r>
              <a:rPr lang="en-US" sz="3600" dirty="0"/>
              <a:t>vs.</a:t>
            </a:r>
          </a:p>
        </p:txBody>
      </p:sp>
      <p:sp>
        <p:nvSpPr>
          <p:cNvPr id="22" name="TextBox 21"/>
          <p:cNvSpPr txBox="1"/>
          <p:nvPr/>
        </p:nvSpPr>
        <p:spPr>
          <a:xfrm>
            <a:off x="6340517" y="2220634"/>
            <a:ext cx="2593625" cy="1477328"/>
          </a:xfrm>
          <a:prstGeom prst="rect">
            <a:avLst/>
          </a:prstGeom>
          <a:noFill/>
        </p:spPr>
        <p:txBody>
          <a:bodyPr wrap="square" rtlCol="0">
            <a:spAutoFit/>
          </a:bodyPr>
          <a:lstStyle/>
          <a:p>
            <a:pPr algn="ctr"/>
            <a:r>
              <a:rPr lang="en-US" dirty="0">
                <a:solidFill>
                  <a:schemeClr val="accent1"/>
                </a:solidFill>
              </a:rPr>
              <a:t>This one made sense for unbounded knapsack because it doesn’t have any memory of what items have been used.</a:t>
            </a:r>
          </a:p>
        </p:txBody>
      </p:sp>
      <p:sp>
        <p:nvSpPr>
          <p:cNvPr id="23" name="TextBox 22"/>
          <p:cNvSpPr txBox="1"/>
          <p:nvPr/>
        </p:nvSpPr>
        <p:spPr>
          <a:xfrm>
            <a:off x="6709632" y="4303027"/>
            <a:ext cx="2388644" cy="1477328"/>
          </a:xfrm>
          <a:prstGeom prst="rect">
            <a:avLst/>
          </a:prstGeom>
          <a:noFill/>
        </p:spPr>
        <p:txBody>
          <a:bodyPr wrap="square" rtlCol="0">
            <a:spAutoFit/>
          </a:bodyPr>
          <a:lstStyle/>
          <a:p>
            <a:pPr algn="ctr"/>
            <a:r>
              <a:rPr lang="en-US" dirty="0">
                <a:solidFill>
                  <a:schemeClr val="accent4"/>
                </a:solidFill>
              </a:rPr>
              <a:t>In 0/1 knapsack, we can only use each item once, so it makes sense to leave out one item at a time.</a:t>
            </a:r>
          </a:p>
        </p:txBody>
      </p:sp>
      <p:sp>
        <p:nvSpPr>
          <p:cNvPr id="24" name="TextBox 23"/>
          <p:cNvSpPr txBox="1"/>
          <p:nvPr/>
        </p:nvSpPr>
        <p:spPr>
          <a:xfrm>
            <a:off x="122896" y="6313421"/>
            <a:ext cx="7408109" cy="461665"/>
          </a:xfrm>
          <a:prstGeom prst="rect">
            <a:avLst/>
          </a:prstGeom>
          <a:noFill/>
        </p:spPr>
        <p:txBody>
          <a:bodyPr wrap="square" rtlCol="0">
            <a:spAutoFit/>
          </a:bodyPr>
          <a:lstStyle/>
          <a:p>
            <a:r>
              <a:rPr lang="en-US" sz="2400" b="1" dirty="0">
                <a:solidFill>
                  <a:srgbClr val="FF8600"/>
                </a:solidFill>
              </a:rPr>
              <a:t>Operational Answer</a:t>
            </a:r>
            <a:r>
              <a:rPr lang="en-US" sz="2400" dirty="0">
                <a:solidFill>
                  <a:srgbClr val="FF8600"/>
                </a:solidFill>
              </a:rPr>
              <a:t>: try some stuff, see what works!</a:t>
            </a:r>
          </a:p>
        </p:txBody>
      </p:sp>
      <p:sp>
        <p:nvSpPr>
          <p:cNvPr id="25" name="TextBox 24"/>
          <p:cNvSpPr txBox="1"/>
          <p:nvPr/>
        </p:nvSpPr>
        <p:spPr>
          <a:xfrm>
            <a:off x="6041985" y="1597306"/>
            <a:ext cx="2592729" cy="369332"/>
          </a:xfrm>
          <a:prstGeom prst="rect">
            <a:avLst/>
          </a:prstGeom>
          <a:noFill/>
        </p:spPr>
        <p:txBody>
          <a:bodyPr wrap="square" rtlCol="0">
            <a:spAutoFit/>
          </a:bodyPr>
          <a:lstStyle/>
          <a:p>
            <a:r>
              <a:rPr lang="en-US" dirty="0">
                <a:solidFill>
                  <a:schemeClr val="tx2"/>
                </a:solidFill>
              </a:rPr>
              <a:t>Answer in retrospect:</a:t>
            </a:r>
          </a:p>
        </p:txBody>
      </p:sp>
      <p:sp>
        <p:nvSpPr>
          <p:cNvPr id="26" name="Slide Number Placeholder 25">
            <a:extLst>
              <a:ext uri="{FF2B5EF4-FFF2-40B4-BE49-F238E27FC236}">
                <a16:creationId xmlns:a16="http://schemas.microsoft.com/office/drawing/2014/main" id="{82F411B4-C139-C547-82CC-17A8CC1B44FB}"/>
              </a:ext>
            </a:extLst>
          </p:cNvPr>
          <p:cNvSpPr>
            <a:spLocks noGrp="1"/>
          </p:cNvSpPr>
          <p:nvPr>
            <p:ph type="sldNum" sz="quarter" idx="12"/>
          </p:nvPr>
        </p:nvSpPr>
        <p:spPr/>
        <p:txBody>
          <a:bodyPr/>
          <a:lstStyle/>
          <a:p>
            <a:fld id="{EF2FF170-42D9-E44F-9C55-E217B723EC95}" type="slidenum">
              <a:rPr lang="en-US" smtClean="0"/>
              <a:t>96</a:t>
            </a:fld>
            <a:endParaRPr lang="en-US"/>
          </a:p>
        </p:txBody>
      </p:sp>
    </p:spTree>
    <p:extLst>
      <p:ext uri="{BB962C8B-B14F-4D97-AF65-F5344CB8AC3E}">
        <p14:creationId xmlns:p14="http://schemas.microsoft.com/office/powerpoint/2010/main" val="204331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3: Independent Set</a:t>
            </a:r>
            <a:br>
              <a:rPr lang="en-US" dirty="0"/>
            </a:br>
            <a:r>
              <a:rPr lang="en-US" sz="3200" dirty="0">
                <a:solidFill>
                  <a:schemeClr val="accent4"/>
                </a:solidFill>
              </a:rPr>
              <a:t>if we still have time</a:t>
            </a:r>
            <a:endParaRPr lang="en-US" dirty="0">
              <a:solidFill>
                <a:schemeClr val="accent4"/>
              </a:solidFill>
            </a:endParaRPr>
          </a:p>
        </p:txBody>
      </p:sp>
      <p:sp>
        <p:nvSpPr>
          <p:cNvPr id="30" name="Oval 29"/>
          <p:cNvSpPr/>
          <p:nvPr/>
        </p:nvSpPr>
        <p:spPr>
          <a:xfrm>
            <a:off x="6007261" y="3356659"/>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1" name="Oval 30"/>
          <p:cNvSpPr/>
          <p:nvPr/>
        </p:nvSpPr>
        <p:spPr>
          <a:xfrm>
            <a:off x="4294207" y="2316867"/>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2" name="Oval 31"/>
          <p:cNvSpPr/>
          <p:nvPr/>
        </p:nvSpPr>
        <p:spPr>
          <a:xfrm>
            <a:off x="2964616" y="3992401"/>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33" name="Oval 32"/>
          <p:cNvSpPr/>
          <p:nvPr/>
        </p:nvSpPr>
        <p:spPr>
          <a:xfrm>
            <a:off x="5694744" y="5427742"/>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34" name="Oval 33"/>
          <p:cNvSpPr/>
          <p:nvPr/>
        </p:nvSpPr>
        <p:spPr>
          <a:xfrm>
            <a:off x="1414041" y="2941900"/>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5" name="Oval 34"/>
          <p:cNvSpPr/>
          <p:nvPr/>
        </p:nvSpPr>
        <p:spPr>
          <a:xfrm>
            <a:off x="6319777" y="1779862"/>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6" name="Oval 35"/>
          <p:cNvSpPr/>
          <p:nvPr/>
        </p:nvSpPr>
        <p:spPr>
          <a:xfrm>
            <a:off x="3429846" y="5648724"/>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cxnSp>
        <p:nvCxnSpPr>
          <p:cNvPr id="38" name="Straight Connector 37"/>
          <p:cNvCxnSpPr>
            <a:stCxn id="35" idx="4"/>
            <a:endCxn id="30" idx="7"/>
          </p:cNvCxnSpPr>
          <p:nvPr/>
        </p:nvCxnSpPr>
        <p:spPr>
          <a:xfrm flipH="1">
            <a:off x="6540760" y="2404895"/>
            <a:ext cx="91534" cy="1043298"/>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5" idx="2"/>
            <a:endCxn id="31" idx="6"/>
          </p:cNvCxnSpPr>
          <p:nvPr/>
        </p:nvCxnSpPr>
        <p:spPr>
          <a:xfrm flipH="1">
            <a:off x="4919240" y="2092379"/>
            <a:ext cx="1400537" cy="537005"/>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3" idx="1"/>
            <a:endCxn id="31" idx="4"/>
          </p:cNvCxnSpPr>
          <p:nvPr/>
        </p:nvCxnSpPr>
        <p:spPr>
          <a:xfrm flipH="1" flipV="1">
            <a:off x="4606724" y="2941900"/>
            <a:ext cx="1179554" cy="2577376"/>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0" idx="2"/>
            <a:endCxn id="34" idx="6"/>
          </p:cNvCxnSpPr>
          <p:nvPr/>
        </p:nvCxnSpPr>
        <p:spPr>
          <a:xfrm flipH="1" flipV="1">
            <a:off x="2039074" y="3254417"/>
            <a:ext cx="3968187" cy="414759"/>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32" idx="1"/>
            <a:endCxn id="34" idx="5"/>
          </p:cNvCxnSpPr>
          <p:nvPr/>
        </p:nvCxnSpPr>
        <p:spPr>
          <a:xfrm flipH="1" flipV="1">
            <a:off x="1947540" y="3475399"/>
            <a:ext cx="1108610" cy="608536"/>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2" idx="5"/>
            <a:endCxn id="33" idx="2"/>
          </p:cNvCxnSpPr>
          <p:nvPr/>
        </p:nvCxnSpPr>
        <p:spPr>
          <a:xfrm>
            <a:off x="3498115" y="4525900"/>
            <a:ext cx="2196629" cy="1214359"/>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36" idx="7"/>
            <a:endCxn id="30" idx="3"/>
          </p:cNvCxnSpPr>
          <p:nvPr/>
        </p:nvCxnSpPr>
        <p:spPr>
          <a:xfrm flipV="1">
            <a:off x="3963345" y="3890158"/>
            <a:ext cx="2135450" cy="185010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36" idx="1"/>
            <a:endCxn id="32" idx="4"/>
          </p:cNvCxnSpPr>
          <p:nvPr/>
        </p:nvCxnSpPr>
        <p:spPr>
          <a:xfrm flipH="1" flipV="1">
            <a:off x="3277133" y="4617434"/>
            <a:ext cx="244247" cy="1122824"/>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32" idx="6"/>
            <a:endCxn id="30" idx="2"/>
          </p:cNvCxnSpPr>
          <p:nvPr/>
        </p:nvCxnSpPr>
        <p:spPr>
          <a:xfrm flipV="1">
            <a:off x="3589649" y="3669176"/>
            <a:ext cx="2417612" cy="635742"/>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6380957" y="4338776"/>
            <a:ext cx="2763043" cy="2246769"/>
          </a:xfrm>
          <a:prstGeom prst="rect">
            <a:avLst/>
          </a:prstGeom>
          <a:noFill/>
        </p:spPr>
        <p:txBody>
          <a:bodyPr wrap="square" rtlCol="0">
            <a:spAutoFit/>
          </a:bodyPr>
          <a:lstStyle/>
          <a:p>
            <a:pPr marL="285750" indent="-285750">
              <a:buFont typeface="Arial" charset="0"/>
              <a:buChar char="•"/>
            </a:pPr>
            <a:r>
              <a:rPr lang="en-US" sz="2000" dirty="0"/>
              <a:t>Given a graph with weights on the vertices</a:t>
            </a:r>
            <a:r>
              <a:rPr lang="mr-IN" sz="2000" dirty="0"/>
              <a:t>…</a:t>
            </a:r>
            <a:endParaRPr lang="en-US" sz="2000" dirty="0"/>
          </a:p>
          <a:p>
            <a:endParaRPr lang="en-US" sz="2000" dirty="0"/>
          </a:p>
          <a:p>
            <a:pPr marL="285750" indent="-285750">
              <a:buFont typeface="Arial" charset="0"/>
              <a:buChar char="•"/>
            </a:pPr>
            <a:r>
              <a:rPr lang="en-US" sz="2000" dirty="0">
                <a:solidFill>
                  <a:schemeClr val="accent4"/>
                </a:solidFill>
              </a:rPr>
              <a:t>What is the independent set with the largest weight?</a:t>
            </a:r>
          </a:p>
        </p:txBody>
      </p:sp>
      <p:pic>
        <p:nvPicPr>
          <p:cNvPr id="69" name="Picture 6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966" y="5613722"/>
            <a:ext cx="736405" cy="1111170"/>
          </a:xfrm>
          <a:prstGeom prst="rect">
            <a:avLst/>
          </a:prstGeom>
        </p:spPr>
      </p:pic>
      <p:sp>
        <p:nvSpPr>
          <p:cNvPr id="75" name="TextBox 74"/>
          <p:cNvSpPr txBox="1"/>
          <p:nvPr/>
        </p:nvSpPr>
        <p:spPr>
          <a:xfrm>
            <a:off x="264090" y="4100432"/>
            <a:ext cx="2075493" cy="1477328"/>
          </a:xfrm>
          <a:prstGeom prst="rect">
            <a:avLst/>
          </a:prstGeom>
          <a:noFill/>
        </p:spPr>
        <p:txBody>
          <a:bodyPr wrap="square" rtlCol="0">
            <a:spAutoFit/>
          </a:bodyPr>
          <a:lstStyle/>
          <a:p>
            <a:r>
              <a:rPr lang="en-US" dirty="0"/>
              <a:t>An </a:t>
            </a:r>
            <a:r>
              <a:rPr lang="en-US" dirty="0">
                <a:solidFill>
                  <a:schemeClr val="accent4"/>
                </a:solidFill>
              </a:rPr>
              <a:t>independent set </a:t>
            </a:r>
            <a:r>
              <a:rPr lang="en-US" dirty="0"/>
              <a:t>is a set of vertices so that no pair has an edge between them.</a:t>
            </a:r>
          </a:p>
        </p:txBody>
      </p:sp>
      <p:sp>
        <p:nvSpPr>
          <p:cNvPr id="78" name="Oval 77"/>
          <p:cNvSpPr/>
          <p:nvPr/>
        </p:nvSpPr>
        <p:spPr>
          <a:xfrm>
            <a:off x="5694744" y="5427741"/>
            <a:ext cx="625033" cy="62503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5</a:t>
            </a:r>
          </a:p>
        </p:txBody>
      </p:sp>
      <p:sp>
        <p:nvSpPr>
          <p:cNvPr id="79" name="Oval 78"/>
          <p:cNvSpPr/>
          <p:nvPr/>
        </p:nvSpPr>
        <p:spPr>
          <a:xfrm>
            <a:off x="1414041" y="2941899"/>
            <a:ext cx="625033" cy="62503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p>
        </p:txBody>
      </p:sp>
      <p:sp>
        <p:nvSpPr>
          <p:cNvPr id="80" name="Oval 79"/>
          <p:cNvSpPr/>
          <p:nvPr/>
        </p:nvSpPr>
        <p:spPr>
          <a:xfrm>
            <a:off x="6319777" y="1779861"/>
            <a:ext cx="625033" cy="62503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p>
        </p:txBody>
      </p:sp>
      <p:sp>
        <p:nvSpPr>
          <p:cNvPr id="81" name="Oval 80"/>
          <p:cNvSpPr/>
          <p:nvPr/>
        </p:nvSpPr>
        <p:spPr>
          <a:xfrm>
            <a:off x="3429846" y="5648723"/>
            <a:ext cx="625033" cy="62503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p>
        </p:txBody>
      </p:sp>
      <p:sp>
        <p:nvSpPr>
          <p:cNvPr id="3" name="Slide Number Placeholder 2">
            <a:extLst>
              <a:ext uri="{FF2B5EF4-FFF2-40B4-BE49-F238E27FC236}">
                <a16:creationId xmlns:a16="http://schemas.microsoft.com/office/drawing/2014/main" id="{4015D63F-9DE8-7D48-8060-C6E1252E76B9}"/>
              </a:ext>
            </a:extLst>
          </p:cNvPr>
          <p:cNvSpPr>
            <a:spLocks noGrp="1"/>
          </p:cNvSpPr>
          <p:nvPr>
            <p:ph type="sldNum" sz="quarter" idx="12"/>
          </p:nvPr>
        </p:nvSpPr>
        <p:spPr/>
        <p:txBody>
          <a:bodyPr/>
          <a:lstStyle/>
          <a:p>
            <a:fld id="{EF2FF170-42D9-E44F-9C55-E217B723EC95}" type="slidenum">
              <a:rPr lang="en-US" smtClean="0"/>
              <a:t>97</a:t>
            </a:fld>
            <a:endParaRPr lang="en-US"/>
          </a:p>
        </p:txBody>
      </p:sp>
    </p:spTree>
    <p:extLst>
      <p:ext uri="{BB962C8B-B14F-4D97-AF65-F5344CB8AC3E}">
        <p14:creationId xmlns:p14="http://schemas.microsoft.com/office/powerpoint/2010/main" val="31735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ppt_x"/>
                                          </p:val>
                                        </p:tav>
                                        <p:tav tm="100000">
                                          <p:val>
                                            <p:strVal val="#ppt_x"/>
                                          </p:val>
                                        </p:tav>
                                      </p:tavLst>
                                    </p:anim>
                                    <p:anim calcmode="lin" valueType="num">
                                      <p:cBhvr additive="base">
                                        <p:cTn id="1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animBg="1"/>
      <p:bldP spid="79" grpId="0" animBg="1"/>
      <p:bldP spid="80" grpId="0" animBg="1"/>
      <p:bldP spid="8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Actually, this problem is </a:t>
            </a:r>
            <a:r>
              <a:rPr lang="en-US" sz="4000" dirty="0">
                <a:solidFill>
                  <a:srgbClr val="FF8600"/>
                </a:solidFill>
              </a:rPr>
              <a:t>NP-complete</a:t>
            </a:r>
            <a:r>
              <a:rPr lang="en-US" sz="4000" dirty="0"/>
              <a:t>.</a:t>
            </a:r>
            <a:br>
              <a:rPr lang="en-US" sz="4000" dirty="0"/>
            </a:br>
            <a:r>
              <a:rPr lang="en-US" sz="3100" dirty="0">
                <a:solidFill>
                  <a:schemeClr val="accent4"/>
                </a:solidFill>
              </a:rPr>
              <a:t>So, we are unlikely to find an efficient algorithm.</a:t>
            </a:r>
            <a:endParaRPr lang="en-US" sz="4000" dirty="0">
              <a:solidFill>
                <a:schemeClr val="accent4"/>
              </a:solidFill>
            </a:endParaRPr>
          </a:p>
        </p:txBody>
      </p:sp>
      <p:sp>
        <p:nvSpPr>
          <p:cNvPr id="3" name="Content Placeholder 2"/>
          <p:cNvSpPr>
            <a:spLocks noGrp="1"/>
          </p:cNvSpPr>
          <p:nvPr>
            <p:ph idx="1"/>
          </p:nvPr>
        </p:nvSpPr>
        <p:spPr/>
        <p:txBody>
          <a:bodyPr/>
          <a:lstStyle/>
          <a:p>
            <a:r>
              <a:rPr lang="en-US" dirty="0"/>
              <a:t>But if we also assume that the graph is a </a:t>
            </a:r>
            <a:r>
              <a:rPr lang="en-US" dirty="0">
                <a:solidFill>
                  <a:schemeClr val="accent4"/>
                </a:solidFill>
              </a:rPr>
              <a:t>tree</a:t>
            </a:r>
            <a:r>
              <a:rPr lang="mr-IN" dirty="0">
                <a:solidFill>
                  <a:schemeClr val="accent4"/>
                </a:solidFill>
              </a:rPr>
              <a:t>…</a:t>
            </a:r>
            <a:endParaRPr lang="en-US" dirty="0">
              <a:solidFill>
                <a:schemeClr val="accent4"/>
              </a:solidFill>
            </a:endParaRPr>
          </a:p>
        </p:txBody>
      </p:sp>
      <p:sp>
        <p:nvSpPr>
          <p:cNvPr id="4" name="Oval 3"/>
          <p:cNvSpPr/>
          <p:nvPr/>
        </p:nvSpPr>
        <p:spPr>
          <a:xfrm>
            <a:off x="3300282" y="2753910"/>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5" name="Oval 4"/>
          <p:cNvSpPr/>
          <p:nvPr/>
        </p:nvSpPr>
        <p:spPr>
          <a:xfrm>
            <a:off x="5453173" y="2697482"/>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 name="Oval 5"/>
          <p:cNvSpPr/>
          <p:nvPr/>
        </p:nvSpPr>
        <p:spPr>
          <a:xfrm>
            <a:off x="5072704" y="3983927"/>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7" name="Oval 6"/>
          <p:cNvSpPr/>
          <p:nvPr/>
        </p:nvSpPr>
        <p:spPr>
          <a:xfrm>
            <a:off x="1339433" y="2753910"/>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8" name="Oval 7"/>
          <p:cNvSpPr/>
          <p:nvPr/>
        </p:nvSpPr>
        <p:spPr>
          <a:xfrm>
            <a:off x="2259620" y="4001294"/>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9" name="Oval 8"/>
          <p:cNvSpPr/>
          <p:nvPr/>
        </p:nvSpPr>
        <p:spPr>
          <a:xfrm>
            <a:off x="2675249" y="5381363"/>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0" name="Oval 9"/>
          <p:cNvSpPr/>
          <p:nvPr/>
        </p:nvSpPr>
        <p:spPr>
          <a:xfrm>
            <a:off x="628650" y="4010477"/>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1" name="Oval 10"/>
          <p:cNvSpPr/>
          <p:nvPr/>
        </p:nvSpPr>
        <p:spPr>
          <a:xfrm>
            <a:off x="5765689" y="5367396"/>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12" name="Oval 11"/>
          <p:cNvSpPr/>
          <p:nvPr/>
        </p:nvSpPr>
        <p:spPr>
          <a:xfrm>
            <a:off x="6515486" y="4593049"/>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
        <p:nvSpPr>
          <p:cNvPr id="13" name="Oval 12"/>
          <p:cNvSpPr/>
          <p:nvPr/>
        </p:nvSpPr>
        <p:spPr>
          <a:xfrm>
            <a:off x="7606064" y="2615013"/>
            <a:ext cx="625033" cy="62503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cxnSp>
        <p:nvCxnSpPr>
          <p:cNvPr id="14" name="Straight Connector 13"/>
          <p:cNvCxnSpPr>
            <a:stCxn id="6" idx="1"/>
            <a:endCxn id="4" idx="5"/>
          </p:cNvCxnSpPr>
          <p:nvPr/>
        </p:nvCxnSpPr>
        <p:spPr>
          <a:xfrm flipH="1" flipV="1">
            <a:off x="3833781" y="3287409"/>
            <a:ext cx="1330457" cy="788052"/>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5" idx="4"/>
          </p:cNvCxnSpPr>
          <p:nvPr/>
        </p:nvCxnSpPr>
        <p:spPr>
          <a:xfrm flipV="1">
            <a:off x="5453174" y="3322515"/>
            <a:ext cx="312516" cy="678780"/>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3" idx="2"/>
            <a:endCxn id="5" idx="6"/>
          </p:cNvCxnSpPr>
          <p:nvPr/>
        </p:nvCxnSpPr>
        <p:spPr>
          <a:xfrm flipH="1">
            <a:off x="6078206" y="2927530"/>
            <a:ext cx="1527858" cy="82469"/>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2" idx="1"/>
            <a:endCxn id="6" idx="6"/>
          </p:cNvCxnSpPr>
          <p:nvPr/>
        </p:nvCxnSpPr>
        <p:spPr>
          <a:xfrm flipH="1" flipV="1">
            <a:off x="5697737" y="4296444"/>
            <a:ext cx="909283" cy="388139"/>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1" idx="1"/>
            <a:endCxn id="6" idx="5"/>
          </p:cNvCxnSpPr>
          <p:nvPr/>
        </p:nvCxnSpPr>
        <p:spPr>
          <a:xfrm flipH="1" flipV="1">
            <a:off x="5606203" y="4517426"/>
            <a:ext cx="251020" cy="941504"/>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8" idx="7"/>
            <a:endCxn id="4" idx="4"/>
          </p:cNvCxnSpPr>
          <p:nvPr/>
        </p:nvCxnSpPr>
        <p:spPr>
          <a:xfrm flipV="1">
            <a:off x="2793119" y="3378943"/>
            <a:ext cx="819680" cy="713885"/>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9" idx="0"/>
            <a:endCxn id="8" idx="4"/>
          </p:cNvCxnSpPr>
          <p:nvPr/>
        </p:nvCxnSpPr>
        <p:spPr>
          <a:xfrm flipH="1" flipV="1">
            <a:off x="2572137" y="4626327"/>
            <a:ext cx="415629" cy="755036"/>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0" idx="6"/>
            <a:endCxn id="8" idx="2"/>
          </p:cNvCxnSpPr>
          <p:nvPr/>
        </p:nvCxnSpPr>
        <p:spPr>
          <a:xfrm flipV="1">
            <a:off x="1253683" y="4313811"/>
            <a:ext cx="1005937" cy="9183"/>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7" idx="5"/>
            <a:endCxn id="8" idx="1"/>
          </p:cNvCxnSpPr>
          <p:nvPr/>
        </p:nvCxnSpPr>
        <p:spPr>
          <a:xfrm>
            <a:off x="1872932" y="3287409"/>
            <a:ext cx="478222" cy="805419"/>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3300282" y="2753910"/>
            <a:ext cx="625033" cy="62503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5</a:t>
            </a:r>
          </a:p>
        </p:txBody>
      </p:sp>
      <p:sp>
        <p:nvSpPr>
          <p:cNvPr id="45" name="Oval 44"/>
          <p:cNvSpPr/>
          <p:nvPr/>
        </p:nvSpPr>
        <p:spPr>
          <a:xfrm>
            <a:off x="1339433" y="2753910"/>
            <a:ext cx="625033" cy="62503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a:t>
            </a:r>
          </a:p>
        </p:txBody>
      </p:sp>
      <p:sp>
        <p:nvSpPr>
          <p:cNvPr id="46" name="Oval 45"/>
          <p:cNvSpPr/>
          <p:nvPr/>
        </p:nvSpPr>
        <p:spPr>
          <a:xfrm>
            <a:off x="2675249" y="5381363"/>
            <a:ext cx="625033" cy="62503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p>
        </p:txBody>
      </p:sp>
      <p:sp>
        <p:nvSpPr>
          <p:cNvPr id="47" name="Oval 46"/>
          <p:cNvSpPr/>
          <p:nvPr/>
        </p:nvSpPr>
        <p:spPr>
          <a:xfrm>
            <a:off x="628650" y="4010477"/>
            <a:ext cx="625033" cy="62503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p>
        </p:txBody>
      </p:sp>
      <p:sp>
        <p:nvSpPr>
          <p:cNvPr id="48" name="Oval 47"/>
          <p:cNvSpPr/>
          <p:nvPr/>
        </p:nvSpPr>
        <p:spPr>
          <a:xfrm>
            <a:off x="5765689" y="5367396"/>
            <a:ext cx="625033" cy="62503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5</a:t>
            </a:r>
          </a:p>
        </p:txBody>
      </p:sp>
      <p:sp>
        <p:nvSpPr>
          <p:cNvPr id="49" name="Oval 48"/>
          <p:cNvSpPr/>
          <p:nvPr/>
        </p:nvSpPr>
        <p:spPr>
          <a:xfrm>
            <a:off x="6515486" y="4593049"/>
            <a:ext cx="625033" cy="62503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5</a:t>
            </a:r>
          </a:p>
        </p:txBody>
      </p:sp>
      <p:sp>
        <p:nvSpPr>
          <p:cNvPr id="50" name="Oval 49"/>
          <p:cNvSpPr/>
          <p:nvPr/>
        </p:nvSpPr>
        <p:spPr>
          <a:xfrm>
            <a:off x="7606064" y="2615013"/>
            <a:ext cx="625033" cy="62503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a:t>
            </a:r>
          </a:p>
        </p:txBody>
      </p:sp>
      <p:sp>
        <p:nvSpPr>
          <p:cNvPr id="51" name="TextBox 50"/>
          <p:cNvSpPr txBox="1"/>
          <p:nvPr/>
        </p:nvSpPr>
        <p:spPr>
          <a:xfrm>
            <a:off x="291175" y="5957743"/>
            <a:ext cx="9234789" cy="830997"/>
          </a:xfrm>
          <a:prstGeom prst="rect">
            <a:avLst/>
          </a:prstGeom>
          <a:noFill/>
        </p:spPr>
        <p:txBody>
          <a:bodyPr wrap="square" rtlCol="0">
            <a:spAutoFit/>
          </a:bodyPr>
          <a:lstStyle/>
          <a:p>
            <a:r>
              <a:rPr lang="en-US" sz="2400" b="1" dirty="0"/>
              <a:t>Problem</a:t>
            </a:r>
            <a:r>
              <a:rPr lang="en-US" sz="2400" dirty="0"/>
              <a:t>: </a:t>
            </a:r>
          </a:p>
          <a:p>
            <a:r>
              <a:rPr lang="en-US" sz="2400" dirty="0">
                <a:solidFill>
                  <a:schemeClr val="accent4"/>
                </a:solidFill>
              </a:rPr>
              <a:t>    find a maximal independent set in a tree (with vertex weights).</a:t>
            </a:r>
          </a:p>
        </p:txBody>
      </p:sp>
      <p:pic>
        <p:nvPicPr>
          <p:cNvPr id="52" name="Picture 5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3144" y="4811811"/>
            <a:ext cx="736405" cy="1111170"/>
          </a:xfrm>
          <a:prstGeom prst="rect">
            <a:avLst/>
          </a:prstGeom>
        </p:spPr>
      </p:pic>
      <p:sp>
        <p:nvSpPr>
          <p:cNvPr id="53" name="TextBox 52"/>
          <p:cNvSpPr txBox="1"/>
          <p:nvPr/>
        </p:nvSpPr>
        <p:spPr>
          <a:xfrm>
            <a:off x="7310432" y="3647137"/>
            <a:ext cx="1589117" cy="1200329"/>
          </a:xfrm>
          <a:prstGeom prst="rect">
            <a:avLst/>
          </a:prstGeom>
          <a:noFill/>
        </p:spPr>
        <p:txBody>
          <a:bodyPr wrap="square" rtlCol="0">
            <a:spAutoFit/>
          </a:bodyPr>
          <a:lstStyle/>
          <a:p>
            <a:pPr algn="r"/>
            <a:r>
              <a:rPr lang="en-US" dirty="0"/>
              <a:t>A </a:t>
            </a:r>
            <a:r>
              <a:rPr lang="en-US" dirty="0">
                <a:solidFill>
                  <a:srgbClr val="FF8600"/>
                </a:solidFill>
              </a:rPr>
              <a:t>tree</a:t>
            </a:r>
            <a:r>
              <a:rPr lang="en-US" dirty="0"/>
              <a:t> is a connected graph with no cycles.</a:t>
            </a:r>
          </a:p>
        </p:txBody>
      </p:sp>
      <p:sp>
        <p:nvSpPr>
          <p:cNvPr id="15" name="Slide Number Placeholder 14">
            <a:extLst>
              <a:ext uri="{FF2B5EF4-FFF2-40B4-BE49-F238E27FC236}">
                <a16:creationId xmlns:a16="http://schemas.microsoft.com/office/drawing/2014/main" id="{2859E3DD-E226-3F4E-9FFA-C3C450AE8E7E}"/>
              </a:ext>
            </a:extLst>
          </p:cNvPr>
          <p:cNvSpPr>
            <a:spLocks noGrp="1"/>
          </p:cNvSpPr>
          <p:nvPr>
            <p:ph type="sldNum" sz="quarter" idx="12"/>
          </p:nvPr>
        </p:nvSpPr>
        <p:spPr/>
        <p:txBody>
          <a:bodyPr/>
          <a:lstStyle/>
          <a:p>
            <a:fld id="{EF2FF170-42D9-E44F-9C55-E217B723EC95}" type="slidenum">
              <a:rPr lang="en-US" smtClean="0"/>
              <a:t>98</a:t>
            </a:fld>
            <a:endParaRPr lang="en-US"/>
          </a:p>
        </p:txBody>
      </p:sp>
    </p:spTree>
    <p:extLst>
      <p:ext uri="{BB962C8B-B14F-4D97-AF65-F5344CB8AC3E}">
        <p14:creationId xmlns:p14="http://schemas.microsoft.com/office/powerpoint/2010/main" val="173932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0" grpId="0" animBg="1"/>
      <p:bldP spid="51" grpId="0"/>
      <p:bldP spid="5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a:t>
            </a:r>
            <a:r>
              <a:rPr lang="en-US" sz="2800" dirty="0">
                <a:solidFill>
                  <a:schemeClr val="accent3"/>
                </a:solidFill>
              </a:rPr>
              <a:t>for applying Dynamic Programming</a:t>
            </a:r>
          </a:p>
        </p:txBody>
      </p:sp>
      <p:sp>
        <p:nvSpPr>
          <p:cNvPr id="3" name="Content Placeholder 2"/>
          <p:cNvSpPr>
            <a:spLocks noGrp="1"/>
          </p:cNvSpPr>
          <p:nvPr>
            <p:ph idx="1"/>
          </p:nvPr>
        </p:nvSpPr>
        <p:spPr>
          <a:xfrm>
            <a:off x="628650" y="1690689"/>
            <a:ext cx="7886700" cy="5167310"/>
          </a:xfrm>
        </p:spPr>
        <p:txBody>
          <a:bodyPr>
            <a:normAutofit/>
          </a:bodyPr>
          <a:lstStyle/>
          <a:p>
            <a:r>
              <a:rPr lang="en-US" b="1" dirty="0">
                <a:solidFill>
                  <a:schemeClr val="accent4"/>
                </a:solidFill>
              </a:rPr>
              <a:t>Step 1: </a:t>
            </a:r>
            <a:r>
              <a:rPr lang="en-US" dirty="0"/>
              <a:t>Identify </a:t>
            </a:r>
            <a:r>
              <a:rPr lang="en-US" dirty="0">
                <a:solidFill>
                  <a:schemeClr val="accent1"/>
                </a:solidFill>
              </a:rPr>
              <a:t>optimal substructure.</a:t>
            </a:r>
          </a:p>
          <a:p>
            <a:r>
              <a:rPr lang="en-US" b="1" dirty="0">
                <a:solidFill>
                  <a:schemeClr val="accent4"/>
                </a:solidFill>
              </a:rPr>
              <a:t>Step 2: </a:t>
            </a:r>
            <a:r>
              <a:rPr lang="en-US" dirty="0"/>
              <a:t>Find a </a:t>
            </a:r>
            <a:r>
              <a:rPr lang="en-US" dirty="0">
                <a:solidFill>
                  <a:schemeClr val="accent6"/>
                </a:solidFill>
              </a:rPr>
              <a:t>recursive formulation </a:t>
            </a:r>
            <a:r>
              <a:rPr lang="en-US" dirty="0"/>
              <a:t>for the value of the optimal solution</a:t>
            </a:r>
          </a:p>
          <a:p>
            <a:r>
              <a:rPr lang="en-US" b="1" dirty="0">
                <a:solidFill>
                  <a:schemeClr val="accent4"/>
                </a:solidFill>
              </a:rPr>
              <a:t>Step 3: </a:t>
            </a:r>
            <a:r>
              <a:rPr lang="en-US" dirty="0">
                <a:solidFill>
                  <a:schemeClr val="accent5"/>
                </a:solidFill>
              </a:rPr>
              <a:t>Use dynamic programming </a:t>
            </a:r>
            <a:r>
              <a:rPr lang="en-US" dirty="0"/>
              <a:t>to find the value of the optimal solution</a:t>
            </a:r>
          </a:p>
          <a:p>
            <a:r>
              <a:rPr lang="en-US" b="1" dirty="0">
                <a:solidFill>
                  <a:schemeClr val="accent4"/>
                </a:solidFill>
              </a:rPr>
              <a:t>Step 4: </a:t>
            </a:r>
            <a:r>
              <a:rPr lang="en-US" dirty="0"/>
              <a:t>If needed, keep track of some additional info so that the algorithm from Step 3 can </a:t>
            </a:r>
            <a:r>
              <a:rPr lang="en-US" dirty="0">
                <a:solidFill>
                  <a:srgbClr val="B400AB"/>
                </a:solidFill>
              </a:rPr>
              <a:t>find the actual solution.</a:t>
            </a:r>
          </a:p>
          <a:p>
            <a:r>
              <a:rPr lang="en-US" b="1" dirty="0">
                <a:solidFill>
                  <a:schemeClr val="accent4"/>
                </a:solidFill>
              </a:rPr>
              <a:t>Step 5: </a:t>
            </a:r>
            <a:r>
              <a:rPr lang="en-US" dirty="0"/>
              <a:t>If needed, </a:t>
            </a:r>
            <a:r>
              <a:rPr lang="en-US" dirty="0">
                <a:solidFill>
                  <a:srgbClr val="7030A0"/>
                </a:solidFill>
              </a:rPr>
              <a:t>code this up like a reasonable person.</a:t>
            </a:r>
          </a:p>
        </p:txBody>
      </p:sp>
      <p:sp>
        <p:nvSpPr>
          <p:cNvPr id="4" name="Left Arrow 3"/>
          <p:cNvSpPr/>
          <p:nvPr/>
        </p:nvSpPr>
        <p:spPr>
          <a:xfrm>
            <a:off x="6658708" y="1690689"/>
            <a:ext cx="902677" cy="4546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06B2FE5A-E023-F84E-8697-0631BD92058B}"/>
              </a:ext>
            </a:extLst>
          </p:cNvPr>
          <p:cNvSpPr>
            <a:spLocks noGrp="1"/>
          </p:cNvSpPr>
          <p:nvPr>
            <p:ph type="sldNum" sz="quarter" idx="12"/>
          </p:nvPr>
        </p:nvSpPr>
        <p:spPr/>
        <p:txBody>
          <a:bodyPr/>
          <a:lstStyle/>
          <a:p>
            <a:fld id="{EF2FF170-42D9-E44F-9C55-E217B723EC95}" type="slidenum">
              <a:rPr lang="en-US" smtClean="0"/>
              <a:t>99</a:t>
            </a:fld>
            <a:endParaRPr lang="en-US"/>
          </a:p>
        </p:txBody>
      </p:sp>
    </p:spTree>
    <p:extLst>
      <p:ext uri="{BB962C8B-B14F-4D97-AF65-F5344CB8AC3E}">
        <p14:creationId xmlns:p14="http://schemas.microsoft.com/office/powerpoint/2010/main" val="7655847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7880</TotalTime>
  <Words>10146</Words>
  <Application>Microsoft Macintosh PowerPoint</Application>
  <PresentationFormat>On-screen Show (4:3)</PresentationFormat>
  <Paragraphs>2613</Paragraphs>
  <Slides>115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115</vt:i4>
      </vt:variant>
    </vt:vector>
  </HeadingPairs>
  <TitlesOfParts>
    <vt:vector size="121" baseType="lpstr">
      <vt:lpstr>Arial</vt:lpstr>
      <vt:lpstr>Calibri</vt:lpstr>
      <vt:lpstr>Calibri Light</vt:lpstr>
      <vt:lpstr>Cambria Math</vt:lpstr>
      <vt:lpstr>Courier</vt:lpstr>
      <vt:lpstr>Office Theme</vt:lpstr>
      <vt:lpstr>Lecture 13</vt:lpstr>
      <vt:lpstr>Announcements</vt:lpstr>
      <vt:lpstr>Last time</vt:lpstr>
      <vt:lpstr>Last time</vt:lpstr>
      <vt:lpstr>Today</vt:lpstr>
      <vt:lpstr>The goal of this lecture</vt:lpstr>
      <vt:lpstr>Longest Common Subsequence</vt:lpstr>
      <vt:lpstr>Longest Common Subsequence</vt:lpstr>
      <vt:lpstr>Longest Common Subsequence</vt:lpstr>
      <vt:lpstr>We sometimes want to find these</vt:lpstr>
      <vt:lpstr>Recipe for applying Dynamic Programming</vt:lpstr>
      <vt:lpstr>Step 1: Optimal substructure</vt:lpstr>
      <vt:lpstr>Recipe for applying Dynamic Programming</vt:lpstr>
      <vt:lpstr>Goal</vt:lpstr>
      <vt:lpstr>Two cases</vt:lpstr>
      <vt:lpstr>Two cases</vt:lpstr>
      <vt:lpstr>Recursive formulation  of the optimal solution</vt:lpstr>
      <vt:lpstr>Recipe for applying Dynamic Programming</vt:lpstr>
      <vt:lpstr>LCS DP</vt:lpstr>
      <vt:lpstr>Example</vt:lpstr>
      <vt:lpstr>Example</vt:lpstr>
      <vt:lpstr>Recipe for applying Dynamic Programming</vt:lpstr>
      <vt:lpstr>Example</vt:lpstr>
      <vt:lpstr>Example</vt:lpstr>
      <vt:lpstr>Example</vt:lpstr>
      <vt:lpstr>Example</vt:lpstr>
      <vt:lpstr>Example</vt:lpstr>
      <vt:lpstr>Example</vt:lpstr>
      <vt:lpstr>Example</vt:lpstr>
      <vt:lpstr>Example</vt:lpstr>
      <vt:lpstr>Example</vt:lpstr>
      <vt:lpstr>Finding an LCS</vt:lpstr>
      <vt:lpstr>Recipe for applying Dynamic Programming</vt:lpstr>
      <vt:lpstr>Our approach actually isn’t so bad</vt:lpstr>
      <vt:lpstr>What have we learned?</vt:lpstr>
      <vt:lpstr>Example 2: Knapsack Problem</vt:lpstr>
      <vt:lpstr>PowerPoint Presentation</vt:lpstr>
      <vt:lpstr>Some notation</vt:lpstr>
      <vt:lpstr>Recipe for applying Dynamic Programming</vt:lpstr>
      <vt:lpstr>Optimal substructure</vt:lpstr>
      <vt:lpstr>Optimal substructure</vt:lpstr>
      <vt:lpstr>Optimal substructure</vt:lpstr>
      <vt:lpstr>Recipe for applying Dynamic Programming</vt:lpstr>
      <vt:lpstr>Recursive relationship</vt:lpstr>
      <vt:lpstr>Recipe for applying Dynamic Programming</vt:lpstr>
      <vt:lpstr>Let’s write a bottom-up DP algorithm</vt:lpstr>
      <vt:lpstr>Can we do better?</vt:lpstr>
      <vt:lpstr>Recipe for applying Dynamic Programming</vt:lpstr>
      <vt:lpstr>Let’s write a bottom-up DP algorithm</vt:lpstr>
      <vt:lpstr>Let’s write a bottom-up DP algorithm</vt:lpstr>
      <vt:lpstr>Example</vt:lpstr>
      <vt:lpstr>Example</vt:lpstr>
      <vt:lpstr>Example</vt:lpstr>
      <vt:lpstr>Example</vt:lpstr>
      <vt:lpstr>Example</vt:lpstr>
      <vt:lpstr>Example</vt:lpstr>
      <vt:lpstr>Example</vt:lpstr>
      <vt:lpstr>Example</vt:lpstr>
      <vt:lpstr>Recipe for applying Dynamic Programming</vt:lpstr>
      <vt:lpstr>What have we learned?</vt:lpstr>
      <vt:lpstr>PowerPoint Presentation</vt:lpstr>
      <vt:lpstr>Recipe for applying Dynamic Programming</vt:lpstr>
      <vt:lpstr>Optimal substructure: try 1</vt:lpstr>
      <vt:lpstr>This won’t quite work…</vt:lpstr>
      <vt:lpstr>Optimal substructure: try 2</vt:lpstr>
      <vt:lpstr>Our sub-problems:</vt:lpstr>
      <vt:lpstr>Relationship between sub-problems</vt:lpstr>
      <vt:lpstr>Two cases</vt:lpstr>
      <vt:lpstr>Two cases</vt:lpstr>
      <vt:lpstr>Two cases</vt:lpstr>
      <vt:lpstr>Two cases</vt:lpstr>
      <vt:lpstr>Two cases</vt:lpstr>
      <vt:lpstr>Recipe for applying Dynamic Programming</vt:lpstr>
      <vt:lpstr>Recursive relationship</vt:lpstr>
      <vt:lpstr>Recipe for applying Dynamic Programming</vt:lpstr>
      <vt:lpstr>Bottom-up DP algorithm</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Recipe for applying Dynamic Programming</vt:lpstr>
      <vt:lpstr>What have we learned?</vt:lpstr>
      <vt:lpstr>Question</vt:lpstr>
      <vt:lpstr>Example 3: Independent Set if we still have time</vt:lpstr>
      <vt:lpstr>Actually, this problem is NP-complete. So, we are unlikely to find an efficient algorithm.</vt:lpstr>
      <vt:lpstr>Recipe for applying Dynamic Programming</vt:lpstr>
      <vt:lpstr>Optimal substructure</vt:lpstr>
      <vt:lpstr>Case 1:  the root is not in a maximal independent set</vt:lpstr>
      <vt:lpstr>Case 2:  the root is in an maximal independent set</vt:lpstr>
      <vt:lpstr>Recipe for applying Dynamic Programming</vt:lpstr>
      <vt:lpstr>Recursive formulation: try 1</vt:lpstr>
      <vt:lpstr>Recursive formulation: try 2 Keep two arrays!</vt:lpstr>
      <vt:lpstr>Recipe for applying Dynamic Programming</vt:lpstr>
      <vt:lpstr>A top-down DP algorithm</vt:lpstr>
      <vt:lpstr>Why is this different from divide-and-conquer? That’s always worked for us with tree problems before…</vt:lpstr>
      <vt:lpstr>PowerPoint Presentation</vt:lpstr>
      <vt:lpstr>Recipe for applying Dynamic Programming</vt:lpstr>
      <vt:lpstr>What have we learned?</vt:lpstr>
      <vt:lpstr>Recap</vt:lpstr>
      <vt:lpstr>Recipe for applying Dynamic Programming</vt:lpstr>
      <vt:lpstr>Recap</vt:lpstr>
      <vt:lpstr>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13</dc:title>
  <dc:creator>Mary Katherine Wootters</dc:creator>
  <cp:lastModifiedBy>Nima Anari</cp:lastModifiedBy>
  <cp:revision>117</cp:revision>
  <cp:lastPrinted>2020-02-24T06:27:14Z</cp:lastPrinted>
  <dcterms:created xsi:type="dcterms:W3CDTF">2017-05-15T17:43:28Z</dcterms:created>
  <dcterms:modified xsi:type="dcterms:W3CDTF">2021-03-01T06:33:51Z</dcterms:modified>
</cp:coreProperties>
</file>