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16"/>
  </p:notesMasterIdLst>
  <p:handoutMasterIdLst>
    <p:handoutMasterId r:id="rId117"/>
  </p:handoutMasterIdLst>
  <p:sldIdLst>
    <p:sldId id="256" r:id="rId2"/>
    <p:sldId id="394" r:id="rId3"/>
    <p:sldId id="258" r:id="rId4"/>
    <p:sldId id="259" r:id="rId5"/>
    <p:sldId id="260" r:id="rId6"/>
    <p:sldId id="270" r:id="rId7"/>
    <p:sldId id="262" r:id="rId8"/>
    <p:sldId id="271" r:id="rId9"/>
    <p:sldId id="273" r:id="rId10"/>
    <p:sldId id="274" r:id="rId11"/>
    <p:sldId id="272" r:id="rId12"/>
    <p:sldId id="364" r:id="rId13"/>
    <p:sldId id="269" r:id="rId14"/>
    <p:sldId id="275" r:id="rId15"/>
    <p:sldId id="276" r:id="rId16"/>
    <p:sldId id="293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4" r:id="rId32"/>
    <p:sldId id="295" r:id="rId33"/>
    <p:sldId id="369" r:id="rId34"/>
    <p:sldId id="368" r:id="rId35"/>
    <p:sldId id="309" r:id="rId36"/>
    <p:sldId id="391" r:id="rId37"/>
    <p:sldId id="392" r:id="rId38"/>
    <p:sldId id="296" r:id="rId39"/>
    <p:sldId id="297" r:id="rId40"/>
    <p:sldId id="298" r:id="rId41"/>
    <p:sldId id="300" r:id="rId42"/>
    <p:sldId id="303" r:id="rId43"/>
    <p:sldId id="387" r:id="rId44"/>
    <p:sldId id="304" r:id="rId45"/>
    <p:sldId id="365" r:id="rId46"/>
    <p:sldId id="371" r:id="rId47"/>
    <p:sldId id="301" r:id="rId48"/>
    <p:sldId id="380" r:id="rId49"/>
    <p:sldId id="372" r:id="rId50"/>
    <p:sldId id="373" r:id="rId51"/>
    <p:sldId id="376" r:id="rId52"/>
    <p:sldId id="374" r:id="rId53"/>
    <p:sldId id="388" r:id="rId54"/>
    <p:sldId id="305" r:id="rId55"/>
    <p:sldId id="307" r:id="rId56"/>
    <p:sldId id="383" r:id="rId57"/>
    <p:sldId id="377" r:id="rId58"/>
    <p:sldId id="311" r:id="rId59"/>
    <p:sldId id="382" r:id="rId60"/>
    <p:sldId id="312" r:id="rId61"/>
    <p:sldId id="313" r:id="rId62"/>
    <p:sldId id="381" r:id="rId63"/>
    <p:sldId id="395" r:id="rId64"/>
    <p:sldId id="315" r:id="rId65"/>
    <p:sldId id="314" r:id="rId66"/>
    <p:sldId id="317" r:id="rId67"/>
    <p:sldId id="318" r:id="rId68"/>
    <p:sldId id="384" r:id="rId69"/>
    <p:sldId id="319" r:id="rId70"/>
    <p:sldId id="320" r:id="rId71"/>
    <p:sldId id="321" r:id="rId72"/>
    <p:sldId id="385" r:id="rId73"/>
    <p:sldId id="322" r:id="rId74"/>
    <p:sldId id="360" r:id="rId75"/>
    <p:sldId id="323" r:id="rId76"/>
    <p:sldId id="324" r:id="rId77"/>
    <p:sldId id="325" r:id="rId78"/>
    <p:sldId id="326" r:id="rId79"/>
    <p:sldId id="327" r:id="rId80"/>
    <p:sldId id="328" r:id="rId81"/>
    <p:sldId id="329" r:id="rId82"/>
    <p:sldId id="330" r:id="rId83"/>
    <p:sldId id="331" r:id="rId84"/>
    <p:sldId id="332" r:id="rId85"/>
    <p:sldId id="333" r:id="rId86"/>
    <p:sldId id="334" r:id="rId87"/>
    <p:sldId id="335" r:id="rId88"/>
    <p:sldId id="336" r:id="rId89"/>
    <p:sldId id="337" r:id="rId90"/>
    <p:sldId id="338" r:id="rId91"/>
    <p:sldId id="339" r:id="rId92"/>
    <p:sldId id="340" r:id="rId93"/>
    <p:sldId id="341" r:id="rId94"/>
    <p:sldId id="342" r:id="rId95"/>
    <p:sldId id="343" r:id="rId96"/>
    <p:sldId id="344" r:id="rId97"/>
    <p:sldId id="345" r:id="rId98"/>
    <p:sldId id="346" r:id="rId99"/>
    <p:sldId id="348" r:id="rId100"/>
    <p:sldId id="349" r:id="rId101"/>
    <p:sldId id="351" r:id="rId102"/>
    <p:sldId id="353" r:id="rId103"/>
    <p:sldId id="354" r:id="rId104"/>
    <p:sldId id="355" r:id="rId105"/>
    <p:sldId id="386" r:id="rId106"/>
    <p:sldId id="393" r:id="rId107"/>
    <p:sldId id="347" r:id="rId108"/>
    <p:sldId id="379" r:id="rId109"/>
    <p:sldId id="350" r:id="rId110"/>
    <p:sldId id="356" r:id="rId111"/>
    <p:sldId id="357" r:id="rId112"/>
    <p:sldId id="358" r:id="rId113"/>
    <p:sldId id="359" r:id="rId114"/>
    <p:sldId id="361" r:id="rId1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7300"/>
    <a:srgbClr val="D25D00"/>
    <a:srgbClr val="A28227"/>
    <a:srgbClr val="E3BCFF"/>
    <a:srgbClr val="F0E7FF"/>
    <a:srgbClr val="C73FFF"/>
    <a:srgbClr val="990001"/>
    <a:srgbClr val="F7E1FF"/>
    <a:srgbClr val="FF8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79"/>
    <p:restoredTop sz="91769"/>
  </p:normalViewPr>
  <p:slideViewPr>
    <p:cSldViewPr snapToGrid="0" snapToObjects="1">
      <p:cViewPr varScale="1">
        <p:scale>
          <a:sx n="112" d="100"/>
          <a:sy n="112" d="100"/>
        </p:scale>
        <p:origin x="14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24E37-5C0F-8F4A-A5D7-4EA6BA8EC0F5}" type="datetimeFigureOut">
              <a:rPr lang="en-US" smtClean="0"/>
              <a:t>3/10/21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601052-3D60-994B-B8D6-15C733949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75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C52D4A-C5C9-AC43-A119-4C32C7650FE1}" type="datetimeFigureOut">
              <a:rPr lang="en-US" smtClean="0"/>
              <a:t>3/10/21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C5E46C-AA82-EE4B-9CEA-5F8A4B7AC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67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5E46C-AA82-EE4B-9CEA-5F8A4B7AC51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34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5E46C-AA82-EE4B-9CEA-5F8A4B7AC51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13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5E46C-AA82-EE4B-9CEA-5F8A4B7AC512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1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5E46C-AA82-EE4B-9CEA-5F8A4B7AC512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71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C5E46C-AA82-EE4B-9CEA-5F8A4B7AC512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33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7C31D-1E62-3342-BE3A-A4226AEACA63}" type="datetime1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D2148-031A-1348-A9F7-5CAA644FC3A2}" type="datetime1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6399E-F5D4-ED40-A71A-A44D551881C4}" type="datetime1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1CE68-9182-BF48-8EA2-81DC284CB872}" type="datetime1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8C21D-497A-894B-8A22-E611498BD51C}" type="datetime1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B74A7-F130-C04C-B860-45B581E82DB4}" type="datetime1">
              <a:rPr lang="en-US" smtClean="0"/>
              <a:t>3/10/21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950A0-C507-E141-A8E3-697AA2F14D7A}" type="datetime1">
              <a:rPr lang="en-US" smtClean="0"/>
              <a:t>3/10/21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B8F07-8A08-834A-8757-330360EF7979}" type="datetime1">
              <a:rPr lang="en-US" smtClean="0"/>
              <a:t>3/10/21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0B1D-760C-0842-8A20-F896F56AB3B1}" type="datetime1">
              <a:rPr lang="en-US" smtClean="0"/>
              <a:t>3/10/21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BBB88-7EBF-AB4B-BEE1-9C23D1424215}" type="datetime1">
              <a:rPr lang="en-US" smtClean="0"/>
              <a:t>3/10/21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1437D-AC00-ED47-BD28-482D4607C5D6}" type="datetime1">
              <a:rPr lang="en-US" smtClean="0"/>
              <a:t>3/10/21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C9C1C-C490-E140-A667-07A6149CB6C5}" type="datetime1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97E95-2F81-B442-9DCC-A937922D5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52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260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0.png"/><Relationship Id="rId10" Type="http://schemas.openxmlformats.org/officeDocument/2006/relationships/image" Target="../media/image43.png"/><Relationship Id="rId4" Type="http://schemas.openxmlformats.org/officeDocument/2006/relationships/image" Target="../media/image370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29.tiff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28.tiff"/><Relationship Id="rId2" Type="http://schemas.openxmlformats.org/officeDocument/2006/relationships/image" Target="../media/image35.png"/><Relationship Id="rId16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0.png"/><Relationship Id="rId15" Type="http://schemas.openxmlformats.org/officeDocument/2006/relationships/image" Target="../media/image26.tiff"/><Relationship Id="rId10" Type="http://schemas.openxmlformats.org/officeDocument/2006/relationships/image" Target="../media/image43.png"/><Relationship Id="rId19" Type="http://schemas.openxmlformats.org/officeDocument/2006/relationships/image" Target="../media/image30.tiff"/><Relationship Id="rId4" Type="http://schemas.openxmlformats.org/officeDocument/2006/relationships/image" Target="../media/image370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33.tiff"/><Relationship Id="rId3" Type="http://schemas.openxmlformats.org/officeDocument/2006/relationships/image" Target="../media/image63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32.tiff"/><Relationship Id="rId2" Type="http://schemas.openxmlformats.org/officeDocument/2006/relationships/image" Target="../media/image62.png"/><Relationship Id="rId16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650.png"/><Relationship Id="rId7" Type="http://schemas.openxmlformats.org/officeDocument/2006/relationships/image" Target="../media/image7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0.png"/><Relationship Id="rId5" Type="http://schemas.openxmlformats.org/officeDocument/2006/relationships/image" Target="../media/image700.png"/><Relationship Id="rId4" Type="http://schemas.openxmlformats.org/officeDocument/2006/relationships/image" Target="../media/image690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png"/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5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17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21.png"/><Relationship Id="rId4" Type="http://schemas.openxmlformats.org/officeDocument/2006/relationships/image" Target="../media/image19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0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0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25.tif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Min Cut and </a:t>
            </a:r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C292F-BEAA-F24E-A2AD-D14CF2970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51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(global) minimum cut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8650" y="1340805"/>
            <a:ext cx="8135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is a cut that has the fewest edges possible crossing it.</a:t>
            </a:r>
          </a:p>
        </p:txBody>
      </p:sp>
      <p:sp>
        <p:nvSpPr>
          <p:cNvPr id="31" name="Oval 30"/>
          <p:cNvSpPr/>
          <p:nvPr/>
        </p:nvSpPr>
        <p:spPr>
          <a:xfrm>
            <a:off x="7166919" y="572886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4885900" y="43186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464010" y="2963563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1477919" y="3247768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/>
          <p:nvPr/>
        </p:nvCxnSpPr>
        <p:spPr>
          <a:xfrm>
            <a:off x="1963088" y="3732937"/>
            <a:ext cx="1411170" cy="169318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2046330" y="3247769"/>
            <a:ext cx="1417680" cy="284205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7451125" y="3777245"/>
            <a:ext cx="339810" cy="195162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5371069" y="4803793"/>
            <a:ext cx="1795850" cy="120927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949179" y="3448732"/>
            <a:ext cx="1019963" cy="953134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1218336" y="3448732"/>
            <a:ext cx="2328916" cy="164376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3776185" y="4803793"/>
            <a:ext cx="1192957" cy="622331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1017373" y="3732937"/>
            <a:ext cx="543788" cy="127631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3575222" y="3531974"/>
            <a:ext cx="172994" cy="181090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 flipV="1">
            <a:off x="5856238" y="3174824"/>
            <a:ext cx="1310681" cy="283824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5454311" y="3694003"/>
            <a:ext cx="2135660" cy="90882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5170106" y="3258066"/>
            <a:ext cx="485169" cy="106055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2E9CFA-25EE-8E41-AEDB-6A9893CA7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178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this work?</a:t>
            </a:r>
          </a:p>
          <a:p>
            <a:endParaRPr lang="en-US" dirty="0"/>
          </a:p>
          <a:p>
            <a:r>
              <a:rPr lang="en-US" dirty="0"/>
              <a:t>Is it fast?</a:t>
            </a:r>
          </a:p>
          <a:p>
            <a:pPr lvl="1"/>
            <a:r>
              <a:rPr lang="en-US" dirty="0">
                <a:solidFill>
                  <a:srgbClr val="FD7300"/>
                </a:solidFill>
              </a:rPr>
              <a:t>Yes, O(n</a:t>
            </a:r>
            <a:r>
              <a:rPr lang="en-US" baseline="30000" dirty="0">
                <a:solidFill>
                  <a:srgbClr val="FD7300"/>
                </a:solidFill>
              </a:rPr>
              <a:t>2</a:t>
            </a:r>
            <a:r>
              <a:rPr lang="en-US" dirty="0">
                <a:solidFill>
                  <a:srgbClr val="FD7300"/>
                </a:solidFill>
              </a:rPr>
              <a:t>log(n)).</a:t>
            </a:r>
          </a:p>
        </p:txBody>
      </p:sp>
      <p:sp>
        <p:nvSpPr>
          <p:cNvPr id="4" name="Left Arrow 3"/>
          <p:cNvSpPr/>
          <p:nvPr/>
        </p:nvSpPr>
        <p:spPr>
          <a:xfrm>
            <a:off x="4010527" y="1825625"/>
            <a:ext cx="882315" cy="320842"/>
          </a:xfrm>
          <a:prstGeom prst="leftArrow">
            <a:avLst/>
          </a:prstGeom>
          <a:solidFill>
            <a:srgbClr val="FD7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C2974-F3D2-E245-B0F3-67B7CBE15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5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>
                    <a:solidFill>
                      <a:schemeClr val="tx1"/>
                    </a:solidFill>
                  </a:rPr>
                  <a:t>Why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n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?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3091" b="-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14324" y="1905835"/>
                <a:ext cx="8497167" cy="4351338"/>
              </a:xfrm>
            </p:spPr>
            <p:txBody>
              <a:bodyPr/>
              <a:lstStyle/>
              <a:p>
                <a:r>
                  <a:rPr lang="en-US" dirty="0"/>
                  <a:t>Suppose the first n-t edges that we choose are</a:t>
                </a:r>
              </a:p>
              <a:p>
                <a:pPr marL="0" indent="0" algn="ctr">
                  <a:buNone/>
                </a:pPr>
                <a:r>
                  <a:rPr lang="en-US" dirty="0"/>
                  <a:t>e</a:t>
                </a:r>
                <a:r>
                  <a:rPr lang="en-US" baseline="-25000" dirty="0"/>
                  <a:t>1</a:t>
                </a:r>
                <a:r>
                  <a:rPr lang="en-US" dirty="0"/>
                  <a:t>, e</a:t>
                </a:r>
                <a:r>
                  <a:rPr lang="en-US" baseline="-25000" dirty="0"/>
                  <a:t>2</a:t>
                </a:r>
                <a:r>
                  <a:rPr lang="en-US" dirty="0"/>
                  <a:t>, </a:t>
                </a:r>
                <a:r>
                  <a:rPr lang="mr-IN" dirty="0"/>
                  <a:t>…</a:t>
                </a:r>
                <a:r>
                  <a:rPr lang="en-US" dirty="0"/>
                  <a:t>, </a:t>
                </a:r>
                <a:r>
                  <a:rPr lang="en-US" dirty="0" err="1"/>
                  <a:t>e</a:t>
                </a:r>
                <a:r>
                  <a:rPr lang="en-US" baseline="-25000" dirty="0" err="1"/>
                  <a:t>n</a:t>
                </a:r>
                <a:r>
                  <a:rPr lang="en-US" baseline="-25000" dirty="0"/>
                  <a:t>-t</a:t>
                </a:r>
              </a:p>
              <a:p>
                <a:r>
                  <a:rPr lang="en-US" b="1" dirty="0">
                    <a:solidFill>
                      <a:schemeClr val="accent4"/>
                    </a:solidFill>
                  </a:rPr>
                  <a:t>PR</a:t>
                </a:r>
                <a:r>
                  <a:rPr lang="en-US" dirty="0">
                    <a:solidFill>
                      <a:schemeClr val="accent4"/>
                    </a:solidFill>
                  </a:rPr>
                  <a:t>[ none of e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1</a:t>
                </a:r>
                <a:r>
                  <a:rPr lang="en-US" dirty="0">
                    <a:solidFill>
                      <a:schemeClr val="accent4"/>
                    </a:solidFill>
                  </a:rPr>
                  <a:t>, e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2</a:t>
                </a:r>
                <a:r>
                  <a:rPr lang="en-US" dirty="0">
                    <a:solidFill>
                      <a:schemeClr val="accent4"/>
                    </a:solidFill>
                  </a:rPr>
                  <a:t>, …,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e</a:t>
                </a:r>
                <a:r>
                  <a:rPr lang="en-US" baseline="-25000" dirty="0" err="1">
                    <a:solidFill>
                      <a:schemeClr val="accent4"/>
                    </a:solidFill>
                  </a:rPr>
                  <a:t>n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-t</a:t>
                </a:r>
                <a:r>
                  <a:rPr lang="en-US" dirty="0">
                    <a:solidFill>
                      <a:schemeClr val="accent4"/>
                    </a:solidFill>
                  </a:rPr>
                  <a:t> cross S*]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= </a:t>
                </a:r>
                <a:r>
                  <a:rPr lang="en-US" b="1" dirty="0">
                    <a:solidFill>
                      <a:schemeClr val="accent4"/>
                    </a:solidFill>
                  </a:rPr>
                  <a:t>PR</a:t>
                </a:r>
                <a:r>
                  <a:rPr lang="en-US" dirty="0">
                    <a:solidFill>
                      <a:schemeClr val="accent4"/>
                    </a:solidFill>
                  </a:rPr>
                  <a:t>[ e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1</a:t>
                </a:r>
                <a:r>
                  <a:rPr lang="en-US" dirty="0">
                    <a:solidFill>
                      <a:schemeClr val="accent4"/>
                    </a:solidFill>
                  </a:rPr>
                  <a:t> doesn’t cross S* ]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×</m:t>
                    </m:r>
                    <m:r>
                      <a:rPr lang="en-US" b="0" i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chemeClr val="accent4"/>
                    </a:solidFill>
                  </a:rPr>
                  <a:t>PR</a:t>
                </a:r>
                <a:r>
                  <a:rPr lang="en-US" dirty="0">
                    <a:solidFill>
                      <a:schemeClr val="accent4"/>
                    </a:solidFill>
                  </a:rPr>
                  <a:t>[ e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2</a:t>
                </a:r>
                <a:r>
                  <a:rPr lang="en-US" dirty="0">
                    <a:solidFill>
                      <a:schemeClr val="accent4"/>
                    </a:solidFill>
                  </a:rPr>
                  <a:t> doesn’t cross S* | e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1 </a:t>
                </a:r>
                <a:r>
                  <a:rPr lang="en-US" dirty="0">
                    <a:solidFill>
                      <a:schemeClr val="accent4"/>
                    </a:solidFill>
                  </a:rPr>
                  <a:t>doesn’t cross S* ]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   </a:t>
                </a:r>
                <a:r>
                  <a:rPr lang="mr-IN" dirty="0">
                    <a:solidFill>
                      <a:schemeClr val="accent4"/>
                    </a:solidFill>
                  </a:rPr>
                  <a:t>…</a:t>
                </a:r>
                <a:endParaRPr lang="en-US" dirty="0">
                  <a:solidFill>
                    <a:schemeClr val="accent4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×</m:t>
                    </m:r>
                    <m:r>
                      <a:rPr lang="en-US" b="0" i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chemeClr val="accent4"/>
                    </a:solidFill>
                  </a:rPr>
                  <a:t>PR</a:t>
                </a:r>
                <a:r>
                  <a:rPr lang="en-US" dirty="0">
                    <a:solidFill>
                      <a:schemeClr val="accent4"/>
                    </a:solidFill>
                  </a:rPr>
                  <a:t>[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e</a:t>
                </a:r>
                <a:r>
                  <a:rPr lang="en-US" baseline="-25000" dirty="0" err="1">
                    <a:solidFill>
                      <a:schemeClr val="accent4"/>
                    </a:solidFill>
                  </a:rPr>
                  <a:t>n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-t</a:t>
                </a:r>
                <a:r>
                  <a:rPr lang="en-US" dirty="0">
                    <a:solidFill>
                      <a:schemeClr val="accent4"/>
                    </a:solidFill>
                  </a:rPr>
                  <a:t> doesn’t cross S* | e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1</a:t>
                </a:r>
                <a:r>
                  <a:rPr lang="en-US" dirty="0">
                    <a:solidFill>
                      <a:schemeClr val="accent4"/>
                    </a:solidFill>
                  </a:rPr>
                  <a:t>,</a:t>
                </a:r>
                <a:r>
                  <a:rPr lang="mr-IN" dirty="0">
                    <a:solidFill>
                      <a:schemeClr val="accent4"/>
                    </a:solidFill>
                  </a:rPr>
                  <a:t>…</a:t>
                </a:r>
                <a:r>
                  <a:rPr lang="en-US" dirty="0">
                    <a:solidFill>
                      <a:schemeClr val="accent4"/>
                    </a:solidFill>
                  </a:rPr>
                  <a:t>,e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n-t-1</a:t>
                </a:r>
                <a:r>
                  <a:rPr lang="en-US" dirty="0">
                    <a:solidFill>
                      <a:schemeClr val="accent4"/>
                    </a:solidFill>
                  </a:rPr>
                  <a:t> don’t cross S* ]</a:t>
                </a:r>
              </a:p>
              <a:p>
                <a:pPr lvl="1"/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4324" y="1905835"/>
                <a:ext cx="8497167" cy="4351338"/>
              </a:xfrm>
              <a:blipFill>
                <a:blip r:embed="rId3"/>
                <a:stretch>
                  <a:fillRect l="-1194" t="-2035" r="-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607092" y="365126"/>
            <a:ext cx="453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</a:rPr>
              <a:t>Suppose we contract n </a:t>
            </a:r>
            <a:r>
              <a:rPr lang="mr-IN" sz="2000" dirty="0">
                <a:solidFill>
                  <a:srgbClr val="7030A0"/>
                </a:solidFill>
              </a:rPr>
              <a:t>–</a:t>
            </a:r>
            <a:r>
              <a:rPr lang="en-US" sz="2000" dirty="0">
                <a:solidFill>
                  <a:srgbClr val="7030A0"/>
                </a:solidFill>
              </a:rPr>
              <a:t> t  edges, until there are t </a:t>
            </a:r>
            <a:r>
              <a:rPr lang="en-US" sz="2000" dirty="0" err="1">
                <a:solidFill>
                  <a:srgbClr val="7030A0"/>
                </a:solidFill>
              </a:rPr>
              <a:t>supernodes</a:t>
            </a:r>
            <a:r>
              <a:rPr lang="en-US" sz="2000" dirty="0">
                <a:solidFill>
                  <a:srgbClr val="7030A0"/>
                </a:solidFill>
              </a:rPr>
              <a:t> remaining.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69C644-B908-464F-B4CE-AC9854721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0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>
                    <a:solidFill>
                      <a:schemeClr val="tx1"/>
                    </a:solidFill>
                  </a:rPr>
                  <a:t>Why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n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?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3091" b="-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14324" y="1905835"/>
                <a:ext cx="8589044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Suppose the first n-t edges that we choose are </a:t>
                </a:r>
              </a:p>
              <a:p>
                <a:pPr marL="0" indent="0" algn="ctr">
                  <a:buNone/>
                </a:pPr>
                <a:r>
                  <a:rPr lang="en-US" dirty="0"/>
                  <a:t>e</a:t>
                </a:r>
                <a:r>
                  <a:rPr lang="en-US" baseline="-25000" dirty="0"/>
                  <a:t>1</a:t>
                </a:r>
                <a:r>
                  <a:rPr lang="en-US" dirty="0"/>
                  <a:t>, e</a:t>
                </a:r>
                <a:r>
                  <a:rPr lang="en-US" baseline="-25000" dirty="0"/>
                  <a:t>2</a:t>
                </a:r>
                <a:r>
                  <a:rPr lang="en-US" dirty="0"/>
                  <a:t>, </a:t>
                </a:r>
                <a:r>
                  <a:rPr lang="mr-IN" dirty="0"/>
                  <a:t>…</a:t>
                </a:r>
                <a:r>
                  <a:rPr lang="en-US" dirty="0"/>
                  <a:t>, </a:t>
                </a:r>
                <a:r>
                  <a:rPr lang="en-US" dirty="0" err="1"/>
                  <a:t>e</a:t>
                </a:r>
                <a:r>
                  <a:rPr lang="en-US" baseline="-25000" dirty="0" err="1"/>
                  <a:t>n</a:t>
                </a:r>
                <a:r>
                  <a:rPr lang="en-US" baseline="-25000" dirty="0"/>
                  <a:t>-t</a:t>
                </a:r>
              </a:p>
              <a:p>
                <a:r>
                  <a:rPr lang="en-US" b="1" dirty="0">
                    <a:solidFill>
                      <a:schemeClr val="accent4"/>
                    </a:solidFill>
                  </a:rPr>
                  <a:t>PR</a:t>
                </a:r>
                <a:r>
                  <a:rPr lang="en-US" dirty="0">
                    <a:solidFill>
                      <a:schemeClr val="accent4"/>
                    </a:solidFill>
                  </a:rPr>
                  <a:t>[ none of e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1</a:t>
                </a:r>
                <a:r>
                  <a:rPr lang="en-US" dirty="0">
                    <a:solidFill>
                      <a:schemeClr val="accent4"/>
                    </a:solidFill>
                  </a:rPr>
                  <a:t>, e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2</a:t>
                </a:r>
                <a:r>
                  <a:rPr lang="en-US" dirty="0">
                    <a:solidFill>
                      <a:schemeClr val="accent4"/>
                    </a:solidFill>
                  </a:rPr>
                  <a:t>, …,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e</a:t>
                </a:r>
                <a:r>
                  <a:rPr lang="en-US" baseline="-25000" dirty="0" err="1">
                    <a:solidFill>
                      <a:schemeClr val="accent4"/>
                    </a:solidFill>
                  </a:rPr>
                  <a:t>n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-t</a:t>
                </a:r>
                <a:r>
                  <a:rPr lang="en-US" dirty="0">
                    <a:solidFill>
                      <a:schemeClr val="accent4"/>
                    </a:solidFill>
                  </a:rPr>
                  <a:t> cross S*]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−1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−4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−2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−5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−3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−6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−4</m:t>
                            </m:r>
                          </m:den>
                        </m:f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⋯</m:t>
                    </m:r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+1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+3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+2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+1</m:t>
                            </m:r>
                          </m:den>
                        </m:f>
                      </m:e>
                    </m:d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⋅(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−1)</m:t>
                        </m:r>
                      </m:num>
                      <m:den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⋅(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−1)</m:t>
                        </m:r>
                      </m:den>
                    </m:f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solidFill>
                                      <a:schemeClr val="accent4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⋅</m:t>
                        </m:r>
                        <m:d>
                          <m:dPr>
                            <m:ctrlPr>
                              <a:rPr lang="en-US" b="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chemeClr val="accent4"/>
                                    </a:solidFill>
                                    <a:latin typeface="Cambria Math" charset="0"/>
                                  </a:rPr>
                                  <m:t>𝑛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e>
                                </m:rad>
                              </m:den>
                            </m:f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⋅(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−1)</m:t>
                        </m:r>
                      </m:den>
                    </m:f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≈</m:t>
                    </m:r>
                    <m:f>
                      <m:fPr>
                        <m:ctrlPr>
                          <a:rPr lang="en-US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b="1" dirty="0">
                    <a:solidFill>
                      <a:schemeClr val="accent4"/>
                    </a:solidFill>
                  </a:rPr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14324" y="1905835"/>
                <a:ext cx="8589044" cy="4351338"/>
              </a:xfrm>
              <a:blipFill>
                <a:blip r:embed="rId4"/>
                <a:stretch>
                  <a:fillRect l="-1182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34614" y="4315326"/>
                <a:ext cx="2374232" cy="3963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7030A0"/>
                    </a:solidFill>
                  </a:rPr>
                  <a:t>Choose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𝒕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=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𝒏</m:t>
                    </m:r>
                    <m:r>
                      <a:rPr lang="en-US" b="1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1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𝟐</m:t>
                        </m:r>
                      </m:e>
                    </m:rad>
                  </m:oMath>
                </a14:m>
                <a:endParaRPr lang="en-US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4614" y="4315326"/>
                <a:ext cx="2374232" cy="396327"/>
              </a:xfrm>
              <a:prstGeom prst="rect">
                <a:avLst/>
              </a:prstGeom>
              <a:blipFill rotWithShape="0">
                <a:blip r:embed="rId5"/>
                <a:stretch>
                  <a:fillRect l="-2314" t="-52308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103076" y="5175144"/>
            <a:ext cx="2374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when n is large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07092" y="365126"/>
            <a:ext cx="45369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</a:rPr>
              <a:t>Suppose we contract n </a:t>
            </a:r>
            <a:r>
              <a:rPr lang="mr-IN" sz="2000" dirty="0">
                <a:solidFill>
                  <a:srgbClr val="7030A0"/>
                </a:solidFill>
              </a:rPr>
              <a:t>–</a:t>
            </a:r>
            <a:r>
              <a:rPr lang="en-US" sz="2000" dirty="0">
                <a:solidFill>
                  <a:srgbClr val="7030A0"/>
                </a:solidFill>
              </a:rPr>
              <a:t> t  edges, until there are t </a:t>
            </a:r>
            <a:r>
              <a:rPr lang="en-US" sz="2000" dirty="0" err="1">
                <a:solidFill>
                  <a:srgbClr val="7030A0"/>
                </a:solidFill>
              </a:rPr>
              <a:t>supernodes</a:t>
            </a:r>
            <a:r>
              <a:rPr lang="en-US" sz="2000" dirty="0">
                <a:solidFill>
                  <a:srgbClr val="7030A0"/>
                </a:solidFill>
              </a:rPr>
              <a:t> remaining.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2EC5E1-AD81-9743-A9FA-2C454027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3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 </a:t>
            </a:r>
            <a:br>
              <a:rPr lang="en-US" dirty="0"/>
            </a:br>
            <a:r>
              <a:rPr lang="en-US" dirty="0"/>
              <a:t>tree</a:t>
            </a:r>
          </a:p>
        </p:txBody>
      </p:sp>
      <p:sp>
        <p:nvSpPr>
          <p:cNvPr id="4" name="Oval 3"/>
          <p:cNvSpPr/>
          <p:nvPr/>
        </p:nvSpPr>
        <p:spPr>
          <a:xfrm>
            <a:off x="3641558" y="176463"/>
            <a:ext cx="2310063" cy="7218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 nodes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/>
              <p:cNvSpPr/>
              <p:nvPr/>
            </p:nvSpPr>
            <p:spPr>
              <a:xfrm>
                <a:off x="3970420" y="1367421"/>
                <a:ext cx="1652337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5" name="Ova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0420" y="1367421"/>
                <a:ext cx="1652337" cy="721895"/>
              </a:xfrm>
              <a:prstGeom prst="ellipse">
                <a:avLst/>
              </a:prstGeom>
              <a:blipFill rotWithShape="0">
                <a:blip r:embed="rId2"/>
                <a:stretch>
                  <a:fillRect b="-8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>
            <a:stCxn id="4" idx="4"/>
            <a:endCxn id="5" idx="0"/>
          </p:cNvCxnSpPr>
          <p:nvPr/>
        </p:nvCxnSpPr>
        <p:spPr>
          <a:xfrm flipH="1">
            <a:off x="4796589" y="898358"/>
            <a:ext cx="1" cy="469063"/>
          </a:xfrm>
          <a:prstGeom prst="straightConnector1">
            <a:avLst/>
          </a:prstGeom>
          <a:ln w="31750">
            <a:solidFill>
              <a:srgbClr val="FD73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60832" y="89835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D7300"/>
                </a:solidFill>
              </a:rPr>
              <a:t>Contract a bunch of edges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5584158" y="2213811"/>
                <a:ext cx="1652337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158" y="2213811"/>
                <a:ext cx="1652337" cy="721895"/>
              </a:xfrm>
              <a:prstGeom prst="ellipse">
                <a:avLst/>
              </a:prstGeom>
              <a:blipFill rotWithShape="0">
                <a:blip r:embed="rId3"/>
                <a:stretch>
                  <a:fillRect b="-8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2422356" y="2221832"/>
                <a:ext cx="1652337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356" y="2221832"/>
                <a:ext cx="1652337" cy="721895"/>
              </a:xfrm>
              <a:prstGeom prst="ellipse">
                <a:avLst/>
              </a:prstGeom>
              <a:blipFill rotWithShape="0">
                <a:blip r:embed="rId4"/>
                <a:stretch>
                  <a:fillRect b="-8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>
            <a:stCxn id="5" idx="4"/>
            <a:endCxn id="12" idx="1"/>
          </p:cNvCxnSpPr>
          <p:nvPr/>
        </p:nvCxnSpPr>
        <p:spPr>
          <a:xfrm>
            <a:off x="4796589" y="2089316"/>
            <a:ext cx="1029548" cy="23021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" idx="4"/>
            <a:endCxn id="13" idx="7"/>
          </p:cNvCxnSpPr>
          <p:nvPr/>
        </p:nvCxnSpPr>
        <p:spPr>
          <a:xfrm flipH="1">
            <a:off x="3832714" y="2089316"/>
            <a:ext cx="963875" cy="238235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379495" y="2164880"/>
            <a:ext cx="946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Make 2 copies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val 21"/>
              <p:cNvSpPr/>
              <p:nvPr/>
            </p:nvSpPr>
            <p:spPr>
              <a:xfrm>
                <a:off x="6036663" y="3444467"/>
                <a:ext cx="1652337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4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22" name="Oval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6663" y="3444467"/>
                <a:ext cx="1652337" cy="721895"/>
              </a:xfrm>
              <a:prstGeom prst="ellipse">
                <a:avLst/>
              </a:prstGeom>
              <a:blipFill rotWithShape="0">
                <a:blip r:embed="rId5"/>
                <a:stretch>
                  <a:fillRect b="-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7150984" y="2559901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D7300"/>
                </a:solidFill>
              </a:rPr>
              <a:t>Contract a bunch of edges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val 25"/>
              <p:cNvSpPr/>
              <p:nvPr/>
            </p:nvSpPr>
            <p:spPr>
              <a:xfrm>
                <a:off x="5013113" y="4396576"/>
                <a:ext cx="1367782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4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26" name="Oval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113" y="4396576"/>
                <a:ext cx="1367782" cy="721895"/>
              </a:xfrm>
              <a:prstGeom prst="ellipse">
                <a:avLst/>
              </a:prstGeom>
              <a:blipFill rotWithShape="0">
                <a:blip r:embed="rId6"/>
                <a:stretch>
                  <a:fillRect t="-7438" b="-14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/>
          <p:cNvCxnSpPr/>
          <p:nvPr/>
        </p:nvCxnSpPr>
        <p:spPr>
          <a:xfrm>
            <a:off x="6862832" y="4166362"/>
            <a:ext cx="1029548" cy="23021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898957" y="4166362"/>
            <a:ext cx="963875" cy="238235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45738" y="4241926"/>
            <a:ext cx="946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Make 2 copies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Oval 32"/>
              <p:cNvSpPr/>
              <p:nvPr/>
            </p:nvSpPr>
            <p:spPr>
              <a:xfrm>
                <a:off x="7494991" y="4340429"/>
                <a:ext cx="1304423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4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33" name="Oval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4991" y="4340429"/>
                <a:ext cx="1304423" cy="721895"/>
              </a:xfrm>
              <a:prstGeom prst="ellipse">
                <a:avLst/>
              </a:prstGeom>
              <a:blipFill rotWithShape="0">
                <a:blip r:embed="rId7"/>
                <a:stretch>
                  <a:fillRect t="-7500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val 33"/>
              <p:cNvSpPr/>
              <p:nvPr/>
            </p:nvSpPr>
            <p:spPr>
              <a:xfrm>
                <a:off x="1827115" y="3474870"/>
                <a:ext cx="1652337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4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34" name="Oval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115" y="3474870"/>
                <a:ext cx="1652337" cy="721895"/>
              </a:xfrm>
              <a:prstGeom prst="ellipse">
                <a:avLst/>
              </a:prstGeom>
              <a:blipFill rotWithShape="0">
                <a:blip r:embed="rId8"/>
                <a:stretch>
                  <a:fillRect b="-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/>
          <p:cNvCxnSpPr>
            <a:stCxn id="13" idx="4"/>
          </p:cNvCxnSpPr>
          <p:nvPr/>
        </p:nvCxnSpPr>
        <p:spPr>
          <a:xfrm flipH="1">
            <a:off x="2653285" y="2943727"/>
            <a:ext cx="595240" cy="531143"/>
          </a:xfrm>
          <a:prstGeom prst="straightConnector1">
            <a:avLst/>
          </a:prstGeom>
          <a:ln w="31750">
            <a:solidFill>
              <a:srgbClr val="FD73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023112" y="2485956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D7300"/>
                </a:solidFill>
              </a:rPr>
              <a:t>Contract a bunch of edges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/>
              <p:cNvSpPr/>
              <p:nvPr/>
            </p:nvSpPr>
            <p:spPr>
              <a:xfrm>
                <a:off x="803565" y="4426979"/>
                <a:ext cx="1367782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4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37" name="Oval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565" y="4426979"/>
                <a:ext cx="1367782" cy="721895"/>
              </a:xfrm>
              <a:prstGeom prst="ellipse">
                <a:avLst/>
              </a:prstGeom>
              <a:blipFill rotWithShape="0">
                <a:blip r:embed="rId9"/>
                <a:stretch>
                  <a:fillRect t="-7438" b="-14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/>
          <p:cNvCxnSpPr/>
          <p:nvPr/>
        </p:nvCxnSpPr>
        <p:spPr>
          <a:xfrm>
            <a:off x="2653284" y="4196765"/>
            <a:ext cx="1029548" cy="23021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689409" y="4196765"/>
            <a:ext cx="963875" cy="238235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236190" y="4272329"/>
            <a:ext cx="946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Make 2 copies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/>
              <p:cNvSpPr/>
              <p:nvPr/>
            </p:nvSpPr>
            <p:spPr>
              <a:xfrm>
                <a:off x="3285443" y="4370832"/>
                <a:ext cx="1304423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4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41" name="Oval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5443" y="4370832"/>
                <a:ext cx="1304423" cy="721895"/>
              </a:xfrm>
              <a:prstGeom prst="ellipse">
                <a:avLst/>
              </a:prstGeom>
              <a:blipFill rotWithShape="0">
                <a:blip r:embed="rId10"/>
                <a:stretch>
                  <a:fillRect t="-7500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/>
          <p:cNvCxnSpPr>
            <a:endCxn id="22" idx="0"/>
          </p:cNvCxnSpPr>
          <p:nvPr/>
        </p:nvCxnSpPr>
        <p:spPr>
          <a:xfrm>
            <a:off x="6423360" y="2941639"/>
            <a:ext cx="439472" cy="502828"/>
          </a:xfrm>
          <a:prstGeom prst="straightConnector1">
            <a:avLst/>
          </a:prstGeom>
          <a:ln w="31750">
            <a:solidFill>
              <a:srgbClr val="FD73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Oval 56"/>
              <p:cNvSpPr/>
              <p:nvPr/>
            </p:nvSpPr>
            <p:spPr>
              <a:xfrm>
                <a:off x="7603624" y="5404832"/>
                <a:ext cx="1251620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8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57" name="Oval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3624" y="5404832"/>
                <a:ext cx="1251620" cy="721895"/>
              </a:xfrm>
              <a:prstGeom prst="ellipse">
                <a:avLst/>
              </a:prstGeom>
              <a:blipFill rotWithShape="0">
                <a:blip r:embed="rId11"/>
                <a:stretch>
                  <a:fillRect t="-8333" b="-1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Oval 58"/>
          <p:cNvSpPr/>
          <p:nvPr/>
        </p:nvSpPr>
        <p:spPr>
          <a:xfrm>
            <a:off x="7409247" y="6438287"/>
            <a:ext cx="640745" cy="4916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0" name="Straight Connector 59"/>
          <p:cNvCxnSpPr>
            <a:stCxn id="57" idx="4"/>
          </p:cNvCxnSpPr>
          <p:nvPr/>
        </p:nvCxnSpPr>
        <p:spPr>
          <a:xfrm>
            <a:off x="8229434" y="6126727"/>
            <a:ext cx="404729" cy="31156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57" idx="4"/>
          </p:cNvCxnSpPr>
          <p:nvPr/>
        </p:nvCxnSpPr>
        <p:spPr>
          <a:xfrm flipH="1">
            <a:off x="7855854" y="6126727"/>
            <a:ext cx="373580" cy="32556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33" idx="4"/>
            <a:endCxn id="57" idx="0"/>
          </p:cNvCxnSpPr>
          <p:nvPr/>
        </p:nvCxnSpPr>
        <p:spPr>
          <a:xfrm>
            <a:off x="8147203" y="5062324"/>
            <a:ext cx="82231" cy="342508"/>
          </a:xfrm>
          <a:prstGeom prst="straightConnector1">
            <a:avLst/>
          </a:prstGeom>
          <a:ln w="31750">
            <a:solidFill>
              <a:srgbClr val="FD73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/>
          <p:nvPr/>
        </p:nvSpPr>
        <p:spPr>
          <a:xfrm>
            <a:off x="8355668" y="6452288"/>
            <a:ext cx="640745" cy="495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Oval 80"/>
              <p:cNvSpPr/>
              <p:nvPr/>
            </p:nvSpPr>
            <p:spPr>
              <a:xfrm>
                <a:off x="5075488" y="5348685"/>
                <a:ext cx="1251620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8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81" name="Oval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488" y="5348685"/>
                <a:ext cx="1251620" cy="721895"/>
              </a:xfrm>
              <a:prstGeom prst="ellipse">
                <a:avLst/>
              </a:prstGeom>
              <a:blipFill rotWithShape="0">
                <a:blip r:embed="rId12"/>
                <a:stretch>
                  <a:fillRect t="-7438" b="-14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Oval 81"/>
          <p:cNvSpPr/>
          <p:nvPr/>
        </p:nvSpPr>
        <p:spPr>
          <a:xfrm>
            <a:off x="4881111" y="6382140"/>
            <a:ext cx="640745" cy="4916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3" name="Straight Connector 82"/>
          <p:cNvCxnSpPr/>
          <p:nvPr/>
        </p:nvCxnSpPr>
        <p:spPr>
          <a:xfrm>
            <a:off x="5701298" y="6070580"/>
            <a:ext cx="404729" cy="31156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5327718" y="6070580"/>
            <a:ext cx="373580" cy="32556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26" idx="4"/>
          </p:cNvCxnSpPr>
          <p:nvPr/>
        </p:nvCxnSpPr>
        <p:spPr>
          <a:xfrm>
            <a:off x="5697004" y="5118471"/>
            <a:ext cx="4294" cy="230214"/>
          </a:xfrm>
          <a:prstGeom prst="straightConnector1">
            <a:avLst/>
          </a:prstGeom>
          <a:ln w="31750">
            <a:solidFill>
              <a:srgbClr val="FD73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5827532" y="6364057"/>
            <a:ext cx="640745" cy="495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Oval 92"/>
              <p:cNvSpPr/>
              <p:nvPr/>
            </p:nvSpPr>
            <p:spPr>
              <a:xfrm>
                <a:off x="3336376" y="5319069"/>
                <a:ext cx="1251620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8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93" name="Oval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376" y="5319069"/>
                <a:ext cx="1251620" cy="721895"/>
              </a:xfrm>
              <a:prstGeom prst="ellipse">
                <a:avLst/>
              </a:prstGeom>
              <a:blipFill rotWithShape="0">
                <a:blip r:embed="rId13"/>
                <a:stretch>
                  <a:fillRect t="-8333" b="-1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Oval 93"/>
          <p:cNvSpPr/>
          <p:nvPr/>
        </p:nvSpPr>
        <p:spPr>
          <a:xfrm>
            <a:off x="3141999" y="6352524"/>
            <a:ext cx="640745" cy="4916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5" name="Straight Connector 94"/>
          <p:cNvCxnSpPr/>
          <p:nvPr/>
        </p:nvCxnSpPr>
        <p:spPr>
          <a:xfrm>
            <a:off x="3962186" y="6040964"/>
            <a:ext cx="404729" cy="31156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>
            <a:off x="3588606" y="6040964"/>
            <a:ext cx="373580" cy="32556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3957892" y="5088855"/>
            <a:ext cx="4294" cy="230214"/>
          </a:xfrm>
          <a:prstGeom prst="straightConnector1">
            <a:avLst/>
          </a:prstGeom>
          <a:ln w="31750">
            <a:solidFill>
              <a:srgbClr val="FD73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/>
          <p:cNvSpPr/>
          <p:nvPr/>
        </p:nvSpPr>
        <p:spPr>
          <a:xfrm>
            <a:off x="4088420" y="6334441"/>
            <a:ext cx="640745" cy="495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Oval 98"/>
              <p:cNvSpPr/>
              <p:nvPr/>
            </p:nvSpPr>
            <p:spPr>
              <a:xfrm>
                <a:off x="834113" y="5385418"/>
                <a:ext cx="1251620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8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99" name="Oval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113" y="5385418"/>
                <a:ext cx="1251620" cy="721895"/>
              </a:xfrm>
              <a:prstGeom prst="ellipse">
                <a:avLst/>
              </a:prstGeom>
              <a:blipFill rotWithShape="0">
                <a:blip r:embed="rId14"/>
                <a:stretch>
                  <a:fillRect t="-7438" b="-14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Oval 99"/>
          <p:cNvSpPr/>
          <p:nvPr/>
        </p:nvSpPr>
        <p:spPr>
          <a:xfrm>
            <a:off x="639736" y="6418873"/>
            <a:ext cx="640745" cy="4916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" dirty="0"/>
          </a:p>
        </p:txBody>
      </p:sp>
      <p:cxnSp>
        <p:nvCxnSpPr>
          <p:cNvPr id="101" name="Straight Connector 100"/>
          <p:cNvCxnSpPr/>
          <p:nvPr/>
        </p:nvCxnSpPr>
        <p:spPr>
          <a:xfrm>
            <a:off x="1459923" y="6107313"/>
            <a:ext cx="404729" cy="31156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>
            <a:off x="1086343" y="6107313"/>
            <a:ext cx="373580" cy="32556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1455629" y="5155204"/>
            <a:ext cx="4294" cy="230214"/>
          </a:xfrm>
          <a:prstGeom prst="straightConnector1">
            <a:avLst/>
          </a:prstGeom>
          <a:ln w="31750">
            <a:solidFill>
              <a:srgbClr val="FD73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Oval 103"/>
          <p:cNvSpPr/>
          <p:nvPr/>
        </p:nvSpPr>
        <p:spPr>
          <a:xfrm>
            <a:off x="1586157" y="6400790"/>
            <a:ext cx="640745" cy="495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63638" y="1008290"/>
            <a:ext cx="2018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F6E6C"/>
                </a:solidFill>
              </a:rPr>
              <a:t>Pr</a:t>
            </a:r>
            <a:r>
              <a:rPr lang="en-US" b="1" dirty="0">
                <a:solidFill>
                  <a:srgbClr val="CF6E6C"/>
                </a:solidFill>
              </a:rPr>
              <a:t>[ failure ] = 1/2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261707" y="3132287"/>
            <a:ext cx="2018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F6E6C"/>
                </a:solidFill>
              </a:rPr>
              <a:t>Pr</a:t>
            </a:r>
            <a:r>
              <a:rPr lang="en-US" b="1" dirty="0">
                <a:solidFill>
                  <a:srgbClr val="CF6E6C"/>
                </a:solidFill>
              </a:rPr>
              <a:t>[ failure ] = 1/2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27176" y="3067756"/>
            <a:ext cx="2018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F6E6C"/>
                </a:solidFill>
              </a:rPr>
              <a:t>Pr</a:t>
            </a:r>
            <a:r>
              <a:rPr lang="en-US" b="1" dirty="0">
                <a:solidFill>
                  <a:srgbClr val="CF6E6C"/>
                </a:solidFill>
              </a:rPr>
              <a:t>[ failure ] = 1/2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106069" y="5078455"/>
            <a:ext cx="2018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F6E6C"/>
                </a:solidFill>
              </a:rPr>
              <a:t>Pr</a:t>
            </a:r>
            <a:r>
              <a:rPr lang="en-US" b="1" dirty="0">
                <a:solidFill>
                  <a:srgbClr val="CF6E6C"/>
                </a:solidFill>
              </a:rPr>
              <a:t>[ failure ] = 1/2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783814" y="5108083"/>
            <a:ext cx="2018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F6E6C"/>
                </a:solidFill>
              </a:rPr>
              <a:t>Pr</a:t>
            </a:r>
            <a:r>
              <a:rPr lang="en-US" b="1" dirty="0">
                <a:solidFill>
                  <a:srgbClr val="CF6E6C"/>
                </a:solidFill>
              </a:rPr>
              <a:t>[ failure ] = 1/2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657943" y="5983622"/>
            <a:ext cx="2018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F6E6C"/>
                </a:solidFill>
              </a:rPr>
              <a:t>etc.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795B3-9A4F-5249-996D-133AE9466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9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4" grpId="0"/>
      <p:bldP spid="55" grpId="0"/>
      <p:bldP spid="56" grpId="0"/>
      <p:bldP spid="62" grpId="0"/>
      <p:bldP spid="63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15" y="93294"/>
            <a:ext cx="7886700" cy="1325563"/>
          </a:xfrm>
        </p:spPr>
        <p:txBody>
          <a:bodyPr/>
          <a:lstStyle/>
          <a:p>
            <a:r>
              <a:rPr lang="en-US"/>
              <a:t>Probability </a:t>
            </a:r>
            <a:br>
              <a:rPr lang="en-US"/>
            </a:br>
            <a:r>
              <a:rPr lang="en-US"/>
              <a:t>of success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3641558" y="176463"/>
            <a:ext cx="2310063" cy="7218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 nodes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/>
              <p:cNvSpPr/>
              <p:nvPr/>
            </p:nvSpPr>
            <p:spPr>
              <a:xfrm>
                <a:off x="3970420" y="1367421"/>
                <a:ext cx="1652337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5" name="Ova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0420" y="1367421"/>
                <a:ext cx="1652337" cy="721895"/>
              </a:xfrm>
              <a:prstGeom prst="ellipse">
                <a:avLst/>
              </a:prstGeom>
              <a:blipFill rotWithShape="0">
                <a:blip r:embed="rId2"/>
                <a:stretch>
                  <a:fillRect b="-8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>
            <a:stCxn id="4" idx="4"/>
            <a:endCxn id="5" idx="0"/>
          </p:cNvCxnSpPr>
          <p:nvPr/>
        </p:nvCxnSpPr>
        <p:spPr>
          <a:xfrm flipH="1">
            <a:off x="4796589" y="898358"/>
            <a:ext cx="1" cy="469063"/>
          </a:xfrm>
          <a:prstGeom prst="straightConnector1">
            <a:avLst/>
          </a:prstGeom>
          <a:ln w="31750">
            <a:solidFill>
              <a:srgbClr val="FD73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5584158" y="2213811"/>
                <a:ext cx="1652337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158" y="2213811"/>
                <a:ext cx="1652337" cy="721895"/>
              </a:xfrm>
              <a:prstGeom prst="ellipse">
                <a:avLst/>
              </a:prstGeom>
              <a:blipFill rotWithShape="0">
                <a:blip r:embed="rId3"/>
                <a:stretch>
                  <a:fillRect b="-8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2422356" y="2221832"/>
                <a:ext cx="1652337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356" y="2221832"/>
                <a:ext cx="1652337" cy="721895"/>
              </a:xfrm>
              <a:prstGeom prst="ellipse">
                <a:avLst/>
              </a:prstGeom>
              <a:blipFill rotWithShape="0">
                <a:blip r:embed="rId4"/>
                <a:stretch>
                  <a:fillRect b="-8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>
            <a:stCxn id="5" idx="4"/>
            <a:endCxn id="12" idx="1"/>
          </p:cNvCxnSpPr>
          <p:nvPr/>
        </p:nvCxnSpPr>
        <p:spPr>
          <a:xfrm>
            <a:off x="4796589" y="2089316"/>
            <a:ext cx="1029548" cy="23021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" idx="4"/>
            <a:endCxn id="13" idx="7"/>
          </p:cNvCxnSpPr>
          <p:nvPr/>
        </p:nvCxnSpPr>
        <p:spPr>
          <a:xfrm flipH="1">
            <a:off x="3832714" y="2089316"/>
            <a:ext cx="963875" cy="238235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379495" y="2164880"/>
            <a:ext cx="946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Make 2 copies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val 21"/>
              <p:cNvSpPr/>
              <p:nvPr/>
            </p:nvSpPr>
            <p:spPr>
              <a:xfrm>
                <a:off x="6036663" y="3444467"/>
                <a:ext cx="1652337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4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22" name="Oval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6663" y="3444467"/>
                <a:ext cx="1652337" cy="721895"/>
              </a:xfrm>
              <a:prstGeom prst="ellipse">
                <a:avLst/>
              </a:prstGeom>
              <a:blipFill rotWithShape="0">
                <a:blip r:embed="rId5"/>
                <a:stretch>
                  <a:fillRect b="-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val 25"/>
              <p:cNvSpPr/>
              <p:nvPr/>
            </p:nvSpPr>
            <p:spPr>
              <a:xfrm>
                <a:off x="5013113" y="4396576"/>
                <a:ext cx="1367782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4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26" name="Oval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113" y="4396576"/>
                <a:ext cx="1367782" cy="721895"/>
              </a:xfrm>
              <a:prstGeom prst="ellipse">
                <a:avLst/>
              </a:prstGeom>
              <a:blipFill rotWithShape="0">
                <a:blip r:embed="rId6"/>
                <a:stretch>
                  <a:fillRect t="-7438" b="-14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/>
          <p:cNvCxnSpPr/>
          <p:nvPr/>
        </p:nvCxnSpPr>
        <p:spPr>
          <a:xfrm>
            <a:off x="6862832" y="4166362"/>
            <a:ext cx="1029548" cy="23021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898957" y="4166362"/>
            <a:ext cx="963875" cy="238235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45738" y="4241926"/>
            <a:ext cx="946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Make 2 copies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Oval 32"/>
              <p:cNvSpPr/>
              <p:nvPr/>
            </p:nvSpPr>
            <p:spPr>
              <a:xfrm>
                <a:off x="7494991" y="4340429"/>
                <a:ext cx="1304423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4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33" name="Oval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4991" y="4340429"/>
                <a:ext cx="1304423" cy="721895"/>
              </a:xfrm>
              <a:prstGeom prst="ellipse">
                <a:avLst/>
              </a:prstGeom>
              <a:blipFill rotWithShape="0">
                <a:blip r:embed="rId7"/>
                <a:stretch>
                  <a:fillRect t="-7500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val 33"/>
              <p:cNvSpPr/>
              <p:nvPr/>
            </p:nvSpPr>
            <p:spPr>
              <a:xfrm>
                <a:off x="1827115" y="3474870"/>
                <a:ext cx="1652337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4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34" name="Oval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115" y="3474870"/>
                <a:ext cx="1652337" cy="721895"/>
              </a:xfrm>
              <a:prstGeom prst="ellipse">
                <a:avLst/>
              </a:prstGeom>
              <a:blipFill rotWithShape="0">
                <a:blip r:embed="rId8"/>
                <a:stretch>
                  <a:fillRect b="-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/>
          <p:cNvCxnSpPr>
            <a:stCxn id="13" idx="4"/>
          </p:cNvCxnSpPr>
          <p:nvPr/>
        </p:nvCxnSpPr>
        <p:spPr>
          <a:xfrm flipH="1">
            <a:off x="2653285" y="2943727"/>
            <a:ext cx="595240" cy="531143"/>
          </a:xfrm>
          <a:prstGeom prst="straightConnector1">
            <a:avLst/>
          </a:prstGeom>
          <a:ln w="31750">
            <a:solidFill>
              <a:srgbClr val="FD73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/>
              <p:cNvSpPr/>
              <p:nvPr/>
            </p:nvSpPr>
            <p:spPr>
              <a:xfrm>
                <a:off x="803565" y="4426979"/>
                <a:ext cx="1367782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4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37" name="Oval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565" y="4426979"/>
                <a:ext cx="1367782" cy="721895"/>
              </a:xfrm>
              <a:prstGeom prst="ellipse">
                <a:avLst/>
              </a:prstGeom>
              <a:blipFill rotWithShape="0">
                <a:blip r:embed="rId9"/>
                <a:stretch>
                  <a:fillRect t="-7438" b="-14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/>
          <p:cNvCxnSpPr/>
          <p:nvPr/>
        </p:nvCxnSpPr>
        <p:spPr>
          <a:xfrm>
            <a:off x="2653284" y="4196765"/>
            <a:ext cx="1029548" cy="23021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689409" y="4196765"/>
            <a:ext cx="963875" cy="238235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236190" y="4272329"/>
            <a:ext cx="946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Make 2 copies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/>
              <p:cNvSpPr/>
              <p:nvPr/>
            </p:nvSpPr>
            <p:spPr>
              <a:xfrm>
                <a:off x="3285443" y="4370832"/>
                <a:ext cx="1304423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4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41" name="Oval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5443" y="4370832"/>
                <a:ext cx="1304423" cy="721895"/>
              </a:xfrm>
              <a:prstGeom prst="ellipse">
                <a:avLst/>
              </a:prstGeom>
              <a:blipFill rotWithShape="0">
                <a:blip r:embed="rId10"/>
                <a:stretch>
                  <a:fillRect t="-7500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/>
          <p:cNvCxnSpPr>
            <a:endCxn id="22" idx="0"/>
          </p:cNvCxnSpPr>
          <p:nvPr/>
        </p:nvCxnSpPr>
        <p:spPr>
          <a:xfrm>
            <a:off x="6423360" y="2941639"/>
            <a:ext cx="439472" cy="502828"/>
          </a:xfrm>
          <a:prstGeom prst="straightConnector1">
            <a:avLst/>
          </a:prstGeom>
          <a:ln w="31750">
            <a:solidFill>
              <a:srgbClr val="FD73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Oval 56"/>
              <p:cNvSpPr/>
              <p:nvPr/>
            </p:nvSpPr>
            <p:spPr>
              <a:xfrm>
                <a:off x="7603624" y="5404832"/>
                <a:ext cx="1251620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8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57" name="Oval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3624" y="5404832"/>
                <a:ext cx="1251620" cy="721895"/>
              </a:xfrm>
              <a:prstGeom prst="ellipse">
                <a:avLst/>
              </a:prstGeom>
              <a:blipFill rotWithShape="0">
                <a:blip r:embed="rId11"/>
                <a:stretch>
                  <a:fillRect t="-8333" b="-1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Oval 58"/>
          <p:cNvSpPr/>
          <p:nvPr/>
        </p:nvSpPr>
        <p:spPr>
          <a:xfrm>
            <a:off x="7409247" y="6438287"/>
            <a:ext cx="640745" cy="4916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0" name="Straight Connector 59"/>
          <p:cNvCxnSpPr>
            <a:stCxn id="57" idx="4"/>
          </p:cNvCxnSpPr>
          <p:nvPr/>
        </p:nvCxnSpPr>
        <p:spPr>
          <a:xfrm>
            <a:off x="8229434" y="6126727"/>
            <a:ext cx="404729" cy="31156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57" idx="4"/>
          </p:cNvCxnSpPr>
          <p:nvPr/>
        </p:nvCxnSpPr>
        <p:spPr>
          <a:xfrm flipH="1">
            <a:off x="7855854" y="6126727"/>
            <a:ext cx="373580" cy="32556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33" idx="4"/>
            <a:endCxn id="57" idx="0"/>
          </p:cNvCxnSpPr>
          <p:nvPr/>
        </p:nvCxnSpPr>
        <p:spPr>
          <a:xfrm>
            <a:off x="8147203" y="5062324"/>
            <a:ext cx="82231" cy="342508"/>
          </a:xfrm>
          <a:prstGeom prst="straightConnector1">
            <a:avLst/>
          </a:prstGeom>
          <a:ln w="31750">
            <a:solidFill>
              <a:srgbClr val="FD73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/>
          <p:nvPr/>
        </p:nvSpPr>
        <p:spPr>
          <a:xfrm>
            <a:off x="8355668" y="6452288"/>
            <a:ext cx="640745" cy="495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Oval 80"/>
              <p:cNvSpPr/>
              <p:nvPr/>
            </p:nvSpPr>
            <p:spPr>
              <a:xfrm>
                <a:off x="5075488" y="5348685"/>
                <a:ext cx="1251620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8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81" name="Oval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488" y="5348685"/>
                <a:ext cx="1251620" cy="721895"/>
              </a:xfrm>
              <a:prstGeom prst="ellipse">
                <a:avLst/>
              </a:prstGeom>
              <a:blipFill rotWithShape="0">
                <a:blip r:embed="rId12"/>
                <a:stretch>
                  <a:fillRect t="-7438" b="-14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Oval 81"/>
          <p:cNvSpPr/>
          <p:nvPr/>
        </p:nvSpPr>
        <p:spPr>
          <a:xfrm>
            <a:off x="4881111" y="6382140"/>
            <a:ext cx="640745" cy="4916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3" name="Straight Connector 82"/>
          <p:cNvCxnSpPr/>
          <p:nvPr/>
        </p:nvCxnSpPr>
        <p:spPr>
          <a:xfrm>
            <a:off x="5701298" y="6070580"/>
            <a:ext cx="404729" cy="31156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5327718" y="6070580"/>
            <a:ext cx="373580" cy="32556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26" idx="4"/>
          </p:cNvCxnSpPr>
          <p:nvPr/>
        </p:nvCxnSpPr>
        <p:spPr>
          <a:xfrm>
            <a:off x="5697004" y="5118471"/>
            <a:ext cx="4294" cy="230214"/>
          </a:xfrm>
          <a:prstGeom prst="straightConnector1">
            <a:avLst/>
          </a:prstGeom>
          <a:ln w="31750">
            <a:solidFill>
              <a:srgbClr val="FD73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5827532" y="6364057"/>
            <a:ext cx="640745" cy="495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Oval 92"/>
              <p:cNvSpPr/>
              <p:nvPr/>
            </p:nvSpPr>
            <p:spPr>
              <a:xfrm>
                <a:off x="3336376" y="5319069"/>
                <a:ext cx="1251620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8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93" name="Oval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376" y="5319069"/>
                <a:ext cx="1251620" cy="721895"/>
              </a:xfrm>
              <a:prstGeom prst="ellipse">
                <a:avLst/>
              </a:prstGeom>
              <a:blipFill rotWithShape="0">
                <a:blip r:embed="rId13"/>
                <a:stretch>
                  <a:fillRect t="-8333" b="-1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Oval 93"/>
          <p:cNvSpPr/>
          <p:nvPr/>
        </p:nvSpPr>
        <p:spPr>
          <a:xfrm>
            <a:off x="3141999" y="6352524"/>
            <a:ext cx="640745" cy="4916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5" name="Straight Connector 94"/>
          <p:cNvCxnSpPr/>
          <p:nvPr/>
        </p:nvCxnSpPr>
        <p:spPr>
          <a:xfrm>
            <a:off x="3962186" y="6040964"/>
            <a:ext cx="404729" cy="31156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>
            <a:off x="3588606" y="6040964"/>
            <a:ext cx="373580" cy="32556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3957892" y="5088855"/>
            <a:ext cx="4294" cy="230214"/>
          </a:xfrm>
          <a:prstGeom prst="straightConnector1">
            <a:avLst/>
          </a:prstGeom>
          <a:ln w="31750">
            <a:solidFill>
              <a:srgbClr val="FD73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/>
          <p:cNvSpPr/>
          <p:nvPr/>
        </p:nvSpPr>
        <p:spPr>
          <a:xfrm>
            <a:off x="4088420" y="6334441"/>
            <a:ext cx="640745" cy="495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Oval 98"/>
              <p:cNvSpPr/>
              <p:nvPr/>
            </p:nvSpPr>
            <p:spPr>
              <a:xfrm>
                <a:off x="834113" y="5385418"/>
                <a:ext cx="1251620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8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99" name="Oval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113" y="5385418"/>
                <a:ext cx="1251620" cy="721895"/>
              </a:xfrm>
              <a:prstGeom prst="ellipse">
                <a:avLst/>
              </a:prstGeom>
              <a:blipFill rotWithShape="0">
                <a:blip r:embed="rId14"/>
                <a:stretch>
                  <a:fillRect t="-7438" b="-14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Oval 99"/>
          <p:cNvSpPr/>
          <p:nvPr/>
        </p:nvSpPr>
        <p:spPr>
          <a:xfrm>
            <a:off x="639736" y="6418873"/>
            <a:ext cx="640745" cy="4916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" dirty="0"/>
          </a:p>
        </p:txBody>
      </p:sp>
      <p:cxnSp>
        <p:nvCxnSpPr>
          <p:cNvPr id="101" name="Straight Connector 100"/>
          <p:cNvCxnSpPr/>
          <p:nvPr/>
        </p:nvCxnSpPr>
        <p:spPr>
          <a:xfrm>
            <a:off x="1459923" y="6107313"/>
            <a:ext cx="404729" cy="31156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>
            <a:off x="1086343" y="6107313"/>
            <a:ext cx="373580" cy="32556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1455629" y="5155204"/>
            <a:ext cx="4294" cy="230214"/>
          </a:xfrm>
          <a:prstGeom prst="straightConnector1">
            <a:avLst/>
          </a:prstGeom>
          <a:ln w="31750">
            <a:solidFill>
              <a:srgbClr val="FD73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Oval 103"/>
          <p:cNvSpPr/>
          <p:nvPr/>
        </p:nvSpPr>
        <p:spPr>
          <a:xfrm>
            <a:off x="1586157" y="6400790"/>
            <a:ext cx="640745" cy="495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5859" y="1346723"/>
            <a:ext cx="3044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Is the probability that there’s a path from the root to a leaf with no failures.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046" y="2767425"/>
            <a:ext cx="1225016" cy="77911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1156" y="4943125"/>
            <a:ext cx="1225016" cy="779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99" y="524449"/>
            <a:ext cx="1034822" cy="103482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6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158" y="2457195"/>
            <a:ext cx="1034822" cy="103482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7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1798" y="4887615"/>
            <a:ext cx="621255" cy="621255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4625037" y="641684"/>
            <a:ext cx="3747445" cy="6753727"/>
          </a:xfrm>
          <a:custGeom>
            <a:avLst/>
            <a:gdLst>
              <a:gd name="connsiteX0" fmla="*/ 123426 w 3747445"/>
              <a:gd name="connsiteY0" fmla="*/ 0 h 6753727"/>
              <a:gd name="connsiteX1" fmla="*/ 187595 w 3747445"/>
              <a:gd name="connsiteY1" fmla="*/ 1171074 h 6753727"/>
              <a:gd name="connsiteX2" fmla="*/ 1904100 w 3747445"/>
              <a:gd name="connsiteY2" fmla="*/ 1941095 h 6753727"/>
              <a:gd name="connsiteX3" fmla="*/ 2401405 w 3747445"/>
              <a:gd name="connsiteY3" fmla="*/ 3192379 h 6753727"/>
              <a:gd name="connsiteX4" fmla="*/ 3524352 w 3747445"/>
              <a:gd name="connsiteY4" fmla="*/ 4106779 h 6753727"/>
              <a:gd name="connsiteX5" fmla="*/ 3716858 w 3747445"/>
              <a:gd name="connsiteY5" fmla="*/ 5149516 h 6753727"/>
              <a:gd name="connsiteX6" fmla="*/ 3107258 w 3747445"/>
              <a:gd name="connsiteY6" fmla="*/ 6047874 h 6753727"/>
              <a:gd name="connsiteX7" fmla="*/ 2866626 w 3747445"/>
              <a:gd name="connsiteY7" fmla="*/ 6753727 h 6753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47445" h="6753727">
                <a:moveTo>
                  <a:pt x="123426" y="0"/>
                </a:moveTo>
                <a:cubicBezTo>
                  <a:pt x="7121" y="423779"/>
                  <a:pt x="-109184" y="847558"/>
                  <a:pt x="187595" y="1171074"/>
                </a:cubicBezTo>
                <a:cubicBezTo>
                  <a:pt x="484374" y="1494590"/>
                  <a:pt x="1535132" y="1604211"/>
                  <a:pt x="1904100" y="1941095"/>
                </a:cubicBezTo>
                <a:cubicBezTo>
                  <a:pt x="2273068" y="2277979"/>
                  <a:pt x="2131363" y="2831432"/>
                  <a:pt x="2401405" y="3192379"/>
                </a:cubicBezTo>
                <a:cubicBezTo>
                  <a:pt x="2671447" y="3553326"/>
                  <a:pt x="3305110" y="3780590"/>
                  <a:pt x="3524352" y="4106779"/>
                </a:cubicBezTo>
                <a:cubicBezTo>
                  <a:pt x="3743594" y="4432969"/>
                  <a:pt x="3786374" y="4826000"/>
                  <a:pt x="3716858" y="5149516"/>
                </a:cubicBezTo>
                <a:cubicBezTo>
                  <a:pt x="3647342" y="5473032"/>
                  <a:pt x="3248963" y="5780506"/>
                  <a:pt x="3107258" y="6047874"/>
                </a:cubicBezTo>
                <a:cubicBezTo>
                  <a:pt x="2965553" y="6315243"/>
                  <a:pt x="2866626" y="6753727"/>
                  <a:pt x="2866626" y="6753727"/>
                </a:cubicBezTo>
              </a:path>
            </a:pathLst>
          </a:custGeom>
          <a:noFill/>
          <a:ln w="101600">
            <a:solidFill>
              <a:srgbClr val="FFFF00"/>
            </a:solidFill>
            <a:prstDash val="sysDash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18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3073" y="105885"/>
            <a:ext cx="761072" cy="76107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450" y="277057"/>
            <a:ext cx="864192" cy="54962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35132" y="816719"/>
            <a:ext cx="1686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Each </a:t>
            </a:r>
            <a:r>
              <a:rPr lang="en-US"/>
              <a:t>with probability 1/2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18775" y="330124"/>
            <a:ext cx="527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56158" y="93294"/>
            <a:ext cx="2196895" cy="1465977"/>
          </a:xfrm>
          <a:prstGeom prst="rect">
            <a:avLst/>
          </a:prstGeom>
          <a:noFill/>
          <a:ln w="476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DDB0D5-A502-034A-9BB9-54DF78EF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 we need to analyze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4"/>
                <a:ext cx="7886700" cy="489585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Let T be binary tree of depth 2log(n)</a:t>
                </a:r>
              </a:p>
              <a:p>
                <a:r>
                  <a:rPr lang="en-US" dirty="0"/>
                  <a:t>Each node of T succeeds or fails independently with probability 1/2</a:t>
                </a:r>
              </a:p>
              <a:p>
                <a:r>
                  <a:rPr lang="en-US" dirty="0"/>
                  <a:t>What is the probability that there’s a path from the root to any leaf that’s entirely successful?</a:t>
                </a:r>
              </a:p>
              <a:p>
                <a:endParaRPr lang="en-US" dirty="0"/>
              </a:p>
              <a:p>
                <a:r>
                  <a:rPr lang="en-US" dirty="0"/>
                  <a:t>It turns out that this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func>
                          </m:den>
                        </m:f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See skipped slides for proof, or try to do it yourself!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(Proof not covered on exam, but it’s good practice with recurrence relations!)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4"/>
                <a:ext cx="7886700" cy="4895851"/>
              </a:xfrm>
              <a:blipFill>
                <a:blip r:embed="rId2"/>
                <a:stretch>
                  <a:fillRect l="-1447" t="-2338" r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C26DC-6920-5848-B18E-662EE6B09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105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A44917-30CE-7142-8375-EF4707ED23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082" y="5099901"/>
            <a:ext cx="1346535" cy="125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3B074-5332-E74B-A6F5-78ACDF25B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Probability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C95F07-AF63-0848-AB1F-CE6D47C7C2A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3771920" cy="4351338"/>
              </a:xfrm>
            </p:spPr>
            <p:txBody>
              <a:bodyPr/>
              <a:lstStyle/>
              <a:p>
                <a:r>
                  <a:rPr lang="en-US" dirty="0"/>
                  <a:t>The probability that one run of Karger-Stein succeeds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func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C95F07-AF63-0848-AB1F-CE6D47C7C2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3771920" cy="4351338"/>
              </a:xfrm>
              <a:blipFill>
                <a:blip r:embed="rId2"/>
                <a:stretch>
                  <a:fillRect l="-3020" t="-2632" r="-4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AD391A73-AE1B-5D45-A99D-A36EEA73E9BD}"/>
              </a:ext>
            </a:extLst>
          </p:cNvPr>
          <p:cNvGrpSpPr/>
          <p:nvPr/>
        </p:nvGrpSpPr>
        <p:grpSpPr>
          <a:xfrm>
            <a:off x="3799347" y="811338"/>
            <a:ext cx="5344653" cy="6045200"/>
            <a:chOff x="792136" y="328863"/>
            <a:chExt cx="8413317" cy="729665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EFCFBB1-6733-3C4A-95C7-B0E6151AEB81}"/>
                </a:ext>
              </a:extLst>
            </p:cNvPr>
            <p:cNvSpPr/>
            <p:nvPr/>
          </p:nvSpPr>
          <p:spPr>
            <a:xfrm>
              <a:off x="3793958" y="328863"/>
              <a:ext cx="2310063" cy="7218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n nodes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CA2A5032-2822-5C40-9A51-E5BC83DC85C8}"/>
                    </a:ext>
                  </a:extLst>
                </p:cNvPr>
                <p:cNvSpPr/>
                <p:nvPr/>
              </p:nvSpPr>
              <p:spPr>
                <a:xfrm>
                  <a:off x="4122820" y="1519821"/>
                  <a:ext cx="1652337" cy="72189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200" b="0" i="1" smtClean="0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a14:m>
                  <a:r>
                    <a:rPr lang="en-US" sz="1200" dirty="0"/>
                    <a:t> nodes</a:t>
                  </a:r>
                </a:p>
              </p:txBody>
            </p:sp>
          </mc:Choice>
          <mc:Fallback xmlns="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CA2A5032-2822-5C40-9A51-E5BC83DC85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2820" y="1519821"/>
                  <a:ext cx="1652337" cy="721895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DBC22CD-8086-2D4A-B59C-03C79B3B2965}"/>
                </a:ext>
              </a:extLst>
            </p:cNvPr>
            <p:cNvCxnSpPr>
              <a:stCxn id="5" idx="4"/>
              <a:endCxn id="6" idx="0"/>
            </p:cNvCxnSpPr>
            <p:nvPr/>
          </p:nvCxnSpPr>
          <p:spPr>
            <a:xfrm flipH="1">
              <a:off x="4948989" y="1050758"/>
              <a:ext cx="1" cy="469063"/>
            </a:xfrm>
            <a:prstGeom prst="straightConnector1">
              <a:avLst/>
            </a:prstGeom>
            <a:ln w="31750">
              <a:solidFill>
                <a:srgbClr val="FD73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8421E11F-E938-EE44-A748-DA4C92C216A2}"/>
                    </a:ext>
                  </a:extLst>
                </p:cNvPr>
                <p:cNvSpPr/>
                <p:nvPr/>
              </p:nvSpPr>
              <p:spPr>
                <a:xfrm>
                  <a:off x="5736558" y="2366211"/>
                  <a:ext cx="1652337" cy="72189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200" b="0" i="1" smtClean="0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a14:m>
                  <a:r>
                    <a:rPr lang="en-US" sz="1200" dirty="0"/>
                    <a:t> nodes</a:t>
                  </a:r>
                </a:p>
              </p:txBody>
            </p:sp>
          </mc:Choice>
          <mc:Fallback xmlns=""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8421E11F-E938-EE44-A748-DA4C92C216A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6558" y="2366211"/>
                  <a:ext cx="1652337" cy="721895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1058C953-171F-A945-B906-98B76FEF2190}"/>
                    </a:ext>
                  </a:extLst>
                </p:cNvPr>
                <p:cNvSpPr/>
                <p:nvPr/>
              </p:nvSpPr>
              <p:spPr>
                <a:xfrm>
                  <a:off x="2574756" y="2374232"/>
                  <a:ext cx="1652337" cy="72189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200" b="0" i="1" smtClean="0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a14:m>
                  <a:r>
                    <a:rPr lang="en-US" sz="1200" dirty="0"/>
                    <a:t> nodes</a:t>
                  </a:r>
                </a:p>
              </p:txBody>
            </p:sp>
          </mc:Choice>
          <mc:Fallback xmlns=""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1058C953-171F-A945-B906-98B76FEF219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4756" y="2374232"/>
                  <a:ext cx="1652337" cy="721895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4FA1C4D-9DA4-D24C-8537-48F52EE6C2FC}"/>
                </a:ext>
              </a:extLst>
            </p:cNvPr>
            <p:cNvCxnSpPr>
              <a:stCxn id="6" idx="4"/>
              <a:endCxn id="8" idx="1"/>
            </p:cNvCxnSpPr>
            <p:nvPr/>
          </p:nvCxnSpPr>
          <p:spPr>
            <a:xfrm>
              <a:off x="4948989" y="2241716"/>
              <a:ext cx="1029548" cy="230214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AE9F751-CB90-5D4C-A416-B6DF6BA32C15}"/>
                </a:ext>
              </a:extLst>
            </p:cNvPr>
            <p:cNvCxnSpPr>
              <a:stCxn id="6" idx="4"/>
              <a:endCxn id="9" idx="7"/>
            </p:cNvCxnSpPr>
            <p:nvPr/>
          </p:nvCxnSpPr>
          <p:spPr>
            <a:xfrm flipH="1">
              <a:off x="3985114" y="2241716"/>
              <a:ext cx="963875" cy="238235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C2F10A-F520-3947-A83B-EB3FD979FA0B}"/>
                </a:ext>
              </a:extLst>
            </p:cNvPr>
            <p:cNvSpPr txBox="1"/>
            <p:nvPr/>
          </p:nvSpPr>
          <p:spPr>
            <a:xfrm>
              <a:off x="4122820" y="2371468"/>
              <a:ext cx="1822178" cy="631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4"/>
                  </a:solidFill>
                </a:rPr>
                <a:t>Make 2 copies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78CDD8FA-B35F-864D-BC08-6C7C89BB6042}"/>
                    </a:ext>
                  </a:extLst>
                </p:cNvPr>
                <p:cNvSpPr/>
                <p:nvPr/>
              </p:nvSpPr>
              <p:spPr>
                <a:xfrm>
                  <a:off x="6189063" y="3596867"/>
                  <a:ext cx="1652337" cy="72189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200" b="0" i="1" smtClean="0">
                                  <a:latin typeface="Cambria Math" charset="0"/>
                                </a:rPr>
                                <m:t>4</m:t>
                              </m:r>
                            </m:e>
                          </m:rad>
                        </m:den>
                      </m:f>
                    </m:oMath>
                  </a14:m>
                  <a:r>
                    <a:rPr lang="en-US" sz="1200" dirty="0"/>
                    <a:t> nodes</a:t>
                  </a:r>
                </a:p>
              </p:txBody>
            </p:sp>
          </mc:Choice>
          <mc:Fallback xmlns=""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78CDD8FA-B35F-864D-BC08-6C7C89BB60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9063" y="3596867"/>
                  <a:ext cx="1652337" cy="721895"/>
                </a:xfrm>
                <a:prstGeom prst="ellipse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A412BC25-14A9-5749-8169-C04A87D22F2B}"/>
                    </a:ext>
                  </a:extLst>
                </p:cNvPr>
                <p:cNvSpPr/>
                <p:nvPr/>
              </p:nvSpPr>
              <p:spPr>
                <a:xfrm>
                  <a:off x="5165513" y="4548976"/>
                  <a:ext cx="1367782" cy="72189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200" b="0" i="1" smtClean="0">
                                  <a:latin typeface="Cambria Math" charset="0"/>
                                </a:rPr>
                                <m:t>4</m:t>
                              </m:r>
                            </m:e>
                          </m:rad>
                        </m:den>
                      </m:f>
                    </m:oMath>
                  </a14:m>
                  <a:r>
                    <a:rPr lang="en-US" sz="1200" dirty="0"/>
                    <a:t> nodes</a:t>
                  </a:r>
                </a:p>
              </p:txBody>
            </p:sp>
          </mc:Choice>
          <mc:Fallback xmlns=""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A412BC25-14A9-5749-8169-C04A87D22F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5513" y="4548976"/>
                  <a:ext cx="1367782" cy="721895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E26A41D-50AA-0844-A7DF-20B0B4609ACD}"/>
                </a:ext>
              </a:extLst>
            </p:cNvPr>
            <p:cNvCxnSpPr/>
            <p:nvPr/>
          </p:nvCxnSpPr>
          <p:spPr>
            <a:xfrm>
              <a:off x="7015232" y="4318762"/>
              <a:ext cx="1029548" cy="230214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086808B-6A4E-CF46-AC79-392482C24680}"/>
                </a:ext>
              </a:extLst>
            </p:cNvPr>
            <p:cNvCxnSpPr/>
            <p:nvPr/>
          </p:nvCxnSpPr>
          <p:spPr>
            <a:xfrm flipH="1">
              <a:off x="6051357" y="4318762"/>
              <a:ext cx="963875" cy="238235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21BADF-D7A8-4C42-A9C0-8F6D0189C05C}"/>
                </a:ext>
              </a:extLst>
            </p:cNvPr>
            <p:cNvSpPr txBox="1"/>
            <p:nvPr/>
          </p:nvSpPr>
          <p:spPr>
            <a:xfrm>
              <a:off x="6308373" y="4433870"/>
              <a:ext cx="1410116" cy="557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4"/>
                  </a:solidFill>
                </a:rPr>
                <a:t>Make 2 copies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1BFC93D4-97FE-DE40-B04A-FC7CB0B3803B}"/>
                    </a:ext>
                  </a:extLst>
                </p:cNvPr>
                <p:cNvSpPr/>
                <p:nvPr/>
              </p:nvSpPr>
              <p:spPr>
                <a:xfrm>
                  <a:off x="7647391" y="4492829"/>
                  <a:ext cx="1304423" cy="72189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200" b="0" i="1" smtClean="0">
                                  <a:latin typeface="Cambria Math" charset="0"/>
                                </a:rPr>
                                <m:t>4</m:t>
                              </m:r>
                            </m:e>
                          </m:rad>
                        </m:den>
                      </m:f>
                    </m:oMath>
                  </a14:m>
                  <a:r>
                    <a:rPr lang="en-US" sz="1200" dirty="0"/>
                    <a:t> nodes</a:t>
                  </a:r>
                </a:p>
              </p:txBody>
            </p:sp>
          </mc:Choice>
          <mc:Fallback xmlns=""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1BFC93D4-97FE-DE40-B04A-FC7CB0B380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7391" y="4492829"/>
                  <a:ext cx="1304423" cy="721895"/>
                </a:xfrm>
                <a:prstGeom prst="ellipse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92011EF2-068B-5548-9611-74DE3380BFA9}"/>
                    </a:ext>
                  </a:extLst>
                </p:cNvPr>
                <p:cNvSpPr/>
                <p:nvPr/>
              </p:nvSpPr>
              <p:spPr>
                <a:xfrm>
                  <a:off x="1979515" y="3627270"/>
                  <a:ext cx="1652337" cy="72189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200" b="0" i="1" smtClean="0">
                                  <a:latin typeface="Cambria Math" charset="0"/>
                                </a:rPr>
                                <m:t>4</m:t>
                              </m:r>
                            </m:e>
                          </m:rad>
                        </m:den>
                      </m:f>
                    </m:oMath>
                  </a14:m>
                  <a:r>
                    <a:rPr lang="en-US" sz="1200" dirty="0"/>
                    <a:t> nodes</a:t>
                  </a:r>
                </a:p>
              </p:txBody>
            </p:sp>
          </mc:Choice>
          <mc:Fallback xmlns=""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92011EF2-068B-5548-9611-74DE3380BFA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9515" y="3627270"/>
                  <a:ext cx="1652337" cy="721895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6ADBE49-937F-354B-BF01-9970BFEA0BAE}"/>
                </a:ext>
              </a:extLst>
            </p:cNvPr>
            <p:cNvCxnSpPr>
              <a:stCxn id="9" idx="4"/>
            </p:cNvCxnSpPr>
            <p:nvPr/>
          </p:nvCxnSpPr>
          <p:spPr>
            <a:xfrm flipH="1">
              <a:off x="2805685" y="3096127"/>
              <a:ext cx="595240" cy="531143"/>
            </a:xfrm>
            <a:prstGeom prst="straightConnector1">
              <a:avLst/>
            </a:prstGeom>
            <a:ln w="31750">
              <a:solidFill>
                <a:srgbClr val="FD73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8F5E7B9B-BDF8-234C-9D49-AF0BC9011922}"/>
                    </a:ext>
                  </a:extLst>
                </p:cNvPr>
                <p:cNvSpPr/>
                <p:nvPr/>
              </p:nvSpPr>
              <p:spPr>
                <a:xfrm>
                  <a:off x="955965" y="4579379"/>
                  <a:ext cx="1367782" cy="72189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200" b="0" i="1" smtClean="0">
                                  <a:latin typeface="Cambria Math" charset="0"/>
                                </a:rPr>
                                <m:t>4</m:t>
                              </m:r>
                            </m:e>
                          </m:rad>
                        </m:den>
                      </m:f>
                    </m:oMath>
                  </a14:m>
                  <a:r>
                    <a:rPr lang="en-US" sz="1200" dirty="0"/>
                    <a:t> nodes</a:t>
                  </a:r>
                </a:p>
              </p:txBody>
            </p:sp>
          </mc:Choice>
          <mc:Fallback xmlns=""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8F5E7B9B-BDF8-234C-9D49-AF0BC90119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5965" y="4579379"/>
                  <a:ext cx="1367782" cy="721895"/>
                </a:xfrm>
                <a:prstGeom prst="ellipse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90AA0EC-4D40-974C-8533-DC1F4A547E22}"/>
                </a:ext>
              </a:extLst>
            </p:cNvPr>
            <p:cNvCxnSpPr/>
            <p:nvPr/>
          </p:nvCxnSpPr>
          <p:spPr>
            <a:xfrm>
              <a:off x="2805684" y="4349165"/>
              <a:ext cx="1029548" cy="230214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4BD9953-E628-404C-9E5A-8B874C58DDE2}"/>
                </a:ext>
              </a:extLst>
            </p:cNvPr>
            <p:cNvCxnSpPr/>
            <p:nvPr/>
          </p:nvCxnSpPr>
          <p:spPr>
            <a:xfrm flipH="1">
              <a:off x="1841809" y="4349165"/>
              <a:ext cx="963875" cy="238235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BFA622A-F636-7B4C-84DE-094144CE4B51}"/>
                </a:ext>
              </a:extLst>
            </p:cNvPr>
            <p:cNvSpPr txBox="1"/>
            <p:nvPr/>
          </p:nvSpPr>
          <p:spPr>
            <a:xfrm>
              <a:off x="2102427" y="4476081"/>
              <a:ext cx="1380968" cy="557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accent4"/>
                  </a:solidFill>
                </a:rPr>
                <a:t>Make 2 copies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5A82B8BC-D98E-7F4C-AED8-DF0D3DDBACF4}"/>
                    </a:ext>
                  </a:extLst>
                </p:cNvPr>
                <p:cNvSpPr/>
                <p:nvPr/>
              </p:nvSpPr>
              <p:spPr>
                <a:xfrm>
                  <a:off x="3437843" y="4523232"/>
                  <a:ext cx="1304423" cy="72189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200" b="0" i="1" smtClean="0">
                                  <a:latin typeface="Cambria Math" charset="0"/>
                                </a:rPr>
                                <m:t>4</m:t>
                              </m:r>
                            </m:e>
                          </m:rad>
                        </m:den>
                      </m:f>
                    </m:oMath>
                  </a14:m>
                  <a:r>
                    <a:rPr lang="en-US" sz="1200" dirty="0"/>
                    <a:t> nodes</a:t>
                  </a:r>
                </a:p>
              </p:txBody>
            </p:sp>
          </mc:Choice>
          <mc:Fallback xmlns=""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5A82B8BC-D98E-7F4C-AED8-DF0D3DDBAC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7843" y="4523232"/>
                  <a:ext cx="1304423" cy="721895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2FA6479-DC3E-DC49-9142-2106268C8362}"/>
                </a:ext>
              </a:extLst>
            </p:cNvPr>
            <p:cNvCxnSpPr>
              <a:endCxn id="13" idx="0"/>
            </p:cNvCxnSpPr>
            <p:nvPr/>
          </p:nvCxnSpPr>
          <p:spPr>
            <a:xfrm>
              <a:off x="6575760" y="3094039"/>
              <a:ext cx="439472" cy="502828"/>
            </a:xfrm>
            <a:prstGeom prst="straightConnector1">
              <a:avLst/>
            </a:prstGeom>
            <a:ln w="31750">
              <a:solidFill>
                <a:srgbClr val="FD73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9DA5CB18-46E5-114F-BEEE-FAFDE5E18E0C}"/>
                    </a:ext>
                  </a:extLst>
                </p:cNvPr>
                <p:cNvSpPr/>
                <p:nvPr/>
              </p:nvSpPr>
              <p:spPr>
                <a:xfrm>
                  <a:off x="7756024" y="5557232"/>
                  <a:ext cx="1251620" cy="72189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200" b="0" i="1" smtClean="0">
                                  <a:latin typeface="Cambria Math" charset="0"/>
                                </a:rPr>
                                <m:t>8</m:t>
                              </m:r>
                            </m:e>
                          </m:rad>
                        </m:den>
                      </m:f>
                    </m:oMath>
                  </a14:m>
                  <a:r>
                    <a:rPr lang="en-US" sz="1200" dirty="0"/>
                    <a:t> nodes</a:t>
                  </a:r>
                </a:p>
              </p:txBody>
            </p:sp>
          </mc:Choice>
          <mc:Fallback xmlns=""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9DA5CB18-46E5-114F-BEEE-FAFDE5E18E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6024" y="5557232"/>
                  <a:ext cx="1251620" cy="721895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583ECF-A61A-E842-B3A7-FD74BCCD46CF}"/>
                </a:ext>
              </a:extLst>
            </p:cNvPr>
            <p:cNvSpPr/>
            <p:nvPr/>
          </p:nvSpPr>
          <p:spPr>
            <a:xfrm>
              <a:off x="7561647" y="6590687"/>
              <a:ext cx="640745" cy="4916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B8B8251-CF89-B046-9B21-9361751AF33C}"/>
                </a:ext>
              </a:extLst>
            </p:cNvPr>
            <p:cNvCxnSpPr>
              <a:stCxn id="27" idx="4"/>
            </p:cNvCxnSpPr>
            <p:nvPr/>
          </p:nvCxnSpPr>
          <p:spPr>
            <a:xfrm>
              <a:off x="8381834" y="6279127"/>
              <a:ext cx="404729" cy="31156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A264F95-40D4-1F40-9525-389D032A4E9A}"/>
                </a:ext>
              </a:extLst>
            </p:cNvPr>
            <p:cNvCxnSpPr>
              <a:stCxn id="27" idx="4"/>
            </p:cNvCxnSpPr>
            <p:nvPr/>
          </p:nvCxnSpPr>
          <p:spPr>
            <a:xfrm flipH="1">
              <a:off x="8008254" y="6279127"/>
              <a:ext cx="373580" cy="325561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FDEA502-1356-6742-9A63-8D09C54FDD1A}"/>
                </a:ext>
              </a:extLst>
            </p:cNvPr>
            <p:cNvCxnSpPr>
              <a:stCxn id="18" idx="4"/>
              <a:endCxn id="27" idx="0"/>
            </p:cNvCxnSpPr>
            <p:nvPr/>
          </p:nvCxnSpPr>
          <p:spPr>
            <a:xfrm>
              <a:off x="8299603" y="5214724"/>
              <a:ext cx="82231" cy="342508"/>
            </a:xfrm>
            <a:prstGeom prst="straightConnector1">
              <a:avLst/>
            </a:prstGeom>
            <a:ln w="31750">
              <a:solidFill>
                <a:srgbClr val="FD73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9B587DE-BD5E-184D-AA52-7DEFC6AFD2B7}"/>
                </a:ext>
              </a:extLst>
            </p:cNvPr>
            <p:cNvSpPr/>
            <p:nvPr/>
          </p:nvSpPr>
          <p:spPr>
            <a:xfrm>
              <a:off x="8508068" y="6604688"/>
              <a:ext cx="640745" cy="495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C58A2397-A3EB-9143-BE69-B5ABEED580F2}"/>
                    </a:ext>
                  </a:extLst>
                </p:cNvPr>
                <p:cNvSpPr/>
                <p:nvPr/>
              </p:nvSpPr>
              <p:spPr>
                <a:xfrm>
                  <a:off x="5227888" y="5501085"/>
                  <a:ext cx="1251620" cy="72189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200" b="0" i="1" smtClean="0">
                                  <a:latin typeface="Cambria Math" charset="0"/>
                                </a:rPr>
                                <m:t>8</m:t>
                              </m:r>
                            </m:e>
                          </m:rad>
                        </m:den>
                      </m:f>
                    </m:oMath>
                  </a14:m>
                  <a:r>
                    <a:rPr lang="en-US" sz="1200" dirty="0"/>
                    <a:t> nodes</a:t>
                  </a:r>
                </a:p>
              </p:txBody>
            </p:sp>
          </mc:Choice>
          <mc:Fallback xmlns=""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C58A2397-A3EB-9143-BE69-B5ABEED580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7888" y="5501085"/>
                  <a:ext cx="1251620" cy="721895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0BCCE1F-826C-034D-A1AA-4C03D3E18505}"/>
                </a:ext>
              </a:extLst>
            </p:cNvPr>
            <p:cNvSpPr/>
            <p:nvPr/>
          </p:nvSpPr>
          <p:spPr>
            <a:xfrm>
              <a:off x="5033511" y="6534540"/>
              <a:ext cx="640745" cy="4916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4E1C0DE-F10C-CE47-9548-788CCE4DCDDB}"/>
                </a:ext>
              </a:extLst>
            </p:cNvPr>
            <p:cNvCxnSpPr/>
            <p:nvPr/>
          </p:nvCxnSpPr>
          <p:spPr>
            <a:xfrm>
              <a:off x="5853698" y="6222980"/>
              <a:ext cx="404729" cy="31156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0E94B78-3D4E-884C-AAA2-4CFD6932C76B}"/>
                </a:ext>
              </a:extLst>
            </p:cNvPr>
            <p:cNvCxnSpPr/>
            <p:nvPr/>
          </p:nvCxnSpPr>
          <p:spPr>
            <a:xfrm flipH="1">
              <a:off x="5480118" y="6222980"/>
              <a:ext cx="373580" cy="325561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9D8D87E-91C7-0C47-BDAD-15A2DFC49D1C}"/>
                </a:ext>
              </a:extLst>
            </p:cNvPr>
            <p:cNvCxnSpPr>
              <a:stCxn id="14" idx="4"/>
            </p:cNvCxnSpPr>
            <p:nvPr/>
          </p:nvCxnSpPr>
          <p:spPr>
            <a:xfrm>
              <a:off x="5849404" y="5270871"/>
              <a:ext cx="4294" cy="230214"/>
            </a:xfrm>
            <a:prstGeom prst="straightConnector1">
              <a:avLst/>
            </a:prstGeom>
            <a:ln w="31750">
              <a:solidFill>
                <a:srgbClr val="FD73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822833C-761C-0B4D-950E-5E9E0124EE62}"/>
                </a:ext>
              </a:extLst>
            </p:cNvPr>
            <p:cNvSpPr/>
            <p:nvPr/>
          </p:nvSpPr>
          <p:spPr>
            <a:xfrm>
              <a:off x="5979932" y="6516457"/>
              <a:ext cx="640745" cy="495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C328A46F-0FDE-1B41-A15F-E1CC3E6FE9C0}"/>
                    </a:ext>
                  </a:extLst>
                </p:cNvPr>
                <p:cNvSpPr/>
                <p:nvPr/>
              </p:nvSpPr>
              <p:spPr>
                <a:xfrm>
                  <a:off x="3488776" y="5471469"/>
                  <a:ext cx="1251620" cy="72189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200" b="0" i="1" smtClean="0">
                                  <a:latin typeface="Cambria Math" charset="0"/>
                                </a:rPr>
                                <m:t>8</m:t>
                              </m:r>
                            </m:e>
                          </m:rad>
                        </m:den>
                      </m:f>
                    </m:oMath>
                  </a14:m>
                  <a:r>
                    <a:rPr lang="en-US" sz="1200" dirty="0"/>
                    <a:t> nodes</a:t>
                  </a:r>
                </a:p>
              </p:txBody>
            </p:sp>
          </mc:Choice>
          <mc:Fallback xmlns=""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C328A46F-0FDE-1B41-A15F-E1CC3E6FE9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8776" y="5471469"/>
                  <a:ext cx="1251620" cy="721895"/>
                </a:xfrm>
                <a:prstGeom prst="ellipse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FF6BEFD-2A8C-2746-BEF2-554C2CB7DA78}"/>
                </a:ext>
              </a:extLst>
            </p:cNvPr>
            <p:cNvSpPr/>
            <p:nvPr/>
          </p:nvSpPr>
          <p:spPr>
            <a:xfrm>
              <a:off x="3294399" y="6504924"/>
              <a:ext cx="640745" cy="4916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7B19BB3-C6DC-0A42-A707-BD3315A953C3}"/>
                </a:ext>
              </a:extLst>
            </p:cNvPr>
            <p:cNvCxnSpPr/>
            <p:nvPr/>
          </p:nvCxnSpPr>
          <p:spPr>
            <a:xfrm>
              <a:off x="4114586" y="6193364"/>
              <a:ext cx="404729" cy="31156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CCA1CAF-8993-374C-B84B-5FB3DB65CADB}"/>
                </a:ext>
              </a:extLst>
            </p:cNvPr>
            <p:cNvCxnSpPr/>
            <p:nvPr/>
          </p:nvCxnSpPr>
          <p:spPr>
            <a:xfrm flipH="1">
              <a:off x="3741006" y="6193364"/>
              <a:ext cx="373580" cy="325561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651379B-CB2A-6D46-AC3A-0EC63493872E}"/>
                </a:ext>
              </a:extLst>
            </p:cNvPr>
            <p:cNvCxnSpPr/>
            <p:nvPr/>
          </p:nvCxnSpPr>
          <p:spPr>
            <a:xfrm>
              <a:off x="4110292" y="5241255"/>
              <a:ext cx="4294" cy="230214"/>
            </a:xfrm>
            <a:prstGeom prst="straightConnector1">
              <a:avLst/>
            </a:prstGeom>
            <a:ln w="31750">
              <a:solidFill>
                <a:srgbClr val="FD73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2869CD2-5254-7E45-A732-E0CD82E7D115}"/>
                </a:ext>
              </a:extLst>
            </p:cNvPr>
            <p:cNvSpPr/>
            <p:nvPr/>
          </p:nvSpPr>
          <p:spPr>
            <a:xfrm>
              <a:off x="4240820" y="6486841"/>
              <a:ext cx="640745" cy="495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945F5818-76E2-A845-A77B-D493F50BB1E9}"/>
                    </a:ext>
                  </a:extLst>
                </p:cNvPr>
                <p:cNvSpPr/>
                <p:nvPr/>
              </p:nvSpPr>
              <p:spPr>
                <a:xfrm>
                  <a:off x="986513" y="5537818"/>
                  <a:ext cx="1251620" cy="72189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200" b="0" i="1" smtClean="0">
                                  <a:latin typeface="Cambria Math" charset="0"/>
                                </a:rPr>
                                <m:t>8</m:t>
                              </m:r>
                            </m:e>
                          </m:rad>
                        </m:den>
                      </m:f>
                    </m:oMath>
                  </a14:m>
                  <a:r>
                    <a:rPr lang="en-US" sz="1200" dirty="0"/>
                    <a:t> nodes</a:t>
                  </a:r>
                </a:p>
              </p:txBody>
            </p:sp>
          </mc:Choice>
          <mc:Fallback xmlns=""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945F5818-76E2-A845-A77B-D493F50BB1E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513" y="5537818"/>
                  <a:ext cx="1251620" cy="721895"/>
                </a:xfrm>
                <a:prstGeom prst="ellipse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A2B328D-6D3D-274C-A500-4D4D006AAA40}"/>
                </a:ext>
              </a:extLst>
            </p:cNvPr>
            <p:cNvSpPr/>
            <p:nvPr/>
          </p:nvSpPr>
          <p:spPr>
            <a:xfrm>
              <a:off x="792136" y="6571273"/>
              <a:ext cx="640745" cy="4916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00" dirty="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70C66DA-F7ED-3E46-8012-88F4F5DFD18C}"/>
                </a:ext>
              </a:extLst>
            </p:cNvPr>
            <p:cNvCxnSpPr/>
            <p:nvPr/>
          </p:nvCxnSpPr>
          <p:spPr>
            <a:xfrm>
              <a:off x="1612323" y="6259713"/>
              <a:ext cx="404729" cy="31156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919D1E2-9772-9948-8312-28F6600692BE}"/>
                </a:ext>
              </a:extLst>
            </p:cNvPr>
            <p:cNvCxnSpPr/>
            <p:nvPr/>
          </p:nvCxnSpPr>
          <p:spPr>
            <a:xfrm flipH="1">
              <a:off x="1238743" y="6259713"/>
              <a:ext cx="373580" cy="325561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B1AB25F-D1FC-8A48-A618-E258579555D1}"/>
                </a:ext>
              </a:extLst>
            </p:cNvPr>
            <p:cNvCxnSpPr/>
            <p:nvPr/>
          </p:nvCxnSpPr>
          <p:spPr>
            <a:xfrm>
              <a:off x="1608029" y="5307604"/>
              <a:ext cx="4294" cy="230214"/>
            </a:xfrm>
            <a:prstGeom prst="straightConnector1">
              <a:avLst/>
            </a:prstGeom>
            <a:ln w="31750">
              <a:solidFill>
                <a:srgbClr val="FD73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82DECEA-FEAE-BF46-A1C9-F5B0396AE109}"/>
                </a:ext>
              </a:extLst>
            </p:cNvPr>
            <p:cNvSpPr/>
            <p:nvPr/>
          </p:nvSpPr>
          <p:spPr>
            <a:xfrm>
              <a:off x="1738557" y="6553190"/>
              <a:ext cx="640745" cy="495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A16D9FC-F68F-4D4F-9473-F90C819E7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7446" y="2919825"/>
              <a:ext cx="1225016" cy="779110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2A12749-B8FC-6D4C-89B4-11BEC6F73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3556" y="5095525"/>
              <a:ext cx="1225016" cy="77911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5434BADA-AAFD-B34A-9CBB-4BDF9169B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8499" y="676849"/>
              <a:ext cx="1034822" cy="1034822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F7A08BC-8C1F-4B49-A660-C62755F85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08558" y="2609595"/>
              <a:ext cx="1034822" cy="1034822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805C38A-F771-4A4B-9234-692CB172C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84198" y="5040015"/>
              <a:ext cx="621255" cy="621255"/>
            </a:xfrm>
            <a:prstGeom prst="rect">
              <a:avLst/>
            </a:prstGeom>
          </p:spPr>
        </p:pic>
        <p:sp>
          <p:nvSpPr>
            <p:cNvPr id="56" name="Slide Number Placeholder 2">
              <a:extLst>
                <a:ext uri="{FF2B5EF4-FFF2-40B4-BE49-F238E27FC236}">
                  <a16:creationId xmlns:a16="http://schemas.microsoft.com/office/drawing/2014/main" id="{3D1D1E55-6ACB-8642-97A2-321E94BAD6AE}"/>
                </a:ext>
              </a:extLst>
            </p:cNvPr>
            <p:cNvSpPr txBox="1">
              <a:spLocks/>
            </p:cNvSpPr>
            <p:nvPr/>
          </p:nvSpPr>
          <p:spPr>
            <a:xfrm>
              <a:off x="6782632" y="7260390"/>
              <a:ext cx="20574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5E097E95-2F81-B442-9DCC-A937922D59F7}" type="slidenum">
                <a:rPr lang="en-US" smtClean="0"/>
                <a:pPr/>
                <a:t>106</a:t>
              </a:fld>
              <a:endParaRPr lang="en-US" dirty="0"/>
            </a:p>
          </p:txBody>
        </p:sp>
      </p:grpSp>
      <p:sp>
        <p:nvSpPr>
          <p:cNvPr id="58" name="Freeform 57">
            <a:extLst>
              <a:ext uri="{FF2B5EF4-FFF2-40B4-BE49-F238E27FC236}">
                <a16:creationId xmlns:a16="http://schemas.microsoft.com/office/drawing/2014/main" id="{C085E3A9-7C89-2441-B92E-90FFF6952D81}"/>
              </a:ext>
            </a:extLst>
          </p:cNvPr>
          <p:cNvSpPr/>
          <p:nvPr/>
        </p:nvSpPr>
        <p:spPr>
          <a:xfrm>
            <a:off x="6544839" y="1027907"/>
            <a:ext cx="2063178" cy="5535279"/>
          </a:xfrm>
          <a:custGeom>
            <a:avLst/>
            <a:gdLst>
              <a:gd name="connsiteX0" fmla="*/ 123426 w 3747445"/>
              <a:gd name="connsiteY0" fmla="*/ 0 h 6753727"/>
              <a:gd name="connsiteX1" fmla="*/ 187595 w 3747445"/>
              <a:gd name="connsiteY1" fmla="*/ 1171074 h 6753727"/>
              <a:gd name="connsiteX2" fmla="*/ 1904100 w 3747445"/>
              <a:gd name="connsiteY2" fmla="*/ 1941095 h 6753727"/>
              <a:gd name="connsiteX3" fmla="*/ 2401405 w 3747445"/>
              <a:gd name="connsiteY3" fmla="*/ 3192379 h 6753727"/>
              <a:gd name="connsiteX4" fmla="*/ 3524352 w 3747445"/>
              <a:gd name="connsiteY4" fmla="*/ 4106779 h 6753727"/>
              <a:gd name="connsiteX5" fmla="*/ 3716858 w 3747445"/>
              <a:gd name="connsiteY5" fmla="*/ 5149516 h 6753727"/>
              <a:gd name="connsiteX6" fmla="*/ 3107258 w 3747445"/>
              <a:gd name="connsiteY6" fmla="*/ 6047874 h 6753727"/>
              <a:gd name="connsiteX7" fmla="*/ 2866626 w 3747445"/>
              <a:gd name="connsiteY7" fmla="*/ 6753727 h 6753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47445" h="6753727">
                <a:moveTo>
                  <a:pt x="123426" y="0"/>
                </a:moveTo>
                <a:cubicBezTo>
                  <a:pt x="7121" y="423779"/>
                  <a:pt x="-109184" y="847558"/>
                  <a:pt x="187595" y="1171074"/>
                </a:cubicBezTo>
                <a:cubicBezTo>
                  <a:pt x="484374" y="1494590"/>
                  <a:pt x="1535132" y="1604211"/>
                  <a:pt x="1904100" y="1941095"/>
                </a:cubicBezTo>
                <a:cubicBezTo>
                  <a:pt x="2273068" y="2277979"/>
                  <a:pt x="2131363" y="2831432"/>
                  <a:pt x="2401405" y="3192379"/>
                </a:cubicBezTo>
                <a:cubicBezTo>
                  <a:pt x="2671447" y="3553326"/>
                  <a:pt x="3305110" y="3780590"/>
                  <a:pt x="3524352" y="4106779"/>
                </a:cubicBezTo>
                <a:cubicBezTo>
                  <a:pt x="3743594" y="4432969"/>
                  <a:pt x="3786374" y="4826000"/>
                  <a:pt x="3716858" y="5149516"/>
                </a:cubicBezTo>
                <a:cubicBezTo>
                  <a:pt x="3647342" y="5473032"/>
                  <a:pt x="3248963" y="5780506"/>
                  <a:pt x="3107258" y="6047874"/>
                </a:cubicBezTo>
                <a:cubicBezTo>
                  <a:pt x="2965553" y="6315243"/>
                  <a:pt x="2866626" y="6753727"/>
                  <a:pt x="2866626" y="6753727"/>
                </a:cubicBezTo>
              </a:path>
            </a:pathLst>
          </a:custGeom>
          <a:noFill/>
          <a:ln w="101600">
            <a:solidFill>
              <a:srgbClr val="FFFF00"/>
            </a:solidFill>
            <a:prstDash val="sysDash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295" y="-213960"/>
            <a:ext cx="7886700" cy="1325563"/>
          </a:xfrm>
        </p:spPr>
        <p:txBody>
          <a:bodyPr/>
          <a:lstStyle/>
          <a:p>
            <a:r>
              <a:rPr lang="en-US" dirty="0"/>
              <a:t>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40950" y="831769"/>
                <a:ext cx="5543294" cy="6335010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Say the tree has height d.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𝒑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𝒅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be the probability that there’s a path from the root to a leaf that </a:t>
                </a:r>
                <a:r>
                  <a:rPr lang="en-US" b="1" dirty="0">
                    <a:solidFill>
                      <a:schemeClr val="tx1"/>
                    </a:solidFill>
                  </a:rPr>
                  <a:t>doesn’t fail</a:t>
                </a:r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Pr</m:t>
                    </m:r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uk-UA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                        </m:t>
                              </m:r>
                            </m:e>
                          </m:mr>
                        </m:m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</m:t>
                        </m:r>
                      </m:e>
                    </m:d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⋅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Pr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smtClean="0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  <m:t> </m:t>
                                </m:r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uk-UA" i="1" smtClean="0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       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     </m:t>
                                      </m:r>
                                    </m:e>
                                  </m:mr>
                                </m:m>
                              </m:e>
                            </m:d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Pr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  <m:t> </m:t>
                                </m:r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uk-UA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       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     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Pr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charset="0"/>
                                  </a:rPr>
                                  <m:t> </m:t>
                                </m:r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uk-UA" i="1">
                                        <a:solidFill>
                                          <a:srgbClr val="7030A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            </m:t>
                                      </m:r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      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en-US" i="1">
                                          <a:solidFill>
                                            <a:srgbClr val="7030A0"/>
                                          </a:solidFill>
                                          <a:latin typeface="Cambria Math" charset="0"/>
                                        </a:rPr>
                                        <m:t>     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eqArr>
                      </m:e>
                    </m:d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⋅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 −</m:t>
                        </m:r>
                        <m:sSubSup>
                          <m:sSub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−1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−1</m:t>
                        </m:r>
                      </m:sub>
                    </m:sSub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−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⋅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−1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40950" y="831769"/>
                <a:ext cx="5543294" cy="6335010"/>
              </a:xfrm>
              <a:blipFill rotWithShape="0">
                <a:blip r:embed="rId3"/>
                <a:stretch>
                  <a:fillRect l="-1980" t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5855368" y="513348"/>
            <a:ext cx="3061127" cy="4365775"/>
            <a:chOff x="5387293" y="0"/>
            <a:chExt cx="3694759" cy="58737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Oval 3"/>
                <p:cNvSpPr/>
                <p:nvPr/>
              </p:nvSpPr>
              <p:spPr>
                <a:xfrm>
                  <a:off x="6360693" y="0"/>
                  <a:ext cx="1689434" cy="141797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𝑑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/2</m:t>
                            </m:r>
                          </m:sup>
                        </m:sSup>
                      </m:oMath>
                    </m:oMathPara>
                  </a14:m>
                  <a:endParaRPr lang="en-US" sz="2000" dirty="0"/>
                </a:p>
                <a:p>
                  <a:pPr algn="ctr"/>
                  <a:r>
                    <a:rPr lang="en-US" sz="2000" dirty="0"/>
                    <a:t>nodes</a:t>
                  </a:r>
                </a:p>
              </p:txBody>
            </p:sp>
          </mc:Choice>
          <mc:Fallback xmlns="">
            <p:sp>
              <p:nvSpPr>
                <p:cNvPr id="4" name="Oval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0693" y="0"/>
                  <a:ext cx="1689434" cy="1417973"/>
                </a:xfrm>
                <a:prstGeom prst="ellipse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" name="Straight Arrow Connector 4"/>
            <p:cNvCxnSpPr>
              <a:stCxn id="6" idx="4"/>
            </p:cNvCxnSpPr>
            <p:nvPr/>
          </p:nvCxnSpPr>
          <p:spPr>
            <a:xfrm>
              <a:off x="7205410" y="1417973"/>
              <a:ext cx="0" cy="464176"/>
            </a:xfrm>
            <a:prstGeom prst="straightConnector1">
              <a:avLst/>
            </a:prstGeom>
            <a:ln w="31750">
              <a:solidFill>
                <a:srgbClr val="FD73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5387293" y="1319327"/>
              <a:ext cx="17004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D7300"/>
                  </a:solidFill>
                </a:rPr>
                <a:t>Contract a bunch of edges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7205410" y="3300122"/>
              <a:ext cx="986835" cy="1310875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6150412" y="3300122"/>
              <a:ext cx="1054998" cy="1326107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584629" y="3428847"/>
              <a:ext cx="1497423" cy="869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4"/>
                  </a:solidFill>
                </a:rPr>
                <a:t>Make 2 copies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9"/>
                <p:cNvSpPr/>
                <p:nvPr/>
              </p:nvSpPr>
              <p:spPr>
                <a:xfrm>
                  <a:off x="6360693" y="1882149"/>
                  <a:ext cx="1689434" cy="141797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−1)/2</m:t>
                          </m:r>
                        </m:sup>
                      </m:sSup>
                    </m:oMath>
                  </a14:m>
                  <a:r>
                    <a:rPr lang="en-US" sz="2000" dirty="0"/>
                    <a:t> nodes</a:t>
                  </a:r>
                </a:p>
              </p:txBody>
            </p:sp>
          </mc:Choice>
          <mc:Fallback xmlns="">
            <p:sp>
              <p:nvSpPr>
                <p:cNvPr id="10" name="Oval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0693" y="1882149"/>
                  <a:ext cx="1689434" cy="1417973"/>
                </a:xfrm>
                <a:prstGeom prst="ellipse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/>
                <p:cNvSpPr/>
                <p:nvPr/>
              </p:nvSpPr>
              <p:spPr>
                <a:xfrm>
                  <a:off x="7425931" y="4610997"/>
                  <a:ext cx="1532628" cy="1262736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−1)/2</m:t>
                          </m:r>
                        </m:sup>
                      </m:sSup>
                    </m:oMath>
                  </a14:m>
                  <a:r>
                    <a:rPr lang="en-US" sz="2000" dirty="0"/>
                    <a:t> nodes</a:t>
                  </a:r>
                </a:p>
              </p:txBody>
            </p:sp>
          </mc:Choice>
          <mc:Fallback xmlns="">
            <p:sp>
              <p:nvSpPr>
                <p:cNvPr id="11" name="Oval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5931" y="4610997"/>
                  <a:ext cx="1532628" cy="1262736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Oval 11"/>
                <p:cNvSpPr/>
                <p:nvPr/>
              </p:nvSpPr>
              <p:spPr>
                <a:xfrm>
                  <a:off x="5387293" y="4626229"/>
                  <a:ext cx="1526238" cy="1232273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−1)/2</m:t>
                          </m:r>
                        </m:sup>
                      </m:sSup>
                    </m:oMath>
                  </a14:m>
                  <a:r>
                    <a:rPr lang="en-US" sz="2000" dirty="0"/>
                    <a:t> nodes</a:t>
                  </a:r>
                </a:p>
              </p:txBody>
            </p:sp>
          </mc:Choice>
          <mc:Fallback xmlns="">
            <p:sp>
              <p:nvSpPr>
                <p:cNvPr id="12" name="Oval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7293" y="4626229"/>
                  <a:ext cx="1526238" cy="1232273"/>
                </a:xfrm>
                <a:prstGeom prst="ellipse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Triangle 17"/>
          <p:cNvSpPr/>
          <p:nvPr/>
        </p:nvSpPr>
        <p:spPr>
          <a:xfrm>
            <a:off x="7658735" y="4836769"/>
            <a:ext cx="1074821" cy="1531352"/>
          </a:xfrm>
          <a:prstGeom prst="triangle">
            <a:avLst/>
          </a:prstGeom>
          <a:pattFill prst="wdUpDiag">
            <a:fgClr>
              <a:schemeClr val="accent4"/>
            </a:fgClr>
            <a:bgClr>
              <a:schemeClr val="accent4">
                <a:lumMod val="40000"/>
                <a:lumOff val="60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riangle 18"/>
          <p:cNvSpPr/>
          <p:nvPr/>
        </p:nvSpPr>
        <p:spPr>
          <a:xfrm>
            <a:off x="5910440" y="4884381"/>
            <a:ext cx="1074821" cy="1531352"/>
          </a:xfrm>
          <a:prstGeom prst="triangle">
            <a:avLst/>
          </a:prstGeom>
          <a:pattFill prst="solidDmnd">
            <a:fgClr>
              <a:srgbClr val="7030A0"/>
            </a:fgClr>
            <a:bgClr>
              <a:srgbClr val="E3BCFF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7311142" y="1475874"/>
            <a:ext cx="1068166" cy="4973052"/>
          </a:xfrm>
          <a:custGeom>
            <a:avLst/>
            <a:gdLst>
              <a:gd name="connsiteX0" fmla="*/ 228647 w 1068166"/>
              <a:gd name="connsiteY0" fmla="*/ 0 h 4973052"/>
              <a:gd name="connsiteX1" fmla="*/ 52184 w 1068166"/>
              <a:gd name="connsiteY1" fmla="*/ 1235242 h 4973052"/>
              <a:gd name="connsiteX2" fmla="*/ 1046795 w 1068166"/>
              <a:gd name="connsiteY2" fmla="*/ 2919663 h 4973052"/>
              <a:gd name="connsiteX3" fmla="*/ 758037 w 1068166"/>
              <a:gd name="connsiteY3" fmla="*/ 3850105 h 4973052"/>
              <a:gd name="connsiteX4" fmla="*/ 1046795 w 1068166"/>
              <a:gd name="connsiteY4" fmla="*/ 4170947 h 4973052"/>
              <a:gd name="connsiteX5" fmla="*/ 645742 w 1068166"/>
              <a:gd name="connsiteY5" fmla="*/ 4475747 h 4973052"/>
              <a:gd name="connsiteX6" fmla="*/ 934500 w 1068166"/>
              <a:gd name="connsiteY6" fmla="*/ 4668252 h 4973052"/>
              <a:gd name="connsiteX7" fmla="*/ 613658 w 1068166"/>
              <a:gd name="connsiteY7" fmla="*/ 4973052 h 497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8166" h="4973052">
                <a:moveTo>
                  <a:pt x="228647" y="0"/>
                </a:moveTo>
                <a:cubicBezTo>
                  <a:pt x="72236" y="374316"/>
                  <a:pt x="-84174" y="748632"/>
                  <a:pt x="52184" y="1235242"/>
                </a:cubicBezTo>
                <a:cubicBezTo>
                  <a:pt x="188542" y="1721853"/>
                  <a:pt x="929153" y="2483853"/>
                  <a:pt x="1046795" y="2919663"/>
                </a:cubicBezTo>
                <a:cubicBezTo>
                  <a:pt x="1164437" y="3355473"/>
                  <a:pt x="758037" y="3641558"/>
                  <a:pt x="758037" y="3850105"/>
                </a:cubicBezTo>
                <a:cubicBezTo>
                  <a:pt x="758037" y="4058652"/>
                  <a:pt x="1065511" y="4066673"/>
                  <a:pt x="1046795" y="4170947"/>
                </a:cubicBezTo>
                <a:cubicBezTo>
                  <a:pt x="1028079" y="4275221"/>
                  <a:pt x="664458" y="4392863"/>
                  <a:pt x="645742" y="4475747"/>
                </a:cubicBezTo>
                <a:cubicBezTo>
                  <a:pt x="627026" y="4558631"/>
                  <a:pt x="939847" y="4585368"/>
                  <a:pt x="934500" y="4668252"/>
                </a:cubicBezTo>
                <a:cubicBezTo>
                  <a:pt x="929153" y="4751136"/>
                  <a:pt x="771405" y="4862094"/>
                  <a:pt x="613658" y="4973052"/>
                </a:cubicBezTo>
              </a:path>
            </a:pathLst>
          </a:custGeom>
          <a:noFill/>
          <a:ln w="53975">
            <a:solidFill>
              <a:srgbClr val="FFFF00"/>
            </a:solidFill>
            <a:prstDash val="sysDash"/>
          </a:ln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8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481" y="1348740"/>
            <a:ext cx="621255" cy="62125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1798" y="4887615"/>
            <a:ext cx="621255" cy="62125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652" y="5353397"/>
            <a:ext cx="621255" cy="62125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5867" y="5613821"/>
            <a:ext cx="621255" cy="62125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257" y="6291952"/>
            <a:ext cx="621255" cy="62125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597260" y="2764755"/>
            <a:ext cx="2279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at least one subtree has a successful path</a:t>
            </a:r>
          </a:p>
        </p:txBody>
      </p:sp>
      <p:sp>
        <p:nvSpPr>
          <p:cNvPr id="32" name="Triangle 31"/>
          <p:cNvSpPr/>
          <p:nvPr/>
        </p:nvSpPr>
        <p:spPr>
          <a:xfrm>
            <a:off x="2126204" y="3559853"/>
            <a:ext cx="471056" cy="766431"/>
          </a:xfrm>
          <a:prstGeom prst="triangle">
            <a:avLst/>
          </a:prstGeom>
          <a:pattFill prst="solidDmnd">
            <a:fgClr>
              <a:srgbClr val="7030A0"/>
            </a:fgClr>
            <a:bgClr>
              <a:srgbClr val="E3BCFF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564405" y="3735330"/>
            <a:ext cx="670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wins</a:t>
            </a:r>
          </a:p>
        </p:txBody>
      </p:sp>
      <p:sp>
        <p:nvSpPr>
          <p:cNvPr id="34" name="Triangle 33"/>
          <p:cNvSpPr/>
          <p:nvPr/>
        </p:nvSpPr>
        <p:spPr>
          <a:xfrm>
            <a:off x="4305801" y="3570340"/>
            <a:ext cx="402451" cy="760628"/>
          </a:xfrm>
          <a:prstGeom prst="triangle">
            <a:avLst/>
          </a:prstGeom>
          <a:pattFill prst="wdUpDiag">
            <a:fgClr>
              <a:schemeClr val="accent4"/>
            </a:fgClr>
            <a:bgClr>
              <a:schemeClr val="accent4">
                <a:lumMod val="40000"/>
                <a:lumOff val="60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727324" y="3716049"/>
            <a:ext cx="670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wins</a:t>
            </a:r>
          </a:p>
        </p:txBody>
      </p:sp>
      <p:sp>
        <p:nvSpPr>
          <p:cNvPr id="36" name="Triangle 35"/>
          <p:cNvSpPr/>
          <p:nvPr/>
        </p:nvSpPr>
        <p:spPr>
          <a:xfrm>
            <a:off x="2883621" y="4576594"/>
            <a:ext cx="471056" cy="741611"/>
          </a:xfrm>
          <a:prstGeom prst="triangle">
            <a:avLst/>
          </a:prstGeom>
          <a:pattFill prst="solidDmnd">
            <a:fgClr>
              <a:srgbClr val="7030A0"/>
            </a:fgClr>
            <a:bgClr>
              <a:srgbClr val="E3BCFF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riangle 36"/>
          <p:cNvSpPr/>
          <p:nvPr/>
        </p:nvSpPr>
        <p:spPr>
          <a:xfrm>
            <a:off x="3426276" y="4557577"/>
            <a:ext cx="402451" cy="760628"/>
          </a:xfrm>
          <a:prstGeom prst="triangle">
            <a:avLst/>
          </a:prstGeom>
          <a:pattFill prst="wdUpDiag">
            <a:fgClr>
              <a:schemeClr val="accent4"/>
            </a:fgClr>
            <a:bgClr>
              <a:schemeClr val="accent4">
                <a:lumMod val="40000"/>
                <a:lumOff val="60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901416" y="4825744"/>
            <a:ext cx="1240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both win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AD962B8-53BB-2A46-9887-7AC99B448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107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EAF454-0A7B-E341-B611-B932C3173011}"/>
              </a:ext>
            </a:extLst>
          </p:cNvPr>
          <p:cNvSpPr txBox="1"/>
          <p:nvPr/>
        </p:nvSpPr>
        <p:spPr>
          <a:xfrm>
            <a:off x="6982668" y="68559"/>
            <a:ext cx="2118251" cy="36933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Slide skipped in class</a:t>
            </a:r>
          </a:p>
        </p:txBody>
      </p:sp>
    </p:spTree>
    <p:extLst>
      <p:ext uri="{BB962C8B-B14F-4D97-AF65-F5344CB8AC3E}">
        <p14:creationId xmlns:p14="http://schemas.microsoft.com/office/powerpoint/2010/main" val="46219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5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 animBg="1"/>
      <p:bldP spid="38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It’s a recurrence relation!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2019589"/>
                <a:ext cx="7886700" cy="4351338"/>
              </a:xfrm>
            </p:spPr>
            <p:txBody>
              <a:bodyPr/>
              <a:lstStyle/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−1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 −</m:t>
                    </m:r>
                    <m:f>
                      <m:f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⋅</m:t>
                    </m:r>
                    <m:sSubSup>
                      <m:sSubSup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−1</m:t>
                        </m:r>
                      </m:sub>
                      <m:sup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=1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endParaRPr lang="en-US" dirty="0"/>
              </a:p>
              <a:p>
                <a:r>
                  <a:rPr lang="en-US" dirty="0"/>
                  <a:t>We are real good at those.  </a:t>
                </a:r>
              </a:p>
              <a:p>
                <a:r>
                  <a:rPr lang="en-US" dirty="0"/>
                  <a:t>In this case, the answer is:</a:t>
                </a:r>
              </a:p>
              <a:p>
                <a:pPr lvl="1"/>
                <a:r>
                  <a:rPr lang="en-US" sz="3200" b="1" dirty="0"/>
                  <a:t>Claim</a:t>
                </a:r>
                <a:r>
                  <a:rPr lang="en-US" sz="3200" dirty="0"/>
                  <a:t>: for all 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3200" i="1"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en-US" sz="3200" i="1">
                        <a:latin typeface="Cambria Math" charset="0"/>
                      </a:rPr>
                      <m:t>≥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latin typeface="Cambria Math" charset="0"/>
                          </a:rPr>
                          <m:t>𝑑</m:t>
                        </m:r>
                        <m:r>
                          <a:rPr lang="en-US" sz="3200" i="1">
                            <a:latin typeface="Cambria Math" charset="0"/>
                          </a:rPr>
                          <m:t>+1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019589"/>
                <a:ext cx="7886700" cy="4351338"/>
              </a:xfrm>
              <a:blipFill rotWithShape="0">
                <a:blip r:embed="rId2"/>
                <a:stretch>
                  <a:fillRect l="-1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B3249-7567-1941-AF1F-EA3A01D0E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108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CD5498-5DD0-F34A-9AF6-D05F82EE114C}"/>
              </a:ext>
            </a:extLst>
          </p:cNvPr>
          <p:cNvSpPr txBox="1"/>
          <p:nvPr/>
        </p:nvSpPr>
        <p:spPr>
          <a:xfrm>
            <a:off x="6982668" y="68559"/>
            <a:ext cx="2118251" cy="36933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Slide skipped in class</a:t>
            </a:r>
          </a:p>
        </p:txBody>
      </p:sp>
    </p:spTree>
    <p:extLst>
      <p:ext uri="{BB962C8B-B14F-4D97-AF65-F5344CB8AC3E}">
        <p14:creationId xmlns:p14="http://schemas.microsoft.com/office/powerpoint/2010/main" val="2981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Recurrence relation</a:t>
            </a:r>
            <a:br>
              <a:rPr lang="en-US" dirty="0"/>
            </a:b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29222"/>
                <a:ext cx="8194508" cy="1217725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>
                    <a:solidFill>
                      <a:schemeClr val="accent4"/>
                    </a:solidFill>
                  </a:rPr>
                  <a:t>Claim</a:t>
                </a:r>
                <a:r>
                  <a:rPr lang="en-US" dirty="0"/>
                  <a:t>: for all 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≥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+1</m:t>
                        </m:r>
                      </m:den>
                    </m:f>
                  </m:oMath>
                </a14:m>
                <a:endParaRPr lang="en-US" b="0" dirty="0"/>
              </a:p>
              <a:p>
                <a:r>
                  <a:rPr lang="en-US" b="1" dirty="0">
                    <a:solidFill>
                      <a:schemeClr val="accent4"/>
                    </a:solidFill>
                  </a:rPr>
                  <a:t>Proof</a:t>
                </a:r>
                <a:r>
                  <a:rPr lang="en-US" dirty="0"/>
                  <a:t>: induction on d.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29222"/>
                <a:ext cx="8194508" cy="1217725"/>
              </a:xfrm>
              <a:blipFill rotWithShape="0">
                <a:blip r:embed="rId2"/>
                <a:stretch>
                  <a:fillRect l="-1339" t="-1000" b="-8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614736" y="178221"/>
                <a:ext cx="3529264" cy="983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−1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charset="0"/>
                      </a:rPr>
                      <m:t> −</m:t>
                    </m:r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 charset="0"/>
                      </a:rPr>
                      <m:t>⋅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−1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400" dirty="0"/>
              </a:p>
              <a:p>
                <a:pPr marL="285750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=1</m:t>
                    </m:r>
                  </m:oMath>
                </a14:m>
                <a:endParaRPr lang="en-US" sz="2400" b="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4736" y="178221"/>
                <a:ext cx="3529264" cy="983218"/>
              </a:xfrm>
              <a:prstGeom prst="rect">
                <a:avLst/>
              </a:prstGeom>
              <a:blipFill rotWithShape="0">
                <a:blip r:embed="rId3"/>
                <a:stretch>
                  <a:fillRect l="-2245" b="-10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68302" y="2646947"/>
                <a:ext cx="8354929" cy="3761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b="1" dirty="0">
                    <a:solidFill>
                      <a:schemeClr val="accent1"/>
                    </a:solidFill>
                  </a:rPr>
                  <a:t>Base case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1≥1.</m:t>
                    </m:r>
                  </m:oMath>
                </a14:m>
                <a:r>
                  <a:rPr lang="en-US" sz="2400" dirty="0"/>
                  <a:t>  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YEP.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b="1" dirty="0">
                    <a:solidFill>
                      <a:schemeClr val="accent1"/>
                    </a:solidFill>
                  </a:rPr>
                  <a:t>Inductive step</a:t>
                </a:r>
                <a:r>
                  <a:rPr lang="en-US" sz="2400" dirty="0"/>
                  <a:t>:  say d &gt; 0.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dirty="0"/>
                  <a:t>Suppose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−1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≥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2400" dirty="0"/>
                  <a:t>.</a:t>
                </a:r>
              </a:p>
              <a:p>
                <a:pPr marL="742950" lvl="1" indent="-28575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charset="0"/>
                      </a:rPr>
                      <m:t>= 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−1</m:t>
                        </m:r>
                      </m:sub>
                    </m:sSub>
                    <m:r>
                      <a:rPr lang="en-US" sz="2400" i="1">
                        <a:solidFill>
                          <a:srgbClr val="7030A0"/>
                        </a:solidFill>
                        <a:latin typeface="Cambria Math" charset="0"/>
                      </a:rPr>
                      <m:t> −</m:t>
                    </m:r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 charset="0"/>
                      </a:rPr>
                      <m:t>⋅</m:t>
                    </m:r>
                    <m:sSubSup>
                      <m:sSubSup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−1</m:t>
                        </m:r>
                      </m:sub>
                      <m:sup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400" i="1" dirty="0">
                  <a:solidFill>
                    <a:srgbClr val="7030A0"/>
                  </a:solidFill>
                  <a:latin typeface="Cambria Math" charset="0"/>
                </a:endParaRP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b="0" dirty="0">
                    <a:solidFill>
                      <a:srgbClr val="7030A0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≥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−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⋅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2400" dirty="0"/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dirty="0"/>
                  <a:t>      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7030A0"/>
                        </a:solidFill>
                        <a:latin typeface="Cambria Math" charset="0"/>
                      </a:rPr>
                      <m:t>≥</m:t>
                    </m:r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</m:den>
                    </m:f>
                    <m:r>
                      <a:rPr lang="en-US" sz="2400" i="1">
                        <a:solidFill>
                          <a:srgbClr val="7030A0"/>
                        </a:solidFill>
                        <a:latin typeface="Cambria Math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𝑑</m:t>
                            </m:r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+1</m:t>
                            </m:r>
                          </m:e>
                        </m:d>
                      </m:den>
                    </m:f>
                  </m:oMath>
                </a14:m>
                <a:endParaRPr lang="en-US" sz="2400" i="1" dirty="0">
                  <a:solidFill>
                    <a:srgbClr val="7030A0"/>
                  </a:solidFill>
                  <a:latin typeface="Cambria Math" charset="0"/>
                </a:endParaRP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b="0" dirty="0">
                    <a:solidFill>
                      <a:srgbClr val="7030A0"/>
                    </a:solidFill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𝑑</m:t>
                        </m:r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+1 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02" y="2646947"/>
                <a:ext cx="8354929" cy="3761671"/>
              </a:xfrm>
              <a:prstGeom prst="rect">
                <a:avLst/>
              </a:prstGeom>
              <a:blipFill rotWithShape="0">
                <a:blip r:embed="rId4"/>
                <a:stretch>
                  <a:fillRect l="-948" t="-1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208294" y="5597236"/>
            <a:ext cx="2614864" cy="954107"/>
          </a:xfrm>
          <a:prstGeom prst="rect">
            <a:avLst/>
          </a:prstGeom>
          <a:noFill/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This slide skipped in class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65523-AF60-944C-8C36-974BA729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7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(global) minimum cut</a:t>
            </a:r>
          </a:p>
        </p:txBody>
      </p:sp>
      <p:sp>
        <p:nvSpPr>
          <p:cNvPr id="31" name="Oval 30"/>
          <p:cNvSpPr/>
          <p:nvPr/>
        </p:nvSpPr>
        <p:spPr>
          <a:xfrm>
            <a:off x="7166919" y="572886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4885900" y="43186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464010" y="2963563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1477919" y="3247768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/>
          <p:cNvCxnSpPr/>
          <p:nvPr/>
        </p:nvCxnSpPr>
        <p:spPr>
          <a:xfrm>
            <a:off x="1963088" y="3732937"/>
            <a:ext cx="1411170" cy="169318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2046330" y="3247769"/>
            <a:ext cx="1417680" cy="284205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7451125" y="3777245"/>
            <a:ext cx="339810" cy="195162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5371069" y="4803793"/>
            <a:ext cx="1795850" cy="120927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3949179" y="3448732"/>
            <a:ext cx="1019963" cy="953134"/>
          </a:xfrm>
          <a:prstGeom prst="line">
            <a:avLst/>
          </a:prstGeom>
          <a:ln w="1079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1218336" y="3448732"/>
            <a:ext cx="2328916" cy="164376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V="1">
            <a:off x="3776185" y="4803793"/>
            <a:ext cx="1192957" cy="622331"/>
          </a:xfrm>
          <a:prstGeom prst="line">
            <a:avLst/>
          </a:prstGeom>
          <a:ln w="1079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1017373" y="3732937"/>
            <a:ext cx="543788" cy="127631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V="1">
            <a:off x="3575222" y="3531974"/>
            <a:ext cx="172994" cy="181090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 flipV="1">
            <a:off x="5856238" y="3174824"/>
            <a:ext cx="1310681" cy="283824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5454311" y="3694003"/>
            <a:ext cx="2135660" cy="90882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5170106" y="3258066"/>
            <a:ext cx="485169" cy="106055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 2"/>
          <p:cNvSpPr/>
          <p:nvPr/>
        </p:nvSpPr>
        <p:spPr>
          <a:xfrm>
            <a:off x="4333866" y="2706130"/>
            <a:ext cx="702856" cy="3447535"/>
          </a:xfrm>
          <a:custGeom>
            <a:avLst/>
            <a:gdLst>
              <a:gd name="connsiteX0" fmla="*/ 448199 w 702856"/>
              <a:gd name="connsiteY0" fmla="*/ 0 h 3447535"/>
              <a:gd name="connsiteX1" fmla="*/ 386415 w 702856"/>
              <a:gd name="connsiteY1" fmla="*/ 704335 h 3447535"/>
              <a:gd name="connsiteX2" fmla="*/ 3356 w 702856"/>
              <a:gd name="connsiteY2" fmla="*/ 1668162 h 3447535"/>
              <a:gd name="connsiteX3" fmla="*/ 633550 w 702856"/>
              <a:gd name="connsiteY3" fmla="*/ 2817340 h 3447535"/>
              <a:gd name="connsiteX4" fmla="*/ 658264 w 702856"/>
              <a:gd name="connsiteY4" fmla="*/ 3447535 h 344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856" h="3447535">
                <a:moveTo>
                  <a:pt x="448199" y="0"/>
                </a:moveTo>
                <a:cubicBezTo>
                  <a:pt x="454377" y="213154"/>
                  <a:pt x="460556" y="426308"/>
                  <a:pt x="386415" y="704335"/>
                </a:cubicBezTo>
                <a:cubicBezTo>
                  <a:pt x="312274" y="982362"/>
                  <a:pt x="-37833" y="1315995"/>
                  <a:pt x="3356" y="1668162"/>
                </a:cubicBezTo>
                <a:cubicBezTo>
                  <a:pt x="44545" y="2020330"/>
                  <a:pt x="524399" y="2520778"/>
                  <a:pt x="633550" y="2817340"/>
                </a:cubicBezTo>
                <a:cubicBezTo>
                  <a:pt x="742701" y="3113902"/>
                  <a:pt x="700482" y="3280718"/>
                  <a:pt x="658264" y="3447535"/>
                </a:cubicBezTo>
              </a:path>
            </a:pathLst>
          </a:custGeom>
          <a:noFill/>
          <a:ln w="60325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628650" y="1340805"/>
            <a:ext cx="8135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accent4"/>
                </a:solidFill>
              </a:rPr>
              <a:t>is </a:t>
            </a:r>
            <a:r>
              <a:rPr lang="en-US" sz="2800" dirty="0">
                <a:solidFill>
                  <a:schemeClr val="accent4"/>
                </a:solidFill>
              </a:rPr>
              <a:t>a cut that has the fewest edges possible crossing 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BF3EC-D423-9845-A105-6076485DA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579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does that mean for </a:t>
            </a:r>
            <a:r>
              <a:rPr lang="en-US" sz="3600" dirty="0" err="1"/>
              <a:t>Karger</a:t>
            </a:r>
            <a:r>
              <a:rPr lang="en-US" sz="3600" dirty="0"/>
              <a:t>-Stein?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28650" y="1690689"/>
                <a:ext cx="7886700" cy="3821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/>
                  <a:t>For d = 2log(n) 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that is, d = the height of the tree</a:t>
                </a:r>
                <a:r>
                  <a:rPr lang="en-US" sz="2800" dirty="0"/>
                  <a:t>:</a:t>
                </a:r>
              </a:p>
              <a:p>
                <a:pPr marL="742950" lvl="1" indent="-285750">
                  <a:buFont typeface="Arial" charset="0"/>
                  <a:buChar char="•"/>
                </a:pPr>
                <a:endParaRPr lang="en-US" sz="28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log</m:t>
                          </m:r>
                          <m: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⁡(</m:t>
                          </m:r>
                          <m: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)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≥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log</m:t>
                          </m:r>
                          <m: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⁡(</m:t>
                          </m:r>
                          <m: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)+1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D7300"/>
                  </a:solidFill>
                </a:endParaRPr>
              </a:p>
              <a:p>
                <a:pPr marL="285750" indent="-285750">
                  <a:buFont typeface="Arial" charset="0"/>
                  <a:buChar char="•"/>
                </a:pPr>
                <a:endParaRPr lang="en-US" sz="2800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/>
                  <a:t>aka, </a:t>
                </a:r>
              </a:p>
              <a:p>
                <a:pPr algn="ctr"/>
                <a:r>
                  <a:rPr lang="en-US" sz="2800" dirty="0">
                    <a:solidFill>
                      <a:schemeClr val="accent4"/>
                    </a:solidFill>
                  </a:rPr>
                  <a:t>Pr[ </a:t>
                </a:r>
                <a:r>
                  <a:rPr lang="en-US" sz="2800" dirty="0" err="1">
                    <a:solidFill>
                      <a:schemeClr val="accent4"/>
                    </a:solidFill>
                  </a:rPr>
                  <a:t>Karger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-Stein is successful ]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Ω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func>
                              <m:funcPr>
                                <m:ctrlPr>
                                  <a:rPr lang="en-US" sz="2800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solidFill>
                                      <a:schemeClr val="accent4"/>
                                    </a:solidFill>
                                    <a:latin typeface="Cambria Math" charset="0"/>
                                  </a:rPr>
                                  <m:t>log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8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𝑛</m:t>
                                    </m:r>
                                  </m:e>
                                </m:d>
                              </m:e>
                            </m:func>
                          </m:den>
                        </m:f>
                      </m:e>
                    </m:d>
                  </m:oMath>
                </a14:m>
                <a:r>
                  <a:rPr lang="en-US" sz="2800" dirty="0">
                    <a:solidFill>
                      <a:srgbClr val="FD73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690689"/>
                <a:ext cx="7886700" cy="3821559"/>
              </a:xfrm>
              <a:prstGeom prst="rect">
                <a:avLst/>
              </a:prstGeom>
              <a:blipFill rotWithShape="0">
                <a:blip r:embed="rId2"/>
                <a:stretch>
                  <a:fillRect l="-1391" t="-1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160032" y="1325646"/>
                <a:ext cx="2534925" cy="4849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chemeClr val="accent4"/>
                    </a:solidFill>
                  </a:rPr>
                  <a:t>Claim</a:t>
                </a:r>
                <a:r>
                  <a:rPr lang="en-US" dirty="0"/>
                  <a:t>: for all 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≥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+1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032" y="1325646"/>
                <a:ext cx="2534925" cy="484941"/>
              </a:xfrm>
              <a:prstGeom prst="rect">
                <a:avLst/>
              </a:prstGeom>
              <a:blipFill rotWithShape="0">
                <a:blip r:embed="rId3"/>
                <a:stretch>
                  <a:fillRect l="-2169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51B1FD-3550-5141-81FD-7D8044AA3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110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4970B1-2A3E-8A42-B781-D440355CA79D}"/>
              </a:ext>
            </a:extLst>
          </p:cNvPr>
          <p:cNvSpPr txBox="1"/>
          <p:nvPr/>
        </p:nvSpPr>
        <p:spPr>
          <a:xfrm>
            <a:off x="6982668" y="68559"/>
            <a:ext cx="2118251" cy="36933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Slide skipped in class</a:t>
            </a:r>
          </a:p>
        </p:txBody>
      </p:sp>
    </p:spTree>
    <p:extLst>
      <p:ext uri="{BB962C8B-B14F-4D97-AF65-F5344CB8AC3E}">
        <p14:creationId xmlns:p14="http://schemas.microsoft.com/office/powerpoint/2010/main" val="95040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Altogether now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4"/>
                <a:ext cx="8131528" cy="4815807"/>
              </a:xfrm>
            </p:spPr>
            <p:txBody>
              <a:bodyPr/>
              <a:lstStyle/>
              <a:p>
                <a:r>
                  <a:rPr lang="en-US" dirty="0"/>
                  <a:t>Karger-Stein succeeds with probability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func>
                          </m:den>
                        </m:f>
                      </m:e>
                    </m:d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We can amplify the success probability by repetition: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Run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Karger</a:t>
                </a:r>
                <a:r>
                  <a:rPr lang="en-US" dirty="0">
                    <a:solidFill>
                      <a:schemeClr val="accent4"/>
                    </a:solidFill>
                  </a:rPr>
                  <a:t>-Stein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4"/>
                                    </a:solidFill>
                                    <a:latin typeface="Cambria Math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log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chemeClr val="accent4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solidFill>
                                      <a:schemeClr val="accent4"/>
                                    </a:solidFill>
                                    <a:latin typeface="Cambria Math" charset="0"/>
                                  </a:rPr>
                                  <m:t>𝛿</m:t>
                                </m:r>
                              </m:den>
                            </m:f>
                          </m:e>
                        </m:d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times to achieve success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1 −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𝛿</m:t>
                    </m:r>
                    <m:r>
                      <a:rPr lang="en-US" b="0" i="1" smtClean="0">
                        <a:latin typeface="Cambria Math" charset="0"/>
                      </a:rPr>
                      <m:t>.</m:t>
                    </m:r>
                  </m:oMath>
                </a14:m>
                <a:endParaRPr lang="en-US" dirty="0"/>
              </a:p>
              <a:p>
                <a:r>
                  <a:rPr lang="en-US" dirty="0"/>
                  <a:t>Each iteration takes time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func>
                          <m:func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That’s what we proved before.</a:t>
                </a:r>
              </a:p>
              <a:p>
                <a:r>
                  <a:rPr lang="en-US" dirty="0"/>
                  <a:t>Choosing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𝛿</m:t>
                    </m:r>
                    <m:r>
                      <a:rPr lang="en-US" b="0" i="1" smtClean="0">
                        <a:latin typeface="Cambria Math" charset="0"/>
                      </a:rPr>
                      <m:t>=0.01</m:t>
                    </m:r>
                  </m:oMath>
                </a14:m>
                <a:r>
                  <a:rPr lang="en-US" dirty="0"/>
                  <a:t> as before, the total runtime is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func>
                          <m:func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chemeClr val="accent4"/>
                                    </a:solidFill>
                                    <a:latin typeface="Cambria Math" charset="0"/>
                                  </a:rPr>
                                  <m:t>𝑛</m:t>
                                </m:r>
                              </m:e>
                            </m:d>
                          </m:e>
                        </m:func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⋅</m:t>
                        </m:r>
                        <m:r>
                          <m:rPr>
                            <m:sty m:val="p"/>
                          </m:rP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log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= 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func>
                          <m:func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4"/>
                                    </a:solidFill>
                                    <a:latin typeface="Cambria Math" charset="0"/>
                                  </a:rPr>
                                  <m:t>log</m:t>
                                </m:r>
                              </m:e>
                              <m:sup>
                                <m:r>
                                  <a:rPr lang="en-US" b="0" i="0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fName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𝑛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p>
                          </m:e>
                        </m:func>
                      </m:e>
                    </m:d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marL="0" indent="0" algn="ctr">
                  <a:buNone/>
                </a:pPr>
                <a:endParaRPr lang="en-US" dirty="0">
                  <a:solidFill>
                    <a:srgbClr val="FD73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4"/>
                <a:ext cx="8131528" cy="4815807"/>
              </a:xfrm>
              <a:blipFill>
                <a:blip r:embed="rId2"/>
                <a:stretch>
                  <a:fillRect l="-1404" t="-264" r="-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6026729" y="6137563"/>
            <a:ext cx="3297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D7300"/>
                </a:solidFill>
              </a:rPr>
              <a:t>Much better than O(n</a:t>
            </a:r>
            <a:r>
              <a:rPr lang="en-US" sz="2000" baseline="30000" dirty="0">
                <a:solidFill>
                  <a:srgbClr val="FD7300"/>
                </a:solidFill>
              </a:rPr>
              <a:t>4</a:t>
            </a:r>
            <a:r>
              <a:rPr lang="en-US" sz="2000" dirty="0">
                <a:solidFill>
                  <a:srgbClr val="FD7300"/>
                </a:solidFill>
              </a:rPr>
              <a:t>)!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0D9EB-D9A6-8C45-837E-B4AA71B803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5419" y="442493"/>
            <a:ext cx="1248196" cy="124819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2FA8A-D89A-2D4E-85DE-0811CDCF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5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25099"/>
                <a:ext cx="7886700" cy="523290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Just repeating </a:t>
                </a:r>
                <a:r>
                  <a:rPr lang="en-US" dirty="0" err="1"/>
                  <a:t>Karger’s</a:t>
                </a:r>
                <a:r>
                  <a:rPr lang="en-US" dirty="0"/>
                  <a:t> algorithm isn’t the best use of repetition.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We’re probably going to be correct near the beginning.</a:t>
                </a:r>
              </a:p>
              <a:p>
                <a:r>
                  <a:rPr lang="en-US" dirty="0"/>
                  <a:t>Instead, </a:t>
                </a:r>
                <a:r>
                  <a:rPr lang="en-US" dirty="0" err="1"/>
                  <a:t>Karger</a:t>
                </a:r>
                <a:r>
                  <a:rPr lang="en-US" dirty="0"/>
                  <a:t>-Stein repeats when it counts.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If we wait until there are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nodes left, the probability that we fail is close to ½.</a:t>
                </a:r>
              </a:p>
              <a:p>
                <a:pPr lvl="1"/>
                <a:endParaRPr lang="en-US" dirty="0">
                  <a:solidFill>
                    <a:schemeClr val="accent4"/>
                  </a:solidFill>
                </a:endParaRPr>
              </a:p>
              <a:p>
                <a:r>
                  <a:rPr lang="en-US" dirty="0"/>
                  <a:t>This lets us (probably) find a global minimum cut in an undirected graph in time </a:t>
                </a:r>
                <a:r>
                  <a:rPr lang="en-US" b="1" dirty="0"/>
                  <a:t>O(n</a:t>
                </a:r>
                <a:r>
                  <a:rPr lang="en-US" b="1" baseline="30000" dirty="0"/>
                  <a:t>2</a:t>
                </a:r>
                <a:r>
                  <a:rPr lang="en-US" b="1" dirty="0"/>
                  <a:t> log</a:t>
                </a:r>
                <a:r>
                  <a:rPr lang="en-US" b="1" baseline="30000" dirty="0"/>
                  <a:t>2</a:t>
                </a:r>
                <a:r>
                  <a:rPr lang="en-US" b="1" dirty="0"/>
                  <a:t>(n) ).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Notice that we can’t do better than n</a:t>
                </a:r>
                <a:r>
                  <a:rPr lang="en-US" baseline="30000" dirty="0">
                    <a:solidFill>
                      <a:schemeClr val="accent4"/>
                    </a:solidFill>
                  </a:rPr>
                  <a:t>2</a:t>
                </a:r>
                <a:r>
                  <a:rPr lang="en-US" dirty="0">
                    <a:solidFill>
                      <a:schemeClr val="accent4"/>
                    </a:solidFill>
                  </a:rPr>
                  <a:t> in a dense graph (we need to look at all the edges), so this is pretty good.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25099"/>
                <a:ext cx="7886700" cy="5232901"/>
              </a:xfrm>
              <a:blipFill>
                <a:blip r:embed="rId2"/>
                <a:stretch>
                  <a:fillRect l="-1447" t="-1695" r="-1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9F287-0CC4-4C45-A8DA-E213885F1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8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algorithms:</a:t>
            </a:r>
          </a:p>
          <a:p>
            <a:pPr lvl="1"/>
            <a:r>
              <a:rPr lang="en-US" dirty="0" err="1">
                <a:solidFill>
                  <a:schemeClr val="accent4"/>
                </a:solidFill>
              </a:rPr>
              <a:t>Karger’s</a:t>
            </a:r>
            <a:r>
              <a:rPr lang="en-US" dirty="0">
                <a:solidFill>
                  <a:schemeClr val="accent4"/>
                </a:solidFill>
              </a:rPr>
              <a:t> algorithm for global min-cut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Improvement: </a:t>
            </a:r>
            <a:r>
              <a:rPr lang="en-US" dirty="0" err="1">
                <a:solidFill>
                  <a:schemeClr val="accent4"/>
                </a:solidFill>
              </a:rPr>
              <a:t>Karger</a:t>
            </a:r>
            <a:r>
              <a:rPr lang="en-US" dirty="0">
                <a:solidFill>
                  <a:schemeClr val="accent4"/>
                </a:solidFill>
              </a:rPr>
              <a:t>-Stein</a:t>
            </a:r>
          </a:p>
          <a:p>
            <a:pPr lvl="1"/>
            <a:endParaRPr lang="en-US" dirty="0"/>
          </a:p>
          <a:p>
            <a:r>
              <a:rPr lang="en-US" dirty="0"/>
              <a:t>Some concepts: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Monte Carlo algorithms: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Might be wrong, are always fast.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 can boost their success probability with repetition.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Sometimes we can do this repetition very cleverly.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0B576-C368-B740-8515-7A459B1EE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7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min-cuts…and max flows!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Pre-lecture exercise: routing on rickety bridges!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606F8-8F59-6148-A383-58C30737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114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1B58E5-B6AE-2C47-8A29-5675A57E8F11}"/>
              </a:ext>
            </a:extLst>
          </p:cNvPr>
          <p:cNvSpPr txBox="1">
            <a:spLocks/>
          </p:cNvSpPr>
          <p:nvPr/>
        </p:nvSpPr>
        <p:spPr>
          <a:xfrm>
            <a:off x="628650" y="340324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D7300"/>
                </a:solidFill>
              </a:rPr>
              <a:t>Before</a:t>
            </a:r>
            <a:r>
              <a:rPr lang="en-US" dirty="0"/>
              <a:t> next time</a:t>
            </a:r>
          </a:p>
        </p:txBody>
      </p:sp>
    </p:spTree>
    <p:extLst>
      <p:ext uri="{BB962C8B-B14F-4D97-AF65-F5344CB8AC3E}">
        <p14:creationId xmlns:p14="http://schemas.microsoft.com/office/powerpoint/2010/main" val="150197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might we care about global minimum cuts?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515350" cy="478524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Clustering: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Image Segmentation</a:t>
            </a:r>
          </a:p>
        </p:txBody>
      </p:sp>
      <p:grpSp>
        <p:nvGrpSpPr>
          <p:cNvPr id="266" name="Group 265"/>
          <p:cNvGrpSpPr/>
          <p:nvPr/>
        </p:nvGrpSpPr>
        <p:grpSpPr>
          <a:xfrm>
            <a:off x="4702738" y="4618978"/>
            <a:ext cx="3023800" cy="1424344"/>
            <a:chOff x="1825967" y="2681412"/>
            <a:chExt cx="4759462" cy="2193160"/>
          </a:xfrm>
        </p:grpSpPr>
        <p:grpSp>
          <p:nvGrpSpPr>
            <p:cNvPr id="265" name="Group 264"/>
            <p:cNvGrpSpPr/>
            <p:nvPr/>
          </p:nvGrpSpPr>
          <p:grpSpPr>
            <a:xfrm>
              <a:off x="1825967" y="2681412"/>
              <a:ext cx="4759462" cy="2193160"/>
              <a:chOff x="1825967" y="2681412"/>
              <a:chExt cx="4759462" cy="2193160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1825967" y="2681414"/>
                <a:ext cx="2504144" cy="1037971"/>
                <a:chOff x="1825967" y="2681414"/>
                <a:chExt cx="2504144" cy="1037971"/>
              </a:xfrm>
              <a:solidFill>
                <a:schemeClr val="bg2"/>
              </a:solidFill>
            </p:grpSpPr>
            <p:grpSp>
              <p:nvGrpSpPr>
                <p:cNvPr id="34" name="Group 33"/>
                <p:cNvGrpSpPr/>
                <p:nvPr/>
              </p:nvGrpSpPr>
              <p:grpSpPr>
                <a:xfrm>
                  <a:off x="1825967" y="2681415"/>
                  <a:ext cx="1152011" cy="1037970"/>
                  <a:chOff x="1825967" y="2681414"/>
                  <a:chExt cx="2726725" cy="2304705"/>
                </a:xfrm>
                <a:grpFill/>
              </p:grpSpPr>
              <p:sp>
                <p:nvSpPr>
                  <p:cNvPr id="4" name="Oval 3"/>
                  <p:cNvSpPr/>
                  <p:nvPr/>
                </p:nvSpPr>
                <p:spPr>
                  <a:xfrm>
                    <a:off x="1825967" y="2681416"/>
                    <a:ext cx="593125" cy="59312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" name="Oval 4"/>
                  <p:cNvSpPr/>
                  <p:nvPr/>
                </p:nvSpPr>
                <p:spPr>
                  <a:xfrm>
                    <a:off x="2892767" y="2681415"/>
                    <a:ext cx="593125" cy="59312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" name="Oval 5"/>
                  <p:cNvSpPr/>
                  <p:nvPr/>
                </p:nvSpPr>
                <p:spPr>
                  <a:xfrm>
                    <a:off x="3959567" y="2681414"/>
                    <a:ext cx="593125" cy="59312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" name="Oval 6"/>
                  <p:cNvSpPr/>
                  <p:nvPr/>
                </p:nvSpPr>
                <p:spPr>
                  <a:xfrm>
                    <a:off x="1825967" y="3537205"/>
                    <a:ext cx="593125" cy="59312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" name="Oval 7"/>
                  <p:cNvSpPr/>
                  <p:nvPr/>
                </p:nvSpPr>
                <p:spPr>
                  <a:xfrm>
                    <a:off x="2892767" y="3537204"/>
                    <a:ext cx="593125" cy="59312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Oval 8"/>
                  <p:cNvSpPr/>
                  <p:nvPr/>
                </p:nvSpPr>
                <p:spPr>
                  <a:xfrm>
                    <a:off x="3959567" y="3537203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" name="Oval 9"/>
                  <p:cNvSpPr/>
                  <p:nvPr/>
                </p:nvSpPr>
                <p:spPr>
                  <a:xfrm>
                    <a:off x="1825967" y="4392994"/>
                    <a:ext cx="593125" cy="59312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" name="Oval 10"/>
                  <p:cNvSpPr/>
                  <p:nvPr/>
                </p:nvSpPr>
                <p:spPr>
                  <a:xfrm>
                    <a:off x="2892767" y="4392993"/>
                    <a:ext cx="593125" cy="59312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Oval 11"/>
                  <p:cNvSpPr/>
                  <p:nvPr/>
                </p:nvSpPr>
                <p:spPr>
                  <a:xfrm>
                    <a:off x="3959567" y="4392992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3" name="Straight Connector 12"/>
                  <p:cNvCxnSpPr>
                    <a:stCxn id="4" idx="6"/>
                    <a:endCxn id="5" idx="2"/>
                  </p:cNvCxnSpPr>
                  <p:nvPr/>
                </p:nvCxnSpPr>
                <p:spPr>
                  <a:xfrm flipV="1">
                    <a:off x="2419092" y="2977978"/>
                    <a:ext cx="473675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/>
                  <p:cNvCxnSpPr>
                    <a:endCxn id="6" idx="2"/>
                  </p:cNvCxnSpPr>
                  <p:nvPr/>
                </p:nvCxnSpPr>
                <p:spPr>
                  <a:xfrm flipV="1">
                    <a:off x="3485893" y="2977977"/>
                    <a:ext cx="473674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/>
                  <p:cNvCxnSpPr/>
                  <p:nvPr/>
                </p:nvCxnSpPr>
                <p:spPr>
                  <a:xfrm flipV="1">
                    <a:off x="2419092" y="3869961"/>
                    <a:ext cx="473675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/>
                  <p:cNvCxnSpPr/>
                  <p:nvPr/>
                </p:nvCxnSpPr>
                <p:spPr>
                  <a:xfrm flipV="1">
                    <a:off x="3485893" y="3869960"/>
                    <a:ext cx="473674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/>
                  <p:cNvCxnSpPr/>
                  <p:nvPr/>
                </p:nvCxnSpPr>
                <p:spPr>
                  <a:xfrm flipV="1">
                    <a:off x="2424497" y="4713388"/>
                    <a:ext cx="473675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/>
                  <p:cNvCxnSpPr/>
                  <p:nvPr/>
                </p:nvCxnSpPr>
                <p:spPr>
                  <a:xfrm flipV="1">
                    <a:off x="3491298" y="4713387"/>
                    <a:ext cx="473674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>
                    <a:stCxn id="9" idx="4"/>
                    <a:endCxn id="12" idx="0"/>
                  </p:cNvCxnSpPr>
                  <p:nvPr/>
                </p:nvCxnSpPr>
                <p:spPr>
                  <a:xfrm>
                    <a:off x="4256130" y="4130328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/>
                  <p:cNvCxnSpPr/>
                  <p:nvPr/>
                </p:nvCxnSpPr>
                <p:spPr>
                  <a:xfrm>
                    <a:off x="4256130" y="3274539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/>
                  <p:cNvCxnSpPr/>
                  <p:nvPr/>
                </p:nvCxnSpPr>
                <p:spPr>
                  <a:xfrm>
                    <a:off x="3185211" y="4130328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/>
                  <p:cNvCxnSpPr/>
                  <p:nvPr/>
                </p:nvCxnSpPr>
                <p:spPr>
                  <a:xfrm>
                    <a:off x="3185211" y="3274539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110173" y="4117971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/>
                  <p:cNvCxnSpPr/>
                  <p:nvPr/>
                </p:nvCxnSpPr>
                <p:spPr>
                  <a:xfrm>
                    <a:off x="2110173" y="3262182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" name="Group 34"/>
                <p:cNvGrpSpPr/>
                <p:nvPr/>
              </p:nvGrpSpPr>
              <p:grpSpPr>
                <a:xfrm>
                  <a:off x="3178100" y="2681414"/>
                  <a:ext cx="1152011" cy="1037970"/>
                  <a:chOff x="1825967" y="2681414"/>
                  <a:chExt cx="2726725" cy="2304705"/>
                </a:xfrm>
                <a:grpFill/>
              </p:grpSpPr>
              <p:sp>
                <p:nvSpPr>
                  <p:cNvPr id="36" name="Oval 35"/>
                  <p:cNvSpPr/>
                  <p:nvPr/>
                </p:nvSpPr>
                <p:spPr>
                  <a:xfrm>
                    <a:off x="1825967" y="2681416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Oval 36"/>
                  <p:cNvSpPr/>
                  <p:nvPr/>
                </p:nvSpPr>
                <p:spPr>
                  <a:xfrm>
                    <a:off x="2892767" y="2681415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Oval 37"/>
                  <p:cNvSpPr/>
                  <p:nvPr/>
                </p:nvSpPr>
                <p:spPr>
                  <a:xfrm>
                    <a:off x="3959567" y="2681414"/>
                    <a:ext cx="593125" cy="593125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Oval 38"/>
                  <p:cNvSpPr/>
                  <p:nvPr/>
                </p:nvSpPr>
                <p:spPr>
                  <a:xfrm>
                    <a:off x="1825967" y="3537205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Oval 39"/>
                  <p:cNvSpPr/>
                  <p:nvPr/>
                </p:nvSpPr>
                <p:spPr>
                  <a:xfrm>
                    <a:off x="2892767" y="3537204"/>
                    <a:ext cx="593125" cy="593125"/>
                  </a:xfrm>
                  <a:prstGeom prst="ellipse">
                    <a:avLst/>
                  </a:prstGeom>
                  <a:solidFill>
                    <a:srgbClr val="A28227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Oval 40"/>
                  <p:cNvSpPr/>
                  <p:nvPr/>
                </p:nvSpPr>
                <p:spPr>
                  <a:xfrm>
                    <a:off x="3959567" y="3537203"/>
                    <a:ext cx="593125" cy="593125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Oval 41"/>
                  <p:cNvSpPr/>
                  <p:nvPr/>
                </p:nvSpPr>
                <p:spPr>
                  <a:xfrm>
                    <a:off x="1825967" y="4392994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Oval 42"/>
                  <p:cNvSpPr/>
                  <p:nvPr/>
                </p:nvSpPr>
                <p:spPr>
                  <a:xfrm>
                    <a:off x="2892767" y="4392993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Oval 43"/>
                  <p:cNvSpPr/>
                  <p:nvPr/>
                </p:nvSpPr>
                <p:spPr>
                  <a:xfrm>
                    <a:off x="3959567" y="4392992"/>
                    <a:ext cx="593125" cy="593125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5" name="Straight Connector 44"/>
                  <p:cNvCxnSpPr>
                    <a:stCxn id="37" idx="6"/>
                    <a:endCxn id="38" idx="2"/>
                  </p:cNvCxnSpPr>
                  <p:nvPr/>
                </p:nvCxnSpPr>
                <p:spPr>
                  <a:xfrm flipV="1">
                    <a:off x="2419092" y="2977978"/>
                    <a:ext cx="473675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/>
                  <p:cNvCxnSpPr>
                    <a:endCxn id="39" idx="2"/>
                  </p:cNvCxnSpPr>
                  <p:nvPr/>
                </p:nvCxnSpPr>
                <p:spPr>
                  <a:xfrm flipV="1">
                    <a:off x="3485893" y="2977977"/>
                    <a:ext cx="473674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/>
                  <p:cNvCxnSpPr/>
                  <p:nvPr/>
                </p:nvCxnSpPr>
                <p:spPr>
                  <a:xfrm flipV="1">
                    <a:off x="2419092" y="3869961"/>
                    <a:ext cx="473675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/>
                  <p:nvPr/>
                </p:nvCxnSpPr>
                <p:spPr>
                  <a:xfrm flipV="1">
                    <a:off x="3485893" y="3869960"/>
                    <a:ext cx="473674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/>
                  <p:cNvCxnSpPr/>
                  <p:nvPr/>
                </p:nvCxnSpPr>
                <p:spPr>
                  <a:xfrm flipV="1">
                    <a:off x="2424497" y="4713388"/>
                    <a:ext cx="473675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/>
                </p:nvCxnSpPr>
                <p:spPr>
                  <a:xfrm flipV="1">
                    <a:off x="3491298" y="4713387"/>
                    <a:ext cx="473674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/>
                  <p:cNvCxnSpPr>
                    <a:stCxn id="42" idx="4"/>
                    <a:endCxn id="45" idx="0"/>
                  </p:cNvCxnSpPr>
                  <p:nvPr/>
                </p:nvCxnSpPr>
                <p:spPr>
                  <a:xfrm>
                    <a:off x="4256130" y="4130328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/>
                </p:nvCxnSpPr>
                <p:spPr>
                  <a:xfrm>
                    <a:off x="4256130" y="3274539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>
                  <a:xfrm>
                    <a:off x="3185211" y="4130328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/>
                  <p:cNvCxnSpPr/>
                  <p:nvPr/>
                </p:nvCxnSpPr>
                <p:spPr>
                  <a:xfrm>
                    <a:off x="3185211" y="3274539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/>
                  <p:cNvCxnSpPr/>
                  <p:nvPr/>
                </p:nvCxnSpPr>
                <p:spPr>
                  <a:xfrm>
                    <a:off x="2110173" y="4117971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/>
                  <p:cNvCxnSpPr/>
                  <p:nvPr/>
                </p:nvCxnSpPr>
                <p:spPr>
                  <a:xfrm>
                    <a:off x="2110173" y="3262182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7" name="Straight Connector 56"/>
                <p:cNvCxnSpPr/>
                <p:nvPr/>
              </p:nvCxnSpPr>
              <p:spPr>
                <a:xfrm flipV="1">
                  <a:off x="2969118" y="2819095"/>
                  <a:ext cx="200122" cy="0"/>
                </a:xfrm>
                <a:prstGeom prst="line">
                  <a:avLst/>
                </a:prstGeom>
                <a:grpFill/>
                <a:ln w="3492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V="1">
                  <a:off x="2969118" y="3220817"/>
                  <a:ext cx="200122" cy="0"/>
                </a:xfrm>
                <a:prstGeom prst="line">
                  <a:avLst/>
                </a:prstGeom>
                <a:grpFill/>
                <a:ln w="3492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flipV="1">
                  <a:off x="2971402" y="3600672"/>
                  <a:ext cx="200122" cy="0"/>
                </a:xfrm>
                <a:prstGeom prst="line">
                  <a:avLst/>
                </a:prstGeom>
                <a:grpFill/>
                <a:ln w="3492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60"/>
              <p:cNvGrpSpPr/>
              <p:nvPr/>
            </p:nvGrpSpPr>
            <p:grpSpPr>
              <a:xfrm>
                <a:off x="4076042" y="2681412"/>
                <a:ext cx="2504144" cy="1037971"/>
                <a:chOff x="1825967" y="2681414"/>
                <a:chExt cx="2504144" cy="1037971"/>
              </a:xfrm>
              <a:solidFill>
                <a:schemeClr val="bg2"/>
              </a:solidFill>
            </p:grpSpPr>
            <p:grpSp>
              <p:nvGrpSpPr>
                <p:cNvPr id="62" name="Group 61"/>
                <p:cNvGrpSpPr/>
                <p:nvPr/>
              </p:nvGrpSpPr>
              <p:grpSpPr>
                <a:xfrm>
                  <a:off x="1825967" y="2681415"/>
                  <a:ext cx="1152011" cy="1037970"/>
                  <a:chOff x="1825967" y="2681414"/>
                  <a:chExt cx="2726725" cy="2304705"/>
                </a:xfrm>
                <a:grpFill/>
              </p:grpSpPr>
              <p:sp>
                <p:nvSpPr>
                  <p:cNvPr id="88" name="Oval 87"/>
                  <p:cNvSpPr/>
                  <p:nvPr/>
                </p:nvSpPr>
                <p:spPr>
                  <a:xfrm>
                    <a:off x="1825967" y="2681416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Oval 88"/>
                  <p:cNvSpPr/>
                  <p:nvPr/>
                </p:nvSpPr>
                <p:spPr>
                  <a:xfrm>
                    <a:off x="2892767" y="2681415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Oval 89"/>
                  <p:cNvSpPr/>
                  <p:nvPr/>
                </p:nvSpPr>
                <p:spPr>
                  <a:xfrm>
                    <a:off x="3959567" y="2681414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Oval 90"/>
                  <p:cNvSpPr/>
                  <p:nvPr/>
                </p:nvSpPr>
                <p:spPr>
                  <a:xfrm>
                    <a:off x="1825967" y="3537205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Oval 91"/>
                  <p:cNvSpPr/>
                  <p:nvPr/>
                </p:nvSpPr>
                <p:spPr>
                  <a:xfrm>
                    <a:off x="2892767" y="3537204"/>
                    <a:ext cx="593125" cy="593125"/>
                  </a:xfrm>
                  <a:prstGeom prst="ellipse">
                    <a:avLst/>
                  </a:prstGeom>
                  <a:solidFill>
                    <a:srgbClr val="A28227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3" name="Oval 92"/>
                  <p:cNvSpPr/>
                  <p:nvPr/>
                </p:nvSpPr>
                <p:spPr>
                  <a:xfrm>
                    <a:off x="3959567" y="3537203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Oval 93"/>
                  <p:cNvSpPr/>
                  <p:nvPr/>
                </p:nvSpPr>
                <p:spPr>
                  <a:xfrm>
                    <a:off x="1825967" y="4392994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Oval 94"/>
                  <p:cNvSpPr/>
                  <p:nvPr/>
                </p:nvSpPr>
                <p:spPr>
                  <a:xfrm>
                    <a:off x="2892767" y="4392993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Oval 95"/>
                  <p:cNvSpPr/>
                  <p:nvPr/>
                </p:nvSpPr>
                <p:spPr>
                  <a:xfrm>
                    <a:off x="3959567" y="4392992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97" name="Straight Connector 96"/>
                  <p:cNvCxnSpPr>
                    <a:stCxn id="63" idx="6"/>
                    <a:endCxn id="64" idx="2"/>
                  </p:cNvCxnSpPr>
                  <p:nvPr/>
                </p:nvCxnSpPr>
                <p:spPr>
                  <a:xfrm flipV="1">
                    <a:off x="2419092" y="2977978"/>
                    <a:ext cx="473675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Connector 97"/>
                  <p:cNvCxnSpPr>
                    <a:endCxn id="65" idx="2"/>
                  </p:cNvCxnSpPr>
                  <p:nvPr/>
                </p:nvCxnSpPr>
                <p:spPr>
                  <a:xfrm flipV="1">
                    <a:off x="3485893" y="2977977"/>
                    <a:ext cx="473674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Straight Connector 98"/>
                  <p:cNvCxnSpPr/>
                  <p:nvPr/>
                </p:nvCxnSpPr>
                <p:spPr>
                  <a:xfrm flipV="1">
                    <a:off x="2419092" y="3869961"/>
                    <a:ext cx="473675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/>
                  <p:cNvCxnSpPr/>
                  <p:nvPr/>
                </p:nvCxnSpPr>
                <p:spPr>
                  <a:xfrm flipV="1">
                    <a:off x="3485893" y="3869960"/>
                    <a:ext cx="473674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>
                  <a:xfrm flipV="1">
                    <a:off x="2424497" y="4713388"/>
                    <a:ext cx="473675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/>
                  <p:cNvCxnSpPr/>
                  <p:nvPr/>
                </p:nvCxnSpPr>
                <p:spPr>
                  <a:xfrm flipV="1">
                    <a:off x="3491298" y="4713387"/>
                    <a:ext cx="473674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/>
                  <p:cNvCxnSpPr>
                    <a:stCxn id="68" idx="4"/>
                    <a:endCxn id="71" idx="0"/>
                  </p:cNvCxnSpPr>
                  <p:nvPr/>
                </p:nvCxnSpPr>
                <p:spPr>
                  <a:xfrm>
                    <a:off x="4256130" y="4130328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3"/>
                  <p:cNvCxnSpPr/>
                  <p:nvPr/>
                </p:nvCxnSpPr>
                <p:spPr>
                  <a:xfrm>
                    <a:off x="4256130" y="3274539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/>
                  <p:cNvCxnSpPr/>
                  <p:nvPr/>
                </p:nvCxnSpPr>
                <p:spPr>
                  <a:xfrm>
                    <a:off x="3185211" y="4130328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/>
                  <p:cNvCxnSpPr/>
                  <p:nvPr/>
                </p:nvCxnSpPr>
                <p:spPr>
                  <a:xfrm>
                    <a:off x="3185211" y="3274539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/>
                  <p:cNvCxnSpPr/>
                  <p:nvPr/>
                </p:nvCxnSpPr>
                <p:spPr>
                  <a:xfrm>
                    <a:off x="2110173" y="4117971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/>
                  <p:cNvCxnSpPr/>
                  <p:nvPr/>
                </p:nvCxnSpPr>
                <p:spPr>
                  <a:xfrm>
                    <a:off x="2110173" y="3262182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3" name="Group 62"/>
                <p:cNvGrpSpPr/>
                <p:nvPr/>
              </p:nvGrpSpPr>
              <p:grpSpPr>
                <a:xfrm>
                  <a:off x="3178100" y="2681414"/>
                  <a:ext cx="1152011" cy="1037970"/>
                  <a:chOff x="1825967" y="2681414"/>
                  <a:chExt cx="2726725" cy="2304705"/>
                </a:xfrm>
                <a:grpFill/>
              </p:grpSpPr>
              <p:sp>
                <p:nvSpPr>
                  <p:cNvPr id="67" name="Oval 66"/>
                  <p:cNvSpPr/>
                  <p:nvPr/>
                </p:nvSpPr>
                <p:spPr>
                  <a:xfrm>
                    <a:off x="1825967" y="2681416"/>
                    <a:ext cx="593125" cy="59312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Oval 67"/>
                  <p:cNvSpPr/>
                  <p:nvPr/>
                </p:nvSpPr>
                <p:spPr>
                  <a:xfrm>
                    <a:off x="2892767" y="2681415"/>
                    <a:ext cx="593125" cy="59312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Oval 68"/>
                  <p:cNvSpPr/>
                  <p:nvPr/>
                </p:nvSpPr>
                <p:spPr>
                  <a:xfrm>
                    <a:off x="3959567" y="2681414"/>
                    <a:ext cx="593125" cy="59312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Oval 69"/>
                  <p:cNvSpPr/>
                  <p:nvPr/>
                </p:nvSpPr>
                <p:spPr>
                  <a:xfrm>
                    <a:off x="1825967" y="3537205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Oval 70"/>
                  <p:cNvSpPr/>
                  <p:nvPr/>
                </p:nvSpPr>
                <p:spPr>
                  <a:xfrm>
                    <a:off x="2892767" y="3537204"/>
                    <a:ext cx="593125" cy="59312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Oval 71"/>
                  <p:cNvSpPr/>
                  <p:nvPr/>
                </p:nvSpPr>
                <p:spPr>
                  <a:xfrm>
                    <a:off x="3959567" y="3537203"/>
                    <a:ext cx="593125" cy="59312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Oval 72"/>
                  <p:cNvSpPr/>
                  <p:nvPr/>
                </p:nvSpPr>
                <p:spPr>
                  <a:xfrm>
                    <a:off x="1825967" y="4392994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Oval 73"/>
                  <p:cNvSpPr/>
                  <p:nvPr/>
                </p:nvSpPr>
                <p:spPr>
                  <a:xfrm>
                    <a:off x="2892767" y="4392993"/>
                    <a:ext cx="593125" cy="59312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Oval 74"/>
                  <p:cNvSpPr/>
                  <p:nvPr/>
                </p:nvSpPr>
                <p:spPr>
                  <a:xfrm>
                    <a:off x="3959567" y="4392992"/>
                    <a:ext cx="593125" cy="59312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76" name="Straight Connector 75"/>
                  <p:cNvCxnSpPr>
                    <a:stCxn id="96" idx="6"/>
                    <a:endCxn id="97" idx="2"/>
                  </p:cNvCxnSpPr>
                  <p:nvPr/>
                </p:nvCxnSpPr>
                <p:spPr>
                  <a:xfrm flipV="1">
                    <a:off x="2419092" y="2977978"/>
                    <a:ext cx="473675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/>
                  <p:cNvCxnSpPr>
                    <a:endCxn id="98" idx="2"/>
                  </p:cNvCxnSpPr>
                  <p:nvPr/>
                </p:nvCxnSpPr>
                <p:spPr>
                  <a:xfrm flipV="1">
                    <a:off x="3485893" y="2977977"/>
                    <a:ext cx="473674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/>
                  <p:cNvCxnSpPr/>
                  <p:nvPr/>
                </p:nvCxnSpPr>
                <p:spPr>
                  <a:xfrm flipV="1">
                    <a:off x="2419092" y="3869961"/>
                    <a:ext cx="473675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/>
                  <p:cNvCxnSpPr/>
                  <p:nvPr/>
                </p:nvCxnSpPr>
                <p:spPr>
                  <a:xfrm flipV="1">
                    <a:off x="3485893" y="3869960"/>
                    <a:ext cx="473674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>
                  <a:xfrm flipV="1">
                    <a:off x="2424497" y="4713388"/>
                    <a:ext cx="473675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/>
                  <p:cNvCxnSpPr/>
                  <p:nvPr/>
                </p:nvCxnSpPr>
                <p:spPr>
                  <a:xfrm flipV="1">
                    <a:off x="3491298" y="4713387"/>
                    <a:ext cx="473674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/>
                  <p:cNvCxnSpPr>
                    <a:stCxn id="101" idx="4"/>
                    <a:endCxn id="104" idx="0"/>
                  </p:cNvCxnSpPr>
                  <p:nvPr/>
                </p:nvCxnSpPr>
                <p:spPr>
                  <a:xfrm>
                    <a:off x="4256130" y="4130328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/>
                  <p:cNvCxnSpPr/>
                  <p:nvPr/>
                </p:nvCxnSpPr>
                <p:spPr>
                  <a:xfrm>
                    <a:off x="4256130" y="3274539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/>
                  <p:cNvCxnSpPr/>
                  <p:nvPr/>
                </p:nvCxnSpPr>
                <p:spPr>
                  <a:xfrm>
                    <a:off x="3185211" y="4130328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/>
                  <p:cNvCxnSpPr/>
                  <p:nvPr/>
                </p:nvCxnSpPr>
                <p:spPr>
                  <a:xfrm>
                    <a:off x="3185211" y="3274539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85"/>
                  <p:cNvCxnSpPr/>
                  <p:nvPr/>
                </p:nvCxnSpPr>
                <p:spPr>
                  <a:xfrm>
                    <a:off x="2110173" y="4117971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86"/>
                  <p:cNvCxnSpPr/>
                  <p:nvPr/>
                </p:nvCxnSpPr>
                <p:spPr>
                  <a:xfrm>
                    <a:off x="2110173" y="3262182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4" name="Straight Connector 63"/>
                <p:cNvCxnSpPr/>
                <p:nvPr/>
              </p:nvCxnSpPr>
              <p:spPr>
                <a:xfrm flipV="1">
                  <a:off x="2969118" y="2819095"/>
                  <a:ext cx="200122" cy="0"/>
                </a:xfrm>
                <a:prstGeom prst="line">
                  <a:avLst/>
                </a:prstGeom>
                <a:grpFill/>
                <a:ln w="3492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 flipV="1">
                  <a:off x="2969118" y="3220817"/>
                  <a:ext cx="200122" cy="0"/>
                </a:xfrm>
                <a:prstGeom prst="line">
                  <a:avLst/>
                </a:prstGeom>
                <a:grpFill/>
                <a:ln w="3492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flipV="1">
                  <a:off x="2971402" y="3600672"/>
                  <a:ext cx="200122" cy="0"/>
                </a:xfrm>
                <a:prstGeom prst="line">
                  <a:avLst/>
                </a:prstGeom>
                <a:grpFill/>
                <a:ln w="3492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>
                <a:off x="4081285" y="3836601"/>
                <a:ext cx="2504144" cy="1037971"/>
                <a:chOff x="1825967" y="2681414"/>
                <a:chExt cx="2504144" cy="1037971"/>
              </a:xfrm>
              <a:solidFill>
                <a:schemeClr val="bg2"/>
              </a:solidFill>
            </p:grpSpPr>
            <p:grpSp>
              <p:nvGrpSpPr>
                <p:cNvPr id="110" name="Group 109"/>
                <p:cNvGrpSpPr/>
                <p:nvPr/>
              </p:nvGrpSpPr>
              <p:grpSpPr>
                <a:xfrm>
                  <a:off x="1825967" y="2681415"/>
                  <a:ext cx="1152011" cy="1037970"/>
                  <a:chOff x="1825967" y="2681414"/>
                  <a:chExt cx="2726725" cy="2304705"/>
                </a:xfrm>
                <a:grpFill/>
              </p:grpSpPr>
              <p:sp>
                <p:nvSpPr>
                  <p:cNvPr id="136" name="Oval 135"/>
                  <p:cNvSpPr/>
                  <p:nvPr/>
                </p:nvSpPr>
                <p:spPr>
                  <a:xfrm>
                    <a:off x="1825967" y="2681416"/>
                    <a:ext cx="593125" cy="593125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Oval 136"/>
                  <p:cNvSpPr/>
                  <p:nvPr/>
                </p:nvSpPr>
                <p:spPr>
                  <a:xfrm>
                    <a:off x="2892767" y="2681415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Oval 137"/>
                  <p:cNvSpPr/>
                  <p:nvPr/>
                </p:nvSpPr>
                <p:spPr>
                  <a:xfrm>
                    <a:off x="3959567" y="2681414"/>
                    <a:ext cx="593125" cy="593125"/>
                  </a:xfrm>
                  <a:prstGeom prst="ellipse">
                    <a:avLst/>
                  </a:prstGeom>
                  <a:solidFill>
                    <a:srgbClr val="A28227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39" name="Oval 138"/>
                  <p:cNvSpPr/>
                  <p:nvPr/>
                </p:nvSpPr>
                <p:spPr>
                  <a:xfrm>
                    <a:off x="1825967" y="3537205"/>
                    <a:ext cx="593125" cy="593125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Oval 139"/>
                  <p:cNvSpPr/>
                  <p:nvPr/>
                </p:nvSpPr>
                <p:spPr>
                  <a:xfrm>
                    <a:off x="2892767" y="3537204"/>
                    <a:ext cx="593125" cy="593125"/>
                  </a:xfrm>
                  <a:prstGeom prst="ellipse">
                    <a:avLst/>
                  </a:prstGeom>
                  <a:solidFill>
                    <a:srgbClr val="A28227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Oval 140"/>
                  <p:cNvSpPr/>
                  <p:nvPr/>
                </p:nvSpPr>
                <p:spPr>
                  <a:xfrm>
                    <a:off x="3959567" y="3537203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2" name="Oval 141"/>
                  <p:cNvSpPr/>
                  <p:nvPr/>
                </p:nvSpPr>
                <p:spPr>
                  <a:xfrm>
                    <a:off x="1825967" y="4392994"/>
                    <a:ext cx="593125" cy="593125"/>
                  </a:xfrm>
                  <a:prstGeom prst="ellipse">
                    <a:avLst/>
                  </a:prstGeom>
                  <a:grp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Oval 142"/>
                  <p:cNvSpPr/>
                  <p:nvPr/>
                </p:nvSpPr>
                <p:spPr>
                  <a:xfrm>
                    <a:off x="2892767" y="4392993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4" name="Oval 143"/>
                  <p:cNvSpPr/>
                  <p:nvPr/>
                </p:nvSpPr>
                <p:spPr>
                  <a:xfrm>
                    <a:off x="3959567" y="4392992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45" name="Straight Connector 144"/>
                  <p:cNvCxnSpPr/>
                  <p:nvPr/>
                </p:nvCxnSpPr>
                <p:spPr>
                  <a:xfrm flipV="1">
                    <a:off x="2419092" y="2977978"/>
                    <a:ext cx="473675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Connector 145"/>
                  <p:cNvCxnSpPr/>
                  <p:nvPr/>
                </p:nvCxnSpPr>
                <p:spPr>
                  <a:xfrm flipV="1">
                    <a:off x="3485893" y="2977977"/>
                    <a:ext cx="473674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/>
                  <p:cNvCxnSpPr/>
                  <p:nvPr/>
                </p:nvCxnSpPr>
                <p:spPr>
                  <a:xfrm flipV="1">
                    <a:off x="2419092" y="3869961"/>
                    <a:ext cx="473675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Straight Connector 147"/>
                  <p:cNvCxnSpPr/>
                  <p:nvPr/>
                </p:nvCxnSpPr>
                <p:spPr>
                  <a:xfrm flipV="1">
                    <a:off x="3485893" y="3869960"/>
                    <a:ext cx="473674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Straight Connector 148"/>
                  <p:cNvCxnSpPr/>
                  <p:nvPr/>
                </p:nvCxnSpPr>
                <p:spPr>
                  <a:xfrm flipV="1">
                    <a:off x="2424497" y="4713388"/>
                    <a:ext cx="473675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Straight Connector 149"/>
                  <p:cNvCxnSpPr/>
                  <p:nvPr/>
                </p:nvCxnSpPr>
                <p:spPr>
                  <a:xfrm flipV="1">
                    <a:off x="3491298" y="4713387"/>
                    <a:ext cx="473674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Straight Connector 150"/>
                  <p:cNvCxnSpPr/>
                  <p:nvPr/>
                </p:nvCxnSpPr>
                <p:spPr>
                  <a:xfrm>
                    <a:off x="4256130" y="4130328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Straight Connector 151"/>
                  <p:cNvCxnSpPr/>
                  <p:nvPr/>
                </p:nvCxnSpPr>
                <p:spPr>
                  <a:xfrm>
                    <a:off x="4256130" y="3274539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Straight Connector 152"/>
                  <p:cNvCxnSpPr/>
                  <p:nvPr/>
                </p:nvCxnSpPr>
                <p:spPr>
                  <a:xfrm>
                    <a:off x="3185211" y="4130328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Straight Connector 153"/>
                  <p:cNvCxnSpPr/>
                  <p:nvPr/>
                </p:nvCxnSpPr>
                <p:spPr>
                  <a:xfrm>
                    <a:off x="3185211" y="3274539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Straight Connector 154"/>
                  <p:cNvCxnSpPr/>
                  <p:nvPr/>
                </p:nvCxnSpPr>
                <p:spPr>
                  <a:xfrm>
                    <a:off x="2110173" y="4117971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Connector 155"/>
                  <p:cNvCxnSpPr/>
                  <p:nvPr/>
                </p:nvCxnSpPr>
                <p:spPr>
                  <a:xfrm>
                    <a:off x="2110173" y="3262182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1" name="Group 110"/>
                <p:cNvGrpSpPr/>
                <p:nvPr/>
              </p:nvGrpSpPr>
              <p:grpSpPr>
                <a:xfrm>
                  <a:off x="3178100" y="2681414"/>
                  <a:ext cx="1152011" cy="1037970"/>
                  <a:chOff x="1825967" y="2681414"/>
                  <a:chExt cx="2726725" cy="2304705"/>
                </a:xfrm>
                <a:grpFill/>
              </p:grpSpPr>
              <p:sp>
                <p:nvSpPr>
                  <p:cNvPr id="115" name="Oval 114"/>
                  <p:cNvSpPr/>
                  <p:nvPr/>
                </p:nvSpPr>
                <p:spPr>
                  <a:xfrm>
                    <a:off x="1825967" y="2681416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Oval 115"/>
                  <p:cNvSpPr/>
                  <p:nvPr/>
                </p:nvSpPr>
                <p:spPr>
                  <a:xfrm>
                    <a:off x="2892767" y="2681415"/>
                    <a:ext cx="593125" cy="59312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Oval 116"/>
                  <p:cNvSpPr/>
                  <p:nvPr/>
                </p:nvSpPr>
                <p:spPr>
                  <a:xfrm>
                    <a:off x="3959567" y="2681414"/>
                    <a:ext cx="593125" cy="59312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Oval 117"/>
                  <p:cNvSpPr/>
                  <p:nvPr/>
                </p:nvSpPr>
                <p:spPr>
                  <a:xfrm>
                    <a:off x="1825967" y="3537205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Oval 118"/>
                  <p:cNvSpPr/>
                  <p:nvPr/>
                </p:nvSpPr>
                <p:spPr>
                  <a:xfrm>
                    <a:off x="2892767" y="3537204"/>
                    <a:ext cx="593125" cy="59312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Oval 119"/>
                  <p:cNvSpPr/>
                  <p:nvPr/>
                </p:nvSpPr>
                <p:spPr>
                  <a:xfrm>
                    <a:off x="3959567" y="3537203"/>
                    <a:ext cx="593125" cy="59312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Oval 120"/>
                  <p:cNvSpPr/>
                  <p:nvPr/>
                </p:nvSpPr>
                <p:spPr>
                  <a:xfrm>
                    <a:off x="1825967" y="4392994"/>
                    <a:ext cx="593125" cy="59312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Oval 121"/>
                  <p:cNvSpPr/>
                  <p:nvPr/>
                </p:nvSpPr>
                <p:spPr>
                  <a:xfrm>
                    <a:off x="2892767" y="4392993"/>
                    <a:ext cx="593125" cy="59312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Oval 122"/>
                  <p:cNvSpPr/>
                  <p:nvPr/>
                </p:nvSpPr>
                <p:spPr>
                  <a:xfrm>
                    <a:off x="3959567" y="4392992"/>
                    <a:ext cx="593125" cy="59312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24" name="Straight Connector 123"/>
                  <p:cNvCxnSpPr/>
                  <p:nvPr/>
                </p:nvCxnSpPr>
                <p:spPr>
                  <a:xfrm flipV="1">
                    <a:off x="2419092" y="2977978"/>
                    <a:ext cx="473675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Straight Connector 124"/>
                  <p:cNvCxnSpPr/>
                  <p:nvPr/>
                </p:nvCxnSpPr>
                <p:spPr>
                  <a:xfrm flipV="1">
                    <a:off x="3485893" y="2977977"/>
                    <a:ext cx="473674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Connector 125"/>
                  <p:cNvCxnSpPr/>
                  <p:nvPr/>
                </p:nvCxnSpPr>
                <p:spPr>
                  <a:xfrm flipV="1">
                    <a:off x="2419092" y="3869961"/>
                    <a:ext cx="473675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Straight Connector 126"/>
                  <p:cNvCxnSpPr/>
                  <p:nvPr/>
                </p:nvCxnSpPr>
                <p:spPr>
                  <a:xfrm flipV="1">
                    <a:off x="3485893" y="3869960"/>
                    <a:ext cx="473674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Straight Connector 127"/>
                  <p:cNvCxnSpPr/>
                  <p:nvPr/>
                </p:nvCxnSpPr>
                <p:spPr>
                  <a:xfrm flipV="1">
                    <a:off x="2424497" y="4713388"/>
                    <a:ext cx="473675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9" name="Straight Connector 128"/>
                  <p:cNvCxnSpPr/>
                  <p:nvPr/>
                </p:nvCxnSpPr>
                <p:spPr>
                  <a:xfrm flipV="1">
                    <a:off x="3491298" y="4713387"/>
                    <a:ext cx="473674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0" name="Straight Connector 129"/>
                  <p:cNvCxnSpPr/>
                  <p:nvPr/>
                </p:nvCxnSpPr>
                <p:spPr>
                  <a:xfrm>
                    <a:off x="4256130" y="4130328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/>
                  <p:cNvCxnSpPr/>
                  <p:nvPr/>
                </p:nvCxnSpPr>
                <p:spPr>
                  <a:xfrm>
                    <a:off x="4256130" y="3274539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Straight Connector 131"/>
                  <p:cNvCxnSpPr/>
                  <p:nvPr/>
                </p:nvCxnSpPr>
                <p:spPr>
                  <a:xfrm>
                    <a:off x="3185211" y="4130328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Straight Connector 132"/>
                  <p:cNvCxnSpPr/>
                  <p:nvPr/>
                </p:nvCxnSpPr>
                <p:spPr>
                  <a:xfrm>
                    <a:off x="3185211" y="3274539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/>
                  <p:cNvCxnSpPr/>
                  <p:nvPr/>
                </p:nvCxnSpPr>
                <p:spPr>
                  <a:xfrm>
                    <a:off x="2110173" y="4117971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Straight Connector 134"/>
                  <p:cNvCxnSpPr/>
                  <p:nvPr/>
                </p:nvCxnSpPr>
                <p:spPr>
                  <a:xfrm>
                    <a:off x="2110173" y="3262182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2" name="Straight Connector 111"/>
                <p:cNvCxnSpPr/>
                <p:nvPr/>
              </p:nvCxnSpPr>
              <p:spPr>
                <a:xfrm flipV="1">
                  <a:off x="2969118" y="2819095"/>
                  <a:ext cx="200122" cy="0"/>
                </a:xfrm>
                <a:prstGeom prst="line">
                  <a:avLst/>
                </a:prstGeom>
                <a:grpFill/>
                <a:ln w="3492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flipV="1">
                  <a:off x="2969118" y="3220817"/>
                  <a:ext cx="200122" cy="0"/>
                </a:xfrm>
                <a:prstGeom prst="line">
                  <a:avLst/>
                </a:prstGeom>
                <a:grpFill/>
                <a:ln w="3492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 flipV="1">
                  <a:off x="2971402" y="3600672"/>
                  <a:ext cx="200122" cy="0"/>
                </a:xfrm>
                <a:prstGeom prst="line">
                  <a:avLst/>
                </a:prstGeom>
                <a:grpFill/>
                <a:ln w="3492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5" name="Group 204"/>
              <p:cNvGrpSpPr/>
              <p:nvPr/>
            </p:nvGrpSpPr>
            <p:grpSpPr>
              <a:xfrm>
                <a:off x="1830085" y="3834713"/>
                <a:ext cx="2504144" cy="1037971"/>
                <a:chOff x="1825967" y="2681414"/>
                <a:chExt cx="2504144" cy="1037971"/>
              </a:xfrm>
              <a:solidFill>
                <a:schemeClr val="bg2"/>
              </a:solidFill>
            </p:grpSpPr>
            <p:grpSp>
              <p:nvGrpSpPr>
                <p:cNvPr id="206" name="Group 205"/>
                <p:cNvGrpSpPr/>
                <p:nvPr/>
              </p:nvGrpSpPr>
              <p:grpSpPr>
                <a:xfrm>
                  <a:off x="1825967" y="2681415"/>
                  <a:ext cx="1152011" cy="1037970"/>
                  <a:chOff x="1825967" y="2681414"/>
                  <a:chExt cx="2726725" cy="2304705"/>
                </a:xfrm>
                <a:grpFill/>
              </p:grpSpPr>
              <p:sp>
                <p:nvSpPr>
                  <p:cNvPr id="232" name="Oval 231"/>
                  <p:cNvSpPr/>
                  <p:nvPr/>
                </p:nvSpPr>
                <p:spPr>
                  <a:xfrm>
                    <a:off x="1825967" y="2681416"/>
                    <a:ext cx="593125" cy="59312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3" name="Oval 232"/>
                  <p:cNvSpPr/>
                  <p:nvPr/>
                </p:nvSpPr>
                <p:spPr>
                  <a:xfrm>
                    <a:off x="2892767" y="2681415"/>
                    <a:ext cx="593125" cy="59312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4" name="Oval 233"/>
                  <p:cNvSpPr/>
                  <p:nvPr/>
                </p:nvSpPr>
                <p:spPr>
                  <a:xfrm>
                    <a:off x="3959567" y="2681414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5" name="Oval 234"/>
                  <p:cNvSpPr/>
                  <p:nvPr/>
                </p:nvSpPr>
                <p:spPr>
                  <a:xfrm>
                    <a:off x="1825967" y="3537205"/>
                    <a:ext cx="593125" cy="59312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6" name="Oval 235"/>
                  <p:cNvSpPr/>
                  <p:nvPr/>
                </p:nvSpPr>
                <p:spPr>
                  <a:xfrm>
                    <a:off x="2892767" y="3537204"/>
                    <a:ext cx="593125" cy="59312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7" name="Oval 236"/>
                  <p:cNvSpPr/>
                  <p:nvPr/>
                </p:nvSpPr>
                <p:spPr>
                  <a:xfrm>
                    <a:off x="3959567" y="3537203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8" name="Oval 237"/>
                  <p:cNvSpPr/>
                  <p:nvPr/>
                </p:nvSpPr>
                <p:spPr>
                  <a:xfrm>
                    <a:off x="1825967" y="4392994"/>
                    <a:ext cx="593125" cy="59312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9" name="Oval 238"/>
                  <p:cNvSpPr/>
                  <p:nvPr/>
                </p:nvSpPr>
                <p:spPr>
                  <a:xfrm>
                    <a:off x="2892767" y="4392993"/>
                    <a:ext cx="593125" cy="59312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0" name="Oval 239"/>
                  <p:cNvSpPr/>
                  <p:nvPr/>
                </p:nvSpPr>
                <p:spPr>
                  <a:xfrm>
                    <a:off x="3959567" y="4392992"/>
                    <a:ext cx="593125" cy="593125"/>
                  </a:xfrm>
                  <a:prstGeom prst="ellipse">
                    <a:avLst/>
                  </a:prstGeom>
                  <a:solidFill>
                    <a:srgbClr val="0070C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241" name="Straight Connector 240"/>
                  <p:cNvCxnSpPr>
                    <a:stCxn id="207" idx="6"/>
                    <a:endCxn id="208" idx="2"/>
                  </p:cNvCxnSpPr>
                  <p:nvPr/>
                </p:nvCxnSpPr>
                <p:spPr>
                  <a:xfrm flipV="1">
                    <a:off x="2419092" y="2977978"/>
                    <a:ext cx="473675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2" name="Straight Connector 241"/>
                  <p:cNvCxnSpPr>
                    <a:endCxn id="209" idx="2"/>
                  </p:cNvCxnSpPr>
                  <p:nvPr/>
                </p:nvCxnSpPr>
                <p:spPr>
                  <a:xfrm flipV="1">
                    <a:off x="3485893" y="2977977"/>
                    <a:ext cx="473674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3" name="Straight Connector 242"/>
                  <p:cNvCxnSpPr/>
                  <p:nvPr/>
                </p:nvCxnSpPr>
                <p:spPr>
                  <a:xfrm flipV="1">
                    <a:off x="2419092" y="3869961"/>
                    <a:ext cx="473675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4" name="Straight Connector 243"/>
                  <p:cNvCxnSpPr/>
                  <p:nvPr/>
                </p:nvCxnSpPr>
                <p:spPr>
                  <a:xfrm flipV="1">
                    <a:off x="3485893" y="3869960"/>
                    <a:ext cx="473674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5" name="Straight Connector 244"/>
                  <p:cNvCxnSpPr/>
                  <p:nvPr/>
                </p:nvCxnSpPr>
                <p:spPr>
                  <a:xfrm flipV="1">
                    <a:off x="2424497" y="4713388"/>
                    <a:ext cx="473675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6" name="Straight Connector 245"/>
                  <p:cNvCxnSpPr/>
                  <p:nvPr/>
                </p:nvCxnSpPr>
                <p:spPr>
                  <a:xfrm flipV="1">
                    <a:off x="3491298" y="4713387"/>
                    <a:ext cx="473674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7" name="Straight Connector 246"/>
                  <p:cNvCxnSpPr>
                    <a:stCxn id="212" idx="4"/>
                    <a:endCxn id="215" idx="0"/>
                  </p:cNvCxnSpPr>
                  <p:nvPr/>
                </p:nvCxnSpPr>
                <p:spPr>
                  <a:xfrm>
                    <a:off x="4256130" y="4130328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8" name="Straight Connector 247"/>
                  <p:cNvCxnSpPr/>
                  <p:nvPr/>
                </p:nvCxnSpPr>
                <p:spPr>
                  <a:xfrm>
                    <a:off x="4256130" y="3274539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9" name="Straight Connector 248"/>
                  <p:cNvCxnSpPr/>
                  <p:nvPr/>
                </p:nvCxnSpPr>
                <p:spPr>
                  <a:xfrm>
                    <a:off x="3185211" y="4130328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0" name="Straight Connector 249"/>
                  <p:cNvCxnSpPr/>
                  <p:nvPr/>
                </p:nvCxnSpPr>
                <p:spPr>
                  <a:xfrm>
                    <a:off x="3185211" y="3274539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1" name="Straight Connector 250"/>
                  <p:cNvCxnSpPr/>
                  <p:nvPr/>
                </p:nvCxnSpPr>
                <p:spPr>
                  <a:xfrm>
                    <a:off x="2110173" y="4117971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2" name="Straight Connector 251"/>
                  <p:cNvCxnSpPr/>
                  <p:nvPr/>
                </p:nvCxnSpPr>
                <p:spPr>
                  <a:xfrm>
                    <a:off x="2110173" y="3262182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7" name="Group 206"/>
                <p:cNvGrpSpPr/>
                <p:nvPr/>
              </p:nvGrpSpPr>
              <p:grpSpPr>
                <a:xfrm>
                  <a:off x="3178100" y="2681414"/>
                  <a:ext cx="1152011" cy="1037970"/>
                  <a:chOff x="1825967" y="2681414"/>
                  <a:chExt cx="2726725" cy="2304705"/>
                </a:xfrm>
                <a:grpFill/>
              </p:grpSpPr>
              <p:sp>
                <p:nvSpPr>
                  <p:cNvPr id="211" name="Oval 210"/>
                  <p:cNvSpPr/>
                  <p:nvPr/>
                </p:nvSpPr>
                <p:spPr>
                  <a:xfrm>
                    <a:off x="1825967" y="2681416"/>
                    <a:ext cx="593125" cy="593125"/>
                  </a:xfrm>
                  <a:prstGeom prst="ellipse">
                    <a:avLst/>
                  </a:prstGeom>
                  <a:solidFill>
                    <a:srgbClr val="A28227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2" name="Oval 211"/>
                  <p:cNvSpPr/>
                  <p:nvPr/>
                </p:nvSpPr>
                <p:spPr>
                  <a:xfrm>
                    <a:off x="2892767" y="2681415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3" name="Oval 212"/>
                  <p:cNvSpPr/>
                  <p:nvPr/>
                </p:nvSpPr>
                <p:spPr>
                  <a:xfrm>
                    <a:off x="3959567" y="2681414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4" name="Oval 213"/>
                  <p:cNvSpPr/>
                  <p:nvPr/>
                </p:nvSpPr>
                <p:spPr>
                  <a:xfrm>
                    <a:off x="1825967" y="3537205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5" name="Oval 214"/>
                  <p:cNvSpPr/>
                  <p:nvPr/>
                </p:nvSpPr>
                <p:spPr>
                  <a:xfrm>
                    <a:off x="2892767" y="3537204"/>
                    <a:ext cx="593125" cy="593125"/>
                  </a:xfrm>
                  <a:prstGeom prst="ellipse">
                    <a:avLst/>
                  </a:prstGeom>
                  <a:solidFill>
                    <a:srgbClr val="A28227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6" name="Oval 215"/>
                  <p:cNvSpPr/>
                  <p:nvPr/>
                </p:nvSpPr>
                <p:spPr>
                  <a:xfrm>
                    <a:off x="3959567" y="3537203"/>
                    <a:ext cx="593125" cy="593125"/>
                  </a:xfrm>
                  <a:prstGeom prst="ellipse">
                    <a:avLst/>
                  </a:prstGeom>
                  <a:solidFill>
                    <a:srgbClr val="A28227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7" name="Oval 216"/>
                  <p:cNvSpPr/>
                  <p:nvPr/>
                </p:nvSpPr>
                <p:spPr>
                  <a:xfrm>
                    <a:off x="1825967" y="4392994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8" name="Oval 217"/>
                  <p:cNvSpPr/>
                  <p:nvPr/>
                </p:nvSpPr>
                <p:spPr>
                  <a:xfrm>
                    <a:off x="2892767" y="4392993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9" name="Oval 218"/>
                  <p:cNvSpPr/>
                  <p:nvPr/>
                </p:nvSpPr>
                <p:spPr>
                  <a:xfrm>
                    <a:off x="3959567" y="4392992"/>
                    <a:ext cx="593125" cy="593125"/>
                  </a:xfrm>
                  <a:prstGeom prst="ellipse">
                    <a:avLst/>
                  </a:prstGeom>
                  <a:solidFill>
                    <a:srgbClr val="FFC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220" name="Straight Connector 219"/>
                  <p:cNvCxnSpPr>
                    <a:stCxn id="240" idx="6"/>
                    <a:endCxn id="241" idx="2"/>
                  </p:cNvCxnSpPr>
                  <p:nvPr/>
                </p:nvCxnSpPr>
                <p:spPr>
                  <a:xfrm flipV="1">
                    <a:off x="2419092" y="2977978"/>
                    <a:ext cx="473675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1" name="Straight Connector 220"/>
                  <p:cNvCxnSpPr>
                    <a:endCxn id="242" idx="2"/>
                  </p:cNvCxnSpPr>
                  <p:nvPr/>
                </p:nvCxnSpPr>
                <p:spPr>
                  <a:xfrm flipV="1">
                    <a:off x="3485893" y="2977977"/>
                    <a:ext cx="473674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2" name="Straight Connector 221"/>
                  <p:cNvCxnSpPr/>
                  <p:nvPr/>
                </p:nvCxnSpPr>
                <p:spPr>
                  <a:xfrm flipV="1">
                    <a:off x="2419092" y="3869961"/>
                    <a:ext cx="473675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3" name="Straight Connector 222"/>
                  <p:cNvCxnSpPr/>
                  <p:nvPr/>
                </p:nvCxnSpPr>
                <p:spPr>
                  <a:xfrm flipV="1">
                    <a:off x="3485893" y="3869960"/>
                    <a:ext cx="473674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4" name="Straight Connector 223"/>
                  <p:cNvCxnSpPr/>
                  <p:nvPr/>
                </p:nvCxnSpPr>
                <p:spPr>
                  <a:xfrm flipV="1">
                    <a:off x="2424497" y="4713388"/>
                    <a:ext cx="473675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5" name="Straight Connector 224"/>
                  <p:cNvCxnSpPr/>
                  <p:nvPr/>
                </p:nvCxnSpPr>
                <p:spPr>
                  <a:xfrm flipV="1">
                    <a:off x="3491298" y="4713387"/>
                    <a:ext cx="473674" cy="1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6" name="Straight Connector 225"/>
                  <p:cNvCxnSpPr>
                    <a:stCxn id="245" idx="4"/>
                    <a:endCxn id="248" idx="0"/>
                  </p:cNvCxnSpPr>
                  <p:nvPr/>
                </p:nvCxnSpPr>
                <p:spPr>
                  <a:xfrm>
                    <a:off x="4256130" y="4130328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" name="Straight Connector 226"/>
                  <p:cNvCxnSpPr/>
                  <p:nvPr/>
                </p:nvCxnSpPr>
                <p:spPr>
                  <a:xfrm>
                    <a:off x="4256130" y="3274539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8" name="Straight Connector 227"/>
                  <p:cNvCxnSpPr/>
                  <p:nvPr/>
                </p:nvCxnSpPr>
                <p:spPr>
                  <a:xfrm>
                    <a:off x="3185211" y="4130328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9" name="Straight Connector 228"/>
                  <p:cNvCxnSpPr/>
                  <p:nvPr/>
                </p:nvCxnSpPr>
                <p:spPr>
                  <a:xfrm>
                    <a:off x="3185211" y="3274539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0" name="Straight Connector 229"/>
                  <p:cNvCxnSpPr/>
                  <p:nvPr/>
                </p:nvCxnSpPr>
                <p:spPr>
                  <a:xfrm>
                    <a:off x="2110173" y="4117971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1" name="Straight Connector 230"/>
                  <p:cNvCxnSpPr/>
                  <p:nvPr/>
                </p:nvCxnSpPr>
                <p:spPr>
                  <a:xfrm>
                    <a:off x="2110173" y="3262182"/>
                    <a:ext cx="0" cy="262664"/>
                  </a:xfrm>
                  <a:prstGeom prst="line">
                    <a:avLst/>
                  </a:prstGeom>
                  <a:grpFill/>
                  <a:ln w="34925">
                    <a:solidFill>
                      <a:schemeClr val="accent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08" name="Straight Connector 207"/>
                <p:cNvCxnSpPr/>
                <p:nvPr/>
              </p:nvCxnSpPr>
              <p:spPr>
                <a:xfrm flipV="1">
                  <a:off x="2969118" y="2819095"/>
                  <a:ext cx="200122" cy="0"/>
                </a:xfrm>
                <a:prstGeom prst="line">
                  <a:avLst/>
                </a:prstGeom>
                <a:grpFill/>
                <a:ln w="3492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/>
                <p:nvPr/>
              </p:nvCxnSpPr>
              <p:spPr>
                <a:xfrm flipV="1">
                  <a:off x="2969118" y="3220817"/>
                  <a:ext cx="200122" cy="0"/>
                </a:xfrm>
                <a:prstGeom prst="line">
                  <a:avLst/>
                </a:prstGeom>
                <a:grpFill/>
                <a:ln w="3492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>
                <a:xfrm flipV="1">
                  <a:off x="2971402" y="3600672"/>
                  <a:ext cx="200122" cy="0"/>
                </a:xfrm>
                <a:prstGeom prst="line">
                  <a:avLst/>
                </a:prstGeom>
                <a:grpFill/>
                <a:ln w="3492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53" name="Straight Connector 252"/>
            <p:cNvCxnSpPr/>
            <p:nvPr/>
          </p:nvCxnSpPr>
          <p:spPr>
            <a:xfrm>
              <a:off x="5106876" y="3721139"/>
              <a:ext cx="0" cy="118296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>
              <a:off x="4654424" y="3721139"/>
              <a:ext cx="0" cy="118296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>
              <a:off x="4200233" y="3715574"/>
              <a:ext cx="0" cy="118296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>
              <a:off x="6459009" y="3721138"/>
              <a:ext cx="0" cy="118296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>
              <a:off x="6006557" y="3721138"/>
              <a:ext cx="0" cy="118296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>
              <a:off x="5552366" y="3715573"/>
              <a:ext cx="0" cy="118296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>
              <a:off x="2413097" y="3721141"/>
              <a:ext cx="0" cy="118296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>
              <a:off x="1960645" y="3721141"/>
              <a:ext cx="0" cy="118296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>
              <a:off x="3765230" y="3721140"/>
              <a:ext cx="0" cy="118296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>
              <a:off x="3312778" y="3721140"/>
              <a:ext cx="0" cy="118296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>
              <a:off x="2858587" y="3715575"/>
              <a:ext cx="0" cy="118296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7" name="Freeform 266"/>
          <p:cNvSpPr/>
          <p:nvPr/>
        </p:nvSpPr>
        <p:spPr>
          <a:xfrm>
            <a:off x="5180237" y="4560946"/>
            <a:ext cx="2061857" cy="1600126"/>
          </a:xfrm>
          <a:custGeom>
            <a:avLst/>
            <a:gdLst>
              <a:gd name="connsiteX0" fmla="*/ 3146958 w 4046303"/>
              <a:gd name="connsiteY0" fmla="*/ 60962 h 3060733"/>
              <a:gd name="connsiteX1" fmla="*/ 3369380 w 4046303"/>
              <a:gd name="connsiteY1" fmla="*/ 172173 h 3060733"/>
              <a:gd name="connsiteX2" fmla="*/ 3369380 w 4046303"/>
              <a:gd name="connsiteY2" fmla="*/ 555232 h 3060733"/>
              <a:gd name="connsiteX3" fmla="*/ 3950148 w 4046303"/>
              <a:gd name="connsiteY3" fmla="*/ 555232 h 3060733"/>
              <a:gd name="connsiteX4" fmla="*/ 3950148 w 4046303"/>
              <a:gd name="connsiteY4" fmla="*/ 1568486 h 3060733"/>
              <a:gd name="connsiteX5" fmla="*/ 4011931 w 4046303"/>
              <a:gd name="connsiteY5" fmla="*/ 2396389 h 3060733"/>
              <a:gd name="connsiteX6" fmla="*/ 3344667 w 4046303"/>
              <a:gd name="connsiteY6" fmla="*/ 2532313 h 3060733"/>
              <a:gd name="connsiteX7" fmla="*/ 3307596 w 4046303"/>
              <a:gd name="connsiteY7" fmla="*/ 2977157 h 3060733"/>
              <a:gd name="connsiteX8" fmla="*/ 638537 w 4046303"/>
              <a:gd name="connsiteY8" fmla="*/ 3026584 h 3060733"/>
              <a:gd name="connsiteX9" fmla="*/ 589110 w 4046303"/>
              <a:gd name="connsiteY9" fmla="*/ 2594097 h 3060733"/>
              <a:gd name="connsiteX10" fmla="*/ 94839 w 4046303"/>
              <a:gd name="connsiteY10" fmla="*/ 2458173 h 3060733"/>
              <a:gd name="connsiteX11" fmla="*/ 33056 w 4046303"/>
              <a:gd name="connsiteY11" fmla="*/ 654086 h 3060733"/>
              <a:gd name="connsiteX12" fmla="*/ 477899 w 4046303"/>
              <a:gd name="connsiteY12" fmla="*/ 555232 h 3060733"/>
              <a:gd name="connsiteX13" fmla="*/ 650894 w 4046303"/>
              <a:gd name="connsiteY13" fmla="*/ 36249 h 3060733"/>
              <a:gd name="connsiteX14" fmla="*/ 3146958 w 4046303"/>
              <a:gd name="connsiteY14" fmla="*/ 60962 h 306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46303" h="3060733">
                <a:moveTo>
                  <a:pt x="3146958" y="60962"/>
                </a:moveTo>
                <a:cubicBezTo>
                  <a:pt x="3600039" y="83616"/>
                  <a:pt x="3332310" y="89795"/>
                  <a:pt x="3369380" y="172173"/>
                </a:cubicBezTo>
                <a:cubicBezTo>
                  <a:pt x="3406450" y="254551"/>
                  <a:pt x="3272585" y="491389"/>
                  <a:pt x="3369380" y="555232"/>
                </a:cubicBezTo>
                <a:cubicBezTo>
                  <a:pt x="3466175" y="619075"/>
                  <a:pt x="3853353" y="386356"/>
                  <a:pt x="3950148" y="555232"/>
                </a:cubicBezTo>
                <a:cubicBezTo>
                  <a:pt x="4046943" y="724108"/>
                  <a:pt x="3939851" y="1261627"/>
                  <a:pt x="3950148" y="1568486"/>
                </a:cubicBezTo>
                <a:cubicBezTo>
                  <a:pt x="3960445" y="1875346"/>
                  <a:pt x="4112844" y="2235751"/>
                  <a:pt x="4011931" y="2396389"/>
                </a:cubicBezTo>
                <a:cubicBezTo>
                  <a:pt x="3911018" y="2557027"/>
                  <a:pt x="3462056" y="2435518"/>
                  <a:pt x="3344667" y="2532313"/>
                </a:cubicBezTo>
                <a:cubicBezTo>
                  <a:pt x="3227278" y="2629108"/>
                  <a:pt x="3758618" y="2894779"/>
                  <a:pt x="3307596" y="2977157"/>
                </a:cubicBezTo>
                <a:cubicBezTo>
                  <a:pt x="2856574" y="3059535"/>
                  <a:pt x="1091618" y="3090427"/>
                  <a:pt x="638537" y="3026584"/>
                </a:cubicBezTo>
                <a:cubicBezTo>
                  <a:pt x="185456" y="2962741"/>
                  <a:pt x="679726" y="2688832"/>
                  <a:pt x="589110" y="2594097"/>
                </a:cubicBezTo>
                <a:cubicBezTo>
                  <a:pt x="498494" y="2499362"/>
                  <a:pt x="187515" y="2781508"/>
                  <a:pt x="94839" y="2458173"/>
                </a:cubicBezTo>
                <a:cubicBezTo>
                  <a:pt x="2163" y="2134838"/>
                  <a:pt x="-30787" y="971243"/>
                  <a:pt x="33056" y="654086"/>
                </a:cubicBezTo>
                <a:cubicBezTo>
                  <a:pt x="96899" y="336929"/>
                  <a:pt x="374926" y="658205"/>
                  <a:pt x="477899" y="555232"/>
                </a:cubicBezTo>
                <a:cubicBezTo>
                  <a:pt x="580872" y="452259"/>
                  <a:pt x="210170" y="120687"/>
                  <a:pt x="650894" y="36249"/>
                </a:cubicBezTo>
                <a:cubicBezTo>
                  <a:pt x="1091618" y="-48189"/>
                  <a:pt x="2693877" y="38308"/>
                  <a:pt x="3146958" y="60962"/>
                </a:cubicBezTo>
                <a:close/>
              </a:path>
            </a:pathLst>
          </a:custGeom>
          <a:noFill/>
          <a:ln w="508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TextBox 268"/>
          <p:cNvSpPr txBox="1"/>
          <p:nvPr/>
        </p:nvSpPr>
        <p:spPr>
          <a:xfrm>
            <a:off x="7271009" y="3158184"/>
            <a:ext cx="1720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big edge weights* between similar pixels.  </a:t>
            </a:r>
          </a:p>
        </p:txBody>
      </p:sp>
      <p:cxnSp>
        <p:nvCxnSpPr>
          <p:cNvPr id="271" name="Straight Arrow Connector 270"/>
          <p:cNvCxnSpPr>
            <a:cxnSpLocks/>
          </p:cNvCxnSpPr>
          <p:nvPr/>
        </p:nvCxnSpPr>
        <p:spPr>
          <a:xfrm flipH="1">
            <a:off x="6966209" y="4119364"/>
            <a:ext cx="741989" cy="4289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344251" y="6540170"/>
            <a:ext cx="6936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</a:rPr>
              <a:t>*For the rest of today edges </a:t>
            </a:r>
            <a:r>
              <a:rPr lang="en-US" sz="1200">
                <a:solidFill>
                  <a:schemeClr val="accent1"/>
                </a:solidFill>
              </a:rPr>
              <a:t>aren’t weighted; but the algorithm can be adapted to deal with edge weights.</a:t>
            </a:r>
            <a:endParaRPr lang="en-US" sz="1200" dirty="0">
              <a:solidFill>
                <a:schemeClr val="accent1"/>
              </a:solidFill>
            </a:endParaRPr>
          </a:p>
        </p:txBody>
      </p: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C02552F4-99E2-5E48-97D0-EF4F509B6687}"/>
              </a:ext>
            </a:extLst>
          </p:cNvPr>
          <p:cNvGrpSpPr/>
          <p:nvPr/>
        </p:nvGrpSpPr>
        <p:grpSpPr>
          <a:xfrm>
            <a:off x="1393748" y="1890612"/>
            <a:ext cx="5119959" cy="2376655"/>
            <a:chOff x="4259727" y="4476981"/>
            <a:chExt cx="3908769" cy="1856885"/>
          </a:xfrm>
        </p:grpSpPr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88BDC878-D58C-9A49-9565-380D5A1628B4}"/>
                </a:ext>
              </a:extLst>
            </p:cNvPr>
            <p:cNvGrpSpPr/>
            <p:nvPr/>
          </p:nvGrpSpPr>
          <p:grpSpPr>
            <a:xfrm>
              <a:off x="6879907" y="4951294"/>
              <a:ext cx="1288589" cy="1160927"/>
              <a:chOff x="7125146" y="5828128"/>
              <a:chExt cx="548872" cy="505738"/>
            </a:xfrm>
          </p:grpSpPr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643D7BA8-0F52-9D48-A040-D54CFD489895}"/>
                  </a:ext>
                </a:extLst>
              </p:cNvPr>
              <p:cNvSpPr/>
              <p:nvPr/>
            </p:nvSpPr>
            <p:spPr>
              <a:xfrm>
                <a:off x="7416713" y="6073392"/>
                <a:ext cx="69937" cy="74595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E2918275-EDCB-A846-93B6-167CC6D8ABAA}"/>
                  </a:ext>
                </a:extLst>
              </p:cNvPr>
              <p:cNvSpPr/>
              <p:nvPr/>
            </p:nvSpPr>
            <p:spPr>
              <a:xfrm>
                <a:off x="7346776" y="6259271"/>
                <a:ext cx="69937" cy="74595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86B8EA60-77F6-FA4A-9865-F5DD2A73C85B}"/>
                  </a:ext>
                </a:extLst>
              </p:cNvPr>
              <p:cNvSpPr/>
              <p:nvPr/>
            </p:nvSpPr>
            <p:spPr>
              <a:xfrm>
                <a:off x="7569113" y="6225792"/>
                <a:ext cx="69937" cy="74595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84D4ECF8-E6EF-CA41-8404-E12278B775A2}"/>
                  </a:ext>
                </a:extLst>
              </p:cNvPr>
              <p:cNvSpPr/>
              <p:nvPr/>
            </p:nvSpPr>
            <p:spPr>
              <a:xfrm>
                <a:off x="7604081" y="6036094"/>
                <a:ext cx="69937" cy="74595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1F3CD3C6-4615-024D-BBEC-A9ACC4EF837E}"/>
                  </a:ext>
                </a:extLst>
              </p:cNvPr>
              <p:cNvSpPr/>
              <p:nvPr/>
            </p:nvSpPr>
            <p:spPr>
              <a:xfrm>
                <a:off x="7125146" y="6100818"/>
                <a:ext cx="69937" cy="74595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Oval 273">
                <a:extLst>
                  <a:ext uri="{FF2B5EF4-FFF2-40B4-BE49-F238E27FC236}">
                    <a16:creationId xmlns:a16="http://schemas.microsoft.com/office/drawing/2014/main" id="{F28159F1-B100-DF42-B8F4-9E320D4B1A49}"/>
                  </a:ext>
                </a:extLst>
              </p:cNvPr>
              <p:cNvSpPr/>
              <p:nvPr/>
            </p:nvSpPr>
            <p:spPr>
              <a:xfrm>
                <a:off x="7305503" y="5894031"/>
                <a:ext cx="69937" cy="74595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Oval 274">
                <a:extLst>
                  <a:ext uri="{FF2B5EF4-FFF2-40B4-BE49-F238E27FC236}">
                    <a16:creationId xmlns:a16="http://schemas.microsoft.com/office/drawing/2014/main" id="{EDDB60DB-2A3B-3948-9EE4-ED868F878CD3}"/>
                  </a:ext>
                </a:extLst>
              </p:cNvPr>
              <p:cNvSpPr/>
              <p:nvPr/>
            </p:nvSpPr>
            <p:spPr>
              <a:xfrm>
                <a:off x="7520829" y="5828128"/>
                <a:ext cx="69937" cy="74595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5058892-9C05-8F43-9D8B-7A809EE8DF69}"/>
                  </a:ext>
                </a:extLst>
              </p:cNvPr>
              <p:cNvCxnSpPr>
                <a:stCxn id="275" idx="5"/>
                <a:endCxn id="272" idx="7"/>
              </p:cNvCxnSpPr>
              <p:nvPr/>
            </p:nvCxnSpPr>
            <p:spPr>
              <a:xfrm>
                <a:off x="7580524" y="5891799"/>
                <a:ext cx="83252" cy="15521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E50FC7E3-E831-1E4B-A910-982D59D23634}"/>
                  </a:ext>
                </a:extLst>
              </p:cNvPr>
              <p:cNvCxnSpPr>
                <a:cxnSpLocks/>
                <a:stCxn id="272" idx="4"/>
                <a:endCxn id="270" idx="0"/>
              </p:cNvCxnSpPr>
              <p:nvPr/>
            </p:nvCxnSpPr>
            <p:spPr>
              <a:xfrm flipH="1">
                <a:off x="7604082" y="6110689"/>
                <a:ext cx="34968" cy="1151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8DACFEC3-5B1F-A341-AD51-CAAF4C0EBCE4}"/>
                  </a:ext>
                </a:extLst>
              </p:cNvPr>
              <p:cNvCxnSpPr>
                <a:cxnSpLocks/>
                <a:stCxn id="272" idx="3"/>
                <a:endCxn id="261" idx="6"/>
              </p:cNvCxnSpPr>
              <p:nvPr/>
            </p:nvCxnSpPr>
            <p:spPr>
              <a:xfrm flipH="1">
                <a:off x="7486650" y="6099765"/>
                <a:ext cx="127673" cy="109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6D3A79D0-8E41-AD40-9ACA-C16D8C02E15F}"/>
                  </a:ext>
                </a:extLst>
              </p:cNvPr>
              <p:cNvCxnSpPr>
                <a:cxnSpLocks/>
                <a:stCxn id="275" idx="3"/>
                <a:endCxn id="261" idx="7"/>
              </p:cNvCxnSpPr>
              <p:nvPr/>
            </p:nvCxnSpPr>
            <p:spPr>
              <a:xfrm flipH="1">
                <a:off x="7476408" y="5891799"/>
                <a:ext cx="54663" cy="19251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278">
                <a:extLst>
                  <a:ext uri="{FF2B5EF4-FFF2-40B4-BE49-F238E27FC236}">
                    <a16:creationId xmlns:a16="http://schemas.microsoft.com/office/drawing/2014/main" id="{8E0C152B-B31F-5D4A-90C7-1C441D906AC0}"/>
                  </a:ext>
                </a:extLst>
              </p:cNvPr>
              <p:cNvCxnSpPr>
                <a:cxnSpLocks/>
                <a:stCxn id="274" idx="4"/>
                <a:endCxn id="261" idx="3"/>
              </p:cNvCxnSpPr>
              <p:nvPr/>
            </p:nvCxnSpPr>
            <p:spPr>
              <a:xfrm>
                <a:off x="7340472" y="5968626"/>
                <a:ext cx="86483" cy="16843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279">
                <a:extLst>
                  <a:ext uri="{FF2B5EF4-FFF2-40B4-BE49-F238E27FC236}">
                    <a16:creationId xmlns:a16="http://schemas.microsoft.com/office/drawing/2014/main" id="{0FBC583B-66B8-0746-9F7D-0CA827C8918D}"/>
                  </a:ext>
                </a:extLst>
              </p:cNvPr>
              <p:cNvCxnSpPr>
                <a:cxnSpLocks/>
                <a:stCxn id="274" idx="6"/>
                <a:endCxn id="272" idx="1"/>
              </p:cNvCxnSpPr>
              <p:nvPr/>
            </p:nvCxnSpPr>
            <p:spPr>
              <a:xfrm>
                <a:off x="7375440" y="5931329"/>
                <a:ext cx="238883" cy="11568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280">
                <a:extLst>
                  <a:ext uri="{FF2B5EF4-FFF2-40B4-BE49-F238E27FC236}">
                    <a16:creationId xmlns:a16="http://schemas.microsoft.com/office/drawing/2014/main" id="{75901CF3-ECFE-1C45-8B3D-FAABCF576ADB}"/>
                  </a:ext>
                </a:extLst>
              </p:cNvPr>
              <p:cNvCxnSpPr>
                <a:cxnSpLocks/>
                <a:stCxn id="274" idx="7"/>
                <a:endCxn id="275" idx="3"/>
              </p:cNvCxnSpPr>
              <p:nvPr/>
            </p:nvCxnSpPr>
            <p:spPr>
              <a:xfrm flipV="1">
                <a:off x="7365198" y="5891799"/>
                <a:ext cx="165873" cy="131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281">
                <a:extLst>
                  <a:ext uri="{FF2B5EF4-FFF2-40B4-BE49-F238E27FC236}">
                    <a16:creationId xmlns:a16="http://schemas.microsoft.com/office/drawing/2014/main" id="{426ED862-3048-1E4E-BEDC-7B7871E1E93C}"/>
                  </a:ext>
                </a:extLst>
              </p:cNvPr>
              <p:cNvCxnSpPr>
                <a:cxnSpLocks/>
                <a:stCxn id="270" idx="2"/>
                <a:endCxn id="275" idx="4"/>
              </p:cNvCxnSpPr>
              <p:nvPr/>
            </p:nvCxnSpPr>
            <p:spPr>
              <a:xfrm flipH="1" flipV="1">
                <a:off x="7555798" y="5902723"/>
                <a:ext cx="13315" cy="36036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5DE23775-0EC8-E54E-A439-E7D8997BC1DA}"/>
                  </a:ext>
                </a:extLst>
              </p:cNvPr>
              <p:cNvCxnSpPr>
                <a:cxnSpLocks/>
                <a:stCxn id="268" idx="7"/>
                <a:endCxn id="272" idx="3"/>
              </p:cNvCxnSpPr>
              <p:nvPr/>
            </p:nvCxnSpPr>
            <p:spPr>
              <a:xfrm flipV="1">
                <a:off x="7406471" y="6099765"/>
                <a:ext cx="207852" cy="17043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03693533-6B79-6B47-B017-3AFF621DCF2B}"/>
                  </a:ext>
                </a:extLst>
              </p:cNvPr>
              <p:cNvCxnSpPr>
                <a:cxnSpLocks/>
                <a:stCxn id="261" idx="4"/>
                <a:endCxn id="270" idx="2"/>
              </p:cNvCxnSpPr>
              <p:nvPr/>
            </p:nvCxnSpPr>
            <p:spPr>
              <a:xfrm>
                <a:off x="7451682" y="6147987"/>
                <a:ext cx="117431" cy="1151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284">
                <a:extLst>
                  <a:ext uri="{FF2B5EF4-FFF2-40B4-BE49-F238E27FC236}">
                    <a16:creationId xmlns:a16="http://schemas.microsoft.com/office/drawing/2014/main" id="{09B0FB7C-3C1F-2143-947D-DDA61D923AB5}"/>
                  </a:ext>
                </a:extLst>
              </p:cNvPr>
              <p:cNvCxnSpPr>
                <a:cxnSpLocks/>
                <a:stCxn id="261" idx="3"/>
                <a:endCxn id="268" idx="7"/>
              </p:cNvCxnSpPr>
              <p:nvPr/>
            </p:nvCxnSpPr>
            <p:spPr>
              <a:xfrm flipH="1">
                <a:off x="7406471" y="6137063"/>
                <a:ext cx="20484" cy="1331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285">
                <a:extLst>
                  <a:ext uri="{FF2B5EF4-FFF2-40B4-BE49-F238E27FC236}">
                    <a16:creationId xmlns:a16="http://schemas.microsoft.com/office/drawing/2014/main" id="{15CA8284-291D-6140-AA7D-B2A9B13CBE90}"/>
                  </a:ext>
                </a:extLst>
              </p:cNvPr>
              <p:cNvCxnSpPr>
                <a:cxnSpLocks/>
                <a:stCxn id="270" idx="3"/>
                <a:endCxn id="268" idx="6"/>
              </p:cNvCxnSpPr>
              <p:nvPr/>
            </p:nvCxnSpPr>
            <p:spPr>
              <a:xfrm flipH="1">
                <a:off x="7416713" y="6289463"/>
                <a:ext cx="162642" cy="710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286">
                <a:extLst>
                  <a:ext uri="{FF2B5EF4-FFF2-40B4-BE49-F238E27FC236}">
                    <a16:creationId xmlns:a16="http://schemas.microsoft.com/office/drawing/2014/main" id="{674EC363-8B68-E147-8465-6DE4DC0C7314}"/>
                  </a:ext>
                </a:extLst>
              </p:cNvPr>
              <p:cNvCxnSpPr>
                <a:cxnSpLocks/>
                <a:stCxn id="261" idx="3"/>
                <a:endCxn id="273" idx="6"/>
              </p:cNvCxnSpPr>
              <p:nvPr/>
            </p:nvCxnSpPr>
            <p:spPr>
              <a:xfrm flipH="1">
                <a:off x="7195083" y="6137063"/>
                <a:ext cx="231872" cy="105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287">
                <a:extLst>
                  <a:ext uri="{FF2B5EF4-FFF2-40B4-BE49-F238E27FC236}">
                    <a16:creationId xmlns:a16="http://schemas.microsoft.com/office/drawing/2014/main" id="{12950256-CDE2-1E45-BD11-246F0F011312}"/>
                  </a:ext>
                </a:extLst>
              </p:cNvPr>
              <p:cNvCxnSpPr>
                <a:cxnSpLocks/>
                <a:stCxn id="274" idx="3"/>
                <a:endCxn id="268" idx="1"/>
              </p:cNvCxnSpPr>
              <p:nvPr/>
            </p:nvCxnSpPr>
            <p:spPr>
              <a:xfrm>
                <a:off x="7315745" y="5957702"/>
                <a:ext cx="41273" cy="31249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A57EF46C-3C7D-C647-A27C-E9C69B24169E}"/>
                  </a:ext>
                </a:extLst>
              </p:cNvPr>
              <p:cNvCxnSpPr>
                <a:cxnSpLocks/>
                <a:stCxn id="275" idx="3"/>
                <a:endCxn id="273" idx="6"/>
              </p:cNvCxnSpPr>
              <p:nvPr/>
            </p:nvCxnSpPr>
            <p:spPr>
              <a:xfrm flipH="1">
                <a:off x="7195083" y="5891799"/>
                <a:ext cx="335988" cy="24631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289">
                <a:extLst>
                  <a:ext uri="{FF2B5EF4-FFF2-40B4-BE49-F238E27FC236}">
                    <a16:creationId xmlns:a16="http://schemas.microsoft.com/office/drawing/2014/main" id="{0986D042-0E76-0D47-9210-B4B077F62A52}"/>
                  </a:ext>
                </a:extLst>
              </p:cNvPr>
              <p:cNvCxnSpPr>
                <a:cxnSpLocks/>
                <a:stCxn id="270" idx="2"/>
                <a:endCxn id="273" idx="5"/>
              </p:cNvCxnSpPr>
              <p:nvPr/>
            </p:nvCxnSpPr>
            <p:spPr>
              <a:xfrm flipH="1" flipV="1">
                <a:off x="7184841" y="6164489"/>
                <a:ext cx="384272" cy="986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85294F60-05BC-DD44-B87A-5548B2DAD055}"/>
                  </a:ext>
                </a:extLst>
              </p:cNvPr>
              <p:cNvCxnSpPr>
                <a:cxnSpLocks/>
                <a:stCxn id="268" idx="2"/>
                <a:endCxn id="273" idx="5"/>
              </p:cNvCxnSpPr>
              <p:nvPr/>
            </p:nvCxnSpPr>
            <p:spPr>
              <a:xfrm flipH="1" flipV="1">
                <a:off x="7184841" y="6164489"/>
                <a:ext cx="161935" cy="132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9C9A6FEF-FF0B-514F-A0E3-0CB04397D15C}"/>
                  </a:ext>
                </a:extLst>
              </p:cNvPr>
              <p:cNvCxnSpPr>
                <a:cxnSpLocks/>
                <a:stCxn id="274" idx="3"/>
                <a:endCxn id="273" idx="7"/>
              </p:cNvCxnSpPr>
              <p:nvPr/>
            </p:nvCxnSpPr>
            <p:spPr>
              <a:xfrm flipH="1">
                <a:off x="7184841" y="5957702"/>
                <a:ext cx="130904" cy="154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4" name="Group 293">
              <a:extLst>
                <a:ext uri="{FF2B5EF4-FFF2-40B4-BE49-F238E27FC236}">
                  <a16:creationId xmlns:a16="http://schemas.microsoft.com/office/drawing/2014/main" id="{98DCD653-3801-8644-8724-CB5DF5A16E4A}"/>
                </a:ext>
              </a:extLst>
            </p:cNvPr>
            <p:cNvGrpSpPr/>
            <p:nvPr/>
          </p:nvGrpSpPr>
          <p:grpSpPr>
            <a:xfrm rot="8837789">
              <a:off x="4259727" y="4853571"/>
              <a:ext cx="1288589" cy="1160927"/>
              <a:chOff x="7125146" y="5828128"/>
              <a:chExt cx="548872" cy="505738"/>
            </a:xfrm>
          </p:grpSpPr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43FD4584-74A1-3F41-89CA-366BE743826E}"/>
                  </a:ext>
                </a:extLst>
              </p:cNvPr>
              <p:cNvSpPr/>
              <p:nvPr/>
            </p:nvSpPr>
            <p:spPr>
              <a:xfrm>
                <a:off x="7416713" y="6073392"/>
                <a:ext cx="69937" cy="74595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AC05CA6B-EE9E-2A4C-A766-B192126CA7EB}"/>
                  </a:ext>
                </a:extLst>
              </p:cNvPr>
              <p:cNvSpPr/>
              <p:nvPr/>
            </p:nvSpPr>
            <p:spPr>
              <a:xfrm>
                <a:off x="7346776" y="6259271"/>
                <a:ext cx="69937" cy="74595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05E34A61-9428-B042-B60E-B6E339C28D8B}"/>
                  </a:ext>
                </a:extLst>
              </p:cNvPr>
              <p:cNvSpPr/>
              <p:nvPr/>
            </p:nvSpPr>
            <p:spPr>
              <a:xfrm>
                <a:off x="7569113" y="6225792"/>
                <a:ext cx="69937" cy="74595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Oval 297">
                <a:extLst>
                  <a:ext uri="{FF2B5EF4-FFF2-40B4-BE49-F238E27FC236}">
                    <a16:creationId xmlns:a16="http://schemas.microsoft.com/office/drawing/2014/main" id="{2F6FCEC8-995B-054B-AF5A-BE9B9DD4538B}"/>
                  </a:ext>
                </a:extLst>
              </p:cNvPr>
              <p:cNvSpPr/>
              <p:nvPr/>
            </p:nvSpPr>
            <p:spPr>
              <a:xfrm>
                <a:off x="7604081" y="6036094"/>
                <a:ext cx="69937" cy="74595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8B57ADDF-3F75-9641-AF3E-C05F2CD2EEF1}"/>
                  </a:ext>
                </a:extLst>
              </p:cNvPr>
              <p:cNvSpPr/>
              <p:nvPr/>
            </p:nvSpPr>
            <p:spPr>
              <a:xfrm>
                <a:off x="7125146" y="6100818"/>
                <a:ext cx="69937" cy="74595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Oval 299">
                <a:extLst>
                  <a:ext uri="{FF2B5EF4-FFF2-40B4-BE49-F238E27FC236}">
                    <a16:creationId xmlns:a16="http://schemas.microsoft.com/office/drawing/2014/main" id="{40F110C2-2761-E649-ACEA-5F95F7EF9443}"/>
                  </a:ext>
                </a:extLst>
              </p:cNvPr>
              <p:cNvSpPr/>
              <p:nvPr/>
            </p:nvSpPr>
            <p:spPr>
              <a:xfrm>
                <a:off x="7305503" y="5894031"/>
                <a:ext cx="69937" cy="74595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Oval 300">
                <a:extLst>
                  <a:ext uri="{FF2B5EF4-FFF2-40B4-BE49-F238E27FC236}">
                    <a16:creationId xmlns:a16="http://schemas.microsoft.com/office/drawing/2014/main" id="{C1A4358D-09A8-0745-B42C-EF947AB7BF10}"/>
                  </a:ext>
                </a:extLst>
              </p:cNvPr>
              <p:cNvSpPr/>
              <p:nvPr/>
            </p:nvSpPr>
            <p:spPr>
              <a:xfrm>
                <a:off x="7520829" y="5828128"/>
                <a:ext cx="69937" cy="74595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2" name="Straight Connector 301">
                <a:extLst>
                  <a:ext uri="{FF2B5EF4-FFF2-40B4-BE49-F238E27FC236}">
                    <a16:creationId xmlns:a16="http://schemas.microsoft.com/office/drawing/2014/main" id="{7DF0697F-AC4C-4640-AC7B-E3FF697AFFDF}"/>
                  </a:ext>
                </a:extLst>
              </p:cNvPr>
              <p:cNvCxnSpPr>
                <a:stCxn id="301" idx="5"/>
                <a:endCxn id="298" idx="7"/>
              </p:cNvCxnSpPr>
              <p:nvPr/>
            </p:nvCxnSpPr>
            <p:spPr>
              <a:xfrm>
                <a:off x="7580524" y="5891799"/>
                <a:ext cx="83252" cy="15521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302">
                <a:extLst>
                  <a:ext uri="{FF2B5EF4-FFF2-40B4-BE49-F238E27FC236}">
                    <a16:creationId xmlns:a16="http://schemas.microsoft.com/office/drawing/2014/main" id="{35FB9DCD-53B3-F348-BBAF-564595201718}"/>
                  </a:ext>
                </a:extLst>
              </p:cNvPr>
              <p:cNvCxnSpPr>
                <a:cxnSpLocks/>
                <a:stCxn id="298" idx="4"/>
                <a:endCxn id="297" idx="0"/>
              </p:cNvCxnSpPr>
              <p:nvPr/>
            </p:nvCxnSpPr>
            <p:spPr>
              <a:xfrm flipH="1">
                <a:off x="7604082" y="6110689"/>
                <a:ext cx="34968" cy="1151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303">
                <a:extLst>
                  <a:ext uri="{FF2B5EF4-FFF2-40B4-BE49-F238E27FC236}">
                    <a16:creationId xmlns:a16="http://schemas.microsoft.com/office/drawing/2014/main" id="{F2662F4A-6444-E24D-A131-F0D9609D34C5}"/>
                  </a:ext>
                </a:extLst>
              </p:cNvPr>
              <p:cNvCxnSpPr>
                <a:cxnSpLocks/>
                <a:stCxn id="298" idx="3"/>
                <a:endCxn id="295" idx="6"/>
              </p:cNvCxnSpPr>
              <p:nvPr/>
            </p:nvCxnSpPr>
            <p:spPr>
              <a:xfrm flipH="1">
                <a:off x="7486650" y="6099765"/>
                <a:ext cx="127673" cy="109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304">
                <a:extLst>
                  <a:ext uri="{FF2B5EF4-FFF2-40B4-BE49-F238E27FC236}">
                    <a16:creationId xmlns:a16="http://schemas.microsoft.com/office/drawing/2014/main" id="{B68A2175-E122-1F4A-A793-3D969D625A19}"/>
                  </a:ext>
                </a:extLst>
              </p:cNvPr>
              <p:cNvCxnSpPr>
                <a:cxnSpLocks/>
                <a:stCxn id="301" idx="3"/>
                <a:endCxn id="295" idx="7"/>
              </p:cNvCxnSpPr>
              <p:nvPr/>
            </p:nvCxnSpPr>
            <p:spPr>
              <a:xfrm flipH="1">
                <a:off x="7476408" y="5891799"/>
                <a:ext cx="54663" cy="19251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305">
                <a:extLst>
                  <a:ext uri="{FF2B5EF4-FFF2-40B4-BE49-F238E27FC236}">
                    <a16:creationId xmlns:a16="http://schemas.microsoft.com/office/drawing/2014/main" id="{F34066A9-2F84-C74D-B74C-DF54A36749B8}"/>
                  </a:ext>
                </a:extLst>
              </p:cNvPr>
              <p:cNvCxnSpPr>
                <a:cxnSpLocks/>
                <a:stCxn id="300" idx="4"/>
                <a:endCxn id="295" idx="3"/>
              </p:cNvCxnSpPr>
              <p:nvPr/>
            </p:nvCxnSpPr>
            <p:spPr>
              <a:xfrm>
                <a:off x="7340472" y="5968626"/>
                <a:ext cx="86483" cy="16843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306">
                <a:extLst>
                  <a:ext uri="{FF2B5EF4-FFF2-40B4-BE49-F238E27FC236}">
                    <a16:creationId xmlns:a16="http://schemas.microsoft.com/office/drawing/2014/main" id="{883A1CDD-C850-F44B-BB0C-FA478E1FC18E}"/>
                  </a:ext>
                </a:extLst>
              </p:cNvPr>
              <p:cNvCxnSpPr>
                <a:cxnSpLocks/>
                <a:stCxn id="300" idx="6"/>
                <a:endCxn id="298" idx="1"/>
              </p:cNvCxnSpPr>
              <p:nvPr/>
            </p:nvCxnSpPr>
            <p:spPr>
              <a:xfrm>
                <a:off x="7375440" y="5931329"/>
                <a:ext cx="238883" cy="11568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307">
                <a:extLst>
                  <a:ext uri="{FF2B5EF4-FFF2-40B4-BE49-F238E27FC236}">
                    <a16:creationId xmlns:a16="http://schemas.microsoft.com/office/drawing/2014/main" id="{E0F9AF9B-9957-4243-9B4C-2A76FE8602C4}"/>
                  </a:ext>
                </a:extLst>
              </p:cNvPr>
              <p:cNvCxnSpPr>
                <a:cxnSpLocks/>
                <a:stCxn id="300" idx="7"/>
                <a:endCxn id="301" idx="3"/>
              </p:cNvCxnSpPr>
              <p:nvPr/>
            </p:nvCxnSpPr>
            <p:spPr>
              <a:xfrm flipV="1">
                <a:off x="7365198" y="5891799"/>
                <a:ext cx="165873" cy="131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60F9C63A-684A-104F-8E6B-2886387DDAA8}"/>
                  </a:ext>
                </a:extLst>
              </p:cNvPr>
              <p:cNvCxnSpPr>
                <a:cxnSpLocks/>
                <a:stCxn id="297" idx="2"/>
                <a:endCxn id="301" idx="4"/>
              </p:cNvCxnSpPr>
              <p:nvPr/>
            </p:nvCxnSpPr>
            <p:spPr>
              <a:xfrm flipH="1" flipV="1">
                <a:off x="7555798" y="5902723"/>
                <a:ext cx="13315" cy="36036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>
                <a:extLst>
                  <a:ext uri="{FF2B5EF4-FFF2-40B4-BE49-F238E27FC236}">
                    <a16:creationId xmlns:a16="http://schemas.microsoft.com/office/drawing/2014/main" id="{55A2B95B-D4A6-6A49-A663-1303CE40F4B5}"/>
                  </a:ext>
                </a:extLst>
              </p:cNvPr>
              <p:cNvCxnSpPr>
                <a:cxnSpLocks/>
                <a:stCxn id="296" idx="7"/>
                <a:endCxn id="298" idx="3"/>
              </p:cNvCxnSpPr>
              <p:nvPr/>
            </p:nvCxnSpPr>
            <p:spPr>
              <a:xfrm flipV="1">
                <a:off x="7406471" y="6099765"/>
                <a:ext cx="207852" cy="17043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310">
                <a:extLst>
                  <a:ext uri="{FF2B5EF4-FFF2-40B4-BE49-F238E27FC236}">
                    <a16:creationId xmlns:a16="http://schemas.microsoft.com/office/drawing/2014/main" id="{8F533E0D-25D9-5540-87A9-80D77215D0F2}"/>
                  </a:ext>
                </a:extLst>
              </p:cNvPr>
              <p:cNvCxnSpPr>
                <a:cxnSpLocks/>
                <a:stCxn id="295" idx="4"/>
                <a:endCxn id="297" idx="2"/>
              </p:cNvCxnSpPr>
              <p:nvPr/>
            </p:nvCxnSpPr>
            <p:spPr>
              <a:xfrm>
                <a:off x="7451682" y="6147987"/>
                <a:ext cx="117431" cy="11510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>
                <a:extLst>
                  <a:ext uri="{FF2B5EF4-FFF2-40B4-BE49-F238E27FC236}">
                    <a16:creationId xmlns:a16="http://schemas.microsoft.com/office/drawing/2014/main" id="{197BC172-622E-4F4F-8732-48768A162D08}"/>
                  </a:ext>
                </a:extLst>
              </p:cNvPr>
              <p:cNvCxnSpPr>
                <a:cxnSpLocks/>
                <a:stCxn id="295" idx="3"/>
                <a:endCxn id="296" idx="7"/>
              </p:cNvCxnSpPr>
              <p:nvPr/>
            </p:nvCxnSpPr>
            <p:spPr>
              <a:xfrm flipH="1">
                <a:off x="7406471" y="6137063"/>
                <a:ext cx="20484" cy="13313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>
                <a:extLst>
                  <a:ext uri="{FF2B5EF4-FFF2-40B4-BE49-F238E27FC236}">
                    <a16:creationId xmlns:a16="http://schemas.microsoft.com/office/drawing/2014/main" id="{29FEEF8C-934D-BB42-8A59-F13459B405E7}"/>
                  </a:ext>
                </a:extLst>
              </p:cNvPr>
              <p:cNvCxnSpPr>
                <a:cxnSpLocks/>
                <a:stCxn id="297" idx="3"/>
                <a:endCxn id="296" idx="6"/>
              </p:cNvCxnSpPr>
              <p:nvPr/>
            </p:nvCxnSpPr>
            <p:spPr>
              <a:xfrm flipH="1">
                <a:off x="7416713" y="6289463"/>
                <a:ext cx="162642" cy="710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313">
                <a:extLst>
                  <a:ext uri="{FF2B5EF4-FFF2-40B4-BE49-F238E27FC236}">
                    <a16:creationId xmlns:a16="http://schemas.microsoft.com/office/drawing/2014/main" id="{7E2F0D23-067E-4746-89CE-1C1A6F73B086}"/>
                  </a:ext>
                </a:extLst>
              </p:cNvPr>
              <p:cNvCxnSpPr>
                <a:cxnSpLocks/>
                <a:stCxn id="295" idx="3"/>
                <a:endCxn id="299" idx="6"/>
              </p:cNvCxnSpPr>
              <p:nvPr/>
            </p:nvCxnSpPr>
            <p:spPr>
              <a:xfrm flipH="1">
                <a:off x="7195083" y="6137063"/>
                <a:ext cx="231872" cy="105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314">
                <a:extLst>
                  <a:ext uri="{FF2B5EF4-FFF2-40B4-BE49-F238E27FC236}">
                    <a16:creationId xmlns:a16="http://schemas.microsoft.com/office/drawing/2014/main" id="{9E7145CC-3890-414E-91DB-0A11068B654B}"/>
                  </a:ext>
                </a:extLst>
              </p:cNvPr>
              <p:cNvCxnSpPr>
                <a:cxnSpLocks/>
                <a:stCxn id="300" idx="3"/>
                <a:endCxn id="296" idx="1"/>
              </p:cNvCxnSpPr>
              <p:nvPr/>
            </p:nvCxnSpPr>
            <p:spPr>
              <a:xfrm>
                <a:off x="7315745" y="5957702"/>
                <a:ext cx="41273" cy="31249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>
                <a:extLst>
                  <a:ext uri="{FF2B5EF4-FFF2-40B4-BE49-F238E27FC236}">
                    <a16:creationId xmlns:a16="http://schemas.microsoft.com/office/drawing/2014/main" id="{04DD8FA7-2061-4349-862F-69A7D2B8CAF8}"/>
                  </a:ext>
                </a:extLst>
              </p:cNvPr>
              <p:cNvCxnSpPr>
                <a:cxnSpLocks/>
                <a:stCxn id="301" idx="3"/>
                <a:endCxn id="299" idx="6"/>
              </p:cNvCxnSpPr>
              <p:nvPr/>
            </p:nvCxnSpPr>
            <p:spPr>
              <a:xfrm flipH="1">
                <a:off x="7195083" y="5891799"/>
                <a:ext cx="335988" cy="24631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52EA29D6-E88F-EE48-840C-CE18801A2734}"/>
                  </a:ext>
                </a:extLst>
              </p:cNvPr>
              <p:cNvCxnSpPr>
                <a:cxnSpLocks/>
                <a:stCxn id="297" idx="2"/>
                <a:endCxn id="299" idx="5"/>
              </p:cNvCxnSpPr>
              <p:nvPr/>
            </p:nvCxnSpPr>
            <p:spPr>
              <a:xfrm flipH="1" flipV="1">
                <a:off x="7184841" y="6164489"/>
                <a:ext cx="384272" cy="9860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2CD630CD-EC69-0B49-A5FC-892EA4F09F39}"/>
                  </a:ext>
                </a:extLst>
              </p:cNvPr>
              <p:cNvCxnSpPr>
                <a:cxnSpLocks/>
                <a:stCxn id="296" idx="2"/>
                <a:endCxn id="299" idx="5"/>
              </p:cNvCxnSpPr>
              <p:nvPr/>
            </p:nvCxnSpPr>
            <p:spPr>
              <a:xfrm flipH="1" flipV="1">
                <a:off x="7184841" y="6164489"/>
                <a:ext cx="161935" cy="13208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7F06D43B-D6D7-B84C-A718-EF8FC2E38B59}"/>
                  </a:ext>
                </a:extLst>
              </p:cNvPr>
              <p:cNvCxnSpPr>
                <a:cxnSpLocks/>
                <a:stCxn id="300" idx="3"/>
                <a:endCxn id="299" idx="7"/>
              </p:cNvCxnSpPr>
              <p:nvPr/>
            </p:nvCxnSpPr>
            <p:spPr>
              <a:xfrm flipH="1">
                <a:off x="7184841" y="5957702"/>
                <a:ext cx="130904" cy="154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id="{6556F2F2-2692-394A-B1E4-9B9E5B7B6DEB}"/>
                </a:ext>
              </a:extLst>
            </p:cNvPr>
            <p:cNvCxnSpPr>
              <a:stCxn id="274" idx="1"/>
              <a:endCxn id="301" idx="1"/>
            </p:cNvCxnSpPr>
            <p:nvPr/>
          </p:nvCxnSpPr>
          <p:spPr>
            <a:xfrm flipH="1">
              <a:off x="4944330" y="5127652"/>
              <a:ext cx="2383047" cy="9405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>
              <a:extLst>
                <a:ext uri="{FF2B5EF4-FFF2-40B4-BE49-F238E27FC236}">
                  <a16:creationId xmlns:a16="http://schemas.microsoft.com/office/drawing/2014/main" id="{601DF5F4-C9CF-CF4E-9512-0EF253999055}"/>
                </a:ext>
              </a:extLst>
            </p:cNvPr>
            <p:cNvCxnSpPr>
              <a:cxnSpLocks/>
              <a:stCxn id="268" idx="2"/>
              <a:endCxn id="300" idx="1"/>
            </p:cNvCxnSpPr>
            <p:nvPr/>
          </p:nvCxnSpPr>
          <p:spPr>
            <a:xfrm flipH="1" flipV="1">
              <a:off x="5287980" y="5667738"/>
              <a:ext cx="2112249" cy="3588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320">
              <a:extLst>
                <a:ext uri="{FF2B5EF4-FFF2-40B4-BE49-F238E27FC236}">
                  <a16:creationId xmlns:a16="http://schemas.microsoft.com/office/drawing/2014/main" id="{5CF2CD75-FF67-6B4C-9886-4E03068384B2}"/>
                </a:ext>
              </a:extLst>
            </p:cNvPr>
            <p:cNvCxnSpPr>
              <a:cxnSpLocks/>
              <a:stCxn id="273" idx="6"/>
              <a:endCxn id="299" idx="0"/>
            </p:cNvCxnSpPr>
            <p:nvPr/>
          </p:nvCxnSpPr>
          <p:spPr>
            <a:xfrm flipH="1" flipV="1">
              <a:off x="5352516" y="5091997"/>
              <a:ext cx="1691582" cy="5708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51CBA11F-8476-E745-87A1-E42C45E783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29274" y="4476981"/>
              <a:ext cx="747424" cy="1856885"/>
            </a:xfrm>
            <a:prstGeom prst="line">
              <a:avLst/>
            </a:prstGeom>
            <a:ln w="38100">
              <a:solidFill>
                <a:srgbClr val="CF6E6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1" name="Slide Number Placeholder 200">
            <a:extLst>
              <a:ext uri="{FF2B5EF4-FFF2-40B4-BE49-F238E27FC236}">
                <a16:creationId xmlns:a16="http://schemas.microsoft.com/office/drawing/2014/main" id="{3F5D83EB-4A16-B14D-A14C-7B4D66CC4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p"/>
      <p:bldP spid="267" grpId="0" animBg="1"/>
      <p:bldP spid="269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217891" cy="1325563"/>
          </a:xfrm>
        </p:spPr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798658" cy="4912059"/>
          </a:xfrm>
        </p:spPr>
        <p:txBody>
          <a:bodyPr>
            <a:normAutofit/>
          </a:bodyPr>
          <a:lstStyle/>
          <a:p>
            <a:r>
              <a:rPr lang="en-US" dirty="0"/>
              <a:t>Finds </a:t>
            </a:r>
            <a:r>
              <a:rPr lang="en-US" b="1" dirty="0"/>
              <a:t>global</a:t>
            </a:r>
            <a:r>
              <a:rPr lang="en-US" dirty="0"/>
              <a:t> </a:t>
            </a:r>
            <a:r>
              <a:rPr lang="en-US" b="1" dirty="0"/>
              <a:t>minimum cuts </a:t>
            </a:r>
            <a:r>
              <a:rPr lang="en-US" dirty="0"/>
              <a:t>in undirected graphs</a:t>
            </a:r>
          </a:p>
          <a:p>
            <a:r>
              <a:rPr lang="en-US" dirty="0"/>
              <a:t>Randomized algorithm</a:t>
            </a:r>
          </a:p>
          <a:p>
            <a:r>
              <a:rPr lang="en-US" dirty="0" err="1"/>
              <a:t>Karger’s</a:t>
            </a:r>
            <a:r>
              <a:rPr lang="en-US" dirty="0"/>
              <a:t> algorithm </a:t>
            </a:r>
            <a:r>
              <a:rPr lang="en-US" b="1" dirty="0"/>
              <a:t>might be wrong</a:t>
            </a:r>
            <a:r>
              <a:rPr lang="en-US" dirty="0"/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Compare to </a:t>
            </a:r>
            <a:r>
              <a:rPr lang="en-US" dirty="0" err="1">
                <a:solidFill>
                  <a:schemeClr val="accent4"/>
                </a:solidFill>
              </a:rPr>
              <a:t>QuickSort</a:t>
            </a:r>
            <a:r>
              <a:rPr lang="en-US" dirty="0">
                <a:solidFill>
                  <a:schemeClr val="accent4"/>
                </a:solidFill>
              </a:rPr>
              <a:t>, which just might be slow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r>
              <a:rPr lang="en-US" dirty="0"/>
              <a:t>Why would we want an algorithm that might be wrong?</a:t>
            </a:r>
          </a:p>
          <a:p>
            <a:pPr lvl="1"/>
            <a:r>
              <a:rPr lang="en-US" b="1" dirty="0">
                <a:solidFill>
                  <a:schemeClr val="accent4"/>
                </a:solidFill>
              </a:rPr>
              <a:t>With high probability it won’t be wrong.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Maybe the stakes are low and the cost of a deterministic algorithm is high.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7175A-97DA-D44B-9C55-37C6B5047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6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sorts of gambling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/>
          <a:lstStyle/>
          <a:p>
            <a:r>
              <a:rPr lang="en-US" dirty="0" err="1"/>
              <a:t>QuickSort</a:t>
            </a:r>
            <a:r>
              <a:rPr lang="en-US" dirty="0"/>
              <a:t> is a </a:t>
            </a:r>
            <a:r>
              <a:rPr lang="en-US" b="1" dirty="0">
                <a:solidFill>
                  <a:srgbClr val="FD7300"/>
                </a:solidFill>
              </a:rPr>
              <a:t>Las Vegas randomized algorithm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It is always correct.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It might be slow.  </a:t>
            </a:r>
            <a:endParaRPr lang="en-US" sz="1600" dirty="0">
              <a:solidFill>
                <a:schemeClr val="accent4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362" y="3708510"/>
            <a:ext cx="4443970" cy="29653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22696" y="2076232"/>
            <a:ext cx="1632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25D00"/>
                </a:solidFill>
              </a:rPr>
              <a:t>Yes, this is a technical term.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B4BF1C-2933-0D4B-A806-C7E16BD91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0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sorts of gambling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736" y="1690689"/>
            <a:ext cx="8997264" cy="4351338"/>
          </a:xfrm>
        </p:spPr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 is a </a:t>
            </a:r>
            <a:r>
              <a:rPr lang="en-US" b="1" dirty="0">
                <a:solidFill>
                  <a:srgbClr val="FD7300"/>
                </a:solidFill>
              </a:rPr>
              <a:t>Monte Carlo randomized algorithm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It is always fast.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It might be wrong</a:t>
            </a:r>
            <a:r>
              <a:rPr lang="en-US" sz="1600" dirty="0">
                <a:solidFill>
                  <a:schemeClr val="accent4"/>
                </a:solidFill>
              </a:rPr>
              <a:t>.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28" y="3299255"/>
            <a:ext cx="4184821" cy="31386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EFEC4-6086-1041-9B8D-204172502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6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5572896" y="3873791"/>
            <a:ext cx="1359245" cy="1305804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Karger’s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Pick a random edge.</a:t>
            </a:r>
          </a:p>
          <a:p>
            <a:r>
              <a:rPr lang="en-US" b="1" dirty="0">
                <a:solidFill>
                  <a:schemeClr val="accent4"/>
                </a:solidFill>
              </a:rPr>
              <a:t>Contract</a:t>
            </a:r>
            <a:r>
              <a:rPr lang="en-US" dirty="0">
                <a:solidFill>
                  <a:schemeClr val="accent4"/>
                </a:solidFill>
              </a:rPr>
              <a:t> it.</a:t>
            </a:r>
          </a:p>
          <a:p>
            <a:r>
              <a:rPr lang="en-US" dirty="0">
                <a:solidFill>
                  <a:schemeClr val="accent4"/>
                </a:solidFill>
              </a:rPr>
              <a:t>Repeat until you only have two vertices left.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72248" y="6081066"/>
            <a:ext cx="5456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Why is this a good idea?  We’ll see shortly.</a:t>
            </a:r>
          </a:p>
        </p:txBody>
      </p:sp>
      <p:sp>
        <p:nvSpPr>
          <p:cNvPr id="6" name="Oval 5"/>
          <p:cNvSpPr/>
          <p:nvPr/>
        </p:nvSpPr>
        <p:spPr>
          <a:xfrm>
            <a:off x="2903837" y="410038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7" name="Oval 6"/>
          <p:cNvSpPr/>
          <p:nvPr/>
        </p:nvSpPr>
        <p:spPr>
          <a:xfrm>
            <a:off x="917746" y="438459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9" name="Oval 8"/>
          <p:cNvSpPr/>
          <p:nvPr/>
        </p:nvSpPr>
        <p:spPr>
          <a:xfrm>
            <a:off x="6200719" y="410038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0" name="Oval 9"/>
          <p:cNvSpPr/>
          <p:nvPr/>
        </p:nvSpPr>
        <p:spPr>
          <a:xfrm>
            <a:off x="5747435" y="4264856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3833681" y="4102160"/>
            <a:ext cx="1297459" cy="568411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010786" y="4561705"/>
            <a:ext cx="1425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New node!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247455" y="4656181"/>
            <a:ext cx="284205" cy="718750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6" idx="5"/>
          </p:cNvCxnSpPr>
          <p:nvPr/>
        </p:nvCxnSpPr>
        <p:spPr>
          <a:xfrm>
            <a:off x="3389006" y="4585554"/>
            <a:ext cx="963946" cy="573888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7" idx="1"/>
          </p:cNvCxnSpPr>
          <p:nvPr/>
        </p:nvCxnSpPr>
        <p:spPr>
          <a:xfrm>
            <a:off x="422869" y="4070385"/>
            <a:ext cx="578119" cy="397447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923586" y="3736392"/>
            <a:ext cx="710099" cy="528464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2" idx="5"/>
          </p:cNvCxnSpPr>
          <p:nvPr/>
        </p:nvCxnSpPr>
        <p:spPr>
          <a:xfrm>
            <a:off x="6733084" y="4988364"/>
            <a:ext cx="912016" cy="388342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484924" y="5121622"/>
            <a:ext cx="447217" cy="630747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775" y="4668795"/>
            <a:ext cx="939114" cy="601972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 flipV="1">
            <a:off x="1486157" y="4384591"/>
            <a:ext cx="1417680" cy="284205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484304" y="4378966"/>
            <a:ext cx="1417680" cy="284205"/>
          </a:xfrm>
          <a:prstGeom prst="line">
            <a:avLst/>
          </a:prstGeom>
          <a:ln w="95250">
            <a:solidFill>
              <a:srgbClr val="FD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BA9FD2-5172-3F41-AFA2-73B3BABDA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1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uiExpand="1" build="p"/>
      <p:bldP spid="5" grpId="0"/>
      <p:bldP spid="9" grpId="0" animBg="1"/>
      <p:bldP spid="10" grpId="0" animBg="1"/>
      <p:bldP spid="13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166919" y="572886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" name="Oval 4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Oval 5"/>
          <p:cNvSpPr/>
          <p:nvPr/>
        </p:nvSpPr>
        <p:spPr>
          <a:xfrm>
            <a:off x="4885900" y="43186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8" name="Oval 7"/>
          <p:cNvSpPr/>
          <p:nvPr/>
        </p:nvSpPr>
        <p:spPr>
          <a:xfrm>
            <a:off x="3464010" y="2963563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Oval 9"/>
          <p:cNvSpPr/>
          <p:nvPr/>
        </p:nvSpPr>
        <p:spPr>
          <a:xfrm>
            <a:off x="1477919" y="3247768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963088" y="3732937"/>
            <a:ext cx="1411170" cy="169318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046330" y="3247769"/>
            <a:ext cx="1417680" cy="284205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451125" y="3777245"/>
            <a:ext cx="339810" cy="195162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71069" y="4803793"/>
            <a:ext cx="1795850" cy="120927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49179" y="3448732"/>
            <a:ext cx="1019963" cy="953134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218336" y="3448732"/>
            <a:ext cx="2328916" cy="164376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776185" y="4803793"/>
            <a:ext cx="1192957" cy="622331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17373" y="3732937"/>
            <a:ext cx="543788" cy="127631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575222" y="3531974"/>
            <a:ext cx="172994" cy="181090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5856238" y="3174824"/>
            <a:ext cx="1310681" cy="283824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454311" y="3694003"/>
            <a:ext cx="2135660" cy="90882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170106" y="3258066"/>
            <a:ext cx="485169" cy="106055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BE6490-AA56-B24A-9301-7AC957CE0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19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166919" y="572886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" name="Oval 4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Oval 5"/>
          <p:cNvSpPr/>
          <p:nvPr/>
        </p:nvSpPr>
        <p:spPr>
          <a:xfrm>
            <a:off x="4885900" y="43186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8" name="Oval 7"/>
          <p:cNvSpPr/>
          <p:nvPr/>
        </p:nvSpPr>
        <p:spPr>
          <a:xfrm>
            <a:off x="3464010" y="2963563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Oval 9"/>
          <p:cNvSpPr/>
          <p:nvPr/>
        </p:nvSpPr>
        <p:spPr>
          <a:xfrm>
            <a:off x="1477919" y="3247768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963088" y="3732937"/>
            <a:ext cx="1411170" cy="169318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046330" y="3247769"/>
            <a:ext cx="1417680" cy="284205"/>
          </a:xfrm>
          <a:prstGeom prst="line">
            <a:avLst/>
          </a:prstGeom>
          <a:ln w="85725">
            <a:solidFill>
              <a:srgbClr val="FD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451125" y="3777245"/>
            <a:ext cx="339810" cy="195162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71069" y="4803793"/>
            <a:ext cx="1795850" cy="120927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49179" y="3448732"/>
            <a:ext cx="1019963" cy="953134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218336" y="3448732"/>
            <a:ext cx="2328916" cy="164376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776185" y="4803793"/>
            <a:ext cx="1192957" cy="622331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17373" y="3732937"/>
            <a:ext cx="543788" cy="127631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575222" y="3531974"/>
            <a:ext cx="172994" cy="181090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5856238" y="3174824"/>
            <a:ext cx="1310681" cy="283824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454311" y="3694003"/>
            <a:ext cx="2135660" cy="90882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170106" y="3258066"/>
            <a:ext cx="485169" cy="106055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37719" y="2689655"/>
            <a:ext cx="132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D7300"/>
                </a:solidFill>
              </a:rPr>
              <a:t>random edge!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93" y="6023497"/>
            <a:ext cx="939114" cy="60197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D41C75-33E1-9B4E-813F-2706A8436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08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34"/>
          <p:cNvSpPr/>
          <p:nvPr/>
        </p:nvSpPr>
        <p:spPr>
          <a:xfrm rot="3912515">
            <a:off x="669803" y="3547192"/>
            <a:ext cx="1669897" cy="1792857"/>
          </a:xfrm>
          <a:custGeom>
            <a:avLst/>
            <a:gdLst>
              <a:gd name="connsiteX0" fmla="*/ 903488 w 1669897"/>
              <a:gd name="connsiteY0" fmla="*/ 1419838 h 1792857"/>
              <a:gd name="connsiteX1" fmla="*/ 1237120 w 1669897"/>
              <a:gd name="connsiteY1" fmla="*/ 1765827 h 1792857"/>
              <a:gd name="connsiteX2" fmla="*/ 1657250 w 1669897"/>
              <a:gd name="connsiteY2" fmla="*/ 1580476 h 1792857"/>
              <a:gd name="connsiteX3" fmla="*/ 718137 w 1669897"/>
              <a:gd name="connsiteY3" fmla="*/ 85308 h 1792857"/>
              <a:gd name="connsiteX4" fmla="*/ 1445 w 1669897"/>
              <a:gd name="connsiteY4" fmla="*/ 320087 h 1792857"/>
              <a:gd name="connsiteX5" fmla="*/ 903488 w 1669897"/>
              <a:gd name="connsiteY5" fmla="*/ 1419838 h 179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9897" h="1792857">
                <a:moveTo>
                  <a:pt x="903488" y="1419838"/>
                </a:moveTo>
                <a:cubicBezTo>
                  <a:pt x="1109434" y="1660795"/>
                  <a:pt x="1111493" y="1739054"/>
                  <a:pt x="1237120" y="1765827"/>
                </a:cubicBezTo>
                <a:cubicBezTo>
                  <a:pt x="1362747" y="1792600"/>
                  <a:pt x="1743747" y="1860562"/>
                  <a:pt x="1657250" y="1580476"/>
                </a:cubicBezTo>
                <a:cubicBezTo>
                  <a:pt x="1570753" y="1300390"/>
                  <a:pt x="994104" y="295373"/>
                  <a:pt x="718137" y="85308"/>
                </a:cubicBezTo>
                <a:cubicBezTo>
                  <a:pt x="442170" y="-124757"/>
                  <a:pt x="-29447" y="91487"/>
                  <a:pt x="1445" y="320087"/>
                </a:cubicBezTo>
                <a:cubicBezTo>
                  <a:pt x="32337" y="548687"/>
                  <a:pt x="697542" y="1178881"/>
                  <a:pt x="903488" y="141983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2099204" y="3819427"/>
            <a:ext cx="1669897" cy="1792857"/>
          </a:xfrm>
          <a:custGeom>
            <a:avLst/>
            <a:gdLst>
              <a:gd name="connsiteX0" fmla="*/ 903488 w 1669897"/>
              <a:gd name="connsiteY0" fmla="*/ 1419838 h 1792857"/>
              <a:gd name="connsiteX1" fmla="*/ 1237120 w 1669897"/>
              <a:gd name="connsiteY1" fmla="*/ 1765827 h 1792857"/>
              <a:gd name="connsiteX2" fmla="*/ 1657250 w 1669897"/>
              <a:gd name="connsiteY2" fmla="*/ 1580476 h 1792857"/>
              <a:gd name="connsiteX3" fmla="*/ 718137 w 1669897"/>
              <a:gd name="connsiteY3" fmla="*/ 85308 h 1792857"/>
              <a:gd name="connsiteX4" fmla="*/ 1445 w 1669897"/>
              <a:gd name="connsiteY4" fmla="*/ 320087 h 1792857"/>
              <a:gd name="connsiteX5" fmla="*/ 903488 w 1669897"/>
              <a:gd name="connsiteY5" fmla="*/ 1419838 h 179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9897" h="1792857">
                <a:moveTo>
                  <a:pt x="903488" y="1419838"/>
                </a:moveTo>
                <a:cubicBezTo>
                  <a:pt x="1109434" y="1660795"/>
                  <a:pt x="1111493" y="1739054"/>
                  <a:pt x="1237120" y="1765827"/>
                </a:cubicBezTo>
                <a:cubicBezTo>
                  <a:pt x="1362747" y="1792600"/>
                  <a:pt x="1743747" y="1860562"/>
                  <a:pt x="1657250" y="1580476"/>
                </a:cubicBezTo>
                <a:cubicBezTo>
                  <a:pt x="1570753" y="1300390"/>
                  <a:pt x="994104" y="295373"/>
                  <a:pt x="718137" y="85308"/>
                </a:cubicBezTo>
                <a:cubicBezTo>
                  <a:pt x="442170" y="-124757"/>
                  <a:pt x="-29447" y="91487"/>
                  <a:pt x="1445" y="320087"/>
                </a:cubicBezTo>
                <a:cubicBezTo>
                  <a:pt x="32337" y="548687"/>
                  <a:pt x="697542" y="1178881"/>
                  <a:pt x="903488" y="141983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060533" y="2810919"/>
            <a:ext cx="2260449" cy="1377732"/>
          </a:xfrm>
          <a:custGeom>
            <a:avLst/>
            <a:gdLst>
              <a:gd name="connsiteX0" fmla="*/ 1522029 w 2260449"/>
              <a:gd name="connsiteY0" fmla="*/ 6422 h 1377732"/>
              <a:gd name="connsiteX1" fmla="*/ 422278 w 2260449"/>
              <a:gd name="connsiteY1" fmla="*/ 228843 h 1377732"/>
              <a:gd name="connsiteX2" fmla="*/ 2148 w 2260449"/>
              <a:gd name="connsiteY2" fmla="*/ 957892 h 1377732"/>
              <a:gd name="connsiteX3" fmla="*/ 570559 w 2260449"/>
              <a:gd name="connsiteY3" fmla="*/ 1365665 h 1377732"/>
              <a:gd name="connsiteX4" fmla="*/ 1843305 w 2260449"/>
              <a:gd name="connsiteY4" fmla="*/ 1192670 h 1377732"/>
              <a:gd name="connsiteX5" fmla="*/ 2251078 w 2260449"/>
              <a:gd name="connsiteY5" fmla="*/ 426551 h 1377732"/>
              <a:gd name="connsiteX6" fmla="*/ 1522029 w 2260449"/>
              <a:gd name="connsiteY6" fmla="*/ 6422 h 1377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0449" h="1377732">
                <a:moveTo>
                  <a:pt x="1522029" y="6422"/>
                </a:moveTo>
                <a:cubicBezTo>
                  <a:pt x="1217229" y="-26529"/>
                  <a:pt x="675591" y="70265"/>
                  <a:pt x="422278" y="228843"/>
                </a:cubicBezTo>
                <a:cubicBezTo>
                  <a:pt x="168965" y="387421"/>
                  <a:pt x="-22566" y="768422"/>
                  <a:pt x="2148" y="957892"/>
                </a:cubicBezTo>
                <a:cubicBezTo>
                  <a:pt x="26862" y="1147362"/>
                  <a:pt x="263699" y="1326535"/>
                  <a:pt x="570559" y="1365665"/>
                </a:cubicBezTo>
                <a:cubicBezTo>
                  <a:pt x="877418" y="1404795"/>
                  <a:pt x="1563219" y="1349189"/>
                  <a:pt x="1843305" y="1192670"/>
                </a:cubicBezTo>
                <a:cubicBezTo>
                  <a:pt x="2123391" y="1036151"/>
                  <a:pt x="2304624" y="618081"/>
                  <a:pt x="2251078" y="426551"/>
                </a:cubicBezTo>
                <a:cubicBezTo>
                  <a:pt x="2197532" y="235021"/>
                  <a:pt x="1826829" y="39373"/>
                  <a:pt x="1522029" y="6422"/>
                </a:cubicBezTo>
                <a:close/>
              </a:path>
            </a:pathLst>
          </a:custGeom>
          <a:solidFill>
            <a:srgbClr val="F0E7FF"/>
          </a:solidFill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166919" y="572886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" name="Oval 4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Oval 5"/>
          <p:cNvSpPr/>
          <p:nvPr/>
        </p:nvSpPr>
        <p:spPr>
          <a:xfrm>
            <a:off x="4885900" y="43186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8" name="Oval 7"/>
          <p:cNvSpPr/>
          <p:nvPr/>
        </p:nvSpPr>
        <p:spPr>
          <a:xfrm>
            <a:off x="2261543" y="312473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Oval 9"/>
          <p:cNvSpPr/>
          <p:nvPr/>
        </p:nvSpPr>
        <p:spPr>
          <a:xfrm>
            <a:off x="1477919" y="3247768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963088" y="3732937"/>
            <a:ext cx="1411170" cy="169318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451125" y="3777245"/>
            <a:ext cx="339810" cy="195162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71069" y="4803793"/>
            <a:ext cx="1795850" cy="120927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8" idx="5"/>
          </p:cNvCxnSpPr>
          <p:nvPr/>
        </p:nvCxnSpPr>
        <p:spPr>
          <a:xfrm>
            <a:off x="2746712" y="3609899"/>
            <a:ext cx="2222430" cy="791967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8" idx="3"/>
          </p:cNvCxnSpPr>
          <p:nvPr/>
        </p:nvCxnSpPr>
        <p:spPr>
          <a:xfrm flipH="1">
            <a:off x="1218336" y="3609899"/>
            <a:ext cx="1126449" cy="148259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776185" y="4803793"/>
            <a:ext cx="1192957" cy="622331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17373" y="3732937"/>
            <a:ext cx="543788" cy="127631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8" idx="4"/>
          </p:cNvCxnSpPr>
          <p:nvPr/>
        </p:nvCxnSpPr>
        <p:spPr>
          <a:xfrm flipH="1" flipV="1">
            <a:off x="2545749" y="3693141"/>
            <a:ext cx="1029473" cy="1649741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5856238" y="3174824"/>
            <a:ext cx="1310681" cy="283824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454311" y="3694003"/>
            <a:ext cx="2135660" cy="90882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170106" y="3258066"/>
            <a:ext cx="485169" cy="106055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cxnSp>
        <p:nvCxnSpPr>
          <p:cNvPr id="28" name="Straight Connector 27"/>
          <p:cNvCxnSpPr>
            <a:endCxn id="8" idx="2"/>
          </p:cNvCxnSpPr>
          <p:nvPr/>
        </p:nvCxnSpPr>
        <p:spPr>
          <a:xfrm flipV="1">
            <a:off x="2046330" y="3408936"/>
            <a:ext cx="215213" cy="123039"/>
          </a:xfrm>
          <a:prstGeom prst="line">
            <a:avLst/>
          </a:prstGeom>
          <a:ln w="85725">
            <a:solidFill>
              <a:srgbClr val="FD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004674" y="2259113"/>
            <a:ext cx="1964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a </a:t>
            </a:r>
            <a:r>
              <a:rPr lang="en-US" b="1" dirty="0" err="1">
                <a:solidFill>
                  <a:srgbClr val="7030A0"/>
                </a:solidFill>
              </a:rPr>
              <a:t>supernode</a:t>
            </a:r>
            <a:r>
              <a:rPr lang="en-US" b="1" dirty="0">
                <a:solidFill>
                  <a:srgbClr val="7030A0"/>
                </a:solidFill>
              </a:rPr>
              <a:t>!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67063" y="4260817"/>
            <a:ext cx="1563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a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superedge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-2348" y="3942077"/>
            <a:ext cx="1563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a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superedge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C2180C-0593-0F45-8BF8-CBFB2E92A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21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HW8 Due Wednesday</a:t>
            </a:r>
          </a:p>
          <a:p>
            <a:r>
              <a:rPr lang="en-US" dirty="0"/>
              <a:t>Midterm 4 on Mon-Tue next week.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Cannot be dropped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Material covered this week is included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A2A13C-75DA-E84E-97FD-031B9F21F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D20C1-8F6A-D64F-AFAE-6EC332FBCE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166919" y="572886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" name="Oval 4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Oval 5"/>
          <p:cNvSpPr/>
          <p:nvPr/>
        </p:nvSpPr>
        <p:spPr>
          <a:xfrm>
            <a:off x="4885900" y="43186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9" name="Oval 8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Oval 9"/>
          <p:cNvSpPr/>
          <p:nvPr/>
        </p:nvSpPr>
        <p:spPr>
          <a:xfrm>
            <a:off x="1477919" y="2971028"/>
            <a:ext cx="845151" cy="845151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a,b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2" name="Straight Connector 11"/>
          <p:cNvCxnSpPr>
            <a:stCxn id="10" idx="5"/>
          </p:cNvCxnSpPr>
          <p:nvPr/>
        </p:nvCxnSpPr>
        <p:spPr>
          <a:xfrm>
            <a:off x="2199301" y="3692410"/>
            <a:ext cx="1174957" cy="1733714"/>
          </a:xfrm>
          <a:prstGeom prst="line">
            <a:avLst/>
          </a:prstGeom>
          <a:ln w="111125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451125" y="3777245"/>
            <a:ext cx="339810" cy="195162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71069" y="4803793"/>
            <a:ext cx="1795850" cy="120927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6"/>
          </p:cNvCxnSpPr>
          <p:nvPr/>
        </p:nvCxnSpPr>
        <p:spPr>
          <a:xfrm>
            <a:off x="2323070" y="3393604"/>
            <a:ext cx="2646072" cy="1008262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776185" y="4803793"/>
            <a:ext cx="1192957" cy="622331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17373" y="3777245"/>
            <a:ext cx="696759" cy="1232006"/>
          </a:xfrm>
          <a:prstGeom prst="line">
            <a:avLst/>
          </a:prstGeom>
          <a:ln w="10160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5856238" y="3174824"/>
            <a:ext cx="1310681" cy="283824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454311" y="3694003"/>
            <a:ext cx="2135660" cy="90882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170106" y="3258066"/>
            <a:ext cx="485169" cy="106055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96297" y="2519349"/>
            <a:ext cx="1964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a </a:t>
            </a:r>
            <a:r>
              <a:rPr lang="en-US" b="1" dirty="0" err="1">
                <a:solidFill>
                  <a:srgbClr val="7030A0"/>
                </a:solidFill>
              </a:rPr>
              <a:t>supernode</a:t>
            </a:r>
            <a:r>
              <a:rPr lang="en-US" b="1" dirty="0">
                <a:solidFill>
                  <a:srgbClr val="7030A0"/>
                </a:solidFill>
              </a:rPr>
              <a:t>!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65518" y="4240704"/>
            <a:ext cx="1563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a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superedge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-2348" y="3942077"/>
            <a:ext cx="1563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a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superedge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29" name="TextBox 28"/>
          <p:cNvSpPr txBox="1"/>
          <p:nvPr/>
        </p:nvSpPr>
        <p:spPr>
          <a:xfrm rot="1546172">
            <a:off x="1317374" y="4231076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7" name="TextBox 36"/>
          <p:cNvSpPr txBox="1"/>
          <p:nvPr/>
        </p:nvSpPr>
        <p:spPr>
          <a:xfrm rot="19519541">
            <a:off x="2334665" y="454764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d,a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8" name="TextBox 37"/>
          <p:cNvSpPr txBox="1"/>
          <p:nvPr/>
        </p:nvSpPr>
        <p:spPr>
          <a:xfrm rot="1546172">
            <a:off x="3149078" y="3173114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5842B2-F5BB-1F4B-B538-13562EE1A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55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166919" y="572886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" name="Oval 4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Oval 5"/>
          <p:cNvSpPr/>
          <p:nvPr/>
        </p:nvSpPr>
        <p:spPr>
          <a:xfrm>
            <a:off x="4885900" y="43186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9" name="Oval 8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Oval 9"/>
          <p:cNvSpPr/>
          <p:nvPr/>
        </p:nvSpPr>
        <p:spPr>
          <a:xfrm>
            <a:off x="1477919" y="2971028"/>
            <a:ext cx="845151" cy="845151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a,b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2" name="Straight Connector 11"/>
          <p:cNvCxnSpPr>
            <a:stCxn id="10" idx="5"/>
          </p:cNvCxnSpPr>
          <p:nvPr/>
        </p:nvCxnSpPr>
        <p:spPr>
          <a:xfrm>
            <a:off x="2199301" y="3692410"/>
            <a:ext cx="1174957" cy="1733714"/>
          </a:xfrm>
          <a:prstGeom prst="line">
            <a:avLst/>
          </a:prstGeom>
          <a:ln w="111125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451125" y="3777245"/>
            <a:ext cx="339810" cy="195162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71069" y="4803793"/>
            <a:ext cx="1795850" cy="1209278"/>
          </a:xfrm>
          <a:prstGeom prst="line">
            <a:avLst/>
          </a:prstGeom>
          <a:ln w="92075">
            <a:solidFill>
              <a:srgbClr val="FD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6"/>
          </p:cNvCxnSpPr>
          <p:nvPr/>
        </p:nvCxnSpPr>
        <p:spPr>
          <a:xfrm>
            <a:off x="2323070" y="3393604"/>
            <a:ext cx="2646072" cy="1008262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776185" y="4803793"/>
            <a:ext cx="1192957" cy="622331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17373" y="3777245"/>
            <a:ext cx="696759" cy="1232006"/>
          </a:xfrm>
          <a:prstGeom prst="line">
            <a:avLst/>
          </a:prstGeom>
          <a:ln w="10160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5856238" y="3174824"/>
            <a:ext cx="1310681" cy="283824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454311" y="3694003"/>
            <a:ext cx="2135660" cy="90882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170106" y="3258066"/>
            <a:ext cx="485169" cy="106055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29" name="TextBox 28"/>
          <p:cNvSpPr txBox="1"/>
          <p:nvPr/>
        </p:nvSpPr>
        <p:spPr>
          <a:xfrm rot="1546172">
            <a:off x="1317374" y="4231076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7" name="TextBox 36"/>
          <p:cNvSpPr txBox="1"/>
          <p:nvPr/>
        </p:nvSpPr>
        <p:spPr>
          <a:xfrm rot="19519541">
            <a:off x="2334665" y="454764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d,a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99943" y="5405699"/>
            <a:ext cx="132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D7300"/>
                </a:solidFill>
              </a:rPr>
              <a:t>random edge!</a:t>
            </a:r>
          </a:p>
        </p:txBody>
      </p:sp>
      <p:sp>
        <p:nvSpPr>
          <p:cNvPr id="28" name="TextBox 27"/>
          <p:cNvSpPr txBox="1"/>
          <p:nvPr/>
        </p:nvSpPr>
        <p:spPr>
          <a:xfrm rot="1546172">
            <a:off x="3149078" y="3173114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93" y="6023497"/>
            <a:ext cx="939114" cy="60197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879A96-99C0-2046-AB23-541BEAF0D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67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7"/>
          <p:cNvSpPr/>
          <p:nvPr/>
        </p:nvSpPr>
        <p:spPr>
          <a:xfrm rot="16200000">
            <a:off x="6135438" y="3355731"/>
            <a:ext cx="1669897" cy="1792857"/>
          </a:xfrm>
          <a:custGeom>
            <a:avLst/>
            <a:gdLst>
              <a:gd name="connsiteX0" fmla="*/ 903488 w 1669897"/>
              <a:gd name="connsiteY0" fmla="*/ 1419838 h 1792857"/>
              <a:gd name="connsiteX1" fmla="*/ 1237120 w 1669897"/>
              <a:gd name="connsiteY1" fmla="*/ 1765827 h 1792857"/>
              <a:gd name="connsiteX2" fmla="*/ 1657250 w 1669897"/>
              <a:gd name="connsiteY2" fmla="*/ 1580476 h 1792857"/>
              <a:gd name="connsiteX3" fmla="*/ 718137 w 1669897"/>
              <a:gd name="connsiteY3" fmla="*/ 85308 h 1792857"/>
              <a:gd name="connsiteX4" fmla="*/ 1445 w 1669897"/>
              <a:gd name="connsiteY4" fmla="*/ 320087 h 1792857"/>
              <a:gd name="connsiteX5" fmla="*/ 903488 w 1669897"/>
              <a:gd name="connsiteY5" fmla="*/ 1419838 h 179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9897" h="1792857">
                <a:moveTo>
                  <a:pt x="903488" y="1419838"/>
                </a:moveTo>
                <a:cubicBezTo>
                  <a:pt x="1109434" y="1660795"/>
                  <a:pt x="1111493" y="1739054"/>
                  <a:pt x="1237120" y="1765827"/>
                </a:cubicBezTo>
                <a:cubicBezTo>
                  <a:pt x="1362747" y="1792600"/>
                  <a:pt x="1743747" y="1860562"/>
                  <a:pt x="1657250" y="1580476"/>
                </a:cubicBezTo>
                <a:cubicBezTo>
                  <a:pt x="1570753" y="1300390"/>
                  <a:pt x="994104" y="295373"/>
                  <a:pt x="718137" y="85308"/>
                </a:cubicBezTo>
                <a:cubicBezTo>
                  <a:pt x="442170" y="-124757"/>
                  <a:pt x="-29447" y="91487"/>
                  <a:pt x="1445" y="320087"/>
                </a:cubicBezTo>
                <a:cubicBezTo>
                  <a:pt x="32337" y="548687"/>
                  <a:pt x="697542" y="1178881"/>
                  <a:pt x="903488" y="141983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 rot="13483352">
            <a:off x="4771090" y="3045596"/>
            <a:ext cx="1669897" cy="1792857"/>
          </a:xfrm>
          <a:custGeom>
            <a:avLst/>
            <a:gdLst>
              <a:gd name="connsiteX0" fmla="*/ 903488 w 1669897"/>
              <a:gd name="connsiteY0" fmla="*/ 1419838 h 1792857"/>
              <a:gd name="connsiteX1" fmla="*/ 1237120 w 1669897"/>
              <a:gd name="connsiteY1" fmla="*/ 1765827 h 1792857"/>
              <a:gd name="connsiteX2" fmla="*/ 1657250 w 1669897"/>
              <a:gd name="connsiteY2" fmla="*/ 1580476 h 1792857"/>
              <a:gd name="connsiteX3" fmla="*/ 718137 w 1669897"/>
              <a:gd name="connsiteY3" fmla="*/ 85308 h 1792857"/>
              <a:gd name="connsiteX4" fmla="*/ 1445 w 1669897"/>
              <a:gd name="connsiteY4" fmla="*/ 320087 h 1792857"/>
              <a:gd name="connsiteX5" fmla="*/ 903488 w 1669897"/>
              <a:gd name="connsiteY5" fmla="*/ 1419838 h 179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9897" h="1792857">
                <a:moveTo>
                  <a:pt x="903488" y="1419838"/>
                </a:moveTo>
                <a:cubicBezTo>
                  <a:pt x="1109434" y="1660795"/>
                  <a:pt x="1111493" y="1739054"/>
                  <a:pt x="1237120" y="1765827"/>
                </a:cubicBezTo>
                <a:cubicBezTo>
                  <a:pt x="1362747" y="1792600"/>
                  <a:pt x="1743747" y="1860562"/>
                  <a:pt x="1657250" y="1580476"/>
                </a:cubicBezTo>
                <a:cubicBezTo>
                  <a:pt x="1570753" y="1300390"/>
                  <a:pt x="994104" y="295373"/>
                  <a:pt x="718137" y="85308"/>
                </a:cubicBezTo>
                <a:cubicBezTo>
                  <a:pt x="442170" y="-124757"/>
                  <a:pt x="-29447" y="91487"/>
                  <a:pt x="1445" y="320087"/>
                </a:cubicBezTo>
                <a:cubicBezTo>
                  <a:pt x="32337" y="548687"/>
                  <a:pt x="697542" y="1178881"/>
                  <a:pt x="903488" y="141983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rot="1324012">
            <a:off x="4558002" y="4102162"/>
            <a:ext cx="2260449" cy="1377732"/>
          </a:xfrm>
          <a:custGeom>
            <a:avLst/>
            <a:gdLst>
              <a:gd name="connsiteX0" fmla="*/ 1522029 w 2260449"/>
              <a:gd name="connsiteY0" fmla="*/ 6422 h 1377732"/>
              <a:gd name="connsiteX1" fmla="*/ 422278 w 2260449"/>
              <a:gd name="connsiteY1" fmla="*/ 228843 h 1377732"/>
              <a:gd name="connsiteX2" fmla="*/ 2148 w 2260449"/>
              <a:gd name="connsiteY2" fmla="*/ 957892 h 1377732"/>
              <a:gd name="connsiteX3" fmla="*/ 570559 w 2260449"/>
              <a:gd name="connsiteY3" fmla="*/ 1365665 h 1377732"/>
              <a:gd name="connsiteX4" fmla="*/ 1843305 w 2260449"/>
              <a:gd name="connsiteY4" fmla="*/ 1192670 h 1377732"/>
              <a:gd name="connsiteX5" fmla="*/ 2251078 w 2260449"/>
              <a:gd name="connsiteY5" fmla="*/ 426551 h 1377732"/>
              <a:gd name="connsiteX6" fmla="*/ 1522029 w 2260449"/>
              <a:gd name="connsiteY6" fmla="*/ 6422 h 1377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0449" h="1377732">
                <a:moveTo>
                  <a:pt x="1522029" y="6422"/>
                </a:moveTo>
                <a:cubicBezTo>
                  <a:pt x="1217229" y="-26529"/>
                  <a:pt x="675591" y="70265"/>
                  <a:pt x="422278" y="228843"/>
                </a:cubicBezTo>
                <a:cubicBezTo>
                  <a:pt x="168965" y="387421"/>
                  <a:pt x="-22566" y="768422"/>
                  <a:pt x="2148" y="957892"/>
                </a:cubicBezTo>
                <a:cubicBezTo>
                  <a:pt x="26862" y="1147362"/>
                  <a:pt x="263699" y="1326535"/>
                  <a:pt x="570559" y="1365665"/>
                </a:cubicBezTo>
                <a:cubicBezTo>
                  <a:pt x="877418" y="1404795"/>
                  <a:pt x="1563219" y="1349189"/>
                  <a:pt x="1843305" y="1192670"/>
                </a:cubicBezTo>
                <a:cubicBezTo>
                  <a:pt x="2123391" y="1036151"/>
                  <a:pt x="2304624" y="618081"/>
                  <a:pt x="2251078" y="426551"/>
                </a:cubicBezTo>
                <a:cubicBezTo>
                  <a:pt x="2197532" y="235021"/>
                  <a:pt x="1826829" y="39373"/>
                  <a:pt x="1522029" y="6422"/>
                </a:cubicBezTo>
                <a:close/>
              </a:path>
            </a:pathLst>
          </a:custGeom>
          <a:solidFill>
            <a:srgbClr val="F0E7FF"/>
          </a:solidFill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688227" y="471787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" name="Oval 4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Oval 5"/>
          <p:cNvSpPr/>
          <p:nvPr/>
        </p:nvSpPr>
        <p:spPr>
          <a:xfrm>
            <a:off x="4885900" y="43186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9" name="Oval 8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Oval 9"/>
          <p:cNvSpPr/>
          <p:nvPr/>
        </p:nvSpPr>
        <p:spPr>
          <a:xfrm>
            <a:off x="1477919" y="2971028"/>
            <a:ext cx="845151" cy="845151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a,b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2" name="Straight Connector 11"/>
          <p:cNvCxnSpPr>
            <a:stCxn id="10" idx="5"/>
          </p:cNvCxnSpPr>
          <p:nvPr/>
        </p:nvCxnSpPr>
        <p:spPr>
          <a:xfrm>
            <a:off x="2199301" y="3692410"/>
            <a:ext cx="1174957" cy="1733714"/>
          </a:xfrm>
          <a:prstGeom prst="line">
            <a:avLst/>
          </a:prstGeom>
          <a:ln w="111125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4" idx="6"/>
          </p:cNvCxnSpPr>
          <p:nvPr/>
        </p:nvCxnSpPr>
        <p:spPr>
          <a:xfrm flipH="1">
            <a:off x="6256638" y="3777245"/>
            <a:ext cx="1534297" cy="1224835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4" idx="2"/>
          </p:cNvCxnSpPr>
          <p:nvPr/>
        </p:nvCxnSpPr>
        <p:spPr>
          <a:xfrm>
            <a:off x="5371069" y="4803793"/>
            <a:ext cx="317158" cy="198287"/>
          </a:xfrm>
          <a:prstGeom prst="line">
            <a:avLst/>
          </a:prstGeom>
          <a:ln w="92075">
            <a:solidFill>
              <a:srgbClr val="FD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6"/>
          </p:cNvCxnSpPr>
          <p:nvPr/>
        </p:nvCxnSpPr>
        <p:spPr>
          <a:xfrm>
            <a:off x="2323070" y="3393604"/>
            <a:ext cx="2646072" cy="1008262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776185" y="4803793"/>
            <a:ext cx="1192957" cy="622331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17373" y="3777245"/>
            <a:ext cx="696759" cy="1232006"/>
          </a:xfrm>
          <a:prstGeom prst="line">
            <a:avLst/>
          </a:prstGeom>
          <a:ln w="10160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4" idx="1"/>
          </p:cNvCxnSpPr>
          <p:nvPr/>
        </p:nvCxnSpPr>
        <p:spPr>
          <a:xfrm flipV="1">
            <a:off x="5771469" y="3174825"/>
            <a:ext cx="84770" cy="1626291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454311" y="3694003"/>
            <a:ext cx="2135660" cy="90882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170106" y="3258066"/>
            <a:ext cx="485169" cy="106055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05494" y="5686039"/>
            <a:ext cx="1964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a </a:t>
            </a:r>
            <a:r>
              <a:rPr lang="en-US" b="1" dirty="0" err="1">
                <a:solidFill>
                  <a:srgbClr val="7030A0"/>
                </a:solidFill>
              </a:rPr>
              <a:t>supernode</a:t>
            </a:r>
            <a:r>
              <a:rPr lang="en-US" b="1" dirty="0">
                <a:solidFill>
                  <a:srgbClr val="7030A0"/>
                </a:solidFill>
              </a:rPr>
              <a:t>!</a:t>
            </a:r>
          </a:p>
        </p:txBody>
      </p:sp>
      <p:sp>
        <p:nvSpPr>
          <p:cNvPr id="29" name="TextBox 28"/>
          <p:cNvSpPr txBox="1"/>
          <p:nvPr/>
        </p:nvSpPr>
        <p:spPr>
          <a:xfrm rot="1546172">
            <a:off x="1317374" y="4231076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7" name="TextBox 36"/>
          <p:cNvSpPr txBox="1"/>
          <p:nvPr/>
        </p:nvSpPr>
        <p:spPr>
          <a:xfrm rot="19519541">
            <a:off x="2334665" y="454764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d,a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26508" y="3165687"/>
            <a:ext cx="1563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a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superedge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91998" y="4405929"/>
            <a:ext cx="1563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a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superedge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40" name="TextBox 39"/>
          <p:cNvSpPr txBox="1"/>
          <p:nvPr/>
        </p:nvSpPr>
        <p:spPr>
          <a:xfrm rot="1546172">
            <a:off x="3149078" y="3173114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5EB8C5-F6B7-C44D-B58C-0A580E6AC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32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Oval 5"/>
          <p:cNvSpPr/>
          <p:nvPr/>
        </p:nvSpPr>
        <p:spPr>
          <a:xfrm>
            <a:off x="4885900" y="4318624"/>
            <a:ext cx="917985" cy="917985"/>
          </a:xfrm>
          <a:prstGeom prst="ellipse">
            <a:avLst/>
          </a:prstGeom>
          <a:solidFill>
            <a:srgbClr val="F0E7FF"/>
          </a:solidFill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e,h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9" name="Oval 8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Oval 9"/>
          <p:cNvSpPr/>
          <p:nvPr/>
        </p:nvSpPr>
        <p:spPr>
          <a:xfrm>
            <a:off x="1477919" y="2971028"/>
            <a:ext cx="845151" cy="845151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a,b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2" name="Straight Connector 11"/>
          <p:cNvCxnSpPr>
            <a:stCxn id="10" idx="5"/>
          </p:cNvCxnSpPr>
          <p:nvPr/>
        </p:nvCxnSpPr>
        <p:spPr>
          <a:xfrm>
            <a:off x="2199301" y="3692410"/>
            <a:ext cx="1174957" cy="1733714"/>
          </a:xfrm>
          <a:prstGeom prst="line">
            <a:avLst/>
          </a:prstGeom>
          <a:ln w="111125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6"/>
            <a:endCxn id="6" idx="1"/>
          </p:cNvCxnSpPr>
          <p:nvPr/>
        </p:nvCxnSpPr>
        <p:spPr>
          <a:xfrm>
            <a:off x="2323070" y="3393604"/>
            <a:ext cx="2697266" cy="1059456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6" idx="3"/>
          </p:cNvCxnSpPr>
          <p:nvPr/>
        </p:nvCxnSpPr>
        <p:spPr>
          <a:xfrm flipV="1">
            <a:off x="3776185" y="5102173"/>
            <a:ext cx="1244151" cy="323953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17373" y="3777245"/>
            <a:ext cx="696759" cy="1232006"/>
          </a:xfrm>
          <a:prstGeom prst="line">
            <a:avLst/>
          </a:prstGeom>
          <a:ln w="10160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6" idx="6"/>
          </p:cNvCxnSpPr>
          <p:nvPr/>
        </p:nvCxnSpPr>
        <p:spPr>
          <a:xfrm flipH="1">
            <a:off x="5803885" y="3694003"/>
            <a:ext cx="1786086" cy="1083614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6" idx="0"/>
          </p:cNvCxnSpPr>
          <p:nvPr/>
        </p:nvCxnSpPr>
        <p:spPr>
          <a:xfrm flipH="1">
            <a:off x="5344893" y="3258066"/>
            <a:ext cx="310383" cy="1060558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65279" y="5210434"/>
            <a:ext cx="1964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a </a:t>
            </a:r>
            <a:r>
              <a:rPr lang="en-US" b="1" dirty="0" err="1">
                <a:solidFill>
                  <a:srgbClr val="7030A0"/>
                </a:solidFill>
              </a:rPr>
              <a:t>supernode</a:t>
            </a:r>
            <a:r>
              <a:rPr lang="en-US" b="1" dirty="0">
                <a:solidFill>
                  <a:srgbClr val="7030A0"/>
                </a:solidFill>
              </a:rPr>
              <a:t>!</a:t>
            </a:r>
          </a:p>
        </p:txBody>
      </p:sp>
      <p:sp>
        <p:nvSpPr>
          <p:cNvPr id="29" name="TextBox 28"/>
          <p:cNvSpPr txBox="1"/>
          <p:nvPr/>
        </p:nvSpPr>
        <p:spPr>
          <a:xfrm rot="1546172">
            <a:off x="1317374" y="4231076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7" name="TextBox 36"/>
          <p:cNvSpPr txBox="1"/>
          <p:nvPr/>
        </p:nvSpPr>
        <p:spPr>
          <a:xfrm rot="19519541">
            <a:off x="2334665" y="454764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d,a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26508" y="3165687"/>
            <a:ext cx="1563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a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superedge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91998" y="4405929"/>
            <a:ext cx="1563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a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superedge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34" name="TextBox 33"/>
          <p:cNvSpPr txBox="1"/>
          <p:nvPr/>
        </p:nvSpPr>
        <p:spPr>
          <a:xfrm rot="949785">
            <a:off x="5500294" y="3541247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6" name="TextBox 35"/>
          <p:cNvSpPr txBox="1"/>
          <p:nvPr/>
        </p:nvSpPr>
        <p:spPr>
          <a:xfrm rot="3565496">
            <a:off x="6478091" y="427858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g,e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g,h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40" name="TextBox 39"/>
          <p:cNvSpPr txBox="1"/>
          <p:nvPr/>
        </p:nvSpPr>
        <p:spPr>
          <a:xfrm rot="1546172">
            <a:off x="3149078" y="3173114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41" name="TextBox 40"/>
          <p:cNvSpPr txBox="1"/>
          <p:nvPr/>
        </p:nvSpPr>
        <p:spPr>
          <a:xfrm rot="20805821">
            <a:off x="4008050" y="4621446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CFA7E4-817F-954C-B4A2-4862AD73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399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Oval 5"/>
          <p:cNvSpPr/>
          <p:nvPr/>
        </p:nvSpPr>
        <p:spPr>
          <a:xfrm>
            <a:off x="4885900" y="4318624"/>
            <a:ext cx="917985" cy="917985"/>
          </a:xfrm>
          <a:prstGeom prst="ellipse">
            <a:avLst/>
          </a:prstGeom>
          <a:solidFill>
            <a:srgbClr val="F0E7FF"/>
          </a:solidFill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e,h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9" name="Oval 8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Oval 9"/>
          <p:cNvSpPr/>
          <p:nvPr/>
        </p:nvSpPr>
        <p:spPr>
          <a:xfrm>
            <a:off x="1477919" y="2971028"/>
            <a:ext cx="845151" cy="845151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a,b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2" name="Straight Connector 11"/>
          <p:cNvCxnSpPr>
            <a:stCxn id="10" idx="5"/>
          </p:cNvCxnSpPr>
          <p:nvPr/>
        </p:nvCxnSpPr>
        <p:spPr>
          <a:xfrm>
            <a:off x="2199301" y="3692410"/>
            <a:ext cx="1174957" cy="1733714"/>
          </a:xfrm>
          <a:prstGeom prst="line">
            <a:avLst/>
          </a:prstGeom>
          <a:ln w="111125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6"/>
            <a:endCxn id="6" idx="1"/>
          </p:cNvCxnSpPr>
          <p:nvPr/>
        </p:nvCxnSpPr>
        <p:spPr>
          <a:xfrm>
            <a:off x="2323070" y="3393604"/>
            <a:ext cx="2697266" cy="1059456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104775">
            <a:solidFill>
              <a:srgbClr val="FD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6" idx="3"/>
          </p:cNvCxnSpPr>
          <p:nvPr/>
        </p:nvCxnSpPr>
        <p:spPr>
          <a:xfrm flipV="1">
            <a:off x="3776185" y="5102173"/>
            <a:ext cx="1244151" cy="323953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17373" y="3777245"/>
            <a:ext cx="696759" cy="1232006"/>
          </a:xfrm>
          <a:prstGeom prst="line">
            <a:avLst/>
          </a:prstGeom>
          <a:ln w="10160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6" idx="6"/>
          </p:cNvCxnSpPr>
          <p:nvPr/>
        </p:nvCxnSpPr>
        <p:spPr>
          <a:xfrm flipH="1">
            <a:off x="5803885" y="3694003"/>
            <a:ext cx="1786086" cy="1083614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6" idx="0"/>
          </p:cNvCxnSpPr>
          <p:nvPr/>
        </p:nvCxnSpPr>
        <p:spPr>
          <a:xfrm flipH="1">
            <a:off x="5344893" y="3258066"/>
            <a:ext cx="310383" cy="1060558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29" name="TextBox 28"/>
          <p:cNvSpPr txBox="1"/>
          <p:nvPr/>
        </p:nvSpPr>
        <p:spPr>
          <a:xfrm rot="1546172">
            <a:off x="1317374" y="4231076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7" name="TextBox 36"/>
          <p:cNvSpPr txBox="1"/>
          <p:nvPr/>
        </p:nvSpPr>
        <p:spPr>
          <a:xfrm rot="19519541">
            <a:off x="2334665" y="454764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d,a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4" name="TextBox 33"/>
          <p:cNvSpPr txBox="1"/>
          <p:nvPr/>
        </p:nvSpPr>
        <p:spPr>
          <a:xfrm rot="949785">
            <a:off x="5500294" y="3541247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6" name="TextBox 35"/>
          <p:cNvSpPr txBox="1"/>
          <p:nvPr/>
        </p:nvSpPr>
        <p:spPr>
          <a:xfrm rot="3565496">
            <a:off x="6478091" y="427858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g,e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g,h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51725" y="5475567"/>
            <a:ext cx="132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D7300"/>
                </a:solidFill>
              </a:rPr>
              <a:t>random edge!</a:t>
            </a:r>
          </a:p>
        </p:txBody>
      </p:sp>
      <p:sp>
        <p:nvSpPr>
          <p:cNvPr id="28" name="TextBox 27"/>
          <p:cNvSpPr txBox="1"/>
          <p:nvPr/>
        </p:nvSpPr>
        <p:spPr>
          <a:xfrm rot="1546172">
            <a:off x="3149078" y="3173114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0" name="TextBox 29"/>
          <p:cNvSpPr txBox="1"/>
          <p:nvPr/>
        </p:nvSpPr>
        <p:spPr>
          <a:xfrm rot="20805821">
            <a:off x="4008050" y="4621446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93" y="6023497"/>
            <a:ext cx="939114" cy="60197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791A02-C1E7-0341-8D9B-EE017E343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4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Oval 5"/>
          <p:cNvSpPr/>
          <p:nvPr/>
        </p:nvSpPr>
        <p:spPr>
          <a:xfrm>
            <a:off x="4885900" y="4318624"/>
            <a:ext cx="917985" cy="917985"/>
          </a:xfrm>
          <a:prstGeom prst="ellipse">
            <a:avLst/>
          </a:prstGeom>
          <a:solidFill>
            <a:srgbClr val="F0E7FF"/>
          </a:solidFill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e,h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0" name="Oval 9"/>
          <p:cNvSpPr/>
          <p:nvPr/>
        </p:nvSpPr>
        <p:spPr>
          <a:xfrm>
            <a:off x="1477919" y="2971028"/>
            <a:ext cx="845151" cy="845151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a,b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>
            <a:stCxn id="10" idx="4"/>
            <a:endCxn id="22" idx="0"/>
          </p:cNvCxnSpPr>
          <p:nvPr/>
        </p:nvCxnSpPr>
        <p:spPr>
          <a:xfrm>
            <a:off x="1900495" y="3816179"/>
            <a:ext cx="88223" cy="1387871"/>
          </a:xfrm>
          <a:prstGeom prst="line">
            <a:avLst/>
          </a:prstGeom>
          <a:ln w="111125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6"/>
            <a:endCxn id="6" idx="1"/>
          </p:cNvCxnSpPr>
          <p:nvPr/>
        </p:nvCxnSpPr>
        <p:spPr>
          <a:xfrm>
            <a:off x="2323070" y="3393604"/>
            <a:ext cx="2697266" cy="1059456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22" idx="6"/>
            <a:endCxn id="6" idx="3"/>
          </p:cNvCxnSpPr>
          <p:nvPr/>
        </p:nvCxnSpPr>
        <p:spPr>
          <a:xfrm flipV="1">
            <a:off x="2411293" y="5102173"/>
            <a:ext cx="2609043" cy="524453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6" idx="6"/>
          </p:cNvCxnSpPr>
          <p:nvPr/>
        </p:nvCxnSpPr>
        <p:spPr>
          <a:xfrm flipH="1">
            <a:off x="5803885" y="3694003"/>
            <a:ext cx="1786086" cy="1083614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6" idx="0"/>
          </p:cNvCxnSpPr>
          <p:nvPr/>
        </p:nvCxnSpPr>
        <p:spPr>
          <a:xfrm flipH="1">
            <a:off x="5344893" y="3258066"/>
            <a:ext cx="310383" cy="1060558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29" name="TextBox 28"/>
          <p:cNvSpPr txBox="1"/>
          <p:nvPr/>
        </p:nvSpPr>
        <p:spPr>
          <a:xfrm rot="21227889">
            <a:off x="1970365" y="3937374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7" name="TextBox 36"/>
          <p:cNvSpPr txBox="1"/>
          <p:nvPr/>
        </p:nvSpPr>
        <p:spPr>
          <a:xfrm rot="21086056">
            <a:off x="2087670" y="4540147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d,a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4" name="TextBox 33"/>
          <p:cNvSpPr txBox="1"/>
          <p:nvPr/>
        </p:nvSpPr>
        <p:spPr>
          <a:xfrm rot="949785">
            <a:off x="5500294" y="3541247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6" name="TextBox 35"/>
          <p:cNvSpPr txBox="1"/>
          <p:nvPr/>
        </p:nvSpPr>
        <p:spPr>
          <a:xfrm rot="3565496">
            <a:off x="6478091" y="427858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g,e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g,h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2" name="Oval 21"/>
          <p:cNvSpPr/>
          <p:nvPr/>
        </p:nvSpPr>
        <p:spPr>
          <a:xfrm>
            <a:off x="1566142" y="5204050"/>
            <a:ext cx="845151" cy="845151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c,d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546172">
            <a:off x="3149078" y="3173114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0" name="TextBox 29"/>
          <p:cNvSpPr txBox="1"/>
          <p:nvPr/>
        </p:nvSpPr>
        <p:spPr>
          <a:xfrm rot="21228350">
            <a:off x="3355122" y="5113703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719002" y="3777245"/>
            <a:ext cx="101085" cy="1459352"/>
          </a:xfrm>
          <a:prstGeom prst="line">
            <a:avLst/>
          </a:prstGeom>
          <a:ln w="111125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C4F001-D730-B74C-9246-360705D8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44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Oval 5"/>
          <p:cNvSpPr/>
          <p:nvPr/>
        </p:nvSpPr>
        <p:spPr>
          <a:xfrm>
            <a:off x="4885900" y="4318624"/>
            <a:ext cx="917985" cy="917985"/>
          </a:xfrm>
          <a:prstGeom prst="ellipse">
            <a:avLst/>
          </a:prstGeom>
          <a:solidFill>
            <a:srgbClr val="F0E7FF"/>
          </a:solidFill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e,h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0" name="Oval 9"/>
          <p:cNvSpPr/>
          <p:nvPr/>
        </p:nvSpPr>
        <p:spPr>
          <a:xfrm>
            <a:off x="1477919" y="2971028"/>
            <a:ext cx="845151" cy="845151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a,b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>
            <a:stCxn id="10" idx="4"/>
            <a:endCxn id="22" idx="0"/>
          </p:cNvCxnSpPr>
          <p:nvPr/>
        </p:nvCxnSpPr>
        <p:spPr>
          <a:xfrm>
            <a:off x="1900495" y="3816179"/>
            <a:ext cx="88223" cy="1387871"/>
          </a:xfrm>
          <a:prstGeom prst="line">
            <a:avLst/>
          </a:prstGeom>
          <a:ln w="111125" cmpd="sng">
            <a:solidFill>
              <a:srgbClr val="FD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6"/>
            <a:endCxn id="6" idx="1"/>
          </p:cNvCxnSpPr>
          <p:nvPr/>
        </p:nvCxnSpPr>
        <p:spPr>
          <a:xfrm>
            <a:off x="2323070" y="3393604"/>
            <a:ext cx="2697266" cy="1059456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22" idx="6"/>
            <a:endCxn id="6" idx="3"/>
          </p:cNvCxnSpPr>
          <p:nvPr/>
        </p:nvCxnSpPr>
        <p:spPr>
          <a:xfrm flipV="1">
            <a:off x="2411293" y="5102173"/>
            <a:ext cx="2609043" cy="524453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6" idx="6"/>
          </p:cNvCxnSpPr>
          <p:nvPr/>
        </p:nvCxnSpPr>
        <p:spPr>
          <a:xfrm flipH="1">
            <a:off x="5803885" y="3694003"/>
            <a:ext cx="1786086" cy="1083614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6" idx="0"/>
          </p:cNvCxnSpPr>
          <p:nvPr/>
        </p:nvCxnSpPr>
        <p:spPr>
          <a:xfrm flipH="1">
            <a:off x="5344893" y="3258066"/>
            <a:ext cx="310383" cy="1060558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29" name="TextBox 28"/>
          <p:cNvSpPr txBox="1"/>
          <p:nvPr/>
        </p:nvSpPr>
        <p:spPr>
          <a:xfrm rot="21227889">
            <a:off x="2067227" y="3963482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7" name="TextBox 36"/>
          <p:cNvSpPr txBox="1"/>
          <p:nvPr/>
        </p:nvSpPr>
        <p:spPr>
          <a:xfrm rot="21086056">
            <a:off x="2087670" y="4540147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D7300"/>
                </a:solidFill>
              </a:rPr>
              <a:t>{</a:t>
            </a:r>
            <a:r>
              <a:rPr lang="en-US" b="1" dirty="0" err="1">
                <a:solidFill>
                  <a:srgbClr val="FD7300"/>
                </a:solidFill>
              </a:rPr>
              <a:t>d,a</a:t>
            </a:r>
            <a:r>
              <a:rPr lang="en-US" b="1" dirty="0">
                <a:solidFill>
                  <a:srgbClr val="FD7300"/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4" name="TextBox 33"/>
          <p:cNvSpPr txBox="1"/>
          <p:nvPr/>
        </p:nvSpPr>
        <p:spPr>
          <a:xfrm rot="949785">
            <a:off x="5500294" y="3541247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6" name="TextBox 35"/>
          <p:cNvSpPr txBox="1"/>
          <p:nvPr/>
        </p:nvSpPr>
        <p:spPr>
          <a:xfrm rot="3565496">
            <a:off x="6478091" y="427858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g,e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g,h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2" name="Oval 21"/>
          <p:cNvSpPr/>
          <p:nvPr/>
        </p:nvSpPr>
        <p:spPr>
          <a:xfrm>
            <a:off x="1566142" y="5204050"/>
            <a:ext cx="845151" cy="845151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c,d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546172">
            <a:off x="3149078" y="3173114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0" name="TextBox 29"/>
          <p:cNvSpPr txBox="1"/>
          <p:nvPr/>
        </p:nvSpPr>
        <p:spPr>
          <a:xfrm rot="21228350">
            <a:off x="3355122" y="5113703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9268" y="3909950"/>
            <a:ext cx="174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D7300"/>
                </a:solidFill>
              </a:rPr>
              <a:t>random edge!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93" y="6023497"/>
            <a:ext cx="939114" cy="601972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1744046" y="3777245"/>
            <a:ext cx="119378" cy="1446995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061438" y="3777245"/>
            <a:ext cx="50342" cy="1459352"/>
          </a:xfrm>
          <a:prstGeom prst="line">
            <a:avLst/>
          </a:prstGeom>
          <a:ln w="412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3F80C2-B814-C843-A7B6-F51FCE914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42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Oval 5"/>
          <p:cNvSpPr/>
          <p:nvPr/>
        </p:nvSpPr>
        <p:spPr>
          <a:xfrm>
            <a:off x="4885900" y="4318624"/>
            <a:ext cx="917985" cy="917985"/>
          </a:xfrm>
          <a:prstGeom prst="ellipse">
            <a:avLst/>
          </a:prstGeom>
          <a:solidFill>
            <a:srgbClr val="F0E7FF"/>
          </a:solidFill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e,h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0" name="Oval 9"/>
          <p:cNvSpPr/>
          <p:nvPr/>
        </p:nvSpPr>
        <p:spPr>
          <a:xfrm>
            <a:off x="1112109" y="2971028"/>
            <a:ext cx="1210962" cy="1155792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a,b,c,d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6" idx="2"/>
          </p:cNvCxnSpPr>
          <p:nvPr/>
        </p:nvCxnSpPr>
        <p:spPr>
          <a:xfrm>
            <a:off x="2236573" y="3777245"/>
            <a:ext cx="2649327" cy="1000372"/>
          </a:xfrm>
          <a:prstGeom prst="line">
            <a:avLst/>
          </a:prstGeom>
          <a:ln w="130175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6" idx="6"/>
          </p:cNvCxnSpPr>
          <p:nvPr/>
        </p:nvCxnSpPr>
        <p:spPr>
          <a:xfrm flipH="1">
            <a:off x="5803885" y="3694003"/>
            <a:ext cx="1786086" cy="1083614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6" idx="0"/>
          </p:cNvCxnSpPr>
          <p:nvPr/>
        </p:nvCxnSpPr>
        <p:spPr>
          <a:xfrm flipH="1">
            <a:off x="5344893" y="3258066"/>
            <a:ext cx="310383" cy="1060558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34" name="TextBox 33"/>
          <p:cNvSpPr txBox="1"/>
          <p:nvPr/>
        </p:nvSpPr>
        <p:spPr>
          <a:xfrm rot="949785">
            <a:off x="5500294" y="3541247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6" name="TextBox 35"/>
          <p:cNvSpPr txBox="1"/>
          <p:nvPr/>
        </p:nvSpPr>
        <p:spPr>
          <a:xfrm rot="3565496">
            <a:off x="6478091" y="427858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g,e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g,h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8" name="TextBox 27"/>
          <p:cNvSpPr txBox="1"/>
          <p:nvPr/>
        </p:nvSpPr>
        <p:spPr>
          <a:xfrm rot="1546172">
            <a:off x="3117533" y="345408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3" name="TextBox 22"/>
          <p:cNvSpPr txBox="1"/>
          <p:nvPr/>
        </p:nvSpPr>
        <p:spPr>
          <a:xfrm rot="1359369">
            <a:off x="3568550" y="3653102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A29DFD-E0D1-CF4F-AD8A-228D9117F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48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Oval 5"/>
          <p:cNvSpPr/>
          <p:nvPr/>
        </p:nvSpPr>
        <p:spPr>
          <a:xfrm>
            <a:off x="4885900" y="4318624"/>
            <a:ext cx="917985" cy="917985"/>
          </a:xfrm>
          <a:prstGeom prst="ellipse">
            <a:avLst/>
          </a:prstGeom>
          <a:solidFill>
            <a:srgbClr val="F0E7FF"/>
          </a:solidFill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e,h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0" name="Oval 9"/>
          <p:cNvSpPr/>
          <p:nvPr/>
        </p:nvSpPr>
        <p:spPr>
          <a:xfrm>
            <a:off x="1112109" y="2971028"/>
            <a:ext cx="1210962" cy="1155792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a,b,c,d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6" idx="2"/>
          </p:cNvCxnSpPr>
          <p:nvPr/>
        </p:nvCxnSpPr>
        <p:spPr>
          <a:xfrm>
            <a:off x="2236573" y="3777245"/>
            <a:ext cx="2649327" cy="1000372"/>
          </a:xfrm>
          <a:prstGeom prst="line">
            <a:avLst/>
          </a:prstGeom>
          <a:ln w="130175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6" idx="6"/>
          </p:cNvCxnSpPr>
          <p:nvPr/>
        </p:nvCxnSpPr>
        <p:spPr>
          <a:xfrm flipH="1">
            <a:off x="5803885" y="3694003"/>
            <a:ext cx="1786086" cy="1083614"/>
          </a:xfrm>
          <a:prstGeom prst="line">
            <a:avLst/>
          </a:prstGeom>
          <a:ln w="120650" cmpd="sng">
            <a:solidFill>
              <a:srgbClr val="FD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6" idx="0"/>
          </p:cNvCxnSpPr>
          <p:nvPr/>
        </p:nvCxnSpPr>
        <p:spPr>
          <a:xfrm flipH="1">
            <a:off x="5344893" y="3258066"/>
            <a:ext cx="310383" cy="1060558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34" name="TextBox 33"/>
          <p:cNvSpPr txBox="1"/>
          <p:nvPr/>
        </p:nvSpPr>
        <p:spPr>
          <a:xfrm rot="949785">
            <a:off x="5500294" y="3541247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6" name="TextBox 35"/>
          <p:cNvSpPr txBox="1"/>
          <p:nvPr/>
        </p:nvSpPr>
        <p:spPr>
          <a:xfrm rot="3565496">
            <a:off x="6478091" y="427858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g,e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b="1" dirty="0">
                <a:solidFill>
                  <a:srgbClr val="FD7300"/>
                </a:solidFill>
              </a:rPr>
              <a:t>{</a:t>
            </a:r>
            <a:r>
              <a:rPr lang="en-US" b="1" dirty="0" err="1">
                <a:solidFill>
                  <a:srgbClr val="FD7300"/>
                </a:solidFill>
              </a:rPr>
              <a:t>g,h</a:t>
            </a:r>
            <a:r>
              <a:rPr lang="en-US" b="1" dirty="0">
                <a:solidFill>
                  <a:srgbClr val="FD7300"/>
                </a:solidFill>
              </a:rPr>
              <a:t>}</a:t>
            </a:r>
          </a:p>
        </p:txBody>
      </p:sp>
      <p:sp>
        <p:nvSpPr>
          <p:cNvPr id="28" name="TextBox 27"/>
          <p:cNvSpPr txBox="1"/>
          <p:nvPr/>
        </p:nvSpPr>
        <p:spPr>
          <a:xfrm rot="1546172">
            <a:off x="3117533" y="345408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3" name="TextBox 22"/>
          <p:cNvSpPr txBox="1"/>
          <p:nvPr/>
        </p:nvSpPr>
        <p:spPr>
          <a:xfrm rot="1359369">
            <a:off x="3568550" y="3653102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50807" y="3912644"/>
            <a:ext cx="132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D7300"/>
                </a:solidFill>
              </a:rPr>
              <a:t>random edge!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93" y="6023497"/>
            <a:ext cx="939114" cy="601972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H="1">
            <a:off x="5766814" y="3539101"/>
            <a:ext cx="1739915" cy="1131087"/>
          </a:xfrm>
          <a:prstGeom prst="line">
            <a:avLst/>
          </a:prstGeom>
          <a:ln w="539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0D6C3E-74CD-074B-B68F-5CF46069E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1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885900" y="4318624"/>
            <a:ext cx="917985" cy="917985"/>
          </a:xfrm>
          <a:prstGeom prst="ellipse">
            <a:avLst/>
          </a:prstGeom>
          <a:solidFill>
            <a:srgbClr val="F0E7FF"/>
          </a:solidFill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e,h,g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0" name="Oval 9"/>
          <p:cNvSpPr/>
          <p:nvPr/>
        </p:nvSpPr>
        <p:spPr>
          <a:xfrm>
            <a:off x="1112109" y="2971028"/>
            <a:ext cx="1210962" cy="1155792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a,b,c,d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>
            <a:endCxn id="6" idx="2"/>
          </p:cNvCxnSpPr>
          <p:nvPr/>
        </p:nvCxnSpPr>
        <p:spPr>
          <a:xfrm>
            <a:off x="2236573" y="3777245"/>
            <a:ext cx="2649327" cy="1000372"/>
          </a:xfrm>
          <a:prstGeom prst="line">
            <a:avLst/>
          </a:prstGeom>
          <a:ln w="130175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6" idx="0"/>
          </p:cNvCxnSpPr>
          <p:nvPr/>
        </p:nvCxnSpPr>
        <p:spPr>
          <a:xfrm flipH="1">
            <a:off x="5344893" y="3258066"/>
            <a:ext cx="310383" cy="1060558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34" name="TextBox 33"/>
          <p:cNvSpPr txBox="1"/>
          <p:nvPr/>
        </p:nvSpPr>
        <p:spPr>
          <a:xfrm rot="949785">
            <a:off x="5500294" y="3541247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6" name="TextBox 35"/>
          <p:cNvSpPr txBox="1"/>
          <p:nvPr/>
        </p:nvSpPr>
        <p:spPr>
          <a:xfrm rot="776404">
            <a:off x="5615022" y="3281398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f,g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546172">
            <a:off x="3117533" y="345408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3" name="TextBox 22"/>
          <p:cNvSpPr txBox="1"/>
          <p:nvPr/>
        </p:nvSpPr>
        <p:spPr>
          <a:xfrm rot="1359369">
            <a:off x="3568550" y="3653102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cxnSp>
        <p:nvCxnSpPr>
          <p:cNvPr id="16" name="Straight Connector 15"/>
          <p:cNvCxnSpPr>
            <a:stCxn id="7" idx="3"/>
          </p:cNvCxnSpPr>
          <p:nvPr/>
        </p:nvCxnSpPr>
        <p:spPr>
          <a:xfrm flipH="1">
            <a:off x="5214551" y="3174824"/>
            <a:ext cx="239760" cy="1143800"/>
          </a:xfrm>
          <a:prstGeom prst="line">
            <a:avLst/>
          </a:prstGeom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AC8FFA-6C14-FD4B-BC5C-DC4D3D440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25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Minimum Spanning Trees!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Prim’s Algorithm</a:t>
            </a:r>
          </a:p>
          <a:p>
            <a:pPr lvl="1"/>
            <a:r>
              <a:rPr lang="en-US" dirty="0" err="1">
                <a:solidFill>
                  <a:schemeClr val="accent4"/>
                </a:solidFill>
              </a:rPr>
              <a:t>Kruskal’s</a:t>
            </a:r>
            <a:r>
              <a:rPr lang="en-US" dirty="0">
                <a:solidFill>
                  <a:schemeClr val="accent4"/>
                </a:solidFill>
              </a:rPr>
              <a:t> Algorithm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991E8-D800-3F4F-A3EC-7E1F41226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35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885900" y="4318624"/>
            <a:ext cx="917985" cy="917985"/>
          </a:xfrm>
          <a:prstGeom prst="ellipse">
            <a:avLst/>
          </a:prstGeom>
          <a:solidFill>
            <a:srgbClr val="F0E7FF"/>
          </a:solidFill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e,h,g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0" name="Oval 9"/>
          <p:cNvSpPr/>
          <p:nvPr/>
        </p:nvSpPr>
        <p:spPr>
          <a:xfrm>
            <a:off x="1112109" y="2971028"/>
            <a:ext cx="1210962" cy="1155792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a,b,c,d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>
            <a:endCxn id="6" idx="2"/>
          </p:cNvCxnSpPr>
          <p:nvPr/>
        </p:nvCxnSpPr>
        <p:spPr>
          <a:xfrm>
            <a:off x="2236573" y="3777245"/>
            <a:ext cx="2649327" cy="1000372"/>
          </a:xfrm>
          <a:prstGeom prst="line">
            <a:avLst/>
          </a:prstGeom>
          <a:ln w="130175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6" idx="0"/>
          </p:cNvCxnSpPr>
          <p:nvPr/>
        </p:nvCxnSpPr>
        <p:spPr>
          <a:xfrm flipH="1">
            <a:off x="5344893" y="3258066"/>
            <a:ext cx="310383" cy="1060558"/>
          </a:xfrm>
          <a:prstGeom prst="line">
            <a:avLst/>
          </a:prstGeom>
          <a:ln w="120650" cmpd="sng">
            <a:solidFill>
              <a:srgbClr val="FD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34" name="TextBox 33"/>
          <p:cNvSpPr txBox="1"/>
          <p:nvPr/>
        </p:nvSpPr>
        <p:spPr>
          <a:xfrm rot="949785">
            <a:off x="5500294" y="3541247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6" name="TextBox 35"/>
          <p:cNvSpPr txBox="1"/>
          <p:nvPr/>
        </p:nvSpPr>
        <p:spPr>
          <a:xfrm rot="776404">
            <a:off x="5615022" y="3281398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D7300"/>
                </a:solidFill>
              </a:rPr>
              <a:t>{</a:t>
            </a:r>
            <a:r>
              <a:rPr lang="en-US" b="1" dirty="0" err="1">
                <a:solidFill>
                  <a:srgbClr val="FD7300"/>
                </a:solidFill>
              </a:rPr>
              <a:t>f,g</a:t>
            </a:r>
            <a:r>
              <a:rPr lang="en-US" b="1" dirty="0">
                <a:solidFill>
                  <a:srgbClr val="FD7300"/>
                </a:solidFill>
              </a:rPr>
              <a:t>}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546172">
            <a:off x="3117533" y="345408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3" name="TextBox 22"/>
          <p:cNvSpPr txBox="1"/>
          <p:nvPr/>
        </p:nvSpPr>
        <p:spPr>
          <a:xfrm rot="1359369">
            <a:off x="3568550" y="3653102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21227" y="3901918"/>
            <a:ext cx="132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D7300"/>
                </a:solidFill>
              </a:rPr>
              <a:t>random edge!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93" y="6023497"/>
            <a:ext cx="939114" cy="601972"/>
          </a:xfrm>
          <a:prstGeom prst="rect">
            <a:avLst/>
          </a:prstGeom>
        </p:spPr>
      </p:pic>
      <p:cxnSp>
        <p:nvCxnSpPr>
          <p:cNvPr id="14" name="Straight Connector 13"/>
          <p:cNvCxnSpPr>
            <a:stCxn id="7" idx="3"/>
          </p:cNvCxnSpPr>
          <p:nvPr/>
        </p:nvCxnSpPr>
        <p:spPr>
          <a:xfrm flipH="1">
            <a:off x="5163648" y="3174824"/>
            <a:ext cx="290663" cy="1200732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566BAF-061B-594D-9E3B-5BFCD5F12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33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885900" y="4318624"/>
            <a:ext cx="1235327" cy="1150671"/>
          </a:xfrm>
          <a:prstGeom prst="ellipse">
            <a:avLst/>
          </a:prstGeom>
          <a:solidFill>
            <a:srgbClr val="F0E7FF"/>
          </a:solidFill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e,h,g,f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112109" y="2971028"/>
            <a:ext cx="1210962" cy="1155792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a,b,c,d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>
            <a:endCxn id="6" idx="2"/>
          </p:cNvCxnSpPr>
          <p:nvPr/>
        </p:nvCxnSpPr>
        <p:spPr>
          <a:xfrm>
            <a:off x="2236573" y="3777245"/>
            <a:ext cx="2649327" cy="1116715"/>
          </a:xfrm>
          <a:prstGeom prst="line">
            <a:avLst/>
          </a:prstGeom>
          <a:ln w="130175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28" name="TextBox 27"/>
          <p:cNvSpPr txBox="1"/>
          <p:nvPr/>
        </p:nvSpPr>
        <p:spPr>
          <a:xfrm rot="1546172">
            <a:off x="3117533" y="345408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3" name="TextBox 22"/>
          <p:cNvSpPr txBox="1"/>
          <p:nvPr/>
        </p:nvSpPr>
        <p:spPr>
          <a:xfrm rot="1359369">
            <a:off x="3568550" y="3653102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85900" y="1635132"/>
            <a:ext cx="35958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6E6C"/>
                </a:solidFill>
              </a:rPr>
              <a:t>Now stop!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There are only two nodes left.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85900" y="2669249"/>
            <a:ext cx="39862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b="1" dirty="0"/>
              <a:t>minimum cut </a:t>
            </a:r>
            <a:r>
              <a:rPr lang="en-US" sz="2400" dirty="0"/>
              <a:t>is given by the remaining super-nodes: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chemeClr val="accent4"/>
                </a:solidFill>
              </a:rPr>
              <a:t>{</a:t>
            </a:r>
            <a:r>
              <a:rPr lang="en-US" b="1" dirty="0" err="1">
                <a:solidFill>
                  <a:schemeClr val="accent4"/>
                </a:solidFill>
              </a:rPr>
              <a:t>a,b,c,d</a:t>
            </a:r>
            <a:r>
              <a:rPr lang="en-US" b="1" dirty="0">
                <a:solidFill>
                  <a:schemeClr val="accent4"/>
                </a:solidFill>
              </a:rPr>
              <a:t>} and {</a:t>
            </a:r>
            <a:r>
              <a:rPr lang="en-US" b="1" dirty="0" err="1">
                <a:solidFill>
                  <a:schemeClr val="accent4"/>
                </a:solidFill>
              </a:rPr>
              <a:t>e,h,f,g</a:t>
            </a:r>
            <a:r>
              <a:rPr lang="en-US" b="1" dirty="0">
                <a:solidFill>
                  <a:schemeClr val="accent4"/>
                </a:solidFill>
              </a:rPr>
              <a:t>}</a:t>
            </a:r>
          </a:p>
        </p:txBody>
      </p:sp>
      <p:sp>
        <p:nvSpPr>
          <p:cNvPr id="4" name="Freeform 3"/>
          <p:cNvSpPr/>
          <p:nvPr/>
        </p:nvSpPr>
        <p:spPr>
          <a:xfrm>
            <a:off x="2730130" y="3131127"/>
            <a:ext cx="1898267" cy="2022764"/>
          </a:xfrm>
          <a:custGeom>
            <a:avLst/>
            <a:gdLst>
              <a:gd name="connsiteX0" fmla="*/ 1578634 w 1898267"/>
              <a:gd name="connsiteY0" fmla="*/ 0 h 2022764"/>
              <a:gd name="connsiteX1" fmla="*/ 1800306 w 1898267"/>
              <a:gd name="connsiteY1" fmla="*/ 1066800 h 2022764"/>
              <a:gd name="connsiteX2" fmla="*/ 179325 w 1898267"/>
              <a:gd name="connsiteY2" fmla="*/ 1399309 h 2022764"/>
              <a:gd name="connsiteX3" fmla="*/ 40779 w 1898267"/>
              <a:gd name="connsiteY3" fmla="*/ 2022764 h 2022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8267" h="2022764">
                <a:moveTo>
                  <a:pt x="1578634" y="0"/>
                </a:moveTo>
                <a:cubicBezTo>
                  <a:pt x="1806079" y="416791"/>
                  <a:pt x="2033524" y="833582"/>
                  <a:pt x="1800306" y="1066800"/>
                </a:cubicBezTo>
                <a:cubicBezTo>
                  <a:pt x="1567088" y="1300018"/>
                  <a:pt x="472579" y="1239982"/>
                  <a:pt x="179325" y="1399309"/>
                </a:cubicBezTo>
                <a:cubicBezTo>
                  <a:pt x="-113929" y="1558636"/>
                  <a:pt x="40779" y="2022764"/>
                  <a:pt x="40779" y="2022764"/>
                </a:cubicBezTo>
              </a:path>
            </a:pathLst>
          </a:custGeom>
          <a:noFill/>
          <a:ln w="5715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9437D2-93ED-984D-9020-69726FB5D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0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479158" y="2673293"/>
            <a:ext cx="3938972" cy="3510124"/>
          </a:xfrm>
          <a:custGeom>
            <a:avLst/>
            <a:gdLst>
              <a:gd name="connsiteX0" fmla="*/ 3450291 w 3938972"/>
              <a:gd name="connsiteY0" fmla="*/ 32837 h 3510124"/>
              <a:gd name="connsiteX1" fmla="*/ 3746853 w 3938972"/>
              <a:gd name="connsiteY1" fmla="*/ 724815 h 3510124"/>
              <a:gd name="connsiteX2" fmla="*/ 3573858 w 3938972"/>
              <a:gd name="connsiteY2" fmla="*/ 1663929 h 3510124"/>
              <a:gd name="connsiteX3" fmla="*/ 3746853 w 3938972"/>
              <a:gd name="connsiteY3" fmla="*/ 3196166 h 3510124"/>
              <a:gd name="connsiteX4" fmla="*/ 472312 w 3938972"/>
              <a:gd name="connsiteY4" fmla="*/ 3418588 h 3510124"/>
              <a:gd name="connsiteX5" fmla="*/ 64539 w 3938972"/>
              <a:gd name="connsiteY5" fmla="*/ 2059345 h 3510124"/>
              <a:gd name="connsiteX6" fmla="*/ 904799 w 3938972"/>
              <a:gd name="connsiteY6" fmla="*/ 317042 h 3510124"/>
              <a:gd name="connsiteX7" fmla="*/ 3450291 w 3938972"/>
              <a:gd name="connsiteY7" fmla="*/ 32837 h 3510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38972" h="3510124">
                <a:moveTo>
                  <a:pt x="3450291" y="32837"/>
                </a:moveTo>
                <a:cubicBezTo>
                  <a:pt x="3923967" y="100799"/>
                  <a:pt x="3726259" y="452966"/>
                  <a:pt x="3746853" y="724815"/>
                </a:cubicBezTo>
                <a:cubicBezTo>
                  <a:pt x="3767447" y="996664"/>
                  <a:pt x="3573858" y="1252037"/>
                  <a:pt x="3573858" y="1663929"/>
                </a:cubicBezTo>
                <a:cubicBezTo>
                  <a:pt x="3573858" y="2075821"/>
                  <a:pt x="4263777" y="2903723"/>
                  <a:pt x="3746853" y="3196166"/>
                </a:cubicBezTo>
                <a:cubicBezTo>
                  <a:pt x="3229929" y="3488609"/>
                  <a:pt x="1086031" y="3608058"/>
                  <a:pt x="472312" y="3418588"/>
                </a:cubicBezTo>
                <a:cubicBezTo>
                  <a:pt x="-141407" y="3229118"/>
                  <a:pt x="-7542" y="2576269"/>
                  <a:pt x="64539" y="2059345"/>
                </a:cubicBezTo>
                <a:cubicBezTo>
                  <a:pt x="136620" y="1542421"/>
                  <a:pt x="342566" y="656853"/>
                  <a:pt x="904799" y="317042"/>
                </a:cubicBezTo>
                <a:cubicBezTo>
                  <a:pt x="1467032" y="-22769"/>
                  <a:pt x="2976615" y="-35125"/>
                  <a:pt x="3450291" y="32837"/>
                </a:cubicBezTo>
                <a:close/>
              </a:path>
            </a:pathLst>
          </a:cu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1"/>
          <p:cNvSpPr/>
          <p:nvPr/>
        </p:nvSpPr>
        <p:spPr>
          <a:xfrm>
            <a:off x="4571925" y="2018855"/>
            <a:ext cx="4258268" cy="4490547"/>
          </a:xfrm>
          <a:custGeom>
            <a:avLst/>
            <a:gdLst>
              <a:gd name="connsiteX0" fmla="*/ 766194 w 4258268"/>
              <a:gd name="connsiteY0" fmla="*/ 291859 h 4490547"/>
              <a:gd name="connsiteX1" fmla="*/ 494345 w 4258268"/>
              <a:gd name="connsiteY1" fmla="*/ 1478107 h 4490547"/>
              <a:gd name="connsiteX2" fmla="*/ 75 w 4258268"/>
              <a:gd name="connsiteY2" fmla="*/ 2392507 h 4490547"/>
              <a:gd name="connsiteX3" fmla="*/ 531416 w 4258268"/>
              <a:gd name="connsiteY3" fmla="*/ 3084486 h 4490547"/>
              <a:gd name="connsiteX4" fmla="*/ 2817416 w 4258268"/>
              <a:gd name="connsiteY4" fmla="*/ 4431372 h 4490547"/>
              <a:gd name="connsiteX5" fmla="*/ 3805956 w 4258268"/>
              <a:gd name="connsiteY5" fmla="*/ 3937102 h 4490547"/>
              <a:gd name="connsiteX6" fmla="*/ 4090161 w 4258268"/>
              <a:gd name="connsiteY6" fmla="*/ 1181545 h 4490547"/>
              <a:gd name="connsiteX7" fmla="*/ 1235751 w 4258268"/>
              <a:gd name="connsiteY7" fmla="*/ 57080 h 4490547"/>
              <a:gd name="connsiteX8" fmla="*/ 766194 w 4258268"/>
              <a:gd name="connsiteY8" fmla="*/ 291859 h 449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8268" h="4490547">
                <a:moveTo>
                  <a:pt x="766194" y="291859"/>
                </a:moveTo>
                <a:cubicBezTo>
                  <a:pt x="642626" y="528697"/>
                  <a:pt x="622031" y="1127999"/>
                  <a:pt x="494345" y="1478107"/>
                </a:cubicBezTo>
                <a:cubicBezTo>
                  <a:pt x="366658" y="1828215"/>
                  <a:pt x="-6104" y="2124777"/>
                  <a:pt x="75" y="2392507"/>
                </a:cubicBezTo>
                <a:cubicBezTo>
                  <a:pt x="6253" y="2660237"/>
                  <a:pt x="61859" y="2744675"/>
                  <a:pt x="531416" y="3084486"/>
                </a:cubicBezTo>
                <a:cubicBezTo>
                  <a:pt x="1000973" y="3424297"/>
                  <a:pt x="2271659" y="4289269"/>
                  <a:pt x="2817416" y="4431372"/>
                </a:cubicBezTo>
                <a:cubicBezTo>
                  <a:pt x="3363173" y="4573475"/>
                  <a:pt x="3593832" y="4478740"/>
                  <a:pt x="3805956" y="3937102"/>
                </a:cubicBezTo>
                <a:cubicBezTo>
                  <a:pt x="4018080" y="3395464"/>
                  <a:pt x="4518529" y="1828215"/>
                  <a:pt x="4090161" y="1181545"/>
                </a:cubicBezTo>
                <a:cubicBezTo>
                  <a:pt x="3661793" y="534875"/>
                  <a:pt x="1789745" y="199183"/>
                  <a:pt x="1235751" y="57080"/>
                </a:cubicBezTo>
                <a:cubicBezTo>
                  <a:pt x="681757" y="-85023"/>
                  <a:pt x="889762" y="55021"/>
                  <a:pt x="766194" y="291859"/>
                </a:cubicBezTo>
                <a:close/>
              </a:path>
            </a:pathLst>
          </a:custGeom>
          <a:solidFill>
            <a:srgbClr val="F0E7FF"/>
          </a:solidFill>
          <a:ln w="25400" cmpd="sng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166919" y="572886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" name="Oval 4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Oval 5"/>
          <p:cNvSpPr/>
          <p:nvPr/>
        </p:nvSpPr>
        <p:spPr>
          <a:xfrm>
            <a:off x="4885900" y="43186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8" name="Oval 7"/>
          <p:cNvSpPr/>
          <p:nvPr/>
        </p:nvSpPr>
        <p:spPr>
          <a:xfrm>
            <a:off x="3464010" y="2963563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0" name="Oval 9"/>
          <p:cNvSpPr/>
          <p:nvPr/>
        </p:nvSpPr>
        <p:spPr>
          <a:xfrm>
            <a:off x="1477919" y="3247768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963088" y="3732937"/>
            <a:ext cx="1411170" cy="169318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046330" y="3247769"/>
            <a:ext cx="1417680" cy="284205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451125" y="3777245"/>
            <a:ext cx="339810" cy="195162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71069" y="4803793"/>
            <a:ext cx="1795850" cy="120927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49179" y="3448732"/>
            <a:ext cx="1019963" cy="953134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218336" y="3448732"/>
            <a:ext cx="2328916" cy="164376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776185" y="4803793"/>
            <a:ext cx="1192957" cy="622331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17373" y="3732937"/>
            <a:ext cx="543788" cy="127631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575222" y="3531974"/>
            <a:ext cx="172994" cy="181090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5856238" y="3174824"/>
            <a:ext cx="1310681" cy="283824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454311" y="3694003"/>
            <a:ext cx="2135660" cy="90882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170106" y="3258066"/>
            <a:ext cx="485169" cy="106055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3949179" y="3448732"/>
            <a:ext cx="1019963" cy="953134"/>
          </a:xfrm>
          <a:prstGeom prst="line">
            <a:avLst/>
          </a:prstGeom>
          <a:ln w="1079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776185" y="4803793"/>
            <a:ext cx="1192957" cy="622331"/>
          </a:xfrm>
          <a:prstGeom prst="line">
            <a:avLst/>
          </a:prstGeom>
          <a:ln w="1079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>
            <a:off x="4333866" y="2706130"/>
            <a:ext cx="702856" cy="3447535"/>
          </a:xfrm>
          <a:custGeom>
            <a:avLst/>
            <a:gdLst>
              <a:gd name="connsiteX0" fmla="*/ 448199 w 702856"/>
              <a:gd name="connsiteY0" fmla="*/ 0 h 3447535"/>
              <a:gd name="connsiteX1" fmla="*/ 386415 w 702856"/>
              <a:gd name="connsiteY1" fmla="*/ 704335 h 3447535"/>
              <a:gd name="connsiteX2" fmla="*/ 3356 w 702856"/>
              <a:gd name="connsiteY2" fmla="*/ 1668162 h 3447535"/>
              <a:gd name="connsiteX3" fmla="*/ 633550 w 702856"/>
              <a:gd name="connsiteY3" fmla="*/ 2817340 h 3447535"/>
              <a:gd name="connsiteX4" fmla="*/ 658264 w 702856"/>
              <a:gd name="connsiteY4" fmla="*/ 3447535 h 344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856" h="3447535">
                <a:moveTo>
                  <a:pt x="448199" y="0"/>
                </a:moveTo>
                <a:cubicBezTo>
                  <a:pt x="454377" y="213154"/>
                  <a:pt x="460556" y="426308"/>
                  <a:pt x="386415" y="704335"/>
                </a:cubicBezTo>
                <a:cubicBezTo>
                  <a:pt x="312274" y="982362"/>
                  <a:pt x="-37833" y="1315995"/>
                  <a:pt x="3356" y="1668162"/>
                </a:cubicBezTo>
                <a:cubicBezTo>
                  <a:pt x="44545" y="2020330"/>
                  <a:pt x="524399" y="2520778"/>
                  <a:pt x="633550" y="2817340"/>
                </a:cubicBezTo>
                <a:cubicBezTo>
                  <a:pt x="742701" y="3113902"/>
                  <a:pt x="700482" y="3280718"/>
                  <a:pt x="658264" y="3447535"/>
                </a:cubicBezTo>
              </a:path>
            </a:pathLst>
          </a:custGeom>
          <a:noFill/>
          <a:ln w="60325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036722" y="120253"/>
            <a:ext cx="39862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</a:t>
            </a:r>
            <a:r>
              <a:rPr lang="en-US" sz="2400" b="1" dirty="0"/>
              <a:t>minimum cut </a:t>
            </a:r>
            <a:r>
              <a:rPr lang="en-US" sz="2400" dirty="0"/>
              <a:t>is given by the remaining super-nodes: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solidFill>
                  <a:schemeClr val="accent4"/>
                </a:solidFill>
              </a:rPr>
              <a:t>{</a:t>
            </a:r>
            <a:r>
              <a:rPr lang="en-US" b="1" dirty="0" err="1">
                <a:solidFill>
                  <a:schemeClr val="accent4"/>
                </a:solidFill>
              </a:rPr>
              <a:t>a,b,c,d</a:t>
            </a:r>
            <a:r>
              <a:rPr lang="en-US" b="1" dirty="0">
                <a:solidFill>
                  <a:schemeClr val="accent4"/>
                </a:solidFill>
              </a:rPr>
              <a:t>} and {</a:t>
            </a:r>
            <a:r>
              <a:rPr lang="en-US" b="1" dirty="0" err="1">
                <a:solidFill>
                  <a:schemeClr val="accent4"/>
                </a:solidFill>
              </a:rPr>
              <a:t>e,h,f,g</a:t>
            </a:r>
            <a:r>
              <a:rPr lang="en-US" b="1" dirty="0">
                <a:solidFill>
                  <a:schemeClr val="accent4"/>
                </a:solidFill>
              </a:rPr>
              <a:t>}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35F550FC-9753-8E40-A9E8-7E167D397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3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it work?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 it fast?</a:t>
            </a:r>
          </a:p>
        </p:txBody>
      </p:sp>
      <p:sp>
        <p:nvSpPr>
          <p:cNvPr id="4" name="Down Arrow 3"/>
          <p:cNvSpPr/>
          <p:nvPr/>
        </p:nvSpPr>
        <p:spPr>
          <a:xfrm rot="4823795">
            <a:off x="2576945" y="2964873"/>
            <a:ext cx="526473" cy="9975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7735B8-8D23-464E-809B-8F1CEFDE9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3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implement this?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79854"/>
                <a:ext cx="7886700" cy="516731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See Lecture 16 </a:t>
                </a:r>
                <a:r>
                  <a:rPr lang="en-US" dirty="0" err="1"/>
                  <a:t>IPython</a:t>
                </a:r>
                <a:r>
                  <a:rPr lang="en-US" dirty="0"/>
                  <a:t> Notebook for one way 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This maintains a secondary “</a:t>
                </a:r>
                <a:r>
                  <a:rPr lang="en-US" dirty="0" err="1">
                    <a:solidFill>
                      <a:schemeClr val="accent4"/>
                    </a:solidFill>
                  </a:rPr>
                  <a:t>superGraph</a:t>
                </a:r>
                <a:r>
                  <a:rPr lang="en-US" dirty="0">
                    <a:solidFill>
                      <a:schemeClr val="accent4"/>
                    </a:solidFill>
                  </a:rPr>
                  <a:t>” which keeps track of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superNodes</a:t>
                </a:r>
                <a:r>
                  <a:rPr lang="en-US" dirty="0">
                    <a:solidFill>
                      <a:schemeClr val="accent4"/>
                    </a:solidFill>
                  </a:rPr>
                  <a:t> and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superEdges</a:t>
                </a:r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There’s a skipped slide with pseudocode</a:t>
                </a:r>
              </a:p>
              <a:p>
                <a:r>
                  <a:rPr lang="en-US" dirty="0"/>
                  <a:t>Running time?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We contract n-2 edges</a:t>
                </a:r>
              </a:p>
              <a:p>
                <a:pPr lvl="2"/>
                <a:r>
                  <a:rPr lang="en-US" dirty="0">
                    <a:solidFill>
                      <a:schemeClr val="accent4">
                        <a:lumMod val="50000"/>
                      </a:schemeClr>
                    </a:solidFill>
                  </a:rPr>
                  <a:t>Each time we contract an edge we get rid of a vertex, and we get rid of n </a:t>
                </a:r>
                <a:r>
                  <a:rPr lang="mr-IN" dirty="0">
                    <a:solidFill>
                      <a:schemeClr val="accent4">
                        <a:lumMod val="50000"/>
                      </a:schemeClr>
                    </a:solidFill>
                  </a:rPr>
                  <a:t>–</a:t>
                </a:r>
                <a:r>
                  <a:rPr lang="en-US" dirty="0">
                    <a:solidFill>
                      <a:schemeClr val="accent4">
                        <a:lumMod val="50000"/>
                      </a:schemeClr>
                    </a:solidFill>
                  </a:rPr>
                  <a:t> 2 vertices total.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Naively each contraction takes time O(n)</a:t>
                </a:r>
              </a:p>
              <a:p>
                <a:pPr lvl="2"/>
                <a:r>
                  <a:rPr lang="en-US" dirty="0">
                    <a:solidFill>
                      <a:schemeClr val="accent4">
                        <a:lumMod val="50000"/>
                      </a:schemeClr>
                    </a:solidFill>
                  </a:rPr>
                  <a:t>Maybe there are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4">
                        <a:lumMod val="50000"/>
                      </a:schemeClr>
                    </a:solidFill>
                  </a:rPr>
                  <a:t> nodes in the </a:t>
                </a:r>
                <a:r>
                  <a:rPr lang="en-US" dirty="0" err="1">
                    <a:solidFill>
                      <a:schemeClr val="accent4">
                        <a:lumMod val="50000"/>
                      </a:schemeClr>
                    </a:solidFill>
                  </a:rPr>
                  <a:t>superNodes</a:t>
                </a:r>
                <a:r>
                  <a:rPr lang="en-US" dirty="0">
                    <a:solidFill>
                      <a:schemeClr val="accent4">
                        <a:lumMod val="50000"/>
                      </a:schemeClr>
                    </a:solidFill>
                  </a:rPr>
                  <a:t> that we are merging.  (We can do better with fancy data structures).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So total running time O(n</a:t>
                </a:r>
                <a:r>
                  <a:rPr lang="en-US" baseline="30000" dirty="0">
                    <a:solidFill>
                      <a:schemeClr val="accent4"/>
                    </a:solidFill>
                  </a:rPr>
                  <a:t>2</a:t>
                </a:r>
                <a:r>
                  <a:rPr lang="en-US" dirty="0">
                    <a:solidFill>
                      <a:schemeClr val="accent4"/>
                    </a:solidFill>
                  </a:rPr>
                  <a:t>).</a:t>
                </a:r>
              </a:p>
              <a:p>
                <a:pPr lvl="2"/>
                <a:r>
                  <a:rPr lang="en-US" dirty="0">
                    <a:solidFill>
                      <a:schemeClr val="accent4">
                        <a:lumMod val="50000"/>
                      </a:schemeClr>
                    </a:solidFill>
                  </a:rPr>
                  <a:t>We can do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charset="0"/>
                      </a:rPr>
                      <m:t>𝑂</m:t>
                    </m:r>
                    <m:r>
                      <a:rPr lang="en-US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charset="0"/>
                      </a:rPr>
                      <m:t>(</m:t>
                    </m:r>
                    <m:r>
                      <a:rPr lang="en-US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charset="0"/>
                      </a:rPr>
                      <m:t>𝑚</m:t>
                    </m:r>
                    <m:r>
                      <a:rPr lang="en-US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charset="0"/>
                      </a:rPr>
                      <m:t>⋅</m:t>
                    </m:r>
                    <m:r>
                      <a:rPr lang="en-US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charset="0"/>
                      </a:rPr>
                      <m:t>𝛼</m:t>
                    </m:r>
                    <m:d>
                      <m:dPr>
                        <m:ctrlPr>
                          <a:rPr lang="en-US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4">
                        <a:lumMod val="50000"/>
                      </a:schemeClr>
                    </a:solidFill>
                  </a:rPr>
                  <a:t> with a union-find data structure, but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charset="0"/>
                      </a:rPr>
                      <m:t>𝑂</m:t>
                    </m:r>
                    <m:r>
                      <a:rPr lang="en-US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4">
                        <a:lumMod val="50000"/>
                      </a:schemeClr>
                    </a:solidFill>
                  </a:rPr>
                  <a:t> is good enough for today.</a:t>
                </a:r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79854"/>
                <a:ext cx="7886700" cy="5167310"/>
              </a:xfrm>
              <a:blipFill>
                <a:blip r:embed="rId2"/>
                <a:stretch>
                  <a:fillRect l="-1447" t="-1716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A3E7E-4323-E047-B1F2-22F41323A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13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16" y="-226653"/>
            <a:ext cx="7886700" cy="1210962"/>
          </a:xfrm>
        </p:spPr>
        <p:txBody>
          <a:bodyPr/>
          <a:lstStyle/>
          <a:p>
            <a:r>
              <a:rPr lang="en-US"/>
              <a:t>Pseudocode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1330" y="920407"/>
                <a:ext cx="8861339" cy="5937593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b="1" dirty="0"/>
                  <a:t>Karger</a:t>
                </a:r>
                <a:r>
                  <a:rPr lang="en-US" dirty="0"/>
                  <a:t>( G=(V,E) ):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Γ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= 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{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err="1">
                    <a:solidFill>
                      <a:schemeClr val="accent4"/>
                    </a:solidFill>
                  </a:rPr>
                  <a:t>SuperNode</a:t>
                </a:r>
                <a:r>
                  <a:rPr lang="en-US" dirty="0">
                    <a:solidFill>
                      <a:schemeClr val="accent4"/>
                    </a:solidFill>
                  </a:rPr>
                  <a:t>(v) : v in V }    </a:t>
                </a:r>
                <a:r>
                  <a:rPr lang="en-US" dirty="0"/>
                  <a:t>                        </a:t>
                </a:r>
                <a:r>
                  <a:rPr lang="en-US" sz="1800" dirty="0">
                    <a:solidFill>
                      <a:srgbClr val="7030A0"/>
                    </a:solidFill>
                  </a:rPr>
                  <a:t>// one </a:t>
                </a:r>
                <a:r>
                  <a:rPr lang="en-US" sz="1800" dirty="0" err="1">
                    <a:solidFill>
                      <a:srgbClr val="7030A0"/>
                    </a:solidFill>
                  </a:rPr>
                  <a:t>supernode</a:t>
                </a:r>
                <a:r>
                  <a:rPr lang="en-US" sz="1800" dirty="0">
                    <a:solidFill>
                      <a:srgbClr val="7030A0"/>
                    </a:solidFill>
                  </a:rPr>
                  <a:t> for each vertex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000" b="1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𝒖</m:t>
                            </m:r>
                          </m:e>
                        </m:acc>
                        <m:r>
                          <a:rPr lang="en-US" sz="2000" b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 </m:t>
                        </m:r>
                        <m:acc>
                          <m:accPr>
                            <m:chr m:val="̅"/>
                            <m:ctrlPr>
                              <a:rPr lang="en-US" sz="2000" b="1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𝒗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sz="1900" dirty="0">
                    <a:solidFill>
                      <a:schemeClr val="accent4"/>
                    </a:solidFill>
                  </a:rPr>
                  <a:t> = {(</a:t>
                </a:r>
                <a:r>
                  <a:rPr lang="en-US" sz="19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1900" dirty="0">
                    <a:solidFill>
                      <a:schemeClr val="accent4"/>
                    </a:solidFill>
                  </a:rPr>
                  <a:t>)} for (</a:t>
                </a:r>
                <a:r>
                  <a:rPr lang="en-US" sz="19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1900" dirty="0">
                    <a:solidFill>
                      <a:schemeClr val="accent4"/>
                    </a:solidFill>
                  </a:rPr>
                  <a:t>) in E   </a:t>
                </a:r>
                <a:r>
                  <a:rPr lang="en-US" sz="1800" dirty="0">
                    <a:solidFill>
                      <a:schemeClr val="accent4"/>
                    </a:solidFill>
                  </a:rPr>
                  <a:t>                                                   </a:t>
                </a:r>
                <a:r>
                  <a:rPr lang="en-US" sz="1800" dirty="0">
                    <a:solidFill>
                      <a:srgbClr val="7030A0"/>
                    </a:solidFill>
                  </a:rPr>
                  <a:t>// one </a:t>
                </a:r>
                <a:r>
                  <a:rPr lang="en-US" sz="1800" dirty="0" err="1">
                    <a:solidFill>
                      <a:srgbClr val="7030A0"/>
                    </a:solidFill>
                  </a:rPr>
                  <a:t>superedge</a:t>
                </a:r>
                <a:r>
                  <a:rPr lang="en-US" sz="1800" dirty="0">
                    <a:solidFill>
                      <a:srgbClr val="7030A0"/>
                    </a:solidFill>
                  </a:rPr>
                  <a:t> for each edge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000" b="1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𝒖</m:t>
                            </m:r>
                          </m:e>
                        </m:acc>
                        <m:r>
                          <a:rPr lang="en-US" sz="2000" b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 </m:t>
                        </m:r>
                        <m:acc>
                          <m:accPr>
                            <m:chr m:val="̅"/>
                            <m:ctrlPr>
                              <a:rPr lang="en-US" sz="2000" b="1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𝒗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sz="1900" dirty="0">
                    <a:solidFill>
                      <a:schemeClr val="accent4"/>
                    </a:solidFill>
                  </a:rPr>
                  <a:t> = {} for (</a:t>
                </a:r>
                <a:r>
                  <a:rPr lang="en-US" sz="1900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sz="1900" dirty="0">
                    <a:solidFill>
                      <a:schemeClr val="accent4"/>
                    </a:solidFill>
                  </a:rPr>
                  <a:t>) not in E.</a:t>
                </a:r>
                <a:r>
                  <a:rPr lang="en-US" sz="2200" dirty="0">
                    <a:solidFill>
                      <a:schemeClr val="accent4"/>
                    </a:solidFill>
                  </a:rPr>
                  <a:t> </a:t>
                </a:r>
              </a:p>
              <a:p>
                <a:pPr lvl="1"/>
                <a:r>
                  <a:rPr lang="en-US" sz="2200" dirty="0">
                    <a:solidFill>
                      <a:schemeClr val="accent4"/>
                    </a:solidFill>
                  </a:rPr>
                  <a:t>F = copy of E                                                                 </a:t>
                </a:r>
                <a:r>
                  <a:rPr lang="en-US" sz="1800" dirty="0">
                    <a:solidFill>
                      <a:srgbClr val="7030A0"/>
                    </a:solidFill>
                  </a:rPr>
                  <a:t>// we’ll choose randomly from F</a:t>
                </a:r>
              </a:p>
              <a:p>
                <a:pPr lvl="1"/>
                <a:r>
                  <a:rPr lang="en-US" b="1" dirty="0"/>
                  <a:t>while</a:t>
                </a:r>
                <a:r>
                  <a:rPr lang="en-US" dirty="0"/>
                  <a:t> |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chemeClr val="accent4"/>
                        </a:solidFill>
                        <a:latin typeface="Cambria Math" charset="0"/>
                      </a:rPr>
                      <m:t>Γ</m:t>
                    </m:r>
                  </m:oMath>
                </a14:m>
                <a:r>
                  <a:rPr lang="en-US" dirty="0"/>
                  <a:t>| &gt; 2:</a:t>
                </a:r>
              </a:p>
              <a:p>
                <a:pPr lvl="2"/>
                <a:r>
                  <a:rPr lang="en-US" dirty="0">
                    <a:solidFill>
                      <a:schemeClr val="accent4"/>
                    </a:solidFill>
                  </a:rPr>
                  <a:t>(</a:t>
                </a:r>
                <a:r>
                  <a:rPr lang="en-US" dirty="0" err="1">
                    <a:solidFill>
                      <a:schemeClr val="accent4"/>
                    </a:solidFill>
                  </a:rPr>
                  <a:t>u,v</a:t>
                </a:r>
                <a:r>
                  <a:rPr lang="en-US" dirty="0">
                    <a:solidFill>
                      <a:schemeClr val="accent4"/>
                    </a:solidFill>
                  </a:rPr>
                  <a:t>)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uniformly random edge in F</a:t>
                </a:r>
              </a:p>
              <a:p>
                <a:pPr lvl="2"/>
                <a:r>
                  <a:rPr lang="en-US" b="1" dirty="0"/>
                  <a:t>merge</a:t>
                </a:r>
                <a:r>
                  <a:rPr lang="en-US" dirty="0"/>
                  <a:t>( </a:t>
                </a:r>
                <a:r>
                  <a:rPr lang="en-US" dirty="0">
                    <a:solidFill>
                      <a:schemeClr val="accent4"/>
                    </a:solidFill>
                  </a:rPr>
                  <a:t>u, v </a:t>
                </a:r>
                <a:r>
                  <a:rPr lang="en-US" dirty="0"/>
                  <a:t>)      </a:t>
                </a:r>
              </a:p>
              <a:p>
                <a:pPr marL="914400" lvl="2" indent="0">
                  <a:buNone/>
                </a:pPr>
                <a:r>
                  <a:rPr lang="en-US" sz="2800" dirty="0">
                    <a:solidFill>
                      <a:srgbClr val="7030A0"/>
                    </a:solidFill>
                  </a:rPr>
                  <a:t>        </a:t>
                </a:r>
                <a:r>
                  <a:rPr lang="en-US" dirty="0">
                    <a:solidFill>
                      <a:srgbClr val="7030A0"/>
                    </a:solidFill>
                  </a:rPr>
                  <a:t> </a:t>
                </a:r>
                <a:r>
                  <a:rPr lang="en-US" sz="1500" dirty="0">
                    <a:solidFill>
                      <a:srgbClr val="7030A0"/>
                    </a:solidFill>
                  </a:rPr>
                  <a:t>// merge the </a:t>
                </a:r>
                <a:r>
                  <a:rPr lang="en-US" sz="1500" dirty="0" err="1">
                    <a:solidFill>
                      <a:srgbClr val="7030A0"/>
                    </a:solidFill>
                  </a:rPr>
                  <a:t>SuperNode</a:t>
                </a:r>
                <a:r>
                  <a:rPr lang="en-US" sz="1500" dirty="0">
                    <a:solidFill>
                      <a:srgbClr val="7030A0"/>
                    </a:solidFill>
                  </a:rPr>
                  <a:t> containing u with the </a:t>
                </a:r>
                <a:r>
                  <a:rPr lang="en-US" sz="1500" dirty="0" err="1">
                    <a:solidFill>
                      <a:srgbClr val="7030A0"/>
                    </a:solidFill>
                  </a:rPr>
                  <a:t>SuperNode</a:t>
                </a:r>
                <a:r>
                  <a:rPr lang="en-US" sz="1500" dirty="0">
                    <a:solidFill>
                      <a:srgbClr val="7030A0"/>
                    </a:solidFill>
                  </a:rPr>
                  <a:t> containing v.</a:t>
                </a:r>
                <a:endParaRPr lang="en-US" sz="2400" dirty="0">
                  <a:solidFill>
                    <a:srgbClr val="7030A0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𝐹</m:t>
                    </m:r>
                    <m:r>
                      <a:rPr lang="en-US" b="0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</m:t>
                    </m:r>
                    <m:r>
                      <a:rPr lang="en-US" b="0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𝐹</m:t>
                    </m:r>
                    <m:r>
                      <a:rPr lang="en-US" b="0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∖</m:t>
                    </m:r>
                    <m:sSub>
                      <m:sSubPr>
                        <m:ctrlPr>
                          <a:rPr lang="en-US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b="1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𝒖</m:t>
                            </m:r>
                          </m:e>
                        </m:acc>
                        <m:r>
                          <a:rPr lang="en-US" b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 </m:t>
                        </m:r>
                        <m:acc>
                          <m:accPr>
                            <m:chr m:val="̅"/>
                            <m:ctrlPr>
                              <a:rPr lang="en-US" b="1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𝒗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</a:p>
              <a:p>
                <a:pPr marL="914400" lvl="2" indent="0">
                  <a:buNone/>
                </a:pPr>
                <a:r>
                  <a:rPr lang="en-US" dirty="0">
                    <a:solidFill>
                      <a:srgbClr val="7030A0"/>
                    </a:solidFill>
                  </a:rPr>
                  <a:t>            </a:t>
                </a:r>
                <a:r>
                  <a:rPr lang="en-US" sz="1500" dirty="0">
                    <a:solidFill>
                      <a:srgbClr val="7030A0"/>
                    </a:solidFill>
                  </a:rPr>
                  <a:t>// remove all the edges in the </a:t>
                </a:r>
                <a:r>
                  <a:rPr lang="en-US" sz="1500" dirty="0" err="1">
                    <a:solidFill>
                      <a:srgbClr val="7030A0"/>
                    </a:solidFill>
                  </a:rPr>
                  <a:t>SuperEdge</a:t>
                </a:r>
                <a:r>
                  <a:rPr lang="en-US" sz="1500" dirty="0">
                    <a:solidFill>
                      <a:srgbClr val="7030A0"/>
                    </a:solidFill>
                  </a:rPr>
                  <a:t> between those </a:t>
                </a:r>
                <a:r>
                  <a:rPr lang="en-US" sz="1500" dirty="0" err="1">
                    <a:solidFill>
                      <a:srgbClr val="7030A0"/>
                    </a:solidFill>
                  </a:rPr>
                  <a:t>SuperNodes</a:t>
                </a:r>
                <a:r>
                  <a:rPr lang="en-US" sz="1500" dirty="0">
                    <a:solidFill>
                      <a:srgbClr val="7030A0"/>
                    </a:solidFill>
                  </a:rPr>
                  <a:t>.</a:t>
                </a:r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r>
                  <a:rPr lang="en-US" b="1" dirty="0"/>
                  <a:t>return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accent4"/>
                    </a:solidFill>
                  </a:rPr>
                  <a:t>the cut given by the remaining two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superNodes</a:t>
                </a:r>
                <a:r>
                  <a:rPr lang="en-US" dirty="0">
                    <a:solidFill>
                      <a:schemeClr val="accent4"/>
                    </a:solidFill>
                  </a:rPr>
                  <a:t>.</a:t>
                </a:r>
              </a:p>
              <a:p>
                <a:pPr lvl="1"/>
                <a:endParaRPr lang="en-US" dirty="0"/>
              </a:p>
              <a:p>
                <a:r>
                  <a:rPr lang="en-US" sz="2200" b="1" dirty="0"/>
                  <a:t>merge</a:t>
                </a:r>
                <a:r>
                  <a:rPr lang="en-US" sz="2200" dirty="0"/>
                  <a:t>( u, v ):                                  </a:t>
                </a:r>
                <a:r>
                  <a:rPr lang="en-US" sz="1300" dirty="0">
                    <a:solidFill>
                      <a:srgbClr val="7030A0"/>
                    </a:solidFill>
                  </a:rPr>
                  <a:t>// merge also knows about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300" b="0" i="0" smtClean="0">
                        <a:solidFill>
                          <a:srgbClr val="7030A0"/>
                        </a:solidFill>
                        <a:latin typeface="Cambria Math" charset="0"/>
                      </a:rPr>
                      <m:t>Γ</m:t>
                    </m:r>
                    <m:r>
                      <a:rPr lang="en-US" sz="13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1200" dirty="0">
                    <a:solidFill>
                      <a:srgbClr val="7030A0"/>
                    </a:solidFill>
                  </a:rPr>
                  <a:t>and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dirty="0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12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𝒖</m:t>
                            </m:r>
                          </m:e>
                        </m:acc>
                        <m:r>
                          <a:rPr lang="en-US" sz="1200" b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, </m:t>
                        </m:r>
                        <m:acc>
                          <m:accPr>
                            <m:chr m:val="̅"/>
                            <m:ctrlPr>
                              <a:rPr lang="en-US" sz="12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b="1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𝒗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sz="1200" dirty="0">
                    <a:solidFill>
                      <a:srgbClr val="7030A0"/>
                    </a:solidFill>
                  </a:rPr>
                  <a:t> ‘s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900" b="1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00" b="1" i="1" dirty="0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1900" dirty="0">
                    <a:solidFill>
                      <a:schemeClr val="accent4"/>
                    </a:solidFill>
                  </a:rPr>
                  <a:t> = SuperNode(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900" b="1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00" b="1" i="1" dirty="0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𝒖</m:t>
                        </m:r>
                      </m:e>
                    </m:acc>
                    <m:r>
                      <a:rPr lang="en-US" sz="19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∪</m:t>
                    </m:r>
                    <m:acc>
                      <m:accPr>
                        <m:chr m:val="̅"/>
                        <m:ctrlPr>
                          <a:rPr lang="en-US" sz="19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00" b="1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𝒗</m:t>
                        </m:r>
                      </m:e>
                    </m:acc>
                  </m:oMath>
                </a14:m>
                <a:r>
                  <a:rPr lang="en-US" sz="1900" dirty="0">
                    <a:solidFill>
                      <a:schemeClr val="accent4"/>
                    </a:solidFill>
                  </a:rPr>
                  <a:t> )   </a:t>
                </a:r>
                <a:r>
                  <a:rPr lang="en-US" sz="1900" dirty="0">
                    <a:solidFill>
                      <a:schemeClr val="accent1"/>
                    </a:solidFill>
                  </a:rPr>
                  <a:t>           </a:t>
                </a:r>
                <a:r>
                  <a:rPr lang="en-US" sz="1300" dirty="0">
                    <a:solidFill>
                      <a:srgbClr val="7030A0"/>
                    </a:solidFill>
                  </a:rPr>
                  <a:t>// create a new </a:t>
                </a:r>
                <a:r>
                  <a:rPr lang="en-US" sz="1300" dirty="0" err="1">
                    <a:solidFill>
                      <a:srgbClr val="7030A0"/>
                    </a:solidFill>
                  </a:rPr>
                  <a:t>supernode</a:t>
                </a:r>
                <a:r>
                  <a:rPr lang="en-US" sz="1300" dirty="0">
                    <a:solidFill>
                      <a:srgbClr val="7030A0"/>
                    </a:solidFill>
                  </a:rPr>
                  <a:t> </a:t>
                </a:r>
              </a:p>
              <a:p>
                <a:pPr lvl="1"/>
                <a:r>
                  <a:rPr lang="en-US" sz="1900" dirty="0">
                    <a:solidFill>
                      <a:schemeClr val="accent4"/>
                    </a:solidFill>
                  </a:rPr>
                  <a:t>for each </a:t>
                </a:r>
                <a:r>
                  <a:rPr lang="en-US" sz="1900" b="1" dirty="0">
                    <a:solidFill>
                      <a:schemeClr val="accent4"/>
                    </a:solidFill>
                  </a:rPr>
                  <a:t>w</a:t>
                </a:r>
                <a:r>
                  <a:rPr lang="en-US" sz="1900" dirty="0">
                    <a:solidFill>
                      <a:schemeClr val="accent4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 b="0" i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Γ</m:t>
                    </m:r>
                    <m:r>
                      <a:rPr lang="en-US" sz="19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∖{</m:t>
                    </m:r>
                    <m:acc>
                      <m:accPr>
                        <m:chr m:val="̅"/>
                        <m:ctrlPr>
                          <a:rPr lang="en-US" sz="1900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00" b="1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𝒖</m:t>
                        </m:r>
                      </m:e>
                    </m:acc>
                    <m:r>
                      <a:rPr lang="en-US" sz="1900" b="1" i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, </m:t>
                    </m:r>
                    <m:acc>
                      <m:accPr>
                        <m:chr m:val="̅"/>
                        <m:ctrlPr>
                          <a:rPr lang="en-US" sz="1900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00" b="1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𝒗</m:t>
                        </m:r>
                      </m:e>
                    </m:acc>
                    <m:r>
                      <a:rPr lang="en-US" sz="19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sz="1900" dirty="0">
                    <a:solidFill>
                      <a:schemeClr val="accent4"/>
                    </a:solidFill>
                  </a:rPr>
                  <a:t>: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400" b="1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𝒙</m:t>
                            </m:r>
                          </m:e>
                        </m:acc>
                        <m:r>
                          <a:rPr lang="en-US" sz="2400" b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 </m:t>
                        </m:r>
                        <m:acc>
                          <m:accPr>
                            <m:chr m:val="̅"/>
                            <m:ctrlPr>
                              <a:rPr lang="en-US" sz="2400" b="1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𝒘</m:t>
                            </m:r>
                          </m:e>
                        </m:acc>
                      </m:sub>
                    </m:sSub>
                    <m:r>
                      <a:rPr lang="en-US" sz="2400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400" b="1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𝒖</m:t>
                            </m:r>
                          </m:e>
                        </m:acc>
                        <m:r>
                          <a:rPr lang="en-US" sz="2400" b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 </m:t>
                        </m:r>
                        <m:acc>
                          <m:accPr>
                            <m:chr m:val="̅"/>
                            <m:ctrlPr>
                              <a:rPr lang="en-US" sz="2400" b="1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𝒘</m:t>
                            </m:r>
                          </m:e>
                        </m:acc>
                      </m:sub>
                    </m:sSub>
                    <m:r>
                      <a:rPr lang="en-US" sz="2400" b="0" i="1" dirty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∪</m:t>
                    </m:r>
                    <m:sSub>
                      <m:sSubPr>
                        <m:ctrlPr>
                          <a:rPr lang="en-US" sz="24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400" b="1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𝒗</m:t>
                            </m:r>
                          </m:e>
                        </m:acc>
                        <m:r>
                          <a:rPr lang="en-US" sz="2400" b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 </m:t>
                        </m:r>
                        <m:acc>
                          <m:accPr>
                            <m:chr m:val="̅"/>
                            <m:ctrlPr>
                              <a:rPr lang="en-US" sz="2400" b="1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𝒘</m:t>
                            </m:r>
                          </m:e>
                        </m:acc>
                      </m:sub>
                    </m:sSub>
                  </m:oMath>
                </a14:m>
                <a:endParaRPr lang="en-US" sz="2200" b="1" u="sng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sz="1900" dirty="0">
                    <a:solidFill>
                      <a:schemeClr val="accent4"/>
                    </a:solidFill>
                  </a:rPr>
                  <a:t>Remove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9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00" b="1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𝒖</m:t>
                        </m:r>
                      </m:e>
                    </m:acc>
                  </m:oMath>
                </a14:m>
                <a:r>
                  <a:rPr lang="en-US" sz="1900" dirty="0">
                    <a:solidFill>
                      <a:schemeClr val="accent4"/>
                    </a:solidFill>
                  </a:rPr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9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00" b="1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𝒗</m:t>
                        </m:r>
                      </m:e>
                    </m:acc>
                  </m:oMath>
                </a14:m>
                <a:r>
                  <a:rPr lang="en-US" sz="1900" dirty="0">
                    <a:solidFill>
                      <a:schemeClr val="accent4"/>
                    </a:solidFill>
                  </a:rPr>
                  <a:t>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>
                        <a:solidFill>
                          <a:schemeClr val="accent4"/>
                        </a:solidFill>
                        <a:latin typeface="Cambria Math" charset="0"/>
                      </a:rPr>
                      <m:t>Γ</m:t>
                    </m:r>
                  </m:oMath>
                </a14:m>
                <a:r>
                  <a:rPr lang="en-US" sz="1900" b="0" dirty="0">
                    <a:solidFill>
                      <a:schemeClr val="accent4"/>
                    </a:solidFill>
                  </a:rPr>
                  <a:t> and add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9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00" b="1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𝒙</m:t>
                        </m:r>
                      </m:e>
                    </m:acc>
                  </m:oMath>
                </a14:m>
                <a:r>
                  <a:rPr lang="en-US" sz="1900" b="0" dirty="0">
                    <a:solidFill>
                      <a:schemeClr val="accent4"/>
                    </a:solidFill>
                  </a:rPr>
                  <a:t>.</a:t>
                </a:r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1330" y="920407"/>
                <a:ext cx="8861339" cy="5937593"/>
              </a:xfrm>
              <a:blipFill rotWithShape="0">
                <a:blip r:embed="rId2"/>
                <a:stretch>
                  <a:fillRect l="-1032" t="-2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206081" y="3170139"/>
            <a:ext cx="2349327" cy="307777"/>
          </a:xfrm>
          <a:prstGeom prst="rect">
            <a:avLst/>
          </a:prstGeom>
          <a:noFill/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F6E6C"/>
                </a:solidFill>
              </a:rPr>
              <a:t>merge</a:t>
            </a:r>
            <a:r>
              <a:rPr lang="en-US" sz="1400" dirty="0">
                <a:solidFill>
                  <a:srgbClr val="CF6E6C"/>
                </a:solidFill>
              </a:rPr>
              <a:t> takes time O(n) naively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06081" y="2687689"/>
            <a:ext cx="2349327" cy="307777"/>
          </a:xfrm>
          <a:prstGeom prst="rect">
            <a:avLst/>
          </a:prstGeom>
          <a:noFill/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F6E6C"/>
                </a:solidFill>
              </a:rPr>
              <a:t>The</a:t>
            </a:r>
            <a:r>
              <a:rPr lang="en-US" sz="1400" b="1" dirty="0">
                <a:solidFill>
                  <a:srgbClr val="CF6E6C"/>
                </a:solidFill>
              </a:rPr>
              <a:t> while </a:t>
            </a:r>
            <a:r>
              <a:rPr lang="en-US" sz="1400" dirty="0">
                <a:solidFill>
                  <a:srgbClr val="CF6E6C"/>
                </a:solidFill>
              </a:rPr>
              <a:t>loop runs n-2 times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35579" y="5647950"/>
            <a:ext cx="2349327" cy="400110"/>
          </a:xfrm>
          <a:prstGeom prst="rect">
            <a:avLst/>
          </a:prstGeom>
          <a:noFill/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F6E6C"/>
                </a:solidFill>
              </a:rPr>
              <a:t>total runtime O(n</a:t>
            </a:r>
            <a:r>
              <a:rPr lang="en-US" sz="2000" b="1" baseline="30000" dirty="0">
                <a:solidFill>
                  <a:srgbClr val="CF6E6C"/>
                </a:solidFill>
              </a:rPr>
              <a:t>2</a:t>
            </a:r>
            <a:r>
              <a:rPr lang="en-US" sz="2000" b="1" dirty="0">
                <a:solidFill>
                  <a:srgbClr val="CF6E6C"/>
                </a:solidFill>
              </a:rPr>
              <a:t>)</a:t>
            </a:r>
            <a:endParaRPr lang="en-US" sz="2000" dirty="0">
              <a:solidFill>
                <a:srgbClr val="CF6E6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6964" y="6078254"/>
            <a:ext cx="22357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CF6E6C"/>
                </a:solidFill>
              </a:rPr>
              <a:t>We can do a bit better with fancy data structures, but let’s go with this for now.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278587" y="82384"/>
                <a:ext cx="5706319" cy="1243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 algn="r"/>
                <a:r>
                  <a:rPr lang="en-US" sz="1900" dirty="0">
                    <a:solidFill>
                      <a:schemeClr val="tx1"/>
                    </a:solidFill>
                  </a:rPr>
                  <a:t>Let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9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𝒖</m:t>
                        </m:r>
                      </m:e>
                    </m:acc>
                    <m:r>
                      <a:rPr lang="en-US" sz="1900" b="1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1900" dirty="0">
                    <a:solidFill>
                      <a:schemeClr val="tx1"/>
                    </a:solidFill>
                  </a:rPr>
                  <a:t>denote the </a:t>
                </a:r>
                <a:r>
                  <a:rPr lang="en-US" sz="1900" dirty="0" err="1">
                    <a:solidFill>
                      <a:schemeClr val="tx1"/>
                    </a:solidFill>
                  </a:rPr>
                  <a:t>SuperNode</a:t>
                </a:r>
                <a:r>
                  <a:rPr lang="en-US" sz="1900" dirty="0">
                    <a:solidFill>
                      <a:schemeClr val="tx1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900">
                        <a:solidFill>
                          <a:schemeClr val="tx1"/>
                        </a:solidFill>
                        <a:latin typeface="Cambria Math" charset="0"/>
                      </a:rPr>
                      <m:t>Γ</m:t>
                    </m:r>
                  </m:oMath>
                </a14:m>
                <a:r>
                  <a:rPr lang="en-US" sz="1900" dirty="0">
                    <a:solidFill>
                      <a:schemeClr val="tx1"/>
                    </a:solidFill>
                  </a:rPr>
                  <a:t> containing u</a:t>
                </a:r>
              </a:p>
              <a:p>
                <a:pPr algn="r"/>
                <a:r>
                  <a:rPr lang="en-US" dirty="0">
                    <a:solidFill>
                      <a:schemeClr val="tx1"/>
                    </a:solidFill>
                  </a:rPr>
                  <a:t>Say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𝐸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𝒖</m:t>
                            </m:r>
                          </m:e>
                        </m:acc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, </m:t>
                        </m:r>
                        <m:acc>
                          <m:accPr>
                            <m:chr m:val="̅"/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𝒗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the </a:t>
                </a:r>
                <a:r>
                  <a:rPr lang="en-US" dirty="0" err="1">
                    <a:solidFill>
                      <a:schemeClr val="tx1"/>
                    </a:solidFill>
                  </a:rPr>
                  <a:t>SuperEdge</a:t>
                </a:r>
                <a:r>
                  <a:rPr lang="en-US" dirty="0">
                    <a:solidFill>
                      <a:schemeClr val="tx1"/>
                    </a:solidFill>
                  </a:rPr>
                  <a:t> between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𝒖</m:t>
                        </m:r>
                      </m:e>
                    </m:acc>
                    <m:r>
                      <a:rPr lang="en-US" b="1">
                        <a:solidFill>
                          <a:schemeClr val="tx1"/>
                        </a:solidFill>
                        <a:latin typeface="Cambria Math" charset="0"/>
                      </a:rPr>
                      <m:t>, </m:t>
                    </m:r>
                    <m:acc>
                      <m:accPr>
                        <m:chr m:val="̅"/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𝒗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 </a:t>
                </a:r>
              </a:p>
              <a:p>
                <a:pPr marL="0" lvl="1" algn="r"/>
                <a:endParaRPr lang="en-US" sz="1900" dirty="0">
                  <a:solidFill>
                    <a:srgbClr val="CF6E6C"/>
                  </a:solidFill>
                </a:endParaRPr>
              </a:p>
              <a:p>
                <a:pPr algn="r"/>
                <a:endParaRPr lang="en-US" dirty="0">
                  <a:solidFill>
                    <a:srgbClr val="FD73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8587" y="82384"/>
                <a:ext cx="5706319" cy="1243289"/>
              </a:xfrm>
              <a:prstGeom prst="rect">
                <a:avLst/>
              </a:prstGeom>
              <a:blipFill rotWithShape="0">
                <a:blip r:embed="rId3"/>
                <a:stretch>
                  <a:fillRect t="-30542" r="-47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278587" y="859012"/>
            <a:ext cx="2581886" cy="369332"/>
          </a:xfrm>
          <a:prstGeom prst="rect">
            <a:avLst/>
          </a:prstGeom>
          <a:noFill/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This slide skipped in class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8D7F3E-DDA2-B44E-AE7B-3E08A06B9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994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it work?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 it fast?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O(n</a:t>
            </a:r>
            <a:r>
              <a:rPr lang="en-US" baseline="30000" dirty="0">
                <a:solidFill>
                  <a:schemeClr val="accent4"/>
                </a:solidFill>
              </a:rPr>
              <a:t>2</a:t>
            </a:r>
            <a:r>
              <a:rPr lang="en-US" dirty="0">
                <a:solidFill>
                  <a:schemeClr val="accent4"/>
                </a:solidFill>
              </a:rPr>
              <a:t>)</a:t>
            </a:r>
          </a:p>
          <a:p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 rot="4823795">
            <a:off x="3345041" y="1440872"/>
            <a:ext cx="526473" cy="9975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49D0D-1C0C-564D-94FF-98C307A60E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412" y="2407531"/>
            <a:ext cx="3072588" cy="10298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5F7384-8FF3-2F4A-B2E4-1026CB74535B}"/>
              </a:ext>
            </a:extLst>
          </p:cNvPr>
          <p:cNvSpPr txBox="1"/>
          <p:nvPr/>
        </p:nvSpPr>
        <p:spPr>
          <a:xfrm>
            <a:off x="4513903" y="2353563"/>
            <a:ext cx="2950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Think-share!</a:t>
            </a:r>
          </a:p>
          <a:p>
            <a:r>
              <a:rPr lang="en-US" dirty="0"/>
              <a:t>1 minute think</a:t>
            </a:r>
          </a:p>
          <a:p>
            <a:r>
              <a:rPr lang="en-US" dirty="0"/>
              <a:t>1 minute share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DF63F2-FF01-8946-8668-8BACA010A9BD}"/>
              </a:ext>
            </a:extLst>
          </p:cNvPr>
          <p:cNvGrpSpPr/>
          <p:nvPr/>
        </p:nvGrpSpPr>
        <p:grpSpPr>
          <a:xfrm>
            <a:off x="2534684" y="3404374"/>
            <a:ext cx="6369512" cy="2761596"/>
            <a:chOff x="-1032716" y="2259113"/>
            <a:chExt cx="9107856" cy="4038163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E395337-2EFC-E94C-932D-634692BB96BD}"/>
                </a:ext>
              </a:extLst>
            </p:cNvPr>
            <p:cNvSpPr/>
            <p:nvPr/>
          </p:nvSpPr>
          <p:spPr>
            <a:xfrm rot="3912515">
              <a:off x="669803" y="3547192"/>
              <a:ext cx="1669897" cy="1792857"/>
            </a:xfrm>
            <a:custGeom>
              <a:avLst/>
              <a:gdLst>
                <a:gd name="connsiteX0" fmla="*/ 903488 w 1669897"/>
                <a:gd name="connsiteY0" fmla="*/ 1419838 h 1792857"/>
                <a:gd name="connsiteX1" fmla="*/ 1237120 w 1669897"/>
                <a:gd name="connsiteY1" fmla="*/ 1765827 h 1792857"/>
                <a:gd name="connsiteX2" fmla="*/ 1657250 w 1669897"/>
                <a:gd name="connsiteY2" fmla="*/ 1580476 h 1792857"/>
                <a:gd name="connsiteX3" fmla="*/ 718137 w 1669897"/>
                <a:gd name="connsiteY3" fmla="*/ 85308 h 1792857"/>
                <a:gd name="connsiteX4" fmla="*/ 1445 w 1669897"/>
                <a:gd name="connsiteY4" fmla="*/ 320087 h 1792857"/>
                <a:gd name="connsiteX5" fmla="*/ 903488 w 1669897"/>
                <a:gd name="connsiteY5" fmla="*/ 1419838 h 179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9897" h="1792857">
                  <a:moveTo>
                    <a:pt x="903488" y="1419838"/>
                  </a:moveTo>
                  <a:cubicBezTo>
                    <a:pt x="1109434" y="1660795"/>
                    <a:pt x="1111493" y="1739054"/>
                    <a:pt x="1237120" y="1765827"/>
                  </a:cubicBezTo>
                  <a:cubicBezTo>
                    <a:pt x="1362747" y="1792600"/>
                    <a:pt x="1743747" y="1860562"/>
                    <a:pt x="1657250" y="1580476"/>
                  </a:cubicBezTo>
                  <a:cubicBezTo>
                    <a:pt x="1570753" y="1300390"/>
                    <a:pt x="994104" y="295373"/>
                    <a:pt x="718137" y="85308"/>
                  </a:cubicBezTo>
                  <a:cubicBezTo>
                    <a:pt x="442170" y="-124757"/>
                    <a:pt x="-29447" y="91487"/>
                    <a:pt x="1445" y="320087"/>
                  </a:cubicBezTo>
                  <a:cubicBezTo>
                    <a:pt x="32337" y="548687"/>
                    <a:pt x="697542" y="1178881"/>
                    <a:pt x="903488" y="141983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3ED3DF-D34C-264C-BCA9-7725CACE8134}"/>
                </a:ext>
              </a:extLst>
            </p:cNvPr>
            <p:cNvSpPr/>
            <p:nvPr/>
          </p:nvSpPr>
          <p:spPr>
            <a:xfrm>
              <a:off x="2099204" y="3819427"/>
              <a:ext cx="1669897" cy="1792857"/>
            </a:xfrm>
            <a:custGeom>
              <a:avLst/>
              <a:gdLst>
                <a:gd name="connsiteX0" fmla="*/ 903488 w 1669897"/>
                <a:gd name="connsiteY0" fmla="*/ 1419838 h 1792857"/>
                <a:gd name="connsiteX1" fmla="*/ 1237120 w 1669897"/>
                <a:gd name="connsiteY1" fmla="*/ 1765827 h 1792857"/>
                <a:gd name="connsiteX2" fmla="*/ 1657250 w 1669897"/>
                <a:gd name="connsiteY2" fmla="*/ 1580476 h 1792857"/>
                <a:gd name="connsiteX3" fmla="*/ 718137 w 1669897"/>
                <a:gd name="connsiteY3" fmla="*/ 85308 h 1792857"/>
                <a:gd name="connsiteX4" fmla="*/ 1445 w 1669897"/>
                <a:gd name="connsiteY4" fmla="*/ 320087 h 1792857"/>
                <a:gd name="connsiteX5" fmla="*/ 903488 w 1669897"/>
                <a:gd name="connsiteY5" fmla="*/ 1419838 h 179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9897" h="1792857">
                  <a:moveTo>
                    <a:pt x="903488" y="1419838"/>
                  </a:moveTo>
                  <a:cubicBezTo>
                    <a:pt x="1109434" y="1660795"/>
                    <a:pt x="1111493" y="1739054"/>
                    <a:pt x="1237120" y="1765827"/>
                  </a:cubicBezTo>
                  <a:cubicBezTo>
                    <a:pt x="1362747" y="1792600"/>
                    <a:pt x="1743747" y="1860562"/>
                    <a:pt x="1657250" y="1580476"/>
                  </a:cubicBezTo>
                  <a:cubicBezTo>
                    <a:pt x="1570753" y="1300390"/>
                    <a:pt x="994104" y="295373"/>
                    <a:pt x="718137" y="85308"/>
                  </a:cubicBezTo>
                  <a:cubicBezTo>
                    <a:pt x="442170" y="-124757"/>
                    <a:pt x="-29447" y="91487"/>
                    <a:pt x="1445" y="320087"/>
                  </a:cubicBezTo>
                  <a:cubicBezTo>
                    <a:pt x="32337" y="548687"/>
                    <a:pt x="697542" y="1178881"/>
                    <a:pt x="903488" y="141983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DEC9D92-8F36-574B-B401-5E8A640716E4}"/>
                </a:ext>
              </a:extLst>
            </p:cNvPr>
            <p:cNvSpPr/>
            <p:nvPr/>
          </p:nvSpPr>
          <p:spPr>
            <a:xfrm>
              <a:off x="1060533" y="2810919"/>
              <a:ext cx="2260449" cy="1377732"/>
            </a:xfrm>
            <a:custGeom>
              <a:avLst/>
              <a:gdLst>
                <a:gd name="connsiteX0" fmla="*/ 1522029 w 2260449"/>
                <a:gd name="connsiteY0" fmla="*/ 6422 h 1377732"/>
                <a:gd name="connsiteX1" fmla="*/ 422278 w 2260449"/>
                <a:gd name="connsiteY1" fmla="*/ 228843 h 1377732"/>
                <a:gd name="connsiteX2" fmla="*/ 2148 w 2260449"/>
                <a:gd name="connsiteY2" fmla="*/ 957892 h 1377732"/>
                <a:gd name="connsiteX3" fmla="*/ 570559 w 2260449"/>
                <a:gd name="connsiteY3" fmla="*/ 1365665 h 1377732"/>
                <a:gd name="connsiteX4" fmla="*/ 1843305 w 2260449"/>
                <a:gd name="connsiteY4" fmla="*/ 1192670 h 1377732"/>
                <a:gd name="connsiteX5" fmla="*/ 2251078 w 2260449"/>
                <a:gd name="connsiteY5" fmla="*/ 426551 h 1377732"/>
                <a:gd name="connsiteX6" fmla="*/ 1522029 w 2260449"/>
                <a:gd name="connsiteY6" fmla="*/ 6422 h 1377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0449" h="1377732">
                  <a:moveTo>
                    <a:pt x="1522029" y="6422"/>
                  </a:moveTo>
                  <a:cubicBezTo>
                    <a:pt x="1217229" y="-26529"/>
                    <a:pt x="675591" y="70265"/>
                    <a:pt x="422278" y="228843"/>
                  </a:cubicBezTo>
                  <a:cubicBezTo>
                    <a:pt x="168965" y="387421"/>
                    <a:pt x="-22566" y="768422"/>
                    <a:pt x="2148" y="957892"/>
                  </a:cubicBezTo>
                  <a:cubicBezTo>
                    <a:pt x="26862" y="1147362"/>
                    <a:pt x="263699" y="1326535"/>
                    <a:pt x="570559" y="1365665"/>
                  </a:cubicBezTo>
                  <a:cubicBezTo>
                    <a:pt x="877418" y="1404795"/>
                    <a:pt x="1563219" y="1349189"/>
                    <a:pt x="1843305" y="1192670"/>
                  </a:cubicBezTo>
                  <a:cubicBezTo>
                    <a:pt x="2123391" y="1036151"/>
                    <a:pt x="2304624" y="618081"/>
                    <a:pt x="2251078" y="426551"/>
                  </a:cubicBezTo>
                  <a:cubicBezTo>
                    <a:pt x="2197532" y="235021"/>
                    <a:pt x="1826829" y="39373"/>
                    <a:pt x="1522029" y="6422"/>
                  </a:cubicBezTo>
                  <a:close/>
                </a:path>
              </a:pathLst>
            </a:custGeom>
            <a:solidFill>
              <a:srgbClr val="F0E7FF"/>
            </a:solidFill>
            <a:ln w="28575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7C6FFBF-9819-FF47-90D2-E285339B767E}"/>
                </a:ext>
              </a:extLst>
            </p:cNvPr>
            <p:cNvSpPr/>
            <p:nvPr/>
          </p:nvSpPr>
          <p:spPr>
            <a:xfrm>
              <a:off x="7166919" y="572886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C169BD0-8AC5-DB4B-AC13-E5D39F5A6C1D}"/>
                </a:ext>
              </a:extLst>
            </p:cNvPr>
            <p:cNvSpPr/>
            <p:nvPr/>
          </p:nvSpPr>
          <p:spPr>
            <a:xfrm>
              <a:off x="7506729" y="320883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1E289AE-E479-3F4E-BC73-4941AD894772}"/>
                </a:ext>
              </a:extLst>
            </p:cNvPr>
            <p:cNvSpPr/>
            <p:nvPr/>
          </p:nvSpPr>
          <p:spPr>
            <a:xfrm>
              <a:off x="4885900" y="431862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532FECB-D86C-124A-B2AB-AAFB69C3C4D9}"/>
                </a:ext>
              </a:extLst>
            </p:cNvPr>
            <p:cNvSpPr/>
            <p:nvPr/>
          </p:nvSpPr>
          <p:spPr>
            <a:xfrm>
              <a:off x="5371069" y="268965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FB7A1A5-AD9A-AB41-B3B8-0DC5F652D852}"/>
                </a:ext>
              </a:extLst>
            </p:cNvPr>
            <p:cNvSpPr/>
            <p:nvPr/>
          </p:nvSpPr>
          <p:spPr>
            <a:xfrm>
              <a:off x="2261543" y="3124730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50BE75B-1194-244F-BF2D-84D270E9A540}"/>
                </a:ext>
              </a:extLst>
            </p:cNvPr>
            <p:cNvSpPr/>
            <p:nvPr/>
          </p:nvSpPr>
          <p:spPr>
            <a:xfrm>
              <a:off x="3291016" y="534288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87575F3-A474-094D-9E26-B3C094821777}"/>
                </a:ext>
              </a:extLst>
            </p:cNvPr>
            <p:cNvSpPr/>
            <p:nvPr/>
          </p:nvSpPr>
          <p:spPr>
            <a:xfrm>
              <a:off x="1477919" y="3247768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B48F471-B338-AE48-BFD9-9BD7D21B9375}"/>
                </a:ext>
              </a:extLst>
            </p:cNvPr>
            <p:cNvSpPr/>
            <p:nvPr/>
          </p:nvSpPr>
          <p:spPr>
            <a:xfrm>
              <a:off x="733167" y="5009250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D08DAF2-BF6A-2A4F-9C9B-20227E3DF05D}"/>
                </a:ext>
              </a:extLst>
            </p:cNvPr>
            <p:cNvCxnSpPr/>
            <p:nvPr/>
          </p:nvCxnSpPr>
          <p:spPr>
            <a:xfrm>
              <a:off x="1963088" y="3732937"/>
              <a:ext cx="1411170" cy="169318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2A38364-2783-AF46-B79F-C316576D60BC}"/>
                </a:ext>
              </a:extLst>
            </p:cNvPr>
            <p:cNvCxnSpPr/>
            <p:nvPr/>
          </p:nvCxnSpPr>
          <p:spPr>
            <a:xfrm flipH="1" flipV="1">
              <a:off x="5939480" y="2973861"/>
              <a:ext cx="1567249" cy="519179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E5055C7-900B-1A43-9AA0-E25E1E22F2C1}"/>
                </a:ext>
              </a:extLst>
            </p:cNvPr>
            <p:cNvCxnSpPr/>
            <p:nvPr/>
          </p:nvCxnSpPr>
          <p:spPr>
            <a:xfrm flipH="1">
              <a:off x="7451125" y="3777245"/>
              <a:ext cx="339810" cy="19516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A504547-5298-FB4F-94F3-B80563535649}"/>
                </a:ext>
              </a:extLst>
            </p:cNvPr>
            <p:cNvCxnSpPr/>
            <p:nvPr/>
          </p:nvCxnSpPr>
          <p:spPr>
            <a:xfrm>
              <a:off x="5371069" y="4803793"/>
              <a:ext cx="1795850" cy="120927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9CBE16C-E69B-694D-8099-0CA3801897C5}"/>
                </a:ext>
              </a:extLst>
            </p:cNvPr>
            <p:cNvCxnSpPr>
              <a:stCxn id="15" idx="5"/>
            </p:cNvCxnSpPr>
            <p:nvPr/>
          </p:nvCxnSpPr>
          <p:spPr>
            <a:xfrm>
              <a:off x="2746712" y="3609899"/>
              <a:ext cx="2222430" cy="791967"/>
            </a:xfrm>
            <a:prstGeom prst="line">
              <a:avLst/>
            </a:prstGeom>
            <a:ln w="412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A479273-3571-AB44-A9B9-3461DF8A0822}"/>
                </a:ext>
              </a:extLst>
            </p:cNvPr>
            <p:cNvCxnSpPr>
              <a:stCxn id="15" idx="3"/>
            </p:cNvCxnSpPr>
            <p:nvPr/>
          </p:nvCxnSpPr>
          <p:spPr>
            <a:xfrm flipH="1">
              <a:off x="1218336" y="3609899"/>
              <a:ext cx="1126449" cy="148259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9D5F0F2-E3AF-6049-8E12-18BAAE6B35C6}"/>
                </a:ext>
              </a:extLst>
            </p:cNvPr>
            <p:cNvCxnSpPr/>
            <p:nvPr/>
          </p:nvCxnSpPr>
          <p:spPr>
            <a:xfrm flipH="1" flipV="1">
              <a:off x="1301578" y="5293456"/>
              <a:ext cx="1989438" cy="333632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1AD57BB-8341-5C44-B109-6E6FD6468E27}"/>
                </a:ext>
              </a:extLst>
            </p:cNvPr>
            <p:cNvCxnSpPr/>
            <p:nvPr/>
          </p:nvCxnSpPr>
          <p:spPr>
            <a:xfrm flipV="1">
              <a:off x="3776185" y="4803793"/>
              <a:ext cx="1192957" cy="622331"/>
            </a:xfrm>
            <a:prstGeom prst="line">
              <a:avLst/>
            </a:prstGeom>
            <a:ln w="412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F1E6056-F16C-2148-8BFC-F05F1E201531}"/>
                </a:ext>
              </a:extLst>
            </p:cNvPr>
            <p:cNvCxnSpPr/>
            <p:nvPr/>
          </p:nvCxnSpPr>
          <p:spPr>
            <a:xfrm flipV="1">
              <a:off x="1017373" y="3732937"/>
              <a:ext cx="543788" cy="127631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CB8448C-86E1-CF4A-A41E-389627E4EC4C}"/>
                </a:ext>
              </a:extLst>
            </p:cNvPr>
            <p:cNvCxnSpPr>
              <a:endCxn id="15" idx="4"/>
            </p:cNvCxnSpPr>
            <p:nvPr/>
          </p:nvCxnSpPr>
          <p:spPr>
            <a:xfrm flipH="1" flipV="1">
              <a:off x="2545749" y="3693141"/>
              <a:ext cx="1029473" cy="1649741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217ACA3-6FA8-E043-9740-26BA2B708BF0}"/>
                </a:ext>
              </a:extLst>
            </p:cNvPr>
            <p:cNvCxnSpPr/>
            <p:nvPr/>
          </p:nvCxnSpPr>
          <p:spPr>
            <a:xfrm flipH="1" flipV="1">
              <a:off x="5856238" y="3174824"/>
              <a:ext cx="1310681" cy="283824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3F2A123-FA92-D040-9FFC-F7712D508BD7}"/>
                </a:ext>
              </a:extLst>
            </p:cNvPr>
            <p:cNvCxnSpPr/>
            <p:nvPr/>
          </p:nvCxnSpPr>
          <p:spPr>
            <a:xfrm flipH="1">
              <a:off x="5454311" y="3694003"/>
              <a:ext cx="2135660" cy="90882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16C3DA1-8EE4-184B-B231-F01E154B287C}"/>
                </a:ext>
              </a:extLst>
            </p:cNvPr>
            <p:cNvCxnSpPr/>
            <p:nvPr/>
          </p:nvCxnSpPr>
          <p:spPr>
            <a:xfrm flipH="1">
              <a:off x="5170106" y="3258066"/>
              <a:ext cx="485169" cy="106055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074C41D-C59F-8540-BCFC-FD7BC18B937F}"/>
                </a:ext>
              </a:extLst>
            </p:cNvPr>
            <p:cNvCxnSpPr>
              <a:endCxn id="15" idx="2"/>
            </p:cNvCxnSpPr>
            <p:nvPr/>
          </p:nvCxnSpPr>
          <p:spPr>
            <a:xfrm flipV="1">
              <a:off x="2046330" y="3408936"/>
              <a:ext cx="215213" cy="123039"/>
            </a:xfrm>
            <a:prstGeom prst="line">
              <a:avLst/>
            </a:prstGeom>
            <a:ln w="85725">
              <a:solidFill>
                <a:srgbClr val="FD7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B15F263-872E-0343-9AD2-F676F9D07295}"/>
                </a:ext>
              </a:extLst>
            </p:cNvPr>
            <p:cNvSpPr txBox="1"/>
            <p:nvPr/>
          </p:nvSpPr>
          <p:spPr>
            <a:xfrm>
              <a:off x="3004674" y="2259113"/>
              <a:ext cx="19644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Create a </a:t>
              </a:r>
              <a:r>
                <a:rPr lang="en-US" b="1" dirty="0" err="1">
                  <a:solidFill>
                    <a:srgbClr val="7030A0"/>
                  </a:solidFill>
                </a:rPr>
                <a:t>supernode</a:t>
              </a:r>
              <a:r>
                <a:rPr lang="en-US" b="1" dirty="0">
                  <a:solidFill>
                    <a:srgbClr val="7030A0"/>
                  </a:solidFill>
                </a:rPr>
                <a:t>!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30BFF66-6517-C240-AF9F-6CDC6756F8F4}"/>
                </a:ext>
              </a:extLst>
            </p:cNvPr>
            <p:cNvSpPr txBox="1"/>
            <p:nvPr/>
          </p:nvSpPr>
          <p:spPr>
            <a:xfrm>
              <a:off x="3928716" y="5311554"/>
              <a:ext cx="2304967" cy="94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Create a </a:t>
              </a:r>
              <a:r>
                <a:rPr lang="en-US" b="1" dirty="0" err="1">
                  <a:solidFill>
                    <a:schemeClr val="accent2">
                      <a:lumMod val="75000"/>
                    </a:schemeClr>
                  </a:solidFill>
                </a:rPr>
                <a:t>superedge</a:t>
              </a:r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!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F113B5F-6D89-104D-8224-0C8FDB6DA95F}"/>
                </a:ext>
              </a:extLst>
            </p:cNvPr>
            <p:cNvSpPr txBox="1"/>
            <p:nvPr/>
          </p:nvSpPr>
          <p:spPr>
            <a:xfrm>
              <a:off x="-1032716" y="3942077"/>
              <a:ext cx="2593601" cy="94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Create a </a:t>
              </a:r>
              <a:r>
                <a:rPr lang="en-US" b="1" dirty="0" err="1">
                  <a:solidFill>
                    <a:schemeClr val="accent2">
                      <a:lumMod val="75000"/>
                    </a:schemeClr>
                  </a:solidFill>
                </a:rPr>
                <a:t>superedge</a:t>
              </a:r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!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D891834-7AFD-6D4E-9F64-4C2855CA2F72}"/>
              </a:ext>
            </a:extLst>
          </p:cNvPr>
          <p:cNvSpPr txBox="1"/>
          <p:nvPr/>
        </p:nvSpPr>
        <p:spPr>
          <a:xfrm>
            <a:off x="3627721" y="5960108"/>
            <a:ext cx="4907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Algorithm: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Randomly contract edges until there are only two </a:t>
            </a:r>
            <a:r>
              <a:rPr lang="en-US" dirty="0" err="1"/>
              <a:t>supernodes</a:t>
            </a:r>
            <a:r>
              <a:rPr lang="en-US" dirty="0"/>
              <a:t> left.</a:t>
            </a:r>
          </a:p>
        </p:txBody>
      </p: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B415ABE5-4735-2246-8827-E00BD78A9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7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3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it work?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 it fast?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O(n</a:t>
            </a:r>
            <a:r>
              <a:rPr lang="en-US" baseline="30000" dirty="0">
                <a:solidFill>
                  <a:schemeClr val="accent4"/>
                </a:solidFill>
              </a:rPr>
              <a:t>2</a:t>
            </a:r>
            <a:r>
              <a:rPr lang="en-US" dirty="0">
                <a:solidFill>
                  <a:schemeClr val="accent4"/>
                </a:solidFill>
              </a:rPr>
              <a:t>)</a:t>
            </a:r>
          </a:p>
          <a:p>
            <a:endParaRPr lang="en-US" dirty="0"/>
          </a:p>
        </p:txBody>
      </p:sp>
      <p:sp>
        <p:nvSpPr>
          <p:cNvPr id="4" name="Down Arrow 3"/>
          <p:cNvSpPr/>
          <p:nvPr/>
        </p:nvSpPr>
        <p:spPr>
          <a:xfrm rot="4823795">
            <a:off x="3345041" y="1440872"/>
            <a:ext cx="526473" cy="9975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DF63F2-FF01-8946-8668-8BACA010A9BD}"/>
              </a:ext>
            </a:extLst>
          </p:cNvPr>
          <p:cNvGrpSpPr/>
          <p:nvPr/>
        </p:nvGrpSpPr>
        <p:grpSpPr>
          <a:xfrm>
            <a:off x="2534684" y="3404374"/>
            <a:ext cx="6369512" cy="2761596"/>
            <a:chOff x="-1032716" y="2259113"/>
            <a:chExt cx="9107856" cy="4038163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E395337-2EFC-E94C-932D-634692BB96BD}"/>
                </a:ext>
              </a:extLst>
            </p:cNvPr>
            <p:cNvSpPr/>
            <p:nvPr/>
          </p:nvSpPr>
          <p:spPr>
            <a:xfrm rot="3912515">
              <a:off x="669803" y="3547192"/>
              <a:ext cx="1669897" cy="1792857"/>
            </a:xfrm>
            <a:custGeom>
              <a:avLst/>
              <a:gdLst>
                <a:gd name="connsiteX0" fmla="*/ 903488 w 1669897"/>
                <a:gd name="connsiteY0" fmla="*/ 1419838 h 1792857"/>
                <a:gd name="connsiteX1" fmla="*/ 1237120 w 1669897"/>
                <a:gd name="connsiteY1" fmla="*/ 1765827 h 1792857"/>
                <a:gd name="connsiteX2" fmla="*/ 1657250 w 1669897"/>
                <a:gd name="connsiteY2" fmla="*/ 1580476 h 1792857"/>
                <a:gd name="connsiteX3" fmla="*/ 718137 w 1669897"/>
                <a:gd name="connsiteY3" fmla="*/ 85308 h 1792857"/>
                <a:gd name="connsiteX4" fmla="*/ 1445 w 1669897"/>
                <a:gd name="connsiteY4" fmla="*/ 320087 h 1792857"/>
                <a:gd name="connsiteX5" fmla="*/ 903488 w 1669897"/>
                <a:gd name="connsiteY5" fmla="*/ 1419838 h 179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9897" h="1792857">
                  <a:moveTo>
                    <a:pt x="903488" y="1419838"/>
                  </a:moveTo>
                  <a:cubicBezTo>
                    <a:pt x="1109434" y="1660795"/>
                    <a:pt x="1111493" y="1739054"/>
                    <a:pt x="1237120" y="1765827"/>
                  </a:cubicBezTo>
                  <a:cubicBezTo>
                    <a:pt x="1362747" y="1792600"/>
                    <a:pt x="1743747" y="1860562"/>
                    <a:pt x="1657250" y="1580476"/>
                  </a:cubicBezTo>
                  <a:cubicBezTo>
                    <a:pt x="1570753" y="1300390"/>
                    <a:pt x="994104" y="295373"/>
                    <a:pt x="718137" y="85308"/>
                  </a:cubicBezTo>
                  <a:cubicBezTo>
                    <a:pt x="442170" y="-124757"/>
                    <a:pt x="-29447" y="91487"/>
                    <a:pt x="1445" y="320087"/>
                  </a:cubicBezTo>
                  <a:cubicBezTo>
                    <a:pt x="32337" y="548687"/>
                    <a:pt x="697542" y="1178881"/>
                    <a:pt x="903488" y="141983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A3ED3DF-D34C-264C-BCA9-7725CACE8134}"/>
                </a:ext>
              </a:extLst>
            </p:cNvPr>
            <p:cNvSpPr/>
            <p:nvPr/>
          </p:nvSpPr>
          <p:spPr>
            <a:xfrm>
              <a:off x="2099204" y="3819427"/>
              <a:ext cx="1669897" cy="1792857"/>
            </a:xfrm>
            <a:custGeom>
              <a:avLst/>
              <a:gdLst>
                <a:gd name="connsiteX0" fmla="*/ 903488 w 1669897"/>
                <a:gd name="connsiteY0" fmla="*/ 1419838 h 1792857"/>
                <a:gd name="connsiteX1" fmla="*/ 1237120 w 1669897"/>
                <a:gd name="connsiteY1" fmla="*/ 1765827 h 1792857"/>
                <a:gd name="connsiteX2" fmla="*/ 1657250 w 1669897"/>
                <a:gd name="connsiteY2" fmla="*/ 1580476 h 1792857"/>
                <a:gd name="connsiteX3" fmla="*/ 718137 w 1669897"/>
                <a:gd name="connsiteY3" fmla="*/ 85308 h 1792857"/>
                <a:gd name="connsiteX4" fmla="*/ 1445 w 1669897"/>
                <a:gd name="connsiteY4" fmla="*/ 320087 h 1792857"/>
                <a:gd name="connsiteX5" fmla="*/ 903488 w 1669897"/>
                <a:gd name="connsiteY5" fmla="*/ 1419838 h 179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69897" h="1792857">
                  <a:moveTo>
                    <a:pt x="903488" y="1419838"/>
                  </a:moveTo>
                  <a:cubicBezTo>
                    <a:pt x="1109434" y="1660795"/>
                    <a:pt x="1111493" y="1739054"/>
                    <a:pt x="1237120" y="1765827"/>
                  </a:cubicBezTo>
                  <a:cubicBezTo>
                    <a:pt x="1362747" y="1792600"/>
                    <a:pt x="1743747" y="1860562"/>
                    <a:pt x="1657250" y="1580476"/>
                  </a:cubicBezTo>
                  <a:cubicBezTo>
                    <a:pt x="1570753" y="1300390"/>
                    <a:pt x="994104" y="295373"/>
                    <a:pt x="718137" y="85308"/>
                  </a:cubicBezTo>
                  <a:cubicBezTo>
                    <a:pt x="442170" y="-124757"/>
                    <a:pt x="-29447" y="91487"/>
                    <a:pt x="1445" y="320087"/>
                  </a:cubicBezTo>
                  <a:cubicBezTo>
                    <a:pt x="32337" y="548687"/>
                    <a:pt x="697542" y="1178881"/>
                    <a:pt x="903488" y="141983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DEC9D92-8F36-574B-B401-5E8A640716E4}"/>
                </a:ext>
              </a:extLst>
            </p:cNvPr>
            <p:cNvSpPr/>
            <p:nvPr/>
          </p:nvSpPr>
          <p:spPr>
            <a:xfrm>
              <a:off x="1060533" y="2810919"/>
              <a:ext cx="2260449" cy="1377732"/>
            </a:xfrm>
            <a:custGeom>
              <a:avLst/>
              <a:gdLst>
                <a:gd name="connsiteX0" fmla="*/ 1522029 w 2260449"/>
                <a:gd name="connsiteY0" fmla="*/ 6422 h 1377732"/>
                <a:gd name="connsiteX1" fmla="*/ 422278 w 2260449"/>
                <a:gd name="connsiteY1" fmla="*/ 228843 h 1377732"/>
                <a:gd name="connsiteX2" fmla="*/ 2148 w 2260449"/>
                <a:gd name="connsiteY2" fmla="*/ 957892 h 1377732"/>
                <a:gd name="connsiteX3" fmla="*/ 570559 w 2260449"/>
                <a:gd name="connsiteY3" fmla="*/ 1365665 h 1377732"/>
                <a:gd name="connsiteX4" fmla="*/ 1843305 w 2260449"/>
                <a:gd name="connsiteY4" fmla="*/ 1192670 h 1377732"/>
                <a:gd name="connsiteX5" fmla="*/ 2251078 w 2260449"/>
                <a:gd name="connsiteY5" fmla="*/ 426551 h 1377732"/>
                <a:gd name="connsiteX6" fmla="*/ 1522029 w 2260449"/>
                <a:gd name="connsiteY6" fmla="*/ 6422 h 1377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0449" h="1377732">
                  <a:moveTo>
                    <a:pt x="1522029" y="6422"/>
                  </a:moveTo>
                  <a:cubicBezTo>
                    <a:pt x="1217229" y="-26529"/>
                    <a:pt x="675591" y="70265"/>
                    <a:pt x="422278" y="228843"/>
                  </a:cubicBezTo>
                  <a:cubicBezTo>
                    <a:pt x="168965" y="387421"/>
                    <a:pt x="-22566" y="768422"/>
                    <a:pt x="2148" y="957892"/>
                  </a:cubicBezTo>
                  <a:cubicBezTo>
                    <a:pt x="26862" y="1147362"/>
                    <a:pt x="263699" y="1326535"/>
                    <a:pt x="570559" y="1365665"/>
                  </a:cubicBezTo>
                  <a:cubicBezTo>
                    <a:pt x="877418" y="1404795"/>
                    <a:pt x="1563219" y="1349189"/>
                    <a:pt x="1843305" y="1192670"/>
                  </a:cubicBezTo>
                  <a:cubicBezTo>
                    <a:pt x="2123391" y="1036151"/>
                    <a:pt x="2304624" y="618081"/>
                    <a:pt x="2251078" y="426551"/>
                  </a:cubicBezTo>
                  <a:cubicBezTo>
                    <a:pt x="2197532" y="235021"/>
                    <a:pt x="1826829" y="39373"/>
                    <a:pt x="1522029" y="6422"/>
                  </a:cubicBezTo>
                  <a:close/>
                </a:path>
              </a:pathLst>
            </a:custGeom>
            <a:solidFill>
              <a:srgbClr val="F0E7FF"/>
            </a:solidFill>
            <a:ln w="28575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7C6FFBF-9819-FF47-90D2-E285339B767E}"/>
                </a:ext>
              </a:extLst>
            </p:cNvPr>
            <p:cNvSpPr/>
            <p:nvPr/>
          </p:nvSpPr>
          <p:spPr>
            <a:xfrm>
              <a:off x="7166919" y="572886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C169BD0-8AC5-DB4B-AC13-E5D39F5A6C1D}"/>
                </a:ext>
              </a:extLst>
            </p:cNvPr>
            <p:cNvSpPr/>
            <p:nvPr/>
          </p:nvSpPr>
          <p:spPr>
            <a:xfrm>
              <a:off x="7506729" y="320883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1E289AE-E479-3F4E-BC73-4941AD894772}"/>
                </a:ext>
              </a:extLst>
            </p:cNvPr>
            <p:cNvSpPr/>
            <p:nvPr/>
          </p:nvSpPr>
          <p:spPr>
            <a:xfrm>
              <a:off x="4885900" y="431862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532FECB-D86C-124A-B2AB-AAFB69C3C4D9}"/>
                </a:ext>
              </a:extLst>
            </p:cNvPr>
            <p:cNvSpPr/>
            <p:nvPr/>
          </p:nvSpPr>
          <p:spPr>
            <a:xfrm>
              <a:off x="5371069" y="268965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FB7A1A5-AD9A-AB41-B3B8-0DC5F652D852}"/>
                </a:ext>
              </a:extLst>
            </p:cNvPr>
            <p:cNvSpPr/>
            <p:nvPr/>
          </p:nvSpPr>
          <p:spPr>
            <a:xfrm>
              <a:off x="2261543" y="3124730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50BE75B-1194-244F-BF2D-84D270E9A540}"/>
                </a:ext>
              </a:extLst>
            </p:cNvPr>
            <p:cNvSpPr/>
            <p:nvPr/>
          </p:nvSpPr>
          <p:spPr>
            <a:xfrm>
              <a:off x="3291016" y="534288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87575F3-A474-094D-9E26-B3C094821777}"/>
                </a:ext>
              </a:extLst>
            </p:cNvPr>
            <p:cNvSpPr/>
            <p:nvPr/>
          </p:nvSpPr>
          <p:spPr>
            <a:xfrm>
              <a:off x="1477919" y="3247768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B48F471-B338-AE48-BFD9-9BD7D21B9375}"/>
                </a:ext>
              </a:extLst>
            </p:cNvPr>
            <p:cNvSpPr/>
            <p:nvPr/>
          </p:nvSpPr>
          <p:spPr>
            <a:xfrm>
              <a:off x="733167" y="5009250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D08DAF2-BF6A-2A4F-9C9B-20227E3DF05D}"/>
                </a:ext>
              </a:extLst>
            </p:cNvPr>
            <p:cNvCxnSpPr/>
            <p:nvPr/>
          </p:nvCxnSpPr>
          <p:spPr>
            <a:xfrm>
              <a:off x="1963088" y="3732937"/>
              <a:ext cx="1411170" cy="169318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2A38364-2783-AF46-B79F-C316576D60BC}"/>
                </a:ext>
              </a:extLst>
            </p:cNvPr>
            <p:cNvCxnSpPr/>
            <p:nvPr/>
          </p:nvCxnSpPr>
          <p:spPr>
            <a:xfrm flipH="1" flipV="1">
              <a:off x="5939480" y="2973861"/>
              <a:ext cx="1567249" cy="519179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E5055C7-900B-1A43-9AA0-E25E1E22F2C1}"/>
                </a:ext>
              </a:extLst>
            </p:cNvPr>
            <p:cNvCxnSpPr/>
            <p:nvPr/>
          </p:nvCxnSpPr>
          <p:spPr>
            <a:xfrm flipH="1">
              <a:off x="7451125" y="3777245"/>
              <a:ext cx="339810" cy="19516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A504547-5298-FB4F-94F3-B80563535649}"/>
                </a:ext>
              </a:extLst>
            </p:cNvPr>
            <p:cNvCxnSpPr/>
            <p:nvPr/>
          </p:nvCxnSpPr>
          <p:spPr>
            <a:xfrm>
              <a:off x="5371069" y="4803793"/>
              <a:ext cx="1795850" cy="120927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9CBE16C-E69B-694D-8099-0CA3801897C5}"/>
                </a:ext>
              </a:extLst>
            </p:cNvPr>
            <p:cNvCxnSpPr>
              <a:stCxn id="15" idx="5"/>
            </p:cNvCxnSpPr>
            <p:nvPr/>
          </p:nvCxnSpPr>
          <p:spPr>
            <a:xfrm>
              <a:off x="2746712" y="3609899"/>
              <a:ext cx="2222430" cy="791967"/>
            </a:xfrm>
            <a:prstGeom prst="line">
              <a:avLst/>
            </a:prstGeom>
            <a:ln w="412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A479273-3571-AB44-A9B9-3461DF8A0822}"/>
                </a:ext>
              </a:extLst>
            </p:cNvPr>
            <p:cNvCxnSpPr>
              <a:stCxn id="15" idx="3"/>
            </p:cNvCxnSpPr>
            <p:nvPr/>
          </p:nvCxnSpPr>
          <p:spPr>
            <a:xfrm flipH="1">
              <a:off x="1218336" y="3609899"/>
              <a:ext cx="1126449" cy="148259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9D5F0F2-E3AF-6049-8E12-18BAAE6B35C6}"/>
                </a:ext>
              </a:extLst>
            </p:cNvPr>
            <p:cNvCxnSpPr/>
            <p:nvPr/>
          </p:nvCxnSpPr>
          <p:spPr>
            <a:xfrm flipH="1" flipV="1">
              <a:off x="1301578" y="5293456"/>
              <a:ext cx="1989438" cy="333632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1AD57BB-8341-5C44-B109-6E6FD6468E27}"/>
                </a:ext>
              </a:extLst>
            </p:cNvPr>
            <p:cNvCxnSpPr/>
            <p:nvPr/>
          </p:nvCxnSpPr>
          <p:spPr>
            <a:xfrm flipV="1">
              <a:off x="3776185" y="4803793"/>
              <a:ext cx="1192957" cy="622331"/>
            </a:xfrm>
            <a:prstGeom prst="line">
              <a:avLst/>
            </a:prstGeom>
            <a:ln w="412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F1E6056-F16C-2148-8BFC-F05F1E201531}"/>
                </a:ext>
              </a:extLst>
            </p:cNvPr>
            <p:cNvCxnSpPr/>
            <p:nvPr/>
          </p:nvCxnSpPr>
          <p:spPr>
            <a:xfrm flipV="1">
              <a:off x="1017373" y="3732937"/>
              <a:ext cx="543788" cy="127631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CB8448C-86E1-CF4A-A41E-389627E4EC4C}"/>
                </a:ext>
              </a:extLst>
            </p:cNvPr>
            <p:cNvCxnSpPr>
              <a:endCxn id="15" idx="4"/>
            </p:cNvCxnSpPr>
            <p:nvPr/>
          </p:nvCxnSpPr>
          <p:spPr>
            <a:xfrm flipH="1" flipV="1">
              <a:off x="2545749" y="3693141"/>
              <a:ext cx="1029473" cy="1649741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217ACA3-6FA8-E043-9740-26BA2B708BF0}"/>
                </a:ext>
              </a:extLst>
            </p:cNvPr>
            <p:cNvCxnSpPr/>
            <p:nvPr/>
          </p:nvCxnSpPr>
          <p:spPr>
            <a:xfrm flipH="1" flipV="1">
              <a:off x="5856238" y="3174824"/>
              <a:ext cx="1310681" cy="283824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3F2A123-FA92-D040-9FFC-F7712D508BD7}"/>
                </a:ext>
              </a:extLst>
            </p:cNvPr>
            <p:cNvCxnSpPr/>
            <p:nvPr/>
          </p:nvCxnSpPr>
          <p:spPr>
            <a:xfrm flipH="1">
              <a:off x="5454311" y="3694003"/>
              <a:ext cx="2135660" cy="90882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16C3DA1-8EE4-184B-B231-F01E154B287C}"/>
                </a:ext>
              </a:extLst>
            </p:cNvPr>
            <p:cNvCxnSpPr/>
            <p:nvPr/>
          </p:nvCxnSpPr>
          <p:spPr>
            <a:xfrm flipH="1">
              <a:off x="5170106" y="3258066"/>
              <a:ext cx="485169" cy="106055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074C41D-C59F-8540-BCFC-FD7BC18B937F}"/>
                </a:ext>
              </a:extLst>
            </p:cNvPr>
            <p:cNvCxnSpPr>
              <a:endCxn id="15" idx="2"/>
            </p:cNvCxnSpPr>
            <p:nvPr/>
          </p:nvCxnSpPr>
          <p:spPr>
            <a:xfrm flipV="1">
              <a:off x="2046330" y="3408936"/>
              <a:ext cx="215213" cy="123039"/>
            </a:xfrm>
            <a:prstGeom prst="line">
              <a:avLst/>
            </a:prstGeom>
            <a:ln w="85725">
              <a:solidFill>
                <a:srgbClr val="FD7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B15F263-872E-0343-9AD2-F676F9D07295}"/>
                </a:ext>
              </a:extLst>
            </p:cNvPr>
            <p:cNvSpPr txBox="1"/>
            <p:nvPr/>
          </p:nvSpPr>
          <p:spPr>
            <a:xfrm>
              <a:off x="3004674" y="2259113"/>
              <a:ext cx="19644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Create a </a:t>
              </a:r>
              <a:r>
                <a:rPr lang="en-US" b="1" dirty="0" err="1">
                  <a:solidFill>
                    <a:srgbClr val="7030A0"/>
                  </a:solidFill>
                </a:rPr>
                <a:t>supernode</a:t>
              </a:r>
              <a:r>
                <a:rPr lang="en-US" b="1" dirty="0">
                  <a:solidFill>
                    <a:srgbClr val="7030A0"/>
                  </a:solidFill>
                </a:rPr>
                <a:t>!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30BFF66-6517-C240-AF9F-6CDC6756F8F4}"/>
                </a:ext>
              </a:extLst>
            </p:cNvPr>
            <p:cNvSpPr txBox="1"/>
            <p:nvPr/>
          </p:nvSpPr>
          <p:spPr>
            <a:xfrm>
              <a:off x="3928716" y="5311554"/>
              <a:ext cx="2304967" cy="94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Create a </a:t>
              </a:r>
              <a:r>
                <a:rPr lang="en-US" b="1" dirty="0" err="1">
                  <a:solidFill>
                    <a:schemeClr val="accent2">
                      <a:lumMod val="75000"/>
                    </a:schemeClr>
                  </a:solidFill>
                </a:rPr>
                <a:t>superedge</a:t>
              </a:r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!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F113B5F-6D89-104D-8224-0C8FDB6DA95F}"/>
                </a:ext>
              </a:extLst>
            </p:cNvPr>
            <p:cNvSpPr txBox="1"/>
            <p:nvPr/>
          </p:nvSpPr>
          <p:spPr>
            <a:xfrm>
              <a:off x="-1032716" y="3942077"/>
              <a:ext cx="2593601" cy="945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Create a </a:t>
              </a:r>
              <a:r>
                <a:rPr lang="en-US" b="1" dirty="0" err="1">
                  <a:solidFill>
                    <a:schemeClr val="accent2">
                      <a:lumMod val="75000"/>
                    </a:schemeClr>
                  </a:solidFill>
                </a:rPr>
                <a:t>superedge</a:t>
              </a:r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!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D891834-7AFD-6D4E-9F64-4C2855CA2F72}"/>
              </a:ext>
            </a:extLst>
          </p:cNvPr>
          <p:cNvSpPr txBox="1"/>
          <p:nvPr/>
        </p:nvSpPr>
        <p:spPr>
          <a:xfrm>
            <a:off x="3627721" y="5960108"/>
            <a:ext cx="4907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Algorithm: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Randomly contract edges until there are only two </a:t>
            </a:r>
            <a:r>
              <a:rPr lang="en-US" dirty="0" err="1"/>
              <a:t>supernodes</a:t>
            </a:r>
            <a:r>
              <a:rPr lang="en-US" dirty="0"/>
              <a:t> left.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C6A8F56-EFD6-814A-805A-D6E8AA7F7BA0}"/>
              </a:ext>
            </a:extLst>
          </p:cNvPr>
          <p:cNvSpPr txBox="1"/>
          <p:nvPr/>
        </p:nvSpPr>
        <p:spPr>
          <a:xfrm>
            <a:off x="1280364" y="2242373"/>
            <a:ext cx="2550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4"/>
                </a:solidFill>
              </a:rPr>
              <a:t>No?</a:t>
            </a: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B1B569F1-D902-2644-9A45-E21152565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5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did that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accent4"/>
                </a:solidFill>
              </a:rPr>
              <a:t>We got really lucky!</a:t>
            </a:r>
            <a:endParaRPr lang="en-US" dirty="0"/>
          </a:p>
          <a:p>
            <a:r>
              <a:rPr lang="en-US" dirty="0"/>
              <a:t>This could have gone wrong in so many ways.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351860">
            <a:off x="5841513" y="4360884"/>
            <a:ext cx="2840727" cy="182090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2C88A2-443A-A14B-B524-1A8920180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166919" y="572886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" name="Oval 4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Oval 5"/>
          <p:cNvSpPr/>
          <p:nvPr/>
        </p:nvSpPr>
        <p:spPr>
          <a:xfrm>
            <a:off x="4885900" y="43186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8" name="Oval 7"/>
          <p:cNvSpPr/>
          <p:nvPr/>
        </p:nvSpPr>
        <p:spPr>
          <a:xfrm>
            <a:off x="3464010" y="2963563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Oval 9"/>
          <p:cNvSpPr/>
          <p:nvPr/>
        </p:nvSpPr>
        <p:spPr>
          <a:xfrm>
            <a:off x="1477919" y="3247768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963088" y="3732937"/>
            <a:ext cx="1411170" cy="169318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8" idx="5"/>
            <a:endCxn id="6" idx="1"/>
          </p:cNvCxnSpPr>
          <p:nvPr/>
        </p:nvCxnSpPr>
        <p:spPr>
          <a:xfrm>
            <a:off x="3949179" y="3448732"/>
            <a:ext cx="1019963" cy="953134"/>
          </a:xfrm>
          <a:prstGeom prst="line">
            <a:avLst/>
          </a:prstGeom>
          <a:ln w="85725">
            <a:solidFill>
              <a:srgbClr val="FD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451125" y="3777245"/>
            <a:ext cx="339810" cy="195162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71069" y="4803793"/>
            <a:ext cx="1795850" cy="120927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6"/>
            <a:endCxn id="8" idx="2"/>
          </p:cNvCxnSpPr>
          <p:nvPr/>
        </p:nvCxnSpPr>
        <p:spPr>
          <a:xfrm flipV="1">
            <a:off x="2046330" y="3247769"/>
            <a:ext cx="1417680" cy="284205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218336" y="3448732"/>
            <a:ext cx="2328916" cy="164376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776185" y="4803793"/>
            <a:ext cx="1192957" cy="622331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17373" y="3732937"/>
            <a:ext cx="543788" cy="127631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575222" y="3531974"/>
            <a:ext cx="172994" cy="181090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5856238" y="3174824"/>
            <a:ext cx="1310681" cy="283824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454311" y="3694003"/>
            <a:ext cx="2135660" cy="90882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170106" y="3258066"/>
            <a:ext cx="485169" cy="106055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34249" y="3154446"/>
            <a:ext cx="132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D7300"/>
                </a:solidFill>
              </a:rPr>
              <a:t>random edge!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93" y="6023497"/>
            <a:ext cx="939114" cy="60197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582859" y="857104"/>
            <a:ext cx="3618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Say we had chosen this edge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851BD9-D82C-D244-ABFA-9F6F7B636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4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Minimum Cuts!</a:t>
            </a:r>
          </a:p>
          <a:p>
            <a:pPr lvl="1"/>
            <a:r>
              <a:rPr lang="en-US" dirty="0" err="1">
                <a:solidFill>
                  <a:schemeClr val="accent4"/>
                </a:solidFill>
              </a:rPr>
              <a:t>Karger’s</a:t>
            </a:r>
            <a:r>
              <a:rPr lang="en-US" dirty="0">
                <a:solidFill>
                  <a:schemeClr val="accent4"/>
                </a:solidFill>
              </a:rPr>
              <a:t> algorithm</a:t>
            </a:r>
          </a:p>
          <a:p>
            <a:pPr lvl="1"/>
            <a:r>
              <a:rPr lang="en-US" dirty="0" err="1">
                <a:solidFill>
                  <a:schemeClr val="accent4"/>
                </a:solidFill>
              </a:rPr>
              <a:t>Karger</a:t>
            </a:r>
            <a:r>
              <a:rPr lang="en-US" dirty="0">
                <a:solidFill>
                  <a:schemeClr val="accent4"/>
                </a:solidFill>
              </a:rPr>
              <a:t>-Stein algorithm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Back to </a:t>
            </a:r>
            <a:r>
              <a:rPr lang="en-US" b="1" dirty="0">
                <a:solidFill>
                  <a:schemeClr val="accent4"/>
                </a:solidFill>
              </a:rPr>
              <a:t>randomized algorithms!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1391B-DD6E-1240-AC75-8C6437D4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798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166919" y="572886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" name="Oval 4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8" name="Oval 7"/>
          <p:cNvSpPr/>
          <p:nvPr/>
        </p:nvSpPr>
        <p:spPr>
          <a:xfrm>
            <a:off x="3150974" y="2650527"/>
            <a:ext cx="881448" cy="881448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b,e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Oval 9"/>
          <p:cNvSpPr/>
          <p:nvPr/>
        </p:nvSpPr>
        <p:spPr>
          <a:xfrm>
            <a:off x="1477919" y="3247768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963088" y="3732937"/>
            <a:ext cx="1411170" cy="169318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451125" y="3777245"/>
            <a:ext cx="339810" cy="195162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8" idx="5"/>
          </p:cNvCxnSpPr>
          <p:nvPr/>
        </p:nvCxnSpPr>
        <p:spPr>
          <a:xfrm>
            <a:off x="3903337" y="3402890"/>
            <a:ext cx="3263582" cy="2610181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6"/>
            <a:endCxn id="8" idx="2"/>
          </p:cNvCxnSpPr>
          <p:nvPr/>
        </p:nvCxnSpPr>
        <p:spPr>
          <a:xfrm flipV="1">
            <a:off x="2046330" y="3091251"/>
            <a:ext cx="1104644" cy="440723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8" idx="3"/>
          </p:cNvCxnSpPr>
          <p:nvPr/>
        </p:nvCxnSpPr>
        <p:spPr>
          <a:xfrm flipH="1">
            <a:off x="1218336" y="3402890"/>
            <a:ext cx="2061723" cy="168960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17373" y="3732937"/>
            <a:ext cx="543788" cy="127631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8" idx="4"/>
          </p:cNvCxnSpPr>
          <p:nvPr/>
        </p:nvCxnSpPr>
        <p:spPr>
          <a:xfrm flipV="1">
            <a:off x="3575222" y="3531975"/>
            <a:ext cx="16476" cy="1810907"/>
          </a:xfrm>
          <a:prstGeom prst="line">
            <a:avLst/>
          </a:prstGeom>
          <a:ln w="1079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5856238" y="3174824"/>
            <a:ext cx="1310681" cy="283824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8" idx="6"/>
          </p:cNvCxnSpPr>
          <p:nvPr/>
        </p:nvCxnSpPr>
        <p:spPr>
          <a:xfrm flipH="1" flipV="1">
            <a:off x="4032422" y="3091251"/>
            <a:ext cx="3557550" cy="602754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7" idx="2"/>
            <a:endCxn id="8" idx="7"/>
          </p:cNvCxnSpPr>
          <p:nvPr/>
        </p:nvCxnSpPr>
        <p:spPr>
          <a:xfrm flipH="1" flipV="1">
            <a:off x="3903337" y="2779612"/>
            <a:ext cx="1467732" cy="19424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82859" y="857104"/>
            <a:ext cx="3618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Say we had chosen this edge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80059" y="1443160"/>
            <a:ext cx="545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D7300"/>
                </a:solidFill>
              </a:rPr>
              <a:t>Now there is </a:t>
            </a:r>
            <a:r>
              <a:rPr lang="en-US" sz="2400" b="1" dirty="0">
                <a:solidFill>
                  <a:srgbClr val="FD7300"/>
                </a:solidFill>
              </a:rPr>
              <a:t>no way </a:t>
            </a:r>
            <a:r>
              <a:rPr lang="en-US" sz="2400" dirty="0">
                <a:solidFill>
                  <a:srgbClr val="FD7300"/>
                </a:solidFill>
              </a:rPr>
              <a:t>we could return a cut that separates b and 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AE069B-2ADD-3F4A-976C-B816FD0B1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6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733167" y="2689655"/>
            <a:ext cx="7341973" cy="3607621"/>
            <a:chOff x="733167" y="2689655"/>
            <a:chExt cx="7341973" cy="3607621"/>
          </a:xfrm>
        </p:grpSpPr>
        <p:sp>
          <p:nvSpPr>
            <p:cNvPr id="4" name="Oval 3"/>
            <p:cNvSpPr/>
            <p:nvPr/>
          </p:nvSpPr>
          <p:spPr>
            <a:xfrm>
              <a:off x="7166919" y="572886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7506729" y="320883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4885900" y="431862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5371069" y="268965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464010" y="2963563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3291016" y="534288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1477919" y="3247768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733167" y="5009250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963088" y="3732937"/>
              <a:ext cx="1411170" cy="169318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2046330" y="3247769"/>
              <a:ext cx="1417680" cy="284205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5939480" y="2973861"/>
              <a:ext cx="1567249" cy="519179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7451125" y="3777245"/>
              <a:ext cx="339810" cy="19516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371069" y="4803793"/>
              <a:ext cx="1795850" cy="120927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949179" y="3448732"/>
              <a:ext cx="1019963" cy="953134"/>
            </a:xfrm>
            <a:prstGeom prst="line">
              <a:avLst/>
            </a:prstGeom>
            <a:ln w="952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1218336" y="3448732"/>
              <a:ext cx="2328916" cy="164376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1301578" y="5293456"/>
              <a:ext cx="1989438" cy="333632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3776185" y="4803793"/>
              <a:ext cx="1192957" cy="622331"/>
            </a:xfrm>
            <a:prstGeom prst="line">
              <a:avLst/>
            </a:prstGeom>
            <a:ln w="952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017373" y="3732937"/>
              <a:ext cx="543788" cy="127631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575222" y="3531974"/>
              <a:ext cx="172994" cy="181090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5856238" y="3174824"/>
              <a:ext cx="1310681" cy="283824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5454311" y="3694003"/>
              <a:ext cx="2135660" cy="90882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5170106" y="3258066"/>
              <a:ext cx="485169" cy="106055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worse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8650" y="1471698"/>
            <a:ext cx="67179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F6E6C"/>
                </a:solidFill>
              </a:rPr>
              <a:t>If the algorithm </a:t>
            </a:r>
            <a:r>
              <a:rPr lang="en-US" sz="2400" b="1" dirty="0">
                <a:solidFill>
                  <a:srgbClr val="CF6E6C"/>
                </a:solidFill>
              </a:rPr>
              <a:t>EVER</a:t>
            </a:r>
            <a:r>
              <a:rPr lang="en-US" sz="2400" dirty="0">
                <a:solidFill>
                  <a:srgbClr val="CF6E6C"/>
                </a:solidFill>
              </a:rPr>
              <a:t> chooses either of </a:t>
            </a:r>
            <a:r>
              <a:rPr lang="en-US" sz="2400" b="1" dirty="0">
                <a:solidFill>
                  <a:srgbClr val="CF6E6C"/>
                </a:solidFill>
              </a:rPr>
              <a:t>these edges</a:t>
            </a:r>
            <a:r>
              <a:rPr lang="en-US" sz="2400" dirty="0">
                <a:solidFill>
                  <a:srgbClr val="CF6E6C"/>
                </a:solidFill>
              </a:rPr>
              <a:t>, </a:t>
            </a:r>
            <a:r>
              <a:rPr lang="en-US" sz="2400" b="1" dirty="0">
                <a:solidFill>
                  <a:srgbClr val="CF6E6C"/>
                </a:solidFill>
              </a:rPr>
              <a:t>it will be wrong</a:t>
            </a:r>
            <a:r>
              <a:rPr lang="en-US" b="1" dirty="0">
                <a:solidFill>
                  <a:srgbClr val="CF6E6C"/>
                </a:solidFill>
              </a:rPr>
              <a:t>.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4312508" y="1940011"/>
            <a:ext cx="1510113" cy="1591963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4390086" y="1940011"/>
            <a:ext cx="1515777" cy="2863782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E37269-94CC-2B42-ACE9-647719A0E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4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653" y="2428674"/>
            <a:ext cx="6323452" cy="43729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likely is that?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this particular graph, I did it 10,000 times: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87546" y="60543"/>
            <a:ext cx="3526309" cy="1697614"/>
            <a:chOff x="733167" y="2689655"/>
            <a:chExt cx="7341973" cy="3607621"/>
          </a:xfrm>
        </p:grpSpPr>
        <p:sp>
          <p:nvSpPr>
            <p:cNvPr id="5" name="Oval 4"/>
            <p:cNvSpPr/>
            <p:nvPr/>
          </p:nvSpPr>
          <p:spPr>
            <a:xfrm>
              <a:off x="7166919" y="572886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7506729" y="320883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4885900" y="431862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5371069" y="268965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3464010" y="2963563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291016" y="534288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1477919" y="3247768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733167" y="5009250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963088" y="3732937"/>
              <a:ext cx="1411170" cy="169318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2046330" y="3247769"/>
              <a:ext cx="1417680" cy="284205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5939480" y="2973861"/>
              <a:ext cx="1567249" cy="519179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7451125" y="3777245"/>
              <a:ext cx="339810" cy="19516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371069" y="4803793"/>
              <a:ext cx="1795850" cy="120927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949179" y="3448732"/>
              <a:ext cx="1019963" cy="953134"/>
            </a:xfrm>
            <a:prstGeom prst="line">
              <a:avLst/>
            </a:prstGeom>
            <a:ln w="952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218336" y="3448732"/>
              <a:ext cx="2328916" cy="164376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1301578" y="5293456"/>
              <a:ext cx="1989438" cy="333632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776185" y="4803793"/>
              <a:ext cx="1192957" cy="622331"/>
            </a:xfrm>
            <a:prstGeom prst="line">
              <a:avLst/>
            </a:prstGeom>
            <a:ln w="952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017373" y="3732937"/>
              <a:ext cx="543788" cy="127631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575222" y="3531974"/>
              <a:ext cx="172994" cy="181090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5856238" y="3174824"/>
              <a:ext cx="1310681" cy="283824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5454311" y="3694003"/>
              <a:ext cx="2135660" cy="90882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5170106" y="3258066"/>
              <a:ext cx="485169" cy="106055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5162111" y="2966204"/>
            <a:ext cx="203548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D7300"/>
                </a:solidFill>
              </a:rPr>
              <a:t>The algorithm is </a:t>
            </a:r>
            <a:r>
              <a:rPr lang="en-US" b="1">
                <a:solidFill>
                  <a:srgbClr val="FD7300"/>
                </a:solidFill>
              </a:rPr>
              <a:t>only correct about </a:t>
            </a:r>
            <a:r>
              <a:rPr lang="en-US" b="1" dirty="0">
                <a:solidFill>
                  <a:srgbClr val="FD7300"/>
                </a:solidFill>
              </a:rPr>
              <a:t>20% of the time!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FA4E7A81-7738-1C45-AB06-96993BA5F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7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 doesn’t sound good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46638"/>
            <a:ext cx="7816504" cy="4351338"/>
          </a:xfrm>
        </p:spPr>
        <p:txBody>
          <a:bodyPr/>
          <a:lstStyle/>
          <a:p>
            <a:r>
              <a:rPr lang="en-US" dirty="0"/>
              <a:t>Too see why it’s good after all, we’ll first do a case study of </a:t>
            </a:r>
            <a:r>
              <a:rPr lang="en-US" b="1" dirty="0">
                <a:solidFill>
                  <a:schemeClr val="accent4"/>
                </a:solidFill>
              </a:rPr>
              <a:t>this</a:t>
            </a:r>
            <a:r>
              <a:rPr lang="en-US" dirty="0"/>
              <a:t> graph.  Then we’ll generalize.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 see the first point, let’s compare Karger’s algorithm to the algorithm: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0746" y="2698936"/>
            <a:ext cx="4315715" cy="20928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000" dirty="0"/>
              <a:t>The plan: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000" dirty="0"/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See that 20% chance of correctness is actually nontrivial.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000" dirty="0"/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Use repetition to boost an algorithm that’s correct 20% of the time to an algorithm that’s correct 99% of the time.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054064" y="2503887"/>
            <a:ext cx="2843186" cy="1340445"/>
            <a:chOff x="733167" y="2689655"/>
            <a:chExt cx="7341973" cy="3607621"/>
          </a:xfrm>
        </p:grpSpPr>
        <p:sp>
          <p:nvSpPr>
            <p:cNvPr id="9" name="Oval 8"/>
            <p:cNvSpPr/>
            <p:nvPr/>
          </p:nvSpPr>
          <p:spPr>
            <a:xfrm>
              <a:off x="7166919" y="572886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7506729" y="320883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4885900" y="431862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5371069" y="268965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3464010" y="2963563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3291016" y="534288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1477919" y="3247768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733167" y="5009250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1963088" y="3732937"/>
              <a:ext cx="1411170" cy="169318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2046330" y="3247769"/>
              <a:ext cx="1417680" cy="284205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5939480" y="2973861"/>
              <a:ext cx="1567249" cy="519179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51125" y="3777245"/>
              <a:ext cx="339810" cy="19516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371069" y="4803793"/>
              <a:ext cx="1795850" cy="120927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949179" y="3448732"/>
              <a:ext cx="1019963" cy="953134"/>
            </a:xfrm>
            <a:prstGeom prst="line">
              <a:avLst/>
            </a:prstGeom>
            <a:ln w="952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1218336" y="3448732"/>
              <a:ext cx="2328916" cy="164376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1301578" y="5293456"/>
              <a:ext cx="1989438" cy="333632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3776185" y="4803793"/>
              <a:ext cx="1192957" cy="622331"/>
            </a:xfrm>
            <a:prstGeom prst="line">
              <a:avLst/>
            </a:prstGeom>
            <a:ln w="952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1017373" y="3732937"/>
              <a:ext cx="543788" cy="127631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3575222" y="3531974"/>
              <a:ext cx="172994" cy="181090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5856238" y="3174824"/>
              <a:ext cx="1310681" cy="283824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5454311" y="3694003"/>
              <a:ext cx="2135660" cy="90882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5170106" y="3258066"/>
              <a:ext cx="485169" cy="106055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/>
          <p:cNvSpPr/>
          <p:nvPr/>
        </p:nvSpPr>
        <p:spPr>
          <a:xfrm>
            <a:off x="1879129" y="5858177"/>
            <a:ext cx="54203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FD7300"/>
                </a:solidFill>
              </a:rPr>
              <a:t>Choose a completely random cut and hope that it’s a minimum cut.</a:t>
            </a:r>
          </a:p>
        </p:txBody>
      </p:sp>
      <p:cxnSp>
        <p:nvCxnSpPr>
          <p:cNvPr id="33" name="Straight Arrow Connector 32"/>
          <p:cNvCxnSpPr>
            <a:cxnSpLocks/>
          </p:cNvCxnSpPr>
          <p:nvPr/>
        </p:nvCxnSpPr>
        <p:spPr>
          <a:xfrm>
            <a:off x="2449689" y="2393244"/>
            <a:ext cx="3604375" cy="821501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42B65C3E-89E5-AC49-9ECD-4319E744D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1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3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07620"/>
          </a:xfrm>
        </p:spPr>
        <p:txBody>
          <a:bodyPr/>
          <a:lstStyle/>
          <a:p>
            <a:r>
              <a:rPr lang="en-US" dirty="0"/>
              <a:t>Uniformly random cut 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2746"/>
            <a:ext cx="8379426" cy="5399903"/>
          </a:xfrm>
        </p:spPr>
        <p:txBody>
          <a:bodyPr>
            <a:normAutofit/>
          </a:bodyPr>
          <a:lstStyle/>
          <a:p>
            <a:r>
              <a:rPr lang="en-US" dirty="0"/>
              <a:t>Pick a random way to split the vertices into two parts: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</p:txBody>
      </p:sp>
      <p:grpSp>
        <p:nvGrpSpPr>
          <p:cNvPr id="582" name="Group 581"/>
          <p:cNvGrpSpPr/>
          <p:nvPr/>
        </p:nvGrpSpPr>
        <p:grpSpPr>
          <a:xfrm>
            <a:off x="628650" y="2422138"/>
            <a:ext cx="7757049" cy="4098365"/>
            <a:chOff x="628650" y="2422138"/>
            <a:chExt cx="7757049" cy="4098365"/>
          </a:xfrm>
        </p:grpSpPr>
        <p:grpSp>
          <p:nvGrpSpPr>
            <p:cNvPr id="30" name="Group 29"/>
            <p:cNvGrpSpPr/>
            <p:nvPr/>
          </p:nvGrpSpPr>
          <p:grpSpPr>
            <a:xfrm>
              <a:off x="628650" y="2496719"/>
              <a:ext cx="1592937" cy="855650"/>
              <a:chOff x="733167" y="2689655"/>
              <a:chExt cx="7341973" cy="3607621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7166919" y="572886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7506729" y="320883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4885900" y="431862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5371069" y="268965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3464010" y="2963563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3291016" y="5342882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1477919" y="3247768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733167" y="5009250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Connector 38"/>
              <p:cNvCxnSpPr>
                <a:stCxn id="38" idx="5"/>
                <a:endCxn id="37" idx="1"/>
              </p:cNvCxnSpPr>
              <p:nvPr/>
            </p:nvCxnSpPr>
            <p:spPr>
              <a:xfrm>
                <a:off x="1963088" y="3732937"/>
                <a:ext cx="1411170" cy="169318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38" idx="6"/>
                <a:endCxn id="36" idx="2"/>
              </p:cNvCxnSpPr>
              <p:nvPr/>
            </p:nvCxnSpPr>
            <p:spPr>
              <a:xfrm flipV="1">
                <a:off x="2046330" y="3247769"/>
                <a:ext cx="1417680" cy="284205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>
                <a:stCxn id="33" idx="2"/>
                <a:endCxn id="35" idx="6"/>
              </p:cNvCxnSpPr>
              <p:nvPr/>
            </p:nvCxnSpPr>
            <p:spPr>
              <a:xfrm flipH="1" flipV="1">
                <a:off x="5939480" y="2973861"/>
                <a:ext cx="1567249" cy="519179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>
                <a:stCxn id="33" idx="4"/>
                <a:endCxn id="32" idx="0"/>
              </p:cNvCxnSpPr>
              <p:nvPr/>
            </p:nvCxnSpPr>
            <p:spPr>
              <a:xfrm flipH="1">
                <a:off x="7451125" y="3777245"/>
                <a:ext cx="339810" cy="195162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stCxn id="34" idx="5"/>
                <a:endCxn id="32" idx="2"/>
              </p:cNvCxnSpPr>
              <p:nvPr/>
            </p:nvCxnSpPr>
            <p:spPr>
              <a:xfrm>
                <a:off x="5371069" y="4803793"/>
                <a:ext cx="1795850" cy="120927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36" idx="5"/>
                <a:endCxn id="34" idx="1"/>
              </p:cNvCxnSpPr>
              <p:nvPr/>
            </p:nvCxnSpPr>
            <p:spPr>
              <a:xfrm>
                <a:off x="3949179" y="3448732"/>
                <a:ext cx="1019963" cy="953134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36" idx="3"/>
                <a:endCxn id="39" idx="7"/>
              </p:cNvCxnSpPr>
              <p:nvPr/>
            </p:nvCxnSpPr>
            <p:spPr>
              <a:xfrm flipH="1">
                <a:off x="1218336" y="3448732"/>
                <a:ext cx="2328916" cy="164376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>
                <a:stCxn id="37" idx="2"/>
                <a:endCxn id="39" idx="6"/>
              </p:cNvCxnSpPr>
              <p:nvPr/>
            </p:nvCxnSpPr>
            <p:spPr>
              <a:xfrm flipH="1" flipV="1">
                <a:off x="1301578" y="5293456"/>
                <a:ext cx="1989438" cy="333632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37" idx="7"/>
                <a:endCxn id="34" idx="3"/>
              </p:cNvCxnSpPr>
              <p:nvPr/>
            </p:nvCxnSpPr>
            <p:spPr>
              <a:xfrm flipV="1">
                <a:off x="3776185" y="4803793"/>
                <a:ext cx="1192957" cy="622331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39" idx="0"/>
                <a:endCxn id="38" idx="3"/>
              </p:cNvCxnSpPr>
              <p:nvPr/>
            </p:nvCxnSpPr>
            <p:spPr>
              <a:xfrm flipV="1">
                <a:off x="1017373" y="3732937"/>
                <a:ext cx="543788" cy="1276313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stCxn id="37" idx="0"/>
                <a:endCxn id="36" idx="4"/>
              </p:cNvCxnSpPr>
              <p:nvPr/>
            </p:nvCxnSpPr>
            <p:spPr>
              <a:xfrm flipV="1">
                <a:off x="3575222" y="3531974"/>
                <a:ext cx="172994" cy="181090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stCxn id="32" idx="2"/>
                <a:endCxn id="35" idx="5"/>
              </p:cNvCxnSpPr>
              <p:nvPr/>
            </p:nvCxnSpPr>
            <p:spPr>
              <a:xfrm flipH="1" flipV="1">
                <a:off x="5856238" y="3174824"/>
                <a:ext cx="1310681" cy="283824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stCxn id="33" idx="3"/>
                <a:endCxn id="34" idx="6"/>
              </p:cNvCxnSpPr>
              <p:nvPr/>
            </p:nvCxnSpPr>
            <p:spPr>
              <a:xfrm flipH="1">
                <a:off x="5454311" y="3694003"/>
                <a:ext cx="2135660" cy="90882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>
                <a:stCxn id="35" idx="4"/>
                <a:endCxn id="34" idx="0"/>
              </p:cNvCxnSpPr>
              <p:nvPr/>
            </p:nvCxnSpPr>
            <p:spPr>
              <a:xfrm flipH="1">
                <a:off x="5170106" y="3258066"/>
                <a:ext cx="485169" cy="106055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/>
            <p:cNvGrpSpPr/>
            <p:nvPr/>
          </p:nvGrpSpPr>
          <p:grpSpPr>
            <a:xfrm>
              <a:off x="2657982" y="2474994"/>
              <a:ext cx="1592937" cy="855650"/>
              <a:chOff x="733167" y="2689655"/>
              <a:chExt cx="7341973" cy="3607621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7166919" y="572886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7506729" y="320883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4885900" y="431862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371069" y="268965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3464010" y="2963563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3291016" y="5342882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477919" y="3247768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733167" y="5009250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2" name="Straight Connector 61"/>
              <p:cNvCxnSpPr/>
              <p:nvPr/>
            </p:nvCxnSpPr>
            <p:spPr>
              <a:xfrm>
                <a:off x="1963088" y="3732937"/>
                <a:ext cx="1411170" cy="169318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V="1">
                <a:off x="2046330" y="3247769"/>
                <a:ext cx="1417680" cy="284205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H="1" flipV="1">
                <a:off x="5939480" y="2973861"/>
                <a:ext cx="1567249" cy="519179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H="1">
                <a:off x="7451125" y="3777245"/>
                <a:ext cx="339810" cy="195162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5371069" y="4803793"/>
                <a:ext cx="1795850" cy="120927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3949179" y="3448732"/>
                <a:ext cx="1019963" cy="953134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H="1">
                <a:off x="1218336" y="3448732"/>
                <a:ext cx="2328916" cy="164376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H="1" flipV="1">
                <a:off x="1301578" y="5293456"/>
                <a:ext cx="1989438" cy="333632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V="1">
                <a:off x="3776185" y="4803793"/>
                <a:ext cx="1192957" cy="622331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V="1">
                <a:off x="1017373" y="3732937"/>
                <a:ext cx="543788" cy="1276313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 flipV="1">
                <a:off x="3575222" y="3531974"/>
                <a:ext cx="172994" cy="181090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flipH="1" flipV="1">
                <a:off x="5856238" y="3174824"/>
                <a:ext cx="1310681" cy="283824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 flipH="1">
                <a:off x="5454311" y="3694003"/>
                <a:ext cx="2135660" cy="90882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 flipH="1">
                <a:off x="5170106" y="3258066"/>
                <a:ext cx="485169" cy="106055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/>
            <p:cNvGrpSpPr/>
            <p:nvPr/>
          </p:nvGrpSpPr>
          <p:grpSpPr>
            <a:xfrm>
              <a:off x="4634862" y="2422138"/>
              <a:ext cx="1592937" cy="855650"/>
              <a:chOff x="733167" y="2689655"/>
              <a:chExt cx="7341973" cy="3607621"/>
            </a:xfrm>
          </p:grpSpPr>
          <p:sp>
            <p:nvSpPr>
              <p:cNvPr id="77" name="Oval 76"/>
              <p:cNvSpPr/>
              <p:nvPr/>
            </p:nvSpPr>
            <p:spPr>
              <a:xfrm>
                <a:off x="7166919" y="572886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7506729" y="320883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4885900" y="431862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5371069" y="268965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3464010" y="2963563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3291016" y="5342882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1477919" y="3247768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733167" y="5009250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5" name="Straight Connector 84"/>
              <p:cNvCxnSpPr/>
              <p:nvPr/>
            </p:nvCxnSpPr>
            <p:spPr>
              <a:xfrm>
                <a:off x="1963088" y="3732937"/>
                <a:ext cx="1411170" cy="169318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flipV="1">
                <a:off x="2046330" y="3247769"/>
                <a:ext cx="1417680" cy="284205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H="1" flipV="1">
                <a:off x="5939480" y="2973861"/>
                <a:ext cx="1567249" cy="519179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flipH="1">
                <a:off x="7451125" y="3777245"/>
                <a:ext cx="339810" cy="195162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5371069" y="4803793"/>
                <a:ext cx="1795850" cy="120927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3949179" y="3448732"/>
                <a:ext cx="1019963" cy="953134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H="1">
                <a:off x="1218336" y="3448732"/>
                <a:ext cx="2328916" cy="164376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flipH="1" flipV="1">
                <a:off x="1301578" y="5293456"/>
                <a:ext cx="1989438" cy="333632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flipV="1">
                <a:off x="3776185" y="4803793"/>
                <a:ext cx="1192957" cy="622331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 flipV="1">
                <a:off x="1017373" y="3732937"/>
                <a:ext cx="543788" cy="1276313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/>
              <p:cNvCxnSpPr/>
              <p:nvPr/>
            </p:nvCxnSpPr>
            <p:spPr>
              <a:xfrm flipV="1">
                <a:off x="3575222" y="3531974"/>
                <a:ext cx="172994" cy="181090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 flipH="1" flipV="1">
                <a:off x="5856238" y="3174824"/>
                <a:ext cx="1310681" cy="283824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flipH="1">
                <a:off x="5454311" y="3694003"/>
                <a:ext cx="2135660" cy="90882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/>
              <p:cNvCxnSpPr/>
              <p:nvPr/>
            </p:nvCxnSpPr>
            <p:spPr>
              <a:xfrm flipH="1">
                <a:off x="5170106" y="3258066"/>
                <a:ext cx="485169" cy="106055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9" name="Group 98"/>
            <p:cNvGrpSpPr/>
            <p:nvPr/>
          </p:nvGrpSpPr>
          <p:grpSpPr>
            <a:xfrm>
              <a:off x="6731664" y="2442550"/>
              <a:ext cx="1592937" cy="855650"/>
              <a:chOff x="733167" y="2689655"/>
              <a:chExt cx="7341973" cy="3607621"/>
            </a:xfrm>
          </p:grpSpPr>
          <p:sp>
            <p:nvSpPr>
              <p:cNvPr id="100" name="Oval 99"/>
              <p:cNvSpPr/>
              <p:nvPr/>
            </p:nvSpPr>
            <p:spPr>
              <a:xfrm>
                <a:off x="7166919" y="572886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7506729" y="320883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4885900" y="431862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5371069" y="268965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3464010" y="2963563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3291016" y="5342882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1477919" y="3247768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733167" y="5009250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8" name="Straight Connector 107"/>
              <p:cNvCxnSpPr/>
              <p:nvPr/>
            </p:nvCxnSpPr>
            <p:spPr>
              <a:xfrm>
                <a:off x="1963088" y="3732937"/>
                <a:ext cx="1411170" cy="169318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flipV="1">
                <a:off x="2046330" y="3247769"/>
                <a:ext cx="1417680" cy="284205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flipH="1" flipV="1">
                <a:off x="5939480" y="2973861"/>
                <a:ext cx="1567249" cy="519179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H="1">
                <a:off x="7451126" y="3777245"/>
                <a:ext cx="339809" cy="1951619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5371069" y="4803793"/>
                <a:ext cx="1795850" cy="120927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3949179" y="3448732"/>
                <a:ext cx="1019963" cy="953134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flipH="1">
                <a:off x="1218336" y="3448732"/>
                <a:ext cx="2328916" cy="164376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flipH="1" flipV="1">
                <a:off x="1301578" y="5293456"/>
                <a:ext cx="1989438" cy="333632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flipV="1">
                <a:off x="3776185" y="4803793"/>
                <a:ext cx="1192957" cy="622331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 flipV="1">
                <a:off x="1017373" y="3732937"/>
                <a:ext cx="543788" cy="1276313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flipV="1">
                <a:off x="3575222" y="3531974"/>
                <a:ext cx="172994" cy="181090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H="1" flipV="1">
                <a:off x="5856238" y="3174824"/>
                <a:ext cx="1310681" cy="283824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 flipH="1">
                <a:off x="5454311" y="3694003"/>
                <a:ext cx="2135660" cy="90882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 flipH="1">
                <a:off x="5170106" y="3258066"/>
                <a:ext cx="485169" cy="106055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6" name="Group 305"/>
            <p:cNvGrpSpPr/>
            <p:nvPr/>
          </p:nvGrpSpPr>
          <p:grpSpPr>
            <a:xfrm>
              <a:off x="689748" y="3578933"/>
              <a:ext cx="1592937" cy="855650"/>
              <a:chOff x="733167" y="2689655"/>
              <a:chExt cx="7341973" cy="3607621"/>
            </a:xfrm>
          </p:grpSpPr>
          <p:sp>
            <p:nvSpPr>
              <p:cNvPr id="307" name="Oval 306"/>
              <p:cNvSpPr/>
              <p:nvPr/>
            </p:nvSpPr>
            <p:spPr>
              <a:xfrm>
                <a:off x="7166919" y="572886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Oval 307"/>
              <p:cNvSpPr/>
              <p:nvPr/>
            </p:nvSpPr>
            <p:spPr>
              <a:xfrm>
                <a:off x="7506729" y="320883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Oval 308"/>
              <p:cNvSpPr/>
              <p:nvPr/>
            </p:nvSpPr>
            <p:spPr>
              <a:xfrm>
                <a:off x="4885900" y="431862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Oval 309"/>
              <p:cNvSpPr/>
              <p:nvPr/>
            </p:nvSpPr>
            <p:spPr>
              <a:xfrm>
                <a:off x="5371069" y="268965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Oval 310"/>
              <p:cNvSpPr/>
              <p:nvPr/>
            </p:nvSpPr>
            <p:spPr>
              <a:xfrm>
                <a:off x="3464010" y="2963563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Oval 311"/>
              <p:cNvSpPr/>
              <p:nvPr/>
            </p:nvSpPr>
            <p:spPr>
              <a:xfrm>
                <a:off x="3291016" y="5342882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Oval 312"/>
              <p:cNvSpPr/>
              <p:nvPr/>
            </p:nvSpPr>
            <p:spPr>
              <a:xfrm>
                <a:off x="1477919" y="3247768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Oval 313"/>
              <p:cNvSpPr/>
              <p:nvPr/>
            </p:nvSpPr>
            <p:spPr>
              <a:xfrm>
                <a:off x="733167" y="5009250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5" name="Straight Connector 314"/>
              <p:cNvCxnSpPr/>
              <p:nvPr/>
            </p:nvCxnSpPr>
            <p:spPr>
              <a:xfrm>
                <a:off x="1963088" y="3732937"/>
                <a:ext cx="1411170" cy="169318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315"/>
              <p:cNvCxnSpPr/>
              <p:nvPr/>
            </p:nvCxnSpPr>
            <p:spPr>
              <a:xfrm flipV="1">
                <a:off x="2046330" y="3247769"/>
                <a:ext cx="1417680" cy="284205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316"/>
              <p:cNvCxnSpPr/>
              <p:nvPr/>
            </p:nvCxnSpPr>
            <p:spPr>
              <a:xfrm flipH="1" flipV="1">
                <a:off x="5939480" y="2973861"/>
                <a:ext cx="1567249" cy="519179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/>
              <p:cNvCxnSpPr/>
              <p:nvPr/>
            </p:nvCxnSpPr>
            <p:spPr>
              <a:xfrm flipH="1">
                <a:off x="7451125" y="3777245"/>
                <a:ext cx="339810" cy="195162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/>
              <p:cNvCxnSpPr/>
              <p:nvPr/>
            </p:nvCxnSpPr>
            <p:spPr>
              <a:xfrm>
                <a:off x="5371069" y="4803793"/>
                <a:ext cx="1795850" cy="120927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319"/>
              <p:cNvCxnSpPr/>
              <p:nvPr/>
            </p:nvCxnSpPr>
            <p:spPr>
              <a:xfrm>
                <a:off x="3949179" y="3448732"/>
                <a:ext cx="1019963" cy="953134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320"/>
              <p:cNvCxnSpPr/>
              <p:nvPr/>
            </p:nvCxnSpPr>
            <p:spPr>
              <a:xfrm flipH="1">
                <a:off x="1218336" y="3448732"/>
                <a:ext cx="2328916" cy="164376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321"/>
              <p:cNvCxnSpPr/>
              <p:nvPr/>
            </p:nvCxnSpPr>
            <p:spPr>
              <a:xfrm flipH="1" flipV="1">
                <a:off x="1301578" y="5293456"/>
                <a:ext cx="1989438" cy="333632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322"/>
              <p:cNvCxnSpPr/>
              <p:nvPr/>
            </p:nvCxnSpPr>
            <p:spPr>
              <a:xfrm flipV="1">
                <a:off x="3776185" y="4803793"/>
                <a:ext cx="1192957" cy="622331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323"/>
              <p:cNvCxnSpPr/>
              <p:nvPr/>
            </p:nvCxnSpPr>
            <p:spPr>
              <a:xfrm flipV="1">
                <a:off x="1017373" y="3732937"/>
                <a:ext cx="543788" cy="1276313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324"/>
              <p:cNvCxnSpPr/>
              <p:nvPr/>
            </p:nvCxnSpPr>
            <p:spPr>
              <a:xfrm flipV="1">
                <a:off x="3575222" y="3531974"/>
                <a:ext cx="172994" cy="181090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325"/>
              <p:cNvCxnSpPr/>
              <p:nvPr/>
            </p:nvCxnSpPr>
            <p:spPr>
              <a:xfrm flipH="1" flipV="1">
                <a:off x="5856238" y="3174824"/>
                <a:ext cx="1310681" cy="283824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326"/>
              <p:cNvCxnSpPr/>
              <p:nvPr/>
            </p:nvCxnSpPr>
            <p:spPr>
              <a:xfrm flipH="1">
                <a:off x="5454311" y="3694003"/>
                <a:ext cx="2135660" cy="90882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327"/>
              <p:cNvCxnSpPr/>
              <p:nvPr/>
            </p:nvCxnSpPr>
            <p:spPr>
              <a:xfrm flipH="1">
                <a:off x="5170106" y="3258066"/>
                <a:ext cx="485169" cy="106055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9" name="Group 328"/>
            <p:cNvGrpSpPr/>
            <p:nvPr/>
          </p:nvGrpSpPr>
          <p:grpSpPr>
            <a:xfrm>
              <a:off x="2719080" y="3557208"/>
              <a:ext cx="1592937" cy="855650"/>
              <a:chOff x="733167" y="2689655"/>
              <a:chExt cx="7341973" cy="3607621"/>
            </a:xfrm>
          </p:grpSpPr>
          <p:sp>
            <p:nvSpPr>
              <p:cNvPr id="330" name="Oval 329"/>
              <p:cNvSpPr/>
              <p:nvPr/>
            </p:nvSpPr>
            <p:spPr>
              <a:xfrm>
                <a:off x="7166919" y="572886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7506729" y="320883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/>
              <p:cNvSpPr/>
              <p:nvPr/>
            </p:nvSpPr>
            <p:spPr>
              <a:xfrm>
                <a:off x="4885900" y="431862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/>
              <p:cNvSpPr/>
              <p:nvPr/>
            </p:nvSpPr>
            <p:spPr>
              <a:xfrm>
                <a:off x="5371069" y="268965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3464010" y="2963563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3291016" y="5342882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1477919" y="3247768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733167" y="5009250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8" name="Straight Connector 337"/>
              <p:cNvCxnSpPr/>
              <p:nvPr/>
            </p:nvCxnSpPr>
            <p:spPr>
              <a:xfrm>
                <a:off x="1963088" y="3732937"/>
                <a:ext cx="1411170" cy="169318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/>
              <p:cNvCxnSpPr/>
              <p:nvPr/>
            </p:nvCxnSpPr>
            <p:spPr>
              <a:xfrm flipV="1">
                <a:off x="2046330" y="3247769"/>
                <a:ext cx="1417680" cy="284205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/>
              <p:cNvCxnSpPr/>
              <p:nvPr/>
            </p:nvCxnSpPr>
            <p:spPr>
              <a:xfrm flipH="1" flipV="1">
                <a:off x="5939480" y="2973861"/>
                <a:ext cx="1567249" cy="519179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/>
              <p:cNvCxnSpPr/>
              <p:nvPr/>
            </p:nvCxnSpPr>
            <p:spPr>
              <a:xfrm flipH="1">
                <a:off x="7451125" y="3777245"/>
                <a:ext cx="339810" cy="195162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Connector 341"/>
              <p:cNvCxnSpPr/>
              <p:nvPr/>
            </p:nvCxnSpPr>
            <p:spPr>
              <a:xfrm>
                <a:off x="5371069" y="4803793"/>
                <a:ext cx="1795850" cy="120927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342"/>
              <p:cNvCxnSpPr/>
              <p:nvPr/>
            </p:nvCxnSpPr>
            <p:spPr>
              <a:xfrm>
                <a:off x="3949179" y="3448732"/>
                <a:ext cx="1019963" cy="953134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/>
              <p:cNvCxnSpPr/>
              <p:nvPr/>
            </p:nvCxnSpPr>
            <p:spPr>
              <a:xfrm flipH="1">
                <a:off x="1218336" y="3448732"/>
                <a:ext cx="2328916" cy="164376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/>
              <p:cNvCxnSpPr/>
              <p:nvPr/>
            </p:nvCxnSpPr>
            <p:spPr>
              <a:xfrm flipH="1" flipV="1">
                <a:off x="1301578" y="5293456"/>
                <a:ext cx="1989438" cy="333632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Straight Connector 345"/>
              <p:cNvCxnSpPr/>
              <p:nvPr/>
            </p:nvCxnSpPr>
            <p:spPr>
              <a:xfrm flipV="1">
                <a:off x="3776185" y="4803793"/>
                <a:ext cx="1192957" cy="622331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Straight Connector 346"/>
              <p:cNvCxnSpPr/>
              <p:nvPr/>
            </p:nvCxnSpPr>
            <p:spPr>
              <a:xfrm flipV="1">
                <a:off x="1017373" y="3732937"/>
                <a:ext cx="543788" cy="1276313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Straight Connector 347"/>
              <p:cNvCxnSpPr/>
              <p:nvPr/>
            </p:nvCxnSpPr>
            <p:spPr>
              <a:xfrm flipV="1">
                <a:off x="3575222" y="3531974"/>
                <a:ext cx="172994" cy="181090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348"/>
              <p:cNvCxnSpPr/>
              <p:nvPr/>
            </p:nvCxnSpPr>
            <p:spPr>
              <a:xfrm flipH="1" flipV="1">
                <a:off x="5856238" y="3174824"/>
                <a:ext cx="1310681" cy="283824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349"/>
              <p:cNvCxnSpPr/>
              <p:nvPr/>
            </p:nvCxnSpPr>
            <p:spPr>
              <a:xfrm flipH="1">
                <a:off x="5454311" y="3694003"/>
                <a:ext cx="2135660" cy="90882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/>
              <p:cNvCxnSpPr/>
              <p:nvPr/>
            </p:nvCxnSpPr>
            <p:spPr>
              <a:xfrm flipH="1">
                <a:off x="5170106" y="3258066"/>
                <a:ext cx="485169" cy="106055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2" name="Group 351"/>
            <p:cNvGrpSpPr/>
            <p:nvPr/>
          </p:nvGrpSpPr>
          <p:grpSpPr>
            <a:xfrm>
              <a:off x="4695960" y="3504352"/>
              <a:ext cx="1592937" cy="855650"/>
              <a:chOff x="733167" y="2689655"/>
              <a:chExt cx="7341973" cy="3607621"/>
            </a:xfrm>
          </p:grpSpPr>
          <p:sp>
            <p:nvSpPr>
              <p:cNvPr id="353" name="Oval 352"/>
              <p:cNvSpPr/>
              <p:nvPr/>
            </p:nvSpPr>
            <p:spPr>
              <a:xfrm>
                <a:off x="7166919" y="572886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/>
              <p:cNvSpPr/>
              <p:nvPr/>
            </p:nvSpPr>
            <p:spPr>
              <a:xfrm>
                <a:off x="7506729" y="320883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4885900" y="431862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/>
              <p:cNvSpPr/>
              <p:nvPr/>
            </p:nvSpPr>
            <p:spPr>
              <a:xfrm>
                <a:off x="5371069" y="268965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7" name="Oval 356"/>
              <p:cNvSpPr/>
              <p:nvPr/>
            </p:nvSpPr>
            <p:spPr>
              <a:xfrm>
                <a:off x="3464010" y="2963563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8" name="Oval 357"/>
              <p:cNvSpPr/>
              <p:nvPr/>
            </p:nvSpPr>
            <p:spPr>
              <a:xfrm>
                <a:off x="3291016" y="5342882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/>
              <p:cNvSpPr/>
              <p:nvPr/>
            </p:nvSpPr>
            <p:spPr>
              <a:xfrm>
                <a:off x="1477919" y="3247768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/>
              <p:cNvSpPr/>
              <p:nvPr/>
            </p:nvSpPr>
            <p:spPr>
              <a:xfrm>
                <a:off x="733167" y="5009250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1" name="Straight Connector 360"/>
              <p:cNvCxnSpPr/>
              <p:nvPr/>
            </p:nvCxnSpPr>
            <p:spPr>
              <a:xfrm>
                <a:off x="1963088" y="3732937"/>
                <a:ext cx="1411170" cy="169318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/>
              <p:cNvCxnSpPr/>
              <p:nvPr/>
            </p:nvCxnSpPr>
            <p:spPr>
              <a:xfrm flipV="1">
                <a:off x="2046330" y="3247769"/>
                <a:ext cx="1417680" cy="284205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/>
              <p:cNvCxnSpPr/>
              <p:nvPr/>
            </p:nvCxnSpPr>
            <p:spPr>
              <a:xfrm flipH="1" flipV="1">
                <a:off x="5939480" y="2973861"/>
                <a:ext cx="1567249" cy="519179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/>
              <p:cNvCxnSpPr/>
              <p:nvPr/>
            </p:nvCxnSpPr>
            <p:spPr>
              <a:xfrm flipH="1">
                <a:off x="7451125" y="3777245"/>
                <a:ext cx="339810" cy="195162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/>
              <p:cNvCxnSpPr/>
              <p:nvPr/>
            </p:nvCxnSpPr>
            <p:spPr>
              <a:xfrm>
                <a:off x="5371069" y="4803793"/>
                <a:ext cx="1795850" cy="120927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/>
              <p:cNvCxnSpPr/>
              <p:nvPr/>
            </p:nvCxnSpPr>
            <p:spPr>
              <a:xfrm>
                <a:off x="3949179" y="3448732"/>
                <a:ext cx="1019963" cy="953134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/>
              <p:cNvCxnSpPr/>
              <p:nvPr/>
            </p:nvCxnSpPr>
            <p:spPr>
              <a:xfrm flipH="1">
                <a:off x="1218336" y="3448732"/>
                <a:ext cx="2328916" cy="164376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/>
              <p:cNvCxnSpPr/>
              <p:nvPr/>
            </p:nvCxnSpPr>
            <p:spPr>
              <a:xfrm flipH="1" flipV="1">
                <a:off x="1301578" y="5293456"/>
                <a:ext cx="1989438" cy="333632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/>
              <p:cNvCxnSpPr/>
              <p:nvPr/>
            </p:nvCxnSpPr>
            <p:spPr>
              <a:xfrm flipV="1">
                <a:off x="3776185" y="4803793"/>
                <a:ext cx="1192957" cy="622331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/>
              <p:cNvCxnSpPr/>
              <p:nvPr/>
            </p:nvCxnSpPr>
            <p:spPr>
              <a:xfrm flipV="1">
                <a:off x="1017373" y="3732937"/>
                <a:ext cx="543788" cy="1276313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/>
              <p:cNvCxnSpPr/>
              <p:nvPr/>
            </p:nvCxnSpPr>
            <p:spPr>
              <a:xfrm flipV="1">
                <a:off x="3575222" y="3531974"/>
                <a:ext cx="172994" cy="181090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/>
              <p:cNvCxnSpPr/>
              <p:nvPr/>
            </p:nvCxnSpPr>
            <p:spPr>
              <a:xfrm flipH="1" flipV="1">
                <a:off x="5856238" y="3174824"/>
                <a:ext cx="1310681" cy="283824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/>
              <p:cNvCxnSpPr/>
              <p:nvPr/>
            </p:nvCxnSpPr>
            <p:spPr>
              <a:xfrm flipH="1">
                <a:off x="5454311" y="3694003"/>
                <a:ext cx="2135660" cy="90882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/>
              <p:cNvCxnSpPr/>
              <p:nvPr/>
            </p:nvCxnSpPr>
            <p:spPr>
              <a:xfrm flipH="1">
                <a:off x="5170106" y="3258066"/>
                <a:ext cx="485169" cy="106055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5" name="Group 374"/>
            <p:cNvGrpSpPr/>
            <p:nvPr/>
          </p:nvGrpSpPr>
          <p:grpSpPr>
            <a:xfrm>
              <a:off x="6792762" y="3524764"/>
              <a:ext cx="1592937" cy="855650"/>
              <a:chOff x="733167" y="2689655"/>
              <a:chExt cx="7341973" cy="3607621"/>
            </a:xfrm>
          </p:grpSpPr>
          <p:sp>
            <p:nvSpPr>
              <p:cNvPr id="376" name="Oval 375"/>
              <p:cNvSpPr/>
              <p:nvPr/>
            </p:nvSpPr>
            <p:spPr>
              <a:xfrm>
                <a:off x="7166919" y="572886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/>
              <p:cNvSpPr/>
              <p:nvPr/>
            </p:nvSpPr>
            <p:spPr>
              <a:xfrm>
                <a:off x="7506729" y="320883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/>
              <p:cNvSpPr/>
              <p:nvPr/>
            </p:nvSpPr>
            <p:spPr>
              <a:xfrm>
                <a:off x="4885900" y="431862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/>
              <p:cNvSpPr/>
              <p:nvPr/>
            </p:nvSpPr>
            <p:spPr>
              <a:xfrm>
                <a:off x="5371069" y="268965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/>
              <p:cNvSpPr/>
              <p:nvPr/>
            </p:nvSpPr>
            <p:spPr>
              <a:xfrm>
                <a:off x="3464010" y="2963563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/>
              <p:cNvSpPr/>
              <p:nvPr/>
            </p:nvSpPr>
            <p:spPr>
              <a:xfrm>
                <a:off x="3291016" y="5342882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/>
              <p:cNvSpPr/>
              <p:nvPr/>
            </p:nvSpPr>
            <p:spPr>
              <a:xfrm>
                <a:off x="1477919" y="3247768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/>
              <p:cNvSpPr/>
              <p:nvPr/>
            </p:nvSpPr>
            <p:spPr>
              <a:xfrm>
                <a:off x="733167" y="5009250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4" name="Straight Connector 383"/>
              <p:cNvCxnSpPr/>
              <p:nvPr/>
            </p:nvCxnSpPr>
            <p:spPr>
              <a:xfrm>
                <a:off x="1963088" y="3732937"/>
                <a:ext cx="1411170" cy="169318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/>
              <p:cNvCxnSpPr/>
              <p:nvPr/>
            </p:nvCxnSpPr>
            <p:spPr>
              <a:xfrm flipV="1">
                <a:off x="2046330" y="3247769"/>
                <a:ext cx="1417680" cy="284205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/>
              <p:cNvCxnSpPr/>
              <p:nvPr/>
            </p:nvCxnSpPr>
            <p:spPr>
              <a:xfrm flipH="1" flipV="1">
                <a:off x="5939480" y="2973861"/>
                <a:ext cx="1567249" cy="519179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/>
              <p:cNvCxnSpPr/>
              <p:nvPr/>
            </p:nvCxnSpPr>
            <p:spPr>
              <a:xfrm flipH="1">
                <a:off x="7451126" y="3777245"/>
                <a:ext cx="339809" cy="1951619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/>
              <p:cNvCxnSpPr/>
              <p:nvPr/>
            </p:nvCxnSpPr>
            <p:spPr>
              <a:xfrm>
                <a:off x="5371069" y="4803793"/>
                <a:ext cx="1795850" cy="120927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/>
              <p:cNvCxnSpPr/>
              <p:nvPr/>
            </p:nvCxnSpPr>
            <p:spPr>
              <a:xfrm>
                <a:off x="3949179" y="3448732"/>
                <a:ext cx="1019963" cy="953134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/>
              <p:cNvCxnSpPr/>
              <p:nvPr/>
            </p:nvCxnSpPr>
            <p:spPr>
              <a:xfrm flipH="1">
                <a:off x="1218336" y="3448732"/>
                <a:ext cx="2328916" cy="164376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/>
              <p:cNvCxnSpPr/>
              <p:nvPr/>
            </p:nvCxnSpPr>
            <p:spPr>
              <a:xfrm flipH="1" flipV="1">
                <a:off x="1301578" y="5293456"/>
                <a:ext cx="1989438" cy="333632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2" name="Straight Connector 391"/>
              <p:cNvCxnSpPr/>
              <p:nvPr/>
            </p:nvCxnSpPr>
            <p:spPr>
              <a:xfrm flipV="1">
                <a:off x="3776185" y="4803793"/>
                <a:ext cx="1192957" cy="622331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3" name="Straight Connector 392"/>
              <p:cNvCxnSpPr/>
              <p:nvPr/>
            </p:nvCxnSpPr>
            <p:spPr>
              <a:xfrm flipV="1">
                <a:off x="1017373" y="3732937"/>
                <a:ext cx="543788" cy="1276313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4" name="Straight Connector 393"/>
              <p:cNvCxnSpPr/>
              <p:nvPr/>
            </p:nvCxnSpPr>
            <p:spPr>
              <a:xfrm flipV="1">
                <a:off x="3575222" y="3531974"/>
                <a:ext cx="172994" cy="181090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5" name="Straight Connector 394"/>
              <p:cNvCxnSpPr/>
              <p:nvPr/>
            </p:nvCxnSpPr>
            <p:spPr>
              <a:xfrm flipH="1" flipV="1">
                <a:off x="5856238" y="3174824"/>
                <a:ext cx="1310681" cy="283824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/>
              <p:cNvCxnSpPr/>
              <p:nvPr/>
            </p:nvCxnSpPr>
            <p:spPr>
              <a:xfrm flipH="1">
                <a:off x="5454311" y="3694003"/>
                <a:ext cx="2135660" cy="90882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Connector 396"/>
              <p:cNvCxnSpPr/>
              <p:nvPr/>
            </p:nvCxnSpPr>
            <p:spPr>
              <a:xfrm flipH="1">
                <a:off x="5170106" y="3258066"/>
                <a:ext cx="485169" cy="106055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8" name="Group 397"/>
            <p:cNvGrpSpPr/>
            <p:nvPr/>
          </p:nvGrpSpPr>
          <p:grpSpPr>
            <a:xfrm>
              <a:off x="660642" y="4645068"/>
              <a:ext cx="1592937" cy="855650"/>
              <a:chOff x="733167" y="2689655"/>
              <a:chExt cx="7341973" cy="3607621"/>
            </a:xfrm>
          </p:grpSpPr>
          <p:sp>
            <p:nvSpPr>
              <p:cNvPr id="399" name="Oval 398"/>
              <p:cNvSpPr/>
              <p:nvPr/>
            </p:nvSpPr>
            <p:spPr>
              <a:xfrm>
                <a:off x="7166919" y="572886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Oval 399"/>
              <p:cNvSpPr/>
              <p:nvPr/>
            </p:nvSpPr>
            <p:spPr>
              <a:xfrm>
                <a:off x="7506729" y="320883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/>
              <p:cNvSpPr/>
              <p:nvPr/>
            </p:nvSpPr>
            <p:spPr>
              <a:xfrm>
                <a:off x="4885900" y="431862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/>
              <p:cNvSpPr/>
              <p:nvPr/>
            </p:nvSpPr>
            <p:spPr>
              <a:xfrm>
                <a:off x="5371069" y="268965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/>
              <p:cNvSpPr/>
              <p:nvPr/>
            </p:nvSpPr>
            <p:spPr>
              <a:xfrm>
                <a:off x="3464010" y="2963563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/>
              <p:cNvSpPr/>
              <p:nvPr/>
            </p:nvSpPr>
            <p:spPr>
              <a:xfrm>
                <a:off x="3291016" y="5342882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/>
              <p:cNvSpPr/>
              <p:nvPr/>
            </p:nvSpPr>
            <p:spPr>
              <a:xfrm>
                <a:off x="1477919" y="3247768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/>
              <p:cNvSpPr/>
              <p:nvPr/>
            </p:nvSpPr>
            <p:spPr>
              <a:xfrm>
                <a:off x="733167" y="5009250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7" name="Straight Connector 406"/>
              <p:cNvCxnSpPr/>
              <p:nvPr/>
            </p:nvCxnSpPr>
            <p:spPr>
              <a:xfrm>
                <a:off x="1963088" y="3732937"/>
                <a:ext cx="1411170" cy="169318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/>
              <p:cNvCxnSpPr/>
              <p:nvPr/>
            </p:nvCxnSpPr>
            <p:spPr>
              <a:xfrm flipV="1">
                <a:off x="2046330" y="3247769"/>
                <a:ext cx="1417680" cy="284205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/>
              <p:cNvCxnSpPr/>
              <p:nvPr/>
            </p:nvCxnSpPr>
            <p:spPr>
              <a:xfrm flipH="1" flipV="1">
                <a:off x="5939480" y="2973861"/>
                <a:ext cx="1567249" cy="519179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/>
              <p:cNvCxnSpPr/>
              <p:nvPr/>
            </p:nvCxnSpPr>
            <p:spPr>
              <a:xfrm flipH="1">
                <a:off x="7451125" y="3777245"/>
                <a:ext cx="339810" cy="195162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1" name="Straight Connector 410"/>
              <p:cNvCxnSpPr/>
              <p:nvPr/>
            </p:nvCxnSpPr>
            <p:spPr>
              <a:xfrm>
                <a:off x="5371069" y="4803793"/>
                <a:ext cx="1795850" cy="120927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2" name="Straight Connector 411"/>
              <p:cNvCxnSpPr/>
              <p:nvPr/>
            </p:nvCxnSpPr>
            <p:spPr>
              <a:xfrm>
                <a:off x="3949179" y="3448732"/>
                <a:ext cx="1019963" cy="953134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3" name="Straight Connector 412"/>
              <p:cNvCxnSpPr/>
              <p:nvPr/>
            </p:nvCxnSpPr>
            <p:spPr>
              <a:xfrm flipH="1">
                <a:off x="1218336" y="3448732"/>
                <a:ext cx="2328916" cy="164376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4" name="Straight Connector 413"/>
              <p:cNvCxnSpPr/>
              <p:nvPr/>
            </p:nvCxnSpPr>
            <p:spPr>
              <a:xfrm flipH="1" flipV="1">
                <a:off x="1301578" y="5293456"/>
                <a:ext cx="1989438" cy="333632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5" name="Straight Connector 414"/>
              <p:cNvCxnSpPr/>
              <p:nvPr/>
            </p:nvCxnSpPr>
            <p:spPr>
              <a:xfrm flipV="1">
                <a:off x="3776185" y="4803793"/>
                <a:ext cx="1192957" cy="622331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6" name="Straight Connector 415"/>
              <p:cNvCxnSpPr/>
              <p:nvPr/>
            </p:nvCxnSpPr>
            <p:spPr>
              <a:xfrm flipV="1">
                <a:off x="1017373" y="3732937"/>
                <a:ext cx="543788" cy="1276313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7" name="Straight Connector 416"/>
              <p:cNvCxnSpPr/>
              <p:nvPr/>
            </p:nvCxnSpPr>
            <p:spPr>
              <a:xfrm flipV="1">
                <a:off x="3575222" y="3531974"/>
                <a:ext cx="172994" cy="181090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8" name="Straight Connector 417"/>
              <p:cNvCxnSpPr/>
              <p:nvPr/>
            </p:nvCxnSpPr>
            <p:spPr>
              <a:xfrm flipH="1" flipV="1">
                <a:off x="5856238" y="3174824"/>
                <a:ext cx="1310681" cy="283824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9" name="Straight Connector 418"/>
              <p:cNvCxnSpPr/>
              <p:nvPr/>
            </p:nvCxnSpPr>
            <p:spPr>
              <a:xfrm flipH="1">
                <a:off x="5454311" y="3694003"/>
                <a:ext cx="2135660" cy="90882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0" name="Straight Connector 419"/>
              <p:cNvCxnSpPr/>
              <p:nvPr/>
            </p:nvCxnSpPr>
            <p:spPr>
              <a:xfrm flipH="1">
                <a:off x="5170106" y="3258066"/>
                <a:ext cx="485169" cy="106055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1" name="Group 420"/>
            <p:cNvGrpSpPr/>
            <p:nvPr/>
          </p:nvGrpSpPr>
          <p:grpSpPr>
            <a:xfrm>
              <a:off x="2689974" y="4623343"/>
              <a:ext cx="1592937" cy="855650"/>
              <a:chOff x="733167" y="2689655"/>
              <a:chExt cx="7341973" cy="3607621"/>
            </a:xfrm>
          </p:grpSpPr>
          <p:sp>
            <p:nvSpPr>
              <p:cNvPr id="422" name="Oval 421"/>
              <p:cNvSpPr/>
              <p:nvPr/>
            </p:nvSpPr>
            <p:spPr>
              <a:xfrm>
                <a:off x="7166919" y="572886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/>
              <p:cNvSpPr/>
              <p:nvPr/>
            </p:nvSpPr>
            <p:spPr>
              <a:xfrm>
                <a:off x="7506729" y="320883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/>
              <p:cNvSpPr/>
              <p:nvPr/>
            </p:nvSpPr>
            <p:spPr>
              <a:xfrm>
                <a:off x="4885900" y="431862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/>
              <p:cNvSpPr/>
              <p:nvPr/>
            </p:nvSpPr>
            <p:spPr>
              <a:xfrm>
                <a:off x="5371069" y="268965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/>
              <p:cNvSpPr/>
              <p:nvPr/>
            </p:nvSpPr>
            <p:spPr>
              <a:xfrm>
                <a:off x="3464010" y="2963563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/>
              <p:cNvSpPr/>
              <p:nvPr/>
            </p:nvSpPr>
            <p:spPr>
              <a:xfrm>
                <a:off x="3291016" y="5342882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/>
              <p:cNvSpPr/>
              <p:nvPr/>
            </p:nvSpPr>
            <p:spPr>
              <a:xfrm>
                <a:off x="1477919" y="3247768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Oval 428"/>
              <p:cNvSpPr/>
              <p:nvPr/>
            </p:nvSpPr>
            <p:spPr>
              <a:xfrm>
                <a:off x="733167" y="5009250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30" name="Straight Connector 429"/>
              <p:cNvCxnSpPr/>
              <p:nvPr/>
            </p:nvCxnSpPr>
            <p:spPr>
              <a:xfrm>
                <a:off x="1963088" y="3732937"/>
                <a:ext cx="1411170" cy="169318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Straight Connector 430"/>
              <p:cNvCxnSpPr/>
              <p:nvPr/>
            </p:nvCxnSpPr>
            <p:spPr>
              <a:xfrm flipV="1">
                <a:off x="2046330" y="3247769"/>
                <a:ext cx="1417680" cy="284205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Straight Connector 431"/>
              <p:cNvCxnSpPr/>
              <p:nvPr/>
            </p:nvCxnSpPr>
            <p:spPr>
              <a:xfrm flipH="1" flipV="1">
                <a:off x="5939480" y="2973861"/>
                <a:ext cx="1567249" cy="519179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Straight Connector 432"/>
              <p:cNvCxnSpPr/>
              <p:nvPr/>
            </p:nvCxnSpPr>
            <p:spPr>
              <a:xfrm flipH="1">
                <a:off x="7451125" y="3777245"/>
                <a:ext cx="339810" cy="195162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4" name="Straight Connector 433"/>
              <p:cNvCxnSpPr/>
              <p:nvPr/>
            </p:nvCxnSpPr>
            <p:spPr>
              <a:xfrm>
                <a:off x="5371069" y="4803793"/>
                <a:ext cx="1795850" cy="120927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5" name="Straight Connector 434"/>
              <p:cNvCxnSpPr/>
              <p:nvPr/>
            </p:nvCxnSpPr>
            <p:spPr>
              <a:xfrm>
                <a:off x="3949179" y="3448732"/>
                <a:ext cx="1019963" cy="953134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6" name="Straight Connector 435"/>
              <p:cNvCxnSpPr/>
              <p:nvPr/>
            </p:nvCxnSpPr>
            <p:spPr>
              <a:xfrm flipH="1">
                <a:off x="1218336" y="3448732"/>
                <a:ext cx="2328916" cy="164376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7" name="Straight Connector 436"/>
              <p:cNvCxnSpPr/>
              <p:nvPr/>
            </p:nvCxnSpPr>
            <p:spPr>
              <a:xfrm flipH="1" flipV="1">
                <a:off x="1301578" y="5293456"/>
                <a:ext cx="1989438" cy="333632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8" name="Straight Connector 437"/>
              <p:cNvCxnSpPr/>
              <p:nvPr/>
            </p:nvCxnSpPr>
            <p:spPr>
              <a:xfrm flipV="1">
                <a:off x="3776185" y="4803793"/>
                <a:ext cx="1192957" cy="622331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Straight Connector 438"/>
              <p:cNvCxnSpPr/>
              <p:nvPr/>
            </p:nvCxnSpPr>
            <p:spPr>
              <a:xfrm flipV="1">
                <a:off x="1017373" y="3732937"/>
                <a:ext cx="543788" cy="1276313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Straight Connector 439"/>
              <p:cNvCxnSpPr/>
              <p:nvPr/>
            </p:nvCxnSpPr>
            <p:spPr>
              <a:xfrm flipV="1">
                <a:off x="3575222" y="3531974"/>
                <a:ext cx="172994" cy="181090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Straight Connector 440"/>
              <p:cNvCxnSpPr/>
              <p:nvPr/>
            </p:nvCxnSpPr>
            <p:spPr>
              <a:xfrm flipH="1" flipV="1">
                <a:off x="5856238" y="3174824"/>
                <a:ext cx="1310681" cy="283824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 flipH="1">
                <a:off x="5454311" y="3694003"/>
                <a:ext cx="2135660" cy="90882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3" name="Straight Connector 442"/>
              <p:cNvCxnSpPr/>
              <p:nvPr/>
            </p:nvCxnSpPr>
            <p:spPr>
              <a:xfrm flipH="1">
                <a:off x="5170106" y="3258066"/>
                <a:ext cx="485169" cy="106055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4" name="Group 443"/>
            <p:cNvGrpSpPr/>
            <p:nvPr/>
          </p:nvGrpSpPr>
          <p:grpSpPr>
            <a:xfrm>
              <a:off x="4666854" y="4570487"/>
              <a:ext cx="1592937" cy="855650"/>
              <a:chOff x="733167" y="2689655"/>
              <a:chExt cx="7341973" cy="3607621"/>
            </a:xfrm>
          </p:grpSpPr>
          <p:sp>
            <p:nvSpPr>
              <p:cNvPr id="445" name="Oval 444"/>
              <p:cNvSpPr/>
              <p:nvPr/>
            </p:nvSpPr>
            <p:spPr>
              <a:xfrm>
                <a:off x="7166919" y="572886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Oval 445"/>
              <p:cNvSpPr/>
              <p:nvPr/>
            </p:nvSpPr>
            <p:spPr>
              <a:xfrm>
                <a:off x="7506729" y="320883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Oval 446"/>
              <p:cNvSpPr/>
              <p:nvPr/>
            </p:nvSpPr>
            <p:spPr>
              <a:xfrm>
                <a:off x="4885900" y="431862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8" name="Oval 447"/>
              <p:cNvSpPr/>
              <p:nvPr/>
            </p:nvSpPr>
            <p:spPr>
              <a:xfrm>
                <a:off x="5371069" y="268965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9" name="Oval 448"/>
              <p:cNvSpPr/>
              <p:nvPr/>
            </p:nvSpPr>
            <p:spPr>
              <a:xfrm>
                <a:off x="3464010" y="2963563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Oval 449"/>
              <p:cNvSpPr/>
              <p:nvPr/>
            </p:nvSpPr>
            <p:spPr>
              <a:xfrm>
                <a:off x="3291016" y="5342882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/>
              <p:cNvSpPr/>
              <p:nvPr/>
            </p:nvSpPr>
            <p:spPr>
              <a:xfrm>
                <a:off x="1477919" y="3247768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/>
              <p:cNvSpPr/>
              <p:nvPr/>
            </p:nvSpPr>
            <p:spPr>
              <a:xfrm>
                <a:off x="733167" y="5009250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3" name="Straight Connector 452"/>
              <p:cNvCxnSpPr/>
              <p:nvPr/>
            </p:nvCxnSpPr>
            <p:spPr>
              <a:xfrm>
                <a:off x="1963088" y="3732937"/>
                <a:ext cx="1411170" cy="169318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453"/>
              <p:cNvCxnSpPr/>
              <p:nvPr/>
            </p:nvCxnSpPr>
            <p:spPr>
              <a:xfrm flipV="1">
                <a:off x="2046330" y="3247769"/>
                <a:ext cx="1417680" cy="284205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Straight Connector 454"/>
              <p:cNvCxnSpPr/>
              <p:nvPr/>
            </p:nvCxnSpPr>
            <p:spPr>
              <a:xfrm flipH="1" flipV="1">
                <a:off x="5939480" y="2973861"/>
                <a:ext cx="1567249" cy="519179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/>
              <p:cNvCxnSpPr/>
              <p:nvPr/>
            </p:nvCxnSpPr>
            <p:spPr>
              <a:xfrm flipH="1">
                <a:off x="7451125" y="3777245"/>
                <a:ext cx="339810" cy="195162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7" name="Straight Connector 456"/>
              <p:cNvCxnSpPr/>
              <p:nvPr/>
            </p:nvCxnSpPr>
            <p:spPr>
              <a:xfrm>
                <a:off x="5371069" y="4803793"/>
                <a:ext cx="1795850" cy="120927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/>
              <p:cNvCxnSpPr/>
              <p:nvPr/>
            </p:nvCxnSpPr>
            <p:spPr>
              <a:xfrm>
                <a:off x="3949179" y="3448732"/>
                <a:ext cx="1019963" cy="953134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/>
              <p:cNvCxnSpPr/>
              <p:nvPr/>
            </p:nvCxnSpPr>
            <p:spPr>
              <a:xfrm flipH="1">
                <a:off x="1218336" y="3448732"/>
                <a:ext cx="2328916" cy="164376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0" name="Straight Connector 459"/>
              <p:cNvCxnSpPr/>
              <p:nvPr/>
            </p:nvCxnSpPr>
            <p:spPr>
              <a:xfrm flipH="1" flipV="1">
                <a:off x="1301578" y="5293456"/>
                <a:ext cx="1989438" cy="333632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1" name="Straight Connector 460"/>
              <p:cNvCxnSpPr/>
              <p:nvPr/>
            </p:nvCxnSpPr>
            <p:spPr>
              <a:xfrm flipV="1">
                <a:off x="3776185" y="4803793"/>
                <a:ext cx="1192957" cy="622331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61"/>
              <p:cNvCxnSpPr/>
              <p:nvPr/>
            </p:nvCxnSpPr>
            <p:spPr>
              <a:xfrm flipV="1">
                <a:off x="1017373" y="3732937"/>
                <a:ext cx="543788" cy="1276313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3" name="Straight Connector 462"/>
              <p:cNvCxnSpPr/>
              <p:nvPr/>
            </p:nvCxnSpPr>
            <p:spPr>
              <a:xfrm flipV="1">
                <a:off x="3575222" y="3531974"/>
                <a:ext cx="172994" cy="181090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Straight Connector 463"/>
              <p:cNvCxnSpPr/>
              <p:nvPr/>
            </p:nvCxnSpPr>
            <p:spPr>
              <a:xfrm flipH="1" flipV="1">
                <a:off x="5856238" y="3174824"/>
                <a:ext cx="1310681" cy="283824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Straight Connector 464"/>
              <p:cNvCxnSpPr/>
              <p:nvPr/>
            </p:nvCxnSpPr>
            <p:spPr>
              <a:xfrm flipH="1">
                <a:off x="5454311" y="3694003"/>
                <a:ext cx="2135660" cy="90882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Straight Connector 465"/>
              <p:cNvCxnSpPr/>
              <p:nvPr/>
            </p:nvCxnSpPr>
            <p:spPr>
              <a:xfrm flipH="1">
                <a:off x="5170106" y="3258066"/>
                <a:ext cx="485169" cy="106055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7" name="Group 466"/>
            <p:cNvGrpSpPr/>
            <p:nvPr/>
          </p:nvGrpSpPr>
          <p:grpSpPr>
            <a:xfrm>
              <a:off x="6763656" y="4590899"/>
              <a:ext cx="1592937" cy="855650"/>
              <a:chOff x="733167" y="2689655"/>
              <a:chExt cx="7341973" cy="3607621"/>
            </a:xfrm>
          </p:grpSpPr>
          <p:sp>
            <p:nvSpPr>
              <p:cNvPr id="468" name="Oval 467"/>
              <p:cNvSpPr/>
              <p:nvPr/>
            </p:nvSpPr>
            <p:spPr>
              <a:xfrm>
                <a:off x="7166919" y="572886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/>
              <p:cNvSpPr/>
              <p:nvPr/>
            </p:nvSpPr>
            <p:spPr>
              <a:xfrm>
                <a:off x="7506729" y="320883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Oval 469"/>
              <p:cNvSpPr/>
              <p:nvPr/>
            </p:nvSpPr>
            <p:spPr>
              <a:xfrm>
                <a:off x="4885900" y="431862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/>
              <p:cNvSpPr/>
              <p:nvPr/>
            </p:nvSpPr>
            <p:spPr>
              <a:xfrm>
                <a:off x="5371069" y="268965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/>
              <p:cNvSpPr/>
              <p:nvPr/>
            </p:nvSpPr>
            <p:spPr>
              <a:xfrm>
                <a:off x="3464010" y="2963563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/>
              <p:cNvSpPr/>
              <p:nvPr/>
            </p:nvSpPr>
            <p:spPr>
              <a:xfrm>
                <a:off x="3291016" y="5342882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/>
              <p:cNvSpPr/>
              <p:nvPr/>
            </p:nvSpPr>
            <p:spPr>
              <a:xfrm>
                <a:off x="1477919" y="3247768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/>
              <p:cNvSpPr/>
              <p:nvPr/>
            </p:nvSpPr>
            <p:spPr>
              <a:xfrm>
                <a:off x="733167" y="5009250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76" name="Straight Connector 475"/>
              <p:cNvCxnSpPr/>
              <p:nvPr/>
            </p:nvCxnSpPr>
            <p:spPr>
              <a:xfrm>
                <a:off x="1963088" y="3732937"/>
                <a:ext cx="1411170" cy="169318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Straight Connector 476"/>
              <p:cNvCxnSpPr/>
              <p:nvPr/>
            </p:nvCxnSpPr>
            <p:spPr>
              <a:xfrm flipV="1">
                <a:off x="2046330" y="3247769"/>
                <a:ext cx="1417680" cy="284205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8" name="Straight Connector 477"/>
              <p:cNvCxnSpPr/>
              <p:nvPr/>
            </p:nvCxnSpPr>
            <p:spPr>
              <a:xfrm flipH="1" flipV="1">
                <a:off x="5939480" y="2973861"/>
                <a:ext cx="1567249" cy="519179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9" name="Straight Connector 478"/>
              <p:cNvCxnSpPr/>
              <p:nvPr/>
            </p:nvCxnSpPr>
            <p:spPr>
              <a:xfrm flipH="1">
                <a:off x="7451126" y="3777245"/>
                <a:ext cx="339809" cy="1951619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Straight Connector 479"/>
              <p:cNvCxnSpPr/>
              <p:nvPr/>
            </p:nvCxnSpPr>
            <p:spPr>
              <a:xfrm>
                <a:off x="5371069" y="4803793"/>
                <a:ext cx="1795850" cy="120927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Straight Connector 480"/>
              <p:cNvCxnSpPr/>
              <p:nvPr/>
            </p:nvCxnSpPr>
            <p:spPr>
              <a:xfrm>
                <a:off x="3949179" y="3448732"/>
                <a:ext cx="1019963" cy="953134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Straight Connector 481"/>
              <p:cNvCxnSpPr/>
              <p:nvPr/>
            </p:nvCxnSpPr>
            <p:spPr>
              <a:xfrm flipH="1">
                <a:off x="1218336" y="3448732"/>
                <a:ext cx="2328916" cy="164376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Straight Connector 482"/>
              <p:cNvCxnSpPr/>
              <p:nvPr/>
            </p:nvCxnSpPr>
            <p:spPr>
              <a:xfrm flipH="1" flipV="1">
                <a:off x="1301578" y="5293456"/>
                <a:ext cx="1989438" cy="333632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Straight Connector 483"/>
              <p:cNvCxnSpPr/>
              <p:nvPr/>
            </p:nvCxnSpPr>
            <p:spPr>
              <a:xfrm flipV="1">
                <a:off x="3776185" y="4803793"/>
                <a:ext cx="1192957" cy="622331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Straight Connector 484"/>
              <p:cNvCxnSpPr/>
              <p:nvPr/>
            </p:nvCxnSpPr>
            <p:spPr>
              <a:xfrm flipV="1">
                <a:off x="1017373" y="3732937"/>
                <a:ext cx="543788" cy="1276313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Straight Connector 485"/>
              <p:cNvCxnSpPr/>
              <p:nvPr/>
            </p:nvCxnSpPr>
            <p:spPr>
              <a:xfrm flipV="1">
                <a:off x="3575222" y="3531974"/>
                <a:ext cx="172994" cy="181090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Straight Connector 486"/>
              <p:cNvCxnSpPr/>
              <p:nvPr/>
            </p:nvCxnSpPr>
            <p:spPr>
              <a:xfrm flipH="1" flipV="1">
                <a:off x="5856238" y="3174824"/>
                <a:ext cx="1310681" cy="283824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Straight Connector 487"/>
              <p:cNvCxnSpPr/>
              <p:nvPr/>
            </p:nvCxnSpPr>
            <p:spPr>
              <a:xfrm flipH="1">
                <a:off x="5454311" y="3694003"/>
                <a:ext cx="2135660" cy="90882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Straight Connector 488"/>
              <p:cNvCxnSpPr/>
              <p:nvPr/>
            </p:nvCxnSpPr>
            <p:spPr>
              <a:xfrm flipH="1">
                <a:off x="5170106" y="3258066"/>
                <a:ext cx="485169" cy="106055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90" name="Group 489"/>
            <p:cNvGrpSpPr/>
            <p:nvPr/>
          </p:nvGrpSpPr>
          <p:grpSpPr>
            <a:xfrm>
              <a:off x="644098" y="5664853"/>
              <a:ext cx="1592937" cy="855650"/>
              <a:chOff x="733167" y="2689655"/>
              <a:chExt cx="7341973" cy="3607621"/>
            </a:xfrm>
          </p:grpSpPr>
          <p:sp>
            <p:nvSpPr>
              <p:cNvPr id="491" name="Oval 490"/>
              <p:cNvSpPr/>
              <p:nvPr/>
            </p:nvSpPr>
            <p:spPr>
              <a:xfrm>
                <a:off x="7166919" y="572886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/>
              <p:cNvSpPr/>
              <p:nvPr/>
            </p:nvSpPr>
            <p:spPr>
              <a:xfrm>
                <a:off x="7506729" y="320883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/>
              <p:cNvSpPr/>
              <p:nvPr/>
            </p:nvSpPr>
            <p:spPr>
              <a:xfrm>
                <a:off x="4885900" y="431862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/>
              <p:cNvSpPr/>
              <p:nvPr/>
            </p:nvSpPr>
            <p:spPr>
              <a:xfrm>
                <a:off x="5371069" y="268965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/>
              <p:cNvSpPr/>
              <p:nvPr/>
            </p:nvSpPr>
            <p:spPr>
              <a:xfrm>
                <a:off x="3464010" y="2963563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/>
              <p:cNvSpPr/>
              <p:nvPr/>
            </p:nvSpPr>
            <p:spPr>
              <a:xfrm>
                <a:off x="3291016" y="5342882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/>
              <p:cNvSpPr/>
              <p:nvPr/>
            </p:nvSpPr>
            <p:spPr>
              <a:xfrm>
                <a:off x="1477919" y="3247768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Oval 497"/>
              <p:cNvSpPr/>
              <p:nvPr/>
            </p:nvSpPr>
            <p:spPr>
              <a:xfrm>
                <a:off x="733167" y="5009250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99" name="Straight Connector 498"/>
              <p:cNvCxnSpPr/>
              <p:nvPr/>
            </p:nvCxnSpPr>
            <p:spPr>
              <a:xfrm>
                <a:off x="1963088" y="3732937"/>
                <a:ext cx="1411170" cy="169318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Straight Connector 499"/>
              <p:cNvCxnSpPr/>
              <p:nvPr/>
            </p:nvCxnSpPr>
            <p:spPr>
              <a:xfrm flipV="1">
                <a:off x="2046330" y="3247769"/>
                <a:ext cx="1417680" cy="284205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Straight Connector 500"/>
              <p:cNvCxnSpPr/>
              <p:nvPr/>
            </p:nvCxnSpPr>
            <p:spPr>
              <a:xfrm flipH="1" flipV="1">
                <a:off x="5939480" y="2973861"/>
                <a:ext cx="1567249" cy="519179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Straight Connector 501"/>
              <p:cNvCxnSpPr/>
              <p:nvPr/>
            </p:nvCxnSpPr>
            <p:spPr>
              <a:xfrm flipH="1">
                <a:off x="7451125" y="3777245"/>
                <a:ext cx="339810" cy="195162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Straight Connector 502"/>
              <p:cNvCxnSpPr/>
              <p:nvPr/>
            </p:nvCxnSpPr>
            <p:spPr>
              <a:xfrm>
                <a:off x="5371069" y="4803793"/>
                <a:ext cx="1795850" cy="120927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4" name="Straight Connector 503"/>
              <p:cNvCxnSpPr/>
              <p:nvPr/>
            </p:nvCxnSpPr>
            <p:spPr>
              <a:xfrm>
                <a:off x="3949179" y="3448732"/>
                <a:ext cx="1019963" cy="953134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Straight Connector 504"/>
              <p:cNvCxnSpPr/>
              <p:nvPr/>
            </p:nvCxnSpPr>
            <p:spPr>
              <a:xfrm flipH="1">
                <a:off x="1218336" y="3448732"/>
                <a:ext cx="2328916" cy="164376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Straight Connector 505"/>
              <p:cNvCxnSpPr/>
              <p:nvPr/>
            </p:nvCxnSpPr>
            <p:spPr>
              <a:xfrm flipH="1" flipV="1">
                <a:off x="1301578" y="5293456"/>
                <a:ext cx="1989438" cy="333632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Straight Connector 506"/>
              <p:cNvCxnSpPr/>
              <p:nvPr/>
            </p:nvCxnSpPr>
            <p:spPr>
              <a:xfrm flipV="1">
                <a:off x="3776185" y="4803793"/>
                <a:ext cx="1192957" cy="622331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8" name="Straight Connector 507"/>
              <p:cNvCxnSpPr/>
              <p:nvPr/>
            </p:nvCxnSpPr>
            <p:spPr>
              <a:xfrm flipV="1">
                <a:off x="1017373" y="3732937"/>
                <a:ext cx="543788" cy="1276313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9" name="Straight Connector 508"/>
              <p:cNvCxnSpPr/>
              <p:nvPr/>
            </p:nvCxnSpPr>
            <p:spPr>
              <a:xfrm flipV="1">
                <a:off x="3575222" y="3531974"/>
                <a:ext cx="172994" cy="181090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Straight Connector 509"/>
              <p:cNvCxnSpPr/>
              <p:nvPr/>
            </p:nvCxnSpPr>
            <p:spPr>
              <a:xfrm flipH="1" flipV="1">
                <a:off x="5856238" y="3174824"/>
                <a:ext cx="1310681" cy="283824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Straight Connector 510"/>
              <p:cNvCxnSpPr/>
              <p:nvPr/>
            </p:nvCxnSpPr>
            <p:spPr>
              <a:xfrm flipH="1">
                <a:off x="5454311" y="3694003"/>
                <a:ext cx="2135660" cy="90882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Straight Connector 511"/>
              <p:cNvCxnSpPr/>
              <p:nvPr/>
            </p:nvCxnSpPr>
            <p:spPr>
              <a:xfrm flipH="1">
                <a:off x="5170106" y="3258066"/>
                <a:ext cx="485169" cy="106055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3" name="Group 512"/>
            <p:cNvGrpSpPr/>
            <p:nvPr/>
          </p:nvGrpSpPr>
          <p:grpSpPr>
            <a:xfrm>
              <a:off x="2673430" y="5643128"/>
              <a:ext cx="1592937" cy="855650"/>
              <a:chOff x="733167" y="2689655"/>
              <a:chExt cx="7341973" cy="3607621"/>
            </a:xfrm>
          </p:grpSpPr>
          <p:sp>
            <p:nvSpPr>
              <p:cNvPr id="514" name="Oval 513"/>
              <p:cNvSpPr/>
              <p:nvPr/>
            </p:nvSpPr>
            <p:spPr>
              <a:xfrm>
                <a:off x="7166919" y="572886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5" name="Oval 514"/>
              <p:cNvSpPr/>
              <p:nvPr/>
            </p:nvSpPr>
            <p:spPr>
              <a:xfrm>
                <a:off x="7506729" y="320883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Oval 515"/>
              <p:cNvSpPr/>
              <p:nvPr/>
            </p:nvSpPr>
            <p:spPr>
              <a:xfrm>
                <a:off x="4885900" y="431862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" name="Oval 516"/>
              <p:cNvSpPr/>
              <p:nvPr/>
            </p:nvSpPr>
            <p:spPr>
              <a:xfrm>
                <a:off x="5371069" y="268965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8" name="Oval 517"/>
              <p:cNvSpPr/>
              <p:nvPr/>
            </p:nvSpPr>
            <p:spPr>
              <a:xfrm>
                <a:off x="3464010" y="2963563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9" name="Oval 518"/>
              <p:cNvSpPr/>
              <p:nvPr/>
            </p:nvSpPr>
            <p:spPr>
              <a:xfrm>
                <a:off x="3291016" y="5342882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Oval 519"/>
              <p:cNvSpPr/>
              <p:nvPr/>
            </p:nvSpPr>
            <p:spPr>
              <a:xfrm>
                <a:off x="1477919" y="3247768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1" name="Oval 520"/>
              <p:cNvSpPr/>
              <p:nvPr/>
            </p:nvSpPr>
            <p:spPr>
              <a:xfrm>
                <a:off x="733167" y="5009250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22" name="Straight Connector 521"/>
              <p:cNvCxnSpPr/>
              <p:nvPr/>
            </p:nvCxnSpPr>
            <p:spPr>
              <a:xfrm>
                <a:off x="1963088" y="3732937"/>
                <a:ext cx="1411170" cy="169318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Straight Connector 522"/>
              <p:cNvCxnSpPr/>
              <p:nvPr/>
            </p:nvCxnSpPr>
            <p:spPr>
              <a:xfrm flipV="1">
                <a:off x="2046330" y="3247769"/>
                <a:ext cx="1417680" cy="284205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Straight Connector 523"/>
              <p:cNvCxnSpPr/>
              <p:nvPr/>
            </p:nvCxnSpPr>
            <p:spPr>
              <a:xfrm flipH="1" flipV="1">
                <a:off x="5939480" y="2973861"/>
                <a:ext cx="1567249" cy="519179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Straight Connector 524"/>
              <p:cNvCxnSpPr/>
              <p:nvPr/>
            </p:nvCxnSpPr>
            <p:spPr>
              <a:xfrm flipH="1">
                <a:off x="7451125" y="3777245"/>
                <a:ext cx="339810" cy="195162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Straight Connector 525"/>
              <p:cNvCxnSpPr/>
              <p:nvPr/>
            </p:nvCxnSpPr>
            <p:spPr>
              <a:xfrm>
                <a:off x="5371069" y="4803793"/>
                <a:ext cx="1795850" cy="120927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Straight Connector 526"/>
              <p:cNvCxnSpPr/>
              <p:nvPr/>
            </p:nvCxnSpPr>
            <p:spPr>
              <a:xfrm>
                <a:off x="3949179" y="3448732"/>
                <a:ext cx="1019963" cy="953134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8" name="Straight Connector 527"/>
              <p:cNvCxnSpPr/>
              <p:nvPr/>
            </p:nvCxnSpPr>
            <p:spPr>
              <a:xfrm flipH="1">
                <a:off x="1218336" y="3448732"/>
                <a:ext cx="2328916" cy="164376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Straight Connector 528"/>
              <p:cNvCxnSpPr/>
              <p:nvPr/>
            </p:nvCxnSpPr>
            <p:spPr>
              <a:xfrm flipH="1" flipV="1">
                <a:off x="1301578" y="5293456"/>
                <a:ext cx="1989438" cy="333632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0" name="Straight Connector 529"/>
              <p:cNvCxnSpPr/>
              <p:nvPr/>
            </p:nvCxnSpPr>
            <p:spPr>
              <a:xfrm flipV="1">
                <a:off x="3776185" y="4803793"/>
                <a:ext cx="1192957" cy="622331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Straight Connector 530"/>
              <p:cNvCxnSpPr/>
              <p:nvPr/>
            </p:nvCxnSpPr>
            <p:spPr>
              <a:xfrm flipV="1">
                <a:off x="1017373" y="3732937"/>
                <a:ext cx="543788" cy="1276313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2" name="Straight Connector 531"/>
              <p:cNvCxnSpPr/>
              <p:nvPr/>
            </p:nvCxnSpPr>
            <p:spPr>
              <a:xfrm flipV="1">
                <a:off x="3575222" y="3531974"/>
                <a:ext cx="172994" cy="181090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3" name="Straight Connector 532"/>
              <p:cNvCxnSpPr/>
              <p:nvPr/>
            </p:nvCxnSpPr>
            <p:spPr>
              <a:xfrm flipH="1" flipV="1">
                <a:off x="5856238" y="3174824"/>
                <a:ext cx="1310681" cy="283824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Straight Connector 533"/>
              <p:cNvCxnSpPr/>
              <p:nvPr/>
            </p:nvCxnSpPr>
            <p:spPr>
              <a:xfrm flipH="1">
                <a:off x="5454311" y="3694003"/>
                <a:ext cx="2135660" cy="90882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Straight Connector 534"/>
              <p:cNvCxnSpPr/>
              <p:nvPr/>
            </p:nvCxnSpPr>
            <p:spPr>
              <a:xfrm flipH="1">
                <a:off x="5170106" y="3258066"/>
                <a:ext cx="485169" cy="106055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6" name="Group 535"/>
            <p:cNvGrpSpPr/>
            <p:nvPr/>
          </p:nvGrpSpPr>
          <p:grpSpPr>
            <a:xfrm>
              <a:off x="4650310" y="5590272"/>
              <a:ext cx="1592937" cy="855650"/>
              <a:chOff x="733167" y="2689655"/>
              <a:chExt cx="7341973" cy="3607621"/>
            </a:xfrm>
          </p:grpSpPr>
          <p:sp>
            <p:nvSpPr>
              <p:cNvPr id="537" name="Oval 536"/>
              <p:cNvSpPr/>
              <p:nvPr/>
            </p:nvSpPr>
            <p:spPr>
              <a:xfrm>
                <a:off x="7166919" y="572886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8" name="Oval 537"/>
              <p:cNvSpPr/>
              <p:nvPr/>
            </p:nvSpPr>
            <p:spPr>
              <a:xfrm>
                <a:off x="7506729" y="320883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9" name="Oval 538"/>
              <p:cNvSpPr/>
              <p:nvPr/>
            </p:nvSpPr>
            <p:spPr>
              <a:xfrm>
                <a:off x="4885900" y="431862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0" name="Oval 539"/>
              <p:cNvSpPr/>
              <p:nvPr/>
            </p:nvSpPr>
            <p:spPr>
              <a:xfrm>
                <a:off x="5371069" y="268965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1" name="Oval 540"/>
              <p:cNvSpPr/>
              <p:nvPr/>
            </p:nvSpPr>
            <p:spPr>
              <a:xfrm>
                <a:off x="3464010" y="2963563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2" name="Oval 541"/>
              <p:cNvSpPr/>
              <p:nvPr/>
            </p:nvSpPr>
            <p:spPr>
              <a:xfrm>
                <a:off x="3291016" y="5342882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Oval 542"/>
              <p:cNvSpPr/>
              <p:nvPr/>
            </p:nvSpPr>
            <p:spPr>
              <a:xfrm>
                <a:off x="1477919" y="3247768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4" name="Oval 543"/>
              <p:cNvSpPr/>
              <p:nvPr/>
            </p:nvSpPr>
            <p:spPr>
              <a:xfrm>
                <a:off x="733167" y="5009250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45" name="Straight Connector 544"/>
              <p:cNvCxnSpPr/>
              <p:nvPr/>
            </p:nvCxnSpPr>
            <p:spPr>
              <a:xfrm>
                <a:off x="1963088" y="3732937"/>
                <a:ext cx="1411170" cy="169318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6" name="Straight Connector 545"/>
              <p:cNvCxnSpPr/>
              <p:nvPr/>
            </p:nvCxnSpPr>
            <p:spPr>
              <a:xfrm flipV="1">
                <a:off x="2046330" y="3247769"/>
                <a:ext cx="1417680" cy="284205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7" name="Straight Connector 546"/>
              <p:cNvCxnSpPr/>
              <p:nvPr/>
            </p:nvCxnSpPr>
            <p:spPr>
              <a:xfrm flipH="1" flipV="1">
                <a:off x="5939480" y="2973861"/>
                <a:ext cx="1567249" cy="519179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8" name="Straight Connector 547"/>
              <p:cNvCxnSpPr/>
              <p:nvPr/>
            </p:nvCxnSpPr>
            <p:spPr>
              <a:xfrm flipH="1">
                <a:off x="7451125" y="3777245"/>
                <a:ext cx="339810" cy="195162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9" name="Straight Connector 548"/>
              <p:cNvCxnSpPr/>
              <p:nvPr/>
            </p:nvCxnSpPr>
            <p:spPr>
              <a:xfrm>
                <a:off x="5371069" y="4803793"/>
                <a:ext cx="1795850" cy="120927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0" name="Straight Connector 549"/>
              <p:cNvCxnSpPr/>
              <p:nvPr/>
            </p:nvCxnSpPr>
            <p:spPr>
              <a:xfrm>
                <a:off x="3949179" y="3448732"/>
                <a:ext cx="1019963" cy="953134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1" name="Straight Connector 550"/>
              <p:cNvCxnSpPr/>
              <p:nvPr/>
            </p:nvCxnSpPr>
            <p:spPr>
              <a:xfrm flipH="1">
                <a:off x="1218336" y="3448732"/>
                <a:ext cx="2328916" cy="164376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2" name="Straight Connector 551"/>
              <p:cNvCxnSpPr/>
              <p:nvPr/>
            </p:nvCxnSpPr>
            <p:spPr>
              <a:xfrm flipH="1" flipV="1">
                <a:off x="1301578" y="5293456"/>
                <a:ext cx="1989438" cy="333632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3" name="Straight Connector 552"/>
              <p:cNvCxnSpPr/>
              <p:nvPr/>
            </p:nvCxnSpPr>
            <p:spPr>
              <a:xfrm flipV="1">
                <a:off x="3776185" y="4803793"/>
                <a:ext cx="1192957" cy="622331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4" name="Straight Connector 553"/>
              <p:cNvCxnSpPr/>
              <p:nvPr/>
            </p:nvCxnSpPr>
            <p:spPr>
              <a:xfrm flipV="1">
                <a:off x="1017373" y="3732937"/>
                <a:ext cx="543788" cy="1276313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5" name="Straight Connector 554"/>
              <p:cNvCxnSpPr/>
              <p:nvPr/>
            </p:nvCxnSpPr>
            <p:spPr>
              <a:xfrm flipV="1">
                <a:off x="3575222" y="3531974"/>
                <a:ext cx="172994" cy="181090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6" name="Straight Connector 555"/>
              <p:cNvCxnSpPr/>
              <p:nvPr/>
            </p:nvCxnSpPr>
            <p:spPr>
              <a:xfrm flipH="1" flipV="1">
                <a:off x="5856238" y="3174824"/>
                <a:ext cx="1310681" cy="283824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7" name="Straight Connector 556"/>
              <p:cNvCxnSpPr/>
              <p:nvPr/>
            </p:nvCxnSpPr>
            <p:spPr>
              <a:xfrm flipH="1">
                <a:off x="5454311" y="3694003"/>
                <a:ext cx="2135660" cy="90882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8" name="Straight Connector 557"/>
              <p:cNvCxnSpPr/>
              <p:nvPr/>
            </p:nvCxnSpPr>
            <p:spPr>
              <a:xfrm flipH="1">
                <a:off x="5170106" y="3258066"/>
                <a:ext cx="485169" cy="106055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9" name="Group 558"/>
            <p:cNvGrpSpPr/>
            <p:nvPr/>
          </p:nvGrpSpPr>
          <p:grpSpPr>
            <a:xfrm>
              <a:off x="6747112" y="5610684"/>
              <a:ext cx="1592937" cy="855650"/>
              <a:chOff x="733167" y="2689655"/>
              <a:chExt cx="7341973" cy="3607621"/>
            </a:xfrm>
          </p:grpSpPr>
          <p:sp>
            <p:nvSpPr>
              <p:cNvPr id="560" name="Oval 559"/>
              <p:cNvSpPr/>
              <p:nvPr/>
            </p:nvSpPr>
            <p:spPr>
              <a:xfrm>
                <a:off x="7166919" y="572886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Oval 560"/>
              <p:cNvSpPr/>
              <p:nvPr/>
            </p:nvSpPr>
            <p:spPr>
              <a:xfrm>
                <a:off x="7506729" y="320883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Oval 561"/>
              <p:cNvSpPr/>
              <p:nvPr/>
            </p:nvSpPr>
            <p:spPr>
              <a:xfrm>
                <a:off x="4885900" y="431862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Oval 562"/>
              <p:cNvSpPr/>
              <p:nvPr/>
            </p:nvSpPr>
            <p:spPr>
              <a:xfrm>
                <a:off x="5371069" y="268965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4" name="Oval 563"/>
              <p:cNvSpPr/>
              <p:nvPr/>
            </p:nvSpPr>
            <p:spPr>
              <a:xfrm>
                <a:off x="3464010" y="2963563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5" name="Oval 564"/>
              <p:cNvSpPr/>
              <p:nvPr/>
            </p:nvSpPr>
            <p:spPr>
              <a:xfrm>
                <a:off x="3291016" y="5342882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6" name="Oval 565"/>
              <p:cNvSpPr/>
              <p:nvPr/>
            </p:nvSpPr>
            <p:spPr>
              <a:xfrm>
                <a:off x="1477919" y="3247768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7" name="Oval 566"/>
              <p:cNvSpPr/>
              <p:nvPr/>
            </p:nvSpPr>
            <p:spPr>
              <a:xfrm>
                <a:off x="733167" y="5009250"/>
                <a:ext cx="568411" cy="568411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158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68" name="Straight Connector 567"/>
              <p:cNvCxnSpPr/>
              <p:nvPr/>
            </p:nvCxnSpPr>
            <p:spPr>
              <a:xfrm>
                <a:off x="1963088" y="3732937"/>
                <a:ext cx="1411170" cy="169318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9" name="Straight Connector 568"/>
              <p:cNvCxnSpPr/>
              <p:nvPr/>
            </p:nvCxnSpPr>
            <p:spPr>
              <a:xfrm flipV="1">
                <a:off x="2046330" y="3247769"/>
                <a:ext cx="1417680" cy="284205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0" name="Straight Connector 569"/>
              <p:cNvCxnSpPr/>
              <p:nvPr/>
            </p:nvCxnSpPr>
            <p:spPr>
              <a:xfrm flipH="1" flipV="1">
                <a:off x="5939480" y="2973861"/>
                <a:ext cx="1567249" cy="519179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1" name="Straight Connector 570"/>
              <p:cNvCxnSpPr/>
              <p:nvPr/>
            </p:nvCxnSpPr>
            <p:spPr>
              <a:xfrm flipH="1">
                <a:off x="7451126" y="3777245"/>
                <a:ext cx="339809" cy="1951619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2" name="Straight Connector 571"/>
              <p:cNvCxnSpPr/>
              <p:nvPr/>
            </p:nvCxnSpPr>
            <p:spPr>
              <a:xfrm>
                <a:off x="5371069" y="4803793"/>
                <a:ext cx="1795850" cy="120927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3" name="Straight Connector 572"/>
              <p:cNvCxnSpPr/>
              <p:nvPr/>
            </p:nvCxnSpPr>
            <p:spPr>
              <a:xfrm>
                <a:off x="3949179" y="3448732"/>
                <a:ext cx="1019963" cy="953134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4" name="Straight Connector 573"/>
              <p:cNvCxnSpPr/>
              <p:nvPr/>
            </p:nvCxnSpPr>
            <p:spPr>
              <a:xfrm flipH="1">
                <a:off x="1218336" y="3448732"/>
                <a:ext cx="2328916" cy="1643760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5" name="Straight Connector 574"/>
              <p:cNvCxnSpPr/>
              <p:nvPr/>
            </p:nvCxnSpPr>
            <p:spPr>
              <a:xfrm flipH="1" flipV="1">
                <a:off x="1301578" y="5293456"/>
                <a:ext cx="1989438" cy="333632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6" name="Straight Connector 575"/>
              <p:cNvCxnSpPr/>
              <p:nvPr/>
            </p:nvCxnSpPr>
            <p:spPr>
              <a:xfrm flipV="1">
                <a:off x="3776185" y="4803793"/>
                <a:ext cx="1192957" cy="622331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7" name="Straight Connector 576"/>
              <p:cNvCxnSpPr/>
              <p:nvPr/>
            </p:nvCxnSpPr>
            <p:spPr>
              <a:xfrm flipV="1">
                <a:off x="1017373" y="3732937"/>
                <a:ext cx="543788" cy="1276313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8" name="Straight Connector 577"/>
              <p:cNvCxnSpPr/>
              <p:nvPr/>
            </p:nvCxnSpPr>
            <p:spPr>
              <a:xfrm flipV="1">
                <a:off x="3575222" y="3531974"/>
                <a:ext cx="172994" cy="181090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9" name="Straight Connector 578"/>
              <p:cNvCxnSpPr/>
              <p:nvPr/>
            </p:nvCxnSpPr>
            <p:spPr>
              <a:xfrm flipH="1" flipV="1">
                <a:off x="5856238" y="3174824"/>
                <a:ext cx="1310681" cy="283824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0" name="Straight Connector 579"/>
              <p:cNvCxnSpPr/>
              <p:nvPr/>
            </p:nvCxnSpPr>
            <p:spPr>
              <a:xfrm flipH="1">
                <a:off x="5454311" y="3694003"/>
                <a:ext cx="2135660" cy="908827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Straight Connector 580"/>
              <p:cNvCxnSpPr/>
              <p:nvPr/>
            </p:nvCxnSpPr>
            <p:spPr>
              <a:xfrm flipH="1">
                <a:off x="5170106" y="3258066"/>
                <a:ext cx="485169" cy="1060558"/>
              </a:xfrm>
              <a:prstGeom prst="line">
                <a:avLst/>
              </a:prstGeom>
              <a:ln w="158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83" name="TextBox 582"/>
          <p:cNvSpPr txBox="1"/>
          <p:nvPr/>
        </p:nvSpPr>
        <p:spPr>
          <a:xfrm>
            <a:off x="8420582" y="6307379"/>
            <a:ext cx="1193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4"/>
                </a:solidFill>
              </a:rPr>
              <a:t>etc</a:t>
            </a:r>
            <a:endParaRPr lang="en-US" sz="2400" b="1" dirty="0">
              <a:solidFill>
                <a:schemeClr val="accent4"/>
              </a:solidFill>
            </a:endParaRPr>
          </a:p>
        </p:txBody>
      </p:sp>
      <p:sp>
        <p:nvSpPr>
          <p:cNvPr id="585" name="Oval 584"/>
          <p:cNvSpPr/>
          <p:nvPr/>
        </p:nvSpPr>
        <p:spPr>
          <a:xfrm>
            <a:off x="4363168" y="3367524"/>
            <a:ext cx="2344995" cy="1108657"/>
          </a:xfrm>
          <a:prstGeom prst="ellipse">
            <a:avLst/>
          </a:prstGeom>
          <a:noFill/>
          <a:ln w="44450">
            <a:solidFill>
              <a:srgbClr val="FD7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4" name="Picture 58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4025" y="4030419"/>
            <a:ext cx="1299005" cy="8326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ED7731-B55D-A94A-A729-9C8851B11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44</a:t>
            </a:fld>
            <a:endParaRPr lang="en-US"/>
          </a:p>
        </p:txBody>
      </p:sp>
      <p:grpSp>
        <p:nvGrpSpPr>
          <p:cNvPr id="586" name="Group 585">
            <a:extLst>
              <a:ext uri="{FF2B5EF4-FFF2-40B4-BE49-F238E27FC236}">
                <a16:creationId xmlns:a16="http://schemas.microsoft.com/office/drawing/2014/main" id="{5F69D8E8-F661-F149-B0F0-A3F81F5B9CDF}"/>
              </a:ext>
            </a:extLst>
          </p:cNvPr>
          <p:cNvGrpSpPr/>
          <p:nvPr/>
        </p:nvGrpSpPr>
        <p:grpSpPr>
          <a:xfrm>
            <a:off x="6373375" y="251643"/>
            <a:ext cx="2104579" cy="1051299"/>
            <a:chOff x="733167" y="2689655"/>
            <a:chExt cx="7341973" cy="3607621"/>
          </a:xfrm>
        </p:grpSpPr>
        <p:sp>
          <p:nvSpPr>
            <p:cNvPr id="587" name="Oval 586">
              <a:extLst>
                <a:ext uri="{FF2B5EF4-FFF2-40B4-BE49-F238E27FC236}">
                  <a16:creationId xmlns:a16="http://schemas.microsoft.com/office/drawing/2014/main" id="{6E82F743-F0AB-C54D-BB53-FB88EE2BB85D}"/>
                </a:ext>
              </a:extLst>
            </p:cNvPr>
            <p:cNvSpPr/>
            <p:nvPr/>
          </p:nvSpPr>
          <p:spPr>
            <a:xfrm>
              <a:off x="7166919" y="572886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88" name="Oval 587">
              <a:extLst>
                <a:ext uri="{FF2B5EF4-FFF2-40B4-BE49-F238E27FC236}">
                  <a16:creationId xmlns:a16="http://schemas.microsoft.com/office/drawing/2014/main" id="{C44128C1-4C50-AB47-845D-48592A13BCBA}"/>
                </a:ext>
              </a:extLst>
            </p:cNvPr>
            <p:cNvSpPr/>
            <p:nvPr/>
          </p:nvSpPr>
          <p:spPr>
            <a:xfrm>
              <a:off x="7506729" y="320883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89" name="Oval 588">
              <a:extLst>
                <a:ext uri="{FF2B5EF4-FFF2-40B4-BE49-F238E27FC236}">
                  <a16:creationId xmlns:a16="http://schemas.microsoft.com/office/drawing/2014/main" id="{54856E79-E6E2-B841-A227-3E352BA75AF6}"/>
                </a:ext>
              </a:extLst>
            </p:cNvPr>
            <p:cNvSpPr/>
            <p:nvPr/>
          </p:nvSpPr>
          <p:spPr>
            <a:xfrm>
              <a:off x="4885900" y="431862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90" name="Oval 589">
              <a:extLst>
                <a:ext uri="{FF2B5EF4-FFF2-40B4-BE49-F238E27FC236}">
                  <a16:creationId xmlns:a16="http://schemas.microsoft.com/office/drawing/2014/main" id="{C9C76B76-2117-2C48-B7C3-B5E0885DD54A}"/>
                </a:ext>
              </a:extLst>
            </p:cNvPr>
            <p:cNvSpPr/>
            <p:nvPr/>
          </p:nvSpPr>
          <p:spPr>
            <a:xfrm>
              <a:off x="5371069" y="268965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91" name="Oval 590">
              <a:extLst>
                <a:ext uri="{FF2B5EF4-FFF2-40B4-BE49-F238E27FC236}">
                  <a16:creationId xmlns:a16="http://schemas.microsoft.com/office/drawing/2014/main" id="{99B02EA9-5FC6-3641-B458-C2D18C21F13A}"/>
                </a:ext>
              </a:extLst>
            </p:cNvPr>
            <p:cNvSpPr/>
            <p:nvPr/>
          </p:nvSpPr>
          <p:spPr>
            <a:xfrm>
              <a:off x="3464010" y="2963563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92" name="Oval 591">
              <a:extLst>
                <a:ext uri="{FF2B5EF4-FFF2-40B4-BE49-F238E27FC236}">
                  <a16:creationId xmlns:a16="http://schemas.microsoft.com/office/drawing/2014/main" id="{51D1A850-8087-5944-A19E-3F09624BC1A8}"/>
                </a:ext>
              </a:extLst>
            </p:cNvPr>
            <p:cNvSpPr/>
            <p:nvPr/>
          </p:nvSpPr>
          <p:spPr>
            <a:xfrm>
              <a:off x="3291016" y="534288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93" name="Oval 592">
              <a:extLst>
                <a:ext uri="{FF2B5EF4-FFF2-40B4-BE49-F238E27FC236}">
                  <a16:creationId xmlns:a16="http://schemas.microsoft.com/office/drawing/2014/main" id="{B12D9D2E-2E31-214C-BEA1-D716CDA1BB1E}"/>
                </a:ext>
              </a:extLst>
            </p:cNvPr>
            <p:cNvSpPr/>
            <p:nvPr/>
          </p:nvSpPr>
          <p:spPr>
            <a:xfrm>
              <a:off x="1477919" y="3247768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94" name="Oval 593">
              <a:extLst>
                <a:ext uri="{FF2B5EF4-FFF2-40B4-BE49-F238E27FC236}">
                  <a16:creationId xmlns:a16="http://schemas.microsoft.com/office/drawing/2014/main" id="{54CE5DB2-1690-CB40-9A09-90FBC86FA5C4}"/>
                </a:ext>
              </a:extLst>
            </p:cNvPr>
            <p:cNvSpPr/>
            <p:nvPr/>
          </p:nvSpPr>
          <p:spPr>
            <a:xfrm>
              <a:off x="733167" y="5009250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595" name="Straight Connector 594">
              <a:extLst>
                <a:ext uri="{FF2B5EF4-FFF2-40B4-BE49-F238E27FC236}">
                  <a16:creationId xmlns:a16="http://schemas.microsoft.com/office/drawing/2014/main" id="{0B223C38-6FFB-C140-8CCA-9524C68E70B7}"/>
                </a:ext>
              </a:extLst>
            </p:cNvPr>
            <p:cNvCxnSpPr/>
            <p:nvPr/>
          </p:nvCxnSpPr>
          <p:spPr>
            <a:xfrm>
              <a:off x="1963088" y="3732937"/>
              <a:ext cx="1411170" cy="169318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6" name="Straight Connector 595">
              <a:extLst>
                <a:ext uri="{FF2B5EF4-FFF2-40B4-BE49-F238E27FC236}">
                  <a16:creationId xmlns:a16="http://schemas.microsoft.com/office/drawing/2014/main" id="{7C553BFF-10AF-4841-92C4-7E04636AADD4}"/>
                </a:ext>
              </a:extLst>
            </p:cNvPr>
            <p:cNvCxnSpPr/>
            <p:nvPr/>
          </p:nvCxnSpPr>
          <p:spPr>
            <a:xfrm flipV="1">
              <a:off x="2046330" y="3247769"/>
              <a:ext cx="1417680" cy="284205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7" name="Straight Connector 596">
              <a:extLst>
                <a:ext uri="{FF2B5EF4-FFF2-40B4-BE49-F238E27FC236}">
                  <a16:creationId xmlns:a16="http://schemas.microsoft.com/office/drawing/2014/main" id="{D0171865-857C-B04C-8CDE-4E142077EC9C}"/>
                </a:ext>
              </a:extLst>
            </p:cNvPr>
            <p:cNvCxnSpPr/>
            <p:nvPr/>
          </p:nvCxnSpPr>
          <p:spPr>
            <a:xfrm flipH="1" flipV="1">
              <a:off x="5939480" y="2973861"/>
              <a:ext cx="1567249" cy="519179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8" name="Straight Connector 597">
              <a:extLst>
                <a:ext uri="{FF2B5EF4-FFF2-40B4-BE49-F238E27FC236}">
                  <a16:creationId xmlns:a16="http://schemas.microsoft.com/office/drawing/2014/main" id="{8332ED32-C890-C147-B48B-B123794C69BC}"/>
                </a:ext>
              </a:extLst>
            </p:cNvPr>
            <p:cNvCxnSpPr/>
            <p:nvPr/>
          </p:nvCxnSpPr>
          <p:spPr>
            <a:xfrm flipH="1">
              <a:off x="7451125" y="3777245"/>
              <a:ext cx="339810" cy="19516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9" name="Straight Connector 598">
              <a:extLst>
                <a:ext uri="{FF2B5EF4-FFF2-40B4-BE49-F238E27FC236}">
                  <a16:creationId xmlns:a16="http://schemas.microsoft.com/office/drawing/2014/main" id="{AC9AE2D1-E0C5-E14B-9856-AC363EC294EF}"/>
                </a:ext>
              </a:extLst>
            </p:cNvPr>
            <p:cNvCxnSpPr/>
            <p:nvPr/>
          </p:nvCxnSpPr>
          <p:spPr>
            <a:xfrm>
              <a:off x="5371069" y="4803793"/>
              <a:ext cx="1795850" cy="120927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0" name="Straight Connector 599">
              <a:extLst>
                <a:ext uri="{FF2B5EF4-FFF2-40B4-BE49-F238E27FC236}">
                  <a16:creationId xmlns:a16="http://schemas.microsoft.com/office/drawing/2014/main" id="{5AC8D9E7-4FD5-9D4C-AEFA-7FDA464CC45E}"/>
                </a:ext>
              </a:extLst>
            </p:cNvPr>
            <p:cNvCxnSpPr/>
            <p:nvPr/>
          </p:nvCxnSpPr>
          <p:spPr>
            <a:xfrm>
              <a:off x="3949179" y="3448732"/>
              <a:ext cx="1019963" cy="953134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1" name="Straight Connector 600">
              <a:extLst>
                <a:ext uri="{FF2B5EF4-FFF2-40B4-BE49-F238E27FC236}">
                  <a16:creationId xmlns:a16="http://schemas.microsoft.com/office/drawing/2014/main" id="{6DC0DBDD-8B55-4444-B1CA-4CB23AF3AAF1}"/>
                </a:ext>
              </a:extLst>
            </p:cNvPr>
            <p:cNvCxnSpPr/>
            <p:nvPr/>
          </p:nvCxnSpPr>
          <p:spPr>
            <a:xfrm flipH="1">
              <a:off x="1218336" y="3448732"/>
              <a:ext cx="2328916" cy="164376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2" name="Straight Connector 601">
              <a:extLst>
                <a:ext uri="{FF2B5EF4-FFF2-40B4-BE49-F238E27FC236}">
                  <a16:creationId xmlns:a16="http://schemas.microsoft.com/office/drawing/2014/main" id="{6AEC6069-14E5-3146-B843-6100C1FB1A5A}"/>
                </a:ext>
              </a:extLst>
            </p:cNvPr>
            <p:cNvCxnSpPr/>
            <p:nvPr/>
          </p:nvCxnSpPr>
          <p:spPr>
            <a:xfrm flipH="1" flipV="1">
              <a:off x="1301578" y="5293456"/>
              <a:ext cx="1989438" cy="333632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3" name="Straight Connector 602">
              <a:extLst>
                <a:ext uri="{FF2B5EF4-FFF2-40B4-BE49-F238E27FC236}">
                  <a16:creationId xmlns:a16="http://schemas.microsoft.com/office/drawing/2014/main" id="{3D36227F-812F-0945-A287-BCEB4725D5E5}"/>
                </a:ext>
              </a:extLst>
            </p:cNvPr>
            <p:cNvCxnSpPr/>
            <p:nvPr/>
          </p:nvCxnSpPr>
          <p:spPr>
            <a:xfrm flipV="1">
              <a:off x="3776185" y="4803793"/>
              <a:ext cx="1192957" cy="622331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4" name="Straight Connector 603">
              <a:extLst>
                <a:ext uri="{FF2B5EF4-FFF2-40B4-BE49-F238E27FC236}">
                  <a16:creationId xmlns:a16="http://schemas.microsoft.com/office/drawing/2014/main" id="{DBB88664-4595-1242-8F0A-B9A32BB2B4CC}"/>
                </a:ext>
              </a:extLst>
            </p:cNvPr>
            <p:cNvCxnSpPr/>
            <p:nvPr/>
          </p:nvCxnSpPr>
          <p:spPr>
            <a:xfrm flipV="1">
              <a:off x="1017373" y="3732937"/>
              <a:ext cx="543788" cy="127631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5" name="Straight Connector 604">
              <a:extLst>
                <a:ext uri="{FF2B5EF4-FFF2-40B4-BE49-F238E27FC236}">
                  <a16:creationId xmlns:a16="http://schemas.microsoft.com/office/drawing/2014/main" id="{3289020B-57B7-3D4B-BCD6-0047AB85E4FC}"/>
                </a:ext>
              </a:extLst>
            </p:cNvPr>
            <p:cNvCxnSpPr/>
            <p:nvPr/>
          </p:nvCxnSpPr>
          <p:spPr>
            <a:xfrm flipV="1">
              <a:off x="3575222" y="3531974"/>
              <a:ext cx="172994" cy="181090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6" name="Straight Connector 605">
              <a:extLst>
                <a:ext uri="{FF2B5EF4-FFF2-40B4-BE49-F238E27FC236}">
                  <a16:creationId xmlns:a16="http://schemas.microsoft.com/office/drawing/2014/main" id="{8112F4B9-D56A-284D-B5B8-45C754FB211C}"/>
                </a:ext>
              </a:extLst>
            </p:cNvPr>
            <p:cNvCxnSpPr/>
            <p:nvPr/>
          </p:nvCxnSpPr>
          <p:spPr>
            <a:xfrm flipH="1" flipV="1">
              <a:off x="5790703" y="3174823"/>
              <a:ext cx="1441751" cy="2838246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7" name="Straight Connector 606">
              <a:extLst>
                <a:ext uri="{FF2B5EF4-FFF2-40B4-BE49-F238E27FC236}">
                  <a16:creationId xmlns:a16="http://schemas.microsoft.com/office/drawing/2014/main" id="{BDF541A6-2E7C-7246-AE0E-6BE190C6C4E1}"/>
                </a:ext>
              </a:extLst>
            </p:cNvPr>
            <p:cNvCxnSpPr/>
            <p:nvPr/>
          </p:nvCxnSpPr>
          <p:spPr>
            <a:xfrm flipH="1">
              <a:off x="5454311" y="3694003"/>
              <a:ext cx="2135660" cy="90882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8" name="Straight Connector 607">
              <a:extLst>
                <a:ext uri="{FF2B5EF4-FFF2-40B4-BE49-F238E27FC236}">
                  <a16:creationId xmlns:a16="http://schemas.microsoft.com/office/drawing/2014/main" id="{788516A1-B074-6A46-8ABE-1EB90D452EEA}"/>
                </a:ext>
              </a:extLst>
            </p:cNvPr>
            <p:cNvCxnSpPr/>
            <p:nvPr/>
          </p:nvCxnSpPr>
          <p:spPr>
            <a:xfrm flipH="1">
              <a:off x="5170106" y="3258066"/>
              <a:ext cx="485169" cy="106055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063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83" grpId="0"/>
      <p:bldP spid="58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07620"/>
          </a:xfrm>
        </p:spPr>
        <p:txBody>
          <a:bodyPr/>
          <a:lstStyle/>
          <a:p>
            <a:r>
              <a:rPr lang="en-US" dirty="0"/>
              <a:t>Uniformly random cut 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272746"/>
                <a:ext cx="8515350" cy="539990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Pick a random way to split the vertices into two parts:</a:t>
                </a:r>
              </a:p>
              <a:p>
                <a:pPr lvl="1"/>
                <a:endParaRPr lang="en-US" dirty="0">
                  <a:solidFill>
                    <a:schemeClr val="accent4"/>
                  </a:solidFill>
                </a:endParaRPr>
              </a:p>
              <a:p>
                <a:r>
                  <a:rPr lang="en-US" dirty="0"/>
                  <a:t>The probability of choosing the minimum cut is*</a:t>
                </a:r>
                <a:r>
                  <a:rPr lang="mr-IN" dirty="0"/>
                  <a:t>…</a:t>
                </a:r>
                <a:endParaRPr lang="en-US" dirty="0"/>
              </a:p>
              <a:p>
                <a:endParaRPr lang="en-US" sz="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number</m:t>
                          </m:r>
                          <m:r>
                            <a:rPr lang="en-US" sz="2400" b="0" i="0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of</m:t>
                          </m:r>
                          <m:func>
                            <m:funcPr>
                              <m:ctrlPr>
                                <a:rPr lang="en-US" sz="24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min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cuts</m:t>
                              </m:r>
                              <m:r>
                                <a:rPr lang="en-US" sz="2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in</m:t>
                              </m:r>
                              <m:r>
                                <a:rPr lang="en-US" sz="2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that</m:t>
                              </m:r>
                              <m:r>
                                <a:rPr lang="en-US" sz="2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graph</m:t>
                              </m:r>
                            </m:e>
                          </m:func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number</m:t>
                          </m:r>
                          <m:r>
                            <a:rPr lang="en-US" sz="2400" b="0" i="0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of</m:t>
                          </m:r>
                          <m:r>
                            <a:rPr lang="en-US" sz="2400" b="0" i="0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ways</m:t>
                          </m:r>
                          <m:r>
                            <a:rPr lang="en-US" sz="2400" b="0" i="0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to</m:t>
                          </m:r>
                          <m:r>
                            <a:rPr lang="en-US" sz="2400" b="0" i="0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split</m:t>
                          </m:r>
                          <m:r>
                            <a:rPr lang="en-US" sz="2400" b="0" i="0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8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vertices</m:t>
                          </m:r>
                          <m:r>
                            <a:rPr lang="en-US" sz="2400" b="0" i="0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in</m:t>
                          </m:r>
                          <m:r>
                            <a:rPr lang="en-US" sz="2400" b="0" i="0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2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parts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8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−2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≈0.008 </m:t>
                      </m:r>
                    </m:oMath>
                  </m:oMathPara>
                </a14:m>
                <a:endParaRPr lang="en-US" sz="2400" b="0" dirty="0">
                  <a:solidFill>
                    <a:schemeClr val="accent4"/>
                  </a:solidFill>
                </a:endParaRPr>
              </a:p>
              <a:p>
                <a:endParaRPr lang="en-US" dirty="0">
                  <a:solidFill>
                    <a:schemeClr val="accent4"/>
                  </a:solidFill>
                </a:endParaRPr>
              </a:p>
              <a:p>
                <a:r>
                  <a:rPr lang="en-US" b="0" dirty="0"/>
                  <a:t>Aka, we get a minimum cut </a:t>
                </a:r>
                <a:r>
                  <a:rPr lang="en-US" b="0" dirty="0">
                    <a:solidFill>
                      <a:srgbClr val="FD7300"/>
                    </a:solidFill>
                  </a:rPr>
                  <a:t>0.8% of the time.</a:t>
                </a:r>
              </a:p>
              <a:p>
                <a:pPr marL="0" indent="0">
                  <a:buNone/>
                </a:pPr>
                <a:endParaRPr lang="en-US" b="0" dirty="0"/>
              </a:p>
              <a:p>
                <a:pPr marL="0" indent="0">
                  <a:buNone/>
                </a:pPr>
                <a:endParaRPr lang="en-US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272746"/>
                <a:ext cx="8515350" cy="5399903"/>
              </a:xfrm>
              <a:blipFill>
                <a:blip r:embed="rId2"/>
                <a:stretch>
                  <a:fillRect l="-1341" t="-1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6141746" y="6488668"/>
            <a:ext cx="5406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*For this </a:t>
            </a:r>
            <a:r>
              <a:rPr lang="en-US">
                <a:solidFill>
                  <a:srgbClr val="7030A0"/>
                </a:solidFill>
              </a:rPr>
              <a:t>example in particular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78192-0022-4048-84B1-4D2716CAE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45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2781B68-AED9-A14A-ABA3-1B35DDA7EB4C}"/>
              </a:ext>
            </a:extLst>
          </p:cNvPr>
          <p:cNvGrpSpPr/>
          <p:nvPr/>
        </p:nvGrpSpPr>
        <p:grpSpPr>
          <a:xfrm>
            <a:off x="6373375" y="251643"/>
            <a:ext cx="2104579" cy="1051299"/>
            <a:chOff x="733167" y="2689655"/>
            <a:chExt cx="7341973" cy="3607621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399950B-ADFC-8144-AE3A-A3DAF8CFB2F7}"/>
                </a:ext>
              </a:extLst>
            </p:cNvPr>
            <p:cNvSpPr/>
            <p:nvPr/>
          </p:nvSpPr>
          <p:spPr>
            <a:xfrm>
              <a:off x="7166919" y="572886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826E660-28D4-4A44-93BB-DDF86EF102C2}"/>
                </a:ext>
              </a:extLst>
            </p:cNvPr>
            <p:cNvSpPr/>
            <p:nvPr/>
          </p:nvSpPr>
          <p:spPr>
            <a:xfrm>
              <a:off x="7506729" y="320883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802755D-5F0C-6147-AA27-B379662AA854}"/>
                </a:ext>
              </a:extLst>
            </p:cNvPr>
            <p:cNvSpPr/>
            <p:nvPr/>
          </p:nvSpPr>
          <p:spPr>
            <a:xfrm>
              <a:off x="4885900" y="431862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20F260A-EE77-8848-BF59-40590D526209}"/>
                </a:ext>
              </a:extLst>
            </p:cNvPr>
            <p:cNvSpPr/>
            <p:nvPr/>
          </p:nvSpPr>
          <p:spPr>
            <a:xfrm>
              <a:off x="5371069" y="268965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9F16588-DD26-9743-BE2A-1760BF4B670B}"/>
                </a:ext>
              </a:extLst>
            </p:cNvPr>
            <p:cNvSpPr/>
            <p:nvPr/>
          </p:nvSpPr>
          <p:spPr>
            <a:xfrm>
              <a:off x="3464010" y="2963563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3C79826-3FED-644F-97BC-C65F5EFFBB66}"/>
                </a:ext>
              </a:extLst>
            </p:cNvPr>
            <p:cNvSpPr/>
            <p:nvPr/>
          </p:nvSpPr>
          <p:spPr>
            <a:xfrm>
              <a:off x="3291016" y="534288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894EF1D-F707-A14B-B44D-3DC56C34C124}"/>
                </a:ext>
              </a:extLst>
            </p:cNvPr>
            <p:cNvSpPr/>
            <p:nvPr/>
          </p:nvSpPr>
          <p:spPr>
            <a:xfrm>
              <a:off x="1477919" y="3247768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1987649-E8AF-7E48-BC4C-471AE23DAB70}"/>
                </a:ext>
              </a:extLst>
            </p:cNvPr>
            <p:cNvSpPr/>
            <p:nvPr/>
          </p:nvSpPr>
          <p:spPr>
            <a:xfrm>
              <a:off x="733167" y="5009250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F8C99D1-B7DB-9E46-8E28-15919E74712C}"/>
                </a:ext>
              </a:extLst>
            </p:cNvPr>
            <p:cNvCxnSpPr/>
            <p:nvPr/>
          </p:nvCxnSpPr>
          <p:spPr>
            <a:xfrm>
              <a:off x="1963088" y="3732937"/>
              <a:ext cx="1411170" cy="169318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3513CDE-418C-B24E-9A67-27D64B54AA6E}"/>
                </a:ext>
              </a:extLst>
            </p:cNvPr>
            <p:cNvCxnSpPr/>
            <p:nvPr/>
          </p:nvCxnSpPr>
          <p:spPr>
            <a:xfrm flipV="1">
              <a:off x="2046330" y="3247769"/>
              <a:ext cx="1417680" cy="284205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CF2A0C9-8C87-704F-9809-A4F908C139A9}"/>
                </a:ext>
              </a:extLst>
            </p:cNvPr>
            <p:cNvCxnSpPr/>
            <p:nvPr/>
          </p:nvCxnSpPr>
          <p:spPr>
            <a:xfrm flipH="1" flipV="1">
              <a:off x="5939480" y="2973861"/>
              <a:ext cx="1567249" cy="519179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DFC0030-0ABE-8B4A-BAC3-74CD0938FEBF}"/>
                </a:ext>
              </a:extLst>
            </p:cNvPr>
            <p:cNvCxnSpPr/>
            <p:nvPr/>
          </p:nvCxnSpPr>
          <p:spPr>
            <a:xfrm flipH="1">
              <a:off x="7451125" y="3777245"/>
              <a:ext cx="339810" cy="19516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1B99503-702F-1547-8044-F1515D78E86D}"/>
                </a:ext>
              </a:extLst>
            </p:cNvPr>
            <p:cNvCxnSpPr/>
            <p:nvPr/>
          </p:nvCxnSpPr>
          <p:spPr>
            <a:xfrm>
              <a:off x="5371069" y="4803793"/>
              <a:ext cx="1795850" cy="120927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08E478D-DB8A-D340-BB46-CDAC08586C07}"/>
                </a:ext>
              </a:extLst>
            </p:cNvPr>
            <p:cNvCxnSpPr/>
            <p:nvPr/>
          </p:nvCxnSpPr>
          <p:spPr>
            <a:xfrm>
              <a:off x="3949179" y="3448732"/>
              <a:ext cx="1019963" cy="953134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7A7D0D6-9E48-3A4E-B722-D336A83922F0}"/>
                </a:ext>
              </a:extLst>
            </p:cNvPr>
            <p:cNvCxnSpPr/>
            <p:nvPr/>
          </p:nvCxnSpPr>
          <p:spPr>
            <a:xfrm flipH="1">
              <a:off x="1218336" y="3448732"/>
              <a:ext cx="2328916" cy="164376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3E9662B-AF59-E24A-8B62-87A1626CEE27}"/>
                </a:ext>
              </a:extLst>
            </p:cNvPr>
            <p:cNvCxnSpPr/>
            <p:nvPr/>
          </p:nvCxnSpPr>
          <p:spPr>
            <a:xfrm flipH="1" flipV="1">
              <a:off x="1301578" y="5293456"/>
              <a:ext cx="1989438" cy="333632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768589A-074F-1143-9C32-D93F0668F194}"/>
                </a:ext>
              </a:extLst>
            </p:cNvPr>
            <p:cNvCxnSpPr/>
            <p:nvPr/>
          </p:nvCxnSpPr>
          <p:spPr>
            <a:xfrm flipV="1">
              <a:off x="3776185" y="4803793"/>
              <a:ext cx="1192957" cy="622331"/>
            </a:xfrm>
            <a:prstGeom prst="line">
              <a:avLst/>
            </a:prstGeom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6ECBE6E-02FD-F447-831D-A900454F2BDF}"/>
                </a:ext>
              </a:extLst>
            </p:cNvPr>
            <p:cNvCxnSpPr/>
            <p:nvPr/>
          </p:nvCxnSpPr>
          <p:spPr>
            <a:xfrm flipV="1">
              <a:off x="1017373" y="3732937"/>
              <a:ext cx="543788" cy="127631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E1CC511-777A-1647-84DA-CEB66287F2A3}"/>
                </a:ext>
              </a:extLst>
            </p:cNvPr>
            <p:cNvCxnSpPr/>
            <p:nvPr/>
          </p:nvCxnSpPr>
          <p:spPr>
            <a:xfrm flipV="1">
              <a:off x="3575222" y="3531974"/>
              <a:ext cx="172994" cy="181090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B22DDC2-6213-2341-93E6-3528880558AB}"/>
                </a:ext>
              </a:extLst>
            </p:cNvPr>
            <p:cNvCxnSpPr/>
            <p:nvPr/>
          </p:nvCxnSpPr>
          <p:spPr>
            <a:xfrm flipH="1" flipV="1">
              <a:off x="5790703" y="3174823"/>
              <a:ext cx="1441751" cy="2838246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00512CB-2CA3-5747-A3EE-73826E4B36FA}"/>
                </a:ext>
              </a:extLst>
            </p:cNvPr>
            <p:cNvCxnSpPr/>
            <p:nvPr/>
          </p:nvCxnSpPr>
          <p:spPr>
            <a:xfrm flipH="1">
              <a:off x="5454311" y="3694003"/>
              <a:ext cx="2135660" cy="90882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F5ED6E5-78A6-8D45-AA91-2AD9350772FB}"/>
                </a:ext>
              </a:extLst>
            </p:cNvPr>
            <p:cNvCxnSpPr/>
            <p:nvPr/>
          </p:nvCxnSpPr>
          <p:spPr>
            <a:xfrm flipH="1">
              <a:off x="5170106" y="3258066"/>
              <a:ext cx="485169" cy="106055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532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967" y="297605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err="1"/>
              <a:t>Karger</a:t>
            </a:r>
            <a:r>
              <a:rPr lang="en-US" sz="3600" dirty="0"/>
              <a:t> is better than completely random!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627" y="2355272"/>
            <a:ext cx="5583282" cy="39901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632" y="3186545"/>
            <a:ext cx="2466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accent4"/>
                </a:solidFill>
              </a:rPr>
              <a:t>Karger’s</a:t>
            </a:r>
            <a:r>
              <a:rPr lang="en-US" dirty="0">
                <a:solidFill>
                  <a:schemeClr val="accent4"/>
                </a:solidFill>
              </a:rPr>
              <a:t> alg. is correct about 20% of the time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632" y="4655127"/>
            <a:ext cx="2491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Completely random is correct about 0.8% of the time</a:t>
            </a: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>
            <a:off x="2743200" y="5116792"/>
            <a:ext cx="2036618" cy="591281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535382" y="3642917"/>
            <a:ext cx="2369127" cy="882594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384048" y="1522387"/>
            <a:ext cx="2542636" cy="1259933"/>
            <a:chOff x="733167" y="2689655"/>
            <a:chExt cx="7341973" cy="3607621"/>
          </a:xfrm>
        </p:grpSpPr>
        <p:sp>
          <p:nvSpPr>
            <p:cNvPr id="11" name="Oval 10"/>
            <p:cNvSpPr/>
            <p:nvPr/>
          </p:nvSpPr>
          <p:spPr>
            <a:xfrm>
              <a:off x="7166919" y="572886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7506729" y="320883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4885900" y="431862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371069" y="268965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3464010" y="2963563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3291016" y="534288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1477919" y="3247768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733167" y="5009250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1963088" y="3732937"/>
              <a:ext cx="1411170" cy="169318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2046330" y="3247769"/>
              <a:ext cx="1417680" cy="284205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5939480" y="2973861"/>
              <a:ext cx="1567249" cy="519179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7451125" y="3777245"/>
              <a:ext cx="339810" cy="19516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371069" y="4803793"/>
              <a:ext cx="1795850" cy="120927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949179" y="3448732"/>
              <a:ext cx="1019963" cy="953134"/>
            </a:xfrm>
            <a:prstGeom prst="line">
              <a:avLst/>
            </a:prstGeom>
            <a:ln w="952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1218336" y="3448732"/>
              <a:ext cx="2328916" cy="164376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1301578" y="5293456"/>
              <a:ext cx="1989438" cy="333632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3776185" y="4803793"/>
              <a:ext cx="1192957" cy="622331"/>
            </a:xfrm>
            <a:prstGeom prst="line">
              <a:avLst/>
            </a:prstGeom>
            <a:ln w="952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1017373" y="3732937"/>
              <a:ext cx="543788" cy="127631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3575222" y="3531974"/>
              <a:ext cx="172994" cy="181090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5856238" y="3174824"/>
              <a:ext cx="1310681" cy="283824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5454311" y="3694003"/>
              <a:ext cx="2135660" cy="90882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5170106" y="3258066"/>
              <a:ext cx="485169" cy="106055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243B1-2642-4C42-A4F6-1908C6518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427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283" y="280382"/>
            <a:ext cx="7886700" cy="905252"/>
          </a:xfrm>
        </p:spPr>
        <p:txBody>
          <a:bodyPr/>
          <a:lstStyle/>
          <a:p>
            <a:r>
              <a:rPr lang="en-US" dirty="0"/>
              <a:t>What’s going 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310" y="1353024"/>
            <a:ext cx="8515350" cy="5402335"/>
          </a:xfrm>
        </p:spPr>
        <p:txBody>
          <a:bodyPr>
            <a:normAutofit fontScale="92500"/>
          </a:bodyPr>
          <a:lstStyle/>
          <a:p>
            <a:r>
              <a:rPr lang="en-US" dirty="0"/>
              <a:t>Which is more likely?</a:t>
            </a: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US" dirty="0">
              <a:solidFill>
                <a:srgbClr val="7030A0"/>
              </a:solidFill>
            </a:endParaRPr>
          </a:p>
          <a:p>
            <a:r>
              <a:rPr lang="en-US" dirty="0"/>
              <a:t>Neither A nor B are very likely, </a:t>
            </a:r>
            <a:r>
              <a:rPr lang="en-US" b="1" dirty="0"/>
              <a:t>but A is more likely than B</a:t>
            </a:r>
            <a:r>
              <a:rPr lang="en-US" dirty="0"/>
              <a:t>.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28650" y="2097700"/>
            <a:ext cx="3947983" cy="2083622"/>
            <a:chOff x="733167" y="2689655"/>
            <a:chExt cx="7341973" cy="3607621"/>
          </a:xfrm>
        </p:grpSpPr>
        <p:sp>
          <p:nvSpPr>
            <p:cNvPr id="5" name="Oval 4"/>
            <p:cNvSpPr/>
            <p:nvPr/>
          </p:nvSpPr>
          <p:spPr>
            <a:xfrm>
              <a:off x="7166919" y="572886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7506729" y="320883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4885900" y="431862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5371069" y="268965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3464010" y="2963563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291016" y="534288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1477919" y="3247768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733167" y="5009250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963088" y="3732937"/>
              <a:ext cx="1411170" cy="169318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2046330" y="3247769"/>
              <a:ext cx="1417680" cy="284205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5939480" y="2973861"/>
              <a:ext cx="1567249" cy="519179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7451125" y="3777245"/>
              <a:ext cx="339810" cy="19516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371069" y="4803793"/>
              <a:ext cx="1795850" cy="120927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949179" y="3448732"/>
              <a:ext cx="1019963" cy="953134"/>
            </a:xfrm>
            <a:prstGeom prst="line">
              <a:avLst/>
            </a:prstGeom>
            <a:ln w="952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218336" y="3448732"/>
              <a:ext cx="2328916" cy="164376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1301578" y="5293456"/>
              <a:ext cx="1989438" cy="333632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776185" y="4803793"/>
              <a:ext cx="1192957" cy="622331"/>
            </a:xfrm>
            <a:prstGeom prst="line">
              <a:avLst/>
            </a:prstGeom>
            <a:ln w="952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017373" y="3732937"/>
              <a:ext cx="543788" cy="127631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575222" y="3531974"/>
              <a:ext cx="172994" cy="181090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5856238" y="3174824"/>
              <a:ext cx="1310681" cy="283824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5454311" y="3694003"/>
              <a:ext cx="2135660" cy="90882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5170106" y="3258066"/>
              <a:ext cx="485169" cy="106055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828256" y="3870718"/>
            <a:ext cx="3947983" cy="2083622"/>
            <a:chOff x="733167" y="2689655"/>
            <a:chExt cx="7341973" cy="3607621"/>
          </a:xfrm>
        </p:grpSpPr>
        <p:sp>
          <p:nvSpPr>
            <p:cNvPr id="51" name="Oval 50"/>
            <p:cNvSpPr/>
            <p:nvPr/>
          </p:nvSpPr>
          <p:spPr>
            <a:xfrm>
              <a:off x="7166919" y="5728865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52" name="Oval 51"/>
            <p:cNvSpPr/>
            <p:nvPr/>
          </p:nvSpPr>
          <p:spPr>
            <a:xfrm>
              <a:off x="7506729" y="3208834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53" name="Oval 52"/>
            <p:cNvSpPr/>
            <p:nvPr/>
          </p:nvSpPr>
          <p:spPr>
            <a:xfrm>
              <a:off x="4885900" y="431862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54" name="Oval 53"/>
            <p:cNvSpPr/>
            <p:nvPr/>
          </p:nvSpPr>
          <p:spPr>
            <a:xfrm>
              <a:off x="5371069" y="268965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3464010" y="2963563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3291016" y="534288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1477919" y="3247768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8" name="Oval 57"/>
            <p:cNvSpPr/>
            <p:nvPr/>
          </p:nvSpPr>
          <p:spPr>
            <a:xfrm>
              <a:off x="733167" y="5009250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1963088" y="3732937"/>
              <a:ext cx="1411170" cy="1693187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2046330" y="3247769"/>
              <a:ext cx="1417680" cy="284205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 flipV="1">
              <a:off x="5939480" y="2973861"/>
              <a:ext cx="1567249" cy="519179"/>
            </a:xfrm>
            <a:prstGeom prst="line">
              <a:avLst/>
            </a:prstGeom>
            <a:ln w="920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7451125" y="3777245"/>
              <a:ext cx="339810" cy="19516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5371069" y="4803793"/>
              <a:ext cx="1795850" cy="1209278"/>
            </a:xfrm>
            <a:prstGeom prst="line">
              <a:avLst/>
            </a:prstGeom>
            <a:ln w="920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3949179" y="3448732"/>
              <a:ext cx="1019963" cy="953134"/>
            </a:xfrm>
            <a:prstGeom prst="line">
              <a:avLst/>
            </a:prstGeom>
            <a:ln w="412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1218336" y="3448732"/>
              <a:ext cx="2328916" cy="164376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 flipV="1">
              <a:off x="1301578" y="5293456"/>
              <a:ext cx="1989438" cy="333632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3776185" y="4803793"/>
              <a:ext cx="1192957" cy="622331"/>
            </a:xfrm>
            <a:prstGeom prst="line">
              <a:avLst/>
            </a:prstGeom>
            <a:ln w="412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1017373" y="3732937"/>
              <a:ext cx="543788" cy="127631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3575222" y="3531974"/>
              <a:ext cx="172994" cy="181090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 flipV="1">
              <a:off x="5856238" y="3174824"/>
              <a:ext cx="1310681" cy="2838247"/>
            </a:xfrm>
            <a:prstGeom prst="line">
              <a:avLst/>
            </a:prstGeom>
            <a:ln w="920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5454311" y="3694003"/>
              <a:ext cx="2135660" cy="908827"/>
            </a:xfrm>
            <a:prstGeom prst="line">
              <a:avLst/>
            </a:prstGeom>
            <a:ln w="920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5170106" y="3258066"/>
              <a:ext cx="485169" cy="106055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/>
          <p:cNvSpPr txBox="1"/>
          <p:nvPr/>
        </p:nvSpPr>
        <p:spPr>
          <a:xfrm>
            <a:off x="903744" y="4694431"/>
            <a:ext cx="3015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A: The algorithm never chooses either of the edges in </a:t>
            </a:r>
            <a:r>
              <a:rPr lang="en-US" sz="2000" b="1" dirty="0">
                <a:solidFill>
                  <a:schemeClr val="accent4"/>
                </a:solidFill>
              </a:rPr>
              <a:t>the minimum cut</a:t>
            </a:r>
            <a:r>
              <a:rPr lang="en-US" sz="2000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559872" y="2140820"/>
            <a:ext cx="30150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B: The algorithm never chooses any of the edges in </a:t>
            </a:r>
            <a:r>
              <a:rPr lang="en-US" sz="2000" b="1" dirty="0">
                <a:solidFill>
                  <a:schemeClr val="accent4"/>
                </a:solidFill>
              </a:rPr>
              <a:t>this big cut</a:t>
            </a:r>
            <a:r>
              <a:rPr lang="en-US" sz="2000" dirty="0">
                <a:solidFill>
                  <a:schemeClr val="accent4"/>
                </a:solidFill>
              </a:rPr>
              <a:t>.</a:t>
            </a:r>
          </a:p>
        </p:txBody>
      </p:sp>
      <p:cxnSp>
        <p:nvCxnSpPr>
          <p:cNvPr id="76" name="Straight Arrow Connector 75"/>
          <p:cNvCxnSpPr>
            <a:stCxn id="74" idx="2"/>
          </p:cNvCxnSpPr>
          <p:nvPr/>
        </p:nvCxnSpPr>
        <p:spPr>
          <a:xfrm>
            <a:off x="7067396" y="3156483"/>
            <a:ext cx="864912" cy="897709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73" idx="0"/>
          </p:cNvCxnSpPr>
          <p:nvPr/>
        </p:nvCxnSpPr>
        <p:spPr>
          <a:xfrm flipV="1">
            <a:off x="2411268" y="4054192"/>
            <a:ext cx="0" cy="640239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Picture 10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308" y="168954"/>
            <a:ext cx="1016760" cy="1230651"/>
          </a:xfrm>
          <a:prstGeom prst="rect">
            <a:avLst/>
          </a:prstGeom>
        </p:spPr>
      </p:pic>
      <p:sp>
        <p:nvSpPr>
          <p:cNvPr id="105" name="TextBox 104"/>
          <p:cNvSpPr txBox="1"/>
          <p:nvPr/>
        </p:nvSpPr>
        <p:spPr>
          <a:xfrm>
            <a:off x="7368386" y="1481888"/>
            <a:ext cx="168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7030A0"/>
                </a:solidFill>
              </a:rPr>
              <a:t>Lucky the lackadaisical lemur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062673" y="360945"/>
            <a:ext cx="2765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Thing 1: It’s unlikely that </a:t>
            </a:r>
            <a:r>
              <a:rPr lang="en-US" dirty="0" err="1">
                <a:solidFill>
                  <a:srgbClr val="7030A0"/>
                </a:solidFill>
              </a:rPr>
              <a:t>Karger</a:t>
            </a:r>
            <a:r>
              <a:rPr lang="en-US" dirty="0">
                <a:solidFill>
                  <a:srgbClr val="7030A0"/>
                </a:solidFill>
              </a:rPr>
              <a:t> will hit the min cut since it’s so small!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402041C4-9668-8648-A778-BF9E02B59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41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3" grpId="0"/>
      <p:bldP spid="74" grpId="0"/>
      <p:bldP spid="105" grpId="0"/>
      <p:bldP spid="10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283" y="280382"/>
            <a:ext cx="7886700" cy="905252"/>
          </a:xfrm>
        </p:spPr>
        <p:txBody>
          <a:bodyPr/>
          <a:lstStyle/>
          <a:p>
            <a:r>
              <a:rPr lang="en-US" dirty="0"/>
              <a:t>What’s going on?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8650" y="2097700"/>
            <a:ext cx="3947983" cy="2083622"/>
            <a:chOff x="733167" y="2689655"/>
            <a:chExt cx="7341973" cy="3607621"/>
          </a:xfrm>
        </p:grpSpPr>
        <p:sp>
          <p:nvSpPr>
            <p:cNvPr id="5" name="Oval 4"/>
            <p:cNvSpPr/>
            <p:nvPr/>
          </p:nvSpPr>
          <p:spPr>
            <a:xfrm>
              <a:off x="7166919" y="572886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7506729" y="320883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4885900" y="431862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5371069" y="268965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3464010" y="2963563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291016" y="534288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1477919" y="3247768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733167" y="5009250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963088" y="3732937"/>
              <a:ext cx="1411170" cy="169318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2046330" y="3247769"/>
              <a:ext cx="1417680" cy="284205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5939480" y="2973861"/>
              <a:ext cx="1567249" cy="519179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7451125" y="3777245"/>
              <a:ext cx="339810" cy="19516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371069" y="4803793"/>
              <a:ext cx="1795850" cy="120927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949179" y="3448732"/>
              <a:ext cx="1019963" cy="953134"/>
            </a:xfrm>
            <a:prstGeom prst="line">
              <a:avLst/>
            </a:prstGeom>
            <a:ln w="952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218336" y="3448732"/>
              <a:ext cx="2328916" cy="164376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1301578" y="5293456"/>
              <a:ext cx="1989438" cy="333632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776185" y="4803793"/>
              <a:ext cx="1192957" cy="622331"/>
            </a:xfrm>
            <a:prstGeom prst="line">
              <a:avLst/>
            </a:prstGeom>
            <a:ln w="952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017373" y="3732937"/>
              <a:ext cx="543788" cy="127631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575222" y="3531974"/>
              <a:ext cx="172994" cy="181090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5856238" y="3174824"/>
              <a:ext cx="1310681" cy="283824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5454311" y="3694003"/>
              <a:ext cx="2135660" cy="90882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5170106" y="3258066"/>
              <a:ext cx="485169" cy="106055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828256" y="3870718"/>
            <a:ext cx="3947983" cy="2083622"/>
            <a:chOff x="733167" y="2689655"/>
            <a:chExt cx="7341973" cy="3607621"/>
          </a:xfrm>
        </p:grpSpPr>
        <p:sp>
          <p:nvSpPr>
            <p:cNvPr id="51" name="Oval 50"/>
            <p:cNvSpPr/>
            <p:nvPr/>
          </p:nvSpPr>
          <p:spPr>
            <a:xfrm>
              <a:off x="7166919" y="5728865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52" name="Oval 51"/>
            <p:cNvSpPr/>
            <p:nvPr/>
          </p:nvSpPr>
          <p:spPr>
            <a:xfrm>
              <a:off x="7506729" y="3208834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53" name="Oval 52"/>
            <p:cNvSpPr/>
            <p:nvPr/>
          </p:nvSpPr>
          <p:spPr>
            <a:xfrm>
              <a:off x="4885900" y="431862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54" name="Oval 53"/>
            <p:cNvSpPr/>
            <p:nvPr/>
          </p:nvSpPr>
          <p:spPr>
            <a:xfrm>
              <a:off x="5371069" y="268965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3464010" y="2963563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6" name="Oval 55"/>
            <p:cNvSpPr/>
            <p:nvPr/>
          </p:nvSpPr>
          <p:spPr>
            <a:xfrm>
              <a:off x="3291016" y="534288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57" name="Oval 56"/>
            <p:cNvSpPr/>
            <p:nvPr/>
          </p:nvSpPr>
          <p:spPr>
            <a:xfrm>
              <a:off x="1477919" y="3247768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58" name="Oval 57"/>
            <p:cNvSpPr/>
            <p:nvPr/>
          </p:nvSpPr>
          <p:spPr>
            <a:xfrm>
              <a:off x="733167" y="5009250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1963088" y="3732937"/>
              <a:ext cx="1411170" cy="1693187"/>
            </a:xfrm>
            <a:prstGeom prst="line">
              <a:avLst/>
            </a:prstGeom>
            <a:ln w="1016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2046330" y="3247769"/>
              <a:ext cx="1417680" cy="284205"/>
            </a:xfrm>
            <a:prstGeom prst="line">
              <a:avLst/>
            </a:prstGeom>
            <a:ln w="1016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 flipV="1">
              <a:off x="5939480" y="2973861"/>
              <a:ext cx="1567249" cy="519179"/>
            </a:xfrm>
            <a:prstGeom prst="line">
              <a:avLst/>
            </a:prstGeom>
            <a:ln w="920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>
              <a:off x="7451125" y="3777245"/>
              <a:ext cx="339810" cy="19516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5371069" y="4803793"/>
              <a:ext cx="1795850" cy="1209278"/>
            </a:xfrm>
            <a:prstGeom prst="line">
              <a:avLst/>
            </a:prstGeom>
            <a:ln w="920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3949179" y="3448732"/>
              <a:ext cx="1019963" cy="953134"/>
            </a:xfrm>
            <a:prstGeom prst="line">
              <a:avLst/>
            </a:prstGeom>
            <a:ln w="412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H="1">
              <a:off x="1218336" y="3448732"/>
              <a:ext cx="2328916" cy="1643760"/>
            </a:xfrm>
            <a:prstGeom prst="line">
              <a:avLst/>
            </a:prstGeom>
            <a:ln w="1016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 flipV="1">
              <a:off x="1301578" y="5293456"/>
              <a:ext cx="1989438" cy="333632"/>
            </a:xfrm>
            <a:prstGeom prst="line">
              <a:avLst/>
            </a:prstGeom>
            <a:ln w="1016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3776185" y="4803793"/>
              <a:ext cx="1192957" cy="622331"/>
            </a:xfrm>
            <a:prstGeom prst="line">
              <a:avLst/>
            </a:prstGeom>
            <a:ln w="412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1017373" y="3732937"/>
              <a:ext cx="543788" cy="127631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3575222" y="3531974"/>
              <a:ext cx="172994" cy="181090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 flipV="1">
              <a:off x="5856238" y="3174824"/>
              <a:ext cx="1310681" cy="2838247"/>
            </a:xfrm>
            <a:prstGeom prst="line">
              <a:avLst/>
            </a:prstGeom>
            <a:ln w="920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5454311" y="3694003"/>
              <a:ext cx="2135660" cy="908827"/>
            </a:xfrm>
            <a:prstGeom prst="line">
              <a:avLst/>
            </a:prstGeom>
            <a:ln w="920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5170106" y="3258066"/>
              <a:ext cx="485169" cy="106055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/>
          <p:cNvSpPr txBox="1"/>
          <p:nvPr/>
        </p:nvSpPr>
        <p:spPr>
          <a:xfrm>
            <a:off x="903744" y="4694431"/>
            <a:ext cx="3015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A: This cut can be returned by </a:t>
            </a:r>
            <a:r>
              <a:rPr lang="en-US" sz="2000" dirty="0" err="1">
                <a:solidFill>
                  <a:schemeClr val="accent4"/>
                </a:solidFill>
              </a:rPr>
              <a:t>Karger’s</a:t>
            </a:r>
            <a:r>
              <a:rPr lang="en-US" sz="2000" dirty="0">
                <a:solidFill>
                  <a:schemeClr val="accent4"/>
                </a:solidFill>
              </a:rPr>
              <a:t> algorithm.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133906" y="2320708"/>
            <a:ext cx="40100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/>
                </a:solidFill>
              </a:rPr>
              <a:t>B: This cut can’t be returned by </a:t>
            </a:r>
            <a:r>
              <a:rPr lang="en-US" sz="2000" dirty="0" err="1">
                <a:solidFill>
                  <a:schemeClr val="accent4"/>
                </a:solidFill>
              </a:rPr>
              <a:t>Karger’s</a:t>
            </a:r>
            <a:r>
              <a:rPr lang="en-US" sz="2000" dirty="0">
                <a:solidFill>
                  <a:schemeClr val="accent4"/>
                </a:solidFill>
              </a:rPr>
              <a:t> algorithm!  </a:t>
            </a:r>
          </a:p>
          <a:p>
            <a:r>
              <a:rPr lang="en-US" sz="2000" dirty="0">
                <a:solidFill>
                  <a:schemeClr val="accent4"/>
                </a:solidFill>
              </a:rPr>
              <a:t>(Because how would a and g end up in the same super-node?)</a:t>
            </a:r>
          </a:p>
        </p:txBody>
      </p:sp>
      <p:cxnSp>
        <p:nvCxnSpPr>
          <p:cNvPr id="76" name="Straight Arrow Connector 75"/>
          <p:cNvCxnSpPr>
            <a:stCxn id="74" idx="2"/>
          </p:cNvCxnSpPr>
          <p:nvPr/>
        </p:nvCxnSpPr>
        <p:spPr>
          <a:xfrm flipH="1">
            <a:off x="6971826" y="3644147"/>
            <a:ext cx="167126" cy="38877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73" idx="0"/>
          </p:cNvCxnSpPr>
          <p:nvPr/>
        </p:nvCxnSpPr>
        <p:spPr>
          <a:xfrm flipV="1">
            <a:off x="2411268" y="4054193"/>
            <a:ext cx="0" cy="64023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Picture 10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308" y="168954"/>
            <a:ext cx="1016760" cy="1230651"/>
          </a:xfrm>
          <a:prstGeom prst="rect">
            <a:avLst/>
          </a:prstGeom>
        </p:spPr>
      </p:pic>
      <p:sp>
        <p:nvSpPr>
          <p:cNvPr id="105" name="TextBox 104"/>
          <p:cNvSpPr txBox="1"/>
          <p:nvPr/>
        </p:nvSpPr>
        <p:spPr>
          <a:xfrm>
            <a:off x="7368386" y="1481888"/>
            <a:ext cx="1685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7030A0"/>
                </a:solidFill>
              </a:rPr>
              <a:t>Lucky the lackadaisical lemur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828257" y="360945"/>
            <a:ext cx="2999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</a:rPr>
              <a:t>Thing 2: By only contracting edges we are ignoring </a:t>
            </a:r>
            <a:r>
              <a:rPr lang="en-US">
                <a:solidFill>
                  <a:srgbClr val="7030A0"/>
                </a:solidFill>
              </a:rPr>
              <a:t>certain really-not-minimal cuts</a:t>
            </a:r>
            <a:r>
              <a:rPr lang="en-US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918793" y="6101551"/>
            <a:ext cx="5198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4"/>
                </a:solidFill>
              </a:rPr>
              <a:t>This cut actually separates the graph into three pieces, so it’s not minimal </a:t>
            </a:r>
            <a:r>
              <a:rPr lang="mr-IN" sz="1600" dirty="0">
                <a:solidFill>
                  <a:schemeClr val="accent4"/>
                </a:solidFill>
              </a:rPr>
              <a:t>–</a:t>
            </a:r>
            <a:r>
              <a:rPr lang="en-US" sz="1600" dirty="0">
                <a:solidFill>
                  <a:schemeClr val="accent4"/>
                </a:solidFill>
              </a:rPr>
              <a:t> either half of it is a smaller cut.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D048F6-629F-3345-A91D-E54B9BE83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9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that help?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Okay, so it’s better than completely random</a:t>
            </a:r>
            <a:r>
              <a:rPr lang="mr-IN" dirty="0"/>
              <a:t>…</a:t>
            </a:r>
            <a:endParaRPr lang="en-US" dirty="0"/>
          </a:p>
          <a:p>
            <a:r>
              <a:rPr lang="en-US" dirty="0"/>
              <a:t>We’re still wrong about 80% of the time.</a:t>
            </a:r>
          </a:p>
          <a:p>
            <a:r>
              <a:rPr lang="en-US" dirty="0"/>
              <a:t>The main idea: </a:t>
            </a:r>
            <a:r>
              <a:rPr lang="en-US" b="1" dirty="0">
                <a:solidFill>
                  <a:srgbClr val="FD7300"/>
                </a:solidFill>
              </a:rPr>
              <a:t>repeat!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If I’m wrong 80% of the time, then if I repeat it a few times I’ll eventually get it right.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pPr lvl="1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78583" y="4363614"/>
            <a:ext cx="3713018" cy="2369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000" dirty="0"/>
              <a:t>The plan: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000" dirty="0"/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See that 20% chance of correctness is actually nontrivial.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000" dirty="0"/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Use repetition to boost an algorithm that’s correct 20% of the time to an algorithm that’s correct 99% of the time.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C037C2-C606-1146-AF21-C471FD6169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445" y="4603694"/>
            <a:ext cx="694951" cy="72421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14C38-AB78-8A42-BC28-FAA6BBBD1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2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cuts in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354712" cy="4351338"/>
          </a:xfrm>
        </p:spPr>
        <p:txBody>
          <a:bodyPr/>
          <a:lstStyle/>
          <a:p>
            <a:r>
              <a:rPr lang="en-US" dirty="0"/>
              <a:t>A cut is a partition of the vertices into two </a:t>
            </a:r>
            <a:r>
              <a:rPr lang="en-US" dirty="0">
                <a:solidFill>
                  <a:schemeClr val="accent1"/>
                </a:solidFill>
              </a:rPr>
              <a:t>nonempty</a:t>
            </a:r>
            <a:r>
              <a:rPr lang="en-US" dirty="0"/>
              <a:t> parts.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733167" y="2689655"/>
            <a:ext cx="7341973" cy="3607621"/>
            <a:chOff x="733167" y="2689655"/>
            <a:chExt cx="7341973" cy="3607621"/>
          </a:xfrm>
        </p:grpSpPr>
        <p:sp>
          <p:nvSpPr>
            <p:cNvPr id="4" name="Oval 3"/>
            <p:cNvSpPr/>
            <p:nvPr/>
          </p:nvSpPr>
          <p:spPr>
            <a:xfrm>
              <a:off x="7166919" y="572886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7506729" y="320883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885900" y="431862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5371069" y="268965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3464010" y="2963563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291016" y="534288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477919" y="3247768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33167" y="5009250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>
              <a:stCxn id="10" idx="5"/>
              <a:endCxn id="9" idx="1"/>
            </p:cNvCxnSpPr>
            <p:nvPr/>
          </p:nvCxnSpPr>
          <p:spPr>
            <a:xfrm>
              <a:off x="1963088" y="3732937"/>
              <a:ext cx="1411170" cy="169318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0" idx="6"/>
              <a:endCxn id="8" idx="2"/>
            </p:cNvCxnSpPr>
            <p:nvPr/>
          </p:nvCxnSpPr>
          <p:spPr>
            <a:xfrm flipV="1">
              <a:off x="2046330" y="3247769"/>
              <a:ext cx="1417680" cy="284205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5" idx="2"/>
              <a:endCxn id="7" idx="6"/>
            </p:cNvCxnSpPr>
            <p:nvPr/>
          </p:nvCxnSpPr>
          <p:spPr>
            <a:xfrm flipH="1" flipV="1">
              <a:off x="5939480" y="2973861"/>
              <a:ext cx="1567249" cy="519179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5" idx="4"/>
              <a:endCxn id="4" idx="0"/>
            </p:cNvCxnSpPr>
            <p:nvPr/>
          </p:nvCxnSpPr>
          <p:spPr>
            <a:xfrm flipH="1">
              <a:off x="7451125" y="3777245"/>
              <a:ext cx="339810" cy="19516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6" idx="5"/>
              <a:endCxn id="4" idx="2"/>
            </p:cNvCxnSpPr>
            <p:nvPr/>
          </p:nvCxnSpPr>
          <p:spPr>
            <a:xfrm>
              <a:off x="5371069" y="4803793"/>
              <a:ext cx="1795850" cy="120927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8" idx="5"/>
              <a:endCxn id="6" idx="1"/>
            </p:cNvCxnSpPr>
            <p:nvPr/>
          </p:nvCxnSpPr>
          <p:spPr>
            <a:xfrm>
              <a:off x="3949179" y="3448732"/>
              <a:ext cx="1019963" cy="953134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8" idx="3"/>
              <a:endCxn id="11" idx="7"/>
            </p:cNvCxnSpPr>
            <p:nvPr/>
          </p:nvCxnSpPr>
          <p:spPr>
            <a:xfrm flipH="1">
              <a:off x="1218336" y="3448732"/>
              <a:ext cx="2328916" cy="164376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9" idx="2"/>
              <a:endCxn id="11" idx="6"/>
            </p:cNvCxnSpPr>
            <p:nvPr/>
          </p:nvCxnSpPr>
          <p:spPr>
            <a:xfrm flipH="1" flipV="1">
              <a:off x="1301578" y="5293456"/>
              <a:ext cx="1989438" cy="333632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9" idx="7"/>
              <a:endCxn id="6" idx="3"/>
            </p:cNvCxnSpPr>
            <p:nvPr/>
          </p:nvCxnSpPr>
          <p:spPr>
            <a:xfrm flipV="1">
              <a:off x="3776185" y="4803793"/>
              <a:ext cx="1192957" cy="622331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11" idx="0"/>
              <a:endCxn id="10" idx="3"/>
            </p:cNvCxnSpPr>
            <p:nvPr/>
          </p:nvCxnSpPr>
          <p:spPr>
            <a:xfrm flipV="1">
              <a:off x="1017373" y="3732937"/>
              <a:ext cx="543788" cy="127631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9" idx="0"/>
              <a:endCxn id="8" idx="4"/>
            </p:cNvCxnSpPr>
            <p:nvPr/>
          </p:nvCxnSpPr>
          <p:spPr>
            <a:xfrm flipV="1">
              <a:off x="3575222" y="3531974"/>
              <a:ext cx="172994" cy="181090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" idx="2"/>
              <a:endCxn id="7" idx="5"/>
            </p:cNvCxnSpPr>
            <p:nvPr/>
          </p:nvCxnSpPr>
          <p:spPr>
            <a:xfrm flipH="1" flipV="1">
              <a:off x="5856238" y="3174824"/>
              <a:ext cx="1310681" cy="283824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5" idx="3"/>
              <a:endCxn id="6" idx="6"/>
            </p:cNvCxnSpPr>
            <p:nvPr/>
          </p:nvCxnSpPr>
          <p:spPr>
            <a:xfrm flipH="1">
              <a:off x="5454311" y="3694003"/>
              <a:ext cx="2135660" cy="90882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7" idx="4"/>
              <a:endCxn id="6" idx="0"/>
            </p:cNvCxnSpPr>
            <p:nvPr/>
          </p:nvCxnSpPr>
          <p:spPr>
            <a:xfrm flipH="1">
              <a:off x="5170106" y="3258066"/>
              <a:ext cx="485169" cy="106055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TextBox 96"/>
          <p:cNvSpPr txBox="1"/>
          <p:nvPr/>
        </p:nvSpPr>
        <p:spPr>
          <a:xfrm>
            <a:off x="6824987" y="164163"/>
            <a:ext cx="2301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*For today, all graphs are </a:t>
            </a:r>
            <a:r>
              <a:rPr lang="en-US" b="1" dirty="0">
                <a:solidFill>
                  <a:schemeClr val="accent4"/>
                </a:solidFill>
              </a:rPr>
              <a:t>undirected and  unweighted.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803C02D-60D8-B943-8DF8-E6AFEC608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737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 experiment</a:t>
            </a:r>
            <a:br>
              <a:rPr lang="en-US" dirty="0"/>
            </a:br>
            <a:r>
              <a:rPr lang="en-US" sz="3200" dirty="0"/>
              <a:t>from pre-lecture 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07639"/>
            <a:ext cx="78867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Suppose you have a magic button that produces one of 5 numbers, {</a:t>
            </a:r>
            <a:r>
              <a:rPr lang="en-US" sz="2400" dirty="0" err="1"/>
              <a:t>a,b,c,d,e</a:t>
            </a:r>
            <a:r>
              <a:rPr lang="en-US" sz="2400" dirty="0"/>
              <a:t>}, uniformly at random when you push it.</a:t>
            </a:r>
          </a:p>
          <a:p>
            <a:r>
              <a:rPr lang="en-US" sz="2400" dirty="0"/>
              <a:t>You don’t know what {</a:t>
            </a:r>
            <a:r>
              <a:rPr lang="en-US" sz="2400" dirty="0" err="1"/>
              <a:t>a,b,c,d,e</a:t>
            </a:r>
            <a:r>
              <a:rPr lang="en-US" sz="2400" dirty="0"/>
              <a:t>} are.</a:t>
            </a:r>
          </a:p>
          <a:p>
            <a:r>
              <a:rPr lang="en-US" sz="2400" dirty="0"/>
              <a:t>Q: What is the minimum of </a:t>
            </a:r>
            <a:r>
              <a:rPr lang="en-US" sz="2400" dirty="0" err="1"/>
              <a:t>a,b,c,d,e</a:t>
            </a:r>
            <a:r>
              <a:rPr lang="en-US" sz="2400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531" y="3744129"/>
            <a:ext cx="3879273" cy="25861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11387" y="3420484"/>
            <a:ext cx="955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8B1B17"/>
                </a:solidFill>
              </a:rPr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3111" y="3727179"/>
            <a:ext cx="955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8B1B17"/>
                </a:solidFill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41017" y="3373304"/>
            <a:ext cx="955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8B1B17"/>
                </a:solidFill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31102" y="3758024"/>
            <a:ext cx="955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8B1B17"/>
                </a:solidFill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43130" y="3684601"/>
            <a:ext cx="955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8B1B17"/>
                </a:solidFill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18256" y="3313016"/>
            <a:ext cx="955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8B1B17"/>
                </a:solidFill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95494" y="3232413"/>
            <a:ext cx="15225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8B1B17"/>
                </a:solidFill>
              </a:rPr>
              <a:t>5</a:t>
            </a:r>
            <a:endParaRPr lang="en-US" sz="4400" b="1" dirty="0">
              <a:solidFill>
                <a:srgbClr val="8B1B17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31700" y="4783865"/>
            <a:ext cx="5032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many times do you have to push the button, in expectation, before you see the minimum value?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31700" y="5537664"/>
            <a:ext cx="5032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is the probability that you have to push it more than 5 times?  10 times?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8A1F88-5A99-B647-9589-1B6A801997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9093" y="5951397"/>
            <a:ext cx="2494907" cy="836205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71494DC-8BE4-7F4C-8BB5-B15E9B061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4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32445"/>
            <a:ext cx="7886700" cy="729383"/>
          </a:xfrm>
        </p:spPr>
        <p:txBody>
          <a:bodyPr>
            <a:normAutofit/>
          </a:bodyPr>
          <a:lstStyle/>
          <a:p>
            <a:r>
              <a:rPr lang="en-US" sz="3200" dirty="0"/>
              <a:t>[This was done on the board]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E[                         ] = 1/(0.20) = 5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 err="1"/>
                  <a:t>Pr</a:t>
                </a:r>
                <a:r>
                  <a:rPr lang="en-US" dirty="0"/>
                  <a:t>[                        ] =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(1 −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0.2)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 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 err="1"/>
                  <a:t>Pr</a:t>
                </a:r>
                <a:r>
                  <a:rPr lang="en-US" dirty="0"/>
                  <a:t>[                          ] = 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</a:rPr>
                      <m:t>(1 −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0.2)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5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≈0.33 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Pr[                          ] = </a:t>
                </a:r>
                <a14:m>
                  <m:oMath xmlns:m="http://schemas.openxmlformats.org/officeDocument/2006/math">
                    <m:r>
                      <a:rPr lang="en-US">
                        <a:latin typeface="Cambria Math" charset="0"/>
                      </a:rPr>
                      <m:t>(1 −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0.2)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10</m:t>
                        </m:r>
                      </m:sup>
                    </m:sSup>
                    <m:r>
                      <a:rPr lang="en-US" i="1">
                        <a:latin typeface="Cambria Math" charset="0"/>
                      </a:rPr>
                      <m:t>≈</m:t>
                    </m:r>
                    <m:r>
                      <a:rPr lang="en-US" b="0" i="1" smtClean="0">
                        <a:latin typeface="Cambria Math" charset="0"/>
                      </a:rPr>
                      <m:t>0</m:t>
                    </m:r>
                    <m:r>
                      <a:rPr lang="en-US" i="1">
                        <a:latin typeface="Cambria Math" charset="0"/>
                      </a:rPr>
                      <m:t>.</m:t>
                    </m:r>
                    <m:r>
                      <a:rPr lang="en-US" b="0" i="1" smtClean="0">
                        <a:latin typeface="Cambria Math" charset="0"/>
                      </a:rPr>
                      <m:t>1</m:t>
                    </m:r>
                    <m:r>
                      <a:rPr lang="en-US" i="1">
                        <a:latin typeface="Cambria Math" charset="0"/>
                      </a:rPr>
                      <m:t>  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569527" y="1094509"/>
            <a:ext cx="338050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Slide skipped in class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1" y="1517494"/>
            <a:ext cx="2078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Number of times we push the </a:t>
            </a:r>
            <a:r>
              <a:rPr lang="en-US"/>
              <a:t>button until we get the minimum value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1" y="845741"/>
            <a:ext cx="3144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This is the same calculation we’ve done a bunch of times: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7746" y="3140808"/>
            <a:ext cx="2078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push the button t times and don’t ever get the min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7746" y="4197220"/>
            <a:ext cx="2078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push the button 5 times and don’t ever get the min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13165" y="5217559"/>
            <a:ext cx="2078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push the button 10 times and don’t ever get the min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1" y="2720633"/>
            <a:ext cx="448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This one we’ve done </a:t>
            </a:r>
            <a:r>
              <a:rPr lang="en-US">
                <a:solidFill>
                  <a:schemeClr val="accent4"/>
                </a:solidFill>
              </a:rPr>
              <a:t>less frequently: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0DCF27-BCA0-9147-B372-DFE876C78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057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this context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1361" y="1825624"/>
            <a:ext cx="6803989" cy="483841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Run </a:t>
            </a:r>
            <a:r>
              <a:rPr lang="en-US" dirty="0" err="1"/>
              <a:t>Karger’s</a:t>
            </a:r>
            <a:r>
              <a:rPr lang="en-US" dirty="0"/>
              <a:t>!  The cut size is 6!</a:t>
            </a:r>
            <a:endParaRPr lang="en-US" sz="600" dirty="0"/>
          </a:p>
          <a:p>
            <a:pPr>
              <a:lnSpc>
                <a:spcPct val="120000"/>
              </a:lnSpc>
            </a:pPr>
            <a:r>
              <a:rPr lang="en-US" dirty="0"/>
              <a:t>Run </a:t>
            </a:r>
            <a:r>
              <a:rPr lang="en-US" dirty="0" err="1"/>
              <a:t>Karger’s</a:t>
            </a:r>
            <a:r>
              <a:rPr lang="en-US" dirty="0"/>
              <a:t>!  The cut size is 3!</a:t>
            </a:r>
          </a:p>
          <a:p>
            <a:pPr>
              <a:lnSpc>
                <a:spcPct val="120000"/>
              </a:lnSpc>
            </a:pPr>
            <a:r>
              <a:rPr lang="en-US" dirty="0"/>
              <a:t>Run </a:t>
            </a:r>
            <a:r>
              <a:rPr lang="en-US" dirty="0" err="1"/>
              <a:t>Karger’s</a:t>
            </a:r>
            <a:r>
              <a:rPr lang="en-US" dirty="0"/>
              <a:t>!  The cut size is 3!</a:t>
            </a:r>
          </a:p>
          <a:p>
            <a:pPr>
              <a:lnSpc>
                <a:spcPct val="120000"/>
              </a:lnSpc>
            </a:pPr>
            <a:r>
              <a:rPr lang="en-US" dirty="0"/>
              <a:t>Run </a:t>
            </a:r>
            <a:r>
              <a:rPr lang="en-US" dirty="0" err="1"/>
              <a:t>Karger’s</a:t>
            </a:r>
            <a:r>
              <a:rPr lang="en-US" dirty="0"/>
              <a:t>!  The cut size is 2!</a:t>
            </a:r>
          </a:p>
          <a:p>
            <a:pPr>
              <a:lnSpc>
                <a:spcPct val="120000"/>
              </a:lnSpc>
            </a:pPr>
            <a:r>
              <a:rPr lang="en-US" dirty="0"/>
              <a:t>Run </a:t>
            </a:r>
            <a:r>
              <a:rPr lang="en-US" dirty="0" err="1"/>
              <a:t>Karger’s</a:t>
            </a:r>
            <a:r>
              <a:rPr lang="en-US" dirty="0"/>
              <a:t>!  The cut size is 5!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067" y="1805158"/>
            <a:ext cx="947995" cy="6319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067" y="2416688"/>
            <a:ext cx="947995" cy="6319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067" y="3072781"/>
            <a:ext cx="947995" cy="631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067" y="3728874"/>
            <a:ext cx="947995" cy="6319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067" y="4416941"/>
            <a:ext cx="947995" cy="6319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304801" y="5422141"/>
                <a:ext cx="864523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accent4"/>
                    </a:solidFill>
                  </a:rPr>
                  <a:t>If the success probability is about 20%, then if you run </a:t>
                </a:r>
                <a:r>
                  <a:rPr lang="en-US" sz="2400" dirty="0" err="1">
                    <a:solidFill>
                      <a:schemeClr val="accent4"/>
                    </a:solidFill>
                  </a:rPr>
                  <a:t>Karger’s</a:t>
                </a:r>
                <a:r>
                  <a:rPr lang="en-US" sz="2400" dirty="0">
                    <a:solidFill>
                      <a:schemeClr val="accent4"/>
                    </a:solidFill>
                  </a:rPr>
                  <a:t> algorithm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5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 times and take the best answer you get, that will likely be correct! (with probability about 0.67) </a:t>
                </a: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1" y="5422141"/>
                <a:ext cx="8645236" cy="1200329"/>
              </a:xfrm>
              <a:prstGeom prst="rect">
                <a:avLst/>
              </a:prstGeom>
              <a:blipFill>
                <a:blip r:embed="rId3"/>
                <a:stretch>
                  <a:fillRect t="-4167" r="-441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/>
          <p:cNvSpPr/>
          <p:nvPr/>
        </p:nvSpPr>
        <p:spPr>
          <a:xfrm rot="10800000">
            <a:off x="6677891" y="3820690"/>
            <a:ext cx="1011382" cy="486910"/>
          </a:xfrm>
          <a:prstGeom prst="rightArrow">
            <a:avLst/>
          </a:prstGeom>
          <a:solidFill>
            <a:srgbClr val="FD7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772400" y="3879479"/>
            <a:ext cx="124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D7300"/>
                </a:solidFill>
              </a:rPr>
              <a:t>Correct!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7CF8F8-6F90-024C-8497-563D49F18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2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  <p:bldP spid="12" grpId="0" animBg="1"/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this particular 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Repeat </a:t>
            </a:r>
            <a:r>
              <a:rPr lang="en-US" dirty="0" err="1"/>
              <a:t>Karger’s</a:t>
            </a:r>
            <a:r>
              <a:rPr lang="en-US" dirty="0"/>
              <a:t> algorithm about 5 times, and we will get a min cut with decent probability.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In contrast, we’d have to choose a random cut about 1/0.008 = 125 times!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78583" y="4363614"/>
            <a:ext cx="3713018" cy="2369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000" dirty="0"/>
              <a:t>The plan: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000" dirty="0"/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See that 20% chance of correctness is actually nontrivial.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000" dirty="0"/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Use repetition to boost an algorithm that’s correct 20% of the time to an algorithm that’s correct most of the time.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230666" y="397940"/>
            <a:ext cx="2542636" cy="1259933"/>
            <a:chOff x="733167" y="2689655"/>
            <a:chExt cx="7341973" cy="3607621"/>
          </a:xfrm>
        </p:grpSpPr>
        <p:sp>
          <p:nvSpPr>
            <p:cNvPr id="6" name="Oval 5"/>
            <p:cNvSpPr/>
            <p:nvPr/>
          </p:nvSpPr>
          <p:spPr>
            <a:xfrm>
              <a:off x="7166919" y="572886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7506729" y="320883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4885900" y="431862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5371069" y="268965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464010" y="2963563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291016" y="534288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1477919" y="3247768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733167" y="5009250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963088" y="3732937"/>
              <a:ext cx="1411170" cy="169318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2046330" y="3247769"/>
              <a:ext cx="1417680" cy="284205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5939480" y="2973861"/>
              <a:ext cx="1567249" cy="519179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7451125" y="3777245"/>
              <a:ext cx="339810" cy="19516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371069" y="4803793"/>
              <a:ext cx="1795850" cy="120927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949179" y="3448732"/>
              <a:ext cx="1019963" cy="953134"/>
            </a:xfrm>
            <a:prstGeom prst="line">
              <a:avLst/>
            </a:prstGeom>
            <a:ln w="952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1218336" y="3448732"/>
              <a:ext cx="2328916" cy="164376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1301578" y="5293456"/>
              <a:ext cx="1989438" cy="333632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776185" y="4803793"/>
              <a:ext cx="1192957" cy="622331"/>
            </a:xfrm>
            <a:prstGeom prst="line">
              <a:avLst/>
            </a:prstGeom>
            <a:ln w="952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1017373" y="3732937"/>
              <a:ext cx="543788" cy="127631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3575222" y="3531974"/>
              <a:ext cx="172994" cy="181090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 flipV="1">
              <a:off x="5856238" y="3174824"/>
              <a:ext cx="1310681" cy="283824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5454311" y="3694003"/>
              <a:ext cx="2135660" cy="90882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5170106" y="3258066"/>
              <a:ext cx="485169" cy="106055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57" y="4960985"/>
            <a:ext cx="808034" cy="120499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12802" y="3596705"/>
            <a:ext cx="44895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Hang on!  This “20%” figure just came from running experiments on this particular graph.  What about general graphs?  Can we prove something?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44295" y="6206818"/>
            <a:ext cx="3563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7030A0"/>
                </a:solidFill>
              </a:rPr>
              <a:t>Plucky the pedantic penguin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53557" y="5040722"/>
            <a:ext cx="35832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Also, we should be a bit more precise about this “about 5 times” statement.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7082" y="4764052"/>
            <a:ext cx="694951" cy="72421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55A1933-11D8-AC4F-9395-677CD686D5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326" y="5548553"/>
            <a:ext cx="712465" cy="742463"/>
          </a:xfrm>
          <a:prstGeom prst="rect">
            <a:avLst/>
          </a:prstGeom>
        </p:spPr>
      </p:pic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4FBC7DBD-923A-784F-A8E4-68D015AA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8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4706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Questions</a:t>
            </a:r>
            <a:br>
              <a:rPr lang="en-US" dirty="0"/>
            </a:br>
            <a:r>
              <a:rPr lang="en-US" sz="2800" dirty="0"/>
              <a:t>To generalize this approach to all graphs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2232820"/>
                <a:ext cx="7753350" cy="4351338"/>
              </a:xfrm>
            </p:spPr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What is the probability that Karger’s algorithm returns a minimum cut in a general graph?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>
                  <a:solidFill>
                    <a:schemeClr val="accent4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How many times should we run </a:t>
                </a:r>
                <a:r>
                  <a:rPr lang="en-US" dirty="0" err="1"/>
                  <a:t>Karger’s</a:t>
                </a:r>
                <a:r>
                  <a:rPr lang="en-US" dirty="0"/>
                  <a:t> algorithm to “probably” succeed?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Say, with probability 0.99?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Or more generally,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1−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𝛿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 ?</m:t>
                    </m:r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232820"/>
                <a:ext cx="7753350" cy="4351338"/>
              </a:xfrm>
              <a:blipFill>
                <a:blip r:embed="rId2"/>
                <a:stretch>
                  <a:fillRect l="-1637" t="-26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810" y="374501"/>
            <a:ext cx="817549" cy="524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62440">
            <a:off x="5672087" y="413329"/>
            <a:ext cx="817549" cy="5240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027" y="623669"/>
            <a:ext cx="817549" cy="5240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681">
            <a:off x="7621058" y="446644"/>
            <a:ext cx="817549" cy="524049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8600C72-1367-E34F-9F83-5AA07AF28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6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to Question 1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2171614"/>
                <a:ext cx="7886700" cy="2078266"/>
              </a:xfrm>
              <a:ln>
                <a:solidFill>
                  <a:schemeClr val="accent4"/>
                </a:solidFill>
              </a:ln>
            </p:spPr>
            <p:txBody>
              <a:bodyPr anchor="ctr"/>
              <a:lstStyle/>
              <a:p>
                <a:pPr marL="0" indent="0" algn="ctr">
                  <a:buNone/>
                </a:pPr>
                <a:r>
                  <a:rPr lang="en-US" dirty="0"/>
                  <a:t>The probability that Karger’s algorithm returns a minimum cut on a graph with n vertices is </a:t>
                </a:r>
              </a:p>
              <a:p>
                <a:pPr marL="0" indent="0" algn="ctr">
                  <a:buNone/>
                </a:pPr>
                <a:r>
                  <a:rPr lang="en-US" sz="4400" dirty="0">
                    <a:solidFill>
                      <a:schemeClr val="tx1"/>
                    </a:solidFill>
                  </a:rPr>
                  <a:t>at least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4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mr-IN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noBar"/>
                                <m:ctrlPr>
                                  <a:rPr lang="mr-IN" sz="4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US" sz="4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171614"/>
                <a:ext cx="7886700" cy="2078266"/>
              </a:xfrm>
              <a:blipFill>
                <a:blip r:embed="rId2"/>
                <a:stretch>
                  <a:fillRect t="-19880" b="-90964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228109" y="5670763"/>
                <a:ext cx="5723053" cy="975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400" dirty="0">
                    <a:solidFill>
                      <a:schemeClr val="accent4"/>
                    </a:solidFill>
                  </a:rPr>
                  <a:t>In this case,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400" i="1" dirty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mr-IN" sz="24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noBar"/>
                                <m:ctrlPr>
                                  <a:rPr lang="mr-IN" sz="2400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accent4"/>
                                    </a:solidFill>
                                    <a:latin typeface="Cambria Math" charset="0"/>
                                  </a:rPr>
                                  <m:t>8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4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den>
                    </m:f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=0.036, </m:t>
                    </m:r>
                    <m:r>
                      <a:rPr lang="en-US" sz="2400" b="0" i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chemeClr val="accent4"/>
                    </a:solidFill>
                  </a:rPr>
                  <a:t>so we are guaranteed to win at least 3.6% of the time.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109" y="5670763"/>
                <a:ext cx="5723053" cy="975203"/>
              </a:xfrm>
              <a:prstGeom prst="rect">
                <a:avLst/>
              </a:prstGeom>
              <a:blipFill rotWithShape="0">
                <a:blip r:embed="rId3"/>
                <a:stretch>
                  <a:fillRect t="-73125" r="-2985" b="-7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 rot="20467693">
            <a:off x="397664" y="4768333"/>
            <a:ext cx="3337869" cy="1804861"/>
            <a:chOff x="733167" y="2689655"/>
            <a:chExt cx="7341973" cy="3607621"/>
          </a:xfrm>
        </p:grpSpPr>
        <p:sp>
          <p:nvSpPr>
            <p:cNvPr id="6" name="Oval 5"/>
            <p:cNvSpPr/>
            <p:nvPr/>
          </p:nvSpPr>
          <p:spPr>
            <a:xfrm>
              <a:off x="7166919" y="572886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7506729" y="320883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4885900" y="431862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5371069" y="268965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464010" y="2963563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291016" y="534288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1477919" y="3247768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733167" y="5009250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963088" y="3732937"/>
              <a:ext cx="1411170" cy="169318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2046330" y="3247769"/>
              <a:ext cx="1417680" cy="284205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5939480" y="2973861"/>
              <a:ext cx="1567249" cy="519179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7451125" y="3777245"/>
              <a:ext cx="339810" cy="19516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371069" y="4803793"/>
              <a:ext cx="1795850" cy="120927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949179" y="3448732"/>
              <a:ext cx="1019963" cy="953134"/>
            </a:xfrm>
            <a:prstGeom prst="line">
              <a:avLst/>
            </a:prstGeom>
            <a:ln w="952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1218336" y="3448732"/>
              <a:ext cx="2328916" cy="164376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1301578" y="5293456"/>
              <a:ext cx="1989438" cy="333632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776185" y="4803793"/>
              <a:ext cx="1192957" cy="622331"/>
            </a:xfrm>
            <a:prstGeom prst="line">
              <a:avLst/>
            </a:prstGeom>
            <a:ln w="952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1017373" y="3732937"/>
              <a:ext cx="543788" cy="127631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3575222" y="3531974"/>
              <a:ext cx="172994" cy="181090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 flipV="1">
              <a:off x="5856238" y="3174824"/>
              <a:ext cx="1310681" cy="283824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5454311" y="3694003"/>
              <a:ext cx="2135660" cy="90882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5170106" y="3258066"/>
              <a:ext cx="485169" cy="106055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546676" y="1665093"/>
            <a:ext cx="4750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Claim: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7133D26D-D826-144E-928D-CDEC82499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7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2232820"/>
                <a:ext cx="7753350" cy="4351338"/>
              </a:xfrm>
            </p:spPr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What is the probability that </a:t>
                </a:r>
                <a:r>
                  <a:rPr lang="en-US" dirty="0" err="1"/>
                  <a:t>Karger’s</a:t>
                </a:r>
                <a:r>
                  <a:rPr lang="en-US" dirty="0"/>
                  <a:t> algorithm returns a minimum cut?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>
                  <a:solidFill>
                    <a:schemeClr val="accent4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How many times should we run </a:t>
                </a:r>
                <a:r>
                  <a:rPr lang="en-US" dirty="0" err="1"/>
                  <a:t>Karger’s</a:t>
                </a:r>
                <a:r>
                  <a:rPr lang="en-US" dirty="0"/>
                  <a:t> algorithm to “probably” succeed?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Say, with probability 0.99?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Or more generally,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1 −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𝛿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?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232820"/>
                <a:ext cx="7753350" cy="4351338"/>
              </a:xfrm>
              <a:blipFill rotWithShape="0">
                <a:blip r:embed="rId2"/>
                <a:stretch>
                  <a:fillRect l="-1651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764" y="885693"/>
            <a:ext cx="817549" cy="524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62440">
            <a:off x="5672087" y="413329"/>
            <a:ext cx="817549" cy="5240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027" y="623669"/>
            <a:ext cx="817549" cy="5240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681">
            <a:off x="7621058" y="446644"/>
            <a:ext cx="817549" cy="524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607127" y="3144982"/>
                <a:ext cx="7038109" cy="799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D7300"/>
                    </a:solidFill>
                  </a:rPr>
                  <a:t>According to the claim, at least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solidFill>
                              <a:srgbClr val="FD7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D730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mr-IN" sz="2800" b="0" i="1" smtClean="0">
                                <a:solidFill>
                                  <a:srgbClr val="FD7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noBar"/>
                                <m:ctrlPr>
                                  <a:rPr lang="mr-IN" sz="2800" b="0" i="1" smtClean="0">
                                    <a:solidFill>
                                      <a:srgbClr val="FD73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solidFill>
                                      <a:srgbClr val="FD7300"/>
                                    </a:solidFill>
                                    <a:latin typeface="Cambria Math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solidFill>
                                      <a:srgbClr val="FD73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den>
                    </m:f>
                  </m:oMath>
                </a14:m>
                <a:r>
                  <a:rPr lang="en-US" sz="2800" dirty="0">
                    <a:solidFill>
                      <a:srgbClr val="FD73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7127" y="3144982"/>
                <a:ext cx="7038109" cy="799065"/>
              </a:xfrm>
              <a:prstGeom prst="rect">
                <a:avLst/>
              </a:prstGeom>
              <a:blipFill>
                <a:blip r:embed="rId4"/>
                <a:stretch>
                  <a:fillRect l="-1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AEF795-D302-584C-A70A-AEBBA94E6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4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Before we prove the Claim</a:t>
            </a:r>
            <a:endParaRPr lang="en-US" sz="6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14350" indent="-514350">
                  <a:buFont typeface="+mj-lt"/>
                  <a:buAutoNum type="arabicPeriod" startAt="2"/>
                </a:pPr>
                <a:r>
                  <a:rPr lang="en-US" dirty="0"/>
                  <a:t>How many times should we run </a:t>
                </a:r>
                <a:r>
                  <a:rPr lang="en-US" dirty="0" err="1"/>
                  <a:t>Karger’s</a:t>
                </a:r>
                <a:r>
                  <a:rPr lang="en-US" dirty="0"/>
                  <a:t> algorithm to succeed with probability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1 −</m:t>
                    </m:r>
                    <m:r>
                      <a:rPr lang="en-US" i="1">
                        <a:latin typeface="Cambria Math" charset="0"/>
                      </a:rPr>
                      <m:t>𝛿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62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277" y="3327400"/>
            <a:ext cx="5105400" cy="3530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2081" y="4190269"/>
            <a:ext cx="3337869" cy="1804861"/>
            <a:chOff x="733167" y="2689655"/>
            <a:chExt cx="7341973" cy="3607621"/>
          </a:xfrm>
        </p:grpSpPr>
        <p:sp>
          <p:nvSpPr>
            <p:cNvPr id="6" name="Oval 5"/>
            <p:cNvSpPr/>
            <p:nvPr/>
          </p:nvSpPr>
          <p:spPr>
            <a:xfrm>
              <a:off x="7166919" y="572886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7506729" y="320883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4885900" y="431862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5371069" y="268965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464010" y="2963563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291016" y="534288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1477919" y="3247768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733167" y="5009250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963088" y="3732937"/>
              <a:ext cx="1411170" cy="169318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2046330" y="3247769"/>
              <a:ext cx="1417680" cy="284205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5939480" y="2973861"/>
              <a:ext cx="1567249" cy="519179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7451125" y="3777245"/>
              <a:ext cx="339810" cy="19516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371069" y="4803793"/>
              <a:ext cx="1795850" cy="120927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949179" y="3448732"/>
              <a:ext cx="1019963" cy="953134"/>
            </a:xfrm>
            <a:prstGeom prst="line">
              <a:avLst/>
            </a:prstGeom>
            <a:ln w="952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1218336" y="3448732"/>
              <a:ext cx="2328916" cy="164376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1301578" y="5293456"/>
              <a:ext cx="1989438" cy="333632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776185" y="4803793"/>
              <a:ext cx="1192957" cy="622331"/>
            </a:xfrm>
            <a:prstGeom prst="line">
              <a:avLst/>
            </a:prstGeom>
            <a:ln w="952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1017373" y="3732937"/>
              <a:ext cx="543788" cy="127631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3575222" y="3531974"/>
              <a:ext cx="172994" cy="181090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 flipV="1">
              <a:off x="5856238" y="3174824"/>
              <a:ext cx="1310681" cy="283824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5454311" y="3694003"/>
              <a:ext cx="2135660" cy="90882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5170106" y="3258066"/>
              <a:ext cx="485169" cy="106055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C14000C7-A7C0-C248-886C-064BC5762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2071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580" y="0"/>
            <a:ext cx="7886700" cy="1325563"/>
          </a:xfrm>
        </p:spPr>
        <p:txBody>
          <a:bodyPr/>
          <a:lstStyle/>
          <a:p>
            <a:r>
              <a:rPr lang="en-US" dirty="0"/>
              <a:t>A computation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5654" y="1299369"/>
                <a:ext cx="8886053" cy="5381862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Suppose :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the probability of successfully returning a minimum cut is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𝒑</m:t>
                    </m:r>
                    <m:r>
                      <a:rPr lang="en-US" b="1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𝟎</m:t>
                        </m:r>
                        <m:r>
                          <a:rPr lang="en-US" b="1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1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, 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we want failure probability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𝛿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∈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0,1</m:t>
                        </m:r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.</m:t>
                    </m:r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endParaRPr lang="en-US" dirty="0">
                  <a:solidFill>
                    <a:schemeClr val="accent4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Pr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⁡[ 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do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n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′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t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return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a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min</m:t>
                        </m:r>
                      </m:fName>
                      <m:e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cut</m:t>
                        </m:r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in</m:t>
                        </m:r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trials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]=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1−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𝑇</m:t>
                            </m:r>
                          </m:sup>
                        </m:sSup>
                      </m:e>
                    </m:func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r>
                  <a:rPr lang="en-US" dirty="0"/>
                  <a:t>The claim says </a:t>
                </a:r>
                <a:r>
                  <a:rPr lang="en-US" dirty="0">
                    <a:solidFill>
                      <a:srgbClr val="FD7300"/>
                    </a:solidFill>
                  </a:rPr>
                  <a:t>p = 1/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mr-IN" i="1" smtClean="0">
                            <a:solidFill>
                              <a:srgbClr val="FD73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i="1" smtClean="0">
                                <a:solidFill>
                                  <a:srgbClr val="FD7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rgbClr val="FD7300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rgbClr val="FD7300"/>
                                </a:solidFill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.  Let’s choose </a:t>
                </a:r>
                <a:r>
                  <a:rPr lang="en-US" dirty="0">
                    <a:solidFill>
                      <a:srgbClr val="FD7300"/>
                    </a:solidFill>
                  </a:rPr>
                  <a:t>T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mr-IN" i="1">
                            <a:solidFill>
                              <a:srgbClr val="FD73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i="1">
                                <a:solidFill>
                                  <a:srgbClr val="FD7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FD7300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rgbClr val="FD7300"/>
                                </a:solidFill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i="1">
                        <a:solidFill>
                          <a:srgbClr val="FD73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FD7300"/>
                    </a:solidFill>
                  </a:rPr>
                  <a:t>ln(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D7300"/>
                        </a:solidFill>
                        <a:latin typeface="Cambria Math" charset="0"/>
                      </a:rPr>
                      <m:t>1/</m:t>
                    </m:r>
                    <m:r>
                      <a:rPr lang="en-US" b="0" i="1" smtClean="0">
                        <a:solidFill>
                          <a:srgbClr val="FD7300"/>
                        </a:solidFill>
                        <a:latin typeface="Cambria Math" charset="0"/>
                      </a:rPr>
                      <m:t>𝛿</m:t>
                    </m:r>
                    <m:r>
                      <a:rPr lang="en-US" b="0" i="0" smtClean="0">
                        <a:solidFill>
                          <a:srgbClr val="FD730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baseline="30000" dirty="0">
                    <a:solidFill>
                      <a:srgbClr val="FD7300"/>
                    </a:solidFill>
                  </a:rPr>
                  <a:t> .</a:t>
                </a:r>
                <a:endParaRPr lang="en-US" dirty="0">
                  <a:solidFill>
                    <a:srgbClr val="FD73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mtClean="0">
                        <a:solidFill>
                          <a:schemeClr val="tx1"/>
                        </a:solidFill>
                        <a:latin typeface="Cambria Math" charset="0"/>
                      </a:rPr>
                      <m:t>Pr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⁡[ </m:t>
                    </m:r>
                    <m:r>
                      <m:rPr>
                        <m:nor/>
                      </m:rPr>
                      <a:rPr lang="en-US">
                        <a:solidFill>
                          <a:schemeClr val="tx1"/>
                        </a:solidFill>
                        <a:latin typeface="Cambria Math" charset="0"/>
                      </a:rPr>
                      <m:t>do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charset="0"/>
                      </a:rPr>
                      <m:t>n</m:t>
                    </m:r>
                    <m:r>
                      <a:rPr lang="en-US">
                        <a:solidFill>
                          <a:schemeClr val="tx1"/>
                        </a:solidFill>
                        <a:latin typeface="Cambria Math" charset="0"/>
                      </a:rPr>
                      <m:t>′</m:t>
                    </m:r>
                    <m:r>
                      <m:rPr>
                        <m:nor/>
                      </m:rPr>
                      <a:rPr lang="en-US">
                        <a:solidFill>
                          <a:schemeClr val="tx1"/>
                        </a:solidFill>
                        <a:latin typeface="Cambria Math" charset="0"/>
                      </a:rPr>
                      <m:t>t</m:t>
                    </m:r>
                    <m:r>
                      <m:rPr>
                        <m:nor/>
                      </m:rPr>
                      <a:rPr lang="en-US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solidFill>
                          <a:schemeClr val="tx1"/>
                        </a:solidFill>
                        <a:latin typeface="Cambria Math" charset="0"/>
                      </a:rPr>
                      <m:t>return</m:t>
                    </m:r>
                    <m:r>
                      <m:rPr>
                        <m:nor/>
                      </m:rPr>
                      <a:rPr lang="en-US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solidFill>
                          <a:schemeClr val="tx1"/>
                        </a:solidFill>
                        <a:latin typeface="Cambria Math" charset="0"/>
                      </a:rPr>
                      <m:t>a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min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cut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in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T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trials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 ]</m:t>
                    </m:r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1 −</m:t>
                            </m:r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𝑝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accent4"/>
                                    </a:solidFill>
                                    <a:latin typeface="Cambria Math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accent4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solidFill>
                                      <a:schemeClr val="accent4"/>
                                    </a:solidFill>
                                    <a:latin typeface="Cambria Math" charset="0"/>
                                  </a:rPr>
                                  <m:t>𝑝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𝑝𝑇</m:t>
                        </m:r>
                      </m:sup>
                    </m:sSup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𝛿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sup>
                    </m:sSup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𝛿</m:t>
                    </m:r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5654" y="1299369"/>
                <a:ext cx="8886053" cy="5381862"/>
              </a:xfrm>
              <a:blipFill>
                <a:blip r:embed="rId2"/>
                <a:stretch>
                  <a:fillRect l="-1143"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783860" y="6311899"/>
                <a:ext cx="211455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solidFill>
                            <a:srgbClr val="CF6E6C"/>
                          </a:solidFill>
                          <a:latin typeface="Cambria Math" charset="0"/>
                        </a:rPr>
                        <m:t>1−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CF6E6C"/>
                          </a:solidFill>
                          <a:latin typeface="Cambria Math" charset="0"/>
                        </a:rPr>
                        <m:t>p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≤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𝑝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860" y="6311899"/>
                <a:ext cx="2114550" cy="369332"/>
              </a:xfrm>
              <a:prstGeom prst="rect">
                <a:avLst/>
              </a:prstGeom>
              <a:blipFill rotWithShape="0">
                <a:blip r:embed="rId3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313" y="4319014"/>
            <a:ext cx="3178967" cy="18579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12677" y="392098"/>
                <a:ext cx="4450797" cy="695255"/>
              </a:xfrm>
              <a:prstGeom prst="rect">
                <a:avLst/>
              </a:prstGeom>
              <a:noFill/>
              <a:ln>
                <a:solidFill>
                  <a:srgbClr val="FD73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chemeClr val="tx1"/>
                    </a:solidFill>
                  </a:rPr>
                  <a:t>Punchline: </a:t>
                </a:r>
                <a:r>
                  <a:rPr lang="en-US">
                    <a:solidFill>
                      <a:schemeClr val="tx1"/>
                    </a:solidFill>
                  </a:rPr>
                  <a:t>If </a:t>
                </a:r>
                <a:r>
                  <a:rPr lang="en-US" dirty="0">
                    <a:solidFill>
                      <a:schemeClr val="tx1"/>
                    </a:solidFill>
                  </a:rPr>
                  <a:t>we repeat </a:t>
                </a:r>
                <a:r>
                  <a:rPr lang="en-US" b="1" dirty="0">
                    <a:solidFill>
                      <a:schemeClr val="tx1"/>
                    </a:solidFill>
                  </a:rPr>
                  <a:t>T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mr-IN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𝒏</m:t>
                            </m:r>
                          </m:num>
                          <m:den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𝟐</m:t>
                            </m:r>
                          </m:den>
                        </m:f>
                      </m:e>
                    </m:d>
                    <m:r>
                      <a:rPr lang="en-US" b="1" i="1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ln(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𝟏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/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𝜹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times, we win with probability at least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𝟏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−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𝜹</m:t>
                    </m:r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.</m:t>
                    </m:r>
                  </m:oMath>
                </a14:m>
                <a:endParaRPr 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2677" y="392098"/>
                <a:ext cx="4450797" cy="695255"/>
              </a:xfrm>
              <a:prstGeom prst="rect">
                <a:avLst/>
              </a:prstGeom>
              <a:blipFill rotWithShape="0">
                <a:blip r:embed="rId5"/>
                <a:stretch>
                  <a:fillRect l="-956" t="-45690" r="-2049" b="-20690"/>
                </a:stretch>
              </a:blipFill>
              <a:ln>
                <a:solidFill>
                  <a:srgbClr val="FD73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968313" y="5247988"/>
                <a:ext cx="7697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0" smtClean="0">
                          <a:solidFill>
                            <a:srgbClr val="CF6E6C"/>
                          </a:solidFill>
                          <a:latin typeface="Cambria Math" charset="0"/>
                        </a:rPr>
                        <m:t>1−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CF6E6C"/>
                          </a:solidFill>
                          <a:latin typeface="Cambria Math" charset="0"/>
                        </a:rPr>
                        <m:t>p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313" y="5247988"/>
                <a:ext cx="769763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608593" y="4660256"/>
                <a:ext cx="6029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𝑝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593" y="4660256"/>
                <a:ext cx="602986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709D5-18D6-3A4C-B867-86B67B882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4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/>
      <p:bldP spid="9" grpId="0" animBg="1"/>
      <p:bldP spid="10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2232820"/>
                <a:ext cx="7753350" cy="4351338"/>
              </a:xfrm>
            </p:spPr>
            <p:txBody>
              <a:bodyPr/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What is the probability that </a:t>
                </a:r>
                <a:r>
                  <a:rPr lang="en-US" dirty="0" err="1"/>
                  <a:t>Karger’s</a:t>
                </a:r>
                <a:r>
                  <a:rPr lang="en-US" dirty="0"/>
                  <a:t> algorithm returns a minimum cut?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dirty="0">
                  <a:solidFill>
                    <a:schemeClr val="accent4"/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endParaRPr lang="en-US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How many times should we run </a:t>
                </a:r>
                <a:r>
                  <a:rPr lang="en-US" dirty="0" err="1"/>
                  <a:t>Karger’s</a:t>
                </a:r>
                <a:r>
                  <a:rPr lang="en-US" dirty="0"/>
                  <a:t> algorithm to “probably” succeed?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Say, with probability 0.99?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Or more generally,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1 −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𝛿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?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232820"/>
                <a:ext cx="7753350" cy="4351338"/>
              </a:xfrm>
              <a:blipFill rotWithShape="0">
                <a:blip r:embed="rId2"/>
                <a:stretch>
                  <a:fillRect l="-1651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764" y="885693"/>
            <a:ext cx="817549" cy="524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962440">
            <a:off x="5672087" y="413329"/>
            <a:ext cx="817549" cy="5240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027" y="623669"/>
            <a:ext cx="817549" cy="5240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681">
            <a:off x="7621058" y="446644"/>
            <a:ext cx="817549" cy="5240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607127" y="3144982"/>
                <a:ext cx="7038109" cy="799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D7300"/>
                    </a:solidFill>
                  </a:rPr>
                  <a:t>According to the claim, at least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solidFill>
                              <a:srgbClr val="FD7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D7300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mr-IN" sz="2800" b="0" i="1" smtClean="0">
                                <a:solidFill>
                                  <a:srgbClr val="FD7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noBar"/>
                                <m:ctrlPr>
                                  <a:rPr lang="mr-IN" sz="2800" b="0" i="1" smtClean="0">
                                    <a:solidFill>
                                      <a:srgbClr val="FD73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solidFill>
                                      <a:srgbClr val="FD7300"/>
                                    </a:solidFill>
                                    <a:latin typeface="Cambria Math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solidFill>
                                      <a:srgbClr val="FD7300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den>
                    </m:f>
                  </m:oMath>
                </a14:m>
                <a:r>
                  <a:rPr lang="en-US" sz="2800" dirty="0">
                    <a:solidFill>
                      <a:srgbClr val="FD73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7127" y="3144982"/>
                <a:ext cx="7038109" cy="799065"/>
              </a:xfrm>
              <a:prstGeom prst="rect">
                <a:avLst/>
              </a:prstGeom>
              <a:blipFill>
                <a:blip r:embed="rId4"/>
                <a:stretch>
                  <a:fillRect l="-1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624483" y="5785093"/>
                <a:ext cx="7038109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mr-IN" sz="2800" b="0" i="1" smtClean="0">
                            <a:solidFill>
                              <a:srgbClr val="FD73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800" b="0" i="1" smtClean="0">
                                <a:solidFill>
                                  <a:srgbClr val="FD7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solidFill>
                                  <a:srgbClr val="FD7300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800" b="0" i="1" smtClean="0">
                                <a:solidFill>
                                  <a:srgbClr val="FD7300"/>
                                </a:solidFill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</m:e>
                    </m:d>
                    <m:func>
                      <m:funcPr>
                        <m:ctrlPr>
                          <a:rPr lang="en-US" sz="2800" b="0" i="1" smtClean="0">
                            <a:solidFill>
                              <a:srgbClr val="FD73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FD7300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D7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b="0" i="1" smtClean="0">
                                    <a:solidFill>
                                      <a:srgbClr val="FD73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solidFill>
                                      <a:srgbClr val="FD7300"/>
                                    </a:solidFill>
                                    <a:latin typeface="Cambria Math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solidFill>
                                      <a:srgbClr val="FD7300"/>
                                    </a:solidFill>
                                    <a:latin typeface="Cambria Math" charset="0"/>
                                  </a:rPr>
                                  <m:t>𝛿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2800" b="0" i="1" smtClean="0">
                        <a:solidFill>
                          <a:srgbClr val="FD73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rgbClr val="FD7300"/>
                    </a:solidFill>
                  </a:rPr>
                  <a:t>times. 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483" y="5785093"/>
                <a:ext cx="7038109" cy="737189"/>
              </a:xfrm>
              <a:prstGeom prst="rect">
                <a:avLst/>
              </a:prstGeom>
              <a:blipFill>
                <a:blip r:embed="rId5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C5D9ED-1083-874F-BE0B-05258EA35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2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cuts in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354712" cy="4351338"/>
          </a:xfrm>
        </p:spPr>
        <p:txBody>
          <a:bodyPr/>
          <a:lstStyle/>
          <a:p>
            <a:r>
              <a:rPr lang="en-US" dirty="0"/>
              <a:t>A cut is a partition of the vertices into two </a:t>
            </a:r>
            <a:r>
              <a:rPr lang="en-US" dirty="0">
                <a:solidFill>
                  <a:schemeClr val="accent1"/>
                </a:solidFill>
              </a:rPr>
              <a:t>nonempty</a:t>
            </a:r>
            <a:r>
              <a:rPr lang="en-US" dirty="0"/>
              <a:t> parts.</a:t>
            </a:r>
          </a:p>
        </p:txBody>
      </p:sp>
      <p:sp>
        <p:nvSpPr>
          <p:cNvPr id="4" name="Oval 3"/>
          <p:cNvSpPr/>
          <p:nvPr/>
        </p:nvSpPr>
        <p:spPr>
          <a:xfrm>
            <a:off x="7166919" y="572886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85900" y="43186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464010" y="2963563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477919" y="3247768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0" idx="5"/>
            <a:endCxn id="9" idx="1"/>
          </p:cNvCxnSpPr>
          <p:nvPr/>
        </p:nvCxnSpPr>
        <p:spPr>
          <a:xfrm>
            <a:off x="1963088" y="3732937"/>
            <a:ext cx="1411170" cy="169318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0" idx="6"/>
            <a:endCxn id="8" idx="2"/>
          </p:cNvCxnSpPr>
          <p:nvPr/>
        </p:nvCxnSpPr>
        <p:spPr>
          <a:xfrm flipV="1">
            <a:off x="2046330" y="3247769"/>
            <a:ext cx="1417680" cy="284205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5" idx="2"/>
            <a:endCxn id="7" idx="6"/>
          </p:cNvCxnSpPr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5" idx="4"/>
            <a:endCxn id="4" idx="0"/>
          </p:cNvCxnSpPr>
          <p:nvPr/>
        </p:nvCxnSpPr>
        <p:spPr>
          <a:xfrm flipH="1">
            <a:off x="7451125" y="3777245"/>
            <a:ext cx="339810" cy="195162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6" idx="5"/>
            <a:endCxn id="4" idx="2"/>
          </p:cNvCxnSpPr>
          <p:nvPr/>
        </p:nvCxnSpPr>
        <p:spPr>
          <a:xfrm>
            <a:off x="5371069" y="4803793"/>
            <a:ext cx="1795850" cy="120927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8" idx="5"/>
            <a:endCxn id="6" idx="1"/>
          </p:cNvCxnSpPr>
          <p:nvPr/>
        </p:nvCxnSpPr>
        <p:spPr>
          <a:xfrm>
            <a:off x="3949179" y="3448732"/>
            <a:ext cx="1019963" cy="953134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8" idx="3"/>
            <a:endCxn id="11" idx="7"/>
          </p:cNvCxnSpPr>
          <p:nvPr/>
        </p:nvCxnSpPr>
        <p:spPr>
          <a:xfrm flipH="1">
            <a:off x="1218336" y="3448732"/>
            <a:ext cx="2328916" cy="164376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9" idx="2"/>
            <a:endCxn id="11" idx="6"/>
          </p:cNvCxnSpPr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9" idx="7"/>
            <a:endCxn id="6" idx="3"/>
          </p:cNvCxnSpPr>
          <p:nvPr/>
        </p:nvCxnSpPr>
        <p:spPr>
          <a:xfrm flipV="1">
            <a:off x="3776185" y="4803793"/>
            <a:ext cx="1192957" cy="622331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11" idx="0"/>
            <a:endCxn id="10" idx="3"/>
          </p:cNvCxnSpPr>
          <p:nvPr/>
        </p:nvCxnSpPr>
        <p:spPr>
          <a:xfrm flipV="1">
            <a:off x="1017373" y="3732937"/>
            <a:ext cx="543788" cy="127631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9" idx="0"/>
            <a:endCxn id="8" idx="4"/>
          </p:cNvCxnSpPr>
          <p:nvPr/>
        </p:nvCxnSpPr>
        <p:spPr>
          <a:xfrm flipV="1">
            <a:off x="3575222" y="3531974"/>
            <a:ext cx="172994" cy="181090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" idx="2"/>
            <a:endCxn id="7" idx="5"/>
          </p:cNvCxnSpPr>
          <p:nvPr/>
        </p:nvCxnSpPr>
        <p:spPr>
          <a:xfrm flipH="1" flipV="1">
            <a:off x="5856238" y="3174824"/>
            <a:ext cx="1310681" cy="283824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5" idx="3"/>
            <a:endCxn id="6" idx="6"/>
          </p:cNvCxnSpPr>
          <p:nvPr/>
        </p:nvCxnSpPr>
        <p:spPr>
          <a:xfrm flipH="1">
            <a:off x="5454311" y="3694003"/>
            <a:ext cx="2135660" cy="90882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7" idx="4"/>
            <a:endCxn id="6" idx="0"/>
          </p:cNvCxnSpPr>
          <p:nvPr/>
        </p:nvCxnSpPr>
        <p:spPr>
          <a:xfrm flipH="1">
            <a:off x="5170106" y="3258066"/>
            <a:ext cx="485169" cy="106055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2504656" y="2335427"/>
            <a:ext cx="2047788" cy="4238368"/>
          </a:xfrm>
          <a:custGeom>
            <a:avLst/>
            <a:gdLst>
              <a:gd name="connsiteX0" fmla="*/ 547463 w 2047788"/>
              <a:gd name="connsiteY0" fmla="*/ 0 h 4238368"/>
              <a:gd name="connsiteX1" fmla="*/ 250901 w 2047788"/>
              <a:gd name="connsiteY1" fmla="*/ 296562 h 4238368"/>
              <a:gd name="connsiteX2" fmla="*/ 40836 w 2047788"/>
              <a:gd name="connsiteY2" fmla="*/ 1112108 h 4238368"/>
              <a:gd name="connsiteX3" fmla="*/ 1103517 w 2047788"/>
              <a:gd name="connsiteY3" fmla="*/ 2446638 h 4238368"/>
              <a:gd name="connsiteX4" fmla="*/ 1968490 w 2047788"/>
              <a:gd name="connsiteY4" fmla="*/ 3336324 h 4238368"/>
              <a:gd name="connsiteX5" fmla="*/ 1956133 w 2047788"/>
              <a:gd name="connsiteY5" fmla="*/ 4238368 h 4238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47788" h="4238368">
                <a:moveTo>
                  <a:pt x="547463" y="0"/>
                </a:moveTo>
                <a:cubicBezTo>
                  <a:pt x="441401" y="55605"/>
                  <a:pt x="335339" y="111211"/>
                  <a:pt x="250901" y="296562"/>
                </a:cubicBezTo>
                <a:cubicBezTo>
                  <a:pt x="166463" y="481913"/>
                  <a:pt x="-101267" y="753762"/>
                  <a:pt x="40836" y="1112108"/>
                </a:cubicBezTo>
                <a:cubicBezTo>
                  <a:pt x="182939" y="1470454"/>
                  <a:pt x="782241" y="2075935"/>
                  <a:pt x="1103517" y="2446638"/>
                </a:cubicBezTo>
                <a:cubicBezTo>
                  <a:pt x="1424793" y="2817341"/>
                  <a:pt x="1826387" y="3037702"/>
                  <a:pt x="1968490" y="3336324"/>
                </a:cubicBezTo>
                <a:cubicBezTo>
                  <a:pt x="2110593" y="3634946"/>
                  <a:pt x="2033363" y="3936657"/>
                  <a:pt x="1956133" y="4238368"/>
                </a:cubicBezTo>
              </a:path>
            </a:pathLst>
          </a:custGeom>
          <a:noFill/>
          <a:ln w="60325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054181" y="5940088"/>
            <a:ext cx="215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Part 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939480" y="5933059"/>
            <a:ext cx="215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Part 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24987" y="164163"/>
            <a:ext cx="2301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*For today, all graphs are </a:t>
            </a:r>
            <a:r>
              <a:rPr lang="en-US" b="1" dirty="0">
                <a:solidFill>
                  <a:schemeClr val="accent4"/>
                </a:solidFill>
              </a:rPr>
              <a:t>undirected and  unweighted.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B75CBA0-E33A-3C4A-B3AA-859C8A4CD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109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378981"/>
                <a:ext cx="7886700" cy="1587242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Theorem</a:t>
                </a:r>
                <a:br>
                  <a:rPr lang="en-US" dirty="0">
                    <a:solidFill>
                      <a:schemeClr val="tx1"/>
                    </a:solidFill>
                  </a:rPr>
                </a:br>
                <a:r>
                  <a:rPr lang="en-US" sz="3100" dirty="0">
                    <a:solidFill>
                      <a:schemeClr val="tx1"/>
                    </a:solidFill>
                  </a:rPr>
                  <a:t>Assuming the claim about 1/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mr-IN" sz="3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3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1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31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3100">
                        <a:solidFill>
                          <a:schemeClr val="tx1"/>
                        </a:solidFill>
                        <a:latin typeface="Cambria Math" charset="0"/>
                      </a:rPr>
                      <m:t>…</m:t>
                    </m:r>
                  </m:oMath>
                </a14:m>
                <a:br>
                  <a:rPr lang="en-US" dirty="0">
                    <a:solidFill>
                      <a:schemeClr val="tx1"/>
                    </a:solidFill>
                  </a:rPr>
                </a:b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378981"/>
                <a:ext cx="7886700" cy="1587242"/>
              </a:xfrm>
              <a:blipFill rotWithShape="0">
                <a:blip r:embed="rId2"/>
                <a:stretch>
                  <a:fillRect l="-2705" t="-12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8515350" cy="435133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Suppose G has n vertices.</a:t>
                </a:r>
              </a:p>
              <a:p>
                <a:endParaRPr lang="en-US" dirty="0"/>
              </a:p>
              <a:p>
                <a:r>
                  <a:rPr lang="en-US" dirty="0"/>
                  <a:t>Consider the following algorithm:</a:t>
                </a:r>
              </a:p>
              <a:p>
                <a:pPr lvl="1"/>
                <a:r>
                  <a:rPr lang="en-US" sz="2200" dirty="0">
                    <a:solidFill>
                      <a:schemeClr val="accent4"/>
                    </a:solidFill>
                  </a:rPr>
                  <a:t>b</a:t>
                </a:r>
                <a:r>
                  <a:rPr lang="en-US" sz="2200" dirty="0" err="1">
                    <a:solidFill>
                      <a:schemeClr val="accent4"/>
                    </a:solidFill>
                  </a:rPr>
                  <a:t>estCut</a:t>
                </a:r>
                <a:r>
                  <a:rPr lang="en-US" sz="2200" dirty="0">
                    <a:solidFill>
                      <a:schemeClr val="accent4"/>
                    </a:solidFill>
                  </a:rPr>
                  <a:t> = None</a:t>
                </a:r>
              </a:p>
              <a:p>
                <a:pPr lvl="1"/>
                <a:r>
                  <a:rPr lang="en-US" sz="2200" b="1" dirty="0">
                    <a:solidFill>
                      <a:schemeClr val="accent4"/>
                    </a:solidFill>
                  </a:rPr>
                  <a:t>for</a:t>
                </a:r>
                <a14:m>
                  <m:oMath xmlns:m="http://schemas.openxmlformats.org/officeDocument/2006/math">
                    <m:r>
                      <a:rPr lang="en-US" sz="2200" b="0" i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200" b="0" i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t</m:t>
                    </m:r>
                    <m:r>
                      <a:rPr lang="en-US" sz="2200" b="0" i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=1, …, </m:t>
                    </m:r>
                    <m:d>
                      <m:dPr>
                        <m:ctrlPr>
                          <a:rPr lang="mr-IN" sz="22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200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200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m:rPr>
                        <m:sty m:val="p"/>
                      </m:rPr>
                      <a:rPr lang="en-US" sz="2200" b="0" i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ln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0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𝛿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200" dirty="0">
                    <a:solidFill>
                      <a:schemeClr val="accent4"/>
                    </a:solidFill>
                  </a:rPr>
                  <a:t> :</a:t>
                </a:r>
              </a:p>
              <a:p>
                <a:pPr lvl="2"/>
                <a:r>
                  <a:rPr lang="en-US" sz="2200" dirty="0" err="1">
                    <a:solidFill>
                      <a:schemeClr val="accent4"/>
                    </a:solidFill>
                  </a:rPr>
                  <a:t>candidateCut</a:t>
                </a:r>
                <a:r>
                  <a:rPr lang="en-US" sz="22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accent4"/>
                        </a:solidFill>
                        <a:latin typeface="Cambria Math" charset="0"/>
                      </a:rPr>
                      <m:t>←</m:t>
                    </m:r>
                  </m:oMath>
                </a14:m>
                <a:r>
                  <a:rPr lang="en-US" sz="2200" dirty="0">
                    <a:solidFill>
                      <a:schemeClr val="accent4"/>
                    </a:solidFill>
                  </a:rPr>
                  <a:t> </a:t>
                </a:r>
                <a:r>
                  <a:rPr lang="en-US" sz="2200" b="1" dirty="0">
                    <a:solidFill>
                      <a:schemeClr val="accent4"/>
                    </a:solidFill>
                  </a:rPr>
                  <a:t>Karger</a:t>
                </a:r>
                <a:r>
                  <a:rPr lang="en-US" sz="2200" dirty="0">
                    <a:solidFill>
                      <a:schemeClr val="accent4"/>
                    </a:solidFill>
                  </a:rPr>
                  <a:t>(G)</a:t>
                </a:r>
                <a:endParaRPr lang="en-US" sz="1500" dirty="0">
                  <a:solidFill>
                    <a:srgbClr val="7030A0"/>
                  </a:solidFill>
                </a:endParaRPr>
              </a:p>
              <a:p>
                <a:pPr lvl="2"/>
                <a:r>
                  <a:rPr lang="en-US" sz="2200" b="1" dirty="0">
                    <a:solidFill>
                      <a:schemeClr val="accent4"/>
                    </a:solidFill>
                  </a:rPr>
                  <a:t>if</a:t>
                </a:r>
                <a:r>
                  <a:rPr lang="en-US" sz="2200" dirty="0">
                    <a:solidFill>
                      <a:schemeClr val="accent4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accent4"/>
                    </a:solidFill>
                  </a:rPr>
                  <a:t>candidateCut</a:t>
                </a:r>
                <a:r>
                  <a:rPr lang="en-US" sz="2200" dirty="0">
                    <a:solidFill>
                      <a:schemeClr val="accent4"/>
                    </a:solidFill>
                  </a:rPr>
                  <a:t> is smaller than </a:t>
                </a:r>
                <a:r>
                  <a:rPr lang="en-US" sz="2200" dirty="0" err="1">
                    <a:solidFill>
                      <a:schemeClr val="accent4"/>
                    </a:solidFill>
                  </a:rPr>
                  <a:t>bestCut</a:t>
                </a:r>
                <a:r>
                  <a:rPr lang="en-US" sz="2200" dirty="0">
                    <a:solidFill>
                      <a:schemeClr val="accent4"/>
                    </a:solidFill>
                  </a:rPr>
                  <a:t>:</a:t>
                </a:r>
              </a:p>
              <a:p>
                <a:pPr lvl="3"/>
                <a:r>
                  <a:rPr lang="en-US" sz="2200" dirty="0" err="1">
                    <a:solidFill>
                      <a:schemeClr val="accent4"/>
                    </a:solidFill>
                  </a:rPr>
                  <a:t>bestCut</a:t>
                </a:r>
                <a:r>
                  <a:rPr lang="en-US" sz="22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←</m:t>
                    </m:r>
                  </m:oMath>
                </a14:m>
                <a:r>
                  <a:rPr lang="en-US" sz="2200" dirty="0">
                    <a:solidFill>
                      <a:schemeClr val="accent4"/>
                    </a:solidFill>
                  </a:rPr>
                  <a:t> candidateCut</a:t>
                </a:r>
              </a:p>
              <a:p>
                <a:pPr lvl="1"/>
                <a:r>
                  <a:rPr lang="en-US" sz="2200" b="1" dirty="0">
                    <a:solidFill>
                      <a:schemeClr val="accent4"/>
                    </a:solidFill>
                  </a:rPr>
                  <a:t>return</a:t>
                </a:r>
                <a:r>
                  <a:rPr lang="en-US" sz="2200" dirty="0">
                    <a:solidFill>
                      <a:schemeClr val="accent4"/>
                    </a:solidFill>
                  </a:rPr>
                  <a:t> </a:t>
                </a:r>
                <a:r>
                  <a:rPr lang="en-US" sz="2200" dirty="0" err="1">
                    <a:solidFill>
                      <a:schemeClr val="accent4"/>
                    </a:solidFill>
                  </a:rPr>
                  <a:t>bestCut</a:t>
                </a:r>
                <a:endParaRPr lang="en-US" sz="2200" dirty="0">
                  <a:solidFill>
                    <a:schemeClr val="accent4"/>
                  </a:solidFill>
                </a:endParaRPr>
              </a:p>
              <a:p>
                <a:pPr lvl="1"/>
                <a:endParaRPr lang="en-US" dirty="0">
                  <a:solidFill>
                    <a:schemeClr val="accent4"/>
                  </a:solidFill>
                </a:endParaRPr>
              </a:p>
              <a:p>
                <a:r>
                  <a:rPr lang="en-US" dirty="0"/>
                  <a:t>Then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rgbClr val="CF6E6C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Pr</m:t>
                        </m:r>
                      </m:fName>
                      <m:e>
                        <m:r>
                          <a:rPr lang="en-US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[ 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this</m:t>
                        </m:r>
                        <m:r>
                          <a:rPr lang="en-US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does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CF6E6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rgbClr val="CF6E6C"/>
                                </a:solidFill>
                                <a:latin typeface="Cambria Math" charset="0"/>
                              </a:rPr>
                              <m:t>n</m:t>
                            </m:r>
                          </m:e>
                          <m:sup>
                            <m:r>
                              <a:rPr lang="en-US">
                                <a:solidFill>
                                  <a:srgbClr val="CF6E6C"/>
                                </a:solidFill>
                                <a:latin typeface="Cambria Math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t</m:t>
                        </m:r>
                        <m:r>
                          <a:rPr lang="en-US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return</m:t>
                        </m:r>
                        <m:r>
                          <a:rPr lang="en-US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a</m:t>
                        </m:r>
                        <m:r>
                          <a:rPr lang="en-US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min</m:t>
                        </m:r>
                      </m:e>
                    </m:func>
                    <m:r>
                      <m:rPr>
                        <m:sty m:val="p"/>
                      </m:rPr>
                      <a:rPr lang="en-US">
                        <a:solidFill>
                          <a:srgbClr val="CF6E6C"/>
                        </a:solidFill>
                        <a:latin typeface="Cambria Math" charset="0"/>
                      </a:rPr>
                      <m:t>cut</m:t>
                    </m:r>
                    <m:r>
                      <a:rPr lang="en-US">
                        <a:solidFill>
                          <a:srgbClr val="CF6E6C"/>
                        </a:solidFill>
                        <a:latin typeface="Cambria Math" charset="0"/>
                      </a:rPr>
                      <m:t> </m:t>
                    </m:r>
                    <m:r>
                      <a:rPr lang="en-US" i="1">
                        <a:solidFill>
                          <a:srgbClr val="CF6E6C"/>
                        </a:solidFill>
                        <a:latin typeface="Cambria Math" charset="0"/>
                      </a:rPr>
                      <m:t>]≤</m:t>
                    </m:r>
                    <m:r>
                      <a:rPr lang="en-US" i="1">
                        <a:solidFill>
                          <a:srgbClr val="CF6E6C"/>
                        </a:solidFill>
                        <a:latin typeface="Cambria Math" charset="0"/>
                      </a:rPr>
                      <m:t>𝛿</m:t>
                    </m:r>
                    <m:r>
                      <a:rPr lang="en-US" i="1">
                        <a:solidFill>
                          <a:srgbClr val="CF6E6C"/>
                        </a:solidFill>
                        <a:latin typeface="Cambria Math" charset="0"/>
                      </a:rPr>
                      <m:t>.</m:t>
                    </m:r>
                  </m:oMath>
                </a14:m>
                <a:endParaRPr lang="en-US" dirty="0">
                  <a:solidFill>
                    <a:srgbClr val="CF6E6C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8515350" cy="4351338"/>
              </a:xfrm>
              <a:blipFill rotWithShape="0">
                <a:blip r:embed="rId3"/>
                <a:stretch>
                  <a:fillRect l="-1074" t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7465" y="5601550"/>
            <a:ext cx="1346535" cy="1256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90509" y="4461164"/>
            <a:ext cx="19534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7030A0"/>
                </a:solidFill>
              </a:rPr>
              <a:t>How many repetitions would you need if instead of </a:t>
            </a:r>
            <a:r>
              <a:rPr lang="en-US" sz="1400" dirty="0" err="1">
                <a:solidFill>
                  <a:srgbClr val="7030A0"/>
                </a:solidFill>
              </a:rPr>
              <a:t>Karger</a:t>
            </a:r>
            <a:r>
              <a:rPr lang="en-US" sz="1400" dirty="0">
                <a:solidFill>
                  <a:srgbClr val="7030A0"/>
                </a:solidFill>
              </a:rPr>
              <a:t> we just chose a uniformly random cut?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E5D6D-8F66-2A41-AE6F-3B0725BBC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3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006" y="326488"/>
            <a:ext cx="7886700" cy="1325563"/>
          </a:xfrm>
        </p:spPr>
        <p:txBody>
          <a:bodyPr/>
          <a:lstStyle/>
          <a:p>
            <a:r>
              <a:rPr lang="en-US" dirty="0"/>
              <a:t>What’s the running time?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73757" y="1900931"/>
                <a:ext cx="8570243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mr-I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i="1"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</m:e>
                    </m:d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charset="0"/>
                                  </a:rPr>
                                  <m:t>𝛿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dirty="0"/>
                  <a:t> repetitions, and O(n</a:t>
                </a:r>
                <a:r>
                  <a:rPr lang="en-US" baseline="30000" dirty="0"/>
                  <a:t>2</a:t>
                </a:r>
                <a:r>
                  <a:rPr lang="en-US" dirty="0"/>
                  <a:t>) per repetition.</a:t>
                </a:r>
              </a:p>
              <a:p>
                <a:r>
                  <a:rPr lang="en-US" dirty="0"/>
                  <a:t>So,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⋅</m:t>
                        </m:r>
                        <m:d>
                          <m:dPr>
                            <m:ctrlPr>
                              <a:rPr lang="mr-IN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noBar"/>
                                <m:ctrlPr>
                                  <a:rPr lang="mr-IN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func>
                          <m:func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𝛿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O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n</m:t>
                            </m:r>
                          </m:e>
                          <m:sup>
                            <m: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4</m:t>
                            </m:r>
                          </m:sup>
                        </m:sSup>
                      </m:e>
                    </m:d>
                  </m:oMath>
                </a14:m>
                <a:endParaRPr lang="en-US" dirty="0">
                  <a:solidFill>
                    <a:srgbClr val="FD7300"/>
                  </a:solidFill>
                </a:endParaRPr>
              </a:p>
              <a:p>
                <a:endParaRPr lang="en-US" dirty="0">
                  <a:solidFill>
                    <a:srgbClr val="FD7300"/>
                  </a:solidFill>
                </a:endParaRPr>
              </a:p>
              <a:p>
                <a:endParaRPr lang="en-US" dirty="0">
                  <a:solidFill>
                    <a:schemeClr val="accent4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3757" y="1900931"/>
                <a:ext cx="8570243" cy="4351338"/>
              </a:xfrm>
              <a:blipFill rotWithShape="0">
                <a:blip r:embed="rId2"/>
                <a:stretch>
                  <a:fillRect l="-1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7504" y="4515587"/>
            <a:ext cx="1230202" cy="15478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8218" y="4120916"/>
            <a:ext cx="41750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Again we can do better with a union-find data structure. Write pseudocode for—or better yet, implement—a fast version of </a:t>
            </a:r>
            <a:r>
              <a:rPr lang="en-US" dirty="0" err="1">
                <a:solidFill>
                  <a:srgbClr val="7030A0"/>
                </a:solidFill>
              </a:rPr>
              <a:t>Karger’s</a:t>
            </a:r>
            <a:r>
              <a:rPr lang="en-US" dirty="0">
                <a:solidFill>
                  <a:srgbClr val="7030A0"/>
                </a:solidFill>
              </a:rPr>
              <a:t> algorithm!  How fast can you make the asymptotic running time?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3737" y="6082992"/>
            <a:ext cx="3113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Ollie the over-achieving ostrich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93737" y="2623484"/>
                <a:ext cx="17978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4"/>
                    </a:solidFill>
                  </a:rPr>
                  <a:t>Treating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𝜹</m:t>
                    </m:r>
                  </m:oMath>
                </a14:m>
                <a:r>
                  <a:rPr lang="en-US" sz="1600" b="1" dirty="0">
                    <a:solidFill>
                      <a:schemeClr val="accent4"/>
                    </a:solidFill>
                  </a:rPr>
                  <a:t> as constant</a:t>
                </a:r>
                <a:r>
                  <a:rPr lang="en-US" sz="1600" dirty="0">
                    <a:solidFill>
                      <a:schemeClr val="accent4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3737" y="2623484"/>
                <a:ext cx="1797839" cy="584775"/>
              </a:xfrm>
              <a:prstGeom prst="rect">
                <a:avLst/>
              </a:prstGeom>
              <a:blipFill rotWithShape="0">
                <a:blip r:embed="rId4"/>
                <a:stretch>
                  <a:fillRect l="-1695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75FCDBC-B5CE-5048-9E2A-E44895168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365126"/>
                <a:ext cx="7886700" cy="1587242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Theorem</a:t>
                </a:r>
                <a:br>
                  <a:rPr lang="en-US" dirty="0">
                    <a:solidFill>
                      <a:schemeClr val="tx1"/>
                    </a:solidFill>
                  </a:rPr>
                </a:br>
                <a:r>
                  <a:rPr lang="en-US" sz="3100" dirty="0">
                    <a:solidFill>
                      <a:schemeClr val="tx1"/>
                    </a:solidFill>
                  </a:rPr>
                  <a:t>Assuming the claim about 1/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mr-IN" sz="3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3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1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31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3100">
                        <a:solidFill>
                          <a:schemeClr val="tx1"/>
                        </a:solidFill>
                        <a:latin typeface="Cambria Math" charset="0"/>
                      </a:rPr>
                      <m:t>…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365126"/>
                <a:ext cx="7886700" cy="1587242"/>
              </a:xfrm>
              <a:blipFill rotWithShape="0">
                <a:blip r:embed="rId2"/>
                <a:stretch>
                  <a:fillRect l="-3091" t="-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2261481"/>
                <a:ext cx="7886700" cy="1693430"/>
              </a:xfrm>
              <a:ln>
                <a:solidFill>
                  <a:schemeClr val="accent4"/>
                </a:solidFill>
              </a:ln>
            </p:spPr>
            <p:txBody>
              <a:bodyPr anchor="ctr">
                <a:normAutofit/>
              </a:bodyPr>
              <a:lstStyle/>
              <a:p>
                <a:pPr marL="0" indent="0" algn="ctr">
                  <a:buNone/>
                </a:pPr>
                <a:r>
                  <a:rPr lang="en-US" dirty="0"/>
                  <a:t>Suppose G has n vertices.  Then [repeating Karger’s algorithm a bunch of times] finds a min cut in G with probability at </a:t>
                </a:r>
                <a:r>
                  <a:rPr lang="en-US" dirty="0">
                    <a:solidFill>
                      <a:schemeClr val="tx1"/>
                    </a:solidFill>
                  </a:rPr>
                  <a:t>least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0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.99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in time </a:t>
                </a:r>
                <a:r>
                  <a:rPr lang="en-US" dirty="0"/>
                  <a:t>O(n</a:t>
                </a:r>
                <a:r>
                  <a:rPr lang="en-US" baseline="30000" dirty="0"/>
                  <a:t>4</a:t>
                </a:r>
                <a:r>
                  <a:rPr lang="en-US" dirty="0"/>
                  <a:t>).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261481"/>
                <a:ext cx="7886700" cy="1693430"/>
              </a:xfrm>
              <a:blipFill>
                <a:blip r:embed="rId3"/>
                <a:stretch>
                  <a:fillRect l="-803" r="-1605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785014" y="5957454"/>
            <a:ext cx="5024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Now let’s prove the claim</a:t>
            </a:r>
            <a:r>
              <a:rPr lang="mr-IN" sz="2800" dirty="0"/>
              <a:t>…</a:t>
            </a: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F9D12-6318-B741-9C3B-37F9C2BC6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1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54B05E-694A-AD4A-81A8-D6276F640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1D6E0BB-6E7C-564E-8017-51FFACD90A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9DD1B-6211-9145-A52A-DFF6A9F8C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7407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Claim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2171614"/>
                <a:ext cx="7886700" cy="2331113"/>
              </a:xfrm>
              <a:ln>
                <a:solidFill>
                  <a:schemeClr val="accent4"/>
                </a:solidFill>
              </a:ln>
            </p:spPr>
            <p:txBody>
              <a:bodyPr anchor="ctr"/>
              <a:lstStyle/>
              <a:p>
                <a:pPr marL="0" indent="0" algn="ctr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The probability that Karger’s algorithm returns a minimum cut in a graph with n vertices is </a:t>
                </a:r>
              </a:p>
              <a:p>
                <a:pPr marL="0" indent="0" algn="ctr">
                  <a:buNone/>
                </a:pPr>
                <a:r>
                  <a:rPr lang="en-US" sz="4400" dirty="0">
                    <a:solidFill>
                      <a:schemeClr val="tx1"/>
                    </a:solidFill>
                  </a:rPr>
                  <a:t>at least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4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dirty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mr-IN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noBar"/>
                                <m:ctrlPr>
                                  <a:rPr lang="mr-IN" sz="4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US" sz="4400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den>
                    </m:f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171614"/>
                <a:ext cx="7886700" cy="2331113"/>
              </a:xfrm>
              <a:blipFill>
                <a:blip r:embed="rId2"/>
                <a:stretch>
                  <a:fillRect t="-12366" b="-75806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BAB499-AF5D-E84A-A792-F1BC03BC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470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6276"/>
            <a:ext cx="7886700" cy="1325563"/>
          </a:xfrm>
        </p:spPr>
        <p:txBody>
          <a:bodyPr/>
          <a:lstStyle/>
          <a:p>
            <a:r>
              <a:rPr lang="en-US" dirty="0"/>
              <a:t>Proof of Claim</a:t>
            </a:r>
            <a:br>
              <a:rPr lang="en-US" dirty="0"/>
            </a:br>
            <a:r>
              <a:rPr lang="en-US" sz="3600" dirty="0"/>
              <a:t>Say that S* is a minimum cut.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36226"/>
                <a:ext cx="8700702" cy="4351338"/>
              </a:xfrm>
            </p:spPr>
            <p:txBody>
              <a:bodyPr/>
              <a:lstStyle/>
              <a:p>
                <a:r>
                  <a:rPr lang="en-US" dirty="0"/>
                  <a:t>Suppose the edges that we choose are e</a:t>
                </a:r>
                <a:r>
                  <a:rPr lang="en-US" baseline="-25000" dirty="0"/>
                  <a:t>1</a:t>
                </a:r>
                <a:r>
                  <a:rPr lang="en-US" dirty="0"/>
                  <a:t>, e</a:t>
                </a:r>
                <a:r>
                  <a:rPr lang="en-US" baseline="-25000" dirty="0"/>
                  <a:t>2</a:t>
                </a:r>
                <a:r>
                  <a:rPr lang="en-US" dirty="0"/>
                  <a:t>, </a:t>
                </a:r>
                <a:r>
                  <a:rPr lang="mr-IN" dirty="0"/>
                  <a:t>…</a:t>
                </a:r>
                <a:r>
                  <a:rPr lang="en-US" dirty="0"/>
                  <a:t>, e</a:t>
                </a:r>
                <a:r>
                  <a:rPr lang="en-US" baseline="-25000" dirty="0"/>
                  <a:t>n-2</a:t>
                </a:r>
              </a:p>
              <a:p>
                <a:r>
                  <a:rPr lang="en-US" b="1" dirty="0">
                    <a:solidFill>
                      <a:schemeClr val="accent4"/>
                    </a:solidFill>
                  </a:rPr>
                  <a:t>PR</a:t>
                </a:r>
                <a:r>
                  <a:rPr lang="en-US" dirty="0">
                    <a:solidFill>
                      <a:schemeClr val="accent4"/>
                    </a:solidFill>
                  </a:rPr>
                  <a:t>[ return S* ] = </a:t>
                </a:r>
                <a:r>
                  <a:rPr lang="en-US" b="1" dirty="0">
                    <a:solidFill>
                      <a:schemeClr val="accent4"/>
                    </a:solidFill>
                  </a:rPr>
                  <a:t>PR</a:t>
                </a:r>
                <a:r>
                  <a:rPr lang="en-US" dirty="0">
                    <a:solidFill>
                      <a:schemeClr val="accent4"/>
                    </a:solidFill>
                  </a:rPr>
                  <a:t>[ none of the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e</a:t>
                </a:r>
                <a:r>
                  <a:rPr lang="en-US" baseline="-25000" dirty="0" err="1">
                    <a:solidFill>
                      <a:schemeClr val="accent4"/>
                    </a:solidFill>
                  </a:rPr>
                  <a:t>i</a:t>
                </a:r>
                <a:r>
                  <a:rPr lang="en-US" dirty="0">
                    <a:solidFill>
                      <a:schemeClr val="accent4"/>
                    </a:solidFill>
                  </a:rPr>
                  <a:t> cross S* ]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= </a:t>
                </a:r>
                <a:r>
                  <a:rPr lang="en-US" b="1" dirty="0">
                    <a:solidFill>
                      <a:schemeClr val="accent4"/>
                    </a:solidFill>
                  </a:rPr>
                  <a:t>PR</a:t>
                </a:r>
                <a:r>
                  <a:rPr lang="en-US" dirty="0">
                    <a:solidFill>
                      <a:schemeClr val="accent4"/>
                    </a:solidFill>
                  </a:rPr>
                  <a:t>[ e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1</a:t>
                </a:r>
                <a:r>
                  <a:rPr lang="en-US" dirty="0">
                    <a:solidFill>
                      <a:schemeClr val="accent4"/>
                    </a:solidFill>
                  </a:rPr>
                  <a:t> doesn’t cross S* ]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×</m:t>
                    </m:r>
                    <m:r>
                      <a:rPr lang="en-US" b="0" i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chemeClr val="accent4"/>
                    </a:solidFill>
                  </a:rPr>
                  <a:t>PR</a:t>
                </a:r>
                <a:r>
                  <a:rPr lang="en-US" dirty="0">
                    <a:solidFill>
                      <a:schemeClr val="accent4"/>
                    </a:solidFill>
                  </a:rPr>
                  <a:t>[ e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2</a:t>
                </a:r>
                <a:r>
                  <a:rPr lang="en-US" dirty="0">
                    <a:solidFill>
                      <a:schemeClr val="accent4"/>
                    </a:solidFill>
                  </a:rPr>
                  <a:t> doesn’t cross S* | e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1 </a:t>
                </a:r>
                <a:r>
                  <a:rPr lang="en-US" dirty="0">
                    <a:solidFill>
                      <a:schemeClr val="accent4"/>
                    </a:solidFill>
                  </a:rPr>
                  <a:t>doesn’t cross S* ]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   </a:t>
                </a:r>
                <a:r>
                  <a:rPr lang="mr-IN" dirty="0">
                    <a:solidFill>
                      <a:schemeClr val="accent4"/>
                    </a:solidFill>
                  </a:rPr>
                  <a:t>…</a:t>
                </a:r>
                <a:endParaRPr lang="en-US" dirty="0">
                  <a:solidFill>
                    <a:schemeClr val="accent4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×</m:t>
                    </m:r>
                    <m:r>
                      <a:rPr lang="en-US" b="0" i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chemeClr val="accent4"/>
                    </a:solidFill>
                  </a:rPr>
                  <a:t>PR</a:t>
                </a:r>
                <a:r>
                  <a:rPr lang="en-US" dirty="0">
                    <a:solidFill>
                      <a:schemeClr val="accent4"/>
                    </a:solidFill>
                  </a:rPr>
                  <a:t>[ e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n-2</a:t>
                </a:r>
                <a:r>
                  <a:rPr lang="en-US" dirty="0">
                    <a:solidFill>
                      <a:schemeClr val="accent4"/>
                    </a:solidFill>
                  </a:rPr>
                  <a:t> doesn’t cross S* | e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1</a:t>
                </a:r>
                <a:r>
                  <a:rPr lang="en-US" dirty="0">
                    <a:solidFill>
                      <a:schemeClr val="accent4"/>
                    </a:solidFill>
                  </a:rPr>
                  <a:t>,</a:t>
                </a:r>
                <a:r>
                  <a:rPr lang="mr-IN" dirty="0">
                    <a:solidFill>
                      <a:schemeClr val="accent4"/>
                    </a:solidFill>
                  </a:rPr>
                  <a:t>…</a:t>
                </a:r>
                <a:r>
                  <a:rPr lang="en-US" dirty="0">
                    <a:solidFill>
                      <a:schemeClr val="accent4"/>
                    </a:solidFill>
                  </a:rPr>
                  <a:t>,e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n-3</a:t>
                </a:r>
                <a:r>
                  <a:rPr lang="en-US" dirty="0">
                    <a:solidFill>
                      <a:schemeClr val="accent4"/>
                    </a:solidFill>
                  </a:rPr>
                  <a:t> don’t cross S* ]</a:t>
                </a:r>
              </a:p>
              <a:p>
                <a:pPr lvl="1"/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36226"/>
                <a:ext cx="8700702" cy="4351338"/>
              </a:xfrm>
              <a:blipFill rotWithShape="0">
                <a:blip r:embed="rId2"/>
                <a:stretch>
                  <a:fillRect l="-126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2808845" y="5047734"/>
            <a:ext cx="3526309" cy="1618735"/>
            <a:chOff x="733167" y="2689655"/>
            <a:chExt cx="7341973" cy="3607621"/>
          </a:xfrm>
        </p:grpSpPr>
        <p:sp>
          <p:nvSpPr>
            <p:cNvPr id="5" name="Oval 4"/>
            <p:cNvSpPr/>
            <p:nvPr/>
          </p:nvSpPr>
          <p:spPr>
            <a:xfrm>
              <a:off x="7166919" y="572886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7506729" y="320883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4885900" y="431862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5371069" y="268965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3464010" y="2963563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291016" y="534288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1477919" y="3247768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733167" y="5009250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963088" y="3732937"/>
              <a:ext cx="1411170" cy="169318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2046330" y="3247769"/>
              <a:ext cx="1417680" cy="284205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5939480" y="2973861"/>
              <a:ext cx="1567249" cy="519179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7451125" y="3777245"/>
              <a:ext cx="339810" cy="19516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371069" y="4803793"/>
              <a:ext cx="1795850" cy="120927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949179" y="3448732"/>
              <a:ext cx="1019963" cy="953134"/>
            </a:xfrm>
            <a:prstGeom prst="line">
              <a:avLst/>
            </a:prstGeom>
            <a:ln w="952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218336" y="3448732"/>
              <a:ext cx="2328916" cy="164376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1301578" y="5293456"/>
              <a:ext cx="1989438" cy="333632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776185" y="4803793"/>
              <a:ext cx="1192957" cy="622331"/>
            </a:xfrm>
            <a:prstGeom prst="line">
              <a:avLst/>
            </a:prstGeom>
            <a:ln w="952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017373" y="3732937"/>
              <a:ext cx="543788" cy="127631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575222" y="3531974"/>
              <a:ext cx="172994" cy="181090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5856238" y="3174824"/>
              <a:ext cx="1310681" cy="283824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5454311" y="3694003"/>
              <a:ext cx="2135660" cy="90882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5170106" y="3258066"/>
              <a:ext cx="485169" cy="106055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 flipH="1">
            <a:off x="4280135" y="4992899"/>
            <a:ext cx="478538" cy="2001795"/>
          </a:xfrm>
          <a:prstGeom prst="line">
            <a:avLst/>
          </a:prstGeom>
          <a:ln w="44450">
            <a:solidFill>
              <a:srgbClr val="CF6E6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423313" y="6409990"/>
            <a:ext cx="697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S*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5587C00-8D28-9847-8C1C-3CFF98109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9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367069" cy="1340106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Focus in on:</a:t>
            </a:r>
            <a:br>
              <a:rPr lang="en-US" sz="3100" b="1" dirty="0">
                <a:solidFill>
                  <a:srgbClr val="FD7300"/>
                </a:solidFill>
              </a:rPr>
            </a:br>
            <a:r>
              <a:rPr lang="en-US" sz="3600" b="1" dirty="0">
                <a:solidFill>
                  <a:schemeClr val="accent4"/>
                </a:solidFill>
              </a:rPr>
              <a:t>PR</a:t>
            </a:r>
            <a:r>
              <a:rPr lang="en-US" sz="3600" dirty="0">
                <a:solidFill>
                  <a:schemeClr val="accent4"/>
                </a:solidFill>
              </a:rPr>
              <a:t>[ </a:t>
            </a:r>
            <a:r>
              <a:rPr lang="en-US" sz="3600" dirty="0" err="1">
                <a:solidFill>
                  <a:schemeClr val="accent4"/>
                </a:solidFill>
              </a:rPr>
              <a:t>e</a:t>
            </a:r>
            <a:r>
              <a:rPr lang="en-US" sz="3600" baseline="-25000" dirty="0" err="1">
                <a:solidFill>
                  <a:schemeClr val="accent4"/>
                </a:solidFill>
              </a:rPr>
              <a:t>j</a:t>
            </a:r>
            <a:r>
              <a:rPr lang="en-US" sz="3600" dirty="0">
                <a:solidFill>
                  <a:schemeClr val="accent4"/>
                </a:solidFill>
              </a:rPr>
              <a:t> doesn’t cross S* | e</a:t>
            </a:r>
            <a:r>
              <a:rPr lang="en-US" sz="3600" baseline="-25000" dirty="0">
                <a:solidFill>
                  <a:schemeClr val="accent4"/>
                </a:solidFill>
              </a:rPr>
              <a:t>1</a:t>
            </a:r>
            <a:r>
              <a:rPr lang="en-US" sz="3600" dirty="0">
                <a:solidFill>
                  <a:schemeClr val="accent4"/>
                </a:solidFill>
              </a:rPr>
              <a:t>,</a:t>
            </a:r>
            <a:r>
              <a:rPr lang="mr-IN" sz="3600" dirty="0">
                <a:solidFill>
                  <a:schemeClr val="accent4"/>
                </a:solidFill>
              </a:rPr>
              <a:t>…</a:t>
            </a:r>
            <a:r>
              <a:rPr lang="en-US" sz="3600" dirty="0">
                <a:solidFill>
                  <a:schemeClr val="accent4"/>
                </a:solidFill>
              </a:rPr>
              <a:t>,e</a:t>
            </a:r>
            <a:r>
              <a:rPr lang="en-US" sz="3600" baseline="-25000" dirty="0">
                <a:solidFill>
                  <a:schemeClr val="accent4"/>
                </a:solidFill>
              </a:rPr>
              <a:t>j-1</a:t>
            </a:r>
            <a:r>
              <a:rPr lang="en-US" sz="3600" dirty="0">
                <a:solidFill>
                  <a:schemeClr val="accent4"/>
                </a:solidFill>
              </a:rPr>
              <a:t> don’t cross S* </a:t>
            </a:r>
            <a:r>
              <a:rPr lang="en-US" sz="3100" dirty="0">
                <a:solidFill>
                  <a:schemeClr val="accent4"/>
                </a:solidFill>
              </a:rPr>
              <a:t>]</a:t>
            </a:r>
            <a:br>
              <a:rPr lang="en-US" dirty="0">
                <a:solidFill>
                  <a:schemeClr val="accent4"/>
                </a:solidFill>
              </a:rPr>
            </a:b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322" y="1490862"/>
            <a:ext cx="8515350" cy="4351338"/>
          </a:xfrm>
        </p:spPr>
        <p:txBody>
          <a:bodyPr/>
          <a:lstStyle/>
          <a:p>
            <a:r>
              <a:rPr lang="en-US" dirty="0"/>
              <a:t>Suppose: After j-1 iterations, we haven’t messed up yet!</a:t>
            </a:r>
          </a:p>
          <a:p>
            <a:r>
              <a:rPr lang="en-US" dirty="0"/>
              <a:t>What’s the probability of messing up now?</a:t>
            </a:r>
          </a:p>
        </p:txBody>
      </p:sp>
      <p:sp>
        <p:nvSpPr>
          <p:cNvPr id="4" name="Oval 3"/>
          <p:cNvSpPr/>
          <p:nvPr/>
        </p:nvSpPr>
        <p:spPr>
          <a:xfrm>
            <a:off x="7865079" y="3530111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5" name="Oval 4"/>
          <p:cNvSpPr/>
          <p:nvPr/>
        </p:nvSpPr>
        <p:spPr>
          <a:xfrm>
            <a:off x="5244250" y="4639901"/>
            <a:ext cx="917985" cy="917985"/>
          </a:xfrm>
          <a:prstGeom prst="ellipse">
            <a:avLst/>
          </a:prstGeom>
          <a:solidFill>
            <a:srgbClr val="F0E7FF"/>
          </a:solidFill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e,h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729419" y="301093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7" name="Oval 6"/>
          <p:cNvSpPr/>
          <p:nvPr/>
        </p:nvSpPr>
        <p:spPr>
          <a:xfrm>
            <a:off x="3649366" y="5664159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8" name="Oval 7"/>
          <p:cNvSpPr/>
          <p:nvPr/>
        </p:nvSpPr>
        <p:spPr>
          <a:xfrm>
            <a:off x="1836269" y="3292305"/>
            <a:ext cx="845151" cy="845151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a,b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091517" y="5330527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0" name="Straight Connector 9"/>
          <p:cNvCxnSpPr>
            <a:stCxn id="12" idx="5"/>
          </p:cNvCxnSpPr>
          <p:nvPr/>
        </p:nvCxnSpPr>
        <p:spPr>
          <a:xfrm>
            <a:off x="2557651" y="4013687"/>
            <a:ext cx="1174957" cy="1733714"/>
          </a:xfrm>
          <a:prstGeom prst="line">
            <a:avLst/>
          </a:prstGeom>
          <a:ln w="111125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6297830" y="3295138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2" idx="6"/>
            <a:endCxn id="8" idx="1"/>
          </p:cNvCxnSpPr>
          <p:nvPr/>
        </p:nvCxnSpPr>
        <p:spPr>
          <a:xfrm>
            <a:off x="2681420" y="3714881"/>
            <a:ext cx="2697266" cy="1059456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1659928" y="5614733"/>
            <a:ext cx="1989438" cy="333632"/>
          </a:xfrm>
          <a:prstGeom prst="line">
            <a:avLst/>
          </a:prstGeom>
          <a:ln w="53975" cmpd="sng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endCxn id="8" idx="3"/>
          </p:cNvCxnSpPr>
          <p:nvPr/>
        </p:nvCxnSpPr>
        <p:spPr>
          <a:xfrm flipV="1">
            <a:off x="4134535" y="5423450"/>
            <a:ext cx="1244151" cy="323953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375723" y="4098522"/>
            <a:ext cx="696759" cy="1232006"/>
          </a:xfrm>
          <a:prstGeom prst="line">
            <a:avLst/>
          </a:prstGeom>
          <a:ln w="10160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8" idx="6"/>
          </p:cNvCxnSpPr>
          <p:nvPr/>
        </p:nvCxnSpPr>
        <p:spPr>
          <a:xfrm flipH="1">
            <a:off x="6162235" y="4015280"/>
            <a:ext cx="1786086" cy="1083614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8" idx="0"/>
          </p:cNvCxnSpPr>
          <p:nvPr/>
        </p:nvCxnSpPr>
        <p:spPr>
          <a:xfrm flipH="1">
            <a:off x="5703243" y="3579343"/>
            <a:ext cx="310383" cy="1060558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546172">
            <a:off x="1675724" y="4552353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19" name="TextBox 18"/>
          <p:cNvSpPr txBox="1"/>
          <p:nvPr/>
        </p:nvSpPr>
        <p:spPr>
          <a:xfrm rot="19519541">
            <a:off x="2693015" y="4868917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d,a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0" name="TextBox 19"/>
          <p:cNvSpPr txBox="1"/>
          <p:nvPr/>
        </p:nvSpPr>
        <p:spPr>
          <a:xfrm rot="949785">
            <a:off x="5858644" y="3862524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1" name="TextBox 20"/>
          <p:cNvSpPr txBox="1"/>
          <p:nvPr/>
        </p:nvSpPr>
        <p:spPr>
          <a:xfrm rot="3565496">
            <a:off x="6836441" y="4599857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g,e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g,h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3" name="TextBox 22"/>
          <p:cNvSpPr txBox="1"/>
          <p:nvPr/>
        </p:nvSpPr>
        <p:spPr>
          <a:xfrm rot="1546172">
            <a:off x="3507428" y="3494391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6"/>
                </a:solidFill>
              </a:rPr>
              <a:t>{</a:t>
            </a:r>
            <a:r>
              <a:rPr lang="en-US" b="1" dirty="0" err="1">
                <a:solidFill>
                  <a:schemeClr val="accent6"/>
                </a:solidFill>
              </a:rPr>
              <a:t>e,b</a:t>
            </a:r>
            <a:r>
              <a:rPr lang="en-US" b="1" dirty="0">
                <a:solidFill>
                  <a:schemeClr val="accent6"/>
                </a:solidFill>
              </a:rPr>
              <a:t>}</a:t>
            </a:r>
          </a:p>
        </p:txBody>
      </p:sp>
      <p:sp>
        <p:nvSpPr>
          <p:cNvPr id="24" name="TextBox 23"/>
          <p:cNvSpPr txBox="1"/>
          <p:nvPr/>
        </p:nvSpPr>
        <p:spPr>
          <a:xfrm rot="20805821">
            <a:off x="4799260" y="5178605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accent6"/>
              </a:solidFill>
            </a:endParaRPr>
          </a:p>
          <a:p>
            <a:r>
              <a:rPr lang="en-US" b="1" dirty="0">
                <a:solidFill>
                  <a:schemeClr val="accent6"/>
                </a:solidFill>
              </a:rPr>
              <a:t>{</a:t>
            </a:r>
            <a:r>
              <a:rPr lang="en-US" b="1" dirty="0" err="1">
                <a:solidFill>
                  <a:schemeClr val="accent6"/>
                </a:solidFill>
              </a:rPr>
              <a:t>e,d</a:t>
            </a:r>
            <a:r>
              <a:rPr lang="en-US" b="1" dirty="0">
                <a:solidFill>
                  <a:schemeClr val="accent6"/>
                </a:solidFill>
              </a:rPr>
              <a:t>}</a:t>
            </a:r>
          </a:p>
        </p:txBody>
      </p:sp>
      <p:sp>
        <p:nvSpPr>
          <p:cNvPr id="25" name="Freeform 24"/>
          <p:cNvSpPr/>
          <p:nvPr/>
        </p:nvSpPr>
        <p:spPr>
          <a:xfrm>
            <a:off x="4421274" y="3468314"/>
            <a:ext cx="702856" cy="3447535"/>
          </a:xfrm>
          <a:custGeom>
            <a:avLst/>
            <a:gdLst>
              <a:gd name="connsiteX0" fmla="*/ 448199 w 702856"/>
              <a:gd name="connsiteY0" fmla="*/ 0 h 3447535"/>
              <a:gd name="connsiteX1" fmla="*/ 386415 w 702856"/>
              <a:gd name="connsiteY1" fmla="*/ 704335 h 3447535"/>
              <a:gd name="connsiteX2" fmla="*/ 3356 w 702856"/>
              <a:gd name="connsiteY2" fmla="*/ 1668162 h 3447535"/>
              <a:gd name="connsiteX3" fmla="*/ 633550 w 702856"/>
              <a:gd name="connsiteY3" fmla="*/ 2817340 h 3447535"/>
              <a:gd name="connsiteX4" fmla="*/ 658264 w 702856"/>
              <a:gd name="connsiteY4" fmla="*/ 3447535 h 344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856" h="3447535">
                <a:moveTo>
                  <a:pt x="448199" y="0"/>
                </a:moveTo>
                <a:cubicBezTo>
                  <a:pt x="454377" y="213154"/>
                  <a:pt x="460556" y="426308"/>
                  <a:pt x="386415" y="704335"/>
                </a:cubicBezTo>
                <a:cubicBezTo>
                  <a:pt x="312274" y="982362"/>
                  <a:pt x="-37833" y="1315995"/>
                  <a:pt x="3356" y="1668162"/>
                </a:cubicBezTo>
                <a:cubicBezTo>
                  <a:pt x="44545" y="2020330"/>
                  <a:pt x="524399" y="2520778"/>
                  <a:pt x="633550" y="2817340"/>
                </a:cubicBezTo>
                <a:cubicBezTo>
                  <a:pt x="742701" y="3113902"/>
                  <a:pt x="700482" y="3280718"/>
                  <a:pt x="658264" y="3447535"/>
                </a:cubicBezTo>
              </a:path>
            </a:pathLst>
          </a:custGeom>
          <a:noFill/>
          <a:ln w="60325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053706" y="2743201"/>
            <a:ext cx="2235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These two edges haven’t been chosen for contraction!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134535" y="3666531"/>
            <a:ext cx="83242" cy="59886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248669" y="3666531"/>
            <a:ext cx="752657" cy="1756919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62F14009-A27E-FF4A-8F8D-BAC989F38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4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367069" cy="1340106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Focus in on:</a:t>
            </a:r>
            <a:br>
              <a:rPr lang="en-US" sz="3100" b="1" dirty="0">
                <a:solidFill>
                  <a:srgbClr val="FD7300"/>
                </a:solidFill>
              </a:rPr>
            </a:br>
            <a:r>
              <a:rPr lang="en-US" sz="3600" b="1" dirty="0">
                <a:solidFill>
                  <a:schemeClr val="accent4"/>
                </a:solidFill>
              </a:rPr>
              <a:t>PR</a:t>
            </a:r>
            <a:r>
              <a:rPr lang="en-US" sz="3600" dirty="0">
                <a:solidFill>
                  <a:schemeClr val="accent4"/>
                </a:solidFill>
              </a:rPr>
              <a:t>[ </a:t>
            </a:r>
            <a:r>
              <a:rPr lang="en-US" sz="3600" dirty="0" err="1">
                <a:solidFill>
                  <a:schemeClr val="accent4"/>
                </a:solidFill>
              </a:rPr>
              <a:t>e</a:t>
            </a:r>
            <a:r>
              <a:rPr lang="en-US" sz="3600" baseline="-25000" dirty="0" err="1">
                <a:solidFill>
                  <a:schemeClr val="accent4"/>
                </a:solidFill>
              </a:rPr>
              <a:t>j</a:t>
            </a:r>
            <a:r>
              <a:rPr lang="en-US" sz="3600" dirty="0">
                <a:solidFill>
                  <a:schemeClr val="accent4"/>
                </a:solidFill>
              </a:rPr>
              <a:t> doesn’t cross S* | e</a:t>
            </a:r>
            <a:r>
              <a:rPr lang="en-US" sz="3600" baseline="-25000" dirty="0">
                <a:solidFill>
                  <a:schemeClr val="accent4"/>
                </a:solidFill>
              </a:rPr>
              <a:t>1</a:t>
            </a:r>
            <a:r>
              <a:rPr lang="en-US" sz="3600" dirty="0">
                <a:solidFill>
                  <a:schemeClr val="accent4"/>
                </a:solidFill>
              </a:rPr>
              <a:t>,</a:t>
            </a:r>
            <a:r>
              <a:rPr lang="mr-IN" sz="3600" dirty="0">
                <a:solidFill>
                  <a:schemeClr val="accent4"/>
                </a:solidFill>
              </a:rPr>
              <a:t>…</a:t>
            </a:r>
            <a:r>
              <a:rPr lang="en-US" sz="3600" dirty="0">
                <a:solidFill>
                  <a:schemeClr val="accent4"/>
                </a:solidFill>
              </a:rPr>
              <a:t>,e</a:t>
            </a:r>
            <a:r>
              <a:rPr lang="en-US" sz="3600" baseline="-25000" dirty="0">
                <a:solidFill>
                  <a:schemeClr val="accent4"/>
                </a:solidFill>
              </a:rPr>
              <a:t>j-1</a:t>
            </a:r>
            <a:r>
              <a:rPr lang="en-US" sz="3600" dirty="0">
                <a:solidFill>
                  <a:schemeClr val="accent4"/>
                </a:solidFill>
              </a:rPr>
              <a:t> don’t cross S* </a:t>
            </a:r>
            <a:r>
              <a:rPr lang="en-US" sz="3100" dirty="0">
                <a:solidFill>
                  <a:schemeClr val="accent4"/>
                </a:solidFill>
              </a:rPr>
              <a:t>]</a:t>
            </a:r>
            <a:br>
              <a:rPr lang="en-US" dirty="0">
                <a:solidFill>
                  <a:schemeClr val="accent4"/>
                </a:solidFill>
              </a:rPr>
            </a:b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322" y="1490862"/>
            <a:ext cx="8515350" cy="4351338"/>
          </a:xfrm>
        </p:spPr>
        <p:txBody>
          <a:bodyPr/>
          <a:lstStyle/>
          <a:p>
            <a:r>
              <a:rPr lang="en-US" dirty="0"/>
              <a:t>Suppose: After j-1 iterations, we haven’t messed up yet!</a:t>
            </a:r>
          </a:p>
          <a:p>
            <a:r>
              <a:rPr lang="en-US" dirty="0"/>
              <a:t>What’s the probability of messing up now?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181051" y="4480642"/>
            <a:ext cx="4814667" cy="2813406"/>
            <a:chOff x="1091517" y="3010932"/>
            <a:chExt cx="7341973" cy="3904917"/>
          </a:xfrm>
        </p:grpSpPr>
        <p:sp>
          <p:nvSpPr>
            <p:cNvPr id="4" name="Oval 3"/>
            <p:cNvSpPr/>
            <p:nvPr/>
          </p:nvSpPr>
          <p:spPr>
            <a:xfrm>
              <a:off x="7865079" y="353011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5729419" y="30109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649366" y="5664159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1091517" y="53305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cxnSp>
          <p:nvCxnSpPr>
            <p:cNvPr id="10" name="Straight Connector 9"/>
            <p:cNvCxnSpPr>
              <a:stCxn id="12" idx="5"/>
            </p:cNvCxnSpPr>
            <p:nvPr/>
          </p:nvCxnSpPr>
          <p:spPr>
            <a:xfrm>
              <a:off x="2557651" y="4013687"/>
              <a:ext cx="1174957" cy="1733714"/>
            </a:xfrm>
            <a:prstGeom prst="line">
              <a:avLst/>
            </a:prstGeom>
            <a:ln w="111125" cmpd="dbl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6297830" y="3295138"/>
              <a:ext cx="1567249" cy="519179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2" idx="6"/>
            </p:cNvCxnSpPr>
            <p:nvPr/>
          </p:nvCxnSpPr>
          <p:spPr>
            <a:xfrm>
              <a:off x="2681420" y="3714881"/>
              <a:ext cx="2697266" cy="1059456"/>
            </a:xfrm>
            <a:prstGeom prst="line">
              <a:avLst/>
            </a:prstGeom>
            <a:ln w="412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1659928" y="5614733"/>
              <a:ext cx="1989438" cy="333632"/>
            </a:xfrm>
            <a:prstGeom prst="line">
              <a:avLst/>
            </a:prstGeom>
            <a:ln w="53975" cmpd="sng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4134535" y="5423450"/>
              <a:ext cx="1244151" cy="323953"/>
            </a:xfrm>
            <a:prstGeom prst="line">
              <a:avLst/>
            </a:prstGeom>
            <a:ln w="412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375723" y="4098522"/>
              <a:ext cx="696759" cy="1232006"/>
            </a:xfrm>
            <a:prstGeom prst="line">
              <a:avLst/>
            </a:prstGeom>
            <a:ln w="101600" cmpd="dbl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6162235" y="4015280"/>
              <a:ext cx="1786086" cy="1083614"/>
            </a:xfrm>
            <a:prstGeom prst="line">
              <a:avLst/>
            </a:prstGeom>
            <a:ln w="120650" cmpd="dbl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5703243" y="3579343"/>
              <a:ext cx="310383" cy="1060558"/>
            </a:xfrm>
            <a:prstGeom prst="line">
              <a:avLst/>
            </a:prstGeom>
            <a:ln w="120650" cmpd="dbl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Freeform 24"/>
            <p:cNvSpPr/>
            <p:nvPr/>
          </p:nvSpPr>
          <p:spPr>
            <a:xfrm>
              <a:off x="4421274" y="3468314"/>
              <a:ext cx="702856" cy="3447535"/>
            </a:xfrm>
            <a:custGeom>
              <a:avLst/>
              <a:gdLst>
                <a:gd name="connsiteX0" fmla="*/ 448199 w 702856"/>
                <a:gd name="connsiteY0" fmla="*/ 0 h 3447535"/>
                <a:gd name="connsiteX1" fmla="*/ 386415 w 702856"/>
                <a:gd name="connsiteY1" fmla="*/ 704335 h 3447535"/>
                <a:gd name="connsiteX2" fmla="*/ 3356 w 702856"/>
                <a:gd name="connsiteY2" fmla="*/ 1668162 h 3447535"/>
                <a:gd name="connsiteX3" fmla="*/ 633550 w 702856"/>
                <a:gd name="connsiteY3" fmla="*/ 2817340 h 3447535"/>
                <a:gd name="connsiteX4" fmla="*/ 658264 w 702856"/>
                <a:gd name="connsiteY4" fmla="*/ 3447535 h 3447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856" h="3447535">
                  <a:moveTo>
                    <a:pt x="448199" y="0"/>
                  </a:moveTo>
                  <a:cubicBezTo>
                    <a:pt x="454377" y="213154"/>
                    <a:pt x="460556" y="426308"/>
                    <a:pt x="386415" y="704335"/>
                  </a:cubicBezTo>
                  <a:cubicBezTo>
                    <a:pt x="312274" y="982362"/>
                    <a:pt x="-37833" y="1315995"/>
                    <a:pt x="3356" y="1668162"/>
                  </a:cubicBezTo>
                  <a:cubicBezTo>
                    <a:pt x="44545" y="2020330"/>
                    <a:pt x="524399" y="2520778"/>
                    <a:pt x="633550" y="2817340"/>
                  </a:cubicBezTo>
                  <a:cubicBezTo>
                    <a:pt x="742701" y="3113902"/>
                    <a:pt x="700482" y="3280718"/>
                    <a:pt x="658264" y="3447535"/>
                  </a:cubicBezTo>
                </a:path>
              </a:pathLst>
            </a:custGeom>
            <a:noFill/>
            <a:ln w="60325">
              <a:solidFill>
                <a:srgbClr val="CF6E6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Oval 32"/>
          <p:cNvSpPr/>
          <p:nvPr/>
        </p:nvSpPr>
        <p:spPr>
          <a:xfrm>
            <a:off x="4686917" y="4724719"/>
            <a:ext cx="714285" cy="580861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a,b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881003" y="5646203"/>
            <a:ext cx="822917" cy="661388"/>
          </a:xfrm>
          <a:prstGeom prst="ellipse">
            <a:avLst/>
          </a:prstGeom>
          <a:solidFill>
            <a:srgbClr val="F0E7FF"/>
          </a:solidFill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e,h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5498" y="2593050"/>
            <a:ext cx="84007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Say there are </a:t>
            </a:r>
            <a:r>
              <a:rPr lang="en-US" sz="2400" dirty="0">
                <a:solidFill>
                  <a:srgbClr val="CF6E6C"/>
                </a:solidFill>
              </a:rPr>
              <a:t>k edges that cross S*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Every </a:t>
            </a:r>
            <a:r>
              <a:rPr lang="en-US" sz="2400" dirty="0" err="1"/>
              <a:t>supernode</a:t>
            </a:r>
            <a:r>
              <a:rPr lang="en-US" sz="2400" dirty="0"/>
              <a:t> has at least k (original) edges coming out.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Otherwise we’d have a smaller cut.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Thus, there are at least </a:t>
            </a:r>
            <a:r>
              <a:rPr lang="en-US" sz="2400" dirty="0">
                <a:solidFill>
                  <a:srgbClr val="CF6E6C"/>
                </a:solidFill>
              </a:rPr>
              <a:t>(n-j+1)k/2 edges total.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b/c there are n - j + 1 </a:t>
            </a:r>
            <a:r>
              <a:rPr lang="en-US" sz="2000" dirty="0" err="1">
                <a:solidFill>
                  <a:schemeClr val="accent4"/>
                </a:solidFill>
              </a:rPr>
              <a:t>supernodes</a:t>
            </a:r>
            <a:r>
              <a:rPr lang="en-US" sz="2000" dirty="0">
                <a:solidFill>
                  <a:schemeClr val="accent4"/>
                </a:solidFill>
              </a:rPr>
              <a:t> left, each with at least k edges.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275649" y="4584173"/>
                <a:ext cx="4005683" cy="2431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So the probability that we choose one of the k edges crossing S* at step j is at most:</a:t>
                </a:r>
                <a:endParaRPr lang="en-US" sz="2400" b="0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𝒌</m:t>
                        </m:r>
                      </m:num>
                      <m:den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ctrlPr>
                                      <a:rPr lang="en-US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𝒏</m:t>
                                    </m:r>
                                    <m:r>
                                      <a:rPr lang="en-US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𝒋</m:t>
                                    </m:r>
                                    <m:r>
                                      <a:rPr lang="en-US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+</m:t>
                                    </m:r>
                                    <m:r>
                                      <a:rPr lang="en-US" sz="3200" b="1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𝟏</m:t>
                                    </m:r>
                                  </m:e>
                                </m:d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𝒌</m:t>
                                </m:r>
                              </m:num>
                              <m:den>
                                <m:r>
                                  <a:rPr lang="en-US" sz="3200" b="1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𝟐</m:t>
                                </m:r>
                              </m:den>
                            </m:f>
                          </m:e>
                        </m:d>
                      </m:den>
                    </m:f>
                    <m:r>
                      <a:rPr lang="en-US" sz="32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𝒏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𝒋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49" y="4584173"/>
                <a:ext cx="4005683" cy="2431499"/>
              </a:xfrm>
              <a:prstGeom prst="rect">
                <a:avLst/>
              </a:prstGeom>
              <a:blipFill rotWithShape="0">
                <a:blip r:embed="rId2"/>
                <a:stretch>
                  <a:fillRect l="-2283" t="-2005" r="-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7CC52B4-ED29-2B40-85D1-A8564AAF9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7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uiExpand="1" build="p" bldLvl="2"/>
      <p:bldP spid="37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367069" cy="1340106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Focus in on:</a:t>
            </a:r>
            <a:br>
              <a:rPr lang="en-US" sz="3100" b="1" dirty="0">
                <a:solidFill>
                  <a:srgbClr val="FD7300"/>
                </a:solidFill>
              </a:rPr>
            </a:br>
            <a:r>
              <a:rPr lang="en-US" sz="3600" b="1" dirty="0">
                <a:solidFill>
                  <a:schemeClr val="accent4"/>
                </a:solidFill>
              </a:rPr>
              <a:t>PR</a:t>
            </a:r>
            <a:r>
              <a:rPr lang="en-US" sz="3600" dirty="0">
                <a:solidFill>
                  <a:schemeClr val="accent4"/>
                </a:solidFill>
              </a:rPr>
              <a:t>[ </a:t>
            </a:r>
            <a:r>
              <a:rPr lang="en-US" sz="3600" dirty="0" err="1">
                <a:solidFill>
                  <a:schemeClr val="accent4"/>
                </a:solidFill>
              </a:rPr>
              <a:t>e</a:t>
            </a:r>
            <a:r>
              <a:rPr lang="en-US" sz="3600" baseline="-25000" dirty="0" err="1">
                <a:solidFill>
                  <a:schemeClr val="accent4"/>
                </a:solidFill>
              </a:rPr>
              <a:t>j</a:t>
            </a:r>
            <a:r>
              <a:rPr lang="en-US" sz="3600" dirty="0">
                <a:solidFill>
                  <a:schemeClr val="accent4"/>
                </a:solidFill>
              </a:rPr>
              <a:t> doesn’t cross S* | e</a:t>
            </a:r>
            <a:r>
              <a:rPr lang="en-US" sz="3600" baseline="-25000" dirty="0">
                <a:solidFill>
                  <a:schemeClr val="accent4"/>
                </a:solidFill>
              </a:rPr>
              <a:t>1</a:t>
            </a:r>
            <a:r>
              <a:rPr lang="en-US" sz="3600" dirty="0">
                <a:solidFill>
                  <a:schemeClr val="accent4"/>
                </a:solidFill>
              </a:rPr>
              <a:t>,</a:t>
            </a:r>
            <a:r>
              <a:rPr lang="mr-IN" sz="3600" dirty="0">
                <a:solidFill>
                  <a:schemeClr val="accent4"/>
                </a:solidFill>
              </a:rPr>
              <a:t>…</a:t>
            </a:r>
            <a:r>
              <a:rPr lang="en-US" sz="3600" dirty="0">
                <a:solidFill>
                  <a:schemeClr val="accent4"/>
                </a:solidFill>
              </a:rPr>
              <a:t>,e</a:t>
            </a:r>
            <a:r>
              <a:rPr lang="en-US" sz="3600" baseline="-25000" dirty="0">
                <a:solidFill>
                  <a:schemeClr val="accent4"/>
                </a:solidFill>
              </a:rPr>
              <a:t>j-1</a:t>
            </a:r>
            <a:r>
              <a:rPr lang="en-US" sz="3600" dirty="0">
                <a:solidFill>
                  <a:schemeClr val="accent4"/>
                </a:solidFill>
              </a:rPr>
              <a:t> don’t cross S* </a:t>
            </a:r>
            <a:r>
              <a:rPr lang="en-US" sz="3100" dirty="0">
                <a:solidFill>
                  <a:schemeClr val="accent4"/>
                </a:solidFill>
              </a:rPr>
              <a:t>]</a:t>
            </a:r>
            <a:br>
              <a:rPr lang="en-US" dirty="0">
                <a:solidFill>
                  <a:schemeClr val="accent4"/>
                </a:solidFill>
              </a:rPr>
            </a:br>
            <a:endParaRPr lang="en-US" dirty="0">
              <a:solidFill>
                <a:schemeClr val="accent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67322" y="1490862"/>
                <a:ext cx="8515350" cy="4351338"/>
              </a:xfrm>
            </p:spPr>
            <p:txBody>
              <a:bodyPr/>
              <a:lstStyle/>
              <a:p>
                <a:r>
                  <a:rPr lang="en-US" dirty="0"/>
                  <a:t>So the probability that we choose one of the k edges crossing S* at step j is at most:</a:t>
                </a:r>
                <a:endParaRPr lang="en-US" i="1" dirty="0">
                  <a:latin typeface="Cambria Math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>
                            <a:latin typeface="Cambria Math" charset="0"/>
                          </a:rPr>
                          <m:t>𝑘</m:t>
                        </m:r>
                      </m:num>
                      <m:den>
                        <m:d>
                          <m:d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ctrlPr>
                                      <a:rPr lang="en-US" sz="3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600" b="0" i="1">
                                        <a:latin typeface="Cambria Math" charset="0"/>
                                      </a:rPr>
                                      <m:t>𝑛</m:t>
                                    </m:r>
                                    <m:r>
                                      <a:rPr lang="en-US" sz="3600" b="0" i="1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3600" b="0" i="1">
                                        <a:latin typeface="Cambria Math" charset="0"/>
                                      </a:rPr>
                                      <m:t>𝑗</m:t>
                                    </m:r>
                                    <m:r>
                                      <a:rPr lang="en-US" sz="3600" b="0" i="1">
                                        <a:latin typeface="Cambria Math" charset="0"/>
                                      </a:rPr>
                                      <m:t>+1</m:t>
                                    </m:r>
                                  </m:e>
                                </m:d>
                                <m:r>
                                  <a:rPr lang="en-US" sz="3600" b="0" i="1">
                                    <a:latin typeface="Cambria Math" charset="0"/>
                                  </a:rPr>
                                  <m:t>𝑘</m:t>
                                </m:r>
                              </m:num>
                              <m:den>
                                <m:r>
                                  <a:rPr lang="en-US" sz="3600" b="0" i="1">
                                    <a:latin typeface="Cambria Math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den>
                    </m:f>
                    <m:r>
                      <a:rPr lang="en-US" sz="3600" b="0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>
                            <a:latin typeface="Cambria Math" charset="0"/>
                          </a:rPr>
                          <m:t>2</m:t>
                        </m:r>
                      </m:num>
                      <m:den>
                        <m:r>
                          <a:rPr lang="en-US" sz="3600" b="0" i="1">
                            <a:latin typeface="Cambria Math" charset="0"/>
                          </a:rPr>
                          <m:t>𝑛</m:t>
                        </m:r>
                        <m:r>
                          <a:rPr lang="en-US" sz="3600" b="0" i="1">
                            <a:latin typeface="Cambria Math" charset="0"/>
                          </a:rPr>
                          <m:t>−</m:t>
                        </m:r>
                        <m:r>
                          <a:rPr lang="en-US" sz="3600" b="0" i="1">
                            <a:latin typeface="Cambria Math" charset="0"/>
                          </a:rPr>
                          <m:t>𝑗</m:t>
                        </m:r>
                        <m:r>
                          <a:rPr lang="en-US" sz="3600" b="0" i="1">
                            <a:latin typeface="Cambria Math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b="1" dirty="0"/>
                  <a:t> </a:t>
                </a:r>
              </a:p>
              <a:p>
                <a:pPr marL="0" indent="0" algn="ctr">
                  <a:buNone/>
                </a:pPr>
                <a:endParaRPr lang="en-US" b="1" dirty="0"/>
              </a:p>
              <a:p>
                <a:r>
                  <a:rPr lang="en-US" dirty="0"/>
                  <a:t>The probability we </a:t>
                </a:r>
                <a:r>
                  <a:rPr lang="en-US" b="1" dirty="0"/>
                  <a:t>don’t </a:t>
                </a:r>
                <a:r>
                  <a:rPr lang="en-US" dirty="0"/>
                  <a:t>choose one of the k edges is at least: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         1 − 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𝑛</m:t>
                        </m:r>
                        <m:r>
                          <a:rPr lang="en-US" i="1">
                            <a:latin typeface="Cambria Math" charset="0"/>
                          </a:rPr>
                          <m:t>−</m:t>
                        </m:r>
                        <m:r>
                          <a:rPr lang="en-US" i="1">
                            <a:latin typeface="Cambria Math" charset="0"/>
                          </a:rPr>
                          <m:t>𝑗</m:t>
                        </m:r>
                        <m:r>
                          <a:rPr lang="en-US" i="1">
                            <a:latin typeface="Cambria Math" charset="0"/>
                          </a:rPr>
                          <m:t>+1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−1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b="1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67322" y="1490862"/>
                <a:ext cx="8515350" cy="4351338"/>
              </a:xfrm>
              <a:blipFill rotWithShape="0">
                <a:blip r:embed="rId2"/>
                <a:stretch>
                  <a:fillRect l="-1288" t="-2384" r="-2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4181051" y="4480642"/>
            <a:ext cx="4814667" cy="2813406"/>
            <a:chOff x="1091517" y="3010932"/>
            <a:chExt cx="7341973" cy="3904917"/>
          </a:xfrm>
        </p:grpSpPr>
        <p:sp>
          <p:nvSpPr>
            <p:cNvPr id="4" name="Oval 3"/>
            <p:cNvSpPr/>
            <p:nvPr/>
          </p:nvSpPr>
          <p:spPr>
            <a:xfrm>
              <a:off x="7865079" y="3530111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5729419" y="301093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649366" y="5664159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1091517" y="5330527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cxnSp>
          <p:nvCxnSpPr>
            <p:cNvPr id="10" name="Straight Connector 9"/>
            <p:cNvCxnSpPr>
              <a:stCxn id="12" idx="5"/>
            </p:cNvCxnSpPr>
            <p:nvPr/>
          </p:nvCxnSpPr>
          <p:spPr>
            <a:xfrm>
              <a:off x="2557651" y="4013687"/>
              <a:ext cx="1174957" cy="1733714"/>
            </a:xfrm>
            <a:prstGeom prst="line">
              <a:avLst/>
            </a:prstGeom>
            <a:ln w="111125" cmpd="dbl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 flipV="1">
              <a:off x="6297830" y="3295138"/>
              <a:ext cx="1567249" cy="519179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2" idx="6"/>
            </p:cNvCxnSpPr>
            <p:nvPr/>
          </p:nvCxnSpPr>
          <p:spPr>
            <a:xfrm>
              <a:off x="2681420" y="3714881"/>
              <a:ext cx="2697266" cy="1059456"/>
            </a:xfrm>
            <a:prstGeom prst="line">
              <a:avLst/>
            </a:prstGeom>
            <a:ln w="412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1659928" y="5614733"/>
              <a:ext cx="1989438" cy="333632"/>
            </a:xfrm>
            <a:prstGeom prst="line">
              <a:avLst/>
            </a:prstGeom>
            <a:ln w="53975" cmpd="sng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4134535" y="5423450"/>
              <a:ext cx="1244151" cy="323953"/>
            </a:xfrm>
            <a:prstGeom prst="line">
              <a:avLst/>
            </a:prstGeom>
            <a:ln w="412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375723" y="4098522"/>
              <a:ext cx="696759" cy="1232006"/>
            </a:xfrm>
            <a:prstGeom prst="line">
              <a:avLst/>
            </a:prstGeom>
            <a:ln w="101600" cmpd="dbl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6162235" y="4015280"/>
              <a:ext cx="1786086" cy="1083614"/>
            </a:xfrm>
            <a:prstGeom prst="line">
              <a:avLst/>
            </a:prstGeom>
            <a:ln w="120650" cmpd="dbl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5703243" y="3579343"/>
              <a:ext cx="310383" cy="1060558"/>
            </a:xfrm>
            <a:prstGeom prst="line">
              <a:avLst/>
            </a:prstGeom>
            <a:ln w="120650" cmpd="dbl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Freeform 24"/>
            <p:cNvSpPr/>
            <p:nvPr/>
          </p:nvSpPr>
          <p:spPr>
            <a:xfrm>
              <a:off x="4421274" y="3468314"/>
              <a:ext cx="702856" cy="3447535"/>
            </a:xfrm>
            <a:custGeom>
              <a:avLst/>
              <a:gdLst>
                <a:gd name="connsiteX0" fmla="*/ 448199 w 702856"/>
                <a:gd name="connsiteY0" fmla="*/ 0 h 3447535"/>
                <a:gd name="connsiteX1" fmla="*/ 386415 w 702856"/>
                <a:gd name="connsiteY1" fmla="*/ 704335 h 3447535"/>
                <a:gd name="connsiteX2" fmla="*/ 3356 w 702856"/>
                <a:gd name="connsiteY2" fmla="*/ 1668162 h 3447535"/>
                <a:gd name="connsiteX3" fmla="*/ 633550 w 702856"/>
                <a:gd name="connsiteY3" fmla="*/ 2817340 h 3447535"/>
                <a:gd name="connsiteX4" fmla="*/ 658264 w 702856"/>
                <a:gd name="connsiteY4" fmla="*/ 3447535 h 3447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2856" h="3447535">
                  <a:moveTo>
                    <a:pt x="448199" y="0"/>
                  </a:moveTo>
                  <a:cubicBezTo>
                    <a:pt x="454377" y="213154"/>
                    <a:pt x="460556" y="426308"/>
                    <a:pt x="386415" y="704335"/>
                  </a:cubicBezTo>
                  <a:cubicBezTo>
                    <a:pt x="312274" y="982362"/>
                    <a:pt x="-37833" y="1315995"/>
                    <a:pt x="3356" y="1668162"/>
                  </a:cubicBezTo>
                  <a:cubicBezTo>
                    <a:pt x="44545" y="2020330"/>
                    <a:pt x="524399" y="2520778"/>
                    <a:pt x="633550" y="2817340"/>
                  </a:cubicBezTo>
                  <a:cubicBezTo>
                    <a:pt x="742701" y="3113902"/>
                    <a:pt x="700482" y="3280718"/>
                    <a:pt x="658264" y="3447535"/>
                  </a:cubicBezTo>
                </a:path>
              </a:pathLst>
            </a:custGeom>
            <a:noFill/>
            <a:ln w="60325">
              <a:solidFill>
                <a:srgbClr val="CF6E6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Oval 32"/>
          <p:cNvSpPr/>
          <p:nvPr/>
        </p:nvSpPr>
        <p:spPr>
          <a:xfrm>
            <a:off x="4686917" y="4724719"/>
            <a:ext cx="714285" cy="580861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a,b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881003" y="5646203"/>
            <a:ext cx="822917" cy="661388"/>
          </a:xfrm>
          <a:prstGeom prst="ellipse">
            <a:avLst/>
          </a:prstGeom>
          <a:solidFill>
            <a:srgbClr val="F0E7FF"/>
          </a:solidFill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e,h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5CB78-D141-FD43-9D3F-A9E2CF29E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9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6276"/>
            <a:ext cx="7886700" cy="1325563"/>
          </a:xfrm>
        </p:spPr>
        <p:txBody>
          <a:bodyPr/>
          <a:lstStyle/>
          <a:p>
            <a:r>
              <a:rPr lang="en-US" dirty="0"/>
              <a:t>Proof of Claim</a:t>
            </a:r>
            <a:br>
              <a:rPr lang="en-US" dirty="0"/>
            </a:br>
            <a:r>
              <a:rPr lang="en-US" sz="3600" dirty="0"/>
              <a:t>Say that S* is a minimum cut.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36226"/>
                <a:ext cx="8700702" cy="4351338"/>
              </a:xfrm>
            </p:spPr>
            <p:txBody>
              <a:bodyPr/>
              <a:lstStyle/>
              <a:p>
                <a:r>
                  <a:rPr lang="en-US" dirty="0"/>
                  <a:t>Suppose the edges that we choose are e</a:t>
                </a:r>
                <a:r>
                  <a:rPr lang="en-US" baseline="-25000" dirty="0"/>
                  <a:t>1</a:t>
                </a:r>
                <a:r>
                  <a:rPr lang="en-US" dirty="0"/>
                  <a:t>, e</a:t>
                </a:r>
                <a:r>
                  <a:rPr lang="en-US" baseline="-25000" dirty="0"/>
                  <a:t>2</a:t>
                </a:r>
                <a:r>
                  <a:rPr lang="en-US" dirty="0"/>
                  <a:t>, </a:t>
                </a:r>
                <a:r>
                  <a:rPr lang="mr-IN" dirty="0"/>
                  <a:t>…</a:t>
                </a:r>
                <a:r>
                  <a:rPr lang="en-US" dirty="0"/>
                  <a:t>, e</a:t>
                </a:r>
                <a:r>
                  <a:rPr lang="en-US" baseline="-25000" dirty="0"/>
                  <a:t>n-2</a:t>
                </a:r>
              </a:p>
              <a:p>
                <a:r>
                  <a:rPr lang="en-US" b="1" dirty="0">
                    <a:solidFill>
                      <a:schemeClr val="accent4"/>
                    </a:solidFill>
                  </a:rPr>
                  <a:t>PR</a:t>
                </a:r>
                <a:r>
                  <a:rPr lang="en-US" dirty="0">
                    <a:solidFill>
                      <a:schemeClr val="accent4"/>
                    </a:solidFill>
                  </a:rPr>
                  <a:t>[ return S* ] = </a:t>
                </a:r>
                <a:r>
                  <a:rPr lang="en-US" b="1" dirty="0">
                    <a:solidFill>
                      <a:schemeClr val="accent4"/>
                    </a:solidFill>
                  </a:rPr>
                  <a:t>PR</a:t>
                </a:r>
                <a:r>
                  <a:rPr lang="en-US" dirty="0">
                    <a:solidFill>
                      <a:schemeClr val="accent4"/>
                    </a:solidFill>
                  </a:rPr>
                  <a:t>[ none of the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e</a:t>
                </a:r>
                <a:r>
                  <a:rPr lang="en-US" baseline="-25000" dirty="0" err="1">
                    <a:solidFill>
                      <a:schemeClr val="accent4"/>
                    </a:solidFill>
                  </a:rPr>
                  <a:t>i</a:t>
                </a:r>
                <a:r>
                  <a:rPr lang="en-US" dirty="0">
                    <a:solidFill>
                      <a:schemeClr val="accent4"/>
                    </a:solidFill>
                  </a:rPr>
                  <a:t> cross S* ]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= </a:t>
                </a:r>
                <a:r>
                  <a:rPr lang="en-US" b="1" dirty="0">
                    <a:solidFill>
                      <a:schemeClr val="accent4"/>
                    </a:solidFill>
                  </a:rPr>
                  <a:t>PR</a:t>
                </a:r>
                <a:r>
                  <a:rPr lang="en-US" dirty="0">
                    <a:solidFill>
                      <a:schemeClr val="accent4"/>
                    </a:solidFill>
                  </a:rPr>
                  <a:t>[ e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1</a:t>
                </a:r>
                <a:r>
                  <a:rPr lang="en-US" dirty="0">
                    <a:solidFill>
                      <a:schemeClr val="accent4"/>
                    </a:solidFill>
                  </a:rPr>
                  <a:t> doesn’t cross S* ]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×</m:t>
                    </m:r>
                    <m:r>
                      <a:rPr lang="en-US" b="0" i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chemeClr val="accent4"/>
                    </a:solidFill>
                  </a:rPr>
                  <a:t>PR</a:t>
                </a:r>
                <a:r>
                  <a:rPr lang="en-US" dirty="0">
                    <a:solidFill>
                      <a:schemeClr val="accent4"/>
                    </a:solidFill>
                  </a:rPr>
                  <a:t>[ e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2</a:t>
                </a:r>
                <a:r>
                  <a:rPr lang="en-US" dirty="0">
                    <a:solidFill>
                      <a:schemeClr val="accent4"/>
                    </a:solidFill>
                  </a:rPr>
                  <a:t> doesn’t cross S* | e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1 </a:t>
                </a:r>
                <a:r>
                  <a:rPr lang="en-US" dirty="0">
                    <a:solidFill>
                      <a:schemeClr val="accent4"/>
                    </a:solidFill>
                  </a:rPr>
                  <a:t>doesn’t cross S* ] 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   </a:t>
                </a:r>
                <a:r>
                  <a:rPr lang="mr-IN" dirty="0">
                    <a:solidFill>
                      <a:schemeClr val="accent4"/>
                    </a:solidFill>
                  </a:rPr>
                  <a:t>…</a:t>
                </a:r>
                <a:endParaRPr lang="en-US" dirty="0">
                  <a:solidFill>
                    <a:schemeClr val="accent4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×</m:t>
                    </m:r>
                    <m:r>
                      <a:rPr lang="en-US" b="0" i="0" smtClean="0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chemeClr val="accent4"/>
                    </a:solidFill>
                  </a:rPr>
                  <a:t>PR</a:t>
                </a:r>
                <a:r>
                  <a:rPr lang="en-US" dirty="0">
                    <a:solidFill>
                      <a:schemeClr val="accent4"/>
                    </a:solidFill>
                  </a:rPr>
                  <a:t>[ e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n-2</a:t>
                </a:r>
                <a:r>
                  <a:rPr lang="en-US" dirty="0">
                    <a:solidFill>
                      <a:schemeClr val="accent4"/>
                    </a:solidFill>
                  </a:rPr>
                  <a:t> doesn’t cross S* | e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1</a:t>
                </a:r>
                <a:r>
                  <a:rPr lang="en-US" dirty="0">
                    <a:solidFill>
                      <a:schemeClr val="accent4"/>
                    </a:solidFill>
                  </a:rPr>
                  <a:t>,</a:t>
                </a:r>
                <a:r>
                  <a:rPr lang="mr-IN" dirty="0">
                    <a:solidFill>
                      <a:schemeClr val="accent4"/>
                    </a:solidFill>
                  </a:rPr>
                  <a:t>…</a:t>
                </a:r>
                <a:r>
                  <a:rPr lang="en-US" dirty="0">
                    <a:solidFill>
                      <a:schemeClr val="accent4"/>
                    </a:solidFill>
                  </a:rPr>
                  <a:t>,e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n-3</a:t>
                </a:r>
                <a:r>
                  <a:rPr lang="en-US" dirty="0">
                    <a:solidFill>
                      <a:schemeClr val="accent4"/>
                    </a:solidFill>
                  </a:rPr>
                  <a:t> don’t cross S* ]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36226"/>
                <a:ext cx="8700702" cy="4351338"/>
              </a:xfrm>
              <a:blipFill rotWithShape="0">
                <a:blip r:embed="rId2"/>
                <a:stretch>
                  <a:fillRect l="-126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2808845" y="5047734"/>
            <a:ext cx="3526309" cy="1618735"/>
            <a:chOff x="733167" y="2689655"/>
            <a:chExt cx="7341973" cy="3607621"/>
          </a:xfrm>
        </p:grpSpPr>
        <p:sp>
          <p:nvSpPr>
            <p:cNvPr id="5" name="Oval 4"/>
            <p:cNvSpPr/>
            <p:nvPr/>
          </p:nvSpPr>
          <p:spPr>
            <a:xfrm>
              <a:off x="7166919" y="572886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7506729" y="320883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4885900" y="431862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5371069" y="268965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3464010" y="2963563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291016" y="534288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1477919" y="3247768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733167" y="5009250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963088" y="3732937"/>
              <a:ext cx="1411170" cy="169318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2046330" y="3247769"/>
              <a:ext cx="1417680" cy="284205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5939480" y="2973861"/>
              <a:ext cx="1567249" cy="519179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7451125" y="3777245"/>
              <a:ext cx="339810" cy="19516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371069" y="4803793"/>
              <a:ext cx="1795850" cy="120927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949179" y="3448732"/>
              <a:ext cx="1019963" cy="953134"/>
            </a:xfrm>
            <a:prstGeom prst="line">
              <a:avLst/>
            </a:prstGeom>
            <a:ln w="952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218336" y="3448732"/>
              <a:ext cx="2328916" cy="164376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1301578" y="5293456"/>
              <a:ext cx="1989438" cy="333632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776185" y="4803793"/>
              <a:ext cx="1192957" cy="622331"/>
            </a:xfrm>
            <a:prstGeom prst="line">
              <a:avLst/>
            </a:prstGeom>
            <a:ln w="952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017373" y="3732937"/>
              <a:ext cx="543788" cy="127631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575222" y="3531974"/>
              <a:ext cx="172994" cy="181090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5856238" y="3174824"/>
              <a:ext cx="1310681" cy="283824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5454311" y="3694003"/>
              <a:ext cx="2135660" cy="90882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5170106" y="3258066"/>
              <a:ext cx="485169" cy="106055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 flipH="1">
            <a:off x="4280135" y="4992899"/>
            <a:ext cx="478538" cy="2001795"/>
          </a:xfrm>
          <a:prstGeom prst="line">
            <a:avLst/>
          </a:prstGeom>
          <a:ln w="44450">
            <a:solidFill>
              <a:srgbClr val="CF6E6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423313" y="6409990"/>
            <a:ext cx="697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S*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6ACFD24A-8F81-594A-BB93-B7663CA14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70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not a cut</a:t>
            </a:r>
          </a:p>
        </p:txBody>
      </p:sp>
      <p:sp>
        <p:nvSpPr>
          <p:cNvPr id="25" name="Freeform 24"/>
          <p:cNvSpPr/>
          <p:nvPr/>
        </p:nvSpPr>
        <p:spPr>
          <a:xfrm flipH="1">
            <a:off x="3034016" y="4996774"/>
            <a:ext cx="278558" cy="1087394"/>
          </a:xfrm>
          <a:custGeom>
            <a:avLst/>
            <a:gdLst>
              <a:gd name="connsiteX0" fmla="*/ 0 w 156710"/>
              <a:gd name="connsiteY0" fmla="*/ 0 h 1087394"/>
              <a:gd name="connsiteX1" fmla="*/ 123567 w 156710"/>
              <a:gd name="connsiteY1" fmla="*/ 234778 h 1087394"/>
              <a:gd name="connsiteX2" fmla="*/ 148281 w 156710"/>
              <a:gd name="connsiteY2" fmla="*/ 518983 h 1087394"/>
              <a:gd name="connsiteX3" fmla="*/ 0 w 156710"/>
              <a:gd name="connsiteY3" fmla="*/ 1087394 h 1087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710" h="1087394">
                <a:moveTo>
                  <a:pt x="0" y="0"/>
                </a:moveTo>
                <a:cubicBezTo>
                  <a:pt x="49427" y="74140"/>
                  <a:pt x="98854" y="148281"/>
                  <a:pt x="123567" y="234778"/>
                </a:cubicBezTo>
                <a:cubicBezTo>
                  <a:pt x="148281" y="321275"/>
                  <a:pt x="168875" y="376880"/>
                  <a:pt x="148281" y="518983"/>
                </a:cubicBezTo>
                <a:cubicBezTo>
                  <a:pt x="127687" y="661086"/>
                  <a:pt x="0" y="1087394"/>
                  <a:pt x="0" y="1087394"/>
                </a:cubicBezTo>
              </a:path>
            </a:pathLst>
          </a:custGeom>
          <a:noFill/>
          <a:ln w="635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166919" y="572886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885900" y="43186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464010" y="2963563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477919" y="3247768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stCxn id="41" idx="5"/>
            <a:endCxn id="40" idx="1"/>
          </p:cNvCxnSpPr>
          <p:nvPr/>
        </p:nvCxnSpPr>
        <p:spPr>
          <a:xfrm>
            <a:off x="1963088" y="3732937"/>
            <a:ext cx="1411170" cy="169318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41" idx="6"/>
            <a:endCxn id="39" idx="2"/>
          </p:cNvCxnSpPr>
          <p:nvPr/>
        </p:nvCxnSpPr>
        <p:spPr>
          <a:xfrm flipV="1">
            <a:off x="2046330" y="3247769"/>
            <a:ext cx="1417680" cy="284205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36" idx="2"/>
            <a:endCxn id="38" idx="6"/>
          </p:cNvCxnSpPr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36" idx="4"/>
            <a:endCxn id="35" idx="0"/>
          </p:cNvCxnSpPr>
          <p:nvPr/>
        </p:nvCxnSpPr>
        <p:spPr>
          <a:xfrm flipH="1">
            <a:off x="7451125" y="3777245"/>
            <a:ext cx="339810" cy="195162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37" idx="5"/>
            <a:endCxn id="35" idx="2"/>
          </p:cNvCxnSpPr>
          <p:nvPr/>
        </p:nvCxnSpPr>
        <p:spPr>
          <a:xfrm>
            <a:off x="5371069" y="4803793"/>
            <a:ext cx="1795850" cy="120927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39" idx="5"/>
            <a:endCxn id="37" idx="1"/>
          </p:cNvCxnSpPr>
          <p:nvPr/>
        </p:nvCxnSpPr>
        <p:spPr>
          <a:xfrm>
            <a:off x="3949179" y="3448732"/>
            <a:ext cx="1019963" cy="953134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39" idx="3"/>
            <a:endCxn id="42" idx="7"/>
          </p:cNvCxnSpPr>
          <p:nvPr/>
        </p:nvCxnSpPr>
        <p:spPr>
          <a:xfrm flipH="1">
            <a:off x="1218336" y="3448732"/>
            <a:ext cx="2328916" cy="164376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40" idx="2"/>
            <a:endCxn id="42" idx="6"/>
          </p:cNvCxnSpPr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0" idx="7"/>
            <a:endCxn id="37" idx="3"/>
          </p:cNvCxnSpPr>
          <p:nvPr/>
        </p:nvCxnSpPr>
        <p:spPr>
          <a:xfrm flipV="1">
            <a:off x="3776185" y="4803793"/>
            <a:ext cx="1192957" cy="622331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42" idx="0"/>
            <a:endCxn id="41" idx="3"/>
          </p:cNvCxnSpPr>
          <p:nvPr/>
        </p:nvCxnSpPr>
        <p:spPr>
          <a:xfrm flipV="1">
            <a:off x="1017373" y="3732937"/>
            <a:ext cx="543788" cy="127631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0" idx="0"/>
            <a:endCxn id="39" idx="4"/>
          </p:cNvCxnSpPr>
          <p:nvPr/>
        </p:nvCxnSpPr>
        <p:spPr>
          <a:xfrm flipV="1">
            <a:off x="3575222" y="3531974"/>
            <a:ext cx="172994" cy="181090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35" idx="2"/>
            <a:endCxn id="38" idx="5"/>
          </p:cNvCxnSpPr>
          <p:nvPr/>
        </p:nvCxnSpPr>
        <p:spPr>
          <a:xfrm flipH="1" flipV="1">
            <a:off x="5856238" y="3174824"/>
            <a:ext cx="1310681" cy="283824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36" idx="3"/>
            <a:endCxn id="37" idx="6"/>
          </p:cNvCxnSpPr>
          <p:nvPr/>
        </p:nvCxnSpPr>
        <p:spPr>
          <a:xfrm flipH="1">
            <a:off x="5454311" y="3694003"/>
            <a:ext cx="2135660" cy="90882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38" idx="4"/>
            <a:endCxn id="37" idx="0"/>
          </p:cNvCxnSpPr>
          <p:nvPr/>
        </p:nvCxnSpPr>
        <p:spPr>
          <a:xfrm flipH="1">
            <a:off x="5170106" y="3258066"/>
            <a:ext cx="485169" cy="106055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846F41-70AB-B44A-8C3E-968F87978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165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6276"/>
            <a:ext cx="7886700" cy="1325563"/>
          </a:xfrm>
        </p:spPr>
        <p:txBody>
          <a:bodyPr/>
          <a:lstStyle/>
          <a:p>
            <a:r>
              <a:rPr lang="en-US" dirty="0"/>
              <a:t>Proof of Claim</a:t>
            </a:r>
            <a:br>
              <a:rPr lang="en-US" dirty="0"/>
            </a:br>
            <a:r>
              <a:rPr lang="en-US" sz="3600" dirty="0"/>
              <a:t>Say that S* is a minimum cut.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36226"/>
                <a:ext cx="8700702" cy="4351338"/>
              </a:xfrm>
            </p:spPr>
            <p:txBody>
              <a:bodyPr/>
              <a:lstStyle/>
              <a:p>
                <a:r>
                  <a:rPr lang="en-US" dirty="0"/>
                  <a:t>Suppose the edges that we choose are e</a:t>
                </a:r>
                <a:r>
                  <a:rPr lang="en-US" baseline="-25000" dirty="0"/>
                  <a:t>1</a:t>
                </a:r>
                <a:r>
                  <a:rPr lang="en-US" dirty="0"/>
                  <a:t>, e</a:t>
                </a:r>
                <a:r>
                  <a:rPr lang="en-US" baseline="-25000" dirty="0"/>
                  <a:t>2</a:t>
                </a:r>
                <a:r>
                  <a:rPr lang="en-US" dirty="0"/>
                  <a:t>, </a:t>
                </a:r>
                <a:r>
                  <a:rPr lang="mr-IN" dirty="0"/>
                  <a:t>…</a:t>
                </a:r>
                <a:r>
                  <a:rPr lang="en-US" dirty="0"/>
                  <a:t>, e</a:t>
                </a:r>
                <a:r>
                  <a:rPr lang="en-US" baseline="-25000" dirty="0"/>
                  <a:t>n-2</a:t>
                </a:r>
              </a:p>
              <a:p>
                <a:r>
                  <a:rPr lang="en-US" b="1" dirty="0">
                    <a:solidFill>
                      <a:schemeClr val="accent4"/>
                    </a:solidFill>
                  </a:rPr>
                  <a:t>PR</a:t>
                </a:r>
                <a:r>
                  <a:rPr lang="en-US" dirty="0">
                    <a:solidFill>
                      <a:schemeClr val="accent4"/>
                    </a:solidFill>
                  </a:rPr>
                  <a:t>[ return S* ] = </a:t>
                </a:r>
                <a:r>
                  <a:rPr lang="en-US" b="1" dirty="0">
                    <a:solidFill>
                      <a:schemeClr val="accent4"/>
                    </a:solidFill>
                  </a:rPr>
                  <a:t>PR</a:t>
                </a:r>
                <a:r>
                  <a:rPr lang="en-US" dirty="0">
                    <a:solidFill>
                      <a:schemeClr val="accent4"/>
                    </a:solidFill>
                  </a:rPr>
                  <a:t>[ none of the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e</a:t>
                </a:r>
                <a:r>
                  <a:rPr lang="en-US" baseline="-25000" dirty="0" err="1">
                    <a:solidFill>
                      <a:schemeClr val="accent4"/>
                    </a:solidFill>
                  </a:rPr>
                  <a:t>i</a:t>
                </a:r>
                <a:r>
                  <a:rPr lang="en-US" dirty="0">
                    <a:solidFill>
                      <a:schemeClr val="accent4"/>
                    </a:solidFill>
                  </a:rPr>
                  <a:t> cross S* ]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−1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−4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−2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−5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−3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−6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−4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⋯</m:t>
                    </m:r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6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5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4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36226"/>
                <a:ext cx="8700702" cy="4351338"/>
              </a:xfrm>
              <a:blipFill rotWithShape="0">
                <a:blip r:embed="rId2"/>
                <a:stretch>
                  <a:fillRect l="-126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2808845" y="5047734"/>
            <a:ext cx="3526309" cy="1618735"/>
            <a:chOff x="733167" y="2689655"/>
            <a:chExt cx="7341973" cy="3607621"/>
          </a:xfrm>
        </p:grpSpPr>
        <p:sp>
          <p:nvSpPr>
            <p:cNvPr id="5" name="Oval 4"/>
            <p:cNvSpPr/>
            <p:nvPr/>
          </p:nvSpPr>
          <p:spPr>
            <a:xfrm>
              <a:off x="7166919" y="572886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7506729" y="320883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4885900" y="431862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5371069" y="268965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3464010" y="2963563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291016" y="534288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1477919" y="3247768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733167" y="5009250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963088" y="3732937"/>
              <a:ext cx="1411170" cy="169318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2046330" y="3247769"/>
              <a:ext cx="1417680" cy="284205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5939480" y="2973861"/>
              <a:ext cx="1567249" cy="519179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7451125" y="3777245"/>
              <a:ext cx="339810" cy="19516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371069" y="4803793"/>
              <a:ext cx="1795850" cy="120927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949179" y="3448732"/>
              <a:ext cx="1019963" cy="953134"/>
            </a:xfrm>
            <a:prstGeom prst="line">
              <a:avLst/>
            </a:prstGeom>
            <a:ln w="952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218336" y="3448732"/>
              <a:ext cx="2328916" cy="164376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1301578" y="5293456"/>
              <a:ext cx="1989438" cy="333632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776185" y="4803793"/>
              <a:ext cx="1192957" cy="622331"/>
            </a:xfrm>
            <a:prstGeom prst="line">
              <a:avLst/>
            </a:prstGeom>
            <a:ln w="952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017373" y="3732937"/>
              <a:ext cx="543788" cy="127631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575222" y="3531974"/>
              <a:ext cx="172994" cy="181090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5856238" y="3174824"/>
              <a:ext cx="1310681" cy="283824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5454311" y="3694003"/>
              <a:ext cx="2135660" cy="90882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5170106" y="3258066"/>
              <a:ext cx="485169" cy="106055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 flipH="1">
            <a:off x="4280135" y="4992899"/>
            <a:ext cx="478538" cy="2001795"/>
          </a:xfrm>
          <a:prstGeom prst="line">
            <a:avLst/>
          </a:prstGeom>
          <a:ln w="44450">
            <a:solidFill>
              <a:srgbClr val="CF6E6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423313" y="6409990"/>
            <a:ext cx="697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S*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DEAA75F0-D5ED-034D-88B2-14B56C41C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0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6276"/>
            <a:ext cx="7886700" cy="1325563"/>
          </a:xfrm>
        </p:spPr>
        <p:txBody>
          <a:bodyPr/>
          <a:lstStyle/>
          <a:p>
            <a:r>
              <a:rPr lang="en-US" dirty="0"/>
              <a:t>Proof of Claim</a:t>
            </a:r>
            <a:br>
              <a:rPr lang="en-US" dirty="0"/>
            </a:br>
            <a:r>
              <a:rPr lang="en-US" sz="3600" dirty="0"/>
              <a:t>Say that S* is a minimum cut.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36226"/>
                <a:ext cx="8700702" cy="4351338"/>
              </a:xfrm>
            </p:spPr>
            <p:txBody>
              <a:bodyPr/>
              <a:lstStyle/>
              <a:p>
                <a:r>
                  <a:rPr lang="en-US" dirty="0"/>
                  <a:t>Suppose the edges that we choose are e</a:t>
                </a:r>
                <a:r>
                  <a:rPr lang="en-US" baseline="-25000" dirty="0"/>
                  <a:t>1</a:t>
                </a:r>
                <a:r>
                  <a:rPr lang="en-US" dirty="0"/>
                  <a:t>, e</a:t>
                </a:r>
                <a:r>
                  <a:rPr lang="en-US" baseline="-25000" dirty="0"/>
                  <a:t>2</a:t>
                </a:r>
                <a:r>
                  <a:rPr lang="en-US" dirty="0"/>
                  <a:t>, </a:t>
                </a:r>
                <a:r>
                  <a:rPr lang="mr-IN" dirty="0"/>
                  <a:t>…</a:t>
                </a:r>
                <a:r>
                  <a:rPr lang="en-US" dirty="0"/>
                  <a:t>, e</a:t>
                </a:r>
                <a:r>
                  <a:rPr lang="en-US" baseline="-25000" dirty="0"/>
                  <a:t>n-2</a:t>
                </a:r>
              </a:p>
              <a:p>
                <a:r>
                  <a:rPr lang="en-US" b="1" dirty="0">
                    <a:solidFill>
                      <a:schemeClr val="accent4"/>
                    </a:solidFill>
                  </a:rPr>
                  <a:t>PR</a:t>
                </a:r>
                <a:r>
                  <a:rPr lang="en-US" dirty="0">
                    <a:solidFill>
                      <a:schemeClr val="accent4"/>
                    </a:solidFill>
                  </a:rPr>
                  <a:t>[ return S* ] = </a:t>
                </a:r>
                <a:r>
                  <a:rPr lang="en-US" b="1" dirty="0">
                    <a:solidFill>
                      <a:schemeClr val="accent4"/>
                    </a:solidFill>
                  </a:rPr>
                  <a:t>PR</a:t>
                </a:r>
                <a:r>
                  <a:rPr lang="en-US" dirty="0">
                    <a:solidFill>
                      <a:schemeClr val="accent4"/>
                    </a:solidFill>
                  </a:rPr>
                  <a:t>[ none of the </a:t>
                </a:r>
                <a:r>
                  <a:rPr lang="en-US" dirty="0" err="1">
                    <a:solidFill>
                      <a:schemeClr val="accent4"/>
                    </a:solidFill>
                  </a:rPr>
                  <a:t>e</a:t>
                </a:r>
                <a:r>
                  <a:rPr lang="en-US" baseline="-25000" dirty="0" err="1">
                    <a:solidFill>
                      <a:schemeClr val="accent4"/>
                    </a:solidFill>
                  </a:rPr>
                  <a:t>i</a:t>
                </a:r>
                <a:r>
                  <a:rPr lang="en-US" dirty="0">
                    <a:solidFill>
                      <a:schemeClr val="accent4"/>
                    </a:solidFill>
                  </a:rPr>
                  <a:t> cross S* ]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−1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−4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−2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−5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−3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−6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−4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⋯</m:t>
                    </m:r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6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5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4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4"/>
                    </a:solidFill>
                  </a:rPr>
                  <a:t>  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accent4"/>
                                    </a:solidFill>
                                    <a:latin typeface="Cambria Math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solidFill>
                                      <a:schemeClr val="accent4"/>
                                    </a:solidFill>
                                    <a:latin typeface="Cambria Math" charset="0"/>
                                  </a:rPr>
                                  <m:t>−1</m:t>
                                </m:r>
                              </m:e>
                            </m:d>
                          </m:den>
                        </m:f>
                      </m:e>
                    </m:d>
                  </m:oMath>
                </a14:m>
                <a:endParaRPr lang="en-US" b="0" dirty="0">
                  <a:solidFill>
                    <a:schemeClr val="accent4"/>
                  </a:solidFill>
                </a:endParaRPr>
              </a:p>
              <a:p>
                <a:pPr marL="0" indent="0">
                  <a:buNone/>
                </a:pPr>
                <a:r>
                  <a:rPr lang="en-US" b="0" i="1" dirty="0">
                    <a:solidFill>
                      <a:schemeClr val="accent4"/>
                    </a:solidFill>
                    <a:latin typeface="Cambria Math" charset="0"/>
                  </a:rPr>
                  <a:t>   </a:t>
                </a:r>
                <a:r>
                  <a:rPr lang="en-US" dirty="0">
                    <a:solidFill>
                      <a:schemeClr val="accent4"/>
                    </a:solidFill>
                    <a:latin typeface="Cambria Math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mr-IN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noBar"/>
                                <m:ctrlPr>
                                  <a:rPr lang="mr-IN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chemeClr val="accent4"/>
                                    </a:solidFill>
                                    <a:latin typeface="Cambria Math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US" i="1">
                                    <a:solidFill>
                                      <a:schemeClr val="accent4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den>
                    </m:f>
                  </m:oMath>
                </a14:m>
                <a:endParaRPr lang="en-US" b="0" i="1" dirty="0">
                  <a:latin typeface="Cambria Math" charset="0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36226"/>
                <a:ext cx="8700702" cy="4351338"/>
              </a:xfrm>
              <a:blipFill rotWithShape="0">
                <a:blip r:embed="rId2"/>
                <a:stretch>
                  <a:fillRect l="-126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2808845" y="5047734"/>
            <a:ext cx="3526309" cy="1618735"/>
            <a:chOff x="733167" y="2689655"/>
            <a:chExt cx="7341973" cy="3607621"/>
          </a:xfrm>
        </p:grpSpPr>
        <p:sp>
          <p:nvSpPr>
            <p:cNvPr id="5" name="Oval 4"/>
            <p:cNvSpPr/>
            <p:nvPr/>
          </p:nvSpPr>
          <p:spPr>
            <a:xfrm>
              <a:off x="7166919" y="572886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7506729" y="320883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4885900" y="431862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5371069" y="268965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3464010" y="2963563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291016" y="5342882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1477919" y="3247768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733167" y="5009250"/>
              <a:ext cx="568411" cy="568411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c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963088" y="3732937"/>
              <a:ext cx="1411170" cy="169318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2046330" y="3247769"/>
              <a:ext cx="1417680" cy="284205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5939480" y="2973861"/>
              <a:ext cx="1567249" cy="519179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7451125" y="3777245"/>
              <a:ext cx="339810" cy="19516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371069" y="4803793"/>
              <a:ext cx="1795850" cy="120927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949179" y="3448732"/>
              <a:ext cx="1019963" cy="953134"/>
            </a:xfrm>
            <a:prstGeom prst="line">
              <a:avLst/>
            </a:prstGeom>
            <a:ln w="952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218336" y="3448732"/>
              <a:ext cx="2328916" cy="164376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1301578" y="5293456"/>
              <a:ext cx="1989438" cy="333632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776185" y="4803793"/>
              <a:ext cx="1192957" cy="622331"/>
            </a:xfrm>
            <a:prstGeom prst="line">
              <a:avLst/>
            </a:prstGeom>
            <a:ln w="952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017373" y="3732937"/>
              <a:ext cx="543788" cy="127631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575222" y="3531974"/>
              <a:ext cx="172994" cy="181090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5856238" y="3174824"/>
              <a:ext cx="1310681" cy="283824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5454311" y="3694003"/>
              <a:ext cx="2135660" cy="90882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5170106" y="3258066"/>
              <a:ext cx="485169" cy="106055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 flipH="1">
            <a:off x="4280135" y="4992899"/>
            <a:ext cx="478538" cy="2001795"/>
          </a:xfrm>
          <a:prstGeom prst="line">
            <a:avLst/>
          </a:prstGeom>
          <a:ln w="44450">
            <a:solidFill>
              <a:srgbClr val="CF6E6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423313" y="6409990"/>
            <a:ext cx="697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F6E6C"/>
                </a:solidFill>
              </a:rPr>
              <a:t>S*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1198605" y="2607276"/>
            <a:ext cx="852617" cy="296562"/>
          </a:xfrm>
          <a:prstGeom prst="line">
            <a:avLst/>
          </a:prstGeom>
          <a:ln w="3810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973260" y="2903838"/>
            <a:ext cx="852617" cy="296562"/>
          </a:xfrm>
          <a:prstGeom prst="line">
            <a:avLst/>
          </a:prstGeom>
          <a:ln w="3810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051222" y="2572545"/>
            <a:ext cx="852617" cy="296562"/>
          </a:xfrm>
          <a:prstGeom prst="line">
            <a:avLst/>
          </a:prstGeom>
          <a:ln w="3810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950763" y="2927264"/>
            <a:ext cx="852617" cy="296562"/>
          </a:xfrm>
          <a:prstGeom prst="line">
            <a:avLst/>
          </a:prstGeom>
          <a:ln w="3810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973259" y="2585098"/>
            <a:ext cx="852617" cy="296562"/>
          </a:xfrm>
          <a:prstGeom prst="line">
            <a:avLst/>
          </a:prstGeom>
          <a:ln w="3810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837670" y="2883901"/>
            <a:ext cx="852617" cy="296562"/>
          </a:xfrm>
          <a:prstGeom prst="line">
            <a:avLst/>
          </a:prstGeom>
          <a:ln w="3810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747686" y="3032182"/>
            <a:ext cx="547817" cy="125907"/>
          </a:xfrm>
          <a:prstGeom prst="line">
            <a:avLst/>
          </a:prstGeom>
          <a:ln w="3810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652054" y="2692603"/>
            <a:ext cx="547817" cy="125907"/>
          </a:xfrm>
          <a:prstGeom prst="line">
            <a:avLst/>
          </a:prstGeom>
          <a:ln w="3810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52109" y="2991281"/>
            <a:ext cx="547817" cy="125907"/>
          </a:xfrm>
          <a:prstGeom prst="line">
            <a:avLst/>
          </a:prstGeom>
          <a:ln w="3810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069679" y="2716755"/>
            <a:ext cx="547817" cy="125907"/>
          </a:xfrm>
          <a:prstGeom prst="line">
            <a:avLst/>
          </a:prstGeom>
          <a:ln w="3810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 rot="1256445">
            <a:off x="6660464" y="4132254"/>
            <a:ext cx="2396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6E6C"/>
                </a:solidFill>
              </a:rPr>
              <a:t>CLAIM PROVED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6586870" y="2973748"/>
            <a:ext cx="547817" cy="125907"/>
          </a:xfrm>
          <a:prstGeom prst="line">
            <a:avLst/>
          </a:prstGeom>
          <a:ln w="3810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112764" y="2682229"/>
            <a:ext cx="547817" cy="125907"/>
          </a:xfrm>
          <a:prstGeom prst="line">
            <a:avLst/>
          </a:prstGeom>
          <a:ln w="3810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991293" y="2932847"/>
            <a:ext cx="547817" cy="125907"/>
          </a:xfrm>
          <a:prstGeom prst="line">
            <a:avLst/>
          </a:prstGeom>
          <a:ln w="3810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908863" y="2658321"/>
            <a:ext cx="547817" cy="125907"/>
          </a:xfrm>
          <a:prstGeom prst="line">
            <a:avLst/>
          </a:prstGeom>
          <a:ln w="3810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C5769C84-017D-D34C-B753-D0B044C26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628650" y="365126"/>
                <a:ext cx="7886700" cy="1587242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Theorem</a:t>
                </a:r>
                <a:br>
                  <a:rPr lang="en-US" dirty="0">
                    <a:solidFill>
                      <a:schemeClr val="tx1"/>
                    </a:solidFill>
                  </a:rPr>
                </a:br>
                <a:r>
                  <a:rPr lang="en-US" sz="3100" dirty="0">
                    <a:solidFill>
                      <a:schemeClr val="tx1"/>
                    </a:solidFill>
                  </a:rPr>
                  <a:t>Assuming the claim about 1/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mr-IN" sz="3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3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1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31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3100">
                        <a:solidFill>
                          <a:schemeClr val="tx1"/>
                        </a:solidFill>
                        <a:latin typeface="Cambria Math" charset="0"/>
                      </a:rPr>
                      <m:t>…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28650" y="365126"/>
                <a:ext cx="7886700" cy="1587242"/>
              </a:xfrm>
              <a:blipFill rotWithShape="0">
                <a:blip r:embed="rId2"/>
                <a:stretch>
                  <a:fillRect l="-3091" t="-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2261481"/>
                <a:ext cx="7886700" cy="1693430"/>
              </a:xfrm>
              <a:ln>
                <a:solidFill>
                  <a:schemeClr val="accent4"/>
                </a:solidFill>
              </a:ln>
            </p:spPr>
            <p:txBody>
              <a:bodyPr anchor="ctr">
                <a:normAutofit/>
              </a:bodyPr>
              <a:lstStyle/>
              <a:p>
                <a:pPr marL="0" indent="0" algn="ctr">
                  <a:buNone/>
                </a:pPr>
                <a:r>
                  <a:rPr lang="en-US" dirty="0"/>
                  <a:t>Suppose G has n vertices.  Then [repeating Karger’s algorithm a bunch of times] finds a min cut in G with probability at </a:t>
                </a:r>
                <a:r>
                  <a:rPr lang="en-US" dirty="0">
                    <a:solidFill>
                      <a:schemeClr val="tx1"/>
                    </a:solidFill>
                  </a:rPr>
                  <a:t>least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0</m:t>
                    </m:r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charset="0"/>
                      </a:rPr>
                      <m:t>.99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in time </a:t>
                </a:r>
                <a:r>
                  <a:rPr lang="en-US" dirty="0"/>
                  <a:t>O(n</a:t>
                </a:r>
                <a:r>
                  <a:rPr lang="en-US" baseline="30000" dirty="0"/>
                  <a:t>4</a:t>
                </a:r>
                <a:r>
                  <a:rPr lang="en-US" dirty="0"/>
                  <a:t>).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261481"/>
                <a:ext cx="7886700" cy="1693430"/>
              </a:xfrm>
              <a:blipFill>
                <a:blip r:embed="rId3"/>
                <a:stretch>
                  <a:fillRect l="-803" r="-1605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054436" y="4467126"/>
            <a:ext cx="2460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F6E6C"/>
                </a:solidFill>
              </a:rPr>
              <a:t>That proves this Theorem!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EE236E-2FEC-BA4F-9044-9A2D9291B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3029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327" y="398175"/>
            <a:ext cx="7886700" cy="1325563"/>
          </a:xfrm>
        </p:spPr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929" y="1825625"/>
            <a:ext cx="8404140" cy="4351338"/>
          </a:xfrm>
        </p:spPr>
        <p:txBody>
          <a:bodyPr/>
          <a:lstStyle/>
          <a:p>
            <a:r>
              <a:rPr lang="en-US" dirty="0"/>
              <a:t>If we randomly contract edges: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It’s unlikely that we’ll end up with a min cut.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But it’s not </a:t>
            </a:r>
            <a:r>
              <a:rPr lang="en-US" b="1" dirty="0">
                <a:solidFill>
                  <a:schemeClr val="accent4"/>
                </a:solidFill>
              </a:rPr>
              <a:t>TOO </a:t>
            </a:r>
            <a:r>
              <a:rPr lang="en-US" dirty="0">
                <a:solidFill>
                  <a:schemeClr val="accent4"/>
                </a:solidFill>
              </a:rPr>
              <a:t>unlikely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By repeating, we likely will find a min cut.</a:t>
            </a:r>
          </a:p>
          <a:p>
            <a:pPr lvl="1"/>
            <a:endParaRPr lang="en-US" dirty="0"/>
          </a:p>
          <a:p>
            <a:r>
              <a:rPr lang="en-US" dirty="0"/>
              <a:t>Repeating this process: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Finds a </a:t>
            </a:r>
            <a:r>
              <a:rPr lang="en-US" b="1" dirty="0">
                <a:solidFill>
                  <a:schemeClr val="accent4"/>
                </a:solidFill>
              </a:rPr>
              <a:t>global min cut in time O(n</a:t>
            </a:r>
            <a:r>
              <a:rPr lang="en-US" b="1" baseline="30000" dirty="0">
                <a:solidFill>
                  <a:schemeClr val="accent4"/>
                </a:solidFill>
              </a:rPr>
              <a:t>4</a:t>
            </a:r>
            <a:r>
              <a:rPr lang="en-US" b="1" dirty="0">
                <a:solidFill>
                  <a:schemeClr val="accent4"/>
                </a:solidFill>
              </a:rPr>
              <a:t>), with probability 0.99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 can run a bit faster if we use a </a:t>
            </a:r>
            <a:r>
              <a:rPr lang="en-US" b="1" dirty="0">
                <a:solidFill>
                  <a:schemeClr val="accent4"/>
                </a:solidFill>
              </a:rPr>
              <a:t>union-find</a:t>
            </a:r>
            <a:r>
              <a:rPr lang="en-US" dirty="0">
                <a:solidFill>
                  <a:schemeClr val="accent4"/>
                </a:solidFill>
              </a:rPr>
              <a:t> data structure.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746789" y="3354963"/>
                <a:ext cx="239721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Here I chose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𝛿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=0.01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just for concreteness.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6789" y="3354963"/>
                <a:ext cx="2397211" cy="646331"/>
              </a:xfrm>
              <a:prstGeom prst="rect">
                <a:avLst/>
              </a:prstGeom>
              <a:blipFill rotWithShape="0">
                <a:blip r:embed="rId2"/>
                <a:stretch>
                  <a:fillRect l="-2290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>
            <a:stCxn id="4" idx="2"/>
          </p:cNvCxnSpPr>
          <p:nvPr/>
        </p:nvCxnSpPr>
        <p:spPr>
          <a:xfrm flipH="1">
            <a:off x="7945394" y="4001294"/>
            <a:ext cx="1" cy="323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6F9796-78D3-AF4F-AD05-AC33E1FDB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generally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If we have a Monte-Carlo algorithm with a small success probability,</a:t>
            </a:r>
          </a:p>
          <a:p>
            <a:r>
              <a:rPr lang="en-US" dirty="0">
                <a:solidFill>
                  <a:schemeClr val="accent4"/>
                </a:solidFill>
              </a:rPr>
              <a:t>and we can check how good a solution is, </a:t>
            </a:r>
          </a:p>
          <a:p>
            <a:r>
              <a:rPr lang="en-US" dirty="0">
                <a:solidFill>
                  <a:schemeClr val="accent4"/>
                </a:solidFill>
              </a:rPr>
              <a:t>Then we can </a:t>
            </a:r>
            <a:r>
              <a:rPr lang="en-US" b="1" dirty="0">
                <a:solidFill>
                  <a:schemeClr val="accent4"/>
                </a:solidFill>
              </a:rPr>
              <a:t>boost</a:t>
            </a:r>
            <a:r>
              <a:rPr lang="en-US" dirty="0">
                <a:solidFill>
                  <a:schemeClr val="accent4"/>
                </a:solidFill>
              </a:rPr>
              <a:t> the success probability by repeating it a bunch and taking the best solution.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572" y="4143969"/>
            <a:ext cx="2606842" cy="260684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F38EEE-BE33-6E40-BBA1-D605DBAA3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22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do better?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8018045" cy="4809953"/>
          </a:xfrm>
        </p:spPr>
        <p:txBody>
          <a:bodyPr>
            <a:normAutofit/>
          </a:bodyPr>
          <a:lstStyle/>
          <a:p>
            <a:r>
              <a:rPr lang="en-US" dirty="0"/>
              <a:t>Repeating O(n</a:t>
            </a:r>
            <a:r>
              <a:rPr lang="en-US" baseline="30000" dirty="0"/>
              <a:t>2</a:t>
            </a:r>
            <a:r>
              <a:rPr lang="en-US" dirty="0"/>
              <a:t>) times is pretty expensive.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O(n</a:t>
            </a:r>
            <a:r>
              <a:rPr lang="en-US" baseline="30000" dirty="0">
                <a:solidFill>
                  <a:schemeClr val="accent4"/>
                </a:solidFill>
              </a:rPr>
              <a:t>4</a:t>
            </a:r>
            <a:r>
              <a:rPr lang="en-US" dirty="0">
                <a:solidFill>
                  <a:schemeClr val="accent4"/>
                </a:solidFill>
              </a:rPr>
              <a:t>) total runtime to get success probability 0.99.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b="1" dirty="0" err="1"/>
              <a:t>Karger</a:t>
            </a:r>
            <a:r>
              <a:rPr lang="en-US" b="1" dirty="0"/>
              <a:t>-Stein Algorithm</a:t>
            </a:r>
            <a:r>
              <a:rPr lang="en-US" dirty="0"/>
              <a:t> will do better!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trick is that we’ll do the repetitions in a clever way.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O( n</a:t>
            </a:r>
            <a:r>
              <a:rPr lang="en-US" baseline="30000" dirty="0">
                <a:solidFill>
                  <a:schemeClr val="accent4"/>
                </a:solidFill>
              </a:rPr>
              <a:t>2</a:t>
            </a:r>
            <a:r>
              <a:rPr lang="en-US" dirty="0">
                <a:solidFill>
                  <a:schemeClr val="accent4"/>
                </a:solidFill>
              </a:rPr>
              <a:t>log</a:t>
            </a:r>
            <a:r>
              <a:rPr lang="en-US" baseline="30000" dirty="0">
                <a:solidFill>
                  <a:schemeClr val="accent4"/>
                </a:solidFill>
              </a:rPr>
              <a:t>2</a:t>
            </a:r>
            <a:r>
              <a:rPr lang="en-US" dirty="0">
                <a:solidFill>
                  <a:schemeClr val="accent4"/>
                </a:solidFill>
              </a:rPr>
              <a:t>(n) ) runtime for the same success probability.</a:t>
            </a:r>
          </a:p>
          <a:p>
            <a:pPr lvl="1"/>
            <a:r>
              <a:rPr lang="en-US" b="1" dirty="0">
                <a:solidFill>
                  <a:schemeClr val="accent4"/>
                </a:solidFill>
              </a:rPr>
              <a:t>Warning!  </a:t>
            </a:r>
            <a:r>
              <a:rPr lang="en-US" dirty="0">
                <a:solidFill>
                  <a:schemeClr val="accent4"/>
                </a:solidFill>
              </a:rPr>
              <a:t>This is a tricky algorithm!  We’ll sketch the approach here: the important part is the high-level idea, not the details of the computations.</a:t>
            </a:r>
            <a:endParaRPr lang="en-US" dirty="0"/>
          </a:p>
          <a:p>
            <a:pPr marL="0" indent="0" algn="r">
              <a:buNone/>
            </a:pPr>
            <a:r>
              <a:rPr lang="en-US" dirty="0">
                <a:solidFill>
                  <a:srgbClr val="D25D00"/>
                </a:solidFill>
              </a:rPr>
              <a:t>To see how we might save on repetitions, </a:t>
            </a:r>
          </a:p>
          <a:p>
            <a:pPr marL="0" indent="0" algn="r">
              <a:buNone/>
            </a:pPr>
            <a:r>
              <a:rPr lang="en-US" dirty="0">
                <a:solidFill>
                  <a:srgbClr val="D25D00"/>
                </a:solidFill>
              </a:rPr>
              <a:t>let’s run through </a:t>
            </a:r>
            <a:r>
              <a:rPr lang="en-US" dirty="0" err="1">
                <a:solidFill>
                  <a:srgbClr val="D25D00"/>
                </a:solidFill>
              </a:rPr>
              <a:t>Karger’s</a:t>
            </a:r>
            <a:r>
              <a:rPr lang="en-US" dirty="0">
                <a:solidFill>
                  <a:srgbClr val="D25D00"/>
                </a:solidFill>
              </a:rPr>
              <a:t> algorithm again.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8D6B6-674C-2B4A-98E5-8BCF0CB60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5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33167" y="2689655"/>
            <a:ext cx="7341973" cy="3607621"/>
            <a:chOff x="733167" y="2689655"/>
            <a:chExt cx="7341973" cy="3607621"/>
          </a:xfrm>
        </p:grpSpPr>
        <p:sp>
          <p:nvSpPr>
            <p:cNvPr id="4" name="Oval 3"/>
            <p:cNvSpPr/>
            <p:nvPr/>
          </p:nvSpPr>
          <p:spPr>
            <a:xfrm>
              <a:off x="7166919" y="572886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7506729" y="320883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4885900" y="431862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5371069" y="268965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3464010" y="2963563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3291016" y="534288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1477919" y="3247768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733167" y="5009250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963088" y="3732937"/>
              <a:ext cx="1411170" cy="169318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2046330" y="3247769"/>
              <a:ext cx="1417680" cy="284205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 flipV="1">
              <a:off x="5939480" y="2973861"/>
              <a:ext cx="1567249" cy="519179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7451125" y="3777245"/>
              <a:ext cx="339810" cy="19516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371069" y="4803793"/>
              <a:ext cx="1795850" cy="120927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949179" y="3448732"/>
              <a:ext cx="1019963" cy="953134"/>
            </a:xfrm>
            <a:prstGeom prst="line">
              <a:avLst/>
            </a:prstGeom>
            <a:ln w="412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1218336" y="3448732"/>
              <a:ext cx="2328916" cy="164376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1301578" y="5293456"/>
              <a:ext cx="1989438" cy="333632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3776185" y="4803793"/>
              <a:ext cx="1192957" cy="622331"/>
            </a:xfrm>
            <a:prstGeom prst="line">
              <a:avLst/>
            </a:prstGeom>
            <a:ln w="412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017373" y="3732937"/>
              <a:ext cx="543788" cy="127631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575222" y="3531974"/>
              <a:ext cx="172994" cy="181090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5856238" y="3174824"/>
              <a:ext cx="1310681" cy="283824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5454311" y="3694003"/>
              <a:ext cx="2135660" cy="90882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5170106" y="3258066"/>
              <a:ext cx="485169" cy="106055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4CC5A8-E022-1841-9EF6-E7EE2DC81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997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166919" y="572886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" name="Oval 4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Oval 5"/>
          <p:cNvSpPr/>
          <p:nvPr/>
        </p:nvSpPr>
        <p:spPr>
          <a:xfrm>
            <a:off x="4885900" y="43186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8" name="Oval 7"/>
          <p:cNvSpPr/>
          <p:nvPr/>
        </p:nvSpPr>
        <p:spPr>
          <a:xfrm>
            <a:off x="3464010" y="2963563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Oval 9"/>
          <p:cNvSpPr/>
          <p:nvPr/>
        </p:nvSpPr>
        <p:spPr>
          <a:xfrm>
            <a:off x="1477919" y="3247768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963088" y="3732937"/>
            <a:ext cx="1411170" cy="169318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046330" y="3247769"/>
            <a:ext cx="1417680" cy="284205"/>
          </a:xfrm>
          <a:prstGeom prst="line">
            <a:avLst/>
          </a:prstGeom>
          <a:ln w="85725">
            <a:solidFill>
              <a:srgbClr val="FD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451125" y="3777245"/>
            <a:ext cx="339810" cy="195162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71069" y="4803793"/>
            <a:ext cx="1795850" cy="120927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49179" y="3448732"/>
            <a:ext cx="1019963" cy="953134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218336" y="3448732"/>
            <a:ext cx="2328916" cy="164376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776185" y="4803793"/>
            <a:ext cx="1192957" cy="622331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17373" y="3732937"/>
            <a:ext cx="543788" cy="127631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575222" y="3531974"/>
            <a:ext cx="172994" cy="181090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5856238" y="3174824"/>
            <a:ext cx="1310681" cy="283824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454311" y="3694003"/>
            <a:ext cx="2135660" cy="90882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170106" y="3258066"/>
            <a:ext cx="485169" cy="106055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37719" y="2689655"/>
            <a:ext cx="132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D7300"/>
                </a:solidFill>
              </a:rPr>
              <a:t>random edge!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93" y="6023497"/>
            <a:ext cx="939114" cy="601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12690" y="582766"/>
            <a:ext cx="3599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Probability that we didn’t mess up:</a:t>
            </a:r>
          </a:p>
          <a:p>
            <a:r>
              <a:rPr lang="en-US" sz="3600" dirty="0">
                <a:solidFill>
                  <a:srgbClr val="7030A0"/>
                </a:solidFill>
              </a:rPr>
              <a:t>12/14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76691" y="1651729"/>
            <a:ext cx="286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There are 14 edges, 12 of which are good to contract.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1DF1D37-995D-0E4A-BF40-2168408EE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5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34"/>
          <p:cNvSpPr/>
          <p:nvPr/>
        </p:nvSpPr>
        <p:spPr>
          <a:xfrm rot="3912515">
            <a:off x="669803" y="3547192"/>
            <a:ext cx="1669897" cy="1792857"/>
          </a:xfrm>
          <a:custGeom>
            <a:avLst/>
            <a:gdLst>
              <a:gd name="connsiteX0" fmla="*/ 903488 w 1669897"/>
              <a:gd name="connsiteY0" fmla="*/ 1419838 h 1792857"/>
              <a:gd name="connsiteX1" fmla="*/ 1237120 w 1669897"/>
              <a:gd name="connsiteY1" fmla="*/ 1765827 h 1792857"/>
              <a:gd name="connsiteX2" fmla="*/ 1657250 w 1669897"/>
              <a:gd name="connsiteY2" fmla="*/ 1580476 h 1792857"/>
              <a:gd name="connsiteX3" fmla="*/ 718137 w 1669897"/>
              <a:gd name="connsiteY3" fmla="*/ 85308 h 1792857"/>
              <a:gd name="connsiteX4" fmla="*/ 1445 w 1669897"/>
              <a:gd name="connsiteY4" fmla="*/ 320087 h 1792857"/>
              <a:gd name="connsiteX5" fmla="*/ 903488 w 1669897"/>
              <a:gd name="connsiteY5" fmla="*/ 1419838 h 179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9897" h="1792857">
                <a:moveTo>
                  <a:pt x="903488" y="1419838"/>
                </a:moveTo>
                <a:cubicBezTo>
                  <a:pt x="1109434" y="1660795"/>
                  <a:pt x="1111493" y="1739054"/>
                  <a:pt x="1237120" y="1765827"/>
                </a:cubicBezTo>
                <a:cubicBezTo>
                  <a:pt x="1362747" y="1792600"/>
                  <a:pt x="1743747" y="1860562"/>
                  <a:pt x="1657250" y="1580476"/>
                </a:cubicBezTo>
                <a:cubicBezTo>
                  <a:pt x="1570753" y="1300390"/>
                  <a:pt x="994104" y="295373"/>
                  <a:pt x="718137" y="85308"/>
                </a:cubicBezTo>
                <a:cubicBezTo>
                  <a:pt x="442170" y="-124757"/>
                  <a:pt x="-29447" y="91487"/>
                  <a:pt x="1445" y="320087"/>
                </a:cubicBezTo>
                <a:cubicBezTo>
                  <a:pt x="32337" y="548687"/>
                  <a:pt x="697542" y="1178881"/>
                  <a:pt x="903488" y="141983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2099204" y="3819427"/>
            <a:ext cx="1669897" cy="1792857"/>
          </a:xfrm>
          <a:custGeom>
            <a:avLst/>
            <a:gdLst>
              <a:gd name="connsiteX0" fmla="*/ 903488 w 1669897"/>
              <a:gd name="connsiteY0" fmla="*/ 1419838 h 1792857"/>
              <a:gd name="connsiteX1" fmla="*/ 1237120 w 1669897"/>
              <a:gd name="connsiteY1" fmla="*/ 1765827 h 1792857"/>
              <a:gd name="connsiteX2" fmla="*/ 1657250 w 1669897"/>
              <a:gd name="connsiteY2" fmla="*/ 1580476 h 1792857"/>
              <a:gd name="connsiteX3" fmla="*/ 718137 w 1669897"/>
              <a:gd name="connsiteY3" fmla="*/ 85308 h 1792857"/>
              <a:gd name="connsiteX4" fmla="*/ 1445 w 1669897"/>
              <a:gd name="connsiteY4" fmla="*/ 320087 h 1792857"/>
              <a:gd name="connsiteX5" fmla="*/ 903488 w 1669897"/>
              <a:gd name="connsiteY5" fmla="*/ 1419838 h 179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9897" h="1792857">
                <a:moveTo>
                  <a:pt x="903488" y="1419838"/>
                </a:moveTo>
                <a:cubicBezTo>
                  <a:pt x="1109434" y="1660795"/>
                  <a:pt x="1111493" y="1739054"/>
                  <a:pt x="1237120" y="1765827"/>
                </a:cubicBezTo>
                <a:cubicBezTo>
                  <a:pt x="1362747" y="1792600"/>
                  <a:pt x="1743747" y="1860562"/>
                  <a:pt x="1657250" y="1580476"/>
                </a:cubicBezTo>
                <a:cubicBezTo>
                  <a:pt x="1570753" y="1300390"/>
                  <a:pt x="994104" y="295373"/>
                  <a:pt x="718137" y="85308"/>
                </a:cubicBezTo>
                <a:cubicBezTo>
                  <a:pt x="442170" y="-124757"/>
                  <a:pt x="-29447" y="91487"/>
                  <a:pt x="1445" y="320087"/>
                </a:cubicBezTo>
                <a:cubicBezTo>
                  <a:pt x="32337" y="548687"/>
                  <a:pt x="697542" y="1178881"/>
                  <a:pt x="903488" y="141983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060533" y="2810919"/>
            <a:ext cx="2260449" cy="1377732"/>
          </a:xfrm>
          <a:custGeom>
            <a:avLst/>
            <a:gdLst>
              <a:gd name="connsiteX0" fmla="*/ 1522029 w 2260449"/>
              <a:gd name="connsiteY0" fmla="*/ 6422 h 1377732"/>
              <a:gd name="connsiteX1" fmla="*/ 422278 w 2260449"/>
              <a:gd name="connsiteY1" fmla="*/ 228843 h 1377732"/>
              <a:gd name="connsiteX2" fmla="*/ 2148 w 2260449"/>
              <a:gd name="connsiteY2" fmla="*/ 957892 h 1377732"/>
              <a:gd name="connsiteX3" fmla="*/ 570559 w 2260449"/>
              <a:gd name="connsiteY3" fmla="*/ 1365665 h 1377732"/>
              <a:gd name="connsiteX4" fmla="*/ 1843305 w 2260449"/>
              <a:gd name="connsiteY4" fmla="*/ 1192670 h 1377732"/>
              <a:gd name="connsiteX5" fmla="*/ 2251078 w 2260449"/>
              <a:gd name="connsiteY5" fmla="*/ 426551 h 1377732"/>
              <a:gd name="connsiteX6" fmla="*/ 1522029 w 2260449"/>
              <a:gd name="connsiteY6" fmla="*/ 6422 h 1377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0449" h="1377732">
                <a:moveTo>
                  <a:pt x="1522029" y="6422"/>
                </a:moveTo>
                <a:cubicBezTo>
                  <a:pt x="1217229" y="-26529"/>
                  <a:pt x="675591" y="70265"/>
                  <a:pt x="422278" y="228843"/>
                </a:cubicBezTo>
                <a:cubicBezTo>
                  <a:pt x="168965" y="387421"/>
                  <a:pt x="-22566" y="768422"/>
                  <a:pt x="2148" y="957892"/>
                </a:cubicBezTo>
                <a:cubicBezTo>
                  <a:pt x="26862" y="1147362"/>
                  <a:pt x="263699" y="1326535"/>
                  <a:pt x="570559" y="1365665"/>
                </a:cubicBezTo>
                <a:cubicBezTo>
                  <a:pt x="877418" y="1404795"/>
                  <a:pt x="1563219" y="1349189"/>
                  <a:pt x="1843305" y="1192670"/>
                </a:cubicBezTo>
                <a:cubicBezTo>
                  <a:pt x="2123391" y="1036151"/>
                  <a:pt x="2304624" y="618081"/>
                  <a:pt x="2251078" y="426551"/>
                </a:cubicBezTo>
                <a:cubicBezTo>
                  <a:pt x="2197532" y="235021"/>
                  <a:pt x="1826829" y="39373"/>
                  <a:pt x="1522029" y="6422"/>
                </a:cubicBezTo>
                <a:close/>
              </a:path>
            </a:pathLst>
          </a:custGeom>
          <a:solidFill>
            <a:srgbClr val="F0E7FF"/>
          </a:solidFill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166919" y="572886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" name="Oval 4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Oval 5"/>
          <p:cNvSpPr/>
          <p:nvPr/>
        </p:nvSpPr>
        <p:spPr>
          <a:xfrm>
            <a:off x="4885900" y="43186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8" name="Oval 7"/>
          <p:cNvSpPr/>
          <p:nvPr/>
        </p:nvSpPr>
        <p:spPr>
          <a:xfrm>
            <a:off x="2261543" y="312473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9" name="Oval 8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Oval 9"/>
          <p:cNvSpPr/>
          <p:nvPr/>
        </p:nvSpPr>
        <p:spPr>
          <a:xfrm>
            <a:off x="1477919" y="3247768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963088" y="3732937"/>
            <a:ext cx="1411170" cy="169318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451125" y="3777245"/>
            <a:ext cx="339810" cy="195162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71069" y="4803793"/>
            <a:ext cx="1795850" cy="120927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8" idx="5"/>
          </p:cNvCxnSpPr>
          <p:nvPr/>
        </p:nvCxnSpPr>
        <p:spPr>
          <a:xfrm>
            <a:off x="2746712" y="3609899"/>
            <a:ext cx="2222430" cy="791967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8" idx="3"/>
          </p:cNvCxnSpPr>
          <p:nvPr/>
        </p:nvCxnSpPr>
        <p:spPr>
          <a:xfrm flipH="1">
            <a:off x="1218336" y="3609899"/>
            <a:ext cx="1126449" cy="148259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776185" y="4803793"/>
            <a:ext cx="1192957" cy="622331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17373" y="3732937"/>
            <a:ext cx="543788" cy="127631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8" idx="4"/>
          </p:cNvCxnSpPr>
          <p:nvPr/>
        </p:nvCxnSpPr>
        <p:spPr>
          <a:xfrm flipH="1" flipV="1">
            <a:off x="2545749" y="3693141"/>
            <a:ext cx="1029473" cy="1649741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5856238" y="3174824"/>
            <a:ext cx="1310681" cy="283824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454311" y="3694003"/>
            <a:ext cx="2135660" cy="90882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170106" y="3258066"/>
            <a:ext cx="485169" cy="106055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cxnSp>
        <p:nvCxnSpPr>
          <p:cNvPr id="28" name="Straight Connector 27"/>
          <p:cNvCxnSpPr>
            <a:endCxn id="8" idx="2"/>
          </p:cNvCxnSpPr>
          <p:nvPr/>
        </p:nvCxnSpPr>
        <p:spPr>
          <a:xfrm flipV="1">
            <a:off x="2046330" y="3408936"/>
            <a:ext cx="215213" cy="123039"/>
          </a:xfrm>
          <a:prstGeom prst="line">
            <a:avLst/>
          </a:prstGeom>
          <a:ln w="85725">
            <a:solidFill>
              <a:srgbClr val="FD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004674" y="2259113"/>
            <a:ext cx="1964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a </a:t>
            </a:r>
            <a:r>
              <a:rPr lang="en-US" b="1" dirty="0" err="1">
                <a:solidFill>
                  <a:srgbClr val="7030A0"/>
                </a:solidFill>
              </a:rPr>
              <a:t>supernode</a:t>
            </a:r>
            <a:r>
              <a:rPr lang="en-US" b="1" dirty="0">
                <a:solidFill>
                  <a:srgbClr val="7030A0"/>
                </a:solidFill>
              </a:rPr>
              <a:t>!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67063" y="4260817"/>
            <a:ext cx="1563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a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superedge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-2348" y="3942077"/>
            <a:ext cx="1563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a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superedge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4BDD97-1998-B942-88DE-3B3B8C28D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223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166919" y="572886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" name="Oval 4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Oval 5"/>
          <p:cNvSpPr/>
          <p:nvPr/>
        </p:nvSpPr>
        <p:spPr>
          <a:xfrm>
            <a:off x="4885900" y="43186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9" name="Oval 8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Oval 9"/>
          <p:cNvSpPr/>
          <p:nvPr/>
        </p:nvSpPr>
        <p:spPr>
          <a:xfrm>
            <a:off x="1477919" y="2971028"/>
            <a:ext cx="845151" cy="845151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a,b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2" name="Straight Connector 11"/>
          <p:cNvCxnSpPr>
            <a:stCxn id="10" idx="5"/>
          </p:cNvCxnSpPr>
          <p:nvPr/>
        </p:nvCxnSpPr>
        <p:spPr>
          <a:xfrm>
            <a:off x="2199301" y="3692410"/>
            <a:ext cx="1174957" cy="1733714"/>
          </a:xfrm>
          <a:prstGeom prst="line">
            <a:avLst/>
          </a:prstGeom>
          <a:ln w="111125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451125" y="3777245"/>
            <a:ext cx="339810" cy="195162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71069" y="4803793"/>
            <a:ext cx="1795850" cy="120927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6"/>
          </p:cNvCxnSpPr>
          <p:nvPr/>
        </p:nvCxnSpPr>
        <p:spPr>
          <a:xfrm>
            <a:off x="2323070" y="3393604"/>
            <a:ext cx="2646072" cy="1008262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776185" y="4803793"/>
            <a:ext cx="1192957" cy="622331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17373" y="3777245"/>
            <a:ext cx="696759" cy="1232006"/>
          </a:xfrm>
          <a:prstGeom prst="line">
            <a:avLst/>
          </a:prstGeom>
          <a:ln w="10160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5856238" y="3174824"/>
            <a:ext cx="1310681" cy="283824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454311" y="3694003"/>
            <a:ext cx="2135660" cy="90882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170106" y="3258066"/>
            <a:ext cx="485169" cy="106055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96297" y="2519349"/>
            <a:ext cx="1964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a </a:t>
            </a:r>
            <a:r>
              <a:rPr lang="en-US" b="1" dirty="0" err="1">
                <a:solidFill>
                  <a:srgbClr val="7030A0"/>
                </a:solidFill>
              </a:rPr>
              <a:t>supernode</a:t>
            </a:r>
            <a:r>
              <a:rPr lang="en-US" b="1" dirty="0">
                <a:solidFill>
                  <a:srgbClr val="7030A0"/>
                </a:solidFill>
              </a:rPr>
              <a:t>!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65518" y="4240704"/>
            <a:ext cx="1563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a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superedge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-2348" y="3942077"/>
            <a:ext cx="1563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a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superedge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29" name="TextBox 28"/>
          <p:cNvSpPr txBox="1"/>
          <p:nvPr/>
        </p:nvSpPr>
        <p:spPr>
          <a:xfrm rot="1546172">
            <a:off x="1317374" y="4231076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7" name="TextBox 36"/>
          <p:cNvSpPr txBox="1"/>
          <p:nvPr/>
        </p:nvSpPr>
        <p:spPr>
          <a:xfrm rot="19519541">
            <a:off x="2334665" y="454764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d,a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8" name="TextBox 37"/>
          <p:cNvSpPr txBox="1"/>
          <p:nvPr/>
        </p:nvSpPr>
        <p:spPr>
          <a:xfrm rot="1546172">
            <a:off x="3149078" y="3173114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8FC277-E592-FC40-ADB4-6925B95BD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1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 cut</a:t>
            </a:r>
          </a:p>
        </p:txBody>
      </p:sp>
      <p:sp>
        <p:nvSpPr>
          <p:cNvPr id="33" name="Oval 32"/>
          <p:cNvSpPr/>
          <p:nvPr/>
        </p:nvSpPr>
        <p:spPr>
          <a:xfrm>
            <a:off x="7166919" y="572886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885900" y="43186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464010" y="2963563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477919" y="3247768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stCxn id="41" idx="5"/>
            <a:endCxn id="40" idx="1"/>
          </p:cNvCxnSpPr>
          <p:nvPr/>
        </p:nvCxnSpPr>
        <p:spPr>
          <a:xfrm>
            <a:off x="1963088" y="3732937"/>
            <a:ext cx="1411170" cy="169318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41" idx="6"/>
            <a:endCxn id="39" idx="2"/>
          </p:cNvCxnSpPr>
          <p:nvPr/>
        </p:nvCxnSpPr>
        <p:spPr>
          <a:xfrm flipV="1">
            <a:off x="2046330" y="3247769"/>
            <a:ext cx="1417680" cy="284205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36" idx="2"/>
            <a:endCxn id="38" idx="6"/>
          </p:cNvCxnSpPr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36" idx="4"/>
            <a:endCxn id="35" idx="0"/>
          </p:cNvCxnSpPr>
          <p:nvPr/>
        </p:nvCxnSpPr>
        <p:spPr>
          <a:xfrm flipH="1">
            <a:off x="7451125" y="3777245"/>
            <a:ext cx="339810" cy="195162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37" idx="5"/>
            <a:endCxn id="35" idx="2"/>
          </p:cNvCxnSpPr>
          <p:nvPr/>
        </p:nvCxnSpPr>
        <p:spPr>
          <a:xfrm>
            <a:off x="5371069" y="4803793"/>
            <a:ext cx="1795850" cy="120927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39" idx="5"/>
            <a:endCxn id="37" idx="1"/>
          </p:cNvCxnSpPr>
          <p:nvPr/>
        </p:nvCxnSpPr>
        <p:spPr>
          <a:xfrm>
            <a:off x="3949179" y="3448732"/>
            <a:ext cx="1019963" cy="953134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39" idx="3"/>
            <a:endCxn id="42" idx="7"/>
          </p:cNvCxnSpPr>
          <p:nvPr/>
        </p:nvCxnSpPr>
        <p:spPr>
          <a:xfrm flipH="1">
            <a:off x="1218336" y="3448732"/>
            <a:ext cx="2328916" cy="164376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40" idx="2"/>
            <a:endCxn id="42" idx="6"/>
          </p:cNvCxnSpPr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0" idx="7"/>
            <a:endCxn id="37" idx="3"/>
          </p:cNvCxnSpPr>
          <p:nvPr/>
        </p:nvCxnSpPr>
        <p:spPr>
          <a:xfrm flipV="1">
            <a:off x="3776185" y="4803793"/>
            <a:ext cx="1192957" cy="622331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42" idx="0"/>
            <a:endCxn id="41" idx="3"/>
          </p:cNvCxnSpPr>
          <p:nvPr/>
        </p:nvCxnSpPr>
        <p:spPr>
          <a:xfrm flipV="1">
            <a:off x="1017373" y="3732937"/>
            <a:ext cx="543788" cy="127631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0" idx="0"/>
            <a:endCxn id="39" idx="4"/>
          </p:cNvCxnSpPr>
          <p:nvPr/>
        </p:nvCxnSpPr>
        <p:spPr>
          <a:xfrm flipV="1">
            <a:off x="3575222" y="3531974"/>
            <a:ext cx="172994" cy="181090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35" idx="2"/>
            <a:endCxn id="38" idx="5"/>
          </p:cNvCxnSpPr>
          <p:nvPr/>
        </p:nvCxnSpPr>
        <p:spPr>
          <a:xfrm flipH="1" flipV="1">
            <a:off x="5856238" y="3174824"/>
            <a:ext cx="1310681" cy="283824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36" idx="3"/>
            <a:endCxn id="37" idx="6"/>
          </p:cNvCxnSpPr>
          <p:nvPr/>
        </p:nvCxnSpPr>
        <p:spPr>
          <a:xfrm flipH="1">
            <a:off x="5454311" y="3694003"/>
            <a:ext cx="2135660" cy="90882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38" idx="4"/>
            <a:endCxn id="37" idx="0"/>
          </p:cNvCxnSpPr>
          <p:nvPr/>
        </p:nvCxnSpPr>
        <p:spPr>
          <a:xfrm flipH="1">
            <a:off x="5170106" y="3258066"/>
            <a:ext cx="485169" cy="106055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5144143" y="2560581"/>
            <a:ext cx="1084381" cy="950905"/>
          </a:xfrm>
          <a:custGeom>
            <a:avLst/>
            <a:gdLst>
              <a:gd name="connsiteX0" fmla="*/ 120738 w 1084381"/>
              <a:gd name="connsiteY0" fmla="*/ 95985 h 950905"/>
              <a:gd name="connsiteX1" fmla="*/ 21884 w 1084381"/>
              <a:gd name="connsiteY1" fmla="*/ 491401 h 950905"/>
              <a:gd name="connsiteX2" fmla="*/ 256662 w 1084381"/>
              <a:gd name="connsiteY2" fmla="*/ 923888 h 950905"/>
              <a:gd name="connsiteX3" fmla="*/ 973354 w 1084381"/>
              <a:gd name="connsiteY3" fmla="*/ 812677 h 950905"/>
              <a:gd name="connsiteX4" fmla="*/ 998068 w 1084381"/>
              <a:gd name="connsiteY4" fmla="*/ 58915 h 950905"/>
              <a:gd name="connsiteX5" fmla="*/ 120738 w 1084381"/>
              <a:gd name="connsiteY5" fmla="*/ 95985 h 95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4381" h="950905">
                <a:moveTo>
                  <a:pt x="120738" y="95985"/>
                </a:moveTo>
                <a:cubicBezTo>
                  <a:pt x="-41959" y="168066"/>
                  <a:pt x="-770" y="353417"/>
                  <a:pt x="21884" y="491401"/>
                </a:cubicBezTo>
                <a:cubicBezTo>
                  <a:pt x="44538" y="629385"/>
                  <a:pt x="98084" y="870342"/>
                  <a:pt x="256662" y="923888"/>
                </a:cubicBezTo>
                <a:cubicBezTo>
                  <a:pt x="415240" y="977434"/>
                  <a:pt x="849786" y="956839"/>
                  <a:pt x="973354" y="812677"/>
                </a:cubicBezTo>
                <a:cubicBezTo>
                  <a:pt x="1096922" y="668515"/>
                  <a:pt x="1133992" y="176304"/>
                  <a:pt x="998068" y="58915"/>
                </a:cubicBezTo>
                <a:cubicBezTo>
                  <a:pt x="862144" y="-58474"/>
                  <a:pt x="283435" y="23904"/>
                  <a:pt x="120738" y="95985"/>
                </a:cubicBezTo>
                <a:close/>
              </a:path>
            </a:pathLst>
          </a:custGeom>
          <a:noFill/>
          <a:ln w="381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3005061" y="5115437"/>
            <a:ext cx="1084381" cy="950905"/>
          </a:xfrm>
          <a:custGeom>
            <a:avLst/>
            <a:gdLst>
              <a:gd name="connsiteX0" fmla="*/ 120738 w 1084381"/>
              <a:gd name="connsiteY0" fmla="*/ 95985 h 950905"/>
              <a:gd name="connsiteX1" fmla="*/ 21884 w 1084381"/>
              <a:gd name="connsiteY1" fmla="*/ 491401 h 950905"/>
              <a:gd name="connsiteX2" fmla="*/ 256662 w 1084381"/>
              <a:gd name="connsiteY2" fmla="*/ 923888 h 950905"/>
              <a:gd name="connsiteX3" fmla="*/ 973354 w 1084381"/>
              <a:gd name="connsiteY3" fmla="*/ 812677 h 950905"/>
              <a:gd name="connsiteX4" fmla="*/ 998068 w 1084381"/>
              <a:gd name="connsiteY4" fmla="*/ 58915 h 950905"/>
              <a:gd name="connsiteX5" fmla="*/ 120738 w 1084381"/>
              <a:gd name="connsiteY5" fmla="*/ 95985 h 95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4381" h="950905">
                <a:moveTo>
                  <a:pt x="120738" y="95985"/>
                </a:moveTo>
                <a:cubicBezTo>
                  <a:pt x="-41959" y="168066"/>
                  <a:pt x="-770" y="353417"/>
                  <a:pt x="21884" y="491401"/>
                </a:cubicBezTo>
                <a:cubicBezTo>
                  <a:pt x="44538" y="629385"/>
                  <a:pt x="98084" y="870342"/>
                  <a:pt x="256662" y="923888"/>
                </a:cubicBezTo>
                <a:cubicBezTo>
                  <a:pt x="415240" y="977434"/>
                  <a:pt x="849786" y="956839"/>
                  <a:pt x="973354" y="812677"/>
                </a:cubicBezTo>
                <a:cubicBezTo>
                  <a:pt x="1096922" y="668515"/>
                  <a:pt x="1133992" y="176304"/>
                  <a:pt x="998068" y="58915"/>
                </a:cubicBezTo>
                <a:cubicBezTo>
                  <a:pt x="862144" y="-58474"/>
                  <a:pt x="283435" y="23904"/>
                  <a:pt x="120738" y="95985"/>
                </a:cubicBezTo>
                <a:close/>
              </a:path>
            </a:pathLst>
          </a:custGeom>
          <a:noFill/>
          <a:ln w="381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442CE0-6B12-0A40-8015-31777085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01490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7166919" y="572886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" name="Oval 4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Oval 5"/>
          <p:cNvSpPr/>
          <p:nvPr/>
        </p:nvSpPr>
        <p:spPr>
          <a:xfrm>
            <a:off x="4885900" y="43186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9" name="Oval 8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Oval 9"/>
          <p:cNvSpPr/>
          <p:nvPr/>
        </p:nvSpPr>
        <p:spPr>
          <a:xfrm>
            <a:off x="1477919" y="2971028"/>
            <a:ext cx="845151" cy="845151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a,b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2" name="Straight Connector 11"/>
          <p:cNvCxnSpPr>
            <a:stCxn id="10" idx="5"/>
          </p:cNvCxnSpPr>
          <p:nvPr/>
        </p:nvCxnSpPr>
        <p:spPr>
          <a:xfrm>
            <a:off x="2199301" y="3692410"/>
            <a:ext cx="1174957" cy="1733714"/>
          </a:xfrm>
          <a:prstGeom prst="line">
            <a:avLst/>
          </a:prstGeom>
          <a:ln w="111125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451125" y="3777245"/>
            <a:ext cx="339810" cy="195162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71069" y="4803793"/>
            <a:ext cx="1795850" cy="1209278"/>
          </a:xfrm>
          <a:prstGeom prst="line">
            <a:avLst/>
          </a:prstGeom>
          <a:ln w="92075">
            <a:solidFill>
              <a:srgbClr val="FD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6"/>
          </p:cNvCxnSpPr>
          <p:nvPr/>
        </p:nvCxnSpPr>
        <p:spPr>
          <a:xfrm>
            <a:off x="2323070" y="3393604"/>
            <a:ext cx="2646072" cy="1008262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776185" y="4803793"/>
            <a:ext cx="1192957" cy="622331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17373" y="3777245"/>
            <a:ext cx="696759" cy="1232006"/>
          </a:xfrm>
          <a:prstGeom prst="line">
            <a:avLst/>
          </a:prstGeom>
          <a:ln w="10160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5856238" y="3174824"/>
            <a:ext cx="1310681" cy="283824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454311" y="3694003"/>
            <a:ext cx="2135660" cy="90882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170106" y="3258066"/>
            <a:ext cx="485169" cy="106055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29" name="TextBox 28"/>
          <p:cNvSpPr txBox="1"/>
          <p:nvPr/>
        </p:nvSpPr>
        <p:spPr>
          <a:xfrm rot="1546172">
            <a:off x="1317374" y="4231076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7" name="TextBox 36"/>
          <p:cNvSpPr txBox="1"/>
          <p:nvPr/>
        </p:nvSpPr>
        <p:spPr>
          <a:xfrm rot="19519541">
            <a:off x="2334665" y="454764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d,a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99943" y="5405699"/>
            <a:ext cx="132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D7300"/>
                </a:solidFill>
              </a:rPr>
              <a:t>random edge!</a:t>
            </a:r>
          </a:p>
        </p:txBody>
      </p:sp>
      <p:sp>
        <p:nvSpPr>
          <p:cNvPr id="28" name="TextBox 27"/>
          <p:cNvSpPr txBox="1"/>
          <p:nvPr/>
        </p:nvSpPr>
        <p:spPr>
          <a:xfrm rot="1546172">
            <a:off x="3149078" y="3173114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93" y="6023497"/>
            <a:ext cx="939114" cy="60197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412690" y="582766"/>
            <a:ext cx="3599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Probability that we didn’t mess up:</a:t>
            </a:r>
          </a:p>
          <a:p>
            <a:r>
              <a:rPr lang="en-US" sz="3600" dirty="0">
                <a:solidFill>
                  <a:srgbClr val="7030A0"/>
                </a:solidFill>
              </a:rPr>
              <a:t>11/13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655275" y="1651729"/>
            <a:ext cx="3281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Now there are only 13 edges, since the edge between a and b disappeared.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C7FF78-A770-BE47-9BBD-0CA6C20C9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2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 37"/>
          <p:cNvSpPr/>
          <p:nvPr/>
        </p:nvSpPr>
        <p:spPr>
          <a:xfrm rot="16200000">
            <a:off x="6135438" y="3355731"/>
            <a:ext cx="1669897" cy="1792857"/>
          </a:xfrm>
          <a:custGeom>
            <a:avLst/>
            <a:gdLst>
              <a:gd name="connsiteX0" fmla="*/ 903488 w 1669897"/>
              <a:gd name="connsiteY0" fmla="*/ 1419838 h 1792857"/>
              <a:gd name="connsiteX1" fmla="*/ 1237120 w 1669897"/>
              <a:gd name="connsiteY1" fmla="*/ 1765827 h 1792857"/>
              <a:gd name="connsiteX2" fmla="*/ 1657250 w 1669897"/>
              <a:gd name="connsiteY2" fmla="*/ 1580476 h 1792857"/>
              <a:gd name="connsiteX3" fmla="*/ 718137 w 1669897"/>
              <a:gd name="connsiteY3" fmla="*/ 85308 h 1792857"/>
              <a:gd name="connsiteX4" fmla="*/ 1445 w 1669897"/>
              <a:gd name="connsiteY4" fmla="*/ 320087 h 1792857"/>
              <a:gd name="connsiteX5" fmla="*/ 903488 w 1669897"/>
              <a:gd name="connsiteY5" fmla="*/ 1419838 h 179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9897" h="1792857">
                <a:moveTo>
                  <a:pt x="903488" y="1419838"/>
                </a:moveTo>
                <a:cubicBezTo>
                  <a:pt x="1109434" y="1660795"/>
                  <a:pt x="1111493" y="1739054"/>
                  <a:pt x="1237120" y="1765827"/>
                </a:cubicBezTo>
                <a:cubicBezTo>
                  <a:pt x="1362747" y="1792600"/>
                  <a:pt x="1743747" y="1860562"/>
                  <a:pt x="1657250" y="1580476"/>
                </a:cubicBezTo>
                <a:cubicBezTo>
                  <a:pt x="1570753" y="1300390"/>
                  <a:pt x="994104" y="295373"/>
                  <a:pt x="718137" y="85308"/>
                </a:cubicBezTo>
                <a:cubicBezTo>
                  <a:pt x="442170" y="-124757"/>
                  <a:pt x="-29447" y="91487"/>
                  <a:pt x="1445" y="320087"/>
                </a:cubicBezTo>
                <a:cubicBezTo>
                  <a:pt x="32337" y="548687"/>
                  <a:pt x="697542" y="1178881"/>
                  <a:pt x="903488" y="141983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 rot="13483352">
            <a:off x="4771090" y="3045596"/>
            <a:ext cx="1669897" cy="1792857"/>
          </a:xfrm>
          <a:custGeom>
            <a:avLst/>
            <a:gdLst>
              <a:gd name="connsiteX0" fmla="*/ 903488 w 1669897"/>
              <a:gd name="connsiteY0" fmla="*/ 1419838 h 1792857"/>
              <a:gd name="connsiteX1" fmla="*/ 1237120 w 1669897"/>
              <a:gd name="connsiteY1" fmla="*/ 1765827 h 1792857"/>
              <a:gd name="connsiteX2" fmla="*/ 1657250 w 1669897"/>
              <a:gd name="connsiteY2" fmla="*/ 1580476 h 1792857"/>
              <a:gd name="connsiteX3" fmla="*/ 718137 w 1669897"/>
              <a:gd name="connsiteY3" fmla="*/ 85308 h 1792857"/>
              <a:gd name="connsiteX4" fmla="*/ 1445 w 1669897"/>
              <a:gd name="connsiteY4" fmla="*/ 320087 h 1792857"/>
              <a:gd name="connsiteX5" fmla="*/ 903488 w 1669897"/>
              <a:gd name="connsiteY5" fmla="*/ 1419838 h 179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9897" h="1792857">
                <a:moveTo>
                  <a:pt x="903488" y="1419838"/>
                </a:moveTo>
                <a:cubicBezTo>
                  <a:pt x="1109434" y="1660795"/>
                  <a:pt x="1111493" y="1739054"/>
                  <a:pt x="1237120" y="1765827"/>
                </a:cubicBezTo>
                <a:cubicBezTo>
                  <a:pt x="1362747" y="1792600"/>
                  <a:pt x="1743747" y="1860562"/>
                  <a:pt x="1657250" y="1580476"/>
                </a:cubicBezTo>
                <a:cubicBezTo>
                  <a:pt x="1570753" y="1300390"/>
                  <a:pt x="994104" y="295373"/>
                  <a:pt x="718137" y="85308"/>
                </a:cubicBezTo>
                <a:cubicBezTo>
                  <a:pt x="442170" y="-124757"/>
                  <a:pt x="-29447" y="91487"/>
                  <a:pt x="1445" y="320087"/>
                </a:cubicBezTo>
                <a:cubicBezTo>
                  <a:pt x="32337" y="548687"/>
                  <a:pt x="697542" y="1178881"/>
                  <a:pt x="903488" y="141983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 rot="1324012">
            <a:off x="4558002" y="4102162"/>
            <a:ext cx="2260449" cy="1377732"/>
          </a:xfrm>
          <a:custGeom>
            <a:avLst/>
            <a:gdLst>
              <a:gd name="connsiteX0" fmla="*/ 1522029 w 2260449"/>
              <a:gd name="connsiteY0" fmla="*/ 6422 h 1377732"/>
              <a:gd name="connsiteX1" fmla="*/ 422278 w 2260449"/>
              <a:gd name="connsiteY1" fmla="*/ 228843 h 1377732"/>
              <a:gd name="connsiteX2" fmla="*/ 2148 w 2260449"/>
              <a:gd name="connsiteY2" fmla="*/ 957892 h 1377732"/>
              <a:gd name="connsiteX3" fmla="*/ 570559 w 2260449"/>
              <a:gd name="connsiteY3" fmla="*/ 1365665 h 1377732"/>
              <a:gd name="connsiteX4" fmla="*/ 1843305 w 2260449"/>
              <a:gd name="connsiteY4" fmla="*/ 1192670 h 1377732"/>
              <a:gd name="connsiteX5" fmla="*/ 2251078 w 2260449"/>
              <a:gd name="connsiteY5" fmla="*/ 426551 h 1377732"/>
              <a:gd name="connsiteX6" fmla="*/ 1522029 w 2260449"/>
              <a:gd name="connsiteY6" fmla="*/ 6422 h 1377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60449" h="1377732">
                <a:moveTo>
                  <a:pt x="1522029" y="6422"/>
                </a:moveTo>
                <a:cubicBezTo>
                  <a:pt x="1217229" y="-26529"/>
                  <a:pt x="675591" y="70265"/>
                  <a:pt x="422278" y="228843"/>
                </a:cubicBezTo>
                <a:cubicBezTo>
                  <a:pt x="168965" y="387421"/>
                  <a:pt x="-22566" y="768422"/>
                  <a:pt x="2148" y="957892"/>
                </a:cubicBezTo>
                <a:cubicBezTo>
                  <a:pt x="26862" y="1147362"/>
                  <a:pt x="263699" y="1326535"/>
                  <a:pt x="570559" y="1365665"/>
                </a:cubicBezTo>
                <a:cubicBezTo>
                  <a:pt x="877418" y="1404795"/>
                  <a:pt x="1563219" y="1349189"/>
                  <a:pt x="1843305" y="1192670"/>
                </a:cubicBezTo>
                <a:cubicBezTo>
                  <a:pt x="2123391" y="1036151"/>
                  <a:pt x="2304624" y="618081"/>
                  <a:pt x="2251078" y="426551"/>
                </a:cubicBezTo>
                <a:cubicBezTo>
                  <a:pt x="2197532" y="235021"/>
                  <a:pt x="1826829" y="39373"/>
                  <a:pt x="1522029" y="6422"/>
                </a:cubicBezTo>
                <a:close/>
              </a:path>
            </a:pathLst>
          </a:custGeom>
          <a:solidFill>
            <a:srgbClr val="F0E7FF"/>
          </a:solidFill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5688227" y="471787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" name="Oval 4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Oval 5"/>
          <p:cNvSpPr/>
          <p:nvPr/>
        </p:nvSpPr>
        <p:spPr>
          <a:xfrm>
            <a:off x="4885900" y="43186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9" name="Oval 8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Oval 9"/>
          <p:cNvSpPr/>
          <p:nvPr/>
        </p:nvSpPr>
        <p:spPr>
          <a:xfrm>
            <a:off x="1477919" y="2971028"/>
            <a:ext cx="845151" cy="845151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a,b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2" name="Straight Connector 11"/>
          <p:cNvCxnSpPr>
            <a:stCxn id="10" idx="5"/>
          </p:cNvCxnSpPr>
          <p:nvPr/>
        </p:nvCxnSpPr>
        <p:spPr>
          <a:xfrm>
            <a:off x="2199301" y="3692410"/>
            <a:ext cx="1174957" cy="1733714"/>
          </a:xfrm>
          <a:prstGeom prst="line">
            <a:avLst/>
          </a:prstGeom>
          <a:ln w="111125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4" idx="6"/>
          </p:cNvCxnSpPr>
          <p:nvPr/>
        </p:nvCxnSpPr>
        <p:spPr>
          <a:xfrm flipH="1">
            <a:off x="6256638" y="3777245"/>
            <a:ext cx="1534297" cy="1224835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4" idx="2"/>
          </p:cNvCxnSpPr>
          <p:nvPr/>
        </p:nvCxnSpPr>
        <p:spPr>
          <a:xfrm>
            <a:off x="5371069" y="4803793"/>
            <a:ext cx="317158" cy="198287"/>
          </a:xfrm>
          <a:prstGeom prst="line">
            <a:avLst/>
          </a:prstGeom>
          <a:ln w="92075">
            <a:solidFill>
              <a:srgbClr val="FD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6"/>
          </p:cNvCxnSpPr>
          <p:nvPr/>
        </p:nvCxnSpPr>
        <p:spPr>
          <a:xfrm>
            <a:off x="2323070" y="3393604"/>
            <a:ext cx="2646072" cy="1008262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776185" y="4803793"/>
            <a:ext cx="1192957" cy="622331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17373" y="3777245"/>
            <a:ext cx="696759" cy="1232006"/>
          </a:xfrm>
          <a:prstGeom prst="line">
            <a:avLst/>
          </a:prstGeom>
          <a:ln w="10160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4" idx="1"/>
          </p:cNvCxnSpPr>
          <p:nvPr/>
        </p:nvCxnSpPr>
        <p:spPr>
          <a:xfrm flipV="1">
            <a:off x="5771469" y="3174825"/>
            <a:ext cx="84770" cy="1626291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5454311" y="3694003"/>
            <a:ext cx="2135660" cy="90882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170106" y="3258066"/>
            <a:ext cx="485169" cy="106055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05494" y="5686039"/>
            <a:ext cx="1964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a </a:t>
            </a:r>
            <a:r>
              <a:rPr lang="en-US" b="1" dirty="0" err="1">
                <a:solidFill>
                  <a:srgbClr val="7030A0"/>
                </a:solidFill>
              </a:rPr>
              <a:t>supernode</a:t>
            </a:r>
            <a:r>
              <a:rPr lang="en-US" b="1" dirty="0">
                <a:solidFill>
                  <a:srgbClr val="7030A0"/>
                </a:solidFill>
              </a:rPr>
              <a:t>!</a:t>
            </a:r>
          </a:p>
        </p:txBody>
      </p:sp>
      <p:sp>
        <p:nvSpPr>
          <p:cNvPr id="29" name="TextBox 28"/>
          <p:cNvSpPr txBox="1"/>
          <p:nvPr/>
        </p:nvSpPr>
        <p:spPr>
          <a:xfrm rot="1546172">
            <a:off x="1317374" y="4231076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7" name="TextBox 36"/>
          <p:cNvSpPr txBox="1"/>
          <p:nvPr/>
        </p:nvSpPr>
        <p:spPr>
          <a:xfrm rot="19519541">
            <a:off x="2334665" y="454764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d,a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26508" y="3165687"/>
            <a:ext cx="1563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a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superedge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91998" y="4405929"/>
            <a:ext cx="1563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a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superedge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40" name="TextBox 39"/>
          <p:cNvSpPr txBox="1"/>
          <p:nvPr/>
        </p:nvSpPr>
        <p:spPr>
          <a:xfrm rot="1546172">
            <a:off x="3149078" y="3173114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2CDDAA-4F85-F94B-BC8C-D17D3E1CE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3094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Oval 5"/>
          <p:cNvSpPr/>
          <p:nvPr/>
        </p:nvSpPr>
        <p:spPr>
          <a:xfrm>
            <a:off x="4885900" y="4318624"/>
            <a:ext cx="917985" cy="917985"/>
          </a:xfrm>
          <a:prstGeom prst="ellipse">
            <a:avLst/>
          </a:prstGeom>
          <a:solidFill>
            <a:srgbClr val="F0E7FF"/>
          </a:solidFill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e,h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9" name="Oval 8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Oval 9"/>
          <p:cNvSpPr/>
          <p:nvPr/>
        </p:nvSpPr>
        <p:spPr>
          <a:xfrm>
            <a:off x="1477919" y="2971028"/>
            <a:ext cx="845151" cy="845151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a,b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2" name="Straight Connector 11"/>
          <p:cNvCxnSpPr>
            <a:stCxn id="10" idx="5"/>
          </p:cNvCxnSpPr>
          <p:nvPr/>
        </p:nvCxnSpPr>
        <p:spPr>
          <a:xfrm>
            <a:off x="2199301" y="3692410"/>
            <a:ext cx="1174957" cy="1733714"/>
          </a:xfrm>
          <a:prstGeom prst="line">
            <a:avLst/>
          </a:prstGeom>
          <a:ln w="111125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6"/>
            <a:endCxn id="6" idx="1"/>
          </p:cNvCxnSpPr>
          <p:nvPr/>
        </p:nvCxnSpPr>
        <p:spPr>
          <a:xfrm>
            <a:off x="2323070" y="3393604"/>
            <a:ext cx="2697266" cy="1059456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6" idx="3"/>
          </p:cNvCxnSpPr>
          <p:nvPr/>
        </p:nvCxnSpPr>
        <p:spPr>
          <a:xfrm flipV="1">
            <a:off x="3776185" y="5102173"/>
            <a:ext cx="1244151" cy="323953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17373" y="3777245"/>
            <a:ext cx="696759" cy="1232006"/>
          </a:xfrm>
          <a:prstGeom prst="line">
            <a:avLst/>
          </a:prstGeom>
          <a:ln w="10160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6" idx="6"/>
          </p:cNvCxnSpPr>
          <p:nvPr/>
        </p:nvCxnSpPr>
        <p:spPr>
          <a:xfrm flipH="1">
            <a:off x="5803885" y="3694003"/>
            <a:ext cx="1786086" cy="1083614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6" idx="0"/>
          </p:cNvCxnSpPr>
          <p:nvPr/>
        </p:nvCxnSpPr>
        <p:spPr>
          <a:xfrm flipH="1">
            <a:off x="5344893" y="3258066"/>
            <a:ext cx="310383" cy="1060558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65279" y="5210434"/>
            <a:ext cx="1964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a </a:t>
            </a:r>
            <a:r>
              <a:rPr lang="en-US" b="1" dirty="0" err="1">
                <a:solidFill>
                  <a:srgbClr val="7030A0"/>
                </a:solidFill>
              </a:rPr>
              <a:t>supernode</a:t>
            </a:r>
            <a:r>
              <a:rPr lang="en-US" b="1" dirty="0">
                <a:solidFill>
                  <a:srgbClr val="7030A0"/>
                </a:solidFill>
              </a:rPr>
              <a:t>!</a:t>
            </a:r>
          </a:p>
        </p:txBody>
      </p:sp>
      <p:sp>
        <p:nvSpPr>
          <p:cNvPr id="29" name="TextBox 28"/>
          <p:cNvSpPr txBox="1"/>
          <p:nvPr/>
        </p:nvSpPr>
        <p:spPr>
          <a:xfrm rot="1546172">
            <a:off x="1317374" y="4231076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7" name="TextBox 36"/>
          <p:cNvSpPr txBox="1"/>
          <p:nvPr/>
        </p:nvSpPr>
        <p:spPr>
          <a:xfrm rot="19519541">
            <a:off x="2334665" y="454764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d,a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26508" y="3165687"/>
            <a:ext cx="1563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a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superedge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91998" y="4405929"/>
            <a:ext cx="1563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Create a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superedge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34" name="TextBox 33"/>
          <p:cNvSpPr txBox="1"/>
          <p:nvPr/>
        </p:nvSpPr>
        <p:spPr>
          <a:xfrm rot="949785">
            <a:off x="5500294" y="3541247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6" name="TextBox 35"/>
          <p:cNvSpPr txBox="1"/>
          <p:nvPr/>
        </p:nvSpPr>
        <p:spPr>
          <a:xfrm rot="3565496">
            <a:off x="6478091" y="427858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g,e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g,h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40" name="TextBox 39"/>
          <p:cNvSpPr txBox="1"/>
          <p:nvPr/>
        </p:nvSpPr>
        <p:spPr>
          <a:xfrm rot="1546172">
            <a:off x="3149078" y="3173114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41" name="TextBox 40"/>
          <p:cNvSpPr txBox="1"/>
          <p:nvPr/>
        </p:nvSpPr>
        <p:spPr>
          <a:xfrm rot="20805821">
            <a:off x="4008050" y="4621446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B8B6B8-3EA0-794A-963C-A977C9105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945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Oval 5"/>
          <p:cNvSpPr/>
          <p:nvPr/>
        </p:nvSpPr>
        <p:spPr>
          <a:xfrm>
            <a:off x="4885900" y="4318624"/>
            <a:ext cx="917985" cy="917985"/>
          </a:xfrm>
          <a:prstGeom prst="ellipse">
            <a:avLst/>
          </a:prstGeom>
          <a:solidFill>
            <a:srgbClr val="F0E7FF"/>
          </a:solidFill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e,h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9" name="Oval 8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0" name="Oval 9"/>
          <p:cNvSpPr/>
          <p:nvPr/>
        </p:nvSpPr>
        <p:spPr>
          <a:xfrm>
            <a:off x="1477919" y="2971028"/>
            <a:ext cx="845151" cy="845151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a,b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2" name="Straight Connector 11"/>
          <p:cNvCxnSpPr>
            <a:stCxn id="10" idx="5"/>
          </p:cNvCxnSpPr>
          <p:nvPr/>
        </p:nvCxnSpPr>
        <p:spPr>
          <a:xfrm>
            <a:off x="2199301" y="3692410"/>
            <a:ext cx="1174957" cy="1733714"/>
          </a:xfrm>
          <a:prstGeom prst="line">
            <a:avLst/>
          </a:prstGeom>
          <a:ln w="111125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6"/>
            <a:endCxn id="6" idx="1"/>
          </p:cNvCxnSpPr>
          <p:nvPr/>
        </p:nvCxnSpPr>
        <p:spPr>
          <a:xfrm>
            <a:off x="2323070" y="3393604"/>
            <a:ext cx="2697266" cy="1059456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104775">
            <a:solidFill>
              <a:srgbClr val="FD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6" idx="3"/>
          </p:cNvCxnSpPr>
          <p:nvPr/>
        </p:nvCxnSpPr>
        <p:spPr>
          <a:xfrm flipV="1">
            <a:off x="3776185" y="5102173"/>
            <a:ext cx="1244151" cy="323953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017373" y="3777245"/>
            <a:ext cx="696759" cy="1232006"/>
          </a:xfrm>
          <a:prstGeom prst="line">
            <a:avLst/>
          </a:prstGeom>
          <a:ln w="10160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6" idx="6"/>
          </p:cNvCxnSpPr>
          <p:nvPr/>
        </p:nvCxnSpPr>
        <p:spPr>
          <a:xfrm flipH="1">
            <a:off x="5803885" y="3694003"/>
            <a:ext cx="1786086" cy="1083614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6" idx="0"/>
          </p:cNvCxnSpPr>
          <p:nvPr/>
        </p:nvCxnSpPr>
        <p:spPr>
          <a:xfrm flipH="1">
            <a:off x="5344893" y="3258066"/>
            <a:ext cx="310383" cy="1060558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29" name="TextBox 28"/>
          <p:cNvSpPr txBox="1"/>
          <p:nvPr/>
        </p:nvSpPr>
        <p:spPr>
          <a:xfrm rot="1546172">
            <a:off x="1317374" y="4231076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7" name="TextBox 36"/>
          <p:cNvSpPr txBox="1"/>
          <p:nvPr/>
        </p:nvSpPr>
        <p:spPr>
          <a:xfrm rot="19519541">
            <a:off x="2334665" y="454764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d,a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4" name="TextBox 33"/>
          <p:cNvSpPr txBox="1"/>
          <p:nvPr/>
        </p:nvSpPr>
        <p:spPr>
          <a:xfrm rot="949785">
            <a:off x="5500294" y="3541247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6" name="TextBox 35"/>
          <p:cNvSpPr txBox="1"/>
          <p:nvPr/>
        </p:nvSpPr>
        <p:spPr>
          <a:xfrm rot="3565496">
            <a:off x="6478091" y="427858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g,e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g,h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51725" y="5475567"/>
            <a:ext cx="132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D7300"/>
                </a:solidFill>
              </a:rPr>
              <a:t>random edge!</a:t>
            </a:r>
          </a:p>
        </p:txBody>
      </p:sp>
      <p:sp>
        <p:nvSpPr>
          <p:cNvPr id="28" name="TextBox 27"/>
          <p:cNvSpPr txBox="1"/>
          <p:nvPr/>
        </p:nvSpPr>
        <p:spPr>
          <a:xfrm rot="1546172">
            <a:off x="3149078" y="3173114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0" name="TextBox 29"/>
          <p:cNvSpPr txBox="1"/>
          <p:nvPr/>
        </p:nvSpPr>
        <p:spPr>
          <a:xfrm rot="20805821">
            <a:off x="4008050" y="4621446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93" y="6023497"/>
            <a:ext cx="939114" cy="60197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412690" y="582766"/>
            <a:ext cx="3599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Probability that we didn’t mess up:</a:t>
            </a:r>
          </a:p>
          <a:p>
            <a:r>
              <a:rPr lang="en-US" sz="3600" dirty="0">
                <a:solidFill>
                  <a:srgbClr val="7030A0"/>
                </a:solidFill>
              </a:rPr>
              <a:t>10/12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55275" y="1651729"/>
            <a:ext cx="3281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Now there are only 12 edges, since the edge between e and h disappeared.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556E2A-C501-5C45-B417-FCE18A57B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Oval 5"/>
          <p:cNvSpPr/>
          <p:nvPr/>
        </p:nvSpPr>
        <p:spPr>
          <a:xfrm>
            <a:off x="4885900" y="4318624"/>
            <a:ext cx="917985" cy="917985"/>
          </a:xfrm>
          <a:prstGeom prst="ellipse">
            <a:avLst/>
          </a:prstGeom>
          <a:solidFill>
            <a:srgbClr val="F0E7FF"/>
          </a:solidFill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e,h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0" name="Oval 9"/>
          <p:cNvSpPr/>
          <p:nvPr/>
        </p:nvSpPr>
        <p:spPr>
          <a:xfrm>
            <a:off x="1477919" y="2971028"/>
            <a:ext cx="845151" cy="845151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a,b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>
            <a:stCxn id="10" idx="4"/>
            <a:endCxn id="22" idx="0"/>
          </p:cNvCxnSpPr>
          <p:nvPr/>
        </p:nvCxnSpPr>
        <p:spPr>
          <a:xfrm>
            <a:off x="1900495" y="3816179"/>
            <a:ext cx="88223" cy="1387871"/>
          </a:xfrm>
          <a:prstGeom prst="line">
            <a:avLst/>
          </a:prstGeom>
          <a:ln w="111125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6"/>
            <a:endCxn id="6" idx="1"/>
          </p:cNvCxnSpPr>
          <p:nvPr/>
        </p:nvCxnSpPr>
        <p:spPr>
          <a:xfrm>
            <a:off x="2323070" y="3393604"/>
            <a:ext cx="2697266" cy="1059456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22" idx="6"/>
            <a:endCxn id="6" idx="3"/>
          </p:cNvCxnSpPr>
          <p:nvPr/>
        </p:nvCxnSpPr>
        <p:spPr>
          <a:xfrm flipV="1">
            <a:off x="2411293" y="5102173"/>
            <a:ext cx="2609043" cy="524453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6" idx="6"/>
          </p:cNvCxnSpPr>
          <p:nvPr/>
        </p:nvCxnSpPr>
        <p:spPr>
          <a:xfrm flipH="1">
            <a:off x="5803885" y="3694003"/>
            <a:ext cx="1786086" cy="1083614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6" idx="0"/>
          </p:cNvCxnSpPr>
          <p:nvPr/>
        </p:nvCxnSpPr>
        <p:spPr>
          <a:xfrm flipH="1">
            <a:off x="5344893" y="3258066"/>
            <a:ext cx="310383" cy="1060558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29" name="TextBox 28"/>
          <p:cNvSpPr txBox="1"/>
          <p:nvPr/>
        </p:nvSpPr>
        <p:spPr>
          <a:xfrm rot="21227889">
            <a:off x="1970365" y="3937374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7" name="TextBox 36"/>
          <p:cNvSpPr txBox="1"/>
          <p:nvPr/>
        </p:nvSpPr>
        <p:spPr>
          <a:xfrm rot="21086056">
            <a:off x="2087670" y="4540147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d,a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4" name="TextBox 33"/>
          <p:cNvSpPr txBox="1"/>
          <p:nvPr/>
        </p:nvSpPr>
        <p:spPr>
          <a:xfrm rot="949785">
            <a:off x="5500294" y="3541247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6" name="TextBox 35"/>
          <p:cNvSpPr txBox="1"/>
          <p:nvPr/>
        </p:nvSpPr>
        <p:spPr>
          <a:xfrm rot="3565496">
            <a:off x="6478091" y="427858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g,e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g,h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2" name="Oval 21"/>
          <p:cNvSpPr/>
          <p:nvPr/>
        </p:nvSpPr>
        <p:spPr>
          <a:xfrm>
            <a:off x="1566142" y="5204050"/>
            <a:ext cx="845151" cy="845151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c,d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546172">
            <a:off x="3149078" y="3173114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0" name="TextBox 29"/>
          <p:cNvSpPr txBox="1"/>
          <p:nvPr/>
        </p:nvSpPr>
        <p:spPr>
          <a:xfrm rot="21228350">
            <a:off x="3355122" y="5113703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719002" y="3777245"/>
            <a:ext cx="101085" cy="1459352"/>
          </a:xfrm>
          <a:prstGeom prst="line">
            <a:avLst/>
          </a:prstGeom>
          <a:ln w="111125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2694C1-0D02-D64D-92E3-8F1D404F6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913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Oval 5"/>
          <p:cNvSpPr/>
          <p:nvPr/>
        </p:nvSpPr>
        <p:spPr>
          <a:xfrm>
            <a:off x="4885900" y="4318624"/>
            <a:ext cx="917985" cy="917985"/>
          </a:xfrm>
          <a:prstGeom prst="ellipse">
            <a:avLst/>
          </a:prstGeom>
          <a:solidFill>
            <a:srgbClr val="F0E7FF"/>
          </a:solidFill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e,h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0" name="Oval 9"/>
          <p:cNvSpPr/>
          <p:nvPr/>
        </p:nvSpPr>
        <p:spPr>
          <a:xfrm>
            <a:off x="1477919" y="2971028"/>
            <a:ext cx="845151" cy="845151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a,b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>
            <a:stCxn id="10" idx="4"/>
            <a:endCxn id="22" idx="0"/>
          </p:cNvCxnSpPr>
          <p:nvPr/>
        </p:nvCxnSpPr>
        <p:spPr>
          <a:xfrm>
            <a:off x="1900495" y="3816179"/>
            <a:ext cx="88223" cy="1387871"/>
          </a:xfrm>
          <a:prstGeom prst="line">
            <a:avLst/>
          </a:prstGeom>
          <a:ln w="111125" cmpd="sng">
            <a:solidFill>
              <a:srgbClr val="FD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6"/>
            <a:endCxn id="6" idx="1"/>
          </p:cNvCxnSpPr>
          <p:nvPr/>
        </p:nvCxnSpPr>
        <p:spPr>
          <a:xfrm>
            <a:off x="2323070" y="3393604"/>
            <a:ext cx="2697266" cy="1059456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22" idx="6"/>
            <a:endCxn id="6" idx="3"/>
          </p:cNvCxnSpPr>
          <p:nvPr/>
        </p:nvCxnSpPr>
        <p:spPr>
          <a:xfrm flipV="1">
            <a:off x="2411293" y="5102173"/>
            <a:ext cx="2609043" cy="524453"/>
          </a:xfrm>
          <a:prstGeom prst="line">
            <a:avLst/>
          </a:prstGeom>
          <a:ln w="412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6" idx="6"/>
          </p:cNvCxnSpPr>
          <p:nvPr/>
        </p:nvCxnSpPr>
        <p:spPr>
          <a:xfrm flipH="1">
            <a:off x="5803885" y="3694003"/>
            <a:ext cx="1786086" cy="1083614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6" idx="0"/>
          </p:cNvCxnSpPr>
          <p:nvPr/>
        </p:nvCxnSpPr>
        <p:spPr>
          <a:xfrm flipH="1">
            <a:off x="5344893" y="3258066"/>
            <a:ext cx="310383" cy="1060558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29" name="TextBox 28"/>
          <p:cNvSpPr txBox="1"/>
          <p:nvPr/>
        </p:nvSpPr>
        <p:spPr>
          <a:xfrm rot="21227889">
            <a:off x="2067227" y="3963482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c,a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7" name="TextBox 36"/>
          <p:cNvSpPr txBox="1"/>
          <p:nvPr/>
        </p:nvSpPr>
        <p:spPr>
          <a:xfrm rot="21086056">
            <a:off x="2087670" y="4540147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D7300"/>
                </a:solidFill>
              </a:rPr>
              <a:t>{</a:t>
            </a:r>
            <a:r>
              <a:rPr lang="en-US" b="1" dirty="0" err="1">
                <a:solidFill>
                  <a:srgbClr val="FD7300"/>
                </a:solidFill>
              </a:rPr>
              <a:t>d,a</a:t>
            </a:r>
            <a:r>
              <a:rPr lang="en-US" b="1" dirty="0">
                <a:solidFill>
                  <a:srgbClr val="FD7300"/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d,b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4" name="TextBox 33"/>
          <p:cNvSpPr txBox="1"/>
          <p:nvPr/>
        </p:nvSpPr>
        <p:spPr>
          <a:xfrm rot="949785">
            <a:off x="5500294" y="3541247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6" name="TextBox 35"/>
          <p:cNvSpPr txBox="1"/>
          <p:nvPr/>
        </p:nvSpPr>
        <p:spPr>
          <a:xfrm rot="3565496">
            <a:off x="6478091" y="427858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g,e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g,h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2" name="Oval 21"/>
          <p:cNvSpPr/>
          <p:nvPr/>
        </p:nvSpPr>
        <p:spPr>
          <a:xfrm>
            <a:off x="1566142" y="5204050"/>
            <a:ext cx="845151" cy="845151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c,d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546172">
            <a:off x="3149078" y="3173114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0" name="TextBox 29"/>
          <p:cNvSpPr txBox="1"/>
          <p:nvPr/>
        </p:nvSpPr>
        <p:spPr>
          <a:xfrm rot="21228350">
            <a:off x="3355122" y="5113703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9268" y="3909950"/>
            <a:ext cx="17464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D7300"/>
                </a:solidFill>
              </a:rPr>
              <a:t>random edge!</a:t>
            </a:r>
          </a:p>
          <a:p>
            <a:r>
              <a:rPr lang="en-US" dirty="0">
                <a:solidFill>
                  <a:schemeClr val="accent5"/>
                </a:solidFill>
              </a:rPr>
              <a:t>(We pick at random from the original edges).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93" y="6023497"/>
            <a:ext cx="939114" cy="601972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1744046" y="3777245"/>
            <a:ext cx="119378" cy="1446995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061438" y="3777245"/>
            <a:ext cx="50342" cy="1459352"/>
          </a:xfrm>
          <a:prstGeom prst="line">
            <a:avLst/>
          </a:prstGeom>
          <a:ln w="412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412690" y="582766"/>
            <a:ext cx="3599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Probability that we didn’t mess up:</a:t>
            </a:r>
          </a:p>
          <a:p>
            <a:r>
              <a:rPr lang="en-US" sz="3600" dirty="0">
                <a:solidFill>
                  <a:srgbClr val="7030A0"/>
                </a:solidFill>
              </a:rPr>
              <a:t>9/11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0A9A0A-357E-B34C-9880-59B50D8C5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209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Oval 5"/>
          <p:cNvSpPr/>
          <p:nvPr/>
        </p:nvSpPr>
        <p:spPr>
          <a:xfrm>
            <a:off x="4885900" y="4318624"/>
            <a:ext cx="917985" cy="917985"/>
          </a:xfrm>
          <a:prstGeom prst="ellipse">
            <a:avLst/>
          </a:prstGeom>
          <a:solidFill>
            <a:srgbClr val="F0E7FF"/>
          </a:solidFill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e,h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0" name="Oval 9"/>
          <p:cNvSpPr/>
          <p:nvPr/>
        </p:nvSpPr>
        <p:spPr>
          <a:xfrm>
            <a:off x="1112109" y="2971028"/>
            <a:ext cx="1210962" cy="1155792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a,b,c,d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6" idx="2"/>
          </p:cNvCxnSpPr>
          <p:nvPr/>
        </p:nvCxnSpPr>
        <p:spPr>
          <a:xfrm>
            <a:off x="2236573" y="3777245"/>
            <a:ext cx="2649327" cy="1000372"/>
          </a:xfrm>
          <a:prstGeom prst="line">
            <a:avLst/>
          </a:prstGeom>
          <a:ln w="130175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6" idx="6"/>
          </p:cNvCxnSpPr>
          <p:nvPr/>
        </p:nvCxnSpPr>
        <p:spPr>
          <a:xfrm flipH="1">
            <a:off x="5803885" y="3694003"/>
            <a:ext cx="1786086" cy="1083614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6" idx="0"/>
          </p:cNvCxnSpPr>
          <p:nvPr/>
        </p:nvCxnSpPr>
        <p:spPr>
          <a:xfrm flipH="1">
            <a:off x="5344893" y="3258066"/>
            <a:ext cx="310383" cy="1060558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34" name="TextBox 33"/>
          <p:cNvSpPr txBox="1"/>
          <p:nvPr/>
        </p:nvSpPr>
        <p:spPr>
          <a:xfrm rot="949785">
            <a:off x="5500294" y="3541247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6" name="TextBox 35"/>
          <p:cNvSpPr txBox="1"/>
          <p:nvPr/>
        </p:nvSpPr>
        <p:spPr>
          <a:xfrm rot="3565496">
            <a:off x="6478091" y="427858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g,e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g,h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8" name="TextBox 27"/>
          <p:cNvSpPr txBox="1"/>
          <p:nvPr/>
        </p:nvSpPr>
        <p:spPr>
          <a:xfrm rot="1546172">
            <a:off x="3117533" y="345408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3" name="TextBox 22"/>
          <p:cNvSpPr txBox="1"/>
          <p:nvPr/>
        </p:nvSpPr>
        <p:spPr>
          <a:xfrm rot="1359369">
            <a:off x="3568550" y="3653102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56363E-68AC-8943-B51D-091009967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394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6" name="Oval 5"/>
          <p:cNvSpPr/>
          <p:nvPr/>
        </p:nvSpPr>
        <p:spPr>
          <a:xfrm>
            <a:off x="4885900" y="4318624"/>
            <a:ext cx="917985" cy="917985"/>
          </a:xfrm>
          <a:prstGeom prst="ellipse">
            <a:avLst/>
          </a:prstGeom>
          <a:solidFill>
            <a:srgbClr val="F0E7FF"/>
          </a:solidFill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e,h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0" name="Oval 9"/>
          <p:cNvSpPr/>
          <p:nvPr/>
        </p:nvSpPr>
        <p:spPr>
          <a:xfrm>
            <a:off x="1112109" y="2971028"/>
            <a:ext cx="1210962" cy="1155792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a,b,c,d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6" idx="2"/>
          </p:cNvCxnSpPr>
          <p:nvPr/>
        </p:nvCxnSpPr>
        <p:spPr>
          <a:xfrm>
            <a:off x="2236573" y="3777245"/>
            <a:ext cx="2649327" cy="1000372"/>
          </a:xfrm>
          <a:prstGeom prst="line">
            <a:avLst/>
          </a:prstGeom>
          <a:ln w="130175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6" idx="6"/>
          </p:cNvCxnSpPr>
          <p:nvPr/>
        </p:nvCxnSpPr>
        <p:spPr>
          <a:xfrm flipH="1">
            <a:off x="5803885" y="3694003"/>
            <a:ext cx="1786086" cy="1083614"/>
          </a:xfrm>
          <a:prstGeom prst="line">
            <a:avLst/>
          </a:prstGeom>
          <a:ln w="120650" cmpd="sng">
            <a:solidFill>
              <a:srgbClr val="FD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6" idx="0"/>
          </p:cNvCxnSpPr>
          <p:nvPr/>
        </p:nvCxnSpPr>
        <p:spPr>
          <a:xfrm flipH="1">
            <a:off x="5344893" y="3258066"/>
            <a:ext cx="310383" cy="1060558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34" name="TextBox 33"/>
          <p:cNvSpPr txBox="1"/>
          <p:nvPr/>
        </p:nvSpPr>
        <p:spPr>
          <a:xfrm rot="949785">
            <a:off x="5500294" y="3541247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6" name="TextBox 35"/>
          <p:cNvSpPr txBox="1"/>
          <p:nvPr/>
        </p:nvSpPr>
        <p:spPr>
          <a:xfrm rot="3565496">
            <a:off x="6478091" y="427858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g,e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b="1" dirty="0">
                <a:solidFill>
                  <a:srgbClr val="FD7300"/>
                </a:solidFill>
              </a:rPr>
              <a:t>{</a:t>
            </a:r>
            <a:r>
              <a:rPr lang="en-US" b="1" dirty="0" err="1">
                <a:solidFill>
                  <a:srgbClr val="FD7300"/>
                </a:solidFill>
              </a:rPr>
              <a:t>g,h</a:t>
            </a:r>
            <a:r>
              <a:rPr lang="en-US" b="1" dirty="0">
                <a:solidFill>
                  <a:srgbClr val="FD7300"/>
                </a:solidFill>
              </a:rPr>
              <a:t>}</a:t>
            </a:r>
          </a:p>
        </p:txBody>
      </p:sp>
      <p:sp>
        <p:nvSpPr>
          <p:cNvPr id="28" name="TextBox 27"/>
          <p:cNvSpPr txBox="1"/>
          <p:nvPr/>
        </p:nvSpPr>
        <p:spPr>
          <a:xfrm rot="1546172">
            <a:off x="3117533" y="345408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3" name="TextBox 22"/>
          <p:cNvSpPr txBox="1"/>
          <p:nvPr/>
        </p:nvSpPr>
        <p:spPr>
          <a:xfrm rot="1359369">
            <a:off x="3568550" y="3653102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50807" y="3912644"/>
            <a:ext cx="132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D7300"/>
                </a:solidFill>
              </a:rPr>
              <a:t>random edge!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93" y="6023497"/>
            <a:ext cx="939114" cy="601972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H="1">
            <a:off x="5766814" y="3539101"/>
            <a:ext cx="1739915" cy="1131087"/>
          </a:xfrm>
          <a:prstGeom prst="line">
            <a:avLst/>
          </a:prstGeom>
          <a:ln w="539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412690" y="582766"/>
            <a:ext cx="3599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Probability that we didn’t mess up:</a:t>
            </a:r>
          </a:p>
          <a:p>
            <a:r>
              <a:rPr lang="en-US" sz="3600" dirty="0">
                <a:solidFill>
                  <a:srgbClr val="7030A0"/>
                </a:solidFill>
              </a:rPr>
              <a:t>5/7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2F298B-E9FE-0947-B376-B04FEC239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5144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885900" y="4318624"/>
            <a:ext cx="917985" cy="917985"/>
          </a:xfrm>
          <a:prstGeom prst="ellipse">
            <a:avLst/>
          </a:prstGeom>
          <a:solidFill>
            <a:srgbClr val="F0E7FF"/>
          </a:solidFill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e,h,g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0" name="Oval 9"/>
          <p:cNvSpPr/>
          <p:nvPr/>
        </p:nvSpPr>
        <p:spPr>
          <a:xfrm>
            <a:off x="1112109" y="2971028"/>
            <a:ext cx="1210962" cy="1155792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a,b,c,d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>
            <a:endCxn id="6" idx="2"/>
          </p:cNvCxnSpPr>
          <p:nvPr/>
        </p:nvCxnSpPr>
        <p:spPr>
          <a:xfrm>
            <a:off x="2236573" y="3777245"/>
            <a:ext cx="2649327" cy="1000372"/>
          </a:xfrm>
          <a:prstGeom prst="line">
            <a:avLst/>
          </a:prstGeom>
          <a:ln w="130175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6" idx="0"/>
          </p:cNvCxnSpPr>
          <p:nvPr/>
        </p:nvCxnSpPr>
        <p:spPr>
          <a:xfrm flipH="1">
            <a:off x="5344893" y="3258066"/>
            <a:ext cx="310383" cy="1060558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34" name="TextBox 33"/>
          <p:cNvSpPr txBox="1"/>
          <p:nvPr/>
        </p:nvSpPr>
        <p:spPr>
          <a:xfrm rot="949785">
            <a:off x="5500294" y="3541247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6" name="TextBox 35"/>
          <p:cNvSpPr txBox="1"/>
          <p:nvPr/>
        </p:nvSpPr>
        <p:spPr>
          <a:xfrm rot="776404">
            <a:off x="5615022" y="3281398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f,g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546172">
            <a:off x="3117533" y="345408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3" name="TextBox 22"/>
          <p:cNvSpPr txBox="1"/>
          <p:nvPr/>
        </p:nvSpPr>
        <p:spPr>
          <a:xfrm rot="1359369">
            <a:off x="3568550" y="3653102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cxnSp>
        <p:nvCxnSpPr>
          <p:cNvPr id="16" name="Straight Connector 15"/>
          <p:cNvCxnSpPr>
            <a:stCxn id="7" idx="3"/>
          </p:cNvCxnSpPr>
          <p:nvPr/>
        </p:nvCxnSpPr>
        <p:spPr>
          <a:xfrm flipH="1">
            <a:off x="5214551" y="3174824"/>
            <a:ext cx="239760" cy="1143800"/>
          </a:xfrm>
          <a:prstGeom prst="line">
            <a:avLst/>
          </a:prstGeom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E57B8A-3F4B-A24B-AB1E-9A88BFFB2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353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885900" y="4318624"/>
            <a:ext cx="917985" cy="917985"/>
          </a:xfrm>
          <a:prstGeom prst="ellipse">
            <a:avLst/>
          </a:prstGeom>
          <a:solidFill>
            <a:srgbClr val="F0E7FF"/>
          </a:solidFill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e,h,g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0" name="Oval 9"/>
          <p:cNvSpPr/>
          <p:nvPr/>
        </p:nvSpPr>
        <p:spPr>
          <a:xfrm>
            <a:off x="1112109" y="2971028"/>
            <a:ext cx="1210962" cy="1155792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a,b,c,d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>
            <a:endCxn id="6" idx="2"/>
          </p:cNvCxnSpPr>
          <p:nvPr/>
        </p:nvCxnSpPr>
        <p:spPr>
          <a:xfrm>
            <a:off x="2236573" y="3777245"/>
            <a:ext cx="2649327" cy="1000372"/>
          </a:xfrm>
          <a:prstGeom prst="line">
            <a:avLst/>
          </a:prstGeom>
          <a:ln w="130175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6" idx="0"/>
          </p:cNvCxnSpPr>
          <p:nvPr/>
        </p:nvCxnSpPr>
        <p:spPr>
          <a:xfrm flipH="1">
            <a:off x="5344893" y="3258066"/>
            <a:ext cx="310383" cy="1060558"/>
          </a:xfrm>
          <a:prstGeom prst="line">
            <a:avLst/>
          </a:prstGeom>
          <a:ln w="120650" cmpd="sng">
            <a:solidFill>
              <a:srgbClr val="FD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34" name="TextBox 33"/>
          <p:cNvSpPr txBox="1"/>
          <p:nvPr/>
        </p:nvSpPr>
        <p:spPr>
          <a:xfrm rot="949785">
            <a:off x="5500294" y="3541247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f,h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36" name="TextBox 35"/>
          <p:cNvSpPr txBox="1"/>
          <p:nvPr/>
        </p:nvSpPr>
        <p:spPr>
          <a:xfrm rot="776404">
            <a:off x="5615022" y="3281398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D7300"/>
                </a:solidFill>
              </a:rPr>
              <a:t>{</a:t>
            </a:r>
            <a:r>
              <a:rPr lang="en-US" b="1" dirty="0" err="1">
                <a:solidFill>
                  <a:srgbClr val="FD7300"/>
                </a:solidFill>
              </a:rPr>
              <a:t>f,g</a:t>
            </a:r>
            <a:r>
              <a:rPr lang="en-US" b="1" dirty="0">
                <a:solidFill>
                  <a:srgbClr val="FD7300"/>
                </a:solidFill>
              </a:rPr>
              <a:t>}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546172">
            <a:off x="3117533" y="345408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3" name="TextBox 22"/>
          <p:cNvSpPr txBox="1"/>
          <p:nvPr/>
        </p:nvSpPr>
        <p:spPr>
          <a:xfrm rot="1359369">
            <a:off x="3568550" y="3653102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21227" y="3901918"/>
            <a:ext cx="132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D7300"/>
                </a:solidFill>
              </a:rPr>
              <a:t>random edge!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93" y="6023497"/>
            <a:ext cx="939114" cy="601972"/>
          </a:xfrm>
          <a:prstGeom prst="rect">
            <a:avLst/>
          </a:prstGeom>
        </p:spPr>
      </p:pic>
      <p:cxnSp>
        <p:nvCxnSpPr>
          <p:cNvPr id="14" name="Straight Connector 13"/>
          <p:cNvCxnSpPr>
            <a:stCxn id="7" idx="3"/>
          </p:cNvCxnSpPr>
          <p:nvPr/>
        </p:nvCxnSpPr>
        <p:spPr>
          <a:xfrm flipH="1">
            <a:off x="5163648" y="3174824"/>
            <a:ext cx="290663" cy="1200732"/>
          </a:xfrm>
          <a:prstGeom prst="line">
            <a:avLst/>
          </a:prstGeom>
          <a:ln w="120650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12690" y="582766"/>
            <a:ext cx="3599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Probability that we didn’t mess up:</a:t>
            </a:r>
          </a:p>
          <a:p>
            <a:r>
              <a:rPr lang="en-US" sz="3600" dirty="0">
                <a:solidFill>
                  <a:srgbClr val="7030A0"/>
                </a:solidFill>
              </a:rPr>
              <a:t>3/5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A9732D-8784-4E4C-A141-9943D19F3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0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a cut</a:t>
            </a:r>
          </a:p>
        </p:txBody>
      </p:sp>
      <p:sp>
        <p:nvSpPr>
          <p:cNvPr id="33" name="Oval 32"/>
          <p:cNvSpPr/>
          <p:nvPr/>
        </p:nvSpPr>
        <p:spPr>
          <a:xfrm>
            <a:off x="7166919" y="5728865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7506729" y="320883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885900" y="4318624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371069" y="2689655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3464010" y="2963563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291016" y="5342882"/>
            <a:ext cx="568411" cy="56841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1477919" y="3247768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33167" y="5009250"/>
            <a:ext cx="568411" cy="56841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>
            <a:stCxn id="41" idx="5"/>
            <a:endCxn id="40" idx="1"/>
          </p:cNvCxnSpPr>
          <p:nvPr/>
        </p:nvCxnSpPr>
        <p:spPr>
          <a:xfrm>
            <a:off x="1963088" y="3732937"/>
            <a:ext cx="1411170" cy="1693187"/>
          </a:xfrm>
          <a:prstGeom prst="line">
            <a:avLst/>
          </a:prstGeom>
          <a:ln w="1206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41" idx="6"/>
            <a:endCxn id="39" idx="2"/>
          </p:cNvCxnSpPr>
          <p:nvPr/>
        </p:nvCxnSpPr>
        <p:spPr>
          <a:xfrm flipV="1">
            <a:off x="2046330" y="3247769"/>
            <a:ext cx="1417680" cy="284205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36" idx="2"/>
            <a:endCxn id="38" idx="6"/>
          </p:cNvCxnSpPr>
          <p:nvPr/>
        </p:nvCxnSpPr>
        <p:spPr>
          <a:xfrm flipH="1" flipV="1">
            <a:off x="5939480" y="2973861"/>
            <a:ext cx="1567249" cy="519179"/>
          </a:xfrm>
          <a:prstGeom prst="line">
            <a:avLst/>
          </a:prstGeom>
          <a:ln w="1206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36" idx="4"/>
            <a:endCxn id="35" idx="0"/>
          </p:cNvCxnSpPr>
          <p:nvPr/>
        </p:nvCxnSpPr>
        <p:spPr>
          <a:xfrm flipH="1">
            <a:off x="7451125" y="3777245"/>
            <a:ext cx="339810" cy="195162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37" idx="5"/>
            <a:endCxn id="35" idx="2"/>
          </p:cNvCxnSpPr>
          <p:nvPr/>
        </p:nvCxnSpPr>
        <p:spPr>
          <a:xfrm>
            <a:off x="5371069" y="4803793"/>
            <a:ext cx="1795850" cy="1209278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39" idx="5"/>
            <a:endCxn id="37" idx="1"/>
          </p:cNvCxnSpPr>
          <p:nvPr/>
        </p:nvCxnSpPr>
        <p:spPr>
          <a:xfrm>
            <a:off x="3949179" y="3448732"/>
            <a:ext cx="1019963" cy="953134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39" idx="3"/>
            <a:endCxn id="42" idx="7"/>
          </p:cNvCxnSpPr>
          <p:nvPr/>
        </p:nvCxnSpPr>
        <p:spPr>
          <a:xfrm flipH="1">
            <a:off x="1218336" y="3448732"/>
            <a:ext cx="2328916" cy="1643760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40" idx="2"/>
            <a:endCxn id="42" idx="6"/>
          </p:cNvCxnSpPr>
          <p:nvPr/>
        </p:nvCxnSpPr>
        <p:spPr>
          <a:xfrm flipH="1" flipV="1">
            <a:off x="1301578" y="5293456"/>
            <a:ext cx="1989438" cy="333632"/>
          </a:xfrm>
          <a:prstGeom prst="line">
            <a:avLst/>
          </a:prstGeom>
          <a:ln w="1206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0" idx="7"/>
            <a:endCxn id="37" idx="3"/>
          </p:cNvCxnSpPr>
          <p:nvPr/>
        </p:nvCxnSpPr>
        <p:spPr>
          <a:xfrm flipV="1">
            <a:off x="3776185" y="4803793"/>
            <a:ext cx="1192957" cy="622331"/>
          </a:xfrm>
          <a:prstGeom prst="line">
            <a:avLst/>
          </a:prstGeom>
          <a:ln w="1206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42" idx="0"/>
            <a:endCxn id="41" idx="3"/>
          </p:cNvCxnSpPr>
          <p:nvPr/>
        </p:nvCxnSpPr>
        <p:spPr>
          <a:xfrm flipV="1">
            <a:off x="1017373" y="3732937"/>
            <a:ext cx="543788" cy="1276313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0" idx="0"/>
            <a:endCxn id="39" idx="4"/>
          </p:cNvCxnSpPr>
          <p:nvPr/>
        </p:nvCxnSpPr>
        <p:spPr>
          <a:xfrm flipV="1">
            <a:off x="3575222" y="3531974"/>
            <a:ext cx="172994" cy="1810908"/>
          </a:xfrm>
          <a:prstGeom prst="line">
            <a:avLst/>
          </a:prstGeom>
          <a:ln w="1206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35" idx="2"/>
            <a:endCxn id="38" idx="5"/>
          </p:cNvCxnSpPr>
          <p:nvPr/>
        </p:nvCxnSpPr>
        <p:spPr>
          <a:xfrm flipH="1" flipV="1">
            <a:off x="5856238" y="3174824"/>
            <a:ext cx="1310681" cy="2838247"/>
          </a:xfrm>
          <a:prstGeom prst="line">
            <a:avLst/>
          </a:prstGeom>
          <a:ln w="1206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36" idx="3"/>
            <a:endCxn id="37" idx="6"/>
          </p:cNvCxnSpPr>
          <p:nvPr/>
        </p:nvCxnSpPr>
        <p:spPr>
          <a:xfrm flipH="1">
            <a:off x="5454311" y="3694003"/>
            <a:ext cx="2135660" cy="908827"/>
          </a:xfrm>
          <a:prstGeom prst="line">
            <a:avLst/>
          </a:prstGeom>
          <a:ln w="3492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38" idx="4"/>
            <a:endCxn id="37" idx="0"/>
          </p:cNvCxnSpPr>
          <p:nvPr/>
        </p:nvCxnSpPr>
        <p:spPr>
          <a:xfrm flipH="1">
            <a:off x="5170106" y="3258066"/>
            <a:ext cx="485169" cy="1060558"/>
          </a:xfrm>
          <a:prstGeom prst="line">
            <a:avLst/>
          </a:prstGeom>
          <a:ln w="1206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5144143" y="2560581"/>
            <a:ext cx="1084381" cy="950905"/>
          </a:xfrm>
          <a:custGeom>
            <a:avLst/>
            <a:gdLst>
              <a:gd name="connsiteX0" fmla="*/ 120738 w 1084381"/>
              <a:gd name="connsiteY0" fmla="*/ 95985 h 950905"/>
              <a:gd name="connsiteX1" fmla="*/ 21884 w 1084381"/>
              <a:gd name="connsiteY1" fmla="*/ 491401 h 950905"/>
              <a:gd name="connsiteX2" fmla="*/ 256662 w 1084381"/>
              <a:gd name="connsiteY2" fmla="*/ 923888 h 950905"/>
              <a:gd name="connsiteX3" fmla="*/ 973354 w 1084381"/>
              <a:gd name="connsiteY3" fmla="*/ 812677 h 950905"/>
              <a:gd name="connsiteX4" fmla="*/ 998068 w 1084381"/>
              <a:gd name="connsiteY4" fmla="*/ 58915 h 950905"/>
              <a:gd name="connsiteX5" fmla="*/ 120738 w 1084381"/>
              <a:gd name="connsiteY5" fmla="*/ 95985 h 95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4381" h="950905">
                <a:moveTo>
                  <a:pt x="120738" y="95985"/>
                </a:moveTo>
                <a:cubicBezTo>
                  <a:pt x="-41959" y="168066"/>
                  <a:pt x="-770" y="353417"/>
                  <a:pt x="21884" y="491401"/>
                </a:cubicBezTo>
                <a:cubicBezTo>
                  <a:pt x="44538" y="629385"/>
                  <a:pt x="98084" y="870342"/>
                  <a:pt x="256662" y="923888"/>
                </a:cubicBezTo>
                <a:cubicBezTo>
                  <a:pt x="415240" y="977434"/>
                  <a:pt x="849786" y="956839"/>
                  <a:pt x="973354" y="812677"/>
                </a:cubicBezTo>
                <a:cubicBezTo>
                  <a:pt x="1096922" y="668515"/>
                  <a:pt x="1133992" y="176304"/>
                  <a:pt x="998068" y="58915"/>
                </a:cubicBezTo>
                <a:cubicBezTo>
                  <a:pt x="862144" y="-58474"/>
                  <a:pt x="283435" y="23904"/>
                  <a:pt x="120738" y="95985"/>
                </a:cubicBezTo>
                <a:close/>
              </a:path>
            </a:pathLst>
          </a:custGeom>
          <a:noFill/>
          <a:ln w="381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3005061" y="5115437"/>
            <a:ext cx="1084381" cy="950905"/>
          </a:xfrm>
          <a:custGeom>
            <a:avLst/>
            <a:gdLst>
              <a:gd name="connsiteX0" fmla="*/ 120738 w 1084381"/>
              <a:gd name="connsiteY0" fmla="*/ 95985 h 950905"/>
              <a:gd name="connsiteX1" fmla="*/ 21884 w 1084381"/>
              <a:gd name="connsiteY1" fmla="*/ 491401 h 950905"/>
              <a:gd name="connsiteX2" fmla="*/ 256662 w 1084381"/>
              <a:gd name="connsiteY2" fmla="*/ 923888 h 950905"/>
              <a:gd name="connsiteX3" fmla="*/ 973354 w 1084381"/>
              <a:gd name="connsiteY3" fmla="*/ 812677 h 950905"/>
              <a:gd name="connsiteX4" fmla="*/ 998068 w 1084381"/>
              <a:gd name="connsiteY4" fmla="*/ 58915 h 950905"/>
              <a:gd name="connsiteX5" fmla="*/ 120738 w 1084381"/>
              <a:gd name="connsiteY5" fmla="*/ 95985 h 95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4381" h="950905">
                <a:moveTo>
                  <a:pt x="120738" y="95985"/>
                </a:moveTo>
                <a:cubicBezTo>
                  <a:pt x="-41959" y="168066"/>
                  <a:pt x="-770" y="353417"/>
                  <a:pt x="21884" y="491401"/>
                </a:cubicBezTo>
                <a:cubicBezTo>
                  <a:pt x="44538" y="629385"/>
                  <a:pt x="98084" y="870342"/>
                  <a:pt x="256662" y="923888"/>
                </a:cubicBezTo>
                <a:cubicBezTo>
                  <a:pt x="415240" y="977434"/>
                  <a:pt x="849786" y="956839"/>
                  <a:pt x="973354" y="812677"/>
                </a:cubicBezTo>
                <a:cubicBezTo>
                  <a:pt x="1096922" y="668515"/>
                  <a:pt x="1133992" y="176304"/>
                  <a:pt x="998068" y="58915"/>
                </a:cubicBezTo>
                <a:cubicBezTo>
                  <a:pt x="862144" y="-58474"/>
                  <a:pt x="283435" y="23904"/>
                  <a:pt x="120738" y="95985"/>
                </a:cubicBezTo>
                <a:close/>
              </a:path>
            </a:pathLst>
          </a:custGeom>
          <a:noFill/>
          <a:ln w="38100">
            <a:solidFill>
              <a:srgbClr val="CF6E6C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4110731" y="581631"/>
            <a:ext cx="553745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These edges </a:t>
            </a:r>
            <a:r>
              <a:rPr lang="en-US" sz="2800" b="1" dirty="0">
                <a:solidFill>
                  <a:schemeClr val="accent6"/>
                </a:solidFill>
              </a:rPr>
              <a:t>cross the cut.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They go from one part to the other.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E3184A-307C-434A-9FF8-6AD173F3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7506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885900" y="4318624"/>
            <a:ext cx="1235327" cy="1150671"/>
          </a:xfrm>
          <a:prstGeom prst="ellipse">
            <a:avLst/>
          </a:prstGeom>
          <a:solidFill>
            <a:srgbClr val="F0E7FF"/>
          </a:solidFill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e,h,g,f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112109" y="2971028"/>
            <a:ext cx="1210962" cy="1155792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a,b,c,d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>
            <a:endCxn id="6" idx="2"/>
          </p:cNvCxnSpPr>
          <p:nvPr/>
        </p:nvCxnSpPr>
        <p:spPr>
          <a:xfrm>
            <a:off x="2236573" y="3777245"/>
            <a:ext cx="2649327" cy="1116715"/>
          </a:xfrm>
          <a:prstGeom prst="line">
            <a:avLst/>
          </a:prstGeom>
          <a:ln w="130175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28" name="TextBox 27"/>
          <p:cNvSpPr txBox="1"/>
          <p:nvPr/>
        </p:nvSpPr>
        <p:spPr>
          <a:xfrm rot="1546172">
            <a:off x="3117533" y="345408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3" name="TextBox 22"/>
          <p:cNvSpPr txBox="1"/>
          <p:nvPr/>
        </p:nvSpPr>
        <p:spPr>
          <a:xfrm rot="1359369">
            <a:off x="3568550" y="3653102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CA5392-7B50-DD49-A596-6C8E19BE5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718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885900" y="4318624"/>
            <a:ext cx="1235327" cy="1150671"/>
          </a:xfrm>
          <a:prstGeom prst="ellipse">
            <a:avLst/>
          </a:prstGeom>
          <a:solidFill>
            <a:srgbClr val="F0E7FF"/>
          </a:solidFill>
          <a:ln w="190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e,h,g,f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112109" y="2971028"/>
            <a:ext cx="1210962" cy="1155792"/>
          </a:xfrm>
          <a:prstGeom prst="ellipse">
            <a:avLst/>
          </a:prstGeom>
          <a:solidFill>
            <a:srgbClr val="F0E7FF"/>
          </a:solidFill>
          <a:ln w="2222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a,b,c,d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>
            <a:endCxn id="6" idx="2"/>
          </p:cNvCxnSpPr>
          <p:nvPr/>
        </p:nvCxnSpPr>
        <p:spPr>
          <a:xfrm>
            <a:off x="2236573" y="3777245"/>
            <a:ext cx="2649327" cy="1116715"/>
          </a:xfrm>
          <a:prstGeom prst="line">
            <a:avLst/>
          </a:prstGeom>
          <a:ln w="130175" cmpd="dbl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Karger’s</a:t>
            </a:r>
            <a:r>
              <a:rPr lang="en-US" dirty="0"/>
              <a:t> algorithm</a:t>
            </a:r>
          </a:p>
        </p:txBody>
      </p:sp>
      <p:sp>
        <p:nvSpPr>
          <p:cNvPr id="28" name="TextBox 27"/>
          <p:cNvSpPr txBox="1"/>
          <p:nvPr/>
        </p:nvSpPr>
        <p:spPr>
          <a:xfrm rot="1546172">
            <a:off x="3117533" y="3454080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e,b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3" name="TextBox 22"/>
          <p:cNvSpPr txBox="1"/>
          <p:nvPr/>
        </p:nvSpPr>
        <p:spPr>
          <a:xfrm rot="1359369">
            <a:off x="3568550" y="3653102"/>
            <a:ext cx="721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{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e,d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}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85900" y="1635132"/>
            <a:ext cx="35958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6E6C"/>
                </a:solidFill>
              </a:rPr>
              <a:t>Now stop!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There are only two nodes left</a:t>
            </a:r>
            <a:r>
              <a:rPr lang="en-US" dirty="0"/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85D9F7-E4E2-5D45-B1E9-F562C04ED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132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of not messing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the beginning, it’s pretty likely we’ll be fine.</a:t>
            </a:r>
          </a:p>
          <a:p>
            <a:r>
              <a:rPr lang="en-US" dirty="0"/>
              <a:t>The probability that we mess up gets worse and worse over time.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747" y="3146454"/>
            <a:ext cx="4956604" cy="34524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6564" y="363196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12/14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72607" y="357657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11/13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44672" y="367039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10/12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94855" y="376124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9/11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74011" y="44111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5/7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93934" y="510937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3/5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0930" y="4852369"/>
            <a:ext cx="31028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Moral: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Repeating the stuff from the beginning of the algorithm is </a:t>
            </a:r>
            <a:r>
              <a:rPr lang="en-US" sz="2000" b="1" dirty="0">
                <a:solidFill>
                  <a:schemeClr val="accent1"/>
                </a:solidFill>
              </a:rPr>
              <a:t>wasteful</a:t>
            </a:r>
            <a:r>
              <a:rPr lang="en-US" sz="2000" dirty="0">
                <a:solidFill>
                  <a:schemeClr val="accent1"/>
                </a:solidFill>
              </a:rPr>
              <a:t>!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02239" y="6051543"/>
            <a:ext cx="1406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iteration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3457863" y="4726030"/>
            <a:ext cx="1406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probability </a:t>
            </a:r>
            <a:r>
              <a:rPr lang="en-US"/>
              <a:t>of success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0E42B15-BB63-B94B-BC32-3F8CE77D7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1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1058"/>
          </a:xfrm>
        </p:spPr>
        <p:txBody>
          <a:bodyPr>
            <a:normAutofit fontScale="90000"/>
          </a:bodyPr>
          <a:lstStyle/>
          <a:p>
            <a:r>
              <a:rPr lang="en-US" dirty="0"/>
              <a:t>Instead</a:t>
            </a:r>
            <a:r>
              <a:rPr lang="mr-IN" dirty="0"/>
              <a:t>…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376734" y="84101"/>
            <a:ext cx="2159343" cy="1080614"/>
            <a:chOff x="733167" y="2689655"/>
            <a:chExt cx="7341973" cy="3607621"/>
          </a:xfrm>
        </p:grpSpPr>
        <p:sp>
          <p:nvSpPr>
            <p:cNvPr id="5" name="Oval 4"/>
            <p:cNvSpPr/>
            <p:nvPr/>
          </p:nvSpPr>
          <p:spPr>
            <a:xfrm>
              <a:off x="7166919" y="572886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7506729" y="320883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4885900" y="431862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5371069" y="268965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3464010" y="2963563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3291016" y="534288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1477919" y="3247768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733167" y="5009250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963088" y="3732937"/>
              <a:ext cx="1411170" cy="169318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2046330" y="3247769"/>
              <a:ext cx="1417680" cy="284205"/>
            </a:xfrm>
            <a:prstGeom prst="line">
              <a:avLst/>
            </a:prstGeom>
            <a:ln w="857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 flipV="1">
              <a:off x="5939480" y="2973861"/>
              <a:ext cx="1567249" cy="519179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7451125" y="3777245"/>
              <a:ext cx="339810" cy="19516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371069" y="4803793"/>
              <a:ext cx="1795850" cy="120927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949179" y="3448732"/>
              <a:ext cx="1019963" cy="953134"/>
            </a:xfrm>
            <a:prstGeom prst="line">
              <a:avLst/>
            </a:prstGeom>
            <a:ln w="412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1218336" y="3448732"/>
              <a:ext cx="2328916" cy="164376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1301578" y="5293456"/>
              <a:ext cx="1989438" cy="333632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776185" y="4803793"/>
              <a:ext cx="1192957" cy="622331"/>
            </a:xfrm>
            <a:prstGeom prst="line">
              <a:avLst/>
            </a:prstGeom>
            <a:ln w="412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017373" y="3732937"/>
              <a:ext cx="543788" cy="1276313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575222" y="3531974"/>
              <a:ext cx="172994" cy="181090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5856238" y="3174824"/>
              <a:ext cx="1310681" cy="283824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5454311" y="3694003"/>
              <a:ext cx="2135660" cy="90882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5170106" y="3258066"/>
              <a:ext cx="485169" cy="106055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3314809" y="1311086"/>
            <a:ext cx="2363960" cy="1198354"/>
            <a:chOff x="37450" y="2296581"/>
            <a:chExt cx="8037690" cy="4000695"/>
          </a:xfrm>
        </p:grpSpPr>
        <p:sp>
          <p:nvSpPr>
            <p:cNvPr id="28" name="Oval 27"/>
            <p:cNvSpPr/>
            <p:nvPr/>
          </p:nvSpPr>
          <p:spPr>
            <a:xfrm>
              <a:off x="7166919" y="572886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7506729" y="320883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g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4885900" y="4318624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e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5371069" y="2689655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f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3291016" y="5342882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d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37450" y="2296581"/>
              <a:ext cx="2008885" cy="1284822"/>
            </a:xfrm>
            <a:prstGeom prst="ellipse">
              <a:avLst/>
            </a:prstGeom>
            <a:solidFill>
              <a:srgbClr val="F0E7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</a:rPr>
                <a:t>a,b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733167" y="5009250"/>
              <a:ext cx="568411" cy="56841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c</a:t>
              </a:r>
            </a:p>
          </p:txBody>
        </p:sp>
        <p:cxnSp>
          <p:nvCxnSpPr>
            <p:cNvPr id="36" name="Straight Connector 35"/>
            <p:cNvCxnSpPr>
              <a:stCxn id="34" idx="5"/>
            </p:cNvCxnSpPr>
            <p:nvPr/>
          </p:nvCxnSpPr>
          <p:spPr>
            <a:xfrm>
              <a:off x="1752142" y="3393246"/>
              <a:ext cx="1622114" cy="2032878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5939480" y="2973861"/>
              <a:ext cx="1567249" cy="519179"/>
            </a:xfrm>
            <a:prstGeom prst="line">
              <a:avLst/>
            </a:prstGeom>
            <a:ln w="7302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451125" y="3777245"/>
              <a:ext cx="339810" cy="1951620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371069" y="4803793"/>
              <a:ext cx="1795850" cy="120927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34" idx="6"/>
            </p:cNvCxnSpPr>
            <p:nvPr/>
          </p:nvCxnSpPr>
          <p:spPr>
            <a:xfrm>
              <a:off x="2046335" y="2938994"/>
              <a:ext cx="2922807" cy="1462870"/>
            </a:xfrm>
            <a:prstGeom prst="line">
              <a:avLst/>
            </a:prstGeom>
            <a:ln w="412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34" idx="4"/>
            </p:cNvCxnSpPr>
            <p:nvPr/>
          </p:nvCxnSpPr>
          <p:spPr>
            <a:xfrm>
              <a:off x="1041893" y="3581403"/>
              <a:ext cx="176448" cy="1511088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 flipV="1">
              <a:off x="1301578" y="5293456"/>
              <a:ext cx="1989438" cy="333632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3776185" y="4803793"/>
              <a:ext cx="1192957" cy="622331"/>
            </a:xfrm>
            <a:prstGeom prst="line">
              <a:avLst/>
            </a:prstGeom>
            <a:ln w="412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endCxn id="34" idx="3"/>
            </p:cNvCxnSpPr>
            <p:nvPr/>
          </p:nvCxnSpPr>
          <p:spPr>
            <a:xfrm flipH="1" flipV="1">
              <a:off x="331643" y="3393246"/>
              <a:ext cx="685731" cy="1616004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endCxn id="34" idx="6"/>
            </p:cNvCxnSpPr>
            <p:nvPr/>
          </p:nvCxnSpPr>
          <p:spPr>
            <a:xfrm flipH="1" flipV="1">
              <a:off x="2046335" y="2938994"/>
              <a:ext cx="1528894" cy="2403894"/>
            </a:xfrm>
            <a:prstGeom prst="line">
              <a:avLst/>
            </a:prstGeom>
            <a:ln w="3492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 flipV="1">
              <a:off x="5856238" y="3174824"/>
              <a:ext cx="1310681" cy="283824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5454311" y="3694003"/>
              <a:ext cx="2135660" cy="908827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5170106" y="3258066"/>
              <a:ext cx="485169" cy="1060558"/>
            </a:xfrm>
            <a:prstGeom prst="line">
              <a:avLst/>
            </a:prstGeom>
            <a:ln w="3492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9" name="Group 108"/>
          <p:cNvGrpSpPr/>
          <p:nvPr/>
        </p:nvGrpSpPr>
        <p:grpSpPr>
          <a:xfrm>
            <a:off x="3397192" y="2697124"/>
            <a:ext cx="2264019" cy="1242731"/>
            <a:chOff x="3117358" y="2870343"/>
            <a:chExt cx="2264019" cy="1242731"/>
          </a:xfrm>
        </p:grpSpPr>
        <p:grpSp>
          <p:nvGrpSpPr>
            <p:cNvPr id="67" name="Group 66"/>
            <p:cNvGrpSpPr/>
            <p:nvPr/>
          </p:nvGrpSpPr>
          <p:grpSpPr>
            <a:xfrm>
              <a:off x="3117358" y="2914720"/>
              <a:ext cx="2264019" cy="1198354"/>
              <a:chOff x="37450" y="2296581"/>
              <a:chExt cx="7697880" cy="4000695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7166919" y="572886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4885900" y="431862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e</a:t>
                </a: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3291016" y="5342882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d</a:t>
                </a:r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37450" y="2296581"/>
                <a:ext cx="2008885" cy="1284822"/>
              </a:xfrm>
              <a:prstGeom prst="ellipse">
                <a:avLst/>
              </a:prstGeom>
              <a:solidFill>
                <a:srgbClr val="F0E7F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>
                    <a:solidFill>
                      <a:schemeClr val="tx1"/>
                    </a:solidFill>
                  </a:rPr>
                  <a:t>a,b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733167" y="5009250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cxnSp>
            <p:nvCxnSpPr>
              <p:cNvPr id="75" name="Straight Connector 74"/>
              <p:cNvCxnSpPr/>
              <p:nvPr/>
            </p:nvCxnSpPr>
            <p:spPr>
              <a:xfrm>
                <a:off x="1752142" y="3393246"/>
                <a:ext cx="1622114" cy="2032878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>
                <a:stCxn id="88" idx="5"/>
              </p:cNvCxnSpPr>
              <p:nvPr/>
            </p:nvCxnSpPr>
            <p:spPr>
              <a:xfrm>
                <a:off x="6562532" y="3245093"/>
                <a:ext cx="888598" cy="2483771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5371069" y="4803793"/>
                <a:ext cx="1795850" cy="1209278"/>
              </a:xfrm>
              <a:prstGeom prst="line">
                <a:avLst/>
              </a:prstGeom>
              <a:ln w="349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2046335" y="2938994"/>
                <a:ext cx="2922807" cy="1462870"/>
              </a:xfrm>
              <a:prstGeom prst="line">
                <a:avLst/>
              </a:prstGeom>
              <a:ln w="412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>
                <a:stCxn id="73" idx="4"/>
              </p:cNvCxnSpPr>
              <p:nvPr/>
            </p:nvCxnSpPr>
            <p:spPr>
              <a:xfrm>
                <a:off x="1041893" y="3581403"/>
                <a:ext cx="176448" cy="1511088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H="1" flipV="1">
                <a:off x="1301578" y="5293456"/>
                <a:ext cx="1989438" cy="333632"/>
              </a:xfrm>
              <a:prstGeom prst="line">
                <a:avLst/>
              </a:prstGeom>
              <a:ln w="349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 flipV="1">
                <a:off x="3776185" y="4803793"/>
                <a:ext cx="1192957" cy="622331"/>
              </a:xfrm>
              <a:prstGeom prst="line">
                <a:avLst/>
              </a:prstGeom>
              <a:ln w="412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H="1" flipV="1">
                <a:off x="331643" y="3393246"/>
                <a:ext cx="685731" cy="1616004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 flipH="1" flipV="1">
                <a:off x="2046335" y="2938994"/>
                <a:ext cx="1528894" cy="2403894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H="1" flipV="1">
                <a:off x="5856238" y="3174824"/>
                <a:ext cx="1310681" cy="2838247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>
                <a:stCxn id="88" idx="4"/>
              </p:cNvCxnSpPr>
              <p:nvPr/>
            </p:nvCxnSpPr>
            <p:spPr>
              <a:xfrm flipH="1">
                <a:off x="5454311" y="3433251"/>
                <a:ext cx="397971" cy="1169581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H="1">
                <a:off x="5170106" y="3258066"/>
                <a:ext cx="485169" cy="1060558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8" name="Oval 87"/>
            <p:cNvSpPr/>
            <p:nvPr/>
          </p:nvSpPr>
          <p:spPr>
            <a:xfrm>
              <a:off x="4532139" y="2870343"/>
              <a:ext cx="590832" cy="384851"/>
            </a:xfrm>
            <a:prstGeom prst="ellipse">
              <a:avLst/>
            </a:prstGeom>
            <a:solidFill>
              <a:srgbClr val="F0E7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</a:rPr>
                <a:t>f,g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5947003" y="3981534"/>
            <a:ext cx="2264019" cy="1242731"/>
            <a:chOff x="3117358" y="2870343"/>
            <a:chExt cx="2264019" cy="1242731"/>
          </a:xfrm>
        </p:grpSpPr>
        <p:grpSp>
          <p:nvGrpSpPr>
            <p:cNvPr id="111" name="Group 110"/>
            <p:cNvGrpSpPr/>
            <p:nvPr/>
          </p:nvGrpSpPr>
          <p:grpSpPr>
            <a:xfrm>
              <a:off x="3117358" y="2914720"/>
              <a:ext cx="2264019" cy="1198354"/>
              <a:chOff x="37450" y="2296581"/>
              <a:chExt cx="7697880" cy="4000695"/>
            </a:xfrm>
          </p:grpSpPr>
          <p:sp>
            <p:nvSpPr>
              <p:cNvPr id="113" name="Oval 112"/>
              <p:cNvSpPr/>
              <p:nvPr/>
            </p:nvSpPr>
            <p:spPr>
              <a:xfrm>
                <a:off x="7166919" y="572886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4885900" y="431862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e</a:t>
                </a: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3291016" y="5342882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d</a:t>
                </a:r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37450" y="2296581"/>
                <a:ext cx="2008885" cy="1284822"/>
              </a:xfrm>
              <a:prstGeom prst="ellipse">
                <a:avLst/>
              </a:prstGeom>
              <a:solidFill>
                <a:srgbClr val="F0E7F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>
                    <a:solidFill>
                      <a:schemeClr val="tx1"/>
                    </a:solidFill>
                  </a:rPr>
                  <a:t>a,b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733167" y="5009250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cxnSp>
            <p:nvCxnSpPr>
              <p:cNvPr id="118" name="Straight Connector 117"/>
              <p:cNvCxnSpPr/>
              <p:nvPr/>
            </p:nvCxnSpPr>
            <p:spPr>
              <a:xfrm>
                <a:off x="1752142" y="3393246"/>
                <a:ext cx="1622114" cy="2032878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6562532" y="3245093"/>
                <a:ext cx="888598" cy="2483771"/>
              </a:xfrm>
              <a:prstGeom prst="line">
                <a:avLst/>
              </a:prstGeom>
              <a:ln w="85725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5371069" y="4803793"/>
                <a:ext cx="1795850" cy="1209278"/>
              </a:xfrm>
              <a:prstGeom prst="line">
                <a:avLst/>
              </a:prstGeom>
              <a:ln w="349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2046335" y="2938994"/>
                <a:ext cx="2922807" cy="1462870"/>
              </a:xfrm>
              <a:prstGeom prst="line">
                <a:avLst/>
              </a:prstGeom>
              <a:ln w="412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1041893" y="3581403"/>
                <a:ext cx="176448" cy="1511088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 flipH="1" flipV="1">
                <a:off x="1301578" y="5293456"/>
                <a:ext cx="1989438" cy="333632"/>
              </a:xfrm>
              <a:prstGeom prst="line">
                <a:avLst/>
              </a:prstGeom>
              <a:ln w="349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V="1">
                <a:off x="3776185" y="4803793"/>
                <a:ext cx="1192957" cy="622331"/>
              </a:xfrm>
              <a:prstGeom prst="line">
                <a:avLst/>
              </a:prstGeom>
              <a:ln w="412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 flipH="1" flipV="1">
                <a:off x="331643" y="3393246"/>
                <a:ext cx="685731" cy="1616004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 flipH="1" flipV="1">
                <a:off x="2046335" y="2938994"/>
                <a:ext cx="1528894" cy="2403894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H="1" flipV="1">
                <a:off x="5856238" y="3174824"/>
                <a:ext cx="1310681" cy="2838247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H="1">
                <a:off x="5454311" y="3433251"/>
                <a:ext cx="397971" cy="1169581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 flipH="1">
                <a:off x="5170106" y="3258066"/>
                <a:ext cx="485169" cy="1060558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2" name="Oval 111"/>
            <p:cNvSpPr/>
            <p:nvPr/>
          </p:nvSpPr>
          <p:spPr>
            <a:xfrm>
              <a:off x="4532139" y="2870343"/>
              <a:ext cx="590832" cy="384851"/>
            </a:xfrm>
            <a:prstGeom prst="ellipse">
              <a:avLst/>
            </a:prstGeom>
            <a:solidFill>
              <a:srgbClr val="F0E7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</a:rPr>
                <a:t>f,g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628650" y="4010221"/>
            <a:ext cx="2264019" cy="1242731"/>
            <a:chOff x="3117358" y="2870343"/>
            <a:chExt cx="2264019" cy="1242731"/>
          </a:xfrm>
        </p:grpSpPr>
        <p:grpSp>
          <p:nvGrpSpPr>
            <p:cNvPr id="131" name="Group 130"/>
            <p:cNvGrpSpPr/>
            <p:nvPr/>
          </p:nvGrpSpPr>
          <p:grpSpPr>
            <a:xfrm>
              <a:off x="3117358" y="2914720"/>
              <a:ext cx="2264019" cy="1198354"/>
              <a:chOff x="37450" y="2296581"/>
              <a:chExt cx="7697880" cy="4000695"/>
            </a:xfrm>
          </p:grpSpPr>
          <p:sp>
            <p:nvSpPr>
              <p:cNvPr id="133" name="Oval 132"/>
              <p:cNvSpPr/>
              <p:nvPr/>
            </p:nvSpPr>
            <p:spPr>
              <a:xfrm>
                <a:off x="7166919" y="572886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4885900" y="431862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e</a:t>
                </a:r>
              </a:p>
            </p:txBody>
          </p:sp>
          <p:sp>
            <p:nvSpPr>
              <p:cNvPr id="135" name="Oval 134"/>
              <p:cNvSpPr/>
              <p:nvPr/>
            </p:nvSpPr>
            <p:spPr>
              <a:xfrm>
                <a:off x="3291016" y="5342882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d</a:t>
                </a:r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37450" y="2296581"/>
                <a:ext cx="2008885" cy="1284822"/>
              </a:xfrm>
              <a:prstGeom prst="ellipse">
                <a:avLst/>
              </a:prstGeom>
              <a:solidFill>
                <a:srgbClr val="F0E7F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>
                    <a:solidFill>
                      <a:schemeClr val="tx1"/>
                    </a:solidFill>
                  </a:rPr>
                  <a:t>a,b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Oval 136"/>
              <p:cNvSpPr/>
              <p:nvPr/>
            </p:nvSpPr>
            <p:spPr>
              <a:xfrm>
                <a:off x="733167" y="5009250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cxnSp>
            <p:nvCxnSpPr>
              <p:cNvPr id="138" name="Straight Connector 137"/>
              <p:cNvCxnSpPr/>
              <p:nvPr/>
            </p:nvCxnSpPr>
            <p:spPr>
              <a:xfrm>
                <a:off x="1752142" y="3393246"/>
                <a:ext cx="1622114" cy="2032878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6562532" y="3245093"/>
                <a:ext cx="888598" cy="2483771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/>
              <p:cNvCxnSpPr/>
              <p:nvPr/>
            </p:nvCxnSpPr>
            <p:spPr>
              <a:xfrm>
                <a:off x="5371069" y="4803793"/>
                <a:ext cx="1795850" cy="1209278"/>
              </a:xfrm>
              <a:prstGeom prst="line">
                <a:avLst/>
              </a:prstGeom>
              <a:ln w="349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2046335" y="2938994"/>
                <a:ext cx="2922807" cy="1462870"/>
              </a:xfrm>
              <a:prstGeom prst="line">
                <a:avLst/>
              </a:prstGeom>
              <a:ln w="825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1041893" y="3581403"/>
                <a:ext cx="176448" cy="1511088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 flipH="1" flipV="1">
                <a:off x="1301578" y="5293456"/>
                <a:ext cx="1989438" cy="333632"/>
              </a:xfrm>
              <a:prstGeom prst="line">
                <a:avLst/>
              </a:prstGeom>
              <a:ln w="349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flipV="1">
                <a:off x="3776185" y="4803793"/>
                <a:ext cx="1192957" cy="622331"/>
              </a:xfrm>
              <a:prstGeom prst="line">
                <a:avLst/>
              </a:prstGeom>
              <a:ln w="412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 flipH="1" flipV="1">
                <a:off x="331643" y="3393246"/>
                <a:ext cx="685731" cy="1616004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 flipH="1" flipV="1">
                <a:off x="2046335" y="2938994"/>
                <a:ext cx="1528894" cy="2403894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 flipH="1" flipV="1">
                <a:off x="5856238" y="3174824"/>
                <a:ext cx="1310681" cy="2838247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 flipH="1">
                <a:off x="5454311" y="3433251"/>
                <a:ext cx="397971" cy="1169581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 flipH="1">
                <a:off x="5170106" y="3258066"/>
                <a:ext cx="485169" cy="1060558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2" name="Oval 131"/>
            <p:cNvSpPr/>
            <p:nvPr/>
          </p:nvSpPr>
          <p:spPr>
            <a:xfrm>
              <a:off x="4532139" y="2870343"/>
              <a:ext cx="590832" cy="384851"/>
            </a:xfrm>
            <a:prstGeom prst="ellipse">
              <a:avLst/>
            </a:prstGeom>
            <a:solidFill>
              <a:srgbClr val="F0E7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</a:rPr>
                <a:t>f,g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6058369" y="5438506"/>
            <a:ext cx="2152653" cy="1127115"/>
            <a:chOff x="3117358" y="2870343"/>
            <a:chExt cx="2152653" cy="1127115"/>
          </a:xfrm>
        </p:grpSpPr>
        <p:grpSp>
          <p:nvGrpSpPr>
            <p:cNvPr id="151" name="Group 150"/>
            <p:cNvGrpSpPr/>
            <p:nvPr/>
          </p:nvGrpSpPr>
          <p:grpSpPr>
            <a:xfrm>
              <a:off x="3117358" y="2914720"/>
              <a:ext cx="1783717" cy="1082738"/>
              <a:chOff x="37450" y="2296581"/>
              <a:chExt cx="6064807" cy="3614712"/>
            </a:xfrm>
          </p:grpSpPr>
          <p:sp>
            <p:nvSpPr>
              <p:cNvPr id="154" name="Oval 153"/>
              <p:cNvSpPr/>
              <p:nvPr/>
            </p:nvSpPr>
            <p:spPr>
              <a:xfrm>
                <a:off x="4885900" y="4318624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e</a:t>
                </a:r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3291016" y="5342882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d</a:t>
                </a:r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37450" y="2296581"/>
                <a:ext cx="2008885" cy="1284822"/>
              </a:xfrm>
              <a:prstGeom prst="ellipse">
                <a:avLst/>
              </a:prstGeom>
              <a:solidFill>
                <a:srgbClr val="F0E7F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>
                    <a:solidFill>
                      <a:schemeClr val="tx1"/>
                    </a:solidFill>
                  </a:rPr>
                  <a:t>a,b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Oval 156"/>
              <p:cNvSpPr/>
              <p:nvPr/>
            </p:nvSpPr>
            <p:spPr>
              <a:xfrm>
                <a:off x="733167" y="5009250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cxnSp>
            <p:nvCxnSpPr>
              <p:cNvPr id="158" name="Straight Connector 157"/>
              <p:cNvCxnSpPr/>
              <p:nvPr/>
            </p:nvCxnSpPr>
            <p:spPr>
              <a:xfrm>
                <a:off x="1752142" y="3393246"/>
                <a:ext cx="1622114" cy="2032878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>
                <a:endCxn id="152" idx="4"/>
              </p:cNvCxnSpPr>
              <p:nvPr/>
            </p:nvCxnSpPr>
            <p:spPr>
              <a:xfrm flipV="1">
                <a:off x="5371070" y="3433251"/>
                <a:ext cx="731187" cy="1370544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2046335" y="2938994"/>
                <a:ext cx="2922807" cy="1462870"/>
              </a:xfrm>
              <a:prstGeom prst="line">
                <a:avLst/>
              </a:prstGeom>
              <a:ln w="412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1041893" y="3581403"/>
                <a:ext cx="176448" cy="1511088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 flipH="1" flipV="1">
                <a:off x="1301578" y="5293456"/>
                <a:ext cx="1989438" cy="333632"/>
              </a:xfrm>
              <a:prstGeom prst="line">
                <a:avLst/>
              </a:prstGeom>
              <a:ln w="349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flipV="1">
                <a:off x="3776185" y="4803793"/>
                <a:ext cx="1192957" cy="622331"/>
              </a:xfrm>
              <a:prstGeom prst="line">
                <a:avLst/>
              </a:prstGeom>
              <a:ln w="4127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flipH="1" flipV="1">
                <a:off x="331643" y="3393246"/>
                <a:ext cx="685731" cy="1616004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flipH="1" flipV="1">
                <a:off x="2046335" y="2938994"/>
                <a:ext cx="1528894" cy="2403894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>
                <a:endCxn id="154" idx="7"/>
              </p:cNvCxnSpPr>
              <p:nvPr/>
            </p:nvCxnSpPr>
            <p:spPr>
              <a:xfrm flipH="1">
                <a:off x="5371070" y="3433251"/>
                <a:ext cx="481215" cy="968617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 flipH="1">
                <a:off x="5170106" y="3258066"/>
                <a:ext cx="485169" cy="1060558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2" name="Oval 151"/>
            <p:cNvSpPr/>
            <p:nvPr/>
          </p:nvSpPr>
          <p:spPr>
            <a:xfrm>
              <a:off x="4532139" y="2870343"/>
              <a:ext cx="737872" cy="384851"/>
            </a:xfrm>
            <a:prstGeom prst="ellipse">
              <a:avLst/>
            </a:prstGeom>
            <a:solidFill>
              <a:srgbClr val="F0E7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</a:rPr>
                <a:t>f,g,h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529108" y="5411183"/>
            <a:ext cx="2438269" cy="1242731"/>
            <a:chOff x="2943108" y="2870343"/>
            <a:chExt cx="2438269" cy="1242731"/>
          </a:xfrm>
        </p:grpSpPr>
        <p:grpSp>
          <p:nvGrpSpPr>
            <p:cNvPr id="174" name="Group 173"/>
            <p:cNvGrpSpPr/>
            <p:nvPr/>
          </p:nvGrpSpPr>
          <p:grpSpPr>
            <a:xfrm>
              <a:off x="2943108" y="2914720"/>
              <a:ext cx="2438269" cy="1198354"/>
              <a:chOff x="-555017" y="2296581"/>
              <a:chExt cx="8290347" cy="4000695"/>
            </a:xfrm>
          </p:grpSpPr>
          <p:sp>
            <p:nvSpPr>
              <p:cNvPr id="176" name="Oval 175"/>
              <p:cNvSpPr/>
              <p:nvPr/>
            </p:nvSpPr>
            <p:spPr>
              <a:xfrm>
                <a:off x="7166919" y="5728865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178" name="Oval 177"/>
              <p:cNvSpPr/>
              <p:nvPr/>
            </p:nvSpPr>
            <p:spPr>
              <a:xfrm>
                <a:off x="3291016" y="5342882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d</a:t>
                </a:r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-555017" y="2296581"/>
                <a:ext cx="2745121" cy="1284822"/>
              </a:xfrm>
              <a:prstGeom prst="ellipse">
                <a:avLst/>
              </a:prstGeom>
              <a:solidFill>
                <a:srgbClr val="F0E7FF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tx1"/>
                    </a:solidFill>
                  </a:rPr>
                  <a:t>a,b,e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733167" y="5009250"/>
                <a:ext cx="568411" cy="568411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cxnSp>
            <p:nvCxnSpPr>
              <p:cNvPr id="181" name="Straight Connector 180"/>
              <p:cNvCxnSpPr/>
              <p:nvPr/>
            </p:nvCxnSpPr>
            <p:spPr>
              <a:xfrm>
                <a:off x="1752142" y="3393246"/>
                <a:ext cx="1622114" cy="2032878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6562532" y="3245093"/>
                <a:ext cx="888598" cy="2483771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>
                <a:stCxn id="179" idx="5"/>
              </p:cNvCxnSpPr>
              <p:nvPr/>
            </p:nvCxnSpPr>
            <p:spPr>
              <a:xfrm>
                <a:off x="1788091" y="3393246"/>
                <a:ext cx="5378828" cy="2619825"/>
              </a:xfrm>
              <a:prstGeom prst="line">
                <a:avLst/>
              </a:prstGeom>
              <a:ln w="349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1041893" y="3581403"/>
                <a:ext cx="176448" cy="1511088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 flipH="1" flipV="1">
                <a:off x="1301578" y="5293456"/>
                <a:ext cx="1989438" cy="333632"/>
              </a:xfrm>
              <a:prstGeom prst="line">
                <a:avLst/>
              </a:prstGeom>
              <a:ln w="34925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>
                <a:stCxn id="178" idx="2"/>
              </p:cNvCxnSpPr>
              <p:nvPr/>
            </p:nvCxnSpPr>
            <p:spPr>
              <a:xfrm flipH="1" flipV="1">
                <a:off x="1341403" y="3524468"/>
                <a:ext cx="1949611" cy="2102619"/>
              </a:xfrm>
              <a:prstGeom prst="line">
                <a:avLst/>
              </a:prstGeom>
              <a:ln w="4127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 flipH="1" flipV="1">
                <a:off x="331643" y="3393246"/>
                <a:ext cx="685731" cy="1616004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 flipH="1" flipV="1">
                <a:off x="2046335" y="2938994"/>
                <a:ext cx="1528894" cy="2403894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 flipH="1" flipV="1">
                <a:off x="5856238" y="3174824"/>
                <a:ext cx="1310681" cy="2838247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>
                <a:endCxn id="179" idx="5"/>
              </p:cNvCxnSpPr>
              <p:nvPr/>
            </p:nvCxnSpPr>
            <p:spPr>
              <a:xfrm flipH="1" flipV="1">
                <a:off x="1788091" y="3393246"/>
                <a:ext cx="4064195" cy="40005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>
                <a:endCxn id="179" idx="6"/>
              </p:cNvCxnSpPr>
              <p:nvPr/>
            </p:nvCxnSpPr>
            <p:spPr>
              <a:xfrm flipH="1" flipV="1">
                <a:off x="2190104" y="2938994"/>
                <a:ext cx="3465177" cy="319073"/>
              </a:xfrm>
              <a:prstGeom prst="line">
                <a:avLst/>
              </a:prstGeom>
              <a:ln w="349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5" name="Oval 174"/>
            <p:cNvSpPr/>
            <p:nvPr/>
          </p:nvSpPr>
          <p:spPr>
            <a:xfrm>
              <a:off x="4532139" y="2870343"/>
              <a:ext cx="590832" cy="384851"/>
            </a:xfrm>
            <a:prstGeom prst="ellipse">
              <a:avLst/>
            </a:prstGeom>
            <a:solidFill>
              <a:srgbClr val="F0E7FF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</a:rPr>
                <a:t>f,g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99" name="TextBox 198"/>
          <p:cNvSpPr txBox="1"/>
          <p:nvPr/>
        </p:nvSpPr>
        <p:spPr>
          <a:xfrm>
            <a:off x="5577623" y="1064687"/>
            <a:ext cx="1386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D7300"/>
                </a:solidFill>
              </a:rPr>
              <a:t>Contract!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5549222" y="2645759"/>
            <a:ext cx="1386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D7300"/>
                </a:solidFill>
              </a:rPr>
              <a:t>Contract!</a:t>
            </a:r>
          </a:p>
        </p:txBody>
      </p:sp>
      <p:sp>
        <p:nvSpPr>
          <p:cNvPr id="201" name="TextBox 200"/>
          <p:cNvSpPr txBox="1"/>
          <p:nvPr/>
        </p:nvSpPr>
        <p:spPr>
          <a:xfrm>
            <a:off x="5549221" y="5115385"/>
            <a:ext cx="1386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D7300"/>
                </a:solidFill>
              </a:rPr>
              <a:t>Contract!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2700698" y="5337630"/>
            <a:ext cx="1386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D7300"/>
                </a:solidFill>
              </a:rPr>
              <a:t>Contract!</a:t>
            </a:r>
          </a:p>
        </p:txBody>
      </p:sp>
      <p:sp>
        <p:nvSpPr>
          <p:cNvPr id="203" name="TextBox 202"/>
          <p:cNvSpPr txBox="1"/>
          <p:nvPr/>
        </p:nvSpPr>
        <p:spPr>
          <a:xfrm>
            <a:off x="3950202" y="4057856"/>
            <a:ext cx="2504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FORK!</a:t>
            </a:r>
          </a:p>
        </p:txBody>
      </p:sp>
      <p:cxnSp>
        <p:nvCxnSpPr>
          <p:cNvPr id="205" name="Straight Connector 204"/>
          <p:cNvCxnSpPr/>
          <p:nvPr/>
        </p:nvCxnSpPr>
        <p:spPr>
          <a:xfrm>
            <a:off x="5678769" y="3585707"/>
            <a:ext cx="772541" cy="3958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 flipH="1">
            <a:off x="2700698" y="3562020"/>
            <a:ext cx="751139" cy="4838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TextBox 210"/>
          <p:cNvSpPr txBox="1"/>
          <p:nvPr/>
        </p:nvSpPr>
        <p:spPr>
          <a:xfrm>
            <a:off x="7952616" y="6233884"/>
            <a:ext cx="85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4"/>
                </a:solidFill>
              </a:rPr>
              <a:t>etc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358452" y="6433463"/>
            <a:ext cx="85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4"/>
                </a:solidFill>
              </a:rPr>
              <a:t>etc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213" name="Picture 2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3503" y="4636549"/>
            <a:ext cx="1222791" cy="2140825"/>
          </a:xfrm>
          <a:prstGeom prst="rect">
            <a:avLst/>
          </a:prstGeom>
        </p:spPr>
      </p:pic>
      <p:sp>
        <p:nvSpPr>
          <p:cNvPr id="214" name="TextBox 213"/>
          <p:cNvSpPr txBox="1"/>
          <p:nvPr/>
        </p:nvSpPr>
        <p:spPr>
          <a:xfrm>
            <a:off x="120177" y="2978441"/>
            <a:ext cx="1548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This branch made a bad choice.</a:t>
            </a:r>
          </a:p>
        </p:txBody>
      </p:sp>
      <p:sp>
        <p:nvSpPr>
          <p:cNvPr id="215" name="TextBox 214"/>
          <p:cNvSpPr txBox="1"/>
          <p:nvPr/>
        </p:nvSpPr>
        <p:spPr>
          <a:xfrm>
            <a:off x="7054441" y="2827485"/>
            <a:ext cx="1884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But it’s okay since this branch made a good choice.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C461A1-F46F-3240-92AB-C452317D1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5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/>
      <p:bldP spid="200" grpId="0"/>
      <p:bldP spid="201" grpId="0"/>
      <p:bldP spid="202" grpId="0"/>
      <p:bldP spid="203" grpId="0"/>
      <p:bldP spid="211" grpId="0"/>
      <p:bldP spid="212" grpId="0"/>
      <p:bldP spid="214" grpId="0"/>
      <p:bldP spid="215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words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1825625"/>
                <a:ext cx="8338887" cy="4351338"/>
              </a:xfrm>
            </p:spPr>
            <p:txBody>
              <a:bodyPr/>
              <a:lstStyle/>
              <a:p>
                <a:r>
                  <a:rPr lang="en-US" dirty="0"/>
                  <a:t>Run </a:t>
                </a:r>
                <a:r>
                  <a:rPr lang="en-US" dirty="0" err="1"/>
                  <a:t>Karger’s</a:t>
                </a:r>
                <a:r>
                  <a:rPr lang="en-US" dirty="0"/>
                  <a:t> algorithm on G for a bit.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Until there are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n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b="0" i="0" dirty="0">
                    <a:solidFill>
                      <a:schemeClr val="accent4"/>
                    </a:solidFill>
                    <a:latin typeface="Cambria Math" charset="0"/>
                  </a:rPr>
                  <a:t> </a:t>
                </a:r>
                <a:r>
                  <a:rPr lang="en-US" b="0" i="0" dirty="0" err="1">
                    <a:solidFill>
                      <a:schemeClr val="accent4"/>
                    </a:solidFill>
                  </a:rPr>
                  <a:t>supernodes</a:t>
                </a:r>
                <a:r>
                  <a:rPr lang="en-US" dirty="0">
                    <a:solidFill>
                      <a:schemeClr val="accent4"/>
                    </a:solidFill>
                  </a:rPr>
                  <a:t> left.</a:t>
                </a:r>
              </a:p>
              <a:p>
                <a:r>
                  <a:rPr lang="en-US" b="0" i="0" dirty="0"/>
                  <a:t>Then split into two independent copies, G</a:t>
                </a:r>
                <a:r>
                  <a:rPr lang="en-US" b="0" i="0" baseline="-25000" dirty="0"/>
                  <a:t>1</a:t>
                </a:r>
                <a:r>
                  <a:rPr lang="en-US" b="0" i="0" dirty="0"/>
                  <a:t> and G</a:t>
                </a:r>
                <a:r>
                  <a:rPr lang="en-US" b="0" i="0" baseline="-25000" dirty="0"/>
                  <a:t>2</a:t>
                </a:r>
              </a:p>
              <a:p>
                <a:r>
                  <a:rPr lang="en-US" dirty="0"/>
                  <a:t>Run </a:t>
                </a:r>
                <a:r>
                  <a:rPr lang="en-US" dirty="0" err="1"/>
                  <a:t>Karger’s</a:t>
                </a:r>
                <a:r>
                  <a:rPr lang="en-US" dirty="0"/>
                  <a:t> algorithm on each of those for a bit.</a:t>
                </a:r>
              </a:p>
              <a:p>
                <a:pPr lvl="1"/>
                <a:r>
                  <a:rPr lang="en-US" b="0" i="0" dirty="0">
                    <a:solidFill>
                      <a:schemeClr val="accent4"/>
                    </a:solidFill>
                  </a:rPr>
                  <a:t>Until there are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>
                                    <a:solidFill>
                                      <a:schemeClr val="accent4"/>
                                    </a:solidFill>
                                    <a:latin typeface="Cambria Math" charset="0"/>
                                  </a:rPr>
                                  <m:t>n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i="1">
                                        <a:solidFill>
                                          <a:schemeClr val="accent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i="1">
                                        <a:solidFill>
                                          <a:schemeClr val="accent4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e>
                                </m:rad>
                              </m:den>
                            </m:f>
                          </m:e>
                        </m:d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b="0" i="0" dirty="0">
                    <a:solidFill>
                      <a:schemeClr val="accent4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b="0" i="0" dirty="0">
                    <a:solidFill>
                      <a:schemeClr val="accent4"/>
                    </a:solidFill>
                  </a:rPr>
                  <a:t> </a:t>
                </a:r>
                <a:r>
                  <a:rPr lang="en-US" b="0" i="0" dirty="0" err="1">
                    <a:solidFill>
                      <a:schemeClr val="accent4"/>
                    </a:solidFill>
                  </a:rPr>
                  <a:t>supernodes</a:t>
                </a:r>
                <a:r>
                  <a:rPr lang="en-US" b="0" i="0" dirty="0">
                    <a:solidFill>
                      <a:schemeClr val="accent4"/>
                    </a:solidFill>
                  </a:rPr>
                  <a:t> left in each.</a:t>
                </a:r>
              </a:p>
              <a:p>
                <a:r>
                  <a:rPr lang="en-US" dirty="0"/>
                  <a:t>Then split each of those into two independent copies</a:t>
                </a:r>
                <a:r>
                  <a:rPr lang="mr-IN" dirty="0"/>
                  <a:t>…</a:t>
                </a:r>
                <a:endParaRPr lang="en-US" b="0" i="0" dirty="0"/>
              </a:p>
              <a:p>
                <a:pPr lvl="1"/>
                <a:endParaRPr lang="en-US" b="0" i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825625"/>
                <a:ext cx="8338887" cy="4351338"/>
              </a:xfrm>
              <a:blipFill rotWithShape="0">
                <a:blip r:embed="rId2"/>
                <a:stretch>
                  <a:fillRect l="-1316" t="-2241" r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 rot="20241686">
                <a:off x="6299640" y="1892969"/>
                <a:ext cx="2679032" cy="478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D7300"/>
                    </a:solidFill>
                  </a:rPr>
                  <a:t>Why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rgbClr val="FD73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D7300"/>
                            </a:solidFill>
                            <a:latin typeface="Cambria Math" charset="0"/>
                          </a:rPr>
                          <m:t>n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srgbClr val="FD73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solidFill>
                                  <a:srgbClr val="FD7300"/>
                                </a:solidFill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>
                    <a:solidFill>
                      <a:srgbClr val="FD7300"/>
                    </a:solidFill>
                  </a:rPr>
                  <a:t> ? We’ll see later.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241686">
                <a:off x="6299640" y="1892969"/>
                <a:ext cx="2679032" cy="478401"/>
              </a:xfrm>
              <a:prstGeom prst="rect">
                <a:avLst/>
              </a:prstGeom>
              <a:blipFill rotWithShape="0">
                <a:blip r:embed="rId3"/>
                <a:stretch>
                  <a:fillRect l="-1602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76AE1-C2C6-4343-91BB-40CD5B2C3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7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pseudocode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</a:rPr>
                  <a:t>KargerStein</a:t>
                </a:r>
                <a:r>
                  <a:rPr lang="en-US" dirty="0">
                    <a:solidFill>
                      <a:schemeClr val="tx1"/>
                    </a:solidFill>
                  </a:rPr>
                  <a:t>(G = (V,E)):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←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|V|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if n &lt; 4:</a:t>
                </a:r>
              </a:p>
              <a:p>
                <a:pPr lvl="2"/>
                <a:r>
                  <a:rPr lang="en-US" sz="2400" dirty="0">
                    <a:solidFill>
                      <a:schemeClr val="tx1"/>
                    </a:solidFill>
                  </a:rPr>
                  <a:t>find a min-cut by brute force                    </a:t>
                </a:r>
                <a:r>
                  <a:rPr lang="en-US" sz="1600" dirty="0">
                    <a:solidFill>
                      <a:srgbClr val="7030A0"/>
                    </a:solidFill>
                  </a:rPr>
                  <a:t>\\ time O(1)</a:t>
                </a:r>
                <a:endParaRPr lang="en-US" sz="2400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Run </a:t>
                </a:r>
                <a:r>
                  <a:rPr lang="en-US" dirty="0" err="1">
                    <a:solidFill>
                      <a:schemeClr val="tx1"/>
                    </a:solidFill>
                  </a:rPr>
                  <a:t>Karger’s</a:t>
                </a:r>
                <a:r>
                  <a:rPr lang="en-US" dirty="0">
                    <a:solidFill>
                      <a:schemeClr val="tx1"/>
                    </a:solidFill>
                  </a:rPr>
                  <a:t> algorithm on G with independent repetitions until </a:t>
                </a:r>
                <a14:m>
                  <m:oMath xmlns:m="http://schemas.openxmlformats.org/officeDocument/2006/math">
                    <m:d>
                      <m:dPr>
                        <m:begChr m:val="⌊"/>
                        <m:endChr m:val="⌋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nodes remain.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G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1</a:t>
                </a:r>
                <a:r>
                  <a:rPr lang="en-US" dirty="0">
                    <a:solidFill>
                      <a:schemeClr val="tx1"/>
                    </a:solidFill>
                  </a:rPr>
                  <a:t>, G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←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copies of what’s left of G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S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1</a:t>
                </a:r>
                <a:r>
                  <a:rPr lang="en-US" dirty="0">
                    <a:solidFill>
                      <a:schemeClr val="tx1"/>
                    </a:solidFill>
                  </a:rPr>
                  <a:t> = </a:t>
                </a:r>
                <a:r>
                  <a:rPr lang="en-US" b="1" dirty="0" err="1">
                    <a:solidFill>
                      <a:schemeClr val="tx1"/>
                    </a:solidFill>
                  </a:rPr>
                  <a:t>KargerStein</a:t>
                </a:r>
                <a:r>
                  <a:rPr lang="en-US" dirty="0">
                    <a:solidFill>
                      <a:schemeClr val="tx1"/>
                    </a:solidFill>
                  </a:rPr>
                  <a:t>(G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1</a:t>
                </a:r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S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US" dirty="0">
                    <a:solidFill>
                      <a:schemeClr val="tx1"/>
                    </a:solidFill>
                  </a:rPr>
                  <a:t> = </a:t>
                </a:r>
                <a:r>
                  <a:rPr lang="en-US" b="1" dirty="0" err="1">
                    <a:solidFill>
                      <a:schemeClr val="tx1"/>
                    </a:solidFill>
                  </a:rPr>
                  <a:t>KargerStein</a:t>
                </a:r>
                <a:r>
                  <a:rPr lang="en-US" dirty="0">
                    <a:solidFill>
                      <a:schemeClr val="tx1"/>
                    </a:solidFill>
                  </a:rPr>
                  <a:t>(G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pPr lvl="1"/>
                <a:r>
                  <a:rPr lang="en-US" b="1" dirty="0">
                    <a:solidFill>
                      <a:schemeClr val="tx1"/>
                    </a:solidFill>
                  </a:rPr>
                  <a:t>return</a:t>
                </a:r>
                <a:r>
                  <a:rPr lang="en-US" dirty="0">
                    <a:solidFill>
                      <a:schemeClr val="tx1"/>
                    </a:solidFill>
                  </a:rPr>
                  <a:t> whichever of S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1</a:t>
                </a:r>
                <a:r>
                  <a:rPr lang="en-US" dirty="0">
                    <a:solidFill>
                      <a:schemeClr val="tx1"/>
                    </a:solidFill>
                  </a:rPr>
                  <a:t>, S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US" dirty="0">
                    <a:solidFill>
                      <a:schemeClr val="tx1"/>
                    </a:solidFill>
                  </a:rPr>
                  <a:t> is the smaller cut.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07DED-5D6A-5B46-A468-F2093A8A4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1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Recursion </a:t>
            </a:r>
            <a:br>
              <a:rPr lang="en-US" dirty="0"/>
            </a:br>
            <a:r>
              <a:rPr lang="en-US" dirty="0"/>
              <a:t>tree</a:t>
            </a:r>
          </a:p>
        </p:txBody>
      </p:sp>
      <p:sp>
        <p:nvSpPr>
          <p:cNvPr id="4" name="Oval 3"/>
          <p:cNvSpPr/>
          <p:nvPr/>
        </p:nvSpPr>
        <p:spPr>
          <a:xfrm>
            <a:off x="3641558" y="176463"/>
            <a:ext cx="2310063" cy="7218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 nodes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/>
              <p:cNvSpPr/>
              <p:nvPr/>
            </p:nvSpPr>
            <p:spPr>
              <a:xfrm>
                <a:off x="3970420" y="1367421"/>
                <a:ext cx="1652337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5" name="Ova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0420" y="1367421"/>
                <a:ext cx="1652337" cy="721895"/>
              </a:xfrm>
              <a:prstGeom prst="ellipse">
                <a:avLst/>
              </a:prstGeom>
              <a:blipFill rotWithShape="0">
                <a:blip r:embed="rId2"/>
                <a:stretch>
                  <a:fillRect b="-8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>
            <a:stCxn id="4" idx="4"/>
            <a:endCxn id="5" idx="0"/>
          </p:cNvCxnSpPr>
          <p:nvPr/>
        </p:nvCxnSpPr>
        <p:spPr>
          <a:xfrm flipH="1">
            <a:off x="4796589" y="898358"/>
            <a:ext cx="1" cy="469063"/>
          </a:xfrm>
          <a:prstGeom prst="straightConnector1">
            <a:avLst/>
          </a:prstGeom>
          <a:ln w="31750">
            <a:solidFill>
              <a:srgbClr val="FD73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460832" y="898358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D7300"/>
                </a:solidFill>
              </a:rPr>
              <a:t>Contract a bunch of edges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5584158" y="2213811"/>
                <a:ext cx="1652337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158" y="2213811"/>
                <a:ext cx="1652337" cy="721895"/>
              </a:xfrm>
              <a:prstGeom prst="ellipse">
                <a:avLst/>
              </a:prstGeom>
              <a:blipFill rotWithShape="0">
                <a:blip r:embed="rId3"/>
                <a:stretch>
                  <a:fillRect b="-8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2422356" y="2221832"/>
                <a:ext cx="1652337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2356" y="2221832"/>
                <a:ext cx="1652337" cy="721895"/>
              </a:xfrm>
              <a:prstGeom prst="ellipse">
                <a:avLst/>
              </a:prstGeom>
              <a:blipFill rotWithShape="0">
                <a:blip r:embed="rId4"/>
                <a:stretch>
                  <a:fillRect b="-8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>
            <a:stCxn id="5" idx="4"/>
            <a:endCxn id="12" idx="1"/>
          </p:cNvCxnSpPr>
          <p:nvPr/>
        </p:nvCxnSpPr>
        <p:spPr>
          <a:xfrm>
            <a:off x="4796589" y="2089316"/>
            <a:ext cx="1029548" cy="23021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" idx="4"/>
            <a:endCxn id="13" idx="7"/>
          </p:cNvCxnSpPr>
          <p:nvPr/>
        </p:nvCxnSpPr>
        <p:spPr>
          <a:xfrm flipH="1">
            <a:off x="3832714" y="2089316"/>
            <a:ext cx="963875" cy="238235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379495" y="2164880"/>
            <a:ext cx="946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Make 2 copies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val 21"/>
              <p:cNvSpPr/>
              <p:nvPr/>
            </p:nvSpPr>
            <p:spPr>
              <a:xfrm>
                <a:off x="6036663" y="3444467"/>
                <a:ext cx="1652337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4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22" name="Oval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6663" y="3444467"/>
                <a:ext cx="1652337" cy="721895"/>
              </a:xfrm>
              <a:prstGeom prst="ellipse">
                <a:avLst/>
              </a:prstGeom>
              <a:blipFill rotWithShape="0">
                <a:blip r:embed="rId5"/>
                <a:stretch>
                  <a:fillRect b="-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/>
          <p:cNvSpPr txBox="1"/>
          <p:nvPr/>
        </p:nvSpPr>
        <p:spPr>
          <a:xfrm>
            <a:off x="7222456" y="2783133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D7300"/>
                </a:solidFill>
              </a:rPr>
              <a:t>Contract a bunch of edges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Oval 25"/>
              <p:cNvSpPr/>
              <p:nvPr/>
            </p:nvSpPr>
            <p:spPr>
              <a:xfrm>
                <a:off x="5013113" y="4396576"/>
                <a:ext cx="1367782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4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26" name="Oval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3113" y="4396576"/>
                <a:ext cx="1367782" cy="721895"/>
              </a:xfrm>
              <a:prstGeom prst="ellipse">
                <a:avLst/>
              </a:prstGeom>
              <a:blipFill rotWithShape="0">
                <a:blip r:embed="rId6"/>
                <a:stretch>
                  <a:fillRect t="-7438" b="-14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/>
          <p:cNvCxnSpPr/>
          <p:nvPr/>
        </p:nvCxnSpPr>
        <p:spPr>
          <a:xfrm>
            <a:off x="6862832" y="4166362"/>
            <a:ext cx="1029548" cy="23021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898957" y="4166362"/>
            <a:ext cx="963875" cy="238235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445738" y="4241926"/>
            <a:ext cx="946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Make 2 copies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Oval 32"/>
              <p:cNvSpPr/>
              <p:nvPr/>
            </p:nvSpPr>
            <p:spPr>
              <a:xfrm>
                <a:off x="7494991" y="4340429"/>
                <a:ext cx="1304423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4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33" name="Oval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4991" y="4340429"/>
                <a:ext cx="1304423" cy="721895"/>
              </a:xfrm>
              <a:prstGeom prst="ellipse">
                <a:avLst/>
              </a:prstGeom>
              <a:blipFill rotWithShape="0">
                <a:blip r:embed="rId7"/>
                <a:stretch>
                  <a:fillRect t="-7500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Oval 33"/>
              <p:cNvSpPr/>
              <p:nvPr/>
            </p:nvSpPr>
            <p:spPr>
              <a:xfrm>
                <a:off x="1827115" y="3474870"/>
                <a:ext cx="1652337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4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34" name="Oval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7115" y="3474870"/>
                <a:ext cx="1652337" cy="721895"/>
              </a:xfrm>
              <a:prstGeom prst="ellipse">
                <a:avLst/>
              </a:prstGeom>
              <a:blipFill rotWithShape="0">
                <a:blip r:embed="rId8"/>
                <a:stretch>
                  <a:fillRect b="-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Arrow Connector 34"/>
          <p:cNvCxnSpPr>
            <a:stCxn id="13" idx="4"/>
          </p:cNvCxnSpPr>
          <p:nvPr/>
        </p:nvCxnSpPr>
        <p:spPr>
          <a:xfrm flipH="1">
            <a:off x="2653285" y="2943727"/>
            <a:ext cx="595240" cy="531143"/>
          </a:xfrm>
          <a:prstGeom prst="straightConnector1">
            <a:avLst/>
          </a:prstGeom>
          <a:ln w="31750">
            <a:solidFill>
              <a:srgbClr val="FD73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12891" y="2790757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D7300"/>
                </a:solidFill>
              </a:rPr>
              <a:t>Contract a bunch of edges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Oval 36"/>
              <p:cNvSpPr/>
              <p:nvPr/>
            </p:nvSpPr>
            <p:spPr>
              <a:xfrm>
                <a:off x="803565" y="4426979"/>
                <a:ext cx="1367782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4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37" name="Oval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565" y="4426979"/>
                <a:ext cx="1367782" cy="721895"/>
              </a:xfrm>
              <a:prstGeom prst="ellipse">
                <a:avLst/>
              </a:prstGeom>
              <a:blipFill rotWithShape="0">
                <a:blip r:embed="rId9"/>
                <a:stretch>
                  <a:fillRect t="-7438" b="-14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Straight Connector 37"/>
          <p:cNvCxnSpPr/>
          <p:nvPr/>
        </p:nvCxnSpPr>
        <p:spPr>
          <a:xfrm>
            <a:off x="2653284" y="4196765"/>
            <a:ext cx="1029548" cy="230214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689409" y="4196765"/>
            <a:ext cx="963875" cy="238235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236190" y="4272329"/>
            <a:ext cx="946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Make 2 copies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Oval 40"/>
              <p:cNvSpPr/>
              <p:nvPr/>
            </p:nvSpPr>
            <p:spPr>
              <a:xfrm>
                <a:off x="3285443" y="4370832"/>
                <a:ext cx="1304423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4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41" name="Oval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5443" y="4370832"/>
                <a:ext cx="1304423" cy="721895"/>
              </a:xfrm>
              <a:prstGeom prst="ellipse">
                <a:avLst/>
              </a:prstGeom>
              <a:blipFill rotWithShape="0">
                <a:blip r:embed="rId10"/>
                <a:stretch>
                  <a:fillRect t="-7500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/>
          <p:cNvCxnSpPr>
            <a:endCxn id="22" idx="0"/>
          </p:cNvCxnSpPr>
          <p:nvPr/>
        </p:nvCxnSpPr>
        <p:spPr>
          <a:xfrm>
            <a:off x="6423360" y="2941639"/>
            <a:ext cx="439472" cy="502828"/>
          </a:xfrm>
          <a:prstGeom prst="straightConnector1">
            <a:avLst/>
          </a:prstGeom>
          <a:ln w="31750">
            <a:solidFill>
              <a:srgbClr val="FD73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Oval 56"/>
              <p:cNvSpPr/>
              <p:nvPr/>
            </p:nvSpPr>
            <p:spPr>
              <a:xfrm>
                <a:off x="7603624" y="5404832"/>
                <a:ext cx="1251620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8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57" name="Oval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3624" y="5404832"/>
                <a:ext cx="1251620" cy="721895"/>
              </a:xfrm>
              <a:prstGeom prst="ellipse">
                <a:avLst/>
              </a:prstGeom>
              <a:blipFill rotWithShape="0">
                <a:blip r:embed="rId11"/>
                <a:stretch>
                  <a:fillRect t="-8333" b="-1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Oval 58"/>
          <p:cNvSpPr/>
          <p:nvPr/>
        </p:nvSpPr>
        <p:spPr>
          <a:xfrm>
            <a:off x="7409247" y="6438287"/>
            <a:ext cx="640745" cy="4916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0" name="Straight Connector 59"/>
          <p:cNvCxnSpPr>
            <a:stCxn id="57" idx="4"/>
          </p:cNvCxnSpPr>
          <p:nvPr/>
        </p:nvCxnSpPr>
        <p:spPr>
          <a:xfrm>
            <a:off x="8229434" y="6126727"/>
            <a:ext cx="404729" cy="31156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57" idx="4"/>
          </p:cNvCxnSpPr>
          <p:nvPr/>
        </p:nvCxnSpPr>
        <p:spPr>
          <a:xfrm flipH="1">
            <a:off x="7855854" y="6126727"/>
            <a:ext cx="373580" cy="32556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33" idx="4"/>
            <a:endCxn id="57" idx="0"/>
          </p:cNvCxnSpPr>
          <p:nvPr/>
        </p:nvCxnSpPr>
        <p:spPr>
          <a:xfrm>
            <a:off x="8147203" y="5062324"/>
            <a:ext cx="82231" cy="342508"/>
          </a:xfrm>
          <a:prstGeom prst="straightConnector1">
            <a:avLst/>
          </a:prstGeom>
          <a:ln w="31750">
            <a:solidFill>
              <a:srgbClr val="FD73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/>
          <p:nvPr/>
        </p:nvSpPr>
        <p:spPr>
          <a:xfrm>
            <a:off x="8355668" y="6452288"/>
            <a:ext cx="640745" cy="495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Oval 80"/>
              <p:cNvSpPr/>
              <p:nvPr/>
            </p:nvSpPr>
            <p:spPr>
              <a:xfrm>
                <a:off x="5075488" y="5348685"/>
                <a:ext cx="1251620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8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81" name="Oval 8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488" y="5348685"/>
                <a:ext cx="1251620" cy="721895"/>
              </a:xfrm>
              <a:prstGeom prst="ellipse">
                <a:avLst/>
              </a:prstGeom>
              <a:blipFill rotWithShape="0">
                <a:blip r:embed="rId12"/>
                <a:stretch>
                  <a:fillRect t="-7438" b="-14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Oval 81"/>
          <p:cNvSpPr/>
          <p:nvPr/>
        </p:nvSpPr>
        <p:spPr>
          <a:xfrm>
            <a:off x="4881111" y="6382140"/>
            <a:ext cx="640745" cy="4916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3" name="Straight Connector 82"/>
          <p:cNvCxnSpPr/>
          <p:nvPr/>
        </p:nvCxnSpPr>
        <p:spPr>
          <a:xfrm>
            <a:off x="5701298" y="6070580"/>
            <a:ext cx="404729" cy="31156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H="1">
            <a:off x="5327718" y="6070580"/>
            <a:ext cx="373580" cy="32556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26" idx="4"/>
          </p:cNvCxnSpPr>
          <p:nvPr/>
        </p:nvCxnSpPr>
        <p:spPr>
          <a:xfrm>
            <a:off x="5697004" y="5118471"/>
            <a:ext cx="4294" cy="230214"/>
          </a:xfrm>
          <a:prstGeom prst="straightConnector1">
            <a:avLst/>
          </a:prstGeom>
          <a:ln w="31750">
            <a:solidFill>
              <a:srgbClr val="FD73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5827532" y="6364057"/>
            <a:ext cx="640745" cy="495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Oval 92"/>
              <p:cNvSpPr/>
              <p:nvPr/>
            </p:nvSpPr>
            <p:spPr>
              <a:xfrm>
                <a:off x="3336376" y="5319069"/>
                <a:ext cx="1251620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8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93" name="Oval 9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376" y="5319069"/>
                <a:ext cx="1251620" cy="721895"/>
              </a:xfrm>
              <a:prstGeom prst="ellipse">
                <a:avLst/>
              </a:prstGeom>
              <a:blipFill rotWithShape="0">
                <a:blip r:embed="rId13"/>
                <a:stretch>
                  <a:fillRect t="-8333" b="-1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Oval 93"/>
          <p:cNvSpPr/>
          <p:nvPr/>
        </p:nvSpPr>
        <p:spPr>
          <a:xfrm>
            <a:off x="3141999" y="6352524"/>
            <a:ext cx="640745" cy="4916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5" name="Straight Connector 94"/>
          <p:cNvCxnSpPr/>
          <p:nvPr/>
        </p:nvCxnSpPr>
        <p:spPr>
          <a:xfrm>
            <a:off x="3962186" y="6040964"/>
            <a:ext cx="404729" cy="31156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>
            <a:off x="3588606" y="6040964"/>
            <a:ext cx="373580" cy="32556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3957892" y="5088855"/>
            <a:ext cx="4294" cy="230214"/>
          </a:xfrm>
          <a:prstGeom prst="straightConnector1">
            <a:avLst/>
          </a:prstGeom>
          <a:ln w="31750">
            <a:solidFill>
              <a:srgbClr val="FD73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Oval 97"/>
          <p:cNvSpPr/>
          <p:nvPr/>
        </p:nvSpPr>
        <p:spPr>
          <a:xfrm>
            <a:off x="4088420" y="6334441"/>
            <a:ext cx="640745" cy="495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Oval 98"/>
              <p:cNvSpPr/>
              <p:nvPr/>
            </p:nvSpPr>
            <p:spPr>
              <a:xfrm>
                <a:off x="834113" y="5385418"/>
                <a:ext cx="1251620" cy="7218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8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dirty="0"/>
                  <a:t> nodes</a:t>
                </a:r>
              </a:p>
            </p:txBody>
          </p:sp>
        </mc:Choice>
        <mc:Fallback xmlns="">
          <p:sp>
            <p:nvSpPr>
              <p:cNvPr id="99" name="Oval 9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113" y="5385418"/>
                <a:ext cx="1251620" cy="721895"/>
              </a:xfrm>
              <a:prstGeom prst="ellipse">
                <a:avLst/>
              </a:prstGeom>
              <a:blipFill rotWithShape="0">
                <a:blip r:embed="rId14"/>
                <a:stretch>
                  <a:fillRect t="-7438" b="-14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0" name="Oval 99"/>
          <p:cNvSpPr/>
          <p:nvPr/>
        </p:nvSpPr>
        <p:spPr>
          <a:xfrm>
            <a:off x="639736" y="6418873"/>
            <a:ext cx="640745" cy="4916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000" dirty="0"/>
          </a:p>
        </p:txBody>
      </p:sp>
      <p:cxnSp>
        <p:nvCxnSpPr>
          <p:cNvPr id="101" name="Straight Connector 100"/>
          <p:cNvCxnSpPr/>
          <p:nvPr/>
        </p:nvCxnSpPr>
        <p:spPr>
          <a:xfrm>
            <a:off x="1459923" y="6107313"/>
            <a:ext cx="404729" cy="31156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>
            <a:off x="1086343" y="6107313"/>
            <a:ext cx="373580" cy="325561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1455629" y="5155204"/>
            <a:ext cx="4294" cy="230214"/>
          </a:xfrm>
          <a:prstGeom prst="straightConnector1">
            <a:avLst/>
          </a:prstGeom>
          <a:ln w="31750">
            <a:solidFill>
              <a:srgbClr val="FD73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Oval 103"/>
          <p:cNvSpPr/>
          <p:nvPr/>
        </p:nvSpPr>
        <p:spPr>
          <a:xfrm>
            <a:off x="1586157" y="6400790"/>
            <a:ext cx="640745" cy="495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/>
              <p:cNvSpPr txBox="1"/>
              <p:nvPr/>
            </p:nvSpPr>
            <p:spPr>
              <a:xfrm>
                <a:off x="7036" y="6070580"/>
                <a:ext cx="586314" cy="8032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8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nodes</a:t>
                </a:r>
              </a:p>
            </p:txBody>
          </p:sp>
        </mc:Choice>
        <mc:Fallback xmlns="">
          <p:sp>
            <p:nvSpPr>
              <p:cNvPr id="105" name="TextBox 1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6" y="6070580"/>
                <a:ext cx="586314" cy="803233"/>
              </a:xfrm>
              <a:prstGeom prst="rect">
                <a:avLst/>
              </a:prstGeom>
              <a:blipFill rotWithShape="0">
                <a:blip r:embed="rId15"/>
                <a:stretch>
                  <a:fillRect l="-23958" r="-2291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>
            <a:stCxn id="105" idx="3"/>
          </p:cNvCxnSpPr>
          <p:nvPr/>
        </p:nvCxnSpPr>
        <p:spPr>
          <a:xfrm>
            <a:off x="593350" y="6472197"/>
            <a:ext cx="319541" cy="1641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7054F8-0647-1F4F-AF9F-81BD01662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9583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630" y="53550"/>
            <a:ext cx="7886700" cy="1325563"/>
          </a:xfrm>
        </p:spPr>
        <p:txBody>
          <a:bodyPr/>
          <a:lstStyle/>
          <a:p>
            <a:r>
              <a:rPr lang="en-US" dirty="0"/>
              <a:t>Recursion tree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8071" y="1476171"/>
                <a:ext cx="7886700" cy="4351338"/>
              </a:xfrm>
            </p:spPr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depth is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log</m:t>
                            </m:r>
                          </m:e>
                          <m:sub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e>
                            </m:rad>
                          </m:sub>
                        </m:sSub>
                      </m:fName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log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𝑛</m:t>
                                    </m:r>
                                  </m:e>
                                </m:d>
                              </m:e>
                            </m:func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log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⁡(</m:t>
                            </m:r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e>
                            </m:rad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)</m:t>
                            </m:r>
                          </m:den>
                        </m:f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=2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log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⁡(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number of leaves is 2</a:t>
                </a:r>
                <a:r>
                  <a:rPr lang="en-US" baseline="30000" dirty="0"/>
                  <a:t>2log(n)</a:t>
                </a:r>
                <a:r>
                  <a:rPr lang="en-US" dirty="0"/>
                  <a:t> = n</a:t>
                </a:r>
                <a:r>
                  <a:rPr lang="en-US" baseline="30000" dirty="0"/>
                  <a:t>2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071" y="1476171"/>
                <a:ext cx="7886700" cy="4351338"/>
              </a:xfrm>
              <a:blipFill rotWithShape="0">
                <a:blip r:embed="rId2"/>
                <a:stretch>
                  <a:fillRect l="-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/>
          <p:cNvGrpSpPr/>
          <p:nvPr/>
        </p:nvGrpSpPr>
        <p:grpSpPr>
          <a:xfrm>
            <a:off x="3498383" y="2857601"/>
            <a:ext cx="5007651" cy="4020302"/>
            <a:chOff x="1133972" y="2630906"/>
            <a:chExt cx="6776109" cy="4020302"/>
          </a:xfrm>
        </p:grpSpPr>
        <p:sp>
          <p:nvSpPr>
            <p:cNvPr id="5" name="Oval 4"/>
            <p:cNvSpPr/>
            <p:nvPr/>
          </p:nvSpPr>
          <p:spPr>
            <a:xfrm>
              <a:off x="3862639" y="2630906"/>
              <a:ext cx="2310063" cy="72189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 nodes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/>
                <p:cNvSpPr/>
                <p:nvPr/>
              </p:nvSpPr>
              <p:spPr>
                <a:xfrm>
                  <a:off x="4191501" y="3821864"/>
                  <a:ext cx="1652337" cy="72189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a14:m>
                  <a:r>
                    <a:rPr lang="en-US" dirty="0"/>
                    <a:t> nodes</a:t>
                  </a:r>
                </a:p>
              </p:txBody>
            </p:sp>
          </mc:Choice>
          <mc:Fallback xmlns="">
            <p:sp>
              <p:nvSpPr>
                <p:cNvPr id="6" name="Oval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1501" y="3821864"/>
                  <a:ext cx="1652337" cy="721895"/>
                </a:xfrm>
                <a:prstGeom prst="ellipse">
                  <a:avLst/>
                </a:prstGeom>
                <a:blipFill rotWithShape="0">
                  <a:blip r:embed="rId3"/>
                  <a:stretch>
                    <a:fillRect t="-7438" b="-140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Arrow Connector 6"/>
            <p:cNvCxnSpPr>
              <a:stCxn id="6" idx="4"/>
              <a:endCxn id="7" idx="0"/>
            </p:cNvCxnSpPr>
            <p:nvPr/>
          </p:nvCxnSpPr>
          <p:spPr>
            <a:xfrm flipH="1">
              <a:off x="5017670" y="3352801"/>
              <a:ext cx="1" cy="469063"/>
            </a:xfrm>
            <a:prstGeom prst="straightConnector1">
              <a:avLst/>
            </a:prstGeom>
            <a:ln w="31750">
              <a:solidFill>
                <a:srgbClr val="FD73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681913" y="3352801"/>
              <a:ext cx="22281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D7300"/>
                  </a:solidFill>
                </a:rPr>
                <a:t>Contract a bunch of edges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val 8"/>
                <p:cNvSpPr/>
                <p:nvPr/>
              </p:nvSpPr>
              <p:spPr>
                <a:xfrm>
                  <a:off x="5805239" y="4668254"/>
                  <a:ext cx="1652337" cy="72189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a14:m>
                  <a:r>
                    <a:rPr lang="en-US" dirty="0"/>
                    <a:t> nodes</a:t>
                  </a:r>
                </a:p>
              </p:txBody>
            </p:sp>
          </mc:Choice>
          <mc:Fallback xmlns="">
            <p:sp>
              <p:nvSpPr>
                <p:cNvPr id="9" name="Oval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05239" y="4668254"/>
                  <a:ext cx="1652337" cy="721895"/>
                </a:xfrm>
                <a:prstGeom prst="ellipse">
                  <a:avLst/>
                </a:prstGeom>
                <a:blipFill rotWithShape="0">
                  <a:blip r:embed="rId4"/>
                  <a:stretch>
                    <a:fillRect t="-7500"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Oval 9"/>
                <p:cNvSpPr/>
                <p:nvPr/>
              </p:nvSpPr>
              <p:spPr>
                <a:xfrm>
                  <a:off x="2643437" y="4676275"/>
                  <a:ext cx="1652337" cy="72189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a14:m>
                  <a:r>
                    <a:rPr lang="en-US" dirty="0"/>
                    <a:t> nodes</a:t>
                  </a:r>
                </a:p>
              </p:txBody>
            </p:sp>
          </mc:Choice>
          <mc:Fallback xmlns="">
            <p:sp>
              <p:nvSpPr>
                <p:cNvPr id="10" name="Oval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3437" y="4676275"/>
                  <a:ext cx="1652337" cy="721895"/>
                </a:xfrm>
                <a:prstGeom prst="ellipse">
                  <a:avLst/>
                </a:prstGeom>
                <a:blipFill rotWithShape="0">
                  <a:blip r:embed="rId5"/>
                  <a:stretch>
                    <a:fillRect t="-7438" b="-140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Connector 10"/>
            <p:cNvCxnSpPr>
              <a:stCxn id="7" idx="4"/>
              <a:endCxn id="14" idx="1"/>
            </p:cNvCxnSpPr>
            <p:nvPr/>
          </p:nvCxnSpPr>
          <p:spPr>
            <a:xfrm>
              <a:off x="5017670" y="4543759"/>
              <a:ext cx="1029548" cy="230214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7" idx="4"/>
            </p:cNvCxnSpPr>
            <p:nvPr/>
          </p:nvCxnSpPr>
          <p:spPr>
            <a:xfrm flipH="1">
              <a:off x="4053795" y="4543759"/>
              <a:ext cx="963875" cy="238235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117484" y="4746784"/>
              <a:ext cx="18274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4"/>
                  </a:solidFill>
                </a:rPr>
                <a:t>Make 2 copies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Oval 13"/>
                <p:cNvSpPr/>
                <p:nvPr/>
              </p:nvSpPr>
              <p:spPr>
                <a:xfrm>
                  <a:off x="6257744" y="5898910"/>
                  <a:ext cx="1652337" cy="72189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4</m:t>
                              </m:r>
                            </m:e>
                          </m:rad>
                        </m:den>
                      </m:f>
                    </m:oMath>
                  </a14:m>
                  <a:r>
                    <a:rPr lang="en-US" dirty="0"/>
                    <a:t> nodes</a:t>
                  </a:r>
                </a:p>
              </p:txBody>
            </p:sp>
          </mc:Choice>
          <mc:Fallback xmlns="">
            <p:sp>
              <p:nvSpPr>
                <p:cNvPr id="14" name="Oval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7744" y="5898910"/>
                  <a:ext cx="1652337" cy="721895"/>
                </a:xfrm>
                <a:prstGeom prst="ellipse">
                  <a:avLst/>
                </a:prstGeom>
                <a:blipFill rotWithShape="0">
                  <a:blip r:embed="rId6"/>
                  <a:stretch>
                    <a:fillRect t="-7500"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/>
                <p:cNvSpPr/>
                <p:nvPr/>
              </p:nvSpPr>
              <p:spPr>
                <a:xfrm>
                  <a:off x="2048196" y="5929313"/>
                  <a:ext cx="1652337" cy="721895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4</m:t>
                              </m:r>
                            </m:e>
                          </m:rad>
                        </m:den>
                      </m:f>
                    </m:oMath>
                  </a14:m>
                  <a:r>
                    <a:rPr lang="en-US" dirty="0"/>
                    <a:t> nodes</a:t>
                  </a:r>
                </a:p>
              </p:txBody>
            </p:sp>
          </mc:Choice>
          <mc:Fallback xmlns="">
            <p:sp>
              <p:nvSpPr>
                <p:cNvPr id="16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8196" y="5929313"/>
                  <a:ext cx="1652337" cy="721895"/>
                </a:xfrm>
                <a:prstGeom prst="ellipse">
                  <a:avLst/>
                </a:prstGeom>
                <a:blipFill rotWithShape="0">
                  <a:blip r:embed="rId7"/>
                  <a:stretch>
                    <a:fillRect t="-7500"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Arrow Connector 16"/>
            <p:cNvCxnSpPr/>
            <p:nvPr/>
          </p:nvCxnSpPr>
          <p:spPr>
            <a:xfrm flipH="1">
              <a:off x="2874366" y="5398170"/>
              <a:ext cx="595240" cy="531143"/>
            </a:xfrm>
            <a:prstGeom prst="straightConnector1">
              <a:avLst/>
            </a:prstGeom>
            <a:ln w="31750">
              <a:solidFill>
                <a:srgbClr val="FD73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133972" y="5245200"/>
              <a:ext cx="17004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D7300"/>
                  </a:solidFill>
                </a:rPr>
                <a:t>Contract a bunch of edges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6644441" y="5396082"/>
              <a:ext cx="439472" cy="502828"/>
            </a:xfrm>
            <a:prstGeom prst="straightConnector1">
              <a:avLst/>
            </a:prstGeom>
            <a:ln w="31750">
              <a:solidFill>
                <a:srgbClr val="FD73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7887331" y="5500371"/>
            <a:ext cx="1256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D7300"/>
                </a:solidFill>
              </a:rPr>
              <a:t>Contract a bunch of edges</a:t>
            </a:r>
          </a:p>
        </p:txBody>
      </p:sp>
      <p:sp>
        <p:nvSpPr>
          <p:cNvPr id="26" name="Left Brace 25"/>
          <p:cNvSpPr/>
          <p:nvPr/>
        </p:nvSpPr>
        <p:spPr>
          <a:xfrm>
            <a:off x="4251421" y="2973292"/>
            <a:ext cx="1246012" cy="1778567"/>
          </a:xfrm>
          <a:prstGeom prst="leftBrac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Left Brace 26"/>
          <p:cNvSpPr/>
          <p:nvPr/>
        </p:nvSpPr>
        <p:spPr>
          <a:xfrm>
            <a:off x="2317446" y="5024359"/>
            <a:ext cx="1246012" cy="1778567"/>
          </a:xfrm>
          <a:prstGeom prst="leftBrac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863229" y="3563179"/>
            <a:ext cx="2698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This counts as one level</a:t>
            </a:r>
          </a:p>
          <a:p>
            <a:r>
              <a:rPr lang="en-US" dirty="0">
                <a:solidFill>
                  <a:schemeClr val="accent4"/>
                </a:solidFill>
              </a:rPr>
              <a:t>for this analysis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813" y="5567270"/>
            <a:ext cx="2698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This counts as one level</a:t>
            </a:r>
          </a:p>
          <a:p>
            <a:r>
              <a:rPr lang="en-US" dirty="0">
                <a:solidFill>
                  <a:schemeClr val="accent4"/>
                </a:solidFill>
              </a:rPr>
              <a:t>for this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DCB6F-853A-2F48-8DB5-121EC2409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2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this work?</a:t>
            </a:r>
          </a:p>
          <a:p>
            <a:endParaRPr lang="en-US" dirty="0"/>
          </a:p>
          <a:p>
            <a:r>
              <a:rPr lang="en-US" dirty="0"/>
              <a:t>Is it fast?</a:t>
            </a:r>
          </a:p>
        </p:txBody>
      </p:sp>
      <p:sp>
        <p:nvSpPr>
          <p:cNvPr id="4" name="Left Arrow 3"/>
          <p:cNvSpPr/>
          <p:nvPr/>
        </p:nvSpPr>
        <p:spPr>
          <a:xfrm>
            <a:off x="2388817" y="2877371"/>
            <a:ext cx="882315" cy="320842"/>
          </a:xfrm>
          <a:prstGeom prst="leftArrow">
            <a:avLst/>
          </a:prstGeom>
          <a:solidFill>
            <a:srgbClr val="FD7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094EBF-0361-344A-8FA0-5C2685715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7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977" y="-21506"/>
            <a:ext cx="7886700" cy="1325563"/>
          </a:xfrm>
        </p:spPr>
        <p:txBody>
          <a:bodyPr/>
          <a:lstStyle/>
          <a:p>
            <a:r>
              <a:rPr lang="en-US" dirty="0"/>
              <a:t>At the </a:t>
            </a:r>
            <a:r>
              <a:rPr lang="en-US" dirty="0" err="1"/>
              <a:t>j</a:t>
            </a:r>
            <a:r>
              <a:rPr lang="en-US" baseline="30000" dirty="0" err="1"/>
              <a:t>th</a:t>
            </a:r>
            <a:r>
              <a:rPr lang="en-US" dirty="0"/>
              <a:t> level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Oval 3"/>
              <p:cNvSpPr/>
              <p:nvPr/>
            </p:nvSpPr>
            <p:spPr>
              <a:xfrm>
                <a:off x="1307430" y="999498"/>
                <a:ext cx="1689434" cy="14179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𝑗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/2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/>
                  <a:t> nodes</a:t>
                </a:r>
              </a:p>
            </p:txBody>
          </p:sp>
        </mc:Choice>
        <mc:Fallback xmlns="">
          <p:sp>
            <p:nvSpPr>
              <p:cNvPr id="4" name="Oval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430" y="999498"/>
                <a:ext cx="1689434" cy="1417973"/>
              </a:xfrm>
              <a:prstGeom prst="ellipse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/>
          <p:cNvCxnSpPr>
            <a:stCxn id="4" idx="4"/>
            <a:endCxn id="62" idx="0"/>
          </p:cNvCxnSpPr>
          <p:nvPr/>
        </p:nvCxnSpPr>
        <p:spPr>
          <a:xfrm>
            <a:off x="2152147" y="2417471"/>
            <a:ext cx="0" cy="464176"/>
          </a:xfrm>
          <a:prstGeom prst="straightConnector1">
            <a:avLst/>
          </a:prstGeom>
          <a:ln w="31750">
            <a:solidFill>
              <a:srgbClr val="FD73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34030" y="2318825"/>
            <a:ext cx="1700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D7300"/>
                </a:solidFill>
              </a:rPr>
              <a:t>Contract a bunch of edges</a:t>
            </a:r>
          </a:p>
        </p:txBody>
      </p:sp>
      <p:cxnSp>
        <p:nvCxnSpPr>
          <p:cNvPr id="15" name="Straight Connector 14"/>
          <p:cNvCxnSpPr>
            <a:stCxn id="62" idx="4"/>
            <a:endCxn id="63" idx="0"/>
          </p:cNvCxnSpPr>
          <p:nvPr/>
        </p:nvCxnSpPr>
        <p:spPr>
          <a:xfrm>
            <a:off x="2152147" y="4299620"/>
            <a:ext cx="986835" cy="1310875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2" idx="4"/>
            <a:endCxn id="65" idx="0"/>
          </p:cNvCxnSpPr>
          <p:nvPr/>
        </p:nvCxnSpPr>
        <p:spPr>
          <a:xfrm flipH="1">
            <a:off x="1097149" y="4299620"/>
            <a:ext cx="1054998" cy="1326107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41559" y="4763796"/>
            <a:ext cx="946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Make 2 copies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Oval 61"/>
              <p:cNvSpPr/>
              <p:nvPr/>
            </p:nvSpPr>
            <p:spPr>
              <a:xfrm>
                <a:off x="1307430" y="2881647"/>
                <a:ext cx="1689434" cy="14179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𝑗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+1)/2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/>
                  <a:t> nodes</a:t>
                </a:r>
              </a:p>
            </p:txBody>
          </p:sp>
        </mc:Choice>
        <mc:Fallback xmlns="">
          <p:sp>
            <p:nvSpPr>
              <p:cNvPr id="62" name="Oval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430" y="2881647"/>
                <a:ext cx="1689434" cy="1417973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Oval 62"/>
              <p:cNvSpPr/>
              <p:nvPr/>
            </p:nvSpPr>
            <p:spPr>
              <a:xfrm>
                <a:off x="2372668" y="5610495"/>
                <a:ext cx="1532628" cy="126273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𝑗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+1)/2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/>
                  <a:t> nodes</a:t>
                </a:r>
              </a:p>
            </p:txBody>
          </p:sp>
        </mc:Choice>
        <mc:Fallback xmlns="">
          <p:sp>
            <p:nvSpPr>
              <p:cNvPr id="63" name="Oval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668" y="5610495"/>
                <a:ext cx="1532628" cy="1262736"/>
              </a:xfrm>
              <a:prstGeom prst="ellipse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Oval 64"/>
              <p:cNvSpPr/>
              <p:nvPr/>
            </p:nvSpPr>
            <p:spPr>
              <a:xfrm>
                <a:off x="334030" y="5625727"/>
                <a:ext cx="1526238" cy="1232273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𝑗</m:t>
                            </m:r>
                            <m:r>
                              <a:rPr lang="en-US" sz="2000" b="0" i="1" smtClean="0">
                                <a:latin typeface="Cambria Math" charset="0"/>
                              </a:rPr>
                              <m:t>+1)/2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/>
                  <a:t> nodes</a:t>
                </a:r>
              </a:p>
            </p:txBody>
          </p:sp>
        </mc:Choice>
        <mc:Fallback xmlns="">
          <p:sp>
            <p:nvSpPr>
              <p:cNvPr id="65" name="Oval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030" y="5625727"/>
                <a:ext cx="1526238" cy="1232273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ight Brace 22"/>
          <p:cNvSpPr/>
          <p:nvPr/>
        </p:nvSpPr>
        <p:spPr>
          <a:xfrm>
            <a:off x="3521934" y="1040344"/>
            <a:ext cx="786063" cy="4121207"/>
          </a:xfrm>
          <a:prstGeom prst="rightBrace">
            <a:avLst>
              <a:gd name="adj1" fmla="val 8333"/>
              <a:gd name="adj2" fmla="val 8349"/>
            </a:avLst>
          </a:prstGeom>
          <a:ln w="47625">
            <a:solidFill>
              <a:srgbClr val="FD7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D7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759683" y="369174"/>
                <a:ext cx="4384317" cy="6387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</a:rPr>
                  <a:t>The amount of work per level is the amount of work needed to reduce the number of nodes by a factor of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sz="2400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That’s at most O(n</a:t>
                </a:r>
                <a:r>
                  <a:rPr lang="en-US" sz="2400" baseline="30000" dirty="0"/>
                  <a:t>2</a:t>
                </a:r>
                <a:r>
                  <a:rPr lang="en-US" sz="2400" dirty="0"/>
                  <a:t>). 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000" dirty="0">
                    <a:solidFill>
                      <a:schemeClr val="accent4"/>
                    </a:solidFill>
                  </a:rPr>
                  <a:t>since that’s the time it takes to run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Karger’s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 algorithm once, cutting down the number of </a:t>
                </a:r>
                <a:r>
                  <a:rPr lang="en-US" sz="2000" dirty="0" err="1">
                    <a:solidFill>
                      <a:schemeClr val="accent4"/>
                    </a:solidFill>
                  </a:rPr>
                  <a:t>supernodes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 to </a:t>
                </a:r>
                <a:r>
                  <a:rPr lang="en-US" sz="2000" b="1" dirty="0">
                    <a:solidFill>
                      <a:schemeClr val="accent4"/>
                    </a:solidFill>
                  </a:rPr>
                  <a:t>two</a:t>
                </a:r>
                <a:r>
                  <a:rPr lang="en-US" sz="2000" dirty="0">
                    <a:solidFill>
                      <a:schemeClr val="accent4"/>
                    </a:solidFill>
                  </a:rPr>
                  <a:t>.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sz="2400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Our recurrence relation is</a:t>
                </a:r>
                <a:r>
                  <a:rPr lang="mr-IN" sz="2400" dirty="0"/>
                  <a:t>…</a:t>
                </a:r>
                <a:endParaRPr lang="en-US" sz="2400" dirty="0"/>
              </a:p>
              <a:p>
                <a:pPr lvl="1" algn="ctr"/>
                <a:r>
                  <a:rPr lang="en-US" sz="2800" dirty="0">
                    <a:solidFill>
                      <a:schemeClr val="accent4"/>
                    </a:solidFill>
                  </a:rPr>
                  <a:t>T(n) = 2T(n/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) + O(n</a:t>
                </a:r>
                <a:r>
                  <a:rPr lang="en-US" sz="2800" baseline="30000" dirty="0">
                    <a:solidFill>
                      <a:schemeClr val="accent4"/>
                    </a:solidFill>
                  </a:rPr>
                  <a:t>2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)</a:t>
                </a:r>
              </a:p>
              <a:p>
                <a:pPr marL="285750" indent="-285750">
                  <a:buFont typeface="Arial" charset="0"/>
                  <a:buChar char="•"/>
                </a:pPr>
                <a:endParaRPr lang="en-US" sz="2400" dirty="0"/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The Master Theorem says</a:t>
                </a:r>
                <a:r>
                  <a:rPr lang="mr-IN" sz="2400" dirty="0"/>
                  <a:t>…</a:t>
                </a:r>
                <a:endParaRPr lang="en-US" sz="2400" dirty="0"/>
              </a:p>
              <a:p>
                <a:pPr lvl="1" algn="ctr"/>
                <a:r>
                  <a:rPr lang="en-US" sz="3200" dirty="0">
                    <a:solidFill>
                      <a:schemeClr val="accent4"/>
                    </a:solidFill>
                  </a:rPr>
                  <a:t>T(n) = O(n</a:t>
                </a:r>
                <a:r>
                  <a:rPr lang="en-US" sz="3200" baseline="30000" dirty="0">
                    <a:solidFill>
                      <a:schemeClr val="accent4"/>
                    </a:solidFill>
                  </a:rPr>
                  <a:t>2</a:t>
                </a:r>
                <a:r>
                  <a:rPr lang="en-US" sz="3200" dirty="0">
                    <a:solidFill>
                      <a:schemeClr val="accent4"/>
                    </a:solidFill>
                  </a:rPr>
                  <a:t>log(n))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9683" y="369174"/>
                <a:ext cx="4384317" cy="6387326"/>
              </a:xfrm>
              <a:prstGeom prst="rect">
                <a:avLst/>
              </a:prstGeom>
              <a:blipFill rotWithShape="0">
                <a:blip r:embed="rId6"/>
                <a:stretch>
                  <a:fillRect l="-1947" t="-764" r="-33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4" name="Straight Arrow Connector 73"/>
          <p:cNvCxnSpPr>
            <a:stCxn id="23" idx="1"/>
          </p:cNvCxnSpPr>
          <p:nvPr/>
        </p:nvCxnSpPr>
        <p:spPr>
          <a:xfrm flipV="1">
            <a:off x="4307997" y="731405"/>
            <a:ext cx="451686" cy="653019"/>
          </a:xfrm>
          <a:prstGeom prst="straightConnector1">
            <a:avLst/>
          </a:prstGeom>
          <a:ln w="50800">
            <a:solidFill>
              <a:srgbClr val="FD73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1772" y="5470490"/>
            <a:ext cx="1375821" cy="1834428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058607" y="64886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Jedi Master Yoda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16DB8C-8D9B-E545-9E8A-8D17F0619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97E95-2F81-B442-9DCC-A937922D59F7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20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uiExpand="1" build="p" bldLvl="2"/>
      <p:bldP spid="5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14779</TotalTime>
  <Words>6613</Words>
  <Application>Microsoft Macintosh PowerPoint</Application>
  <PresentationFormat>On-screen Show (4:3)</PresentationFormat>
  <Paragraphs>1531</Paragraphs>
  <Slides>114</Slides>
  <Notes>5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9" baseType="lpstr">
      <vt:lpstr>Arial</vt:lpstr>
      <vt:lpstr>Calibri</vt:lpstr>
      <vt:lpstr>Calibri Light</vt:lpstr>
      <vt:lpstr>Cambria Math</vt:lpstr>
      <vt:lpstr>Office Theme</vt:lpstr>
      <vt:lpstr>Lecture 16</vt:lpstr>
      <vt:lpstr>Announcements</vt:lpstr>
      <vt:lpstr>Last time</vt:lpstr>
      <vt:lpstr>Today</vt:lpstr>
      <vt:lpstr>Recall: cuts in graphs</vt:lpstr>
      <vt:lpstr>Recall: cuts in graphs</vt:lpstr>
      <vt:lpstr>This is not a cut</vt:lpstr>
      <vt:lpstr>This is a cut</vt:lpstr>
      <vt:lpstr>This is a cut</vt:lpstr>
      <vt:lpstr>A (global) minimum cut</vt:lpstr>
      <vt:lpstr>A (global) minimum cut</vt:lpstr>
      <vt:lpstr>Why might we care about global minimum cuts?</vt:lpstr>
      <vt:lpstr>Karger’s algorithm</vt:lpstr>
      <vt:lpstr>Different sorts of gambling</vt:lpstr>
      <vt:lpstr>Different sorts of gambling</vt:lpstr>
      <vt:lpstr>Karger’s algorithm</vt:lpstr>
      <vt:lpstr>Karger’s algorithm</vt:lpstr>
      <vt:lpstr>Karger’s algorithm</vt:lpstr>
      <vt:lpstr>Karger’s algorithm</vt:lpstr>
      <vt:lpstr>Karger’s algorithm</vt:lpstr>
      <vt:lpstr>Karger’s algorithm</vt:lpstr>
      <vt:lpstr>Karger’s algorithm</vt:lpstr>
      <vt:lpstr>Karger’s algorithm</vt:lpstr>
      <vt:lpstr>Karger’s algorithm</vt:lpstr>
      <vt:lpstr>Karger’s algorithm</vt:lpstr>
      <vt:lpstr>Karger’s algorithm</vt:lpstr>
      <vt:lpstr>Karger’s algorithm</vt:lpstr>
      <vt:lpstr>Karger’s algorithm</vt:lpstr>
      <vt:lpstr>Karger’s algorithm</vt:lpstr>
      <vt:lpstr>Karger’s algorithm</vt:lpstr>
      <vt:lpstr>Karger’s algorithm</vt:lpstr>
      <vt:lpstr>Karger’s algorithm</vt:lpstr>
      <vt:lpstr>Karger’s algorithm</vt:lpstr>
      <vt:lpstr>How do we implement this?</vt:lpstr>
      <vt:lpstr>Pseudocode</vt:lpstr>
      <vt:lpstr>Karger’s algorithm</vt:lpstr>
      <vt:lpstr>Karger’s algorithm</vt:lpstr>
      <vt:lpstr>Why did that work?</vt:lpstr>
      <vt:lpstr>Karger’s algorithm</vt:lpstr>
      <vt:lpstr>Karger’s algorithm</vt:lpstr>
      <vt:lpstr>Even worse</vt:lpstr>
      <vt:lpstr>How likely is that?</vt:lpstr>
      <vt:lpstr>That doesn’t sound good</vt:lpstr>
      <vt:lpstr>Uniformly random cut in</vt:lpstr>
      <vt:lpstr>Uniformly random cut in</vt:lpstr>
      <vt:lpstr>Karger is better than completely random!</vt:lpstr>
      <vt:lpstr>What’s going on?</vt:lpstr>
      <vt:lpstr>What’s going on?</vt:lpstr>
      <vt:lpstr>Why does that help?</vt:lpstr>
      <vt:lpstr>Thought experiment from pre-lecture exercise</vt:lpstr>
      <vt:lpstr>[This was done on the board]</vt:lpstr>
      <vt:lpstr>In this context</vt:lpstr>
      <vt:lpstr>For this particular graph</vt:lpstr>
      <vt:lpstr>Questions To generalize this approach to all graphs</vt:lpstr>
      <vt:lpstr>Answer to Question 1</vt:lpstr>
      <vt:lpstr>Questions</vt:lpstr>
      <vt:lpstr>Before we prove the Claim</vt:lpstr>
      <vt:lpstr>A computation</vt:lpstr>
      <vt:lpstr>Answers</vt:lpstr>
      <vt:lpstr>Theorem Assuming the claim about 1/(n¦2)… </vt:lpstr>
      <vt:lpstr>What’s the running time?</vt:lpstr>
      <vt:lpstr>Theorem Assuming the claim about 1/(n¦2)…</vt:lpstr>
      <vt:lpstr>Break</vt:lpstr>
      <vt:lpstr>Claim</vt:lpstr>
      <vt:lpstr>Proof of Claim Say that S* is a minimum cut.</vt:lpstr>
      <vt:lpstr>Focus in on: PR[ ej doesn’t cross S* | e1,…,ej-1 don’t cross S* ] </vt:lpstr>
      <vt:lpstr>Focus in on: PR[ ej doesn’t cross S* | e1,…,ej-1 don’t cross S* ] </vt:lpstr>
      <vt:lpstr>Focus in on: PR[ ej doesn’t cross S* | e1,…,ej-1 don’t cross S* ] </vt:lpstr>
      <vt:lpstr>Proof of Claim Say that S* is a minimum cut.</vt:lpstr>
      <vt:lpstr>Proof of Claim Say that S* is a minimum cut.</vt:lpstr>
      <vt:lpstr>Proof of Claim Say that S* is a minimum cut.</vt:lpstr>
      <vt:lpstr>Theorem Assuming the claim about 1/(n¦2)…</vt:lpstr>
      <vt:lpstr>What have we learned?</vt:lpstr>
      <vt:lpstr>More generally</vt:lpstr>
      <vt:lpstr>Can we do better?</vt:lpstr>
      <vt:lpstr>Karger’s algorithm</vt:lpstr>
      <vt:lpstr>Karger’s algorithm</vt:lpstr>
      <vt:lpstr>Karger’s algorithm</vt:lpstr>
      <vt:lpstr>Karger’s algorithm</vt:lpstr>
      <vt:lpstr>Karger’s algorithm</vt:lpstr>
      <vt:lpstr>Karger’s algorithm</vt:lpstr>
      <vt:lpstr>Karger’s algorithm</vt:lpstr>
      <vt:lpstr>Karger’s algorithm</vt:lpstr>
      <vt:lpstr>Karger’s algorithm</vt:lpstr>
      <vt:lpstr>Karger’s algorithm</vt:lpstr>
      <vt:lpstr>Karger’s algorithm</vt:lpstr>
      <vt:lpstr>Karger’s algorithm</vt:lpstr>
      <vt:lpstr>Karger’s algorithm</vt:lpstr>
      <vt:lpstr>Karger’s algorithm</vt:lpstr>
      <vt:lpstr>Karger’s algorithm</vt:lpstr>
      <vt:lpstr>Karger’s algorithm</vt:lpstr>
      <vt:lpstr>Probability of not messing up</vt:lpstr>
      <vt:lpstr>Instead…</vt:lpstr>
      <vt:lpstr>In words</vt:lpstr>
      <vt:lpstr>In pseudocode</vt:lpstr>
      <vt:lpstr>Recursion  tree</vt:lpstr>
      <vt:lpstr>Recursion tree</vt:lpstr>
      <vt:lpstr>Two questions</vt:lpstr>
      <vt:lpstr>At the jth level</vt:lpstr>
      <vt:lpstr>Two questions</vt:lpstr>
      <vt:lpstr>Why n/√2 ?</vt:lpstr>
      <vt:lpstr>Why n/√2 ?</vt:lpstr>
      <vt:lpstr>Recursion  tree</vt:lpstr>
      <vt:lpstr>Probability  of success</vt:lpstr>
      <vt:lpstr>The problem we need to analyze</vt:lpstr>
      <vt:lpstr>Success Probability</vt:lpstr>
      <vt:lpstr>Analysis</vt:lpstr>
      <vt:lpstr>It’s a recurrence relation!</vt:lpstr>
      <vt:lpstr>Recurrence relation </vt:lpstr>
      <vt:lpstr>What does that mean for Karger-Stein?</vt:lpstr>
      <vt:lpstr>Altogether now</vt:lpstr>
      <vt:lpstr>What have we learned?</vt:lpstr>
      <vt:lpstr>Recap</vt:lpstr>
      <vt:lpstr>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16</dc:title>
  <dc:creator>Mary Katherine Wootters</dc:creator>
  <cp:lastModifiedBy>Moses Charikar</cp:lastModifiedBy>
  <cp:revision>164</cp:revision>
  <cp:lastPrinted>2019-03-11T06:39:17Z</cp:lastPrinted>
  <dcterms:created xsi:type="dcterms:W3CDTF">2017-05-28T00:31:04Z</dcterms:created>
  <dcterms:modified xsi:type="dcterms:W3CDTF">2021-03-10T17:24:49Z</dcterms:modified>
</cp:coreProperties>
</file>