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8"/>
  </p:notesMasterIdLst>
  <p:handoutMasterIdLst>
    <p:handoutMasterId r:id="rId99"/>
  </p:handoutMasterIdLst>
  <p:sldIdLst>
    <p:sldId id="256" r:id="rId2"/>
    <p:sldId id="353" r:id="rId3"/>
    <p:sldId id="318" r:id="rId4"/>
    <p:sldId id="352" r:id="rId5"/>
    <p:sldId id="403" r:id="rId6"/>
    <p:sldId id="404" r:id="rId7"/>
    <p:sldId id="405" r:id="rId8"/>
    <p:sldId id="402" r:id="rId9"/>
    <p:sldId id="408" r:id="rId10"/>
    <p:sldId id="356" r:id="rId11"/>
    <p:sldId id="257" r:id="rId12"/>
    <p:sldId id="319" r:id="rId13"/>
    <p:sldId id="373" r:id="rId14"/>
    <p:sldId id="259" r:id="rId15"/>
    <p:sldId id="313" r:id="rId16"/>
    <p:sldId id="357" r:id="rId17"/>
    <p:sldId id="338" r:id="rId18"/>
    <p:sldId id="323" r:id="rId19"/>
    <p:sldId id="384" r:id="rId20"/>
    <p:sldId id="372" r:id="rId21"/>
    <p:sldId id="375" r:id="rId22"/>
    <p:sldId id="376" r:id="rId23"/>
    <p:sldId id="377" r:id="rId24"/>
    <p:sldId id="325" r:id="rId25"/>
    <p:sldId id="316" r:id="rId26"/>
    <p:sldId id="315" r:id="rId27"/>
    <p:sldId id="358" r:id="rId28"/>
    <p:sldId id="359" r:id="rId29"/>
    <p:sldId id="301" r:id="rId30"/>
    <p:sldId id="317" r:id="rId31"/>
    <p:sldId id="386" r:id="rId32"/>
    <p:sldId id="385" r:id="rId33"/>
    <p:sldId id="379" r:id="rId34"/>
    <p:sldId id="380" r:id="rId35"/>
    <p:sldId id="381" r:id="rId36"/>
    <p:sldId id="382" r:id="rId37"/>
    <p:sldId id="279" r:id="rId38"/>
    <p:sldId id="342" r:id="rId39"/>
    <p:sldId id="399" r:id="rId40"/>
    <p:sldId id="282" r:id="rId41"/>
    <p:sldId id="394" r:id="rId42"/>
    <p:sldId id="395" r:id="rId43"/>
    <p:sldId id="396" r:id="rId44"/>
    <p:sldId id="397" r:id="rId45"/>
    <p:sldId id="340" r:id="rId46"/>
    <p:sldId id="364" r:id="rId47"/>
    <p:sldId id="365" r:id="rId48"/>
    <p:sldId id="366" r:id="rId49"/>
    <p:sldId id="331" r:id="rId50"/>
    <p:sldId id="367" r:id="rId51"/>
    <p:sldId id="332" r:id="rId52"/>
    <p:sldId id="406" r:id="rId53"/>
    <p:sldId id="407" r:id="rId54"/>
    <p:sldId id="288" r:id="rId55"/>
    <p:sldId id="333" r:id="rId56"/>
    <p:sldId id="289" r:id="rId57"/>
    <p:sldId id="400" r:id="rId58"/>
    <p:sldId id="306" r:id="rId59"/>
    <p:sldId id="368" r:id="rId60"/>
    <p:sldId id="370" r:id="rId61"/>
    <p:sldId id="401" r:id="rId62"/>
    <p:sldId id="293" r:id="rId63"/>
    <p:sldId id="304" r:id="rId64"/>
    <p:sldId id="341" r:id="rId65"/>
    <p:sldId id="324" r:id="rId66"/>
    <p:sldId id="363" r:id="rId67"/>
    <p:sldId id="262" r:id="rId68"/>
    <p:sldId id="302" r:id="rId69"/>
    <p:sldId id="387" r:id="rId70"/>
    <p:sldId id="264" r:id="rId71"/>
    <p:sldId id="265" r:id="rId72"/>
    <p:sldId id="266" r:id="rId73"/>
    <p:sldId id="322" r:id="rId74"/>
    <p:sldId id="269" r:id="rId75"/>
    <p:sldId id="267" r:id="rId76"/>
    <p:sldId id="393" r:id="rId77"/>
    <p:sldId id="268" r:id="rId78"/>
    <p:sldId id="270" r:id="rId79"/>
    <p:sldId id="337" r:id="rId80"/>
    <p:sldId id="346" r:id="rId81"/>
    <p:sldId id="271" r:id="rId82"/>
    <p:sldId id="345" r:id="rId83"/>
    <p:sldId id="344" r:id="rId84"/>
    <p:sldId id="326" r:id="rId85"/>
    <p:sldId id="327" r:id="rId86"/>
    <p:sldId id="343" r:id="rId87"/>
    <p:sldId id="328" r:id="rId88"/>
    <p:sldId id="347" r:id="rId89"/>
    <p:sldId id="361" r:id="rId90"/>
    <p:sldId id="349" r:id="rId91"/>
    <p:sldId id="275" r:id="rId92"/>
    <p:sldId id="276" r:id="rId93"/>
    <p:sldId id="362" r:id="rId94"/>
    <p:sldId id="389" r:id="rId95"/>
    <p:sldId id="291" r:id="rId96"/>
    <p:sldId id="335"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CE"/>
    <a:srgbClr val="F26021"/>
    <a:srgbClr val="FFD33E"/>
    <a:srgbClr val="F6D1F4"/>
    <a:srgbClr val="CFF3C5"/>
    <a:srgbClr val="F6EF96"/>
    <a:srgbClr val="D0FFF3"/>
    <a:srgbClr val="BCA922"/>
    <a:srgbClr val="F6F228"/>
    <a:srgbClr val="5049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6"/>
    <p:restoredTop sz="94664"/>
  </p:normalViewPr>
  <p:slideViewPr>
    <p:cSldViewPr snapToGrid="0" snapToObjects="1">
      <p:cViewPr varScale="1">
        <p:scale>
          <a:sx n="124" d="100"/>
          <a:sy n="124" d="100"/>
        </p:scale>
        <p:origin x="2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5DDC15-51F7-3C40-88FC-0B3D872AC49C}" type="datetimeFigureOut">
              <a:rPr lang="en-US" smtClean="0"/>
              <a:t>1/16/21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52091-FA5B-C744-BB13-D5DDA7AB9F2C}" type="slidenum">
              <a:rPr lang="en-US" smtClean="0"/>
              <a:t>‹#›</a:t>
            </a:fld>
            <a:endParaRPr lang="en-US"/>
          </a:p>
        </p:txBody>
      </p:sp>
    </p:spTree>
    <p:extLst>
      <p:ext uri="{BB962C8B-B14F-4D97-AF65-F5344CB8AC3E}">
        <p14:creationId xmlns:p14="http://schemas.microsoft.com/office/powerpoint/2010/main" val="191541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642F8-1E0C-D74D-8B56-863EBB0A2D9E}" type="datetimeFigureOut">
              <a:rPr lang="en-US" smtClean="0"/>
              <a:t>1/16/21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DB9F1-7089-284F-968A-5D7899EE4DC1}" type="slidenum">
              <a:rPr lang="en-US" smtClean="0"/>
              <a:t>‹#›</a:t>
            </a:fld>
            <a:endParaRPr lang="en-US"/>
          </a:p>
        </p:txBody>
      </p:sp>
    </p:spTree>
    <p:extLst>
      <p:ext uri="{BB962C8B-B14F-4D97-AF65-F5344CB8AC3E}">
        <p14:creationId xmlns:p14="http://schemas.microsoft.com/office/powerpoint/2010/main" val="40659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26</a:t>
            </a:fld>
            <a:endParaRPr lang="en-US"/>
          </a:p>
        </p:txBody>
      </p:sp>
    </p:spTree>
    <p:extLst>
      <p:ext uri="{BB962C8B-B14F-4D97-AF65-F5344CB8AC3E}">
        <p14:creationId xmlns:p14="http://schemas.microsoft.com/office/powerpoint/2010/main" val="13544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this pseudo-code</a:t>
            </a:r>
            <a:r>
              <a:rPr lang="en-US" baseline="0" dirty="0"/>
              <a:t> is actually pretty intuitive, it's follows our </a:t>
            </a:r>
            <a:r>
              <a:rPr lang="en-US" baseline="0" dirty="0" err="1"/>
              <a:t>english</a:t>
            </a:r>
            <a:r>
              <a:rPr lang="en-US" baseline="0" dirty="0"/>
              <a:t> description.</a:t>
            </a:r>
          </a:p>
          <a:p>
            <a:endParaRPr lang="en-US" baseline="0" dirty="0"/>
          </a:p>
          <a:p>
            <a:r>
              <a:rPr lang="en-US" baseline="0" dirty="0"/>
              <a:t>(Question to ponder: what if we wanted to do this in-place?)</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72</a:t>
            </a:fld>
            <a:endParaRPr lang="en-US"/>
          </a:p>
        </p:txBody>
      </p:sp>
    </p:spTree>
    <p:extLst>
      <p:ext uri="{BB962C8B-B14F-4D97-AF65-F5344CB8AC3E}">
        <p14:creationId xmlns:p14="http://schemas.microsoft.com/office/powerpoint/2010/main" val="81941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different way</a:t>
            </a:r>
            <a:r>
              <a:rPr lang="en-US" baseline="0" dirty="0"/>
              <a:t> of looking at merge sort.  Let's take the same example, and think about it in terms of what order the MERGE calls happen in (instead of what order the recursive calls happen in)</a:t>
            </a:r>
            <a:endParaRPr lang="en-US" dirty="0"/>
          </a:p>
        </p:txBody>
      </p:sp>
      <p:sp>
        <p:nvSpPr>
          <p:cNvPr id="4" name="Slide Number Placeholder 3"/>
          <p:cNvSpPr>
            <a:spLocks noGrp="1"/>
          </p:cNvSpPr>
          <p:nvPr>
            <p:ph type="sldNum" sz="quarter" idx="10"/>
          </p:nvPr>
        </p:nvSpPr>
        <p:spPr/>
        <p:txBody>
          <a:bodyPr/>
          <a:lstStyle/>
          <a:p>
            <a:fld id="{726DB9F1-7089-284F-968A-5D7899EE4DC1}" type="slidenum">
              <a:rPr lang="en-US" smtClean="0"/>
              <a:t>74</a:t>
            </a:fld>
            <a:endParaRPr lang="en-US"/>
          </a:p>
        </p:txBody>
      </p:sp>
    </p:spTree>
    <p:extLst>
      <p:ext uri="{BB962C8B-B14F-4D97-AF65-F5344CB8AC3E}">
        <p14:creationId xmlns:p14="http://schemas.microsoft.com/office/powerpoint/2010/main" val="20691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FE212A-9867-FF43-B29B-BF7943B5E8BF}" type="datetimeFigureOut">
              <a:rPr lang="en-US" smtClean="0"/>
              <a:t>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FE212A-9867-FF43-B29B-BF7943B5E8BF}" type="datetimeFigureOut">
              <a:rPr lang="en-US" smtClean="0"/>
              <a:t>1/16/21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FE212A-9867-FF43-B29B-BF7943B5E8BF}" type="datetimeFigureOut">
              <a:rPr lang="en-US" smtClean="0"/>
              <a:t>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FE212A-9867-FF43-B29B-BF7943B5E8BF}" type="datetimeFigureOut">
              <a:rPr lang="en-US" smtClean="0"/>
              <a:t>1/16/21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FE212A-9867-FF43-B29B-BF7943B5E8BF}" type="datetimeFigureOut">
              <a:rPr lang="en-US" smtClean="0"/>
              <a:t>1/16/21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E212A-9867-FF43-B29B-BF7943B5E8BF}" type="datetimeFigureOut">
              <a:rPr lang="en-US" smtClean="0"/>
              <a:t>1/16/21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FE212A-9867-FF43-B29B-BF7943B5E8BF}" type="datetimeFigureOut">
              <a:rPr lang="en-US" smtClean="0"/>
              <a:t>1/16/21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B0CA4-3198-9940-9118-E85F445E1A6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E212A-9867-FF43-B29B-BF7943B5E8BF}" type="datetimeFigureOut">
              <a:rPr lang="en-US" smtClean="0"/>
              <a:t>1/16/21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B0CA4-3198-9940-9118-E85F445E1A6F}" type="slidenum">
              <a:rPr lang="en-US" smtClean="0"/>
              <a:t>‹#›</a:t>
            </a:fld>
            <a:endParaRPr lang="en-US"/>
          </a:p>
        </p:txBody>
      </p:sp>
    </p:spTree>
    <p:extLst>
      <p:ext uri="{BB962C8B-B14F-4D97-AF65-F5344CB8AC3E}">
        <p14:creationId xmlns:p14="http://schemas.microsoft.com/office/powerpoint/2010/main" val="1433180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0.png"/></Relationships>
</file>

<file path=ppt/slides/_rels/slide4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0.png"/></Relationships>
</file>

<file path=ppt/slides/_rels/slide4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0.png"/></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240.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240.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240.png"/></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7.png"/><Relationship Id="rId4" Type="http://schemas.openxmlformats.org/officeDocument/2006/relationships/image" Target="../media/image24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3.tiff"/><Relationship Id="rId4" Type="http://schemas.openxmlformats.org/officeDocument/2006/relationships/image" Target="../media/image3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5.tiff"/><Relationship Id="rId4" Type="http://schemas.openxmlformats.org/officeDocument/2006/relationships/image" Target="../media/image34.tiff"/></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6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2.tiff"/></Relationships>
</file>

<file path=ppt/slides/_rels/slide6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24.png"/></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forms.gle/3PsgYHHRzvdHP8j36"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a:t>
            </a:r>
          </a:p>
        </p:txBody>
      </p:sp>
      <p:sp>
        <p:nvSpPr>
          <p:cNvPr id="3" name="Subtitle 2"/>
          <p:cNvSpPr>
            <a:spLocks noGrp="1"/>
          </p:cNvSpPr>
          <p:nvPr>
            <p:ph type="subTitle" idx="1"/>
          </p:nvPr>
        </p:nvSpPr>
        <p:spPr/>
        <p:txBody>
          <a:bodyPr/>
          <a:lstStyle/>
          <a:p>
            <a:r>
              <a:rPr lang="en-US" dirty="0"/>
              <a:t>Asymptotic Notation, </a:t>
            </a:r>
          </a:p>
          <a:p>
            <a:r>
              <a:rPr lang="en-US" dirty="0"/>
              <a:t>Worst-Case Analysis, and </a:t>
            </a:r>
            <a:r>
              <a:rPr lang="en-US" dirty="0" err="1"/>
              <a:t>MergeSort</a:t>
            </a:r>
            <a:endParaRPr lang="en-US" dirty="0"/>
          </a:p>
        </p:txBody>
      </p:sp>
    </p:spTree>
    <p:extLst>
      <p:ext uri="{BB962C8B-B14F-4D97-AF65-F5344CB8AC3E}">
        <p14:creationId xmlns:p14="http://schemas.microsoft.com/office/powerpoint/2010/main" val="512409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1509-9591-6649-9802-FEF05A383ECA}"/>
              </a:ext>
            </a:extLst>
          </p:cNvPr>
          <p:cNvSpPr>
            <a:spLocks noGrp="1"/>
          </p:cNvSpPr>
          <p:nvPr>
            <p:ph type="title"/>
          </p:nvPr>
        </p:nvSpPr>
        <p:spPr/>
        <p:txBody>
          <a:bodyPr/>
          <a:lstStyle/>
          <a:p>
            <a:r>
              <a:rPr lang="en-US" dirty="0"/>
              <a:t>End of announcements!</a:t>
            </a:r>
          </a:p>
        </p:txBody>
      </p:sp>
      <p:sp>
        <p:nvSpPr>
          <p:cNvPr id="3" name="Content Placeholder 2">
            <a:extLst>
              <a:ext uri="{FF2B5EF4-FFF2-40B4-BE49-F238E27FC236}">
                <a16:creationId xmlns:a16="http://schemas.microsoft.com/office/drawing/2014/main" id="{C27F83A7-11DC-B24B-9F14-7BBCB4F49BB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1615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865"/>
            <a:ext cx="7886700" cy="1325563"/>
          </a:xfrm>
        </p:spPr>
        <p:txBody>
          <a:bodyPr/>
          <a:lstStyle/>
          <a:p>
            <a:r>
              <a:rPr lang="en-US" dirty="0"/>
              <a:t>Last time</a:t>
            </a:r>
          </a:p>
        </p:txBody>
      </p:sp>
      <p:sp>
        <p:nvSpPr>
          <p:cNvPr id="3" name="Content Placeholder 2"/>
          <p:cNvSpPr>
            <a:spLocks noGrp="1"/>
          </p:cNvSpPr>
          <p:nvPr>
            <p:ph idx="1"/>
          </p:nvPr>
        </p:nvSpPr>
        <p:spPr>
          <a:xfrm>
            <a:off x="781050" y="2048460"/>
            <a:ext cx="4277087" cy="2083346"/>
          </a:xfrm>
        </p:spPr>
        <p:txBody>
          <a:bodyPr>
            <a:normAutofit/>
          </a:bodyPr>
          <a:lstStyle/>
          <a:p>
            <a:r>
              <a:rPr lang="en-US" sz="2400" dirty="0"/>
              <a:t>Algorithms are awesome!</a:t>
            </a:r>
          </a:p>
          <a:p>
            <a:r>
              <a:rPr lang="en-US" sz="2400" dirty="0"/>
              <a:t>Our motivating questions: </a:t>
            </a:r>
          </a:p>
          <a:p>
            <a:pPr lvl="1"/>
            <a:r>
              <a:rPr lang="en-US" sz="2000" dirty="0"/>
              <a:t>Does it work?</a:t>
            </a:r>
          </a:p>
          <a:p>
            <a:pPr lvl="1"/>
            <a:r>
              <a:rPr lang="en-US" sz="2000" dirty="0"/>
              <a:t>Is it fast?</a:t>
            </a:r>
          </a:p>
          <a:p>
            <a:pPr lvl="1"/>
            <a:r>
              <a:rPr lang="en-US" sz="2000" dirty="0"/>
              <a:t>Can I do better? </a:t>
            </a:r>
          </a:p>
        </p:txBody>
      </p:sp>
      <p:sp>
        <p:nvSpPr>
          <p:cNvPr id="4" name="Content Placeholder 2"/>
          <p:cNvSpPr txBox="1">
            <a:spLocks/>
          </p:cNvSpPr>
          <p:nvPr/>
        </p:nvSpPr>
        <p:spPr>
          <a:xfrm>
            <a:off x="781050" y="4808157"/>
            <a:ext cx="7886700" cy="1719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Karatsuba integer multiplication</a:t>
            </a:r>
          </a:p>
          <a:p>
            <a:r>
              <a:rPr lang="en-US" sz="2400" dirty="0"/>
              <a:t>Example of “Divide and Conquer”</a:t>
            </a:r>
          </a:p>
          <a:p>
            <a:r>
              <a:rPr lang="en-US" sz="2400" dirty="0"/>
              <a:t>Not-so-rigorous analysis</a:t>
            </a:r>
          </a:p>
        </p:txBody>
      </p:sp>
      <p:sp>
        <p:nvSpPr>
          <p:cNvPr id="5" name="TextBox 4"/>
          <p:cNvSpPr txBox="1"/>
          <p:nvPr/>
        </p:nvSpPr>
        <p:spPr>
          <a:xfrm>
            <a:off x="628650" y="1398301"/>
            <a:ext cx="2006318" cy="584775"/>
          </a:xfrm>
          <a:prstGeom prst="rect">
            <a:avLst/>
          </a:prstGeom>
          <a:noFill/>
        </p:spPr>
        <p:txBody>
          <a:bodyPr wrap="none" rtlCol="0">
            <a:spAutoFit/>
          </a:bodyPr>
          <a:lstStyle/>
          <a:p>
            <a:r>
              <a:rPr lang="en-US" sz="3200" dirty="0">
                <a:solidFill>
                  <a:schemeClr val="tx2">
                    <a:lumMod val="60000"/>
                    <a:lumOff val="40000"/>
                  </a:schemeClr>
                </a:solidFill>
              </a:rPr>
              <a:t>Philosophy</a:t>
            </a:r>
          </a:p>
        </p:txBody>
      </p:sp>
      <p:sp>
        <p:nvSpPr>
          <p:cNvPr id="6" name="TextBox 5"/>
          <p:cNvSpPr txBox="1"/>
          <p:nvPr/>
        </p:nvSpPr>
        <p:spPr>
          <a:xfrm>
            <a:off x="628650" y="4177594"/>
            <a:ext cx="3094437" cy="584775"/>
          </a:xfrm>
          <a:prstGeom prst="rect">
            <a:avLst/>
          </a:prstGeom>
          <a:noFill/>
        </p:spPr>
        <p:txBody>
          <a:bodyPr wrap="none" rtlCol="0">
            <a:spAutoFit/>
          </a:bodyPr>
          <a:lstStyle/>
          <a:p>
            <a:r>
              <a:rPr lang="en-US" sz="3200" dirty="0">
                <a:solidFill>
                  <a:schemeClr val="tx2">
                    <a:lumMod val="60000"/>
                    <a:lumOff val="40000"/>
                  </a:schemeClr>
                </a:solidFill>
              </a:rPr>
              <a:t>Technical content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1777" y="1027602"/>
            <a:ext cx="934968" cy="130818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8805" y="819104"/>
            <a:ext cx="1433365" cy="1582593"/>
          </a:xfrm>
          <a:prstGeom prst="rect">
            <a:avLst/>
          </a:prstGeom>
        </p:spPr>
      </p:pic>
      <p:sp>
        <p:nvSpPr>
          <p:cNvPr id="9" name="TextBox 8"/>
          <p:cNvSpPr txBox="1"/>
          <p:nvPr/>
        </p:nvSpPr>
        <p:spPr>
          <a:xfrm>
            <a:off x="5058137" y="2328026"/>
            <a:ext cx="2118690" cy="646331"/>
          </a:xfrm>
          <a:prstGeom prst="rect">
            <a:avLst/>
          </a:prstGeom>
          <a:noFill/>
        </p:spPr>
        <p:txBody>
          <a:bodyPr wrap="square" rtlCol="0">
            <a:spAutoFit/>
          </a:bodyPr>
          <a:lstStyle/>
          <a:p>
            <a:pPr algn="ctr"/>
            <a:r>
              <a:rPr lang="en-US" dirty="0"/>
              <a:t>Plucky the pedantic penguin </a:t>
            </a:r>
          </a:p>
        </p:txBody>
      </p:sp>
      <p:sp>
        <p:nvSpPr>
          <p:cNvPr id="10" name="TextBox 9"/>
          <p:cNvSpPr txBox="1"/>
          <p:nvPr/>
        </p:nvSpPr>
        <p:spPr>
          <a:xfrm>
            <a:off x="7089466" y="2345008"/>
            <a:ext cx="2012793" cy="646331"/>
          </a:xfrm>
          <a:prstGeom prst="rect">
            <a:avLst/>
          </a:prstGeom>
          <a:noFill/>
        </p:spPr>
        <p:txBody>
          <a:bodyPr wrap="square" rtlCol="0">
            <a:spAutoFit/>
          </a:bodyPr>
          <a:lstStyle/>
          <a:p>
            <a:pPr algn="ctr"/>
            <a:r>
              <a:rPr lang="en-US" dirty="0"/>
              <a:t>Lucky the lackadaisical lemur</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622268" y="4440786"/>
            <a:ext cx="1173177" cy="180061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0084" y="4799109"/>
            <a:ext cx="1327615" cy="1298867"/>
          </a:xfrm>
          <a:prstGeom prst="rect">
            <a:avLst/>
          </a:prstGeom>
        </p:spPr>
      </p:pic>
      <p:sp>
        <p:nvSpPr>
          <p:cNvPr id="13" name="TextBox 12"/>
          <p:cNvSpPr txBox="1"/>
          <p:nvPr/>
        </p:nvSpPr>
        <p:spPr>
          <a:xfrm>
            <a:off x="4925084" y="6109218"/>
            <a:ext cx="2396129" cy="646331"/>
          </a:xfrm>
          <a:prstGeom prst="rect">
            <a:avLst/>
          </a:prstGeom>
          <a:noFill/>
        </p:spPr>
        <p:txBody>
          <a:bodyPr wrap="square" rtlCol="0">
            <a:spAutoFit/>
          </a:bodyPr>
          <a:lstStyle/>
          <a:p>
            <a:pPr algn="ctr"/>
            <a:r>
              <a:rPr lang="en-US" dirty="0"/>
              <a:t>Ollie the </a:t>
            </a:r>
          </a:p>
          <a:p>
            <a:pPr algn="ctr"/>
            <a:r>
              <a:rPr lang="en-US" dirty="0"/>
              <a:t>over-achieving ostrich</a:t>
            </a:r>
          </a:p>
        </p:txBody>
      </p:sp>
      <p:sp>
        <p:nvSpPr>
          <p:cNvPr id="14" name="TextBox 13"/>
          <p:cNvSpPr txBox="1"/>
          <p:nvPr/>
        </p:nvSpPr>
        <p:spPr>
          <a:xfrm>
            <a:off x="7306775" y="6120062"/>
            <a:ext cx="1920221" cy="646331"/>
          </a:xfrm>
          <a:prstGeom prst="rect">
            <a:avLst/>
          </a:prstGeom>
          <a:noFill/>
        </p:spPr>
        <p:txBody>
          <a:bodyPr wrap="square" rtlCol="0">
            <a:spAutoFit/>
          </a:bodyPr>
          <a:lstStyle/>
          <a:p>
            <a:pPr algn="ctr"/>
            <a:r>
              <a:rPr lang="en-US" dirty="0" err="1"/>
              <a:t>Siggi</a:t>
            </a:r>
            <a:r>
              <a:rPr lang="en-US" dirty="0"/>
              <a:t> the </a:t>
            </a:r>
          </a:p>
          <a:p>
            <a:pPr algn="ctr"/>
            <a:r>
              <a:rPr lang="en-US" dirty="0"/>
              <a:t>studious stork</a:t>
            </a:r>
          </a:p>
        </p:txBody>
      </p:sp>
      <p:sp>
        <p:nvSpPr>
          <p:cNvPr id="15" name="TextBox 14"/>
          <p:cNvSpPr txBox="1"/>
          <p:nvPr/>
        </p:nvSpPr>
        <p:spPr>
          <a:xfrm>
            <a:off x="6506745" y="201865"/>
            <a:ext cx="895117" cy="584775"/>
          </a:xfrm>
          <a:prstGeom prst="rect">
            <a:avLst/>
          </a:prstGeom>
          <a:noFill/>
        </p:spPr>
        <p:txBody>
          <a:bodyPr wrap="none" rtlCol="0">
            <a:spAutoFit/>
          </a:bodyPr>
          <a:lstStyle/>
          <a:p>
            <a:r>
              <a:rPr lang="en-US" sz="3200" dirty="0">
                <a:solidFill>
                  <a:schemeClr val="tx2">
                    <a:lumMod val="60000"/>
                    <a:lumOff val="40000"/>
                  </a:schemeClr>
                </a:solidFill>
              </a:rPr>
              <a:t>Cast</a:t>
            </a:r>
          </a:p>
        </p:txBody>
      </p:sp>
      <p:pic>
        <p:nvPicPr>
          <p:cNvPr id="16" name="Picture 15">
            <a:extLst>
              <a:ext uri="{FF2B5EF4-FFF2-40B4-BE49-F238E27FC236}">
                <a16:creationId xmlns:a16="http://schemas.microsoft.com/office/drawing/2014/main" id="{C7E47E72-E82D-BB44-8724-2923922458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2268" y="2746985"/>
            <a:ext cx="2963280" cy="1607609"/>
          </a:xfrm>
          <a:prstGeom prst="rect">
            <a:avLst/>
          </a:prstGeom>
        </p:spPr>
      </p:pic>
      <p:sp>
        <p:nvSpPr>
          <p:cNvPr id="17" name="TextBox 16">
            <a:extLst>
              <a:ext uri="{FF2B5EF4-FFF2-40B4-BE49-F238E27FC236}">
                <a16:creationId xmlns:a16="http://schemas.microsoft.com/office/drawing/2014/main" id="{4F0CCD46-C431-1D47-9BBB-F1B236248FD4}"/>
              </a:ext>
            </a:extLst>
          </p:cNvPr>
          <p:cNvSpPr txBox="1"/>
          <p:nvPr/>
        </p:nvSpPr>
        <p:spPr>
          <a:xfrm>
            <a:off x="6208856" y="3853930"/>
            <a:ext cx="2012793" cy="646331"/>
          </a:xfrm>
          <a:prstGeom prst="rect">
            <a:avLst/>
          </a:prstGeom>
          <a:noFill/>
        </p:spPr>
        <p:txBody>
          <a:bodyPr wrap="square" rtlCol="0">
            <a:spAutoFit/>
          </a:bodyPr>
          <a:lstStyle/>
          <a:p>
            <a:pPr algn="ctr"/>
            <a:r>
              <a:rPr lang="en-US" dirty="0"/>
              <a:t>Think-Pair-Share Terrapins</a:t>
            </a:r>
          </a:p>
        </p:txBody>
      </p:sp>
    </p:spTree>
    <p:extLst>
      <p:ext uri="{BB962C8B-B14F-4D97-AF65-F5344CB8AC3E}">
        <p14:creationId xmlns:p14="http://schemas.microsoft.com/office/powerpoint/2010/main" val="12823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lstStyle/>
          <a:p>
            <a:r>
              <a:rPr lang="en-US" dirty="0"/>
              <a:t>We are going to ask:</a:t>
            </a:r>
          </a:p>
          <a:p>
            <a:pPr lvl="1"/>
            <a:r>
              <a:rPr lang="en-US" dirty="0">
                <a:solidFill>
                  <a:schemeClr val="accent4"/>
                </a:solidFill>
              </a:rPr>
              <a:t>Does it work?</a:t>
            </a:r>
          </a:p>
          <a:p>
            <a:pPr lvl="1"/>
            <a:r>
              <a:rPr lang="en-US" dirty="0">
                <a:solidFill>
                  <a:schemeClr val="accent4"/>
                </a:solidFill>
              </a:rPr>
              <a:t>Is it fast?</a:t>
            </a:r>
          </a:p>
          <a:p>
            <a:pPr lvl="1"/>
            <a:endParaRPr lang="en-US" dirty="0"/>
          </a:p>
          <a:p>
            <a:r>
              <a:rPr lang="en-US" dirty="0"/>
              <a:t>We’ll start to see how to answer these by looking at some examples of sorting algorithms.</a:t>
            </a:r>
          </a:p>
          <a:p>
            <a:pPr lvl="1"/>
            <a:r>
              <a:rPr lang="en-US" dirty="0" err="1">
                <a:solidFill>
                  <a:schemeClr val="accent4"/>
                </a:solidFill>
              </a:rPr>
              <a:t>InsertionSort</a:t>
            </a:r>
            <a:endParaRPr lang="en-US" dirty="0">
              <a:solidFill>
                <a:schemeClr val="accent4"/>
              </a:solidFill>
            </a:endParaRPr>
          </a:p>
          <a:p>
            <a:pPr lvl="1"/>
            <a:r>
              <a:rPr lang="en-US" dirty="0" err="1">
                <a:solidFill>
                  <a:schemeClr val="accent4"/>
                </a:solidFill>
              </a:rPr>
              <a:t>MergeSort</a:t>
            </a:r>
            <a:endParaRPr lang="en-US" dirty="0">
              <a:solidFill>
                <a:schemeClr val="accent4"/>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52729" y="4001294"/>
            <a:ext cx="2662621" cy="2396359"/>
          </a:xfrm>
          <a:prstGeom prst="rect">
            <a:avLst/>
          </a:prstGeom>
        </p:spPr>
      </p:pic>
      <p:sp>
        <p:nvSpPr>
          <p:cNvPr id="5" name="TextBox 4"/>
          <p:cNvSpPr txBox="1"/>
          <p:nvPr/>
        </p:nvSpPr>
        <p:spPr>
          <a:xfrm>
            <a:off x="5628290" y="6324518"/>
            <a:ext cx="3373820" cy="369332"/>
          </a:xfrm>
          <a:prstGeom prst="rect">
            <a:avLst/>
          </a:prstGeom>
          <a:noFill/>
        </p:spPr>
        <p:txBody>
          <a:bodyPr wrap="square" rtlCol="0">
            <a:spAutoFit/>
          </a:bodyPr>
          <a:lstStyle/>
          <a:p>
            <a:r>
              <a:rPr lang="en-US" dirty="0" err="1">
                <a:solidFill>
                  <a:schemeClr val="accent4"/>
                </a:solidFill>
              </a:rPr>
              <a:t>SortingHatSort</a:t>
            </a:r>
            <a:r>
              <a:rPr lang="en-US" dirty="0">
                <a:solidFill>
                  <a:schemeClr val="accent4"/>
                </a:solidFill>
              </a:rPr>
              <a:t> not discussed</a:t>
            </a:r>
          </a:p>
        </p:txBody>
      </p:sp>
    </p:spTree>
    <p:extLst>
      <p:ext uri="{BB962C8B-B14F-4D97-AF65-F5344CB8AC3E}">
        <p14:creationId xmlns:p14="http://schemas.microsoft.com/office/powerpoint/2010/main" val="1160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a:t>Sorting!</a:t>
            </a:r>
          </a:p>
          <a:p>
            <a:r>
              <a:rPr lang="en-US" dirty="0"/>
              <a:t>Worst-case </a:t>
            </a:r>
            <a:r>
              <a:rPr lang="en-US" dirty="0" err="1"/>
              <a:t>analyisis</a:t>
            </a:r>
            <a:r>
              <a:rPr lang="en-US" dirty="0"/>
              <a:t> </a:t>
            </a:r>
          </a:p>
          <a:p>
            <a:pPr lvl="1"/>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237506" y="169068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9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a:t>
            </a:r>
          </a:p>
        </p:txBody>
      </p:sp>
      <p:sp>
        <p:nvSpPr>
          <p:cNvPr id="3" name="Content Placeholder 2"/>
          <p:cNvSpPr>
            <a:spLocks noGrp="1"/>
          </p:cNvSpPr>
          <p:nvPr>
            <p:ph idx="1"/>
          </p:nvPr>
        </p:nvSpPr>
        <p:spPr/>
        <p:txBody>
          <a:bodyPr/>
          <a:lstStyle/>
          <a:p>
            <a:r>
              <a:rPr lang="en-US" dirty="0"/>
              <a:t>Important primitive</a:t>
            </a:r>
          </a:p>
          <a:p>
            <a:r>
              <a:rPr lang="en-US" dirty="0"/>
              <a:t>For today, we’ll pretend all elements are distinct.</a:t>
            </a:r>
          </a:p>
        </p:txBody>
      </p:sp>
      <p:grpSp>
        <p:nvGrpSpPr>
          <p:cNvPr id="22" name="Group 21"/>
          <p:cNvGrpSpPr/>
          <p:nvPr/>
        </p:nvGrpSpPr>
        <p:grpSpPr>
          <a:xfrm>
            <a:off x="1573619" y="3296093"/>
            <a:ext cx="5766649" cy="705201"/>
            <a:chOff x="1573619" y="3296093"/>
            <a:chExt cx="5766649" cy="705201"/>
          </a:xfrm>
        </p:grpSpPr>
        <p:sp>
          <p:nvSpPr>
            <p:cNvPr id="6" name="Rectangle 5"/>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1" name="Rectangle 10"/>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2" name="Rectangle 11"/>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3" name="Rectangle 12"/>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3" name="Group 22"/>
          <p:cNvGrpSpPr/>
          <p:nvPr/>
        </p:nvGrpSpPr>
        <p:grpSpPr>
          <a:xfrm>
            <a:off x="1602690" y="4736528"/>
            <a:ext cx="5766649" cy="705201"/>
            <a:chOff x="1602690" y="4736528"/>
            <a:chExt cx="5766649" cy="705201"/>
          </a:xfrm>
        </p:grpSpPr>
        <p:sp>
          <p:nvSpPr>
            <p:cNvPr id="14" name="Rectangle 13"/>
            <p:cNvSpPr/>
            <p:nvPr/>
          </p:nvSpPr>
          <p:spPr>
            <a:xfrm>
              <a:off x="1602690"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5" name="Rectangle 14"/>
            <p:cNvSpPr/>
            <p:nvPr/>
          </p:nvSpPr>
          <p:spPr>
            <a:xfrm>
              <a:off x="233260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6" name="Rectangle 15"/>
            <p:cNvSpPr/>
            <p:nvPr/>
          </p:nvSpPr>
          <p:spPr>
            <a:xfrm>
              <a:off x="304126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767729"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8" name="Rectangle 17"/>
            <p:cNvSpPr/>
            <p:nvPr/>
          </p:nvSpPr>
          <p:spPr>
            <a:xfrm>
              <a:off x="4477834"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5207753"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0" name="Rectangle 19"/>
            <p:cNvSpPr/>
            <p:nvPr/>
          </p:nvSpPr>
          <p:spPr>
            <a:xfrm>
              <a:off x="5937672"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6664138" y="473652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4" name="Right Brace 3">
            <a:extLst>
              <a:ext uri="{FF2B5EF4-FFF2-40B4-BE49-F238E27FC236}">
                <a16:creationId xmlns:a16="http://schemas.microsoft.com/office/drawing/2014/main" id="{C3924649-3921-2B42-966D-F4843532945E}"/>
              </a:ext>
            </a:extLst>
          </p:cNvPr>
          <p:cNvSpPr/>
          <p:nvPr/>
        </p:nvSpPr>
        <p:spPr>
          <a:xfrm rot="5400000">
            <a:off x="4331087" y="3044379"/>
            <a:ext cx="287079" cy="57312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BB8418E8-5FC2-6E4D-9A27-022356F35799}"/>
              </a:ext>
            </a:extLst>
          </p:cNvPr>
          <p:cNvSpPr txBox="1"/>
          <p:nvPr/>
        </p:nvSpPr>
        <p:spPr>
          <a:xfrm>
            <a:off x="3441496" y="6121468"/>
            <a:ext cx="2261007" cy="369332"/>
          </a:xfrm>
          <a:prstGeom prst="rect">
            <a:avLst/>
          </a:prstGeom>
          <a:noFill/>
        </p:spPr>
        <p:txBody>
          <a:bodyPr wrap="square" rtlCol="0">
            <a:spAutoFit/>
          </a:bodyPr>
          <a:lstStyle/>
          <a:p>
            <a:r>
              <a:rPr lang="en-US" dirty="0"/>
              <a:t>Length of the list is n</a:t>
            </a:r>
          </a:p>
        </p:txBody>
      </p:sp>
    </p:spTree>
    <p:extLst>
      <p:ext uri="{BB962C8B-B14F-4D97-AF65-F5344CB8AC3E}">
        <p14:creationId xmlns:p14="http://schemas.microsoft.com/office/powerpoint/2010/main" val="11782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246548"/>
            <a:ext cx="8200040" cy="1325563"/>
          </a:xfrm>
        </p:spPr>
        <p:txBody>
          <a:bodyPr>
            <a:normAutofit/>
          </a:bodyPr>
          <a:lstStyle/>
          <a:p>
            <a:r>
              <a:rPr lang="en-US" sz="3600" dirty="0"/>
              <a:t>I hope everyone did the </a:t>
            </a:r>
            <a:br>
              <a:rPr lang="en-US" sz="3600" dirty="0"/>
            </a:br>
            <a:r>
              <a:rPr lang="en-US" sz="4800" dirty="0"/>
              <a:t>pre-lecture exercise!</a:t>
            </a:r>
          </a:p>
        </p:txBody>
      </p:sp>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6" name="TextBox 5"/>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8" name="Rectangle 7">
            <a:extLst>
              <a:ext uri="{FF2B5EF4-FFF2-40B4-BE49-F238E27FC236}">
                <a16:creationId xmlns:a16="http://schemas.microsoft.com/office/drawing/2014/main" id="{AAD2D415-8D6B-1C48-95B8-F50100A168F2}"/>
              </a:ext>
            </a:extLst>
          </p:cNvPr>
          <p:cNvSpPr/>
          <p:nvPr/>
        </p:nvSpPr>
        <p:spPr>
          <a:xfrm>
            <a:off x="3995837" y="1547397"/>
            <a:ext cx="4950373" cy="3046988"/>
          </a:xfrm>
          <a:prstGeom prst="rect">
            <a:avLst/>
          </a:prstGeom>
          <a:ln>
            <a:solidFill>
              <a:schemeClr val="accent1"/>
            </a:solidFill>
          </a:ln>
        </p:spPr>
        <p:txBody>
          <a:bodyPr wrap="square">
            <a:spAutoFit/>
          </a:bodyPr>
          <a:lstStyle/>
          <a:p>
            <a:r>
              <a:rPr lang="en-US" sz="1600" dirty="0" err="1">
                <a:latin typeface="Courier" charset="0"/>
                <a:ea typeface="Courier" charset="0"/>
                <a:cs typeface="Courier" charset="0"/>
              </a:rPr>
              <a:t>def</a:t>
            </a:r>
            <a:r>
              <a:rPr lang="en-US" sz="1600" dirty="0">
                <a:latin typeface="Courier" charset="0"/>
                <a:ea typeface="Courier" charset="0"/>
                <a:cs typeface="Courier" charset="0"/>
              </a:rPr>
              <a:t>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Tree>
    <p:extLst>
      <p:ext uri="{BB962C8B-B14F-4D97-AF65-F5344CB8AC3E}">
        <p14:creationId xmlns:p14="http://schemas.microsoft.com/office/powerpoint/2010/main" val="2146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3" y="246548"/>
            <a:ext cx="8200040" cy="1325563"/>
          </a:xfrm>
        </p:spPr>
        <p:txBody>
          <a:bodyPr>
            <a:normAutofit/>
          </a:bodyPr>
          <a:lstStyle/>
          <a:p>
            <a:r>
              <a:rPr lang="en-US" sz="3600" dirty="0"/>
              <a:t>I hope everyone did the </a:t>
            </a:r>
            <a:br>
              <a:rPr lang="en-US" sz="3600" dirty="0"/>
            </a:br>
            <a:r>
              <a:rPr lang="en-US" sz="4800" dirty="0"/>
              <a:t>pre-lecture exercise!</a:t>
            </a:r>
          </a:p>
        </p:txBody>
      </p:sp>
      <p:sp>
        <p:nvSpPr>
          <p:cNvPr id="3" name="Content Placeholder 2"/>
          <p:cNvSpPr>
            <a:spLocks noGrp="1"/>
          </p:cNvSpPr>
          <p:nvPr>
            <p:ph idx="1"/>
          </p:nvPr>
        </p:nvSpPr>
        <p:spPr>
          <a:xfrm>
            <a:off x="327663" y="2160902"/>
            <a:ext cx="3092012" cy="4018153"/>
          </a:xfrm>
        </p:spPr>
        <p:txBody>
          <a:bodyPr>
            <a:normAutofit/>
          </a:bodyPr>
          <a:lstStyle/>
          <a:p>
            <a:pPr marL="0" indent="0">
              <a:buNone/>
            </a:pPr>
            <a:r>
              <a:rPr lang="en-US" dirty="0">
                <a:solidFill>
                  <a:srgbClr val="DE6769"/>
                </a:solidFill>
              </a:rPr>
              <a:t>What was the mystery sort algorithm?</a:t>
            </a:r>
          </a:p>
          <a:p>
            <a:endParaRPr lang="en-US" dirty="0"/>
          </a:p>
          <a:p>
            <a:pPr marL="514350" indent="-514350">
              <a:buFont typeface="+mj-lt"/>
              <a:buAutoNum type="arabicPeriod"/>
            </a:pPr>
            <a:r>
              <a:rPr lang="en-US" dirty="0" err="1"/>
              <a:t>MergeSort</a:t>
            </a:r>
            <a:endParaRPr lang="en-US" dirty="0"/>
          </a:p>
          <a:p>
            <a:pPr marL="514350" indent="-514350">
              <a:buFont typeface="+mj-lt"/>
              <a:buAutoNum type="arabicPeriod"/>
            </a:pPr>
            <a:r>
              <a:rPr lang="en-US" dirty="0" err="1"/>
              <a:t>QuickSort</a:t>
            </a:r>
            <a:endParaRPr lang="en-US" dirty="0"/>
          </a:p>
          <a:p>
            <a:pPr marL="514350" indent="-514350">
              <a:buFont typeface="+mj-lt"/>
              <a:buAutoNum type="arabicPeriod"/>
            </a:pPr>
            <a:r>
              <a:rPr lang="en-US" dirty="0" err="1"/>
              <a:t>InsertionSort</a:t>
            </a:r>
            <a:endParaRPr lang="en-US" dirty="0"/>
          </a:p>
          <a:p>
            <a:pPr marL="514350" indent="-514350">
              <a:buFont typeface="+mj-lt"/>
              <a:buAutoNum type="arabicPeriod"/>
            </a:pPr>
            <a:r>
              <a:rPr lang="en-US" dirty="0" err="1"/>
              <a:t>BogoSort</a:t>
            </a:r>
            <a:endParaRPr lang="en-US" dirty="0"/>
          </a:p>
        </p:txBody>
      </p:sp>
      <p:sp>
        <p:nvSpPr>
          <p:cNvPr id="4" name="TextBox 3"/>
          <p:cNvSpPr txBox="1"/>
          <p:nvPr/>
        </p:nvSpPr>
        <p:spPr>
          <a:xfrm>
            <a:off x="772510" y="3468414"/>
            <a:ext cx="2412124" cy="1403131"/>
          </a:xfrm>
          <a:prstGeom prst="rect">
            <a:avLst/>
          </a:prstGeom>
          <a:noFill/>
        </p:spPr>
        <p:txBody>
          <a:bodyPr wrap="square" rtlCol="0">
            <a:spAutoFit/>
          </a:bodyPr>
          <a:lstStyle/>
          <a:p>
            <a:endParaRPr lang="en-US" dirty="0"/>
          </a:p>
        </p:txBody>
      </p:sp>
      <p:sp>
        <p:nvSpPr>
          <p:cNvPr id="6" name="TextBox 5"/>
          <p:cNvSpPr txBox="1"/>
          <p:nvPr/>
        </p:nvSpPr>
        <p:spPr>
          <a:xfrm>
            <a:off x="3654716" y="4595647"/>
            <a:ext cx="5315864" cy="2123658"/>
          </a:xfrm>
          <a:prstGeom prst="rect">
            <a:avLst/>
          </a:prstGeom>
          <a:noFill/>
          <a:ln>
            <a:solidFill>
              <a:schemeClr val="accent2"/>
            </a:solidFill>
          </a:ln>
        </p:spPr>
        <p:txBody>
          <a:bodyPr wrap="square" rtlCol="0">
            <a:spAutoFit/>
          </a:bodyPr>
          <a:lstStyle/>
          <a:p>
            <a:r>
              <a:rPr lang="mr-IN" sz="1600" dirty="0" err="1">
                <a:latin typeface="Courier" charset="0"/>
                <a:ea typeface="Courier" charset="0"/>
                <a:cs typeface="Courier" charset="0"/>
              </a:rPr>
              <a:t>def</a:t>
            </a:r>
            <a:r>
              <a:rPr lang="mr-IN" sz="1600" dirty="0">
                <a:latin typeface="Courier" charset="0"/>
                <a:ea typeface="Courier" charset="0"/>
                <a:cs typeface="Courier" charset="0"/>
              </a:rPr>
              <a:t> </a:t>
            </a:r>
            <a:r>
              <a:rPr lang="en-US" sz="1600" dirty="0" err="1">
                <a:latin typeface="Courier" charset="0"/>
                <a:ea typeface="Courier" charset="0"/>
                <a:cs typeface="Courier" charset="0"/>
              </a:rPr>
              <a:t>MysteryAlgorithmTwo</a:t>
            </a:r>
            <a:r>
              <a:rPr lang="mr-IN" sz="1600" dirty="0">
                <a:latin typeface="Courier" charset="0"/>
                <a:ea typeface="Courier" charset="0"/>
                <a:cs typeface="Courier" charset="0"/>
              </a:rPr>
              <a:t>(</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en-US" sz="1600" dirty="0">
                <a:latin typeface="Courier" charset="0"/>
                <a:ea typeface="Courier" charset="0"/>
                <a:cs typeface="Courier" charset="0"/>
              </a:rPr>
              <a:t>   </a:t>
            </a:r>
            <a:r>
              <a:rPr lang="mr-IN" sz="1600" dirty="0" err="1">
                <a:latin typeface="Courier" charset="0"/>
                <a:ea typeface="Courier" charset="0"/>
                <a:cs typeface="Courier" charset="0"/>
              </a:rPr>
              <a:t>for</a:t>
            </a:r>
            <a:r>
              <a:rPr lang="mr-IN" sz="1600" dirty="0">
                <a:latin typeface="Courier" charset="0"/>
                <a:ea typeface="Courier" charset="0"/>
                <a:cs typeface="Courier" charset="0"/>
              </a:rPr>
              <a:t> </a:t>
            </a:r>
            <a:r>
              <a:rPr lang="mr-IN" sz="1600" dirty="0" err="1">
                <a:latin typeface="Courier" charset="0"/>
                <a:ea typeface="Courier" charset="0"/>
                <a:cs typeface="Courier" charset="0"/>
              </a:rPr>
              <a:t>i</a:t>
            </a:r>
            <a:r>
              <a:rPr lang="mr-IN" sz="1600" dirty="0">
                <a:latin typeface="Courier" charset="0"/>
                <a:ea typeface="Courier" charset="0"/>
                <a:cs typeface="Courier" charset="0"/>
              </a:rPr>
              <a:t> </a:t>
            </a:r>
            <a:r>
              <a:rPr lang="mr-IN" sz="1600" dirty="0" err="1">
                <a:latin typeface="Courier" charset="0"/>
                <a:ea typeface="Courier" charset="0"/>
                <a:cs typeface="Courier" charset="0"/>
              </a:rPr>
              <a:t>in</a:t>
            </a:r>
            <a:r>
              <a:rPr lang="mr-IN" sz="1600" dirty="0">
                <a:latin typeface="Courier" charset="0"/>
                <a:ea typeface="Courier" charset="0"/>
                <a:cs typeface="Courier" charset="0"/>
              </a:rPr>
              <a:t> </a:t>
            </a:r>
            <a:r>
              <a:rPr lang="mr-IN" sz="1600" dirty="0" err="1">
                <a:latin typeface="Courier" charset="0"/>
                <a:ea typeface="Courier" charset="0"/>
                <a:cs typeface="Courier" charset="0"/>
              </a:rPr>
              <a:t>range</a:t>
            </a:r>
            <a:r>
              <a:rPr lang="mr-IN" sz="1600" dirty="0">
                <a:latin typeface="Courier" charset="0"/>
                <a:ea typeface="Courier" charset="0"/>
                <a:cs typeface="Courier" charset="0"/>
              </a:rPr>
              <a:t>(1,len(</a:t>
            </a:r>
            <a:r>
              <a:rPr lang="mr-IN" sz="1600" dirty="0" err="1">
                <a:latin typeface="Courier" charset="0"/>
                <a:ea typeface="Courier" charset="0"/>
                <a:cs typeface="Courier" charset="0"/>
              </a:rPr>
              <a:t>A</a:t>
            </a:r>
            <a:r>
              <a:rPr lang="mr-IN" sz="1600" dirty="0">
                <a:latin typeface="Courier" charset="0"/>
                <a:ea typeface="Courier" charset="0"/>
                <a:cs typeface="Courier" charset="0"/>
              </a:rPr>
              <a:t>)):  </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en-US" sz="1600" dirty="0">
                <a:latin typeface="Courier" charset="0"/>
                <a:ea typeface="Courier" charset="0"/>
                <a:cs typeface="Courier" charset="0"/>
              </a:rPr>
              <a: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i</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i-1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while</a:t>
            </a:r>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&gt;= 0 </a:t>
            </a:r>
            <a:r>
              <a:rPr lang="mr-IN" sz="1600" dirty="0" err="1">
                <a:latin typeface="Courier" charset="0"/>
                <a:ea typeface="Courier" charset="0"/>
                <a:cs typeface="Courier" charset="0"/>
              </a:rPr>
              <a:t>and</a:t>
            </a:r>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 &gt; </a:t>
            </a:r>
            <a:r>
              <a:rPr lang="mr-IN" sz="1600" dirty="0" err="1">
                <a:latin typeface="Courier" charset="0"/>
                <a:ea typeface="Courier" charset="0"/>
                <a:cs typeface="Courier" charset="0"/>
              </a:rPr>
              <a:t>current</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A</a:t>
            </a:r>
            <a:r>
              <a:rPr lang="mr-IN" sz="1600" dirty="0">
                <a:latin typeface="Courier" charset="0"/>
                <a:ea typeface="Courier" charset="0"/>
                <a:cs typeface="Courier" charset="0"/>
              </a:rPr>
              <a:t>[</a:t>
            </a:r>
            <a:r>
              <a:rPr lang="mr-IN" sz="1600" dirty="0" err="1">
                <a:latin typeface="Courier" charset="0"/>
                <a:ea typeface="Courier" charset="0"/>
                <a:cs typeface="Courier" charset="0"/>
              </a:rPr>
              <a:t>j</a:t>
            </a: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j</a:t>
            </a:r>
            <a:r>
              <a:rPr lang="mr-IN" sz="1600" dirty="0">
                <a:latin typeface="Courier" charset="0"/>
                <a:ea typeface="Courier" charset="0"/>
                <a:cs typeface="Courier" charset="0"/>
              </a:rPr>
              <a:t> -= 1</a:t>
            </a:r>
            <a:endParaRPr lang="en-US" sz="1600" dirty="0">
              <a:latin typeface="Courier" charset="0"/>
              <a:ea typeface="Courier" charset="0"/>
              <a:cs typeface="Courier" charset="0"/>
            </a:endParaRPr>
          </a:p>
          <a:p>
            <a:r>
              <a:rPr lang="mr-IN" sz="1600" dirty="0">
                <a:latin typeface="Courier" charset="0"/>
                <a:ea typeface="Courier" charset="0"/>
                <a:cs typeface="Courier" charset="0"/>
              </a:rPr>
              <a:t>        </a:t>
            </a:r>
            <a:r>
              <a:rPr lang="mr-IN" sz="1600" dirty="0" err="1">
                <a:latin typeface="Courier" charset="0"/>
                <a:ea typeface="Courier" charset="0"/>
                <a:cs typeface="Courier" charset="0"/>
              </a:rPr>
              <a:t>A</a:t>
            </a:r>
            <a:r>
              <a:rPr lang="mr-IN" sz="1600" dirty="0">
                <a:latin typeface="Courier" charset="0"/>
                <a:ea typeface="Courier" charset="0"/>
                <a:cs typeface="Courier" charset="0"/>
              </a:rPr>
              <a:t>[j+1] = </a:t>
            </a:r>
            <a:r>
              <a:rPr lang="mr-IN" sz="1600" dirty="0" err="1">
                <a:latin typeface="Courier" charset="0"/>
                <a:ea typeface="Courier" charset="0"/>
                <a:cs typeface="Courier" charset="0"/>
              </a:rPr>
              <a:t>current</a:t>
            </a:r>
            <a:endParaRPr lang="en-US" sz="1600" dirty="0">
              <a:latin typeface="Courier" charset="0"/>
              <a:ea typeface="Courier" charset="0"/>
              <a:cs typeface="Courier" charset="0"/>
            </a:endParaRPr>
          </a:p>
        </p:txBody>
      </p:sp>
      <p:sp>
        <p:nvSpPr>
          <p:cNvPr id="7" name="Rectangle 6"/>
          <p:cNvSpPr/>
          <p:nvPr/>
        </p:nvSpPr>
        <p:spPr>
          <a:xfrm>
            <a:off x="3995837" y="1547397"/>
            <a:ext cx="4950373" cy="3046988"/>
          </a:xfrm>
          <a:prstGeom prst="rect">
            <a:avLst/>
          </a:prstGeom>
          <a:ln>
            <a:solidFill>
              <a:schemeClr val="accent1"/>
            </a:solidFill>
          </a:ln>
        </p:spPr>
        <p:txBody>
          <a:bodyPr wrap="square">
            <a:spAutoFit/>
          </a:bodyPr>
          <a:lstStyle/>
          <a:p>
            <a:r>
              <a:rPr lang="en-US" sz="1600" dirty="0" err="1">
                <a:latin typeface="Courier" charset="0"/>
                <a:ea typeface="Courier" charset="0"/>
                <a:cs typeface="Courier" charset="0"/>
              </a:rPr>
              <a:t>def</a:t>
            </a:r>
            <a:r>
              <a:rPr lang="en-US" sz="1600" dirty="0">
                <a:latin typeface="Courier" charset="0"/>
                <a:ea typeface="Courier" charset="0"/>
                <a:cs typeface="Courier" charset="0"/>
              </a:rPr>
              <a:t> </a:t>
            </a:r>
            <a:r>
              <a:rPr lang="en-US" sz="1600" dirty="0" err="1">
                <a:latin typeface="Courier" charset="0"/>
                <a:ea typeface="Courier" charset="0"/>
                <a:cs typeface="Courier" charset="0"/>
              </a:rPr>
              <a:t>mysteryAlgorithmOne</a:t>
            </a:r>
            <a:r>
              <a:rPr lang="en-US" sz="1600" dirty="0">
                <a:latin typeface="Courier" charset="0"/>
                <a:ea typeface="Courier" charset="0"/>
                <a:cs typeface="Courier" charset="0"/>
              </a:rPr>
              <a:t>(A):    </a:t>
            </a:r>
          </a:p>
          <a:p>
            <a:r>
              <a:rPr lang="en-US" sz="1600" dirty="0">
                <a:latin typeface="Courier" charset="0"/>
                <a:ea typeface="Courier" charset="0"/>
                <a:cs typeface="Courier" charset="0"/>
              </a:rPr>
              <a:t>  for x in A:    </a:t>
            </a:r>
          </a:p>
          <a:p>
            <a:r>
              <a:rPr lang="en-US" sz="1600" dirty="0">
                <a:latin typeface="Courier" charset="0"/>
                <a:ea typeface="Courier" charset="0"/>
                <a:cs typeface="Courier" charset="0"/>
              </a:rPr>
              <a:t>      B = [None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(A))] </a:t>
            </a:r>
          </a:p>
          <a:p>
            <a:r>
              <a:rPr lang="en-US" sz="1600" dirty="0">
                <a:latin typeface="Courier" charset="0"/>
                <a:ea typeface="Courier" charset="0"/>
                <a:cs typeface="Courier" charset="0"/>
              </a:rPr>
              <a:t>      for </a:t>
            </a:r>
            <a:r>
              <a:rPr lang="en-US" sz="1600" dirty="0" err="1">
                <a:latin typeface="Courier" charset="0"/>
                <a:ea typeface="Courier" charset="0"/>
                <a:cs typeface="Courier" charset="0"/>
              </a:rPr>
              <a:t>i</a:t>
            </a:r>
            <a:r>
              <a:rPr lang="en-US" sz="1600" dirty="0">
                <a:latin typeface="Courier" charset="0"/>
                <a:ea typeface="Courier" charset="0"/>
                <a:cs typeface="Courier" charset="0"/>
              </a:rPr>
              <a:t> in range(</a:t>
            </a:r>
            <a:r>
              <a:rPr lang="en-US" sz="1600" dirty="0" err="1">
                <a:latin typeface="Courier" charset="0"/>
                <a:ea typeface="Courier" charset="0"/>
                <a:cs typeface="Courier" charset="0"/>
              </a:rPr>
              <a:t>len</a:t>
            </a:r>
            <a:r>
              <a:rPr lang="en-US" sz="1600" dirty="0">
                <a:latin typeface="Courier" charset="0"/>
                <a:ea typeface="Courier" charset="0"/>
                <a:cs typeface="Courier" charset="0"/>
              </a:rPr>
              <a:t>(B)):            </a:t>
            </a:r>
          </a:p>
          <a:p>
            <a:r>
              <a:rPr lang="en-US" sz="1600" dirty="0">
                <a:latin typeface="Courier" charset="0"/>
                <a:ea typeface="Courier" charset="0"/>
                <a:cs typeface="Courier" charset="0"/>
              </a:rPr>
              <a:t>          if B[</a:t>
            </a:r>
            <a:r>
              <a:rPr lang="en-US" sz="1600" dirty="0" err="1">
                <a:latin typeface="Courier" charset="0"/>
                <a:ea typeface="Courier" charset="0"/>
                <a:cs typeface="Courier" charset="0"/>
              </a:rPr>
              <a:t>i</a:t>
            </a:r>
            <a:r>
              <a:rPr lang="en-US" sz="1600" dirty="0">
                <a:latin typeface="Courier" charset="0"/>
                <a:ea typeface="Courier" charset="0"/>
                <a:cs typeface="Courier" charset="0"/>
              </a:rPr>
              <a:t>] == None or B[</a:t>
            </a:r>
            <a:r>
              <a:rPr lang="en-US" sz="1600" dirty="0" err="1">
                <a:latin typeface="Courier" charset="0"/>
                <a:ea typeface="Courier" charset="0"/>
                <a:cs typeface="Courier" charset="0"/>
              </a:rPr>
              <a:t>i</a:t>
            </a:r>
            <a:r>
              <a:rPr lang="en-US" sz="1600" dirty="0">
                <a:latin typeface="Courier" charset="0"/>
                <a:ea typeface="Courier" charset="0"/>
                <a:cs typeface="Courier" charset="0"/>
              </a:rPr>
              <a:t>] &gt; x:                    </a:t>
            </a:r>
          </a:p>
          <a:p>
            <a:r>
              <a:rPr lang="en-US" sz="1600" dirty="0">
                <a:latin typeface="Courier" charset="0"/>
                <a:ea typeface="Courier" charset="0"/>
                <a:cs typeface="Courier" charset="0"/>
              </a:rPr>
              <a:t>              j = </a:t>
            </a:r>
            <a:r>
              <a:rPr lang="en-US" sz="1600" dirty="0" err="1">
                <a:latin typeface="Courier" charset="0"/>
                <a:ea typeface="Courier" charset="0"/>
                <a:cs typeface="Courier" charset="0"/>
              </a:rPr>
              <a:t>len</a:t>
            </a:r>
            <a:r>
              <a:rPr lang="en-US" sz="1600" dirty="0">
                <a:latin typeface="Courier" charset="0"/>
                <a:ea typeface="Courier" charset="0"/>
                <a:cs typeface="Courier" charset="0"/>
              </a:rPr>
              <a:t>(B)-1                </a:t>
            </a:r>
          </a:p>
          <a:p>
            <a:r>
              <a:rPr lang="en-US" sz="1600" dirty="0">
                <a:latin typeface="Courier" charset="0"/>
                <a:ea typeface="Courier" charset="0"/>
                <a:cs typeface="Courier" charset="0"/>
              </a:rPr>
              <a:t>              while j &gt; </a:t>
            </a:r>
            <a:r>
              <a:rPr lang="en-US" sz="1600" dirty="0" err="1">
                <a:latin typeface="Courier" charset="0"/>
                <a:ea typeface="Courier" charset="0"/>
                <a:cs typeface="Courier" charset="0"/>
              </a:rPr>
              <a:t>i</a:t>
            </a:r>
            <a:r>
              <a:rPr lang="en-US" sz="1600" dirty="0">
                <a:latin typeface="Courier" charset="0"/>
                <a:ea typeface="Courier" charset="0"/>
                <a:cs typeface="Courier" charset="0"/>
              </a:rPr>
              <a:t>:</a:t>
            </a:r>
          </a:p>
          <a:p>
            <a:r>
              <a:rPr lang="en-US" sz="1600" dirty="0">
                <a:latin typeface="Courier" charset="0"/>
                <a:ea typeface="Courier" charset="0"/>
                <a:cs typeface="Courier" charset="0"/>
              </a:rPr>
              <a:t>                  B[j] = B[j-1]                       </a:t>
            </a:r>
          </a:p>
          <a:p>
            <a:r>
              <a:rPr lang="en-US" sz="1600" dirty="0">
                <a:latin typeface="Courier" charset="0"/>
                <a:ea typeface="Courier" charset="0"/>
                <a:cs typeface="Courier" charset="0"/>
              </a:rPr>
              <a:t>                  j -= 1</a:t>
            </a:r>
          </a:p>
          <a:p>
            <a:r>
              <a:rPr lang="en-US" sz="1600" dirty="0">
                <a:latin typeface="Courier" charset="0"/>
                <a:ea typeface="Courier" charset="0"/>
                <a:cs typeface="Courier" charset="0"/>
              </a:rPr>
              <a:t>              B[</a:t>
            </a:r>
            <a:r>
              <a:rPr lang="en-US" sz="1600" dirty="0" err="1">
                <a:latin typeface="Courier" charset="0"/>
                <a:ea typeface="Courier" charset="0"/>
                <a:cs typeface="Courier" charset="0"/>
              </a:rPr>
              <a:t>i</a:t>
            </a:r>
            <a:r>
              <a:rPr lang="en-US" sz="1600" dirty="0">
                <a:latin typeface="Courier" charset="0"/>
                <a:ea typeface="Courier" charset="0"/>
                <a:cs typeface="Courier" charset="0"/>
              </a:rPr>
              <a:t>] = x                </a:t>
            </a:r>
          </a:p>
          <a:p>
            <a:r>
              <a:rPr lang="en-US" sz="1600" dirty="0">
                <a:latin typeface="Courier" charset="0"/>
                <a:ea typeface="Courier" charset="0"/>
                <a:cs typeface="Courier" charset="0"/>
              </a:rPr>
              <a:t>              break </a:t>
            </a:r>
          </a:p>
          <a:p>
            <a:r>
              <a:rPr lang="en-US" sz="1600" dirty="0">
                <a:latin typeface="Courier" charset="0"/>
                <a:ea typeface="Courier" charset="0"/>
                <a:cs typeface="Courier" charset="0"/>
              </a:rPr>
              <a:t>       return B</a:t>
            </a:r>
          </a:p>
        </p:txBody>
      </p:sp>
      <p:sp>
        <p:nvSpPr>
          <p:cNvPr id="8" name="Oval 7">
            <a:extLst>
              <a:ext uri="{FF2B5EF4-FFF2-40B4-BE49-F238E27FC236}">
                <a16:creationId xmlns:a16="http://schemas.microsoft.com/office/drawing/2014/main" id="{CCD157C7-FB3B-4041-98B8-7BA905F74AA7}"/>
              </a:ext>
            </a:extLst>
          </p:cNvPr>
          <p:cNvSpPr/>
          <p:nvPr/>
        </p:nvSpPr>
        <p:spPr>
          <a:xfrm>
            <a:off x="173420" y="4871545"/>
            <a:ext cx="3011214" cy="664282"/>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21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44" y="-96638"/>
            <a:ext cx="7886700" cy="1325563"/>
          </a:xfrm>
        </p:spPr>
        <p:txBody>
          <a:bodyPr/>
          <a:lstStyle/>
          <a:p>
            <a:r>
              <a:rPr lang="en-US" dirty="0" err="1"/>
              <a:t>InsertionSort</a:t>
            </a:r>
            <a:r>
              <a:rPr lang="en-US" dirty="0"/>
              <a:t> </a:t>
            </a:r>
            <a:br>
              <a:rPr lang="en-US" dirty="0"/>
            </a:br>
            <a:r>
              <a:rPr lang="en-US" sz="2400" dirty="0"/>
              <a:t>example</a:t>
            </a:r>
            <a:endParaRPr lang="en-US" sz="1400" dirty="0"/>
          </a:p>
        </p:txBody>
      </p:sp>
      <p:grpSp>
        <p:nvGrpSpPr>
          <p:cNvPr id="4" name="Group 3"/>
          <p:cNvGrpSpPr/>
          <p:nvPr/>
        </p:nvGrpSpPr>
        <p:grpSpPr>
          <a:xfrm>
            <a:off x="400681" y="2837806"/>
            <a:ext cx="3219372" cy="595311"/>
            <a:chOff x="1583251" y="3296092"/>
            <a:chExt cx="3587074" cy="705202"/>
          </a:xfrm>
        </p:grpSpPr>
        <p:sp>
          <p:nvSpPr>
            <p:cNvPr id="5" name="Rectangle 4"/>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p:cNvGrpSpPr/>
          <p:nvPr/>
        </p:nvGrpSpPr>
        <p:grpSpPr>
          <a:xfrm>
            <a:off x="400681" y="3578127"/>
            <a:ext cx="3219372" cy="595311"/>
            <a:chOff x="1583251" y="3296092"/>
            <a:chExt cx="3587074" cy="705202"/>
          </a:xfrm>
        </p:grpSpPr>
        <p:sp>
          <p:nvSpPr>
            <p:cNvPr id="11" name="Rectangle 10"/>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p:cNvGrpSpPr/>
          <p:nvPr/>
        </p:nvGrpSpPr>
        <p:grpSpPr>
          <a:xfrm>
            <a:off x="400681" y="4918223"/>
            <a:ext cx="3219372" cy="595311"/>
            <a:chOff x="1583251" y="3296092"/>
            <a:chExt cx="3587074" cy="705202"/>
          </a:xfrm>
        </p:grpSpPr>
        <p:sp>
          <p:nvSpPr>
            <p:cNvPr id="17" name="Rectangle 16"/>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p:cNvGrpSpPr/>
          <p:nvPr/>
        </p:nvGrpSpPr>
        <p:grpSpPr>
          <a:xfrm>
            <a:off x="406798" y="5648473"/>
            <a:ext cx="3219372" cy="595311"/>
            <a:chOff x="1583251" y="3296092"/>
            <a:chExt cx="3587074" cy="705202"/>
          </a:xfrm>
        </p:grpSpPr>
        <p:sp>
          <p:nvSpPr>
            <p:cNvPr id="23" name="Rectangle 22"/>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p:cNvGrpSpPr/>
          <p:nvPr/>
        </p:nvGrpSpPr>
        <p:grpSpPr>
          <a:xfrm>
            <a:off x="5179629" y="2837805"/>
            <a:ext cx="3219372" cy="595311"/>
            <a:chOff x="1583251" y="3296092"/>
            <a:chExt cx="3587074" cy="705202"/>
          </a:xfrm>
        </p:grpSpPr>
        <p:sp>
          <p:nvSpPr>
            <p:cNvPr id="29" name="Rectangle 2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p:cNvGrpSpPr/>
          <p:nvPr/>
        </p:nvGrpSpPr>
        <p:grpSpPr>
          <a:xfrm>
            <a:off x="5179629" y="3568056"/>
            <a:ext cx="3219372" cy="595311"/>
            <a:chOff x="1583251" y="3296092"/>
            <a:chExt cx="3587074" cy="705202"/>
          </a:xfrm>
        </p:grpSpPr>
        <p:sp>
          <p:nvSpPr>
            <p:cNvPr id="35" name="Rectangle 3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8" name="Group 57"/>
          <p:cNvGrpSpPr/>
          <p:nvPr/>
        </p:nvGrpSpPr>
        <p:grpSpPr>
          <a:xfrm>
            <a:off x="5179629" y="4918222"/>
            <a:ext cx="3219372" cy="595311"/>
            <a:chOff x="1583251" y="3296092"/>
            <a:chExt cx="3587074" cy="705202"/>
          </a:xfrm>
        </p:grpSpPr>
        <p:sp>
          <p:nvSpPr>
            <p:cNvPr id="59" name="Rectangle 58"/>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0" name="Rectangle 59"/>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1" name="Rectangle 60"/>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3" name="Rectangle 62"/>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64" name="Group 63"/>
          <p:cNvGrpSpPr/>
          <p:nvPr/>
        </p:nvGrpSpPr>
        <p:grpSpPr>
          <a:xfrm>
            <a:off x="5179629" y="5658543"/>
            <a:ext cx="3219372" cy="595311"/>
            <a:chOff x="1583251" y="3296092"/>
            <a:chExt cx="3587074" cy="705202"/>
          </a:xfrm>
        </p:grpSpPr>
        <p:sp>
          <p:nvSpPr>
            <p:cNvPr id="65" name="Rectangle 64"/>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6" name="Rectangle 65"/>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7" name="Rectangle 66"/>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8" name="Rectangle 6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9" name="Rectangle 6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4" name="TextBox 93"/>
          <p:cNvSpPr txBox="1"/>
          <p:nvPr/>
        </p:nvSpPr>
        <p:spPr>
          <a:xfrm>
            <a:off x="251899" y="1094440"/>
            <a:ext cx="3910197" cy="1569660"/>
          </a:xfrm>
          <a:prstGeom prst="rect">
            <a:avLst/>
          </a:prstGeom>
          <a:noFill/>
        </p:spPr>
        <p:txBody>
          <a:bodyPr wrap="square" rtlCol="0">
            <a:spAutoFit/>
          </a:bodyPr>
          <a:lstStyle/>
          <a:p>
            <a:r>
              <a:rPr lang="en-US" sz="2400" dirty="0">
                <a:solidFill>
                  <a:srgbClr val="F26021"/>
                </a:solidFill>
              </a:rPr>
              <a:t>Start by moving A[1] toward the beginning of the list until you find something smaller (or can’t go any further):</a:t>
            </a:r>
          </a:p>
        </p:txBody>
      </p:sp>
      <p:sp>
        <p:nvSpPr>
          <p:cNvPr id="95" name="TextBox 94"/>
          <p:cNvSpPr txBox="1"/>
          <p:nvPr/>
        </p:nvSpPr>
        <p:spPr>
          <a:xfrm>
            <a:off x="251900" y="4372826"/>
            <a:ext cx="3495402" cy="461665"/>
          </a:xfrm>
          <a:prstGeom prst="rect">
            <a:avLst/>
          </a:prstGeom>
          <a:noFill/>
        </p:spPr>
        <p:txBody>
          <a:bodyPr wrap="square" rtlCol="0">
            <a:spAutoFit/>
          </a:bodyPr>
          <a:lstStyle/>
          <a:p>
            <a:r>
              <a:rPr lang="en-US" sz="2400" dirty="0">
                <a:solidFill>
                  <a:srgbClr val="F26021"/>
                </a:solidFill>
              </a:rPr>
              <a:t>Then move A[2]:</a:t>
            </a:r>
          </a:p>
        </p:txBody>
      </p:sp>
      <p:sp>
        <p:nvSpPr>
          <p:cNvPr id="96" name="TextBox 95"/>
          <p:cNvSpPr txBox="1"/>
          <p:nvPr/>
        </p:nvSpPr>
        <p:spPr>
          <a:xfrm>
            <a:off x="5030848" y="2194606"/>
            <a:ext cx="3495402" cy="461665"/>
          </a:xfrm>
          <a:prstGeom prst="rect">
            <a:avLst/>
          </a:prstGeom>
          <a:noFill/>
        </p:spPr>
        <p:txBody>
          <a:bodyPr wrap="square" rtlCol="0">
            <a:spAutoFit/>
          </a:bodyPr>
          <a:lstStyle/>
          <a:p>
            <a:r>
              <a:rPr lang="en-US" sz="2400" dirty="0">
                <a:solidFill>
                  <a:srgbClr val="F26021"/>
                </a:solidFill>
              </a:rPr>
              <a:t>Then move A[3]:</a:t>
            </a:r>
          </a:p>
        </p:txBody>
      </p:sp>
      <p:sp>
        <p:nvSpPr>
          <p:cNvPr id="97" name="TextBox 96"/>
          <p:cNvSpPr txBox="1"/>
          <p:nvPr/>
        </p:nvSpPr>
        <p:spPr>
          <a:xfrm>
            <a:off x="5040302" y="4431303"/>
            <a:ext cx="3495402" cy="461665"/>
          </a:xfrm>
          <a:prstGeom prst="rect">
            <a:avLst/>
          </a:prstGeom>
          <a:noFill/>
        </p:spPr>
        <p:txBody>
          <a:bodyPr wrap="square" rtlCol="0">
            <a:spAutoFit/>
          </a:bodyPr>
          <a:lstStyle/>
          <a:p>
            <a:r>
              <a:rPr lang="en-US" sz="2400" dirty="0">
                <a:solidFill>
                  <a:srgbClr val="F26021"/>
                </a:solidFill>
              </a:rPr>
              <a:t>Then move A[4]:</a:t>
            </a:r>
          </a:p>
        </p:txBody>
      </p:sp>
      <p:sp>
        <p:nvSpPr>
          <p:cNvPr id="98" name="TextBox 97"/>
          <p:cNvSpPr txBox="1"/>
          <p:nvPr/>
        </p:nvSpPr>
        <p:spPr>
          <a:xfrm>
            <a:off x="6651300" y="6335802"/>
            <a:ext cx="3495402" cy="461665"/>
          </a:xfrm>
          <a:prstGeom prst="rect">
            <a:avLst/>
          </a:prstGeom>
          <a:noFill/>
        </p:spPr>
        <p:txBody>
          <a:bodyPr wrap="square" rtlCol="0">
            <a:spAutoFit/>
          </a:bodyPr>
          <a:lstStyle/>
          <a:p>
            <a:r>
              <a:rPr lang="en-US" sz="2400" dirty="0"/>
              <a:t>Then we are done!</a:t>
            </a:r>
          </a:p>
        </p:txBody>
      </p:sp>
      <p:cxnSp>
        <p:nvCxnSpPr>
          <p:cNvPr id="100" name="Straight Arrow Connector 99"/>
          <p:cNvCxnSpPr/>
          <p:nvPr/>
        </p:nvCxnSpPr>
        <p:spPr>
          <a:xfrm>
            <a:off x="3303596" y="4372826"/>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3766386" y="3135460"/>
            <a:ext cx="1273916" cy="294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124560" y="4376113"/>
            <a:ext cx="0" cy="289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5579901" y="156461"/>
            <a:ext cx="3219372" cy="595311"/>
            <a:chOff x="1583251" y="3296092"/>
            <a:chExt cx="3587074" cy="705202"/>
          </a:xfrm>
          <a:solidFill>
            <a:schemeClr val="accent4">
              <a:lumMod val="20000"/>
              <a:lumOff val="80000"/>
            </a:schemeClr>
          </a:solidFill>
        </p:grpSpPr>
        <p:sp>
          <p:nvSpPr>
            <p:cNvPr id="106" name="Rectangle 105"/>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7" name="Rectangle 106"/>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8" name="Rectangle 107"/>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9" name="Rectangle 108"/>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0" name="Rectangle 109"/>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Tree>
    <p:extLst>
      <p:ext uri="{BB962C8B-B14F-4D97-AF65-F5344CB8AC3E}">
        <p14:creationId xmlns:p14="http://schemas.microsoft.com/office/powerpoint/2010/main" val="3824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pic>
        <p:nvPicPr>
          <p:cNvPr id="4" name="Picture 3">
            <a:extLst>
              <a:ext uri="{FF2B5EF4-FFF2-40B4-BE49-F238E27FC236}">
                <a16:creationId xmlns:a16="http://schemas.microsoft.com/office/drawing/2014/main" id="{153D0142-F56C-8A45-A348-EC1CE33ECC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0314" y="4130892"/>
            <a:ext cx="1446826" cy="2046071"/>
          </a:xfrm>
          <a:prstGeom prst="rect">
            <a:avLst/>
          </a:prstGeom>
        </p:spPr>
      </p:pic>
      <p:sp>
        <p:nvSpPr>
          <p:cNvPr id="5" name="TextBox 4">
            <a:extLst>
              <a:ext uri="{FF2B5EF4-FFF2-40B4-BE49-F238E27FC236}">
                <a16:creationId xmlns:a16="http://schemas.microsoft.com/office/drawing/2014/main" id="{04F6CC9A-4957-3440-83B9-AD6ABF7B9F42}"/>
              </a:ext>
            </a:extLst>
          </p:cNvPr>
          <p:cNvSpPr txBox="1"/>
          <p:nvPr/>
        </p:nvSpPr>
        <p:spPr>
          <a:xfrm>
            <a:off x="6580314" y="5988733"/>
            <a:ext cx="1876277" cy="646331"/>
          </a:xfrm>
          <a:prstGeom prst="rect">
            <a:avLst/>
          </a:prstGeom>
          <a:noFill/>
        </p:spPr>
        <p:txBody>
          <a:bodyPr wrap="square" rtlCol="0">
            <a:spAutoFit/>
          </a:bodyPr>
          <a:lstStyle/>
          <a:p>
            <a:pPr algn="ctr"/>
            <a:r>
              <a:rPr lang="en-US" dirty="0">
                <a:solidFill>
                  <a:srgbClr val="7030A0"/>
                </a:solidFill>
              </a:rPr>
              <a:t>Plucky the Pedantic Penguin</a:t>
            </a:r>
          </a:p>
        </p:txBody>
      </p:sp>
      <p:sp>
        <p:nvSpPr>
          <p:cNvPr id="6" name="TextBox 5">
            <a:extLst>
              <a:ext uri="{FF2B5EF4-FFF2-40B4-BE49-F238E27FC236}">
                <a16:creationId xmlns:a16="http://schemas.microsoft.com/office/drawing/2014/main" id="{390E9B69-B911-DC46-9450-4953A45CF4E7}"/>
              </a:ext>
            </a:extLst>
          </p:cNvPr>
          <p:cNvSpPr txBox="1"/>
          <p:nvPr/>
        </p:nvSpPr>
        <p:spPr>
          <a:xfrm>
            <a:off x="4109012" y="3430126"/>
            <a:ext cx="3518704" cy="954107"/>
          </a:xfrm>
          <a:prstGeom prst="rect">
            <a:avLst/>
          </a:prstGeom>
          <a:noFill/>
        </p:spPr>
        <p:txBody>
          <a:bodyPr wrap="square" rtlCol="0">
            <a:spAutoFit/>
          </a:bodyPr>
          <a:lstStyle/>
          <a:p>
            <a:pPr algn="ctr"/>
            <a:r>
              <a:rPr lang="en-US" sz="2800" dirty="0">
                <a:solidFill>
                  <a:srgbClr val="7030A0"/>
                </a:solidFill>
              </a:rPr>
              <a:t>What does that mean???</a:t>
            </a:r>
          </a:p>
        </p:txBody>
      </p:sp>
    </p:spTree>
    <p:extLst>
      <p:ext uri="{BB962C8B-B14F-4D97-AF65-F5344CB8AC3E}">
        <p14:creationId xmlns:p14="http://schemas.microsoft.com/office/powerpoint/2010/main" val="5380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22346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7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26D5F-4BF4-D04F-94E6-00A006376083}"/>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C1C2200C-C762-2F4C-AEF3-21251AE8FA4D}"/>
              </a:ext>
            </a:extLst>
          </p:cNvPr>
          <p:cNvSpPr>
            <a:spLocks noGrp="1"/>
          </p:cNvSpPr>
          <p:nvPr>
            <p:ph idx="1"/>
          </p:nvPr>
        </p:nvSpPr>
        <p:spPr/>
        <p:txBody>
          <a:bodyPr/>
          <a:lstStyle/>
          <a:p>
            <a:r>
              <a:rPr lang="en-US" dirty="0"/>
              <a:t>Sign up for Ed!</a:t>
            </a:r>
          </a:p>
          <a:p>
            <a:pPr lvl="1"/>
            <a:r>
              <a:rPr lang="en-US" dirty="0">
                <a:solidFill>
                  <a:schemeClr val="accent4"/>
                </a:solidFill>
              </a:rPr>
              <a:t>Connect with course staff!</a:t>
            </a:r>
          </a:p>
          <a:p>
            <a:pPr lvl="1"/>
            <a:r>
              <a:rPr lang="en-US" dirty="0">
                <a:solidFill>
                  <a:schemeClr val="accent4"/>
                </a:solidFill>
              </a:rPr>
              <a:t>Connect with your colleagues! </a:t>
            </a:r>
          </a:p>
          <a:p>
            <a:pPr lvl="1"/>
            <a:r>
              <a:rPr lang="en-US" dirty="0">
                <a:solidFill>
                  <a:schemeClr val="accent4"/>
                </a:solidFill>
              </a:rPr>
              <a:t>Receive course announcements!</a:t>
            </a:r>
          </a:p>
          <a:p>
            <a:pPr lvl="1"/>
            <a:endParaRPr lang="en-US" dirty="0"/>
          </a:p>
          <a:p>
            <a:r>
              <a:rPr lang="en-US" dirty="0"/>
              <a:t>Please (continue to) send OAE letters and exam conflicts to </a:t>
            </a:r>
            <a:r>
              <a:rPr lang="en-US" dirty="0">
                <a:solidFill>
                  <a:schemeClr val="accent4"/>
                </a:solidFill>
              </a:rPr>
              <a:t>cs161-win2021-staff@lists.stanford.edu</a:t>
            </a:r>
          </a:p>
          <a:p>
            <a:endParaRPr lang="en-US" dirty="0"/>
          </a:p>
        </p:txBody>
      </p:sp>
    </p:spTree>
    <p:extLst>
      <p:ext uri="{BB962C8B-B14F-4D97-AF65-F5344CB8AC3E}">
        <p14:creationId xmlns:p14="http://schemas.microsoft.com/office/powerpoint/2010/main" val="336708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6621-DD25-A84F-9EAA-73A7579EA29F}"/>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FE12689A-460F-3840-800C-803D4458E785}"/>
              </a:ext>
            </a:extLst>
          </p:cNvPr>
          <p:cNvSpPr>
            <a:spLocks noGrp="1"/>
          </p:cNvSpPr>
          <p:nvPr>
            <p:ph idx="1"/>
          </p:nvPr>
        </p:nvSpPr>
        <p:spPr/>
        <p:txBody>
          <a:bodyPr/>
          <a:lstStyle/>
          <a:p>
            <a:r>
              <a:rPr lang="en-US" dirty="0"/>
              <a:t>“Proof:” It just worked in this example:</a:t>
            </a:r>
          </a:p>
        </p:txBody>
      </p:sp>
      <p:grpSp>
        <p:nvGrpSpPr>
          <p:cNvPr id="65" name="Group 64">
            <a:extLst>
              <a:ext uri="{FF2B5EF4-FFF2-40B4-BE49-F238E27FC236}">
                <a16:creationId xmlns:a16="http://schemas.microsoft.com/office/drawing/2014/main" id="{4631D963-454F-394B-B229-3D7566C5450F}"/>
              </a:ext>
            </a:extLst>
          </p:cNvPr>
          <p:cNvGrpSpPr/>
          <p:nvPr/>
        </p:nvGrpSpPr>
        <p:grpSpPr>
          <a:xfrm>
            <a:off x="1838158" y="2757081"/>
            <a:ext cx="5467684" cy="3554818"/>
            <a:chOff x="400681" y="1538043"/>
            <a:chExt cx="7998320" cy="4715811"/>
          </a:xfrm>
        </p:grpSpPr>
        <p:grpSp>
          <p:nvGrpSpPr>
            <p:cNvPr id="4" name="Group 3">
              <a:extLst>
                <a:ext uri="{FF2B5EF4-FFF2-40B4-BE49-F238E27FC236}">
                  <a16:creationId xmlns:a16="http://schemas.microsoft.com/office/drawing/2014/main" id="{2D296C76-CBE6-9A4C-91DC-86853D5EDF95}"/>
                </a:ext>
              </a:extLst>
            </p:cNvPr>
            <p:cNvGrpSpPr/>
            <p:nvPr/>
          </p:nvGrpSpPr>
          <p:grpSpPr>
            <a:xfrm>
              <a:off x="400681" y="2837806"/>
              <a:ext cx="3219372" cy="595311"/>
              <a:chOff x="1583251" y="3296092"/>
              <a:chExt cx="3587074" cy="705202"/>
            </a:xfrm>
          </p:grpSpPr>
          <p:sp>
            <p:nvSpPr>
              <p:cNvPr id="5" name="Rectangle 4">
                <a:extLst>
                  <a:ext uri="{FF2B5EF4-FFF2-40B4-BE49-F238E27FC236}">
                    <a16:creationId xmlns:a16="http://schemas.microsoft.com/office/drawing/2014/main" id="{397BA51F-3A14-5445-AC5A-A85A788A4737}"/>
                  </a:ext>
                </a:extLst>
              </p:cNvPr>
              <p:cNvSpPr/>
              <p:nvPr/>
            </p:nvSpPr>
            <p:spPr>
              <a:xfrm>
                <a:off x="2313169"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 name="Rectangle 5">
                <a:extLst>
                  <a:ext uri="{FF2B5EF4-FFF2-40B4-BE49-F238E27FC236}">
                    <a16:creationId xmlns:a16="http://schemas.microsoft.com/office/drawing/2014/main" id="{C024BE10-D884-3E47-9345-619AEBBCBD02}"/>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a:extLst>
                  <a:ext uri="{FF2B5EF4-FFF2-40B4-BE49-F238E27FC236}">
                    <a16:creationId xmlns:a16="http://schemas.microsoft.com/office/drawing/2014/main" id="{475A0D27-2FD2-E545-A155-D9653A7F6198}"/>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a:extLst>
                  <a:ext uri="{FF2B5EF4-FFF2-40B4-BE49-F238E27FC236}">
                    <a16:creationId xmlns:a16="http://schemas.microsoft.com/office/drawing/2014/main" id="{6CC950C8-7034-B148-A0B9-9FB703A6AB69}"/>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a:extLst>
                  <a:ext uri="{FF2B5EF4-FFF2-40B4-BE49-F238E27FC236}">
                    <a16:creationId xmlns:a16="http://schemas.microsoft.com/office/drawing/2014/main" id="{240153D1-FAFD-EE47-A602-4F534EC1666F}"/>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0" name="Group 9">
              <a:extLst>
                <a:ext uri="{FF2B5EF4-FFF2-40B4-BE49-F238E27FC236}">
                  <a16:creationId xmlns:a16="http://schemas.microsoft.com/office/drawing/2014/main" id="{52306CEE-1B26-A840-9A6B-BB0C7D3197F3}"/>
                </a:ext>
              </a:extLst>
            </p:cNvPr>
            <p:cNvGrpSpPr/>
            <p:nvPr/>
          </p:nvGrpSpPr>
          <p:grpSpPr>
            <a:xfrm>
              <a:off x="400681" y="3578127"/>
              <a:ext cx="3219372" cy="595311"/>
              <a:chOff x="1583251" y="3296092"/>
              <a:chExt cx="3587074" cy="705202"/>
            </a:xfrm>
          </p:grpSpPr>
          <p:sp>
            <p:nvSpPr>
              <p:cNvPr id="11" name="Rectangle 10">
                <a:extLst>
                  <a:ext uri="{FF2B5EF4-FFF2-40B4-BE49-F238E27FC236}">
                    <a16:creationId xmlns:a16="http://schemas.microsoft.com/office/drawing/2014/main" id="{2D884723-5489-D848-ACF3-051C1462706C}"/>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2" name="Rectangle 11">
                <a:extLst>
                  <a:ext uri="{FF2B5EF4-FFF2-40B4-BE49-F238E27FC236}">
                    <a16:creationId xmlns:a16="http://schemas.microsoft.com/office/drawing/2014/main" id="{14EBD7B4-56BE-9543-96D8-D64D35FC14DF}"/>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a:extLst>
                  <a:ext uri="{FF2B5EF4-FFF2-40B4-BE49-F238E27FC236}">
                    <a16:creationId xmlns:a16="http://schemas.microsoft.com/office/drawing/2014/main" id="{C6EAD25A-C155-E944-9906-22CD49ECBBA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4" name="Rectangle 13">
                <a:extLst>
                  <a:ext uri="{FF2B5EF4-FFF2-40B4-BE49-F238E27FC236}">
                    <a16:creationId xmlns:a16="http://schemas.microsoft.com/office/drawing/2014/main" id="{1E2B06E8-7558-E249-B630-34912DBCFA2A}"/>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5" name="Rectangle 14">
                <a:extLst>
                  <a:ext uri="{FF2B5EF4-FFF2-40B4-BE49-F238E27FC236}">
                    <a16:creationId xmlns:a16="http://schemas.microsoft.com/office/drawing/2014/main" id="{FEF5221D-76FF-784D-B404-8DD086024E8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6" name="Group 15">
              <a:extLst>
                <a:ext uri="{FF2B5EF4-FFF2-40B4-BE49-F238E27FC236}">
                  <a16:creationId xmlns:a16="http://schemas.microsoft.com/office/drawing/2014/main" id="{E464150F-840A-EC47-B85B-ECCE16BDD437}"/>
                </a:ext>
              </a:extLst>
            </p:cNvPr>
            <p:cNvGrpSpPr/>
            <p:nvPr/>
          </p:nvGrpSpPr>
          <p:grpSpPr>
            <a:xfrm>
              <a:off x="400681" y="4918223"/>
              <a:ext cx="3219372" cy="595311"/>
              <a:chOff x="1583251" y="3296092"/>
              <a:chExt cx="3587074" cy="705202"/>
            </a:xfrm>
          </p:grpSpPr>
          <p:sp>
            <p:nvSpPr>
              <p:cNvPr id="17" name="Rectangle 16">
                <a:extLst>
                  <a:ext uri="{FF2B5EF4-FFF2-40B4-BE49-F238E27FC236}">
                    <a16:creationId xmlns:a16="http://schemas.microsoft.com/office/drawing/2014/main" id="{6E104752-5A4B-BC4E-95AF-412378EC5D83}"/>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8" name="Rectangle 17">
                <a:extLst>
                  <a:ext uri="{FF2B5EF4-FFF2-40B4-BE49-F238E27FC236}">
                    <a16:creationId xmlns:a16="http://schemas.microsoft.com/office/drawing/2014/main" id="{DFFFEC9F-151C-0641-A5CB-48D55C3D1F1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9" name="Rectangle 18">
                <a:extLst>
                  <a:ext uri="{FF2B5EF4-FFF2-40B4-BE49-F238E27FC236}">
                    <a16:creationId xmlns:a16="http://schemas.microsoft.com/office/drawing/2014/main" id="{7D335A87-3567-0F46-90C0-A74BBCD2130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0" name="Rectangle 19">
                <a:extLst>
                  <a:ext uri="{FF2B5EF4-FFF2-40B4-BE49-F238E27FC236}">
                    <a16:creationId xmlns:a16="http://schemas.microsoft.com/office/drawing/2014/main" id="{BC71EE8D-E526-3149-9D24-591850DC09AE}"/>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1" name="Rectangle 20">
                <a:extLst>
                  <a:ext uri="{FF2B5EF4-FFF2-40B4-BE49-F238E27FC236}">
                    <a16:creationId xmlns:a16="http://schemas.microsoft.com/office/drawing/2014/main" id="{D74E5EA6-0FDF-7344-A51E-D21EB97CAA5D}"/>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2" name="Group 21">
              <a:extLst>
                <a:ext uri="{FF2B5EF4-FFF2-40B4-BE49-F238E27FC236}">
                  <a16:creationId xmlns:a16="http://schemas.microsoft.com/office/drawing/2014/main" id="{950A0E54-6C5B-204E-A219-ECEC65FA097F}"/>
                </a:ext>
              </a:extLst>
            </p:cNvPr>
            <p:cNvGrpSpPr/>
            <p:nvPr/>
          </p:nvGrpSpPr>
          <p:grpSpPr>
            <a:xfrm>
              <a:off x="406798" y="5648473"/>
              <a:ext cx="3219372" cy="595311"/>
              <a:chOff x="1583251" y="3296092"/>
              <a:chExt cx="3587074" cy="705202"/>
            </a:xfrm>
          </p:grpSpPr>
          <p:sp>
            <p:nvSpPr>
              <p:cNvPr id="23" name="Rectangle 22">
                <a:extLst>
                  <a:ext uri="{FF2B5EF4-FFF2-40B4-BE49-F238E27FC236}">
                    <a16:creationId xmlns:a16="http://schemas.microsoft.com/office/drawing/2014/main" id="{F289EC31-9415-F847-AF8F-B9FF4F3D98D2}"/>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4" name="Rectangle 23">
                <a:extLst>
                  <a:ext uri="{FF2B5EF4-FFF2-40B4-BE49-F238E27FC236}">
                    <a16:creationId xmlns:a16="http://schemas.microsoft.com/office/drawing/2014/main" id="{570893E8-F5FB-3741-BC42-5FFDEEDFFB73}"/>
                  </a:ext>
                </a:extLst>
              </p:cNvPr>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5" name="Rectangle 24">
                <a:extLst>
                  <a:ext uri="{FF2B5EF4-FFF2-40B4-BE49-F238E27FC236}">
                    <a16:creationId xmlns:a16="http://schemas.microsoft.com/office/drawing/2014/main" id="{95C6CA9B-2628-F542-AC7A-400131167500}"/>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6" name="Rectangle 25">
                <a:extLst>
                  <a:ext uri="{FF2B5EF4-FFF2-40B4-BE49-F238E27FC236}">
                    <a16:creationId xmlns:a16="http://schemas.microsoft.com/office/drawing/2014/main" id="{A71B0DAA-A720-974D-BBA6-4FF57408F1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a:extLst>
                  <a:ext uri="{FF2B5EF4-FFF2-40B4-BE49-F238E27FC236}">
                    <a16:creationId xmlns:a16="http://schemas.microsoft.com/office/drawing/2014/main" id="{BF5C6B7B-10BD-E947-A4A8-A912742C07B1}"/>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8" name="Group 27">
              <a:extLst>
                <a:ext uri="{FF2B5EF4-FFF2-40B4-BE49-F238E27FC236}">
                  <a16:creationId xmlns:a16="http://schemas.microsoft.com/office/drawing/2014/main" id="{B6A237B2-0D2D-E44A-B9F1-A7550DB9F112}"/>
                </a:ext>
              </a:extLst>
            </p:cNvPr>
            <p:cNvGrpSpPr/>
            <p:nvPr/>
          </p:nvGrpSpPr>
          <p:grpSpPr>
            <a:xfrm>
              <a:off x="5179629" y="2837805"/>
              <a:ext cx="3219372" cy="595311"/>
              <a:chOff x="1583251" y="3296092"/>
              <a:chExt cx="3587074" cy="705202"/>
            </a:xfrm>
          </p:grpSpPr>
          <p:sp>
            <p:nvSpPr>
              <p:cNvPr id="29" name="Rectangle 28">
                <a:extLst>
                  <a:ext uri="{FF2B5EF4-FFF2-40B4-BE49-F238E27FC236}">
                    <a16:creationId xmlns:a16="http://schemas.microsoft.com/office/drawing/2014/main" id="{30BB93CE-F625-3A47-853D-9C260753CAB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0" name="Rectangle 29">
                <a:extLst>
                  <a:ext uri="{FF2B5EF4-FFF2-40B4-BE49-F238E27FC236}">
                    <a16:creationId xmlns:a16="http://schemas.microsoft.com/office/drawing/2014/main" id="{747BBCAF-7E27-8F48-BC95-03B409FA75A9}"/>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1" name="Rectangle 30">
                <a:extLst>
                  <a:ext uri="{FF2B5EF4-FFF2-40B4-BE49-F238E27FC236}">
                    <a16:creationId xmlns:a16="http://schemas.microsoft.com/office/drawing/2014/main" id="{AB83A60D-5622-7E4B-A546-EAC8397A203F}"/>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2" name="Rectangle 31">
                <a:extLst>
                  <a:ext uri="{FF2B5EF4-FFF2-40B4-BE49-F238E27FC236}">
                    <a16:creationId xmlns:a16="http://schemas.microsoft.com/office/drawing/2014/main" id="{C390F124-2E59-9E43-A98C-918F997A3692}"/>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3" name="Rectangle 32">
                <a:extLst>
                  <a:ext uri="{FF2B5EF4-FFF2-40B4-BE49-F238E27FC236}">
                    <a16:creationId xmlns:a16="http://schemas.microsoft.com/office/drawing/2014/main" id="{4970945C-1865-714E-951C-C62139A94F1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34" name="Group 33">
              <a:extLst>
                <a:ext uri="{FF2B5EF4-FFF2-40B4-BE49-F238E27FC236}">
                  <a16:creationId xmlns:a16="http://schemas.microsoft.com/office/drawing/2014/main" id="{B78856A6-3765-6E4F-A11E-00E24E6E446C}"/>
                </a:ext>
              </a:extLst>
            </p:cNvPr>
            <p:cNvGrpSpPr/>
            <p:nvPr/>
          </p:nvGrpSpPr>
          <p:grpSpPr>
            <a:xfrm>
              <a:off x="5179629" y="3568056"/>
              <a:ext cx="3219372" cy="595311"/>
              <a:chOff x="1583251" y="3296092"/>
              <a:chExt cx="3587074" cy="705202"/>
            </a:xfrm>
          </p:grpSpPr>
          <p:sp>
            <p:nvSpPr>
              <p:cNvPr id="35" name="Rectangle 34">
                <a:extLst>
                  <a:ext uri="{FF2B5EF4-FFF2-40B4-BE49-F238E27FC236}">
                    <a16:creationId xmlns:a16="http://schemas.microsoft.com/office/drawing/2014/main" id="{D64EBFCB-FD15-D64D-9608-69F5181BA5F0}"/>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6" name="Rectangle 35">
                <a:extLst>
                  <a:ext uri="{FF2B5EF4-FFF2-40B4-BE49-F238E27FC236}">
                    <a16:creationId xmlns:a16="http://schemas.microsoft.com/office/drawing/2014/main" id="{CA70E0D6-908D-7C4F-8603-0A546492C038}"/>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7" name="Rectangle 36">
                <a:extLst>
                  <a:ext uri="{FF2B5EF4-FFF2-40B4-BE49-F238E27FC236}">
                    <a16:creationId xmlns:a16="http://schemas.microsoft.com/office/drawing/2014/main" id="{30A7425B-5ABB-2447-8CE8-D53659B055A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8" name="Rectangle 37">
                <a:extLst>
                  <a:ext uri="{FF2B5EF4-FFF2-40B4-BE49-F238E27FC236}">
                    <a16:creationId xmlns:a16="http://schemas.microsoft.com/office/drawing/2014/main" id="{ABDD04CA-2C57-1948-8075-07D4B6412BFF}"/>
                  </a:ext>
                </a:extLst>
              </p:cNvPr>
              <p:cNvSpPr/>
              <p:nvPr/>
            </p:nvSpPr>
            <p:spPr>
              <a:xfrm>
                <a:off x="3738658"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9" name="Rectangle 38">
                <a:extLst>
                  <a:ext uri="{FF2B5EF4-FFF2-40B4-BE49-F238E27FC236}">
                    <a16:creationId xmlns:a16="http://schemas.microsoft.com/office/drawing/2014/main" id="{6734D6C2-EB64-BE4F-A708-61A389C26B35}"/>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0" name="Group 39">
              <a:extLst>
                <a:ext uri="{FF2B5EF4-FFF2-40B4-BE49-F238E27FC236}">
                  <a16:creationId xmlns:a16="http://schemas.microsoft.com/office/drawing/2014/main" id="{2876963C-4DC3-AB48-A2D8-AFEAF5B015F8}"/>
                </a:ext>
              </a:extLst>
            </p:cNvPr>
            <p:cNvGrpSpPr/>
            <p:nvPr/>
          </p:nvGrpSpPr>
          <p:grpSpPr>
            <a:xfrm>
              <a:off x="5179629" y="4918222"/>
              <a:ext cx="3219372" cy="595311"/>
              <a:chOff x="1583251" y="3296092"/>
              <a:chExt cx="3587074" cy="705202"/>
            </a:xfrm>
          </p:grpSpPr>
          <p:sp>
            <p:nvSpPr>
              <p:cNvPr id="41" name="Rectangle 40">
                <a:extLst>
                  <a:ext uri="{FF2B5EF4-FFF2-40B4-BE49-F238E27FC236}">
                    <a16:creationId xmlns:a16="http://schemas.microsoft.com/office/drawing/2014/main" id="{E3456504-E5D1-0242-B549-4DD0BC205426}"/>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2" name="Rectangle 41">
                <a:extLst>
                  <a:ext uri="{FF2B5EF4-FFF2-40B4-BE49-F238E27FC236}">
                    <a16:creationId xmlns:a16="http://schemas.microsoft.com/office/drawing/2014/main" id="{A5D120B2-6B33-5441-928F-0B52D8AC6B33}"/>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3" name="Rectangle 42">
                <a:extLst>
                  <a:ext uri="{FF2B5EF4-FFF2-40B4-BE49-F238E27FC236}">
                    <a16:creationId xmlns:a16="http://schemas.microsoft.com/office/drawing/2014/main" id="{ADB3F137-266C-B941-BDE0-652E2948ECB2}"/>
                  </a:ext>
                </a:extLst>
              </p:cNvPr>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4" name="Rectangle 43">
                <a:extLst>
                  <a:ext uri="{FF2B5EF4-FFF2-40B4-BE49-F238E27FC236}">
                    <a16:creationId xmlns:a16="http://schemas.microsoft.com/office/drawing/2014/main" id="{80238645-048F-7E4A-9399-C00686A0A111}"/>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45" name="Rectangle 44">
                <a:extLst>
                  <a:ext uri="{FF2B5EF4-FFF2-40B4-BE49-F238E27FC236}">
                    <a16:creationId xmlns:a16="http://schemas.microsoft.com/office/drawing/2014/main" id="{EF119001-67A7-5F41-AD37-3AE94BDEDBED}"/>
                  </a:ext>
                </a:extLst>
              </p:cNvPr>
              <p:cNvSpPr/>
              <p:nvPr/>
            </p:nvSpPr>
            <p:spPr>
              <a:xfrm>
                <a:off x="4465124" y="3296092"/>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46" name="Group 45">
              <a:extLst>
                <a:ext uri="{FF2B5EF4-FFF2-40B4-BE49-F238E27FC236}">
                  <a16:creationId xmlns:a16="http://schemas.microsoft.com/office/drawing/2014/main" id="{B2224EFF-0A7A-B44C-A8E8-9CCE7534A296}"/>
                </a:ext>
              </a:extLst>
            </p:cNvPr>
            <p:cNvGrpSpPr/>
            <p:nvPr/>
          </p:nvGrpSpPr>
          <p:grpSpPr>
            <a:xfrm>
              <a:off x="5179629" y="5658543"/>
              <a:ext cx="3219372" cy="595311"/>
              <a:chOff x="1583251" y="3296092"/>
              <a:chExt cx="3587074" cy="705202"/>
            </a:xfrm>
          </p:grpSpPr>
          <p:sp>
            <p:nvSpPr>
              <p:cNvPr id="47" name="Rectangle 46">
                <a:extLst>
                  <a:ext uri="{FF2B5EF4-FFF2-40B4-BE49-F238E27FC236}">
                    <a16:creationId xmlns:a16="http://schemas.microsoft.com/office/drawing/2014/main" id="{EE440AA5-FC11-8C48-B1E7-1972EEE75621}"/>
                  </a:ext>
                </a:extLst>
              </p:cNvPr>
              <p:cNvSpPr/>
              <p:nvPr/>
            </p:nvSpPr>
            <p:spPr>
              <a:xfrm>
                <a:off x="2313169"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8" name="Rectangle 47">
                <a:extLst>
                  <a:ext uri="{FF2B5EF4-FFF2-40B4-BE49-F238E27FC236}">
                    <a16:creationId xmlns:a16="http://schemas.microsoft.com/office/drawing/2014/main" id="{D3F8F8EA-2F92-F04D-B5E0-2219206AE66A}"/>
                  </a:ext>
                </a:extLst>
              </p:cNvPr>
              <p:cNvSpPr/>
              <p:nvPr/>
            </p:nvSpPr>
            <p:spPr>
              <a:xfrm>
                <a:off x="158325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a:extLst>
                  <a:ext uri="{FF2B5EF4-FFF2-40B4-BE49-F238E27FC236}">
                    <a16:creationId xmlns:a16="http://schemas.microsoft.com/office/drawing/2014/main" id="{9235FC50-8020-3143-8B9F-44C3C01083EF}"/>
                  </a:ext>
                </a:extLst>
              </p:cNvPr>
              <p:cNvSpPr/>
              <p:nvPr/>
            </p:nvSpPr>
            <p:spPr>
              <a:xfrm>
                <a:off x="3012192"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50" name="Rectangle 49">
                <a:extLst>
                  <a:ext uri="{FF2B5EF4-FFF2-40B4-BE49-F238E27FC236}">
                    <a16:creationId xmlns:a16="http://schemas.microsoft.com/office/drawing/2014/main" id="{78EDDD2A-8246-4C48-9ABA-6518C320FB64}"/>
                  </a:ext>
                </a:extLst>
              </p:cNvPr>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51" name="Rectangle 50">
                <a:extLst>
                  <a:ext uri="{FF2B5EF4-FFF2-40B4-BE49-F238E27FC236}">
                    <a16:creationId xmlns:a16="http://schemas.microsoft.com/office/drawing/2014/main" id="{30A00124-C77F-9747-ABCE-1FD84E59C894}"/>
                  </a:ext>
                </a:extLst>
              </p:cNvPr>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9" name="Group 58">
              <a:extLst>
                <a:ext uri="{FF2B5EF4-FFF2-40B4-BE49-F238E27FC236}">
                  <a16:creationId xmlns:a16="http://schemas.microsoft.com/office/drawing/2014/main" id="{3BEA175C-260E-9A49-8F7F-BABA8D9E8591}"/>
                </a:ext>
              </a:extLst>
            </p:cNvPr>
            <p:cNvGrpSpPr/>
            <p:nvPr/>
          </p:nvGrpSpPr>
          <p:grpSpPr>
            <a:xfrm>
              <a:off x="400681" y="1538043"/>
              <a:ext cx="3219372" cy="595311"/>
              <a:chOff x="1583251" y="3296092"/>
              <a:chExt cx="3587074" cy="705202"/>
            </a:xfrm>
            <a:solidFill>
              <a:schemeClr val="accent4">
                <a:lumMod val="20000"/>
                <a:lumOff val="80000"/>
              </a:schemeClr>
            </a:solidFill>
          </p:grpSpPr>
          <p:sp>
            <p:nvSpPr>
              <p:cNvPr id="60" name="Rectangle 59">
                <a:extLst>
                  <a:ext uri="{FF2B5EF4-FFF2-40B4-BE49-F238E27FC236}">
                    <a16:creationId xmlns:a16="http://schemas.microsoft.com/office/drawing/2014/main" id="{A90F1F70-88CC-5040-A808-2FEB73F16F32}"/>
                  </a:ext>
                </a:extLst>
              </p:cNvPr>
              <p:cNvSpPr/>
              <p:nvPr/>
            </p:nvSpPr>
            <p:spPr>
              <a:xfrm>
                <a:off x="2313169"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1" name="Rectangle 60">
                <a:extLst>
                  <a:ext uri="{FF2B5EF4-FFF2-40B4-BE49-F238E27FC236}">
                    <a16:creationId xmlns:a16="http://schemas.microsoft.com/office/drawing/2014/main" id="{8963E656-697D-5548-9E5D-0A9CC991C62A}"/>
                  </a:ext>
                </a:extLst>
              </p:cNvPr>
              <p:cNvSpPr/>
              <p:nvPr/>
            </p:nvSpPr>
            <p:spPr>
              <a:xfrm>
                <a:off x="158325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2" name="Rectangle 61">
                <a:extLst>
                  <a:ext uri="{FF2B5EF4-FFF2-40B4-BE49-F238E27FC236}">
                    <a16:creationId xmlns:a16="http://schemas.microsoft.com/office/drawing/2014/main" id="{D521CD36-0CB8-AA4D-81C0-DED7DA8B0A14}"/>
                  </a:ext>
                </a:extLst>
              </p:cNvPr>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3" name="Rectangle 62">
                <a:extLst>
                  <a:ext uri="{FF2B5EF4-FFF2-40B4-BE49-F238E27FC236}">
                    <a16:creationId xmlns:a16="http://schemas.microsoft.com/office/drawing/2014/main" id="{C78942CD-95B4-764C-99D9-B250A879937F}"/>
                  </a:ext>
                </a:extLst>
              </p:cNvPr>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4" name="Rectangle 63">
                <a:extLst>
                  <a:ext uri="{FF2B5EF4-FFF2-40B4-BE49-F238E27FC236}">
                    <a16:creationId xmlns:a16="http://schemas.microsoft.com/office/drawing/2014/main" id="{81B068D5-71B3-9744-8334-A60F9829D8D5}"/>
                  </a:ext>
                </a:extLst>
              </p:cNvPr>
              <p:cNvSpPr/>
              <p:nvPr/>
            </p:nvSpPr>
            <p:spPr>
              <a:xfrm>
                <a:off x="4465124" y="3296092"/>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sp>
        <p:nvSpPr>
          <p:cNvPr id="66" name="TextBox 65">
            <a:extLst>
              <a:ext uri="{FF2B5EF4-FFF2-40B4-BE49-F238E27FC236}">
                <a16:creationId xmlns:a16="http://schemas.microsoft.com/office/drawing/2014/main" id="{FF055BD5-43BE-F84E-8598-EA38C81CFFA0}"/>
              </a:ext>
            </a:extLst>
          </p:cNvPr>
          <p:cNvSpPr txBox="1"/>
          <p:nvPr/>
        </p:nvSpPr>
        <p:spPr>
          <a:xfrm>
            <a:off x="7692010" y="5863149"/>
            <a:ext cx="1180618" cy="461665"/>
          </a:xfrm>
          <a:prstGeom prst="rect">
            <a:avLst/>
          </a:prstGeom>
          <a:noFill/>
        </p:spPr>
        <p:txBody>
          <a:bodyPr wrap="square" rtlCol="0">
            <a:spAutoFit/>
          </a:bodyPr>
          <a:lstStyle/>
          <a:p>
            <a:r>
              <a:rPr lang="en-US" sz="2400" dirty="0"/>
              <a:t>Sorted!</a:t>
            </a:r>
          </a:p>
        </p:txBody>
      </p:sp>
    </p:spTree>
    <p:extLst>
      <p:ext uri="{BB962C8B-B14F-4D97-AF65-F5344CB8AC3E}">
        <p14:creationId xmlns:p14="http://schemas.microsoft.com/office/powerpoint/2010/main" val="40684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19D6-34B9-114C-BFB9-4428D46D1C11}"/>
              </a:ext>
            </a:extLst>
          </p:cNvPr>
          <p:cNvSpPr>
            <a:spLocks noGrp="1"/>
          </p:cNvSpPr>
          <p:nvPr>
            <p:ph type="title"/>
          </p:nvPr>
        </p:nvSpPr>
        <p:spPr/>
        <p:txBody>
          <a:bodyPr/>
          <a:lstStyle/>
          <a:p>
            <a:r>
              <a:rPr lang="en-US" dirty="0"/>
              <a:t>Claim: </a:t>
            </a:r>
            <a:r>
              <a:rPr lang="en-US" dirty="0" err="1"/>
              <a:t>InsertionSort</a:t>
            </a:r>
            <a:r>
              <a:rPr lang="en-US" dirty="0"/>
              <a:t> “works”</a:t>
            </a:r>
          </a:p>
        </p:txBody>
      </p:sp>
      <p:sp>
        <p:nvSpPr>
          <p:cNvPr id="3" name="Content Placeholder 2">
            <a:extLst>
              <a:ext uri="{FF2B5EF4-FFF2-40B4-BE49-F238E27FC236}">
                <a16:creationId xmlns:a16="http://schemas.microsoft.com/office/drawing/2014/main" id="{1C9B2537-0DAA-3A42-BF3B-36F28EA85CC0}"/>
              </a:ext>
            </a:extLst>
          </p:cNvPr>
          <p:cNvSpPr>
            <a:spLocks noGrp="1"/>
          </p:cNvSpPr>
          <p:nvPr>
            <p:ph idx="1"/>
          </p:nvPr>
        </p:nvSpPr>
        <p:spPr/>
        <p:txBody>
          <a:bodyPr/>
          <a:lstStyle/>
          <a:p>
            <a:r>
              <a:rPr lang="en-US" dirty="0"/>
              <a:t>“Proof:” I did it on a bunch of random lists and it always worked:</a:t>
            </a:r>
          </a:p>
        </p:txBody>
      </p:sp>
      <p:pic>
        <p:nvPicPr>
          <p:cNvPr id="5" name="Picture 4">
            <a:extLst>
              <a:ext uri="{FF2B5EF4-FFF2-40B4-BE49-F238E27FC236}">
                <a16:creationId xmlns:a16="http://schemas.microsoft.com/office/drawing/2014/main" id="{DDEB92A2-9647-3947-9631-7B081227FABD}"/>
              </a:ext>
            </a:extLst>
          </p:cNvPr>
          <p:cNvPicPr>
            <a:picLocks noChangeAspect="1"/>
          </p:cNvPicPr>
          <p:nvPr/>
        </p:nvPicPr>
        <p:blipFill>
          <a:blip r:embed="rId2"/>
          <a:stretch>
            <a:fillRect/>
          </a:stretch>
        </p:blipFill>
        <p:spPr>
          <a:xfrm>
            <a:off x="843424" y="2924727"/>
            <a:ext cx="4377818" cy="1589399"/>
          </a:xfrm>
          <a:prstGeom prst="rect">
            <a:avLst/>
          </a:prstGeom>
        </p:spPr>
      </p:pic>
      <p:pic>
        <p:nvPicPr>
          <p:cNvPr id="6" name="Picture 5">
            <a:extLst>
              <a:ext uri="{FF2B5EF4-FFF2-40B4-BE49-F238E27FC236}">
                <a16:creationId xmlns:a16="http://schemas.microsoft.com/office/drawing/2014/main" id="{144C4F62-502F-A345-A6A1-678824FDD5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4708" y="2604083"/>
            <a:ext cx="1079500" cy="5207000"/>
          </a:xfrm>
          <a:prstGeom prst="rect">
            <a:avLst/>
          </a:prstGeom>
        </p:spPr>
      </p:pic>
      <p:pic>
        <p:nvPicPr>
          <p:cNvPr id="7" name="Picture 6">
            <a:extLst>
              <a:ext uri="{FF2B5EF4-FFF2-40B4-BE49-F238E27FC236}">
                <a16:creationId xmlns:a16="http://schemas.microsoft.com/office/drawing/2014/main" id="{49A22145-8650-5D49-BFDE-2369832CC5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0290" y="2604083"/>
            <a:ext cx="1079500" cy="5207000"/>
          </a:xfrm>
          <a:prstGeom prst="rect">
            <a:avLst/>
          </a:prstGeom>
        </p:spPr>
      </p:pic>
      <p:pic>
        <p:nvPicPr>
          <p:cNvPr id="8" name="Picture 7">
            <a:extLst>
              <a:ext uri="{FF2B5EF4-FFF2-40B4-BE49-F238E27FC236}">
                <a16:creationId xmlns:a16="http://schemas.microsoft.com/office/drawing/2014/main" id="{CA1E18E2-6609-704F-8734-802040857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6017" y="2604083"/>
            <a:ext cx="1079500" cy="5207000"/>
          </a:xfrm>
          <a:prstGeom prst="rect">
            <a:avLst/>
          </a:prstGeom>
        </p:spPr>
      </p:pic>
    </p:spTree>
    <p:extLst>
      <p:ext uri="{BB962C8B-B14F-4D97-AF65-F5344CB8AC3E}">
        <p14:creationId xmlns:p14="http://schemas.microsoft.com/office/powerpoint/2010/main" val="41453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95F6-230E-2348-B19F-A5F2CAFA6E55}"/>
              </a:ext>
            </a:extLst>
          </p:cNvPr>
          <p:cNvSpPr>
            <a:spLocks noGrp="1"/>
          </p:cNvSpPr>
          <p:nvPr>
            <p:ph type="title"/>
          </p:nvPr>
        </p:nvSpPr>
        <p:spPr/>
        <p:txBody>
          <a:bodyPr/>
          <a:lstStyle/>
          <a:p>
            <a:r>
              <a:rPr lang="en-US" dirty="0"/>
              <a:t>What does it mean to “work”?</a:t>
            </a:r>
          </a:p>
        </p:txBody>
      </p:sp>
      <p:sp>
        <p:nvSpPr>
          <p:cNvPr id="3" name="Content Placeholder 2">
            <a:extLst>
              <a:ext uri="{FF2B5EF4-FFF2-40B4-BE49-F238E27FC236}">
                <a16:creationId xmlns:a16="http://schemas.microsoft.com/office/drawing/2014/main" id="{0D5E6FE6-80CC-DE4B-BD80-300E73198044}"/>
              </a:ext>
            </a:extLst>
          </p:cNvPr>
          <p:cNvSpPr>
            <a:spLocks noGrp="1"/>
          </p:cNvSpPr>
          <p:nvPr>
            <p:ph idx="1"/>
          </p:nvPr>
        </p:nvSpPr>
        <p:spPr/>
        <p:txBody>
          <a:bodyPr/>
          <a:lstStyle/>
          <a:p>
            <a:r>
              <a:rPr lang="en-US" dirty="0"/>
              <a:t>Is it enough to be correct on only one input?</a:t>
            </a:r>
          </a:p>
          <a:p>
            <a:r>
              <a:rPr lang="en-US" dirty="0"/>
              <a:t>Is it enough to be correct on most inputs?</a:t>
            </a:r>
          </a:p>
          <a:p>
            <a:endParaRPr lang="en-US" dirty="0"/>
          </a:p>
          <a:p>
            <a:r>
              <a:rPr lang="en-US" dirty="0"/>
              <a:t>In this class, we will use </a:t>
            </a:r>
            <a:r>
              <a:rPr lang="en-US" b="1" dirty="0"/>
              <a:t>worst-case analysis</a:t>
            </a:r>
            <a:r>
              <a:rPr lang="en-US" dirty="0"/>
              <a:t>: </a:t>
            </a:r>
          </a:p>
          <a:p>
            <a:pPr lvl="1"/>
            <a:r>
              <a:rPr lang="en-US" dirty="0">
                <a:solidFill>
                  <a:schemeClr val="accent4"/>
                </a:solidFill>
              </a:rPr>
              <a:t>An algorithm must be correct on </a:t>
            </a:r>
            <a:r>
              <a:rPr lang="en-US" b="1" dirty="0">
                <a:solidFill>
                  <a:schemeClr val="accent4"/>
                </a:solidFill>
              </a:rPr>
              <a:t>all possible</a:t>
            </a:r>
            <a:r>
              <a:rPr lang="en-US" dirty="0">
                <a:solidFill>
                  <a:schemeClr val="accent4"/>
                </a:solidFill>
              </a:rPr>
              <a:t> inputs.</a:t>
            </a:r>
          </a:p>
          <a:p>
            <a:pPr lvl="1"/>
            <a:r>
              <a:rPr lang="en-US" dirty="0">
                <a:solidFill>
                  <a:schemeClr val="accent4"/>
                </a:solidFill>
              </a:rPr>
              <a:t>The running time of an algorithm is the worst possible running time over all inputs.</a:t>
            </a:r>
          </a:p>
        </p:txBody>
      </p:sp>
    </p:spTree>
    <p:extLst>
      <p:ext uri="{BB962C8B-B14F-4D97-AF65-F5344CB8AC3E}">
        <p14:creationId xmlns:p14="http://schemas.microsoft.com/office/powerpoint/2010/main" val="15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3399"/>
          </a:xfrm>
        </p:spPr>
        <p:txBody>
          <a:bodyPr/>
          <a:lstStyle/>
          <a:p>
            <a:r>
              <a:rPr lang="en-US" dirty="0"/>
              <a:t>Worst-case analysis</a:t>
            </a:r>
          </a:p>
        </p:txBody>
      </p:sp>
      <p:sp>
        <p:nvSpPr>
          <p:cNvPr id="3" name="Content Placeholder 2"/>
          <p:cNvSpPr>
            <a:spLocks noGrp="1"/>
          </p:cNvSpPr>
          <p:nvPr>
            <p:ph idx="1"/>
          </p:nvPr>
        </p:nvSpPr>
        <p:spPr>
          <a:xfrm>
            <a:off x="628650" y="1825624"/>
            <a:ext cx="7886700" cy="4764361"/>
          </a:xfrm>
        </p:spPr>
        <p:txBody>
          <a:bodyPr>
            <a:normAutofit/>
          </a:bodyPr>
          <a:lstStyle/>
          <a:p>
            <a:endParaRPr lang="en-US" dirty="0">
              <a:solidFill>
                <a:schemeClr val="accent1"/>
              </a:solidFill>
            </a:endParaRPr>
          </a:p>
          <a:p>
            <a:endParaRPr lang="en-US" dirty="0">
              <a:solidFill>
                <a:schemeClr val="accent1"/>
              </a:solidFill>
            </a:endParaRPr>
          </a:p>
          <a:p>
            <a:endParaRPr lang="en-US" dirty="0"/>
          </a:p>
          <a:p>
            <a:endParaRPr lang="en-US" dirty="0"/>
          </a:p>
          <a:p>
            <a:endParaRPr lang="en-US" dirty="0"/>
          </a:p>
          <a:p>
            <a:endParaRPr lang="en-US" dirty="0"/>
          </a:p>
          <a:p>
            <a:endParaRPr lang="en-US" dirty="0">
              <a:solidFill>
                <a:schemeClr val="accent1"/>
              </a:solidFill>
            </a:endParaRPr>
          </a:p>
          <a:p>
            <a:r>
              <a:rPr lang="en-US" dirty="0">
                <a:solidFill>
                  <a:schemeClr val="accent1"/>
                </a:solidFill>
              </a:rPr>
              <a:t>Pros: </a:t>
            </a:r>
            <a:r>
              <a:rPr lang="en-US" dirty="0"/>
              <a:t>very strong guarantee</a:t>
            </a:r>
          </a:p>
          <a:p>
            <a:r>
              <a:rPr lang="en-US" dirty="0">
                <a:solidFill>
                  <a:srgbClr val="DE6769"/>
                </a:solidFill>
              </a:rPr>
              <a:t>Cons: </a:t>
            </a:r>
            <a:r>
              <a:rPr lang="en-US" dirty="0"/>
              <a:t>very strong guarantee</a:t>
            </a: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0386" y="2673244"/>
            <a:ext cx="4890910" cy="4192209"/>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2128207"/>
            <a:ext cx="1417933" cy="1955633"/>
          </a:xfrm>
          <a:prstGeom prst="rect">
            <a:avLst/>
          </a:prstGeom>
        </p:spPr>
      </p:pic>
      <p:sp>
        <p:nvSpPr>
          <p:cNvPr id="16" name="TextBox 15"/>
          <p:cNvSpPr txBox="1"/>
          <p:nvPr/>
        </p:nvSpPr>
        <p:spPr>
          <a:xfrm>
            <a:off x="628650" y="4108379"/>
            <a:ext cx="1513490" cy="646331"/>
          </a:xfrm>
          <a:prstGeom prst="rect">
            <a:avLst/>
          </a:prstGeom>
          <a:noFill/>
        </p:spPr>
        <p:txBody>
          <a:bodyPr wrap="square" rtlCol="0">
            <a:spAutoFit/>
          </a:bodyPr>
          <a:lstStyle/>
          <a:p>
            <a:pPr algn="ctr"/>
            <a:r>
              <a:rPr lang="en-US" dirty="0">
                <a:solidFill>
                  <a:schemeClr val="accent4"/>
                </a:solidFill>
              </a:rPr>
              <a:t>Algorithm designer</a:t>
            </a:r>
          </a:p>
        </p:txBody>
      </p:sp>
      <p:sp>
        <p:nvSpPr>
          <p:cNvPr id="17" name="Rectangle 16"/>
          <p:cNvSpPr/>
          <p:nvPr/>
        </p:nvSpPr>
        <p:spPr>
          <a:xfrm>
            <a:off x="2275128" y="2579164"/>
            <a:ext cx="2254469" cy="127700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ourier" charset="0"/>
                <a:ea typeface="Courier" charset="0"/>
                <a:cs typeface="Courier" charset="0"/>
              </a:rPr>
              <a:t>Algorithm:</a:t>
            </a:r>
          </a:p>
          <a:p>
            <a:r>
              <a:rPr lang="en-US" sz="1400" dirty="0">
                <a:solidFill>
                  <a:schemeClr val="tx1"/>
                </a:solidFill>
                <a:latin typeface="Courier" charset="0"/>
                <a:ea typeface="Courier" charset="0"/>
                <a:cs typeface="Courier" charset="0"/>
              </a:rPr>
              <a:t>  Do the thing</a:t>
            </a:r>
          </a:p>
          <a:p>
            <a:r>
              <a:rPr lang="en-US" sz="1400" dirty="0">
                <a:solidFill>
                  <a:schemeClr val="tx1"/>
                </a:solidFill>
                <a:latin typeface="Courier" charset="0"/>
                <a:ea typeface="Courier" charset="0"/>
                <a:cs typeface="Courier" charset="0"/>
              </a:rPr>
              <a:t>  Do the stuff</a:t>
            </a:r>
          </a:p>
          <a:p>
            <a:r>
              <a:rPr lang="en-US" sz="1400" dirty="0">
                <a:solidFill>
                  <a:schemeClr val="tx1"/>
                </a:solidFill>
                <a:latin typeface="Courier" charset="0"/>
                <a:ea typeface="Courier" charset="0"/>
                <a:cs typeface="Courier" charset="0"/>
              </a:rPr>
              <a:t>  Return the answer</a:t>
            </a:r>
          </a:p>
        </p:txBody>
      </p:sp>
      <p:sp>
        <p:nvSpPr>
          <p:cNvPr id="18" name="TextBox 17"/>
          <p:cNvSpPr txBox="1"/>
          <p:nvPr/>
        </p:nvSpPr>
        <p:spPr>
          <a:xfrm>
            <a:off x="1778569" y="2169339"/>
            <a:ext cx="2610722" cy="369332"/>
          </a:xfrm>
          <a:prstGeom prst="rect">
            <a:avLst/>
          </a:prstGeom>
          <a:noFill/>
        </p:spPr>
        <p:txBody>
          <a:bodyPr wrap="square" rtlCol="0">
            <a:spAutoFit/>
          </a:bodyPr>
          <a:lstStyle/>
          <a:p>
            <a:r>
              <a:rPr lang="en-US" dirty="0">
                <a:latin typeface="Comic Sans MS" charset="0"/>
                <a:ea typeface="Comic Sans MS" charset="0"/>
                <a:cs typeface="Comic Sans MS" charset="0"/>
              </a:rPr>
              <a:t>Here is my algorithm!</a:t>
            </a:r>
          </a:p>
        </p:txBody>
      </p:sp>
      <p:sp>
        <p:nvSpPr>
          <p:cNvPr id="19" name="TextBox 18"/>
          <p:cNvSpPr txBox="1"/>
          <p:nvPr/>
        </p:nvSpPr>
        <p:spPr>
          <a:xfrm>
            <a:off x="6667811" y="3217668"/>
            <a:ext cx="2392630" cy="1107996"/>
          </a:xfrm>
          <a:prstGeom prst="rect">
            <a:avLst/>
          </a:prstGeom>
          <a:noFill/>
        </p:spPr>
        <p:txBody>
          <a:bodyPr wrap="square" rtlCol="0">
            <a:spAutoFit/>
          </a:bodyPr>
          <a:lstStyle/>
          <a:p>
            <a:pPr algn="ctr"/>
            <a:r>
              <a:rPr lang="en-US" dirty="0">
                <a:solidFill>
                  <a:srgbClr val="DE6769"/>
                </a:solidFill>
                <a:latin typeface="Copperplate Gothic Bold" charset="0"/>
                <a:ea typeface="Copperplate Gothic Bold" charset="0"/>
                <a:cs typeface="Copperplate Gothic Bold" charset="0"/>
              </a:rPr>
              <a:t>Here is an input!</a:t>
            </a:r>
          </a:p>
          <a:p>
            <a:pPr algn="ctr"/>
            <a:r>
              <a:rPr lang="en-US" sz="1600" dirty="0">
                <a:solidFill>
                  <a:srgbClr val="DE6769"/>
                </a:solidFill>
                <a:latin typeface="Copperplate Gothic Bold" charset="0"/>
                <a:ea typeface="Copperplate Gothic Bold" charset="0"/>
                <a:cs typeface="Copperplate Gothic Bold" charset="0"/>
              </a:rPr>
              <a:t>(Which I designed to be terrible for your algorithm!)</a:t>
            </a:r>
          </a:p>
        </p:txBody>
      </p:sp>
      <p:sp>
        <p:nvSpPr>
          <p:cNvPr id="20" name="TextBox 19">
            <a:extLst>
              <a:ext uri="{FF2B5EF4-FFF2-40B4-BE49-F238E27FC236}">
                <a16:creationId xmlns:a16="http://schemas.microsoft.com/office/drawing/2014/main" id="{4F3AA976-9EBE-7F4E-BDDC-3560FB3058E3}"/>
              </a:ext>
            </a:extLst>
          </p:cNvPr>
          <p:cNvSpPr txBox="1"/>
          <p:nvPr/>
        </p:nvSpPr>
        <p:spPr>
          <a:xfrm>
            <a:off x="693449" y="1232825"/>
            <a:ext cx="5434268" cy="461665"/>
          </a:xfrm>
          <a:prstGeom prst="rect">
            <a:avLst/>
          </a:prstGeom>
          <a:noFill/>
        </p:spPr>
        <p:txBody>
          <a:bodyPr wrap="square" rtlCol="0">
            <a:spAutoFit/>
          </a:bodyPr>
          <a:lstStyle/>
          <a:p>
            <a:r>
              <a:rPr lang="en-US" sz="2400" dirty="0"/>
              <a:t>Think of it like a game:</a:t>
            </a:r>
          </a:p>
        </p:txBody>
      </p:sp>
    </p:spTree>
    <p:extLst>
      <p:ext uri="{BB962C8B-B14F-4D97-AF65-F5344CB8AC3E}">
        <p14:creationId xmlns:p14="http://schemas.microsoft.com/office/powerpoint/2010/main" val="74983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P spid="17" grpId="0" animBg="1"/>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3563007" y="1637069"/>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739403" y="3462692"/>
            <a:ext cx="640459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Okay, so it’s pretty obvious that it works.</a:t>
            </a:r>
          </a:p>
          <a:p>
            <a:endParaRPr lang="en-US" dirty="0"/>
          </a:p>
          <a:p>
            <a:endParaRPr lang="en-US" dirty="0"/>
          </a:p>
          <a:p>
            <a:r>
              <a:rPr lang="en-US" dirty="0">
                <a:solidFill>
                  <a:schemeClr val="accent4"/>
                </a:solidFill>
              </a:rPr>
              <a:t>HOWEVER!  In the future it won’t be so obvious, so let’s take some time now to see how we would prove this rigorously.</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6846" y="2989096"/>
            <a:ext cx="1192557" cy="139873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899" y="4912147"/>
            <a:ext cx="1076504" cy="1327248"/>
          </a:xfrm>
          <a:prstGeom prst="rect">
            <a:avLst/>
          </a:prstGeom>
        </p:spPr>
      </p:pic>
    </p:spTree>
    <p:extLst>
      <p:ext uri="{BB962C8B-B14F-4D97-AF65-F5344CB8AC3E}">
        <p14:creationId xmlns:p14="http://schemas.microsoft.com/office/powerpoint/2010/main" val="12654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98" y="344952"/>
            <a:ext cx="7886700" cy="1325563"/>
          </a:xfrm>
        </p:spPr>
        <p:txBody>
          <a:bodyPr/>
          <a:lstStyle/>
          <a:p>
            <a:r>
              <a:rPr lang="en-US" dirty="0"/>
              <a:t>Why does this work?</a:t>
            </a:r>
          </a:p>
        </p:txBody>
      </p:sp>
      <p:sp>
        <p:nvSpPr>
          <p:cNvPr id="3" name="Content Placeholder 2"/>
          <p:cNvSpPr>
            <a:spLocks noGrp="1"/>
          </p:cNvSpPr>
          <p:nvPr>
            <p:ph idx="1"/>
          </p:nvPr>
        </p:nvSpPr>
        <p:spPr/>
        <p:txBody>
          <a:bodyPr>
            <a:normAutofit lnSpcReduction="10000"/>
          </a:bodyPr>
          <a:lstStyle/>
          <a:p>
            <a:pPr>
              <a:lnSpc>
                <a:spcPts val="4560"/>
              </a:lnSpc>
            </a:pPr>
            <a:r>
              <a:rPr lang="en-US" dirty="0"/>
              <a:t>Say you have a sorted list,                                  ,  and another element         .</a:t>
            </a:r>
          </a:p>
          <a:p>
            <a:pPr marL="0" indent="0">
              <a:buNone/>
            </a:pPr>
            <a:endParaRPr lang="en-US" dirty="0"/>
          </a:p>
          <a:p>
            <a:pPr>
              <a:lnSpc>
                <a:spcPts val="4860"/>
              </a:lnSpc>
            </a:pPr>
            <a:r>
              <a:rPr lang="en-US" dirty="0"/>
              <a:t>Insert         right after the largest thing that’s still smaller than        .  (Aka, right after        ). </a:t>
            </a:r>
          </a:p>
          <a:p>
            <a:pPr>
              <a:lnSpc>
                <a:spcPts val="4860"/>
              </a:lnSpc>
            </a:pPr>
            <a:endParaRPr lang="en-US" dirty="0"/>
          </a:p>
          <a:p>
            <a:r>
              <a:rPr lang="en-US" dirty="0"/>
              <a:t>Then you get a sorted list:</a:t>
            </a:r>
          </a:p>
          <a:p>
            <a:endParaRPr lang="en-US" dirty="0"/>
          </a:p>
        </p:txBody>
      </p:sp>
      <p:grpSp>
        <p:nvGrpSpPr>
          <p:cNvPr id="8" name="Group 7"/>
          <p:cNvGrpSpPr/>
          <p:nvPr/>
        </p:nvGrpSpPr>
        <p:grpSpPr>
          <a:xfrm>
            <a:off x="4759570" y="1825625"/>
            <a:ext cx="2555424" cy="634597"/>
            <a:chOff x="367101" y="5213059"/>
            <a:chExt cx="2366496" cy="563564"/>
          </a:xfrm>
        </p:grpSpPr>
        <p:sp>
          <p:nvSpPr>
            <p:cNvPr id="4" name="Rectangle 3"/>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 name="Rectangle 4"/>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 name="Rectangle 5"/>
            <p:cNvSpPr/>
            <p:nvPr/>
          </p:nvSpPr>
          <p:spPr>
            <a:xfrm>
              <a:off x="154922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 name="Rectangle 6"/>
            <p:cNvSpPr/>
            <p:nvPr/>
          </p:nvSpPr>
          <p:spPr>
            <a:xfrm>
              <a:off x="215020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sp>
        <p:nvSpPr>
          <p:cNvPr id="9" name="Rectangle 8"/>
          <p:cNvSpPr/>
          <p:nvPr/>
        </p:nvSpPr>
        <p:spPr>
          <a:xfrm>
            <a:off x="3527533" y="2494298"/>
            <a:ext cx="512380" cy="532682"/>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0" name="Rectangle 9"/>
          <p:cNvSpPr/>
          <p:nvPr/>
        </p:nvSpPr>
        <p:spPr>
          <a:xfrm>
            <a:off x="1876869" y="3652336"/>
            <a:ext cx="503724" cy="609965"/>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nvGrpSpPr>
          <p:cNvPr id="11" name="Group 10"/>
          <p:cNvGrpSpPr/>
          <p:nvPr/>
        </p:nvGrpSpPr>
        <p:grpSpPr>
          <a:xfrm>
            <a:off x="4820362" y="5545082"/>
            <a:ext cx="1484692" cy="631881"/>
            <a:chOff x="367101" y="5213059"/>
            <a:chExt cx="1187231" cy="563564"/>
          </a:xfrm>
        </p:grpSpPr>
        <p:sp>
          <p:nvSpPr>
            <p:cNvPr id="12" name="Rectangle 11"/>
            <p:cNvSpPr/>
            <p:nvPr/>
          </p:nvSpPr>
          <p:spPr>
            <a:xfrm>
              <a:off x="970940" y="521305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3" name="Rectangle 12"/>
            <p:cNvSpPr/>
            <p:nvPr/>
          </p:nvSpPr>
          <p:spPr>
            <a:xfrm>
              <a:off x="367101"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grpSp>
      <p:sp>
        <p:nvSpPr>
          <p:cNvPr id="16" name="Rectangle 15"/>
          <p:cNvSpPr/>
          <p:nvPr/>
        </p:nvSpPr>
        <p:spPr>
          <a:xfrm>
            <a:off x="7068107"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7" name="Rectangle 16"/>
          <p:cNvSpPr/>
          <p:nvPr/>
        </p:nvSpPr>
        <p:spPr>
          <a:xfrm>
            <a:off x="7797668" y="5545082"/>
            <a:ext cx="729561" cy="631880"/>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6302701" y="5545083"/>
            <a:ext cx="745721" cy="631879"/>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2836927" y="4313617"/>
            <a:ext cx="505364" cy="55052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98143" y="4293435"/>
            <a:ext cx="492651" cy="55052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5388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2"/>
            <a:ext cx="7886700" cy="727074"/>
          </a:xfrm>
        </p:spPr>
        <p:txBody>
          <a:bodyPr>
            <a:normAutofit/>
          </a:bodyPr>
          <a:lstStyle/>
          <a:p>
            <a:r>
              <a:rPr lang="en-US" dirty="0"/>
              <a:t>So just use this logic at every step.</a:t>
            </a:r>
          </a:p>
        </p:txBody>
      </p:sp>
      <p:sp>
        <p:nvSpPr>
          <p:cNvPr id="14" name="TextBox 13"/>
          <p:cNvSpPr txBox="1"/>
          <p:nvPr/>
        </p:nvSpPr>
        <p:spPr>
          <a:xfrm>
            <a:off x="3422691" y="1099419"/>
            <a:ext cx="4461642" cy="369332"/>
          </a:xfrm>
          <a:prstGeom prst="rect">
            <a:avLst/>
          </a:prstGeom>
          <a:noFill/>
        </p:spPr>
        <p:txBody>
          <a:bodyPr wrap="square" rtlCol="0">
            <a:spAutoFit/>
          </a:bodyPr>
          <a:lstStyle/>
          <a:p>
            <a:r>
              <a:rPr lang="en-US"/>
              <a:t>The first element, [6], makes up a sorted list.</a:t>
            </a:r>
          </a:p>
        </p:txBody>
      </p:sp>
      <p:sp>
        <p:nvSpPr>
          <p:cNvPr id="52" name="TextBox 51"/>
          <p:cNvSpPr txBox="1"/>
          <p:nvPr/>
        </p:nvSpPr>
        <p:spPr>
          <a:xfrm>
            <a:off x="3940983" y="1576125"/>
            <a:ext cx="4606638" cy="646331"/>
          </a:xfrm>
          <a:prstGeom prst="rect">
            <a:avLst/>
          </a:prstGeom>
          <a:noFill/>
        </p:spPr>
        <p:txBody>
          <a:bodyPr wrap="square" rtlCol="0">
            <a:spAutoFit/>
          </a:bodyPr>
          <a:lstStyle/>
          <a:p>
            <a:r>
              <a:rPr lang="en-US" dirty="0">
                <a:solidFill>
                  <a:schemeClr val="accent1"/>
                </a:solidFill>
              </a:rPr>
              <a:t>So correctly inserting 4 into the list [6] means that [4,6] becomes a sorted list.</a:t>
            </a:r>
          </a:p>
        </p:txBody>
      </p:sp>
      <p:sp>
        <p:nvSpPr>
          <p:cNvPr id="53" name="TextBox 52"/>
          <p:cNvSpPr txBox="1"/>
          <p:nvPr/>
        </p:nvSpPr>
        <p:spPr>
          <a:xfrm>
            <a:off x="3432482" y="2406026"/>
            <a:ext cx="4461642" cy="646331"/>
          </a:xfrm>
          <a:prstGeom prst="rect">
            <a:avLst/>
          </a:prstGeom>
          <a:noFill/>
        </p:spPr>
        <p:txBody>
          <a:bodyPr wrap="square" rtlCol="0">
            <a:spAutoFit/>
          </a:bodyPr>
          <a:lstStyle/>
          <a:p>
            <a:r>
              <a:rPr lang="en-US" dirty="0"/>
              <a:t>The first </a:t>
            </a:r>
            <a:r>
              <a:rPr lang="en-US"/>
              <a:t>two elements, [4,6], make </a:t>
            </a:r>
            <a:r>
              <a:rPr lang="en-US" dirty="0"/>
              <a:t>up a sorted list.</a:t>
            </a:r>
          </a:p>
        </p:txBody>
      </p:sp>
      <p:sp>
        <p:nvSpPr>
          <p:cNvPr id="54" name="TextBox 53"/>
          <p:cNvSpPr txBox="1"/>
          <p:nvPr/>
        </p:nvSpPr>
        <p:spPr>
          <a:xfrm>
            <a:off x="3432482" y="3816992"/>
            <a:ext cx="4461642" cy="646331"/>
          </a:xfrm>
          <a:prstGeom prst="rect">
            <a:avLst/>
          </a:prstGeom>
          <a:noFill/>
        </p:spPr>
        <p:txBody>
          <a:bodyPr wrap="square" rtlCol="0">
            <a:spAutoFit/>
          </a:bodyPr>
          <a:lstStyle/>
          <a:p>
            <a:r>
              <a:rPr lang="en-US" dirty="0"/>
              <a:t>The first three elements, [3,4,6], make up a sorted list.</a:t>
            </a:r>
          </a:p>
        </p:txBody>
      </p:sp>
      <p:sp>
        <p:nvSpPr>
          <p:cNvPr id="55" name="TextBox 54"/>
          <p:cNvSpPr txBox="1"/>
          <p:nvPr/>
        </p:nvSpPr>
        <p:spPr>
          <a:xfrm>
            <a:off x="4162098" y="3109563"/>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sp>
        <p:nvSpPr>
          <p:cNvPr id="62" name="TextBox 61"/>
          <p:cNvSpPr txBox="1"/>
          <p:nvPr/>
        </p:nvSpPr>
        <p:spPr>
          <a:xfrm>
            <a:off x="4083270" y="4542639"/>
            <a:ext cx="4887310" cy="646331"/>
          </a:xfrm>
          <a:prstGeom prst="rect">
            <a:avLst/>
          </a:prstGeom>
          <a:noFill/>
        </p:spPr>
        <p:txBody>
          <a:bodyPr wrap="square" rtlCol="0">
            <a:spAutoFit/>
          </a:bodyPr>
          <a:lstStyle/>
          <a:p>
            <a:r>
              <a:rPr lang="en-US" dirty="0">
                <a:solidFill>
                  <a:schemeClr val="accent1"/>
                </a:solidFill>
              </a:rPr>
              <a:t>So correctly inserting 8 into the list [3,4,6] means that [3,4,6,8] becomes a sorted list.</a:t>
            </a:r>
          </a:p>
        </p:txBody>
      </p:sp>
      <p:sp>
        <p:nvSpPr>
          <p:cNvPr id="63" name="TextBox 62"/>
          <p:cNvSpPr txBox="1"/>
          <p:nvPr/>
        </p:nvSpPr>
        <p:spPr>
          <a:xfrm>
            <a:off x="3432482" y="5213059"/>
            <a:ext cx="4461642" cy="646331"/>
          </a:xfrm>
          <a:prstGeom prst="rect">
            <a:avLst/>
          </a:prstGeom>
          <a:noFill/>
        </p:spPr>
        <p:txBody>
          <a:bodyPr wrap="square" rtlCol="0">
            <a:spAutoFit/>
          </a:bodyPr>
          <a:lstStyle/>
          <a:p>
            <a:r>
              <a:rPr lang="en-US" dirty="0"/>
              <a:t>The first four elements, [3,4,6,8], make up a sorted list.</a:t>
            </a:r>
          </a:p>
        </p:txBody>
      </p:sp>
      <p:grpSp>
        <p:nvGrpSpPr>
          <p:cNvPr id="45" name="Group 44"/>
          <p:cNvGrpSpPr/>
          <p:nvPr/>
        </p:nvGrpSpPr>
        <p:grpSpPr>
          <a:xfrm>
            <a:off x="402321" y="1018386"/>
            <a:ext cx="2979504" cy="563564"/>
            <a:chOff x="1573619" y="3296093"/>
            <a:chExt cx="3601610" cy="705201"/>
          </a:xfrm>
        </p:grpSpPr>
        <p:sp>
          <p:nvSpPr>
            <p:cNvPr id="47" name="Rectangle 4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46" name="Rectangle 45"/>
            <p:cNvSpPr/>
            <p:nvPr/>
          </p:nvSpPr>
          <p:spPr>
            <a:xfrm>
              <a:off x="1573619"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48" name="Rectangle 4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49" name="Rectangle 4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50" name="Rectangle 4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5" name="Group 4"/>
          <p:cNvGrpSpPr/>
          <p:nvPr/>
        </p:nvGrpSpPr>
        <p:grpSpPr>
          <a:xfrm>
            <a:off x="1036291" y="1010169"/>
            <a:ext cx="2375664" cy="563564"/>
            <a:chOff x="2303538" y="3296093"/>
            <a:chExt cx="2871691" cy="705201"/>
          </a:xfrm>
        </p:grpSpPr>
        <p:sp>
          <p:nvSpPr>
            <p:cNvPr id="7" name="Rectangle 6"/>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 name="Rectangle 7"/>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 name="Rectangle 8"/>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 name="Rectangle 9"/>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74" name="Group 73"/>
          <p:cNvGrpSpPr/>
          <p:nvPr/>
        </p:nvGrpSpPr>
        <p:grpSpPr>
          <a:xfrm>
            <a:off x="440492" y="1693520"/>
            <a:ext cx="2967479" cy="563564"/>
            <a:chOff x="1583251" y="3296092"/>
            <a:chExt cx="3587074" cy="705202"/>
          </a:xfrm>
        </p:grpSpPr>
        <p:sp>
          <p:nvSpPr>
            <p:cNvPr id="75" name="Rectangle 74"/>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76" name="Rectangle 75"/>
            <p:cNvSpPr/>
            <p:nvPr/>
          </p:nvSpPr>
          <p:spPr>
            <a:xfrm>
              <a:off x="1583251" y="3296093"/>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7" name="Rectangle 7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78" name="Rectangle 7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79" name="Rectangle 78"/>
            <p:cNvSpPr/>
            <p:nvPr/>
          </p:nvSpPr>
          <p:spPr>
            <a:xfrm>
              <a:off x="4465124" y="329609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1" name="Group 80"/>
          <p:cNvGrpSpPr/>
          <p:nvPr/>
        </p:nvGrpSpPr>
        <p:grpSpPr>
          <a:xfrm>
            <a:off x="436435" y="2434570"/>
            <a:ext cx="2971536" cy="563564"/>
            <a:chOff x="1583251" y="3296092"/>
            <a:chExt cx="3591978" cy="705202"/>
          </a:xfrm>
        </p:grpSpPr>
        <p:sp>
          <p:nvSpPr>
            <p:cNvPr id="82" name="Rectangle 81"/>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3" name="Rectangle 82"/>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4" name="Rectangle 83"/>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5" name="Rectangle 84"/>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86" name="Rectangle 85"/>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87" name="Group 86"/>
          <p:cNvGrpSpPr/>
          <p:nvPr/>
        </p:nvGrpSpPr>
        <p:grpSpPr>
          <a:xfrm>
            <a:off x="432451" y="3117921"/>
            <a:ext cx="2964184" cy="576164"/>
            <a:chOff x="1592138" y="3280326"/>
            <a:chExt cx="3583091" cy="720968"/>
          </a:xfrm>
        </p:grpSpPr>
        <p:sp>
          <p:nvSpPr>
            <p:cNvPr id="88" name="Rectangle 87"/>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89" name="Rectangle 88"/>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0" name="Rectangle 89"/>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1" name="Rectangle 90"/>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2" name="Rectangle 91"/>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3" name="Group 92"/>
          <p:cNvGrpSpPr/>
          <p:nvPr/>
        </p:nvGrpSpPr>
        <p:grpSpPr>
          <a:xfrm>
            <a:off x="418257" y="3858970"/>
            <a:ext cx="2971536" cy="563564"/>
            <a:chOff x="1583251" y="3296092"/>
            <a:chExt cx="3591978" cy="705202"/>
          </a:xfrm>
        </p:grpSpPr>
        <p:sp>
          <p:nvSpPr>
            <p:cNvPr id="94" name="Rectangle 93"/>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5" name="Rectangle 94"/>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96" name="Rectangle 95"/>
            <p:cNvSpPr/>
            <p:nvPr/>
          </p:nvSpPr>
          <p:spPr>
            <a:xfrm>
              <a:off x="3012192"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7" name="Rectangle 96"/>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8" name="Rectangle 9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99" name="Group 98"/>
          <p:cNvGrpSpPr/>
          <p:nvPr/>
        </p:nvGrpSpPr>
        <p:grpSpPr>
          <a:xfrm>
            <a:off x="396610" y="5924487"/>
            <a:ext cx="2965460" cy="563567"/>
            <a:chOff x="1498196" y="4881240"/>
            <a:chExt cx="3584633" cy="705205"/>
          </a:xfrm>
        </p:grpSpPr>
        <p:sp>
          <p:nvSpPr>
            <p:cNvPr id="100" name="Rectangle 99"/>
            <p:cNvSpPr/>
            <p:nvPr/>
          </p:nvSpPr>
          <p:spPr>
            <a:xfrm>
              <a:off x="2228113" y="4881241"/>
              <a:ext cx="705203"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01" name="Rectangle 100"/>
            <p:cNvSpPr/>
            <p:nvPr/>
          </p:nvSpPr>
          <p:spPr>
            <a:xfrm>
              <a:off x="1498196" y="4881242"/>
              <a:ext cx="705203" cy="70520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2" name="Rectangle 101"/>
            <p:cNvSpPr/>
            <p:nvPr/>
          </p:nvSpPr>
          <p:spPr>
            <a:xfrm>
              <a:off x="3655393" y="4881243"/>
              <a:ext cx="705201" cy="705200"/>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03" name="Rectangle 102"/>
            <p:cNvSpPr/>
            <p:nvPr/>
          </p:nvSpPr>
          <p:spPr>
            <a:xfrm>
              <a:off x="4377628" y="488124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04" name="Rectangle 103"/>
            <p:cNvSpPr/>
            <p:nvPr/>
          </p:nvSpPr>
          <p:spPr>
            <a:xfrm>
              <a:off x="2958789" y="4881240"/>
              <a:ext cx="705203" cy="705200"/>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sp>
        <p:nvSpPr>
          <p:cNvPr id="57" name="Rectangle 56"/>
          <p:cNvSpPr/>
          <p:nvPr/>
        </p:nvSpPr>
        <p:spPr>
          <a:xfrm>
            <a:off x="977984" y="4541308"/>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58" name="Rectangle 57"/>
          <p:cNvSpPr/>
          <p:nvPr/>
        </p:nvSpPr>
        <p:spPr>
          <a:xfrm>
            <a:off x="37414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59" name="Rectangle 58"/>
          <p:cNvSpPr/>
          <p:nvPr/>
        </p:nvSpPr>
        <p:spPr>
          <a:xfrm>
            <a:off x="1556265" y="454130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0" name="Rectangle 59"/>
          <p:cNvSpPr/>
          <p:nvPr/>
        </p:nvSpPr>
        <p:spPr>
          <a:xfrm>
            <a:off x="2157249" y="4541309"/>
            <a:ext cx="583392" cy="563563"/>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1" name="Rectangle 60"/>
          <p:cNvSpPr/>
          <p:nvPr/>
        </p:nvSpPr>
        <p:spPr>
          <a:xfrm>
            <a:off x="2760808" y="4541309"/>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4" name="Rectangle 63"/>
          <p:cNvSpPr/>
          <p:nvPr/>
        </p:nvSpPr>
        <p:spPr>
          <a:xfrm>
            <a:off x="970940" y="5213059"/>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65" name="Rectangle 64"/>
          <p:cNvSpPr/>
          <p:nvPr/>
        </p:nvSpPr>
        <p:spPr>
          <a:xfrm>
            <a:off x="36710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66" name="Rectangle 65"/>
          <p:cNvSpPr/>
          <p:nvPr/>
        </p:nvSpPr>
        <p:spPr>
          <a:xfrm>
            <a:off x="1549221"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7" name="Rectangle 66"/>
          <p:cNvSpPr/>
          <p:nvPr/>
        </p:nvSpPr>
        <p:spPr>
          <a:xfrm>
            <a:off x="2150205" y="5213060"/>
            <a:ext cx="583392" cy="563563"/>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68" name="Rectangle 67"/>
          <p:cNvSpPr/>
          <p:nvPr/>
        </p:nvSpPr>
        <p:spPr>
          <a:xfrm>
            <a:off x="2755245" y="5213060"/>
            <a:ext cx="583392" cy="563563"/>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69" name="TextBox 68"/>
          <p:cNvSpPr txBox="1"/>
          <p:nvPr/>
        </p:nvSpPr>
        <p:spPr>
          <a:xfrm>
            <a:off x="4014932" y="5841723"/>
            <a:ext cx="4887310" cy="646331"/>
          </a:xfrm>
          <a:prstGeom prst="rect">
            <a:avLst/>
          </a:prstGeom>
          <a:noFill/>
        </p:spPr>
        <p:txBody>
          <a:bodyPr wrap="square" rtlCol="0">
            <a:spAutoFit/>
          </a:bodyPr>
          <a:lstStyle/>
          <a:p>
            <a:r>
              <a:rPr lang="en-US" dirty="0">
                <a:solidFill>
                  <a:schemeClr val="accent1"/>
                </a:solidFill>
              </a:rPr>
              <a:t>So correctly inserting 5 into the list [3,4,6,8] means that [3,4,5,6,8] becomes a sorted list.</a:t>
            </a:r>
          </a:p>
        </p:txBody>
      </p:sp>
      <p:sp>
        <p:nvSpPr>
          <p:cNvPr id="16" name="TextBox 15"/>
          <p:cNvSpPr txBox="1"/>
          <p:nvPr/>
        </p:nvSpPr>
        <p:spPr>
          <a:xfrm>
            <a:off x="7034131" y="6424460"/>
            <a:ext cx="2065283" cy="369332"/>
          </a:xfrm>
          <a:prstGeom prst="rect">
            <a:avLst/>
          </a:prstGeom>
          <a:noFill/>
        </p:spPr>
        <p:txBody>
          <a:bodyPr wrap="square" rtlCol="0">
            <a:spAutoFit/>
          </a:bodyPr>
          <a:lstStyle/>
          <a:p>
            <a:r>
              <a:rPr lang="en-US" b="1" dirty="0">
                <a:solidFill>
                  <a:srgbClr val="DE6769"/>
                </a:solidFill>
              </a:rPr>
              <a:t>YAY WE ARE DONE!</a:t>
            </a:r>
          </a:p>
        </p:txBody>
      </p:sp>
      <p:cxnSp>
        <p:nvCxnSpPr>
          <p:cNvPr id="4" name="Straight Connector 3"/>
          <p:cNvCxnSpPr/>
          <p:nvPr/>
        </p:nvCxnSpPr>
        <p:spPr>
          <a:xfrm>
            <a:off x="-788276" y="2336864"/>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0925" y="378573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46690" y="51662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7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3" grpId="0"/>
      <p:bldP spid="54" grpId="0"/>
      <p:bldP spid="55" grpId="0"/>
      <p:bldP spid="62" grpId="0"/>
      <p:bldP spid="63" grpId="0"/>
      <p:bldP spid="57" grpId="0" animBg="1"/>
      <p:bldP spid="58" grpId="0" animBg="1"/>
      <p:bldP spid="59" grpId="0" animBg="1"/>
      <p:bldP spid="60" grpId="0" animBg="1"/>
      <p:bldP spid="61" grpId="0" animBg="1"/>
      <p:bldP spid="64" grpId="0" animBg="1"/>
      <p:bldP spid="65" grpId="0" animBg="1"/>
      <p:bldP spid="66" grpId="0" animBg="1"/>
      <p:bldP spid="67" grpId="0" animBg="1"/>
      <p:bldP spid="68" grpId="0" animBg="1"/>
      <p:bldP spid="69"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3A9C-E057-374A-9BC8-E8904683258E}"/>
              </a:ext>
            </a:extLst>
          </p:cNvPr>
          <p:cNvSpPr>
            <a:spLocks noGrp="1"/>
          </p:cNvSpPr>
          <p:nvPr>
            <p:ph type="title"/>
          </p:nvPr>
        </p:nvSpPr>
        <p:spPr/>
        <p:txBody>
          <a:bodyPr/>
          <a:lstStyle/>
          <a:p>
            <a:r>
              <a:rPr lang="en-US" dirty="0"/>
              <a:t>This sounds like a job for…</a:t>
            </a:r>
          </a:p>
        </p:txBody>
      </p:sp>
      <p:sp>
        <p:nvSpPr>
          <p:cNvPr id="3" name="Content Placeholder 2">
            <a:extLst>
              <a:ext uri="{FF2B5EF4-FFF2-40B4-BE49-F238E27FC236}">
                <a16:creationId xmlns:a16="http://schemas.microsoft.com/office/drawing/2014/main" id="{10FBF54B-01DE-8E4B-B0F0-B8D7CD44286A}"/>
              </a:ext>
            </a:extLst>
          </p:cNvPr>
          <p:cNvSpPr>
            <a:spLocks noGrp="1"/>
          </p:cNvSpPr>
          <p:nvPr>
            <p:ph idx="1"/>
          </p:nvPr>
        </p:nvSpPr>
        <p:spPr>
          <a:xfrm>
            <a:off x="1752600" y="2104167"/>
            <a:ext cx="5238750" cy="4351338"/>
          </a:xfrm>
        </p:spPr>
        <p:txBody>
          <a:bodyPr>
            <a:normAutofit/>
          </a:bodyPr>
          <a:lstStyle/>
          <a:p>
            <a:pPr marL="0" indent="0" algn="ctr">
              <a:buNone/>
            </a:pPr>
            <a:r>
              <a:rPr lang="en-US" sz="6600" b="1" dirty="0">
                <a:solidFill>
                  <a:schemeClr val="accent4"/>
                </a:solidFill>
              </a:rPr>
              <a:t>Proof By Induction!</a:t>
            </a:r>
          </a:p>
        </p:txBody>
      </p:sp>
    </p:spTree>
    <p:extLst>
      <p:ext uri="{BB962C8B-B14F-4D97-AF65-F5344CB8AC3E}">
        <p14:creationId xmlns:p14="http://schemas.microsoft.com/office/powerpoint/2010/main" val="67141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68AA-0D24-8947-8BF8-5190110B79D4}"/>
              </a:ext>
            </a:extLst>
          </p:cNvPr>
          <p:cNvSpPr>
            <a:spLocks noGrp="1"/>
          </p:cNvSpPr>
          <p:nvPr>
            <p:ph type="title"/>
          </p:nvPr>
        </p:nvSpPr>
        <p:spPr/>
        <p:txBody>
          <a:bodyPr/>
          <a:lstStyle/>
          <a:p>
            <a:r>
              <a:rPr lang="en-US" dirty="0"/>
              <a:t>There is a handout with details!</a:t>
            </a:r>
          </a:p>
        </p:txBody>
      </p:sp>
      <p:sp>
        <p:nvSpPr>
          <p:cNvPr id="3" name="Content Placeholder 2">
            <a:extLst>
              <a:ext uri="{FF2B5EF4-FFF2-40B4-BE49-F238E27FC236}">
                <a16:creationId xmlns:a16="http://schemas.microsoft.com/office/drawing/2014/main" id="{06710E26-E083-C349-8FF1-ED775164E8A6}"/>
              </a:ext>
            </a:extLst>
          </p:cNvPr>
          <p:cNvSpPr>
            <a:spLocks noGrp="1"/>
          </p:cNvSpPr>
          <p:nvPr>
            <p:ph idx="1"/>
          </p:nvPr>
        </p:nvSpPr>
        <p:spPr/>
        <p:txBody>
          <a:bodyPr/>
          <a:lstStyle/>
          <a:p>
            <a:r>
              <a:rPr lang="en-US" dirty="0"/>
              <a:t>See website!</a:t>
            </a:r>
          </a:p>
        </p:txBody>
      </p:sp>
      <p:pic>
        <p:nvPicPr>
          <p:cNvPr id="4" name="Picture 3">
            <a:extLst>
              <a:ext uri="{FF2B5EF4-FFF2-40B4-BE49-F238E27FC236}">
                <a16:creationId xmlns:a16="http://schemas.microsoft.com/office/drawing/2014/main" id="{92F282F0-6841-814E-9326-A1F9551DEA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1008" y="2467761"/>
            <a:ext cx="6296628" cy="4523714"/>
          </a:xfrm>
          <a:prstGeom prst="rect">
            <a:avLst/>
          </a:prstGeom>
        </p:spPr>
      </p:pic>
    </p:spTree>
    <p:extLst>
      <p:ext uri="{BB962C8B-B14F-4D97-AF65-F5344CB8AC3E}">
        <p14:creationId xmlns:p14="http://schemas.microsoft.com/office/powerpoint/2010/main" val="170510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28" y="-322698"/>
            <a:ext cx="8341929" cy="1325563"/>
          </a:xfrm>
        </p:spPr>
        <p:txBody>
          <a:bodyPr/>
          <a:lstStyle/>
          <a:p>
            <a:r>
              <a:rPr lang="en-US" dirty="0"/>
              <a:t>Outline of a proof by induction</a:t>
            </a:r>
          </a:p>
        </p:txBody>
      </p:sp>
      <p:sp>
        <p:nvSpPr>
          <p:cNvPr id="3" name="Content Placeholder 2"/>
          <p:cNvSpPr>
            <a:spLocks noGrp="1"/>
          </p:cNvSpPr>
          <p:nvPr>
            <p:ph idx="1"/>
          </p:nvPr>
        </p:nvSpPr>
        <p:spPr>
          <a:xfrm>
            <a:off x="144517" y="891704"/>
            <a:ext cx="8420750" cy="4522548"/>
          </a:xfrm>
        </p:spPr>
        <p:txBody>
          <a:bodyPr>
            <a:normAutofit fontScale="92500" lnSpcReduction="20000"/>
          </a:bodyPr>
          <a:lstStyle/>
          <a:p>
            <a:r>
              <a:rPr lang="en-US" dirty="0">
                <a:solidFill>
                  <a:schemeClr val="accent4"/>
                </a:solidFill>
              </a:rPr>
              <a:t>Inductive Hypothesis:  </a:t>
            </a:r>
          </a:p>
          <a:p>
            <a:pPr lvl="1"/>
            <a:r>
              <a:rPr lang="en-US" dirty="0"/>
              <a:t>A[:i+1] is sorted at the end of the </a:t>
            </a:r>
            <a:r>
              <a:rPr lang="en-US" dirty="0" err="1"/>
              <a:t>i</a:t>
            </a:r>
            <a:r>
              <a:rPr lang="en-US" baseline="30000" dirty="0" err="1"/>
              <a:t>th</a:t>
            </a:r>
            <a:r>
              <a:rPr lang="en-US" dirty="0"/>
              <a:t> iteration (of the outer loop).</a:t>
            </a:r>
            <a:endParaRPr lang="en-US" dirty="0">
              <a:solidFill>
                <a:schemeClr val="accent4"/>
              </a:solidFill>
            </a:endParaRPr>
          </a:p>
          <a:p>
            <a:r>
              <a:rPr lang="en-US" dirty="0">
                <a:solidFill>
                  <a:schemeClr val="accent4"/>
                </a:solidFill>
              </a:rPr>
              <a:t>Base case (i=0)</a:t>
            </a:r>
            <a:r>
              <a:rPr lang="en-US" dirty="0"/>
              <a:t>:  </a:t>
            </a:r>
          </a:p>
          <a:p>
            <a:pPr lvl="1"/>
            <a:r>
              <a:rPr lang="en-US" dirty="0">
                <a:latin typeface="Courier" charset="0"/>
                <a:ea typeface="Courier" charset="0"/>
                <a:cs typeface="Courier" charset="0"/>
              </a:rPr>
              <a:t>A[:1] </a:t>
            </a:r>
            <a:r>
              <a:rPr lang="en-US" dirty="0"/>
              <a:t>is sorted at the end of the 0’th iteration.</a:t>
            </a:r>
            <a:r>
              <a:rPr lang="en-US" dirty="0">
                <a:solidFill>
                  <a:schemeClr val="accent1"/>
                </a:solidFill>
              </a:rPr>
              <a:t> ✓</a:t>
            </a:r>
          </a:p>
          <a:p>
            <a:r>
              <a:rPr lang="en-US" dirty="0">
                <a:solidFill>
                  <a:schemeClr val="accent4"/>
                </a:solidFill>
              </a:rPr>
              <a:t>Inductive step</a:t>
            </a:r>
            <a:r>
              <a:rPr lang="en-US" dirty="0"/>
              <a:t>:  </a:t>
            </a:r>
          </a:p>
          <a:p>
            <a:pPr lvl="1"/>
            <a:r>
              <a:rPr lang="en-US" dirty="0"/>
              <a:t>For any 0 &lt; k &lt; n, if the inductive hypothesis holds for </a:t>
            </a:r>
            <a:r>
              <a:rPr lang="en-US" dirty="0" err="1"/>
              <a:t>i</a:t>
            </a:r>
            <a:r>
              <a:rPr lang="en-US" dirty="0"/>
              <a:t>=k-1, then it holds for </a:t>
            </a:r>
            <a:r>
              <a:rPr lang="en-US" dirty="0" err="1"/>
              <a:t>i</a:t>
            </a:r>
            <a:r>
              <a:rPr lang="en-US" dirty="0"/>
              <a:t>=k.</a:t>
            </a:r>
          </a:p>
          <a:p>
            <a:pPr lvl="1"/>
            <a:r>
              <a:rPr lang="en-US" dirty="0"/>
              <a:t>Aka, if A[:k] is sorted at step k-1, then A[:k+1] is sorted at step k</a:t>
            </a:r>
          </a:p>
          <a:p>
            <a:r>
              <a:rPr lang="en-US" dirty="0">
                <a:solidFill>
                  <a:schemeClr val="accent4"/>
                </a:solidFill>
              </a:rPr>
              <a:t>Conclusion</a:t>
            </a:r>
            <a:r>
              <a:rPr lang="en-US" dirty="0"/>
              <a:t>: </a:t>
            </a:r>
          </a:p>
          <a:p>
            <a:pPr lvl="1"/>
            <a:r>
              <a:rPr lang="en-US" dirty="0"/>
              <a:t>The inductive hypothesis holds for </a:t>
            </a:r>
            <a:r>
              <a:rPr lang="en-US" dirty="0" err="1"/>
              <a:t>i</a:t>
            </a:r>
            <a:r>
              <a:rPr lang="en-US" dirty="0"/>
              <a:t> = 0, 1, …, n-1.</a:t>
            </a:r>
          </a:p>
          <a:p>
            <a:pPr lvl="1"/>
            <a:r>
              <a:rPr lang="en-US" dirty="0"/>
              <a:t>In particular, it holds for </a:t>
            </a:r>
            <a:r>
              <a:rPr lang="en-US" dirty="0" err="1"/>
              <a:t>i</a:t>
            </a:r>
            <a:r>
              <a:rPr lang="en-US" dirty="0"/>
              <a:t>=n-1.</a:t>
            </a:r>
          </a:p>
          <a:p>
            <a:pPr lvl="1"/>
            <a:r>
              <a:rPr lang="en-US" dirty="0"/>
              <a:t>At the end of the </a:t>
            </a:r>
            <a:r>
              <a:rPr lang="en-US" dirty="0">
                <a:solidFill>
                  <a:schemeClr val="accent4"/>
                </a:solidFill>
              </a:rPr>
              <a:t>n-1’st </a:t>
            </a:r>
            <a:r>
              <a:rPr lang="en-US" dirty="0"/>
              <a:t>iteration (aka, at the end of the algorithm), </a:t>
            </a:r>
            <a:r>
              <a:rPr lang="en-US" dirty="0">
                <a:solidFill>
                  <a:schemeClr val="accent4"/>
                </a:solidFill>
                <a:latin typeface="Courier" charset="0"/>
                <a:ea typeface="Courier" charset="0"/>
                <a:cs typeface="Courier" charset="0"/>
              </a:rPr>
              <a:t>A[:n] = A </a:t>
            </a:r>
            <a:r>
              <a:rPr lang="en-US" dirty="0"/>
              <a:t>is sorted.  </a:t>
            </a:r>
          </a:p>
          <a:p>
            <a:pPr lvl="1"/>
            <a:r>
              <a:rPr lang="en-US" dirty="0"/>
              <a:t>That’s what we wanted! </a:t>
            </a:r>
            <a:r>
              <a:rPr lang="en-US" dirty="0">
                <a:solidFill>
                  <a:schemeClr val="accent1"/>
                </a:solidFill>
              </a:rPr>
              <a:t>✓</a:t>
            </a:r>
          </a:p>
          <a:p>
            <a:endParaRPr lang="en-US" dirty="0"/>
          </a:p>
          <a:p>
            <a:endParaRPr lang="en-US" dirty="0"/>
          </a:p>
        </p:txBody>
      </p:sp>
      <p:sp>
        <p:nvSpPr>
          <p:cNvPr id="4" name="TextBox 3"/>
          <p:cNvSpPr txBox="1"/>
          <p:nvPr/>
        </p:nvSpPr>
        <p:spPr>
          <a:xfrm>
            <a:off x="3306358" y="5385709"/>
            <a:ext cx="4461642" cy="646331"/>
          </a:xfrm>
          <a:prstGeom prst="rect">
            <a:avLst/>
          </a:prstGeom>
          <a:noFill/>
        </p:spPr>
        <p:txBody>
          <a:bodyPr wrap="square" rtlCol="0">
            <a:spAutoFit/>
          </a:bodyPr>
          <a:lstStyle/>
          <a:p>
            <a:r>
              <a:rPr lang="en-US" dirty="0"/>
              <a:t>The first two elements, [4,6], make up a sorted list.</a:t>
            </a:r>
          </a:p>
        </p:txBody>
      </p:sp>
      <p:sp>
        <p:nvSpPr>
          <p:cNvPr id="5" name="TextBox 4"/>
          <p:cNvSpPr txBox="1"/>
          <p:nvPr/>
        </p:nvSpPr>
        <p:spPr>
          <a:xfrm>
            <a:off x="3434511" y="5988589"/>
            <a:ext cx="4729655" cy="646331"/>
          </a:xfrm>
          <a:prstGeom prst="rect">
            <a:avLst/>
          </a:prstGeom>
          <a:noFill/>
        </p:spPr>
        <p:txBody>
          <a:bodyPr wrap="square" rtlCol="0">
            <a:spAutoFit/>
          </a:bodyPr>
          <a:lstStyle/>
          <a:p>
            <a:r>
              <a:rPr lang="en-US" dirty="0">
                <a:solidFill>
                  <a:schemeClr val="accent1"/>
                </a:solidFill>
              </a:rPr>
              <a:t>So correctly inserting 3 into the list [4,6] means that [3,4,6] becomes a sorted list.</a:t>
            </a:r>
          </a:p>
        </p:txBody>
      </p:sp>
      <p:grpSp>
        <p:nvGrpSpPr>
          <p:cNvPr id="6" name="Group 5"/>
          <p:cNvGrpSpPr/>
          <p:nvPr/>
        </p:nvGrpSpPr>
        <p:grpSpPr>
          <a:xfrm>
            <a:off x="310311" y="5414253"/>
            <a:ext cx="2971536" cy="563564"/>
            <a:chOff x="1583251" y="3296092"/>
            <a:chExt cx="3591978" cy="705202"/>
          </a:xfrm>
        </p:grpSpPr>
        <p:sp>
          <p:nvSpPr>
            <p:cNvPr id="7" name="Rectangle 6"/>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8" name="Rectangle 7"/>
            <p:cNvSpPr/>
            <p:nvPr/>
          </p:nvSpPr>
          <p:spPr>
            <a:xfrm>
              <a:off x="1583251" y="3296093"/>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9" name="Rectangle 8"/>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0" name="Rectangle 9"/>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1" name="Rectangle 10"/>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12" name="Group 11"/>
          <p:cNvGrpSpPr/>
          <p:nvPr/>
        </p:nvGrpSpPr>
        <p:grpSpPr>
          <a:xfrm>
            <a:off x="306327" y="6097604"/>
            <a:ext cx="2964184" cy="576164"/>
            <a:chOff x="1592138" y="3280326"/>
            <a:chExt cx="3583091" cy="720968"/>
          </a:xfrm>
        </p:grpSpPr>
        <p:sp>
          <p:nvSpPr>
            <p:cNvPr id="13" name="Rectangle 12"/>
            <p:cNvSpPr/>
            <p:nvPr/>
          </p:nvSpPr>
          <p:spPr>
            <a:xfrm>
              <a:off x="2313169"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4" name="Rectangle 13"/>
            <p:cNvSpPr/>
            <p:nvPr/>
          </p:nvSpPr>
          <p:spPr>
            <a:xfrm>
              <a:off x="3018370" y="3296092"/>
              <a:ext cx="705201" cy="705201"/>
            </a:xfrm>
            <a:prstGeom prst="rect">
              <a:avLst/>
            </a:prstGeom>
            <a:solidFill>
              <a:schemeClr val="accent1">
                <a:lumMod val="20000"/>
                <a:lumOff val="80000"/>
              </a:schemeClr>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1592138" y="3280326"/>
              <a:ext cx="705201" cy="705201"/>
            </a:xfrm>
            <a:prstGeom prst="rect">
              <a:avLst/>
            </a:prstGeom>
            <a:solidFill>
              <a:srgbClr val="FFFF00"/>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cxnSp>
        <p:nvCxnSpPr>
          <p:cNvPr id="18" name="Straight Connector 17"/>
          <p:cNvCxnSpPr/>
          <p:nvPr/>
        </p:nvCxnSpPr>
        <p:spPr>
          <a:xfrm>
            <a:off x="-914400" y="5316547"/>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7049" y="6765420"/>
            <a:ext cx="10184524" cy="0"/>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8164166" y="3264061"/>
            <a:ext cx="888551" cy="1954782"/>
          </a:xfrm>
          <a:custGeom>
            <a:avLst/>
            <a:gdLst>
              <a:gd name="connsiteX0" fmla="*/ 0 w 6053392"/>
              <a:gd name="connsiteY0" fmla="*/ 70922 h 2609170"/>
              <a:gd name="connsiteX1" fmla="*/ 2270235 w 6053392"/>
              <a:gd name="connsiteY1" fmla="*/ 23625 h 2609170"/>
              <a:gd name="connsiteX2" fmla="*/ 4824249 w 6053392"/>
              <a:gd name="connsiteY2" fmla="*/ 55156 h 2609170"/>
              <a:gd name="connsiteX3" fmla="*/ 6038193 w 6053392"/>
              <a:gd name="connsiteY3" fmla="*/ 622715 h 2609170"/>
              <a:gd name="connsiteX4" fmla="*/ 5470635 w 6053392"/>
              <a:gd name="connsiteY4" fmla="*/ 1269101 h 2609170"/>
              <a:gd name="connsiteX5" fmla="*/ 4950373 w 6053392"/>
              <a:gd name="connsiteY5" fmla="*/ 1600177 h 2609170"/>
              <a:gd name="connsiteX6" fmla="*/ 4966138 w 6053392"/>
              <a:gd name="connsiteY6" fmla="*/ 2609170 h 26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3392" h="2609170">
                <a:moveTo>
                  <a:pt x="0" y="70922"/>
                </a:moveTo>
                <a:lnTo>
                  <a:pt x="2270235" y="23625"/>
                </a:lnTo>
                <a:cubicBezTo>
                  <a:pt x="3074277" y="20997"/>
                  <a:pt x="4196256" y="-44692"/>
                  <a:pt x="4824249" y="55156"/>
                </a:cubicBezTo>
                <a:cubicBezTo>
                  <a:pt x="5452242" y="155004"/>
                  <a:pt x="5930462" y="420391"/>
                  <a:pt x="6038193" y="622715"/>
                </a:cubicBezTo>
                <a:cubicBezTo>
                  <a:pt x="6145924" y="825039"/>
                  <a:pt x="5651938" y="1106191"/>
                  <a:pt x="5470635" y="1269101"/>
                </a:cubicBezTo>
                <a:cubicBezTo>
                  <a:pt x="5289332" y="1432011"/>
                  <a:pt x="5034456" y="1376832"/>
                  <a:pt x="4950373" y="1600177"/>
                </a:cubicBezTo>
                <a:cubicBezTo>
                  <a:pt x="4866290" y="1823522"/>
                  <a:pt x="4966138" y="2609170"/>
                  <a:pt x="4966138" y="2609170"/>
                </a:cubicBezTo>
              </a:path>
            </a:pathLst>
          </a:custGeom>
          <a:noFill/>
          <a:ln w="38100">
            <a:solidFill>
              <a:srgbClr val="DE676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21" name="TextBox 20"/>
          <p:cNvSpPr txBox="1"/>
          <p:nvPr/>
        </p:nvSpPr>
        <p:spPr>
          <a:xfrm>
            <a:off x="6458274" y="3375222"/>
            <a:ext cx="2459421" cy="523220"/>
          </a:xfrm>
          <a:prstGeom prst="rect">
            <a:avLst/>
          </a:prstGeom>
          <a:noFill/>
        </p:spPr>
        <p:txBody>
          <a:bodyPr wrap="square" rtlCol="0">
            <a:spAutoFit/>
          </a:bodyPr>
          <a:lstStyle/>
          <a:p>
            <a:pPr algn="r"/>
            <a:r>
              <a:rPr lang="en-US" sz="1600" dirty="0">
                <a:solidFill>
                  <a:srgbClr val="DE6769"/>
                </a:solidFill>
              </a:rPr>
              <a:t>This logic</a:t>
            </a:r>
            <a:r>
              <a:rPr lang="en-US" sz="1200" dirty="0">
                <a:solidFill>
                  <a:srgbClr val="DE6769"/>
                </a:solidFill>
              </a:rPr>
              <a:t> </a:t>
            </a:r>
          </a:p>
          <a:p>
            <a:pPr algn="r"/>
            <a:r>
              <a:rPr lang="en-US" sz="1200" dirty="0">
                <a:solidFill>
                  <a:srgbClr val="DE6769"/>
                </a:solidFill>
              </a:rPr>
              <a:t>(see handout for details)</a:t>
            </a:r>
          </a:p>
        </p:txBody>
      </p:sp>
      <p:sp>
        <p:nvSpPr>
          <p:cNvPr id="24" name="TextBox 23"/>
          <p:cNvSpPr txBox="1"/>
          <p:nvPr/>
        </p:nvSpPr>
        <p:spPr>
          <a:xfrm>
            <a:off x="7736643" y="6146452"/>
            <a:ext cx="1453054" cy="646331"/>
          </a:xfrm>
          <a:prstGeom prst="rect">
            <a:avLst/>
          </a:prstGeom>
          <a:noFill/>
        </p:spPr>
        <p:txBody>
          <a:bodyPr wrap="square" rtlCol="0">
            <a:spAutoFit/>
          </a:bodyPr>
          <a:lstStyle/>
          <a:p>
            <a:pPr algn="r"/>
            <a:r>
              <a:rPr lang="en-US" dirty="0">
                <a:solidFill>
                  <a:srgbClr val="DE6769"/>
                </a:solidFill>
              </a:rPr>
              <a:t>This was iteration </a:t>
            </a:r>
            <a:r>
              <a:rPr lang="en-US" dirty="0" err="1">
                <a:solidFill>
                  <a:srgbClr val="DE6769"/>
                </a:solidFill>
              </a:rPr>
              <a:t>i</a:t>
            </a:r>
            <a:r>
              <a:rPr lang="en-US" dirty="0">
                <a:solidFill>
                  <a:srgbClr val="DE6769"/>
                </a:solidFill>
              </a:rPr>
              <a:t>=2.</a:t>
            </a:r>
          </a:p>
        </p:txBody>
      </p:sp>
      <p:sp>
        <p:nvSpPr>
          <p:cNvPr id="25" name="TextBox 24">
            <a:extLst>
              <a:ext uri="{FF2B5EF4-FFF2-40B4-BE49-F238E27FC236}">
                <a16:creationId xmlns:a16="http://schemas.microsoft.com/office/drawing/2014/main" id="{A61B9E16-92B6-AB42-9BDB-4C1840784B1F}"/>
              </a:ext>
            </a:extLst>
          </p:cNvPr>
          <p:cNvSpPr txBox="1"/>
          <p:nvPr/>
        </p:nvSpPr>
        <p:spPr>
          <a:xfrm>
            <a:off x="144517" y="522371"/>
            <a:ext cx="3445629" cy="369332"/>
          </a:xfrm>
          <a:prstGeom prst="rect">
            <a:avLst/>
          </a:prstGeom>
          <a:noFill/>
        </p:spPr>
        <p:txBody>
          <a:bodyPr wrap="square" rtlCol="0">
            <a:spAutoFit/>
          </a:bodyPr>
          <a:lstStyle/>
          <a:p>
            <a:r>
              <a:rPr lang="en-US" dirty="0"/>
              <a:t>Let A be a list of length n </a:t>
            </a:r>
          </a:p>
        </p:txBody>
      </p:sp>
    </p:spTree>
    <p:extLst>
      <p:ext uri="{BB962C8B-B14F-4D97-AF65-F5344CB8AC3E}">
        <p14:creationId xmlns:p14="http://schemas.microsoft.com/office/powerpoint/2010/main" val="39999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0"/>
            <a:ext cx="7886700" cy="1325563"/>
          </a:xfrm>
        </p:spPr>
        <p:txBody>
          <a:bodyPr/>
          <a:lstStyle/>
          <a:p>
            <a:r>
              <a:rPr lang="en-US" dirty="0"/>
              <a:t>Homework!</a:t>
            </a:r>
          </a:p>
        </p:txBody>
      </p:sp>
      <p:sp>
        <p:nvSpPr>
          <p:cNvPr id="3" name="Content Placeholder 2"/>
          <p:cNvSpPr>
            <a:spLocks noGrp="1"/>
          </p:cNvSpPr>
          <p:nvPr>
            <p:ph idx="1"/>
          </p:nvPr>
        </p:nvSpPr>
        <p:spPr>
          <a:xfrm>
            <a:off x="628650" y="1130300"/>
            <a:ext cx="8515350" cy="5727700"/>
          </a:xfrm>
        </p:spPr>
        <p:txBody>
          <a:bodyPr>
            <a:normAutofit fontScale="92500" lnSpcReduction="10000"/>
          </a:bodyPr>
          <a:lstStyle/>
          <a:p>
            <a:r>
              <a:rPr lang="en-US" dirty="0"/>
              <a:t>HW1 will be released </a:t>
            </a:r>
            <a:r>
              <a:rPr lang="en-US" b="1" dirty="0"/>
              <a:t>today </a:t>
            </a:r>
            <a:r>
              <a:rPr lang="en-US" dirty="0"/>
              <a:t>(Wednesday).</a:t>
            </a:r>
          </a:p>
          <a:p>
            <a:r>
              <a:rPr lang="en-US" dirty="0"/>
              <a:t>It is due the next </a:t>
            </a:r>
            <a:r>
              <a:rPr lang="en-US" b="1" dirty="0"/>
              <a:t>Wednesday, 11:59pm </a:t>
            </a:r>
            <a:r>
              <a:rPr lang="en-US" dirty="0"/>
              <a:t>(in one week), on </a:t>
            </a:r>
            <a:r>
              <a:rPr lang="en-US" dirty="0" err="1"/>
              <a:t>Gradescope</a:t>
            </a:r>
            <a:r>
              <a:rPr lang="en-US" dirty="0"/>
              <a:t>.</a:t>
            </a:r>
          </a:p>
          <a:p>
            <a:pPr lvl="1"/>
            <a:r>
              <a:rPr lang="en-US" dirty="0">
                <a:solidFill>
                  <a:schemeClr val="accent4"/>
                </a:solidFill>
              </a:rPr>
              <a:t>Make sure you are signed up for the Winter 2021 </a:t>
            </a:r>
            <a:r>
              <a:rPr lang="en-US" dirty="0" err="1">
                <a:solidFill>
                  <a:schemeClr val="accent4"/>
                </a:solidFill>
              </a:rPr>
              <a:t>Gradescope</a:t>
            </a:r>
            <a:endParaRPr lang="en-US" dirty="0">
              <a:solidFill>
                <a:schemeClr val="accent4"/>
              </a:solidFill>
            </a:endParaRPr>
          </a:p>
          <a:p>
            <a:r>
              <a:rPr lang="en-US" dirty="0"/>
              <a:t>Homework comes in two parts:</a:t>
            </a:r>
          </a:p>
          <a:p>
            <a:pPr lvl="1"/>
            <a:r>
              <a:rPr lang="en-US" dirty="0">
                <a:solidFill>
                  <a:schemeClr val="accent4"/>
                </a:solidFill>
              </a:rPr>
              <a:t>Exercises: </a:t>
            </a:r>
          </a:p>
          <a:p>
            <a:pPr lvl="2"/>
            <a:r>
              <a:rPr lang="en-US" dirty="0">
                <a:solidFill>
                  <a:schemeClr val="accent4"/>
                </a:solidFill>
              </a:rPr>
              <a:t>More straightforward.</a:t>
            </a:r>
          </a:p>
          <a:p>
            <a:pPr lvl="2"/>
            <a:r>
              <a:rPr lang="en-US" dirty="0">
                <a:solidFill>
                  <a:schemeClr val="accent4"/>
                </a:solidFill>
              </a:rPr>
              <a:t>Try to do them on your own.</a:t>
            </a:r>
          </a:p>
          <a:p>
            <a:pPr lvl="1"/>
            <a:r>
              <a:rPr lang="en-US" dirty="0">
                <a:solidFill>
                  <a:schemeClr val="accent4"/>
                </a:solidFill>
              </a:rPr>
              <a:t>Problems: </a:t>
            </a:r>
          </a:p>
          <a:p>
            <a:pPr lvl="2"/>
            <a:r>
              <a:rPr lang="en-US" dirty="0">
                <a:solidFill>
                  <a:schemeClr val="accent4"/>
                </a:solidFill>
              </a:rPr>
              <a:t>Less straightforward.</a:t>
            </a:r>
          </a:p>
          <a:p>
            <a:pPr lvl="2"/>
            <a:r>
              <a:rPr lang="en-US" dirty="0">
                <a:solidFill>
                  <a:schemeClr val="accent4"/>
                </a:solidFill>
              </a:rPr>
              <a:t>Try them on your own first, but then collaborate!  </a:t>
            </a:r>
          </a:p>
          <a:p>
            <a:r>
              <a:rPr lang="en-US" dirty="0"/>
              <a:t>See the website for guidelines on homework:</a:t>
            </a:r>
          </a:p>
          <a:p>
            <a:pPr lvl="1"/>
            <a:r>
              <a:rPr lang="en-US" dirty="0">
                <a:solidFill>
                  <a:schemeClr val="accent4"/>
                </a:solidFill>
              </a:rPr>
              <a:t>Collaboration + Late Day policy (in the “Policies” tab)</a:t>
            </a:r>
          </a:p>
          <a:p>
            <a:pPr lvl="1"/>
            <a:r>
              <a:rPr lang="en-US" dirty="0">
                <a:solidFill>
                  <a:schemeClr val="accent4"/>
                </a:solidFill>
              </a:rPr>
              <a:t>Best practices (in the “Resources” tab)</a:t>
            </a:r>
          </a:p>
          <a:p>
            <a:pPr lvl="1"/>
            <a:r>
              <a:rPr lang="en-US" dirty="0">
                <a:solidFill>
                  <a:schemeClr val="accent4"/>
                </a:solidFill>
              </a:rPr>
              <a:t>Example Homework (in the “Resources” tab)</a:t>
            </a:r>
          </a:p>
          <a:p>
            <a:pPr lvl="1"/>
            <a:r>
              <a:rPr lang="en-US" dirty="0" err="1">
                <a:solidFill>
                  <a:schemeClr val="accent4"/>
                </a:solidFill>
                <a:latin typeface="Cambria Math" panose="02040503050406030204" pitchFamily="18" charset="0"/>
                <a:ea typeface="Cambria Math" panose="02040503050406030204" pitchFamily="18" charset="0"/>
              </a:rPr>
              <a:t>LaTeX</a:t>
            </a:r>
            <a:r>
              <a:rPr lang="en-US" dirty="0">
                <a:solidFill>
                  <a:schemeClr val="accent4"/>
                </a:solidFill>
              </a:rPr>
              <a:t> help (in the “Resources” tab)</a:t>
            </a:r>
          </a:p>
        </p:txBody>
      </p:sp>
    </p:spTree>
    <p:extLst>
      <p:ext uri="{BB962C8B-B14F-4D97-AF65-F5344CB8AC3E}">
        <p14:creationId xmlns:p14="http://schemas.microsoft.com/office/powerpoint/2010/main" val="3477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proofs by induction</a:t>
            </a:r>
          </a:p>
        </p:txBody>
      </p:sp>
      <p:sp>
        <p:nvSpPr>
          <p:cNvPr id="3" name="Content Placeholder 2"/>
          <p:cNvSpPr>
            <a:spLocks noGrp="1"/>
          </p:cNvSpPr>
          <p:nvPr>
            <p:ph idx="1"/>
          </p:nvPr>
        </p:nvSpPr>
        <p:spPr>
          <a:xfrm>
            <a:off x="344871" y="1825625"/>
            <a:ext cx="8799129" cy="4351338"/>
          </a:xfrm>
        </p:spPr>
        <p:txBody>
          <a:bodyPr/>
          <a:lstStyle/>
          <a:p>
            <a:r>
              <a:rPr lang="en-US" dirty="0"/>
              <a:t>We’re </a:t>
            </a:r>
            <a:r>
              <a:rPr lang="en-US" dirty="0" err="1"/>
              <a:t>gonna</a:t>
            </a:r>
            <a:r>
              <a:rPr lang="en-US" dirty="0"/>
              <a:t> see/do/skip over a lot of them.</a:t>
            </a:r>
          </a:p>
          <a:p>
            <a:r>
              <a:rPr lang="en-US" dirty="0"/>
              <a:t>I’m assuming you’re comfortable with them from CS103.</a:t>
            </a:r>
          </a:p>
          <a:p>
            <a:pPr lvl="1"/>
            <a:r>
              <a:rPr lang="en-US" dirty="0">
                <a:solidFill>
                  <a:schemeClr val="accent4"/>
                </a:solidFill>
              </a:rPr>
              <a:t>When you assume</a:t>
            </a:r>
            <a:r>
              <a:rPr lang="mr-IN" dirty="0">
                <a:solidFill>
                  <a:schemeClr val="accent4"/>
                </a:solidFill>
              </a:rPr>
              <a:t>…</a:t>
            </a:r>
            <a:endParaRPr lang="en-US" dirty="0">
              <a:solidFill>
                <a:schemeClr val="accent4"/>
              </a:solidFill>
            </a:endParaRPr>
          </a:p>
          <a:p>
            <a:r>
              <a:rPr lang="en-US" dirty="0"/>
              <a:t>If that went by too fast and was confusing:</a:t>
            </a:r>
          </a:p>
          <a:p>
            <a:pPr lvl="1"/>
            <a:r>
              <a:rPr lang="en-US" dirty="0">
                <a:solidFill>
                  <a:schemeClr val="accent4"/>
                </a:solidFill>
              </a:rPr>
              <a:t>GO TO SECTION </a:t>
            </a:r>
          </a:p>
          <a:p>
            <a:pPr lvl="1"/>
            <a:r>
              <a:rPr lang="en-US" sz="3200" b="1" dirty="0">
                <a:solidFill>
                  <a:schemeClr val="accent4"/>
                </a:solidFill>
              </a:rPr>
              <a:t>GO TO SECTION </a:t>
            </a:r>
          </a:p>
          <a:p>
            <a:pPr lvl="1"/>
            <a:r>
              <a:rPr lang="en-US" dirty="0">
                <a:solidFill>
                  <a:schemeClr val="accent4"/>
                </a:solidFill>
              </a:rPr>
              <a:t>Handout</a:t>
            </a:r>
          </a:p>
          <a:p>
            <a:pPr lvl="1"/>
            <a:r>
              <a:rPr lang="en-US" dirty="0">
                <a:solidFill>
                  <a:schemeClr val="accent4"/>
                </a:solidFill>
              </a:rPr>
              <a:t>References</a:t>
            </a:r>
          </a:p>
          <a:p>
            <a:pPr lvl="1"/>
            <a:r>
              <a:rPr lang="en-US" dirty="0">
                <a:solidFill>
                  <a:schemeClr val="accent4"/>
                </a:solidFill>
              </a:rPr>
              <a:t>Office Hours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72316" y="4298938"/>
            <a:ext cx="1900234" cy="2012961"/>
          </a:xfrm>
          <a:prstGeom prst="rect">
            <a:avLst/>
          </a:prstGeom>
        </p:spPr>
      </p:pic>
      <p:sp>
        <p:nvSpPr>
          <p:cNvPr id="6" name="TextBox 5"/>
          <p:cNvSpPr txBox="1"/>
          <p:nvPr/>
        </p:nvSpPr>
        <p:spPr>
          <a:xfrm>
            <a:off x="3155337" y="4575166"/>
            <a:ext cx="4168409" cy="2031325"/>
          </a:xfrm>
          <a:prstGeom prst="rect">
            <a:avLst/>
          </a:prstGeom>
          <a:noFill/>
        </p:spPr>
        <p:txBody>
          <a:bodyPr wrap="square" rtlCol="0">
            <a:spAutoFit/>
          </a:bodyPr>
          <a:lstStyle/>
          <a:p>
            <a:pPr algn="ctr"/>
            <a:r>
              <a:rPr lang="en-US" dirty="0">
                <a:solidFill>
                  <a:srgbClr val="7030A0"/>
                </a:solidFill>
              </a:rPr>
              <a:t>Make sure you really understand the argument on the previous slide!  Check out the handout for a more formal write-up, and go to section for an overview of what we are looking for in proofs by induction.</a:t>
            </a:r>
          </a:p>
          <a:p>
            <a:pPr algn="ctr"/>
            <a:endParaRPr lang="en-US" dirty="0">
              <a:solidFill>
                <a:srgbClr val="7030A0"/>
              </a:solidFill>
            </a:endParaRPr>
          </a:p>
        </p:txBody>
      </p:sp>
      <p:sp>
        <p:nvSpPr>
          <p:cNvPr id="7" name="TextBox 6"/>
          <p:cNvSpPr txBox="1"/>
          <p:nvPr/>
        </p:nvSpPr>
        <p:spPr>
          <a:xfrm>
            <a:off x="6544415" y="6237159"/>
            <a:ext cx="2956035" cy="369332"/>
          </a:xfrm>
          <a:prstGeom prst="rect">
            <a:avLst/>
          </a:prstGeom>
          <a:noFill/>
        </p:spPr>
        <p:txBody>
          <a:bodyPr wrap="square" rtlCol="0">
            <a:spAutoFit/>
          </a:bodyPr>
          <a:lstStyle/>
          <a:p>
            <a:r>
              <a:rPr lang="en-US" dirty="0" err="1">
                <a:solidFill>
                  <a:srgbClr val="7030A0"/>
                </a:solidFill>
              </a:rPr>
              <a:t>Siggi</a:t>
            </a:r>
            <a:r>
              <a:rPr lang="en-US" dirty="0">
                <a:solidFill>
                  <a:srgbClr val="7030A0"/>
                </a:solidFill>
              </a:rPr>
              <a:t> the Studious Stork</a:t>
            </a:r>
          </a:p>
        </p:txBody>
      </p:sp>
    </p:spTree>
    <p:extLst>
      <p:ext uri="{BB962C8B-B14F-4D97-AF65-F5344CB8AC3E}">
        <p14:creationId xmlns:p14="http://schemas.microsoft.com/office/powerpoint/2010/main" val="6353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FFEE-F6DA-C44B-9362-ADD39AC41F53}"/>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709B83F2-6BA7-F940-A840-0CA000AA1380}"/>
              </a:ext>
            </a:extLst>
          </p:cNvPr>
          <p:cNvSpPr>
            <a:spLocks noGrp="1"/>
          </p:cNvSpPr>
          <p:nvPr>
            <p:ph idx="1"/>
          </p:nvPr>
        </p:nvSpPr>
        <p:spPr/>
        <p:txBody>
          <a:bodyPr/>
          <a:lstStyle/>
          <a:p>
            <a:r>
              <a:rPr lang="en-US" dirty="0"/>
              <a:t>In this class we will use worst-case analysis:</a:t>
            </a:r>
          </a:p>
          <a:p>
            <a:pPr lvl="1"/>
            <a:r>
              <a:rPr lang="en-US" dirty="0">
                <a:solidFill>
                  <a:schemeClr val="accent4"/>
                </a:solidFill>
              </a:rPr>
              <a:t>We assume that a “bad guy” comes up with a worst-case input for our algorithm, and we measure performance on that worst-case input.</a:t>
            </a:r>
          </a:p>
          <a:p>
            <a:pPr lvl="1"/>
            <a:endParaRPr lang="en-US" dirty="0"/>
          </a:p>
          <a:p>
            <a:r>
              <a:rPr lang="en-US" dirty="0"/>
              <a:t>With this definition, </a:t>
            </a:r>
            <a:r>
              <a:rPr lang="en-US" dirty="0" err="1"/>
              <a:t>InsertionSort</a:t>
            </a:r>
            <a:r>
              <a:rPr lang="en-US" dirty="0"/>
              <a:t> “works”</a:t>
            </a:r>
          </a:p>
          <a:p>
            <a:pPr lvl="1"/>
            <a:r>
              <a:rPr lang="en-US" dirty="0">
                <a:solidFill>
                  <a:schemeClr val="accent4"/>
                </a:solidFill>
              </a:rPr>
              <a:t>Proof by induction!</a:t>
            </a:r>
          </a:p>
        </p:txBody>
      </p:sp>
    </p:spTree>
    <p:extLst>
      <p:ext uri="{BB962C8B-B14F-4D97-AF65-F5344CB8AC3E}">
        <p14:creationId xmlns:p14="http://schemas.microsoft.com/office/powerpoint/2010/main" val="826821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Analysis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3980793" y="3149099"/>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965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32A6-1C6C-1848-822F-4F46F106DFAE}"/>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9786D530-DD29-DE49-9829-4B8D3810F83E}"/>
              </a:ext>
            </a:extLst>
          </p:cNvPr>
          <p:cNvSpPr>
            <a:spLocks noGrp="1"/>
          </p:cNvSpPr>
          <p:nvPr>
            <p:ph idx="1"/>
          </p:nvPr>
        </p:nvSpPr>
        <p:spPr/>
        <p:txBody>
          <a:bodyPr/>
          <a:lstStyle/>
          <a:p>
            <a:r>
              <a:rPr lang="en-US" dirty="0"/>
              <a:t>This fast:</a:t>
            </a:r>
          </a:p>
        </p:txBody>
      </p:sp>
      <p:pic>
        <p:nvPicPr>
          <p:cNvPr id="5" name="Picture 4">
            <a:extLst>
              <a:ext uri="{FF2B5EF4-FFF2-40B4-BE49-F238E27FC236}">
                <a16:creationId xmlns:a16="http://schemas.microsoft.com/office/drawing/2014/main" id="{A79A385E-30ED-B24A-9A07-087866D80DBE}"/>
              </a:ext>
            </a:extLst>
          </p:cNvPr>
          <p:cNvPicPr>
            <a:picLocks noChangeAspect="1"/>
          </p:cNvPicPr>
          <p:nvPr/>
        </p:nvPicPr>
        <p:blipFill>
          <a:blip r:embed="rId2"/>
          <a:stretch>
            <a:fillRect/>
          </a:stretch>
        </p:blipFill>
        <p:spPr>
          <a:xfrm>
            <a:off x="2109992" y="2684931"/>
            <a:ext cx="4924016" cy="3492032"/>
          </a:xfrm>
          <a:prstGeom prst="rect">
            <a:avLst/>
          </a:prstGeom>
        </p:spPr>
      </p:pic>
      <p:pic>
        <p:nvPicPr>
          <p:cNvPr id="6" name="Picture 5">
            <a:extLst>
              <a:ext uri="{FF2B5EF4-FFF2-40B4-BE49-F238E27FC236}">
                <a16:creationId xmlns:a16="http://schemas.microsoft.com/office/drawing/2014/main" id="{629391C2-C921-0640-AFCA-6D3C4EF72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996" y="4305782"/>
            <a:ext cx="1252706" cy="1383125"/>
          </a:xfrm>
          <a:prstGeom prst="rect">
            <a:avLst/>
          </a:prstGeom>
        </p:spPr>
      </p:pic>
    </p:spTree>
    <p:extLst>
      <p:ext uri="{BB962C8B-B14F-4D97-AF65-F5344CB8AC3E}">
        <p14:creationId xmlns:p14="http://schemas.microsoft.com/office/powerpoint/2010/main" val="25800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0F4D-91C1-134B-915D-35D423BCED3F}"/>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800C95F4-5096-3E42-AD05-1BBE8668CC2E}"/>
              </a:ext>
            </a:extLst>
          </p:cNvPr>
          <p:cNvSpPr>
            <a:spLocks noGrp="1"/>
          </p:cNvSpPr>
          <p:nvPr>
            <p:ph idx="1"/>
          </p:nvPr>
        </p:nvSpPr>
        <p:spPr>
          <a:xfrm>
            <a:off x="628650" y="1825625"/>
            <a:ext cx="4606506" cy="4351338"/>
          </a:xfrm>
        </p:spPr>
        <p:txBody>
          <a:bodyPr/>
          <a:lstStyle/>
          <a:p>
            <a:r>
              <a:rPr lang="en-US" dirty="0"/>
              <a:t>The “same” algorithm can be slower or faster depending on  the implementations.</a:t>
            </a:r>
          </a:p>
          <a:p>
            <a:r>
              <a:rPr lang="en-US" dirty="0"/>
              <a:t>It can also be slower or faster depending on the hardware that we run it on.</a:t>
            </a:r>
          </a:p>
        </p:txBody>
      </p:sp>
      <p:pic>
        <p:nvPicPr>
          <p:cNvPr id="4" name="Picture 3">
            <a:extLst>
              <a:ext uri="{FF2B5EF4-FFF2-40B4-BE49-F238E27FC236}">
                <a16:creationId xmlns:a16="http://schemas.microsoft.com/office/drawing/2014/main" id="{691A8632-63D4-044F-85BB-8E8E17D65C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9329" y="2004299"/>
            <a:ext cx="3538454" cy="2509414"/>
          </a:xfrm>
          <a:prstGeom prst="rect">
            <a:avLst/>
          </a:prstGeom>
        </p:spPr>
      </p:pic>
      <p:pic>
        <p:nvPicPr>
          <p:cNvPr id="5" name="Picture 4">
            <a:extLst>
              <a:ext uri="{FF2B5EF4-FFF2-40B4-BE49-F238E27FC236}">
                <a16:creationId xmlns:a16="http://schemas.microsoft.com/office/drawing/2014/main" id="{4A8B85FA-11E4-9A45-8F26-3BA5FC986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7592" y="5150489"/>
            <a:ext cx="1338697" cy="1600858"/>
          </a:xfrm>
          <a:prstGeom prst="rect">
            <a:avLst/>
          </a:prstGeom>
        </p:spPr>
      </p:pic>
      <p:sp>
        <p:nvSpPr>
          <p:cNvPr id="6" name="TextBox 5">
            <a:extLst>
              <a:ext uri="{FF2B5EF4-FFF2-40B4-BE49-F238E27FC236}">
                <a16:creationId xmlns:a16="http://schemas.microsoft.com/office/drawing/2014/main" id="{E4801201-E20E-6F49-9FC0-410C972253A7}"/>
              </a:ext>
            </a:extLst>
          </p:cNvPr>
          <p:cNvSpPr txBox="1"/>
          <p:nvPr/>
        </p:nvSpPr>
        <p:spPr>
          <a:xfrm>
            <a:off x="5235156" y="4827323"/>
            <a:ext cx="2392561" cy="923330"/>
          </a:xfrm>
          <a:prstGeom prst="rect">
            <a:avLst/>
          </a:prstGeom>
          <a:noFill/>
        </p:spPr>
        <p:txBody>
          <a:bodyPr wrap="square" rtlCol="0">
            <a:spAutoFit/>
          </a:bodyPr>
          <a:lstStyle/>
          <a:p>
            <a:pPr algn="r"/>
            <a:r>
              <a:rPr lang="en-US" dirty="0">
                <a:solidFill>
                  <a:srgbClr val="7030A0"/>
                </a:solidFill>
              </a:rPr>
              <a:t>With this answer, “running time” isn’t even well-defined!</a:t>
            </a:r>
          </a:p>
        </p:txBody>
      </p:sp>
    </p:spTree>
    <p:extLst>
      <p:ext uri="{BB962C8B-B14F-4D97-AF65-F5344CB8AC3E}">
        <p14:creationId xmlns:p14="http://schemas.microsoft.com/office/powerpoint/2010/main" val="613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C77-F610-1446-B937-37FA50CE29C0}"/>
              </a:ext>
            </a:extLst>
          </p:cNvPr>
          <p:cNvSpPr>
            <a:spLocks noGrp="1"/>
          </p:cNvSpPr>
          <p:nvPr>
            <p:ph type="title"/>
          </p:nvPr>
        </p:nvSpPr>
        <p:spPr/>
        <p:txBody>
          <a:bodyPr/>
          <a:lstStyle/>
          <a:p>
            <a:r>
              <a:rPr lang="en-US" dirty="0"/>
              <a:t>How fast is </a:t>
            </a:r>
            <a:r>
              <a:rPr lang="en-US" dirty="0" err="1"/>
              <a:t>InsertionSort</a:t>
            </a:r>
            <a:r>
              <a:rPr lang="en-US" dirty="0"/>
              <a:t>?</a:t>
            </a:r>
          </a:p>
        </p:txBody>
      </p:sp>
      <p:sp>
        <p:nvSpPr>
          <p:cNvPr id="3" name="Content Placeholder 2">
            <a:extLst>
              <a:ext uri="{FF2B5EF4-FFF2-40B4-BE49-F238E27FC236}">
                <a16:creationId xmlns:a16="http://schemas.microsoft.com/office/drawing/2014/main" id="{0740E3CB-CA32-1A46-B471-BBC19150E786}"/>
              </a:ext>
            </a:extLst>
          </p:cNvPr>
          <p:cNvSpPr>
            <a:spLocks noGrp="1"/>
          </p:cNvSpPr>
          <p:nvPr>
            <p:ph idx="1"/>
          </p:nvPr>
        </p:nvSpPr>
        <p:spPr/>
        <p:txBody>
          <a:bodyPr/>
          <a:lstStyle/>
          <a:p>
            <a:r>
              <a:rPr lang="en-US" dirty="0"/>
              <a:t>Let’s count the number of operations!</a:t>
            </a:r>
          </a:p>
        </p:txBody>
      </p:sp>
      <p:sp>
        <p:nvSpPr>
          <p:cNvPr id="4" name="TextBox 3">
            <a:extLst>
              <a:ext uri="{FF2B5EF4-FFF2-40B4-BE49-F238E27FC236}">
                <a16:creationId xmlns:a16="http://schemas.microsoft.com/office/drawing/2014/main" id="{06B34161-9926-0144-A75A-7B10A4EE3977}"/>
              </a:ext>
            </a:extLst>
          </p:cNvPr>
          <p:cNvSpPr txBox="1"/>
          <p:nvPr/>
        </p:nvSpPr>
        <p:spPr>
          <a:xfrm>
            <a:off x="1799329" y="2550400"/>
            <a:ext cx="5545341" cy="2308324"/>
          </a:xfrm>
          <a:prstGeom prst="rect">
            <a:avLst/>
          </a:prstGeom>
          <a:noFill/>
          <a:ln>
            <a:solidFill>
              <a:schemeClr val="accent2"/>
            </a:solidFill>
          </a:ln>
        </p:spPr>
        <p:txBody>
          <a:bodyPr wrap="square" rtlCol="0">
            <a:spAutoFit/>
          </a:bodyPr>
          <a:lstStyle/>
          <a:p>
            <a:r>
              <a:rPr lang="mr-IN" b="1" dirty="0" err="1">
                <a:latin typeface="Courier" charset="0"/>
                <a:ea typeface="Courier" charset="0"/>
                <a:cs typeface="Courier" charset="0"/>
              </a:rPr>
              <a:t>def</a:t>
            </a:r>
            <a:r>
              <a:rPr lang="mr-IN" dirty="0">
                <a:latin typeface="Courier" charset="0"/>
                <a:ea typeface="Courier" charset="0"/>
                <a:cs typeface="Courier" charset="0"/>
              </a:rPr>
              <a:t> </a:t>
            </a:r>
            <a:r>
              <a:rPr lang="mr-IN" dirty="0" err="1">
                <a:latin typeface="Courier" charset="0"/>
                <a:ea typeface="Courier" charset="0"/>
                <a:cs typeface="Courier" charset="0"/>
              </a:rPr>
              <a:t>InsertionSort</a:t>
            </a:r>
            <a:r>
              <a:rPr lang="mr-IN" dirty="0">
                <a:latin typeface="Courier" charset="0"/>
                <a:ea typeface="Courier" charset="0"/>
                <a:cs typeface="Courier" charset="0"/>
              </a:rPr>
              <a:t>(</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en-US" dirty="0">
                <a:latin typeface="Courier" charset="0"/>
                <a:ea typeface="Courier" charset="0"/>
                <a:cs typeface="Courier" charset="0"/>
              </a:rPr>
              <a:t>   </a:t>
            </a:r>
            <a:r>
              <a:rPr lang="mr-IN" b="1" dirty="0" err="1">
                <a:latin typeface="Courier" charset="0"/>
                <a:ea typeface="Courier" charset="0"/>
                <a:cs typeface="Courier" charset="0"/>
              </a:rPr>
              <a:t>for</a:t>
            </a:r>
            <a:r>
              <a:rPr lang="mr-IN" dirty="0">
                <a:latin typeface="Courier" charset="0"/>
                <a:ea typeface="Courier" charset="0"/>
                <a:cs typeface="Courier" charset="0"/>
              </a:rPr>
              <a:t> </a:t>
            </a:r>
            <a:r>
              <a:rPr lang="mr-IN" dirty="0" err="1">
                <a:latin typeface="Courier" charset="0"/>
                <a:ea typeface="Courier" charset="0"/>
                <a:cs typeface="Courier" charset="0"/>
              </a:rPr>
              <a:t>i</a:t>
            </a:r>
            <a:r>
              <a:rPr lang="mr-IN" dirty="0">
                <a:latin typeface="Courier" charset="0"/>
                <a:ea typeface="Courier" charset="0"/>
                <a:cs typeface="Courier" charset="0"/>
              </a:rPr>
              <a:t> </a:t>
            </a:r>
            <a:r>
              <a:rPr lang="mr-IN" dirty="0" err="1">
                <a:latin typeface="Courier" charset="0"/>
                <a:ea typeface="Courier" charset="0"/>
                <a:cs typeface="Courier" charset="0"/>
              </a:rPr>
              <a:t>in</a:t>
            </a:r>
            <a:r>
              <a:rPr lang="mr-IN" dirty="0">
                <a:latin typeface="Courier" charset="0"/>
                <a:ea typeface="Courier" charset="0"/>
                <a:cs typeface="Courier" charset="0"/>
              </a:rPr>
              <a:t> </a:t>
            </a:r>
            <a:r>
              <a:rPr lang="mr-IN" dirty="0" err="1">
                <a:latin typeface="Courier" charset="0"/>
                <a:ea typeface="Courier" charset="0"/>
                <a:cs typeface="Courier" charset="0"/>
              </a:rPr>
              <a:t>range</a:t>
            </a:r>
            <a:r>
              <a:rPr lang="mr-IN" dirty="0">
                <a:latin typeface="Courier" charset="0"/>
                <a:ea typeface="Courier" charset="0"/>
                <a:cs typeface="Courier" charset="0"/>
              </a:rPr>
              <a:t>(1,len(</a:t>
            </a:r>
            <a:r>
              <a:rPr lang="mr-IN" dirty="0" err="1">
                <a:latin typeface="Courier" charset="0"/>
                <a:ea typeface="Courier" charset="0"/>
                <a:cs typeface="Courier" charset="0"/>
              </a:rPr>
              <a:t>A</a:t>
            </a:r>
            <a:r>
              <a:rPr lang="mr-IN" dirty="0">
                <a:latin typeface="Courier" charset="0"/>
                <a:ea typeface="Courier" charset="0"/>
                <a:cs typeface="Courier" charset="0"/>
              </a:rPr>
              <a:t>)):  </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current</a:t>
            </a:r>
            <a:r>
              <a:rPr lang="mr-IN" dirty="0">
                <a:latin typeface="Courier" charset="0"/>
                <a:ea typeface="Courier" charset="0"/>
                <a:cs typeface="Courier" charset="0"/>
              </a:rPr>
              <a:t>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i</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en-US"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i-1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b="1" dirty="0" err="1">
                <a:latin typeface="Courier" charset="0"/>
                <a:ea typeface="Courier" charset="0"/>
                <a:cs typeface="Courier" charset="0"/>
              </a:rPr>
              <a:t>while</a:t>
            </a:r>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&gt;= 0 </a:t>
            </a:r>
            <a:r>
              <a:rPr lang="mr-IN" dirty="0" err="1">
                <a:latin typeface="Courier" charset="0"/>
                <a:ea typeface="Courier" charset="0"/>
                <a:cs typeface="Courier" charset="0"/>
              </a:rPr>
              <a:t>and</a:t>
            </a:r>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 &gt; </a:t>
            </a:r>
            <a:r>
              <a:rPr lang="mr-IN" dirty="0" err="1">
                <a:latin typeface="Courier" charset="0"/>
                <a:ea typeface="Courier" charset="0"/>
                <a:cs typeface="Courier" charset="0"/>
              </a:rPr>
              <a:t>current</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A</a:t>
            </a:r>
            <a:r>
              <a:rPr lang="mr-IN" dirty="0">
                <a:latin typeface="Courier" charset="0"/>
                <a:ea typeface="Courier" charset="0"/>
                <a:cs typeface="Courier" charset="0"/>
              </a:rPr>
              <a:t>[</a:t>
            </a:r>
            <a:r>
              <a:rPr lang="mr-IN" dirty="0" err="1">
                <a:latin typeface="Courier" charset="0"/>
                <a:ea typeface="Courier" charset="0"/>
                <a:cs typeface="Courier" charset="0"/>
              </a:rPr>
              <a:t>j</a:t>
            </a:r>
            <a:r>
              <a:rPr lang="mr-IN" dirty="0">
                <a:latin typeface="Courier" charset="0"/>
                <a:ea typeface="Courier" charset="0"/>
                <a:cs typeface="Courier" charset="0"/>
              </a:rPr>
              <a:t>]</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j</a:t>
            </a:r>
            <a:r>
              <a:rPr lang="mr-IN" dirty="0">
                <a:latin typeface="Courier" charset="0"/>
                <a:ea typeface="Courier" charset="0"/>
                <a:cs typeface="Courier" charset="0"/>
              </a:rPr>
              <a:t> -= 1</a:t>
            </a:r>
            <a:endParaRPr lang="en-US" dirty="0">
              <a:latin typeface="Courier" charset="0"/>
              <a:ea typeface="Courier" charset="0"/>
              <a:cs typeface="Courier" charset="0"/>
            </a:endParaRPr>
          </a:p>
          <a:p>
            <a:r>
              <a:rPr lang="mr-IN" dirty="0">
                <a:latin typeface="Courier" charset="0"/>
                <a:ea typeface="Courier" charset="0"/>
                <a:cs typeface="Courier" charset="0"/>
              </a:rPr>
              <a:t>      </a:t>
            </a:r>
            <a:r>
              <a:rPr lang="mr-IN" dirty="0" err="1">
                <a:latin typeface="Courier" charset="0"/>
                <a:ea typeface="Courier" charset="0"/>
                <a:cs typeface="Courier" charset="0"/>
              </a:rPr>
              <a:t>A</a:t>
            </a:r>
            <a:r>
              <a:rPr lang="mr-IN" dirty="0">
                <a:latin typeface="Courier" charset="0"/>
                <a:ea typeface="Courier" charset="0"/>
                <a:cs typeface="Courier" charset="0"/>
              </a:rPr>
              <a:t>[j+1] = </a:t>
            </a:r>
            <a:r>
              <a:rPr lang="mr-IN" dirty="0" err="1">
                <a:latin typeface="Courier" charset="0"/>
                <a:ea typeface="Courier" charset="0"/>
                <a:cs typeface="Courier" charset="0"/>
              </a:rPr>
              <a:t>current</a:t>
            </a:r>
            <a:endParaRPr lang="en-US" dirty="0">
              <a:latin typeface="Courier" charset="0"/>
              <a:ea typeface="Courier" charset="0"/>
              <a:cs typeface="Courier" charset="0"/>
            </a:endParaRPr>
          </a:p>
        </p:txBody>
      </p:sp>
      <p:pic>
        <p:nvPicPr>
          <p:cNvPr id="5" name="Picture 4">
            <a:extLst>
              <a:ext uri="{FF2B5EF4-FFF2-40B4-BE49-F238E27FC236}">
                <a16:creationId xmlns:a16="http://schemas.microsoft.com/office/drawing/2014/main" id="{7A27BEC6-FB99-CE48-B608-A66B7E450E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4521" y="1280844"/>
            <a:ext cx="778715" cy="108956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0D725A-07BA-2F47-8C90-2DA046E4860E}"/>
                  </a:ext>
                </a:extLst>
              </p:cNvPr>
              <p:cNvSpPr txBox="1"/>
              <p:nvPr/>
            </p:nvSpPr>
            <p:spPr>
              <a:xfrm>
                <a:off x="324090" y="5038719"/>
                <a:ext cx="6846959" cy="1754326"/>
              </a:xfrm>
              <a:prstGeom prst="rect">
                <a:avLst/>
              </a:prstGeom>
              <a:noFill/>
            </p:spPr>
            <p:txBody>
              <a:bodyPr wrap="square" rtlCol="0">
                <a:spAutoFit/>
              </a:bodyPr>
              <a:lstStyle/>
              <a:p>
                <a:r>
                  <a:rPr lang="en-US" dirty="0"/>
                  <a:t>By my count*…</a:t>
                </a:r>
                <a:endParaRPr lang="en-US" b="0" dirty="0"/>
              </a:p>
              <a:p>
                <a:pPr marL="285750" indent="-285750">
                  <a:buFont typeface="Arial" panose="020B0604020202020204" pitchFamily="34" charset="0"/>
                  <a:buChar char="•"/>
                </a:pP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−1</m:t>
                    </m:r>
                  </m:oMath>
                </a14:m>
                <a:r>
                  <a:rPr lang="en-US" dirty="0"/>
                  <a:t> variable assignments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 −1</m:t>
                    </m:r>
                  </m:oMath>
                </a14:m>
                <a:r>
                  <a:rPr lang="en-US" dirty="0"/>
                  <a:t> increments/decrements</a:t>
                </a:r>
              </a:p>
              <a:p>
                <a:pPr marL="285750" indent="-285750">
                  <a:buFont typeface="Arial" panose="020B0604020202020204" pitchFamily="34" charset="0"/>
                  <a:buChar char="•"/>
                </a:pPr>
                <a14:m>
                  <m:oMath xmlns:m="http://schemas.openxmlformats.org/officeDocument/2006/math">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r>
                      <a:rPr lang="en-US" i="1">
                        <a:latin typeface="Cambria Math" panose="02040503050406030204" pitchFamily="18" charset="0"/>
                      </a:rPr>
                      <m:t>−</m:t>
                    </m:r>
                    <m:r>
                      <a:rPr lang="en-US" b="0" i="1" smtClean="0">
                        <a:latin typeface="Cambria Math" panose="02040503050406030204" pitchFamily="18" charset="0"/>
                      </a:rPr>
                      <m:t>4</m:t>
                    </m:r>
                    <m:r>
                      <a:rPr lang="en-US" i="1">
                        <a:latin typeface="Cambria Math" panose="02040503050406030204" pitchFamily="18" charset="0"/>
                      </a:rPr>
                      <m:t>𝑛</m:t>
                    </m:r>
                    <m:r>
                      <a:rPr lang="en-US" b="0" i="1" smtClean="0">
                        <a:latin typeface="Cambria Math" panose="02040503050406030204" pitchFamily="18" charset="0"/>
                      </a:rPr>
                      <m:t>+1</m:t>
                    </m:r>
                  </m:oMath>
                </a14:m>
                <a:r>
                  <a:rPr lang="en-US" dirty="0"/>
                  <a:t> comparisons</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mc:Choice>
        <mc:Fallback xmlns="">
          <p:sp>
            <p:nvSpPr>
              <p:cNvPr id="6" name="TextBox 5">
                <a:extLst>
                  <a:ext uri="{FF2B5EF4-FFF2-40B4-BE49-F238E27FC236}">
                    <a16:creationId xmlns:a16="http://schemas.microsoft.com/office/drawing/2014/main" id="{0D0D725A-07BA-2F47-8C90-2DA046E4860E}"/>
                  </a:ext>
                </a:extLst>
              </p:cNvPr>
              <p:cNvSpPr txBox="1">
                <a:spLocks noRot="1" noChangeAspect="1" noMove="1" noResize="1" noEditPoints="1" noAdjustHandles="1" noChangeArrowheads="1" noChangeShapeType="1" noTextEdit="1"/>
              </p:cNvSpPr>
              <p:nvPr/>
            </p:nvSpPr>
            <p:spPr>
              <a:xfrm>
                <a:off x="324090" y="5038719"/>
                <a:ext cx="6846959" cy="1754326"/>
              </a:xfrm>
              <a:prstGeom prst="rect">
                <a:avLst/>
              </a:prstGeom>
              <a:blipFill>
                <a:blip r:embed="rId3"/>
                <a:stretch>
                  <a:fillRect l="-741" t="-143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9250D5E-9C06-2A48-BFA8-4A7C8E439A56}"/>
              </a:ext>
            </a:extLst>
          </p:cNvPr>
          <p:cNvSpPr txBox="1"/>
          <p:nvPr/>
        </p:nvSpPr>
        <p:spPr>
          <a:xfrm>
            <a:off x="3437681" y="6251307"/>
            <a:ext cx="5706319" cy="584775"/>
          </a:xfrm>
          <a:prstGeom prst="rect">
            <a:avLst/>
          </a:prstGeom>
          <a:noFill/>
        </p:spPr>
        <p:txBody>
          <a:bodyPr wrap="square" rtlCol="0">
            <a:spAutoFit/>
          </a:bodyPr>
          <a:lstStyle/>
          <a:p>
            <a:pPr lvl="1" algn="r"/>
            <a:r>
              <a:rPr lang="en-US" sz="1600" dirty="0">
                <a:solidFill>
                  <a:srgbClr val="7030A0"/>
                </a:solidFill>
              </a:rPr>
              <a:t>*Do not pay attention to these formulas, they do not matter.  Also not valid for bug bounty points.</a:t>
            </a:r>
          </a:p>
        </p:txBody>
      </p:sp>
    </p:spTree>
    <p:extLst>
      <p:ext uri="{BB962C8B-B14F-4D97-AF65-F5344CB8AC3E}">
        <p14:creationId xmlns:p14="http://schemas.microsoft.com/office/powerpoint/2010/main" val="5399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uiExpand="1" build="p"/>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9D01-C338-8640-BA62-8ADB39E81C0E}"/>
              </a:ext>
            </a:extLst>
          </p:cNvPr>
          <p:cNvSpPr>
            <a:spLocks noGrp="1"/>
          </p:cNvSpPr>
          <p:nvPr>
            <p:ph type="title"/>
          </p:nvPr>
        </p:nvSpPr>
        <p:spPr/>
        <p:txBody>
          <a:bodyPr/>
          <a:lstStyle/>
          <a:p>
            <a:r>
              <a:rPr lang="en-US" dirty="0"/>
              <a:t>Issues with this answer?</a:t>
            </a:r>
          </a:p>
        </p:txBody>
      </p:sp>
      <p:sp>
        <p:nvSpPr>
          <p:cNvPr id="3" name="Content Placeholder 2">
            <a:extLst>
              <a:ext uri="{FF2B5EF4-FFF2-40B4-BE49-F238E27FC236}">
                <a16:creationId xmlns:a16="http://schemas.microsoft.com/office/drawing/2014/main" id="{A57C6637-4DC6-DD46-AF76-025DE38892FF}"/>
              </a:ext>
            </a:extLst>
          </p:cNvPr>
          <p:cNvSpPr>
            <a:spLocks noGrp="1"/>
          </p:cNvSpPr>
          <p:nvPr>
            <p:ph idx="1"/>
          </p:nvPr>
        </p:nvSpPr>
        <p:spPr>
          <a:xfrm>
            <a:off x="628650" y="1825625"/>
            <a:ext cx="4082246" cy="4351338"/>
          </a:xfrm>
        </p:spPr>
        <p:txBody>
          <a:bodyPr/>
          <a:lstStyle/>
          <a:p>
            <a:r>
              <a:rPr lang="en-US" dirty="0"/>
              <a:t>It’s very tedious!</a:t>
            </a:r>
          </a:p>
          <a:p>
            <a:r>
              <a:rPr lang="en-US" dirty="0"/>
              <a:t>In order to use this to understand running time, I need to know how long each operation takes, plus a whole bunch of other stuff…</a:t>
            </a:r>
          </a:p>
        </p:txBody>
      </p:sp>
      <p:pic>
        <p:nvPicPr>
          <p:cNvPr id="4" name="Picture 3">
            <a:extLst>
              <a:ext uri="{FF2B5EF4-FFF2-40B4-BE49-F238E27FC236}">
                <a16:creationId xmlns:a16="http://schemas.microsoft.com/office/drawing/2014/main" id="{9233DA33-8150-0D41-9188-78306A3EA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420" y="4485684"/>
            <a:ext cx="1855047" cy="2048176"/>
          </a:xfrm>
          <a:prstGeom prst="rect">
            <a:avLst/>
          </a:prstGeom>
        </p:spPr>
      </p:pic>
      <p:sp>
        <p:nvSpPr>
          <p:cNvPr id="5" name="TextBox 4">
            <a:extLst>
              <a:ext uri="{FF2B5EF4-FFF2-40B4-BE49-F238E27FC236}">
                <a16:creationId xmlns:a16="http://schemas.microsoft.com/office/drawing/2014/main" id="{6C16BEC2-F4D3-E344-901F-785E1D5593A1}"/>
              </a:ext>
            </a:extLst>
          </p:cNvPr>
          <p:cNvSpPr txBox="1"/>
          <p:nvPr/>
        </p:nvSpPr>
        <p:spPr>
          <a:xfrm>
            <a:off x="3483024" y="4843354"/>
            <a:ext cx="3123978" cy="923330"/>
          </a:xfrm>
          <a:prstGeom prst="rect">
            <a:avLst/>
          </a:prstGeom>
          <a:noFill/>
        </p:spPr>
        <p:txBody>
          <a:bodyPr wrap="square" rtlCol="0">
            <a:spAutoFit/>
          </a:bodyPr>
          <a:lstStyle/>
          <a:p>
            <a:pPr algn="ctr"/>
            <a:r>
              <a:rPr lang="en-US" dirty="0">
                <a:solidFill>
                  <a:schemeClr val="accent1"/>
                </a:solidFill>
              </a:rPr>
              <a:t>Counting individual </a:t>
            </a:r>
          </a:p>
          <a:p>
            <a:pPr algn="ctr"/>
            <a:r>
              <a:rPr lang="en-US" dirty="0">
                <a:solidFill>
                  <a:schemeClr val="accent1"/>
                </a:solidFill>
              </a:rPr>
              <a:t>operations is a lot of work and doesn’t seem very helpful!</a:t>
            </a:r>
          </a:p>
        </p:txBody>
      </p:sp>
      <p:sp>
        <p:nvSpPr>
          <p:cNvPr id="6" name="TextBox 5">
            <a:extLst>
              <a:ext uri="{FF2B5EF4-FFF2-40B4-BE49-F238E27FC236}">
                <a16:creationId xmlns:a16="http://schemas.microsoft.com/office/drawing/2014/main" id="{CB2903D3-F674-0646-BBE5-8190FB2C6329}"/>
              </a:ext>
            </a:extLst>
          </p:cNvPr>
          <p:cNvSpPr txBox="1"/>
          <p:nvPr/>
        </p:nvSpPr>
        <p:spPr>
          <a:xfrm>
            <a:off x="5914663" y="6447099"/>
            <a:ext cx="3044142" cy="369332"/>
          </a:xfrm>
          <a:prstGeom prst="rect">
            <a:avLst/>
          </a:prstGeom>
          <a:noFill/>
        </p:spPr>
        <p:txBody>
          <a:bodyPr wrap="square" rtlCol="0">
            <a:spAutoFit/>
          </a:bodyPr>
          <a:lstStyle/>
          <a:p>
            <a:r>
              <a:rPr lang="en-US" dirty="0">
                <a:solidFill>
                  <a:schemeClr val="accent1"/>
                </a:solidFill>
              </a:rPr>
              <a:t>Lucky the lackadaisical lemur</a:t>
            </a:r>
          </a:p>
        </p:txBody>
      </p:sp>
      <p:sp>
        <p:nvSpPr>
          <p:cNvPr id="7" name="TextBox 6">
            <a:extLst>
              <a:ext uri="{FF2B5EF4-FFF2-40B4-BE49-F238E27FC236}">
                <a16:creationId xmlns:a16="http://schemas.microsoft.com/office/drawing/2014/main" id="{FA6CDCD4-C606-3449-8B4F-1E711893686D}"/>
              </a:ext>
            </a:extLst>
          </p:cNvPr>
          <p:cNvSpPr txBox="1"/>
          <p:nvPr/>
        </p:nvSpPr>
        <p:spPr>
          <a:xfrm>
            <a:off x="4372069" y="1478552"/>
            <a:ext cx="4404701" cy="1815882"/>
          </a:xfrm>
          <a:prstGeom prst="rect">
            <a:avLst/>
          </a:prstGeom>
          <a:noFill/>
          <a:ln>
            <a:solidFill>
              <a:schemeClr val="accent2"/>
            </a:solidFill>
          </a:ln>
        </p:spPr>
        <p:txBody>
          <a:bodyPr wrap="square" rtlCol="0">
            <a:spAutoFit/>
          </a:bodyPr>
          <a:lstStyle/>
          <a:p>
            <a:r>
              <a:rPr lang="mr-IN" sz="1400" b="1" dirty="0" err="1">
                <a:latin typeface="Courier" charset="0"/>
                <a:ea typeface="Courier" charset="0"/>
                <a:cs typeface="Courier" charset="0"/>
              </a:rPr>
              <a:t>def</a:t>
            </a:r>
            <a:r>
              <a:rPr lang="mr-IN" sz="1400" dirty="0">
                <a:latin typeface="Courier" charset="0"/>
                <a:ea typeface="Courier" charset="0"/>
                <a:cs typeface="Courier" charset="0"/>
              </a:rPr>
              <a:t> </a:t>
            </a:r>
            <a:r>
              <a:rPr lang="mr-IN" sz="1400" dirty="0" err="1">
                <a:latin typeface="Courier" charset="0"/>
                <a:ea typeface="Courier" charset="0"/>
                <a:cs typeface="Courier" charset="0"/>
              </a:rPr>
              <a:t>InsertionSort</a:t>
            </a:r>
            <a:r>
              <a:rPr lang="mr-IN" sz="1400" dirty="0">
                <a:latin typeface="Courier" charset="0"/>
                <a:ea typeface="Courier" charset="0"/>
                <a:cs typeface="Courier" charset="0"/>
              </a:rPr>
              <a:t>(</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en-US" sz="1400" dirty="0">
                <a:latin typeface="Courier" charset="0"/>
                <a:ea typeface="Courier" charset="0"/>
                <a:cs typeface="Courier" charset="0"/>
              </a:rPr>
              <a:t>   </a:t>
            </a:r>
            <a:r>
              <a:rPr lang="mr-IN" sz="1400" b="1" dirty="0" err="1">
                <a:latin typeface="Courier" charset="0"/>
                <a:ea typeface="Courier" charset="0"/>
                <a:cs typeface="Courier" charset="0"/>
              </a:rPr>
              <a:t>for</a:t>
            </a:r>
            <a:r>
              <a:rPr lang="mr-IN" sz="1400" dirty="0">
                <a:latin typeface="Courier" charset="0"/>
                <a:ea typeface="Courier" charset="0"/>
                <a:cs typeface="Courier" charset="0"/>
              </a:rPr>
              <a:t> </a:t>
            </a:r>
            <a:r>
              <a:rPr lang="mr-IN" sz="1400" dirty="0" err="1">
                <a:latin typeface="Courier" charset="0"/>
                <a:ea typeface="Courier" charset="0"/>
                <a:cs typeface="Courier" charset="0"/>
              </a:rPr>
              <a:t>i</a:t>
            </a:r>
            <a:r>
              <a:rPr lang="mr-IN" sz="1400" dirty="0">
                <a:latin typeface="Courier" charset="0"/>
                <a:ea typeface="Courier" charset="0"/>
                <a:cs typeface="Courier" charset="0"/>
              </a:rPr>
              <a:t> </a:t>
            </a:r>
            <a:r>
              <a:rPr lang="mr-IN" sz="1400" dirty="0" err="1">
                <a:latin typeface="Courier" charset="0"/>
                <a:ea typeface="Courier" charset="0"/>
                <a:cs typeface="Courier" charset="0"/>
              </a:rPr>
              <a:t>in</a:t>
            </a:r>
            <a:r>
              <a:rPr lang="mr-IN" sz="1400" dirty="0">
                <a:latin typeface="Courier" charset="0"/>
                <a:ea typeface="Courier" charset="0"/>
                <a:cs typeface="Courier" charset="0"/>
              </a:rPr>
              <a:t> </a:t>
            </a:r>
            <a:r>
              <a:rPr lang="mr-IN" sz="1400" dirty="0" err="1">
                <a:latin typeface="Courier" charset="0"/>
                <a:ea typeface="Courier" charset="0"/>
                <a:cs typeface="Courier" charset="0"/>
              </a:rPr>
              <a:t>range</a:t>
            </a:r>
            <a:r>
              <a:rPr lang="mr-IN" sz="1400" dirty="0">
                <a:latin typeface="Courier" charset="0"/>
                <a:ea typeface="Courier" charset="0"/>
                <a:cs typeface="Courier" charset="0"/>
              </a:rPr>
              <a:t>(1,len(</a:t>
            </a:r>
            <a:r>
              <a:rPr lang="mr-IN" sz="1400" dirty="0" err="1">
                <a:latin typeface="Courier" charset="0"/>
                <a:ea typeface="Courier" charset="0"/>
                <a:cs typeface="Courier" charset="0"/>
              </a:rPr>
              <a:t>A</a:t>
            </a:r>
            <a:r>
              <a:rPr lang="mr-IN" sz="1400" dirty="0">
                <a:latin typeface="Courier" charset="0"/>
                <a:ea typeface="Courier" charset="0"/>
                <a:cs typeface="Courier" charset="0"/>
              </a:rPr>
              <a:t>)):  </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i</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en-US"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i-1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b="1" dirty="0" err="1">
                <a:latin typeface="Courier" charset="0"/>
                <a:ea typeface="Courier" charset="0"/>
                <a:cs typeface="Courier" charset="0"/>
              </a:rPr>
              <a:t>while</a:t>
            </a:r>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&gt;= 0 </a:t>
            </a:r>
            <a:r>
              <a:rPr lang="mr-IN" sz="1400" dirty="0" err="1">
                <a:latin typeface="Courier" charset="0"/>
                <a:ea typeface="Courier" charset="0"/>
                <a:cs typeface="Courier" charset="0"/>
              </a:rPr>
              <a:t>and</a:t>
            </a:r>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 &gt; </a:t>
            </a:r>
            <a:r>
              <a:rPr lang="mr-IN" sz="1400" dirty="0" err="1">
                <a:latin typeface="Courier" charset="0"/>
                <a:ea typeface="Courier" charset="0"/>
                <a:cs typeface="Courier" charset="0"/>
              </a:rPr>
              <a:t>current</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A</a:t>
            </a:r>
            <a:r>
              <a:rPr lang="mr-IN" sz="1400" dirty="0">
                <a:latin typeface="Courier" charset="0"/>
                <a:ea typeface="Courier" charset="0"/>
                <a:cs typeface="Courier" charset="0"/>
              </a:rPr>
              <a:t>[</a:t>
            </a:r>
            <a:r>
              <a:rPr lang="mr-IN" sz="1400" dirty="0" err="1">
                <a:latin typeface="Courier" charset="0"/>
                <a:ea typeface="Courier" charset="0"/>
                <a:cs typeface="Courier" charset="0"/>
              </a:rPr>
              <a:t>j</a:t>
            </a:r>
            <a:r>
              <a:rPr lang="mr-IN" sz="1400" dirty="0">
                <a:latin typeface="Courier" charset="0"/>
                <a:ea typeface="Courier" charset="0"/>
                <a:cs typeface="Courier" charset="0"/>
              </a:rPr>
              <a:t>]</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j</a:t>
            </a:r>
            <a:r>
              <a:rPr lang="mr-IN" sz="1400" dirty="0">
                <a:latin typeface="Courier" charset="0"/>
                <a:ea typeface="Courier" charset="0"/>
                <a:cs typeface="Courier" charset="0"/>
              </a:rPr>
              <a:t> -= 1</a:t>
            </a:r>
            <a:endParaRPr lang="en-US" sz="1400" dirty="0">
              <a:latin typeface="Courier" charset="0"/>
              <a:ea typeface="Courier" charset="0"/>
              <a:cs typeface="Courier" charset="0"/>
            </a:endParaRPr>
          </a:p>
          <a:p>
            <a:r>
              <a:rPr lang="mr-IN" sz="1400" dirty="0">
                <a:latin typeface="Courier" charset="0"/>
                <a:ea typeface="Courier" charset="0"/>
                <a:cs typeface="Courier" charset="0"/>
              </a:rPr>
              <a:t>      </a:t>
            </a:r>
            <a:r>
              <a:rPr lang="mr-IN" sz="1400" dirty="0" err="1">
                <a:latin typeface="Courier" charset="0"/>
                <a:ea typeface="Courier" charset="0"/>
                <a:cs typeface="Courier" charset="0"/>
              </a:rPr>
              <a:t>A</a:t>
            </a:r>
            <a:r>
              <a:rPr lang="mr-IN" sz="1400" dirty="0">
                <a:latin typeface="Courier" charset="0"/>
                <a:ea typeface="Courier" charset="0"/>
                <a:cs typeface="Courier" charset="0"/>
              </a:rPr>
              <a:t>[j+1] = </a:t>
            </a:r>
            <a:r>
              <a:rPr lang="mr-IN" sz="1400" dirty="0" err="1">
                <a:latin typeface="Courier" charset="0"/>
                <a:ea typeface="Courier" charset="0"/>
                <a:cs typeface="Courier" charset="0"/>
              </a:rPr>
              <a:t>current</a:t>
            </a:r>
            <a:endParaRPr lang="en-US" sz="1400" dirty="0">
              <a:latin typeface="Courier" charset="0"/>
              <a:ea typeface="Courier" charset="0"/>
              <a:cs typeface="Courier" charset="0"/>
            </a:endParaRPr>
          </a:p>
        </p:txBody>
      </p:sp>
    </p:spTree>
    <p:extLst>
      <p:ext uri="{BB962C8B-B14F-4D97-AF65-F5344CB8AC3E}">
        <p14:creationId xmlns:p14="http://schemas.microsoft.com/office/powerpoint/2010/main" val="13212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443482" cy="1325563"/>
          </a:xfrm>
        </p:spPr>
        <p:txBody>
          <a:bodyPr>
            <a:normAutofit/>
          </a:bodyPr>
          <a:lstStyle/>
          <a:p>
            <a:r>
              <a:rPr lang="en-US" dirty="0"/>
              <a:t>In this class we will use…</a:t>
            </a:r>
          </a:p>
        </p:txBody>
      </p:sp>
      <p:sp>
        <p:nvSpPr>
          <p:cNvPr id="3" name="Content Placeholder 2"/>
          <p:cNvSpPr>
            <a:spLocks noGrp="1"/>
          </p:cNvSpPr>
          <p:nvPr>
            <p:ph idx="1"/>
          </p:nvPr>
        </p:nvSpPr>
        <p:spPr>
          <a:xfrm>
            <a:off x="659049" y="1408936"/>
            <a:ext cx="7786146" cy="4813714"/>
          </a:xfrm>
        </p:spPr>
        <p:txBody>
          <a:bodyPr>
            <a:normAutofit/>
          </a:bodyPr>
          <a:lstStyle/>
          <a:p>
            <a:pPr marL="457200" lvl="1" indent="0">
              <a:buNone/>
            </a:pPr>
            <a:endParaRPr lang="en-US" dirty="0">
              <a:solidFill>
                <a:schemeClr val="accent4"/>
              </a:solidFill>
            </a:endParaRPr>
          </a:p>
          <a:p>
            <a:r>
              <a:rPr lang="en-US" b="1" dirty="0"/>
              <a:t>Big-Oh notation!</a:t>
            </a:r>
          </a:p>
          <a:p>
            <a:r>
              <a:rPr lang="en-US" dirty="0"/>
              <a:t>Gives us a meaningful way to talk about the running time of an algorithm, independent of programming language, computing platform, etc., without having to count all the operations.</a:t>
            </a:r>
          </a:p>
        </p:txBody>
      </p:sp>
    </p:spTree>
    <p:extLst>
      <p:ext uri="{BB962C8B-B14F-4D97-AF65-F5344CB8AC3E}">
        <p14:creationId xmlns:p14="http://schemas.microsoft.com/office/powerpoint/2010/main" val="2138352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98" y="0"/>
            <a:ext cx="7886700" cy="1325563"/>
          </a:xfrm>
        </p:spPr>
        <p:txBody>
          <a:bodyPr>
            <a:normAutofit/>
          </a:bodyPr>
          <a:lstStyle/>
          <a:p>
            <a:r>
              <a:rPr lang="en-US"/>
              <a:t>Main idea:</a:t>
            </a:r>
            <a:endParaRPr lang="en-US" sz="3600" dirty="0">
              <a:solidFill>
                <a:srgbClr val="F26021"/>
              </a:solidFill>
            </a:endParaRPr>
          </a:p>
        </p:txBody>
      </p:sp>
      <p:sp>
        <p:nvSpPr>
          <p:cNvPr id="4" name="TextBox 3"/>
          <p:cNvSpPr txBox="1"/>
          <p:nvPr/>
        </p:nvSpPr>
        <p:spPr>
          <a:xfrm>
            <a:off x="368857" y="1389885"/>
            <a:ext cx="8428302" cy="523220"/>
          </a:xfrm>
          <a:prstGeom prst="rect">
            <a:avLst/>
          </a:prstGeom>
          <a:noFill/>
        </p:spPr>
        <p:txBody>
          <a:bodyPr wrap="square" rtlCol="0">
            <a:spAutoFit/>
          </a:bodyPr>
          <a:lstStyle/>
          <a:p>
            <a:pPr algn="ctr"/>
            <a:r>
              <a:rPr lang="en-US" sz="2800" dirty="0"/>
              <a:t>Focus on how the runtime</a:t>
            </a:r>
            <a:r>
              <a:rPr lang="en-US" sz="2800" b="1" dirty="0"/>
              <a:t> scales </a:t>
            </a:r>
            <a:r>
              <a:rPr lang="en-US" sz="2800" dirty="0"/>
              <a:t>with n (the input size).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505563">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pPr algn="ctr"/>
                          <a14:m>
                            <m:oMath xmlns:m="http://schemas.openxmlformats.org/officeDocument/2006/math">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10</m:t>
                                  </m:r>
                                </m:den>
                              </m:f>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+100</m:t>
                              </m:r>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44510433"/>
                      </a:ext>
                    </a:extLst>
                  </a:tr>
                  <a:tr h="602468">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.063</m:t>
                                </m:r>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r>
                                  <a:rPr lang="en-US" sz="2000" b="0" i="1" smtClean="0">
                                    <a:solidFill>
                                      <a:schemeClr val="tx1"/>
                                    </a:solidFill>
                                    <a:latin typeface="Cambria Math" panose="02040503050406030204" pitchFamily="18" charset="0"/>
                                  </a:rPr>
                                  <m:t>−.5 </m:t>
                                </m:r>
                                <m:r>
                                  <a:rPr lang="en-US" sz="2000" b="0" i="1" smtClean="0">
                                    <a:solidFill>
                                      <a:schemeClr val="tx1"/>
                                    </a:solidFill>
                                    <a:latin typeface="Cambria Math" panose="02040503050406030204" pitchFamily="18" charset="0"/>
                                  </a:rPr>
                                  <m:t>𝑛</m:t>
                                </m:r>
                                <m:r>
                                  <a:rPr lang="en-US" sz="2000" b="0" i="1" smtClean="0">
                                    <a:solidFill>
                                      <a:schemeClr val="tx1"/>
                                    </a:solidFill>
                                    <a:latin typeface="Cambria Math" panose="02040503050406030204" pitchFamily="18" charset="0"/>
                                  </a:rPr>
                                  <m:t>+12.7 </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i="1">
                                            <a:solidFill>
                                              <a:schemeClr val="tx1"/>
                                            </a:solidFill>
                                            <a:latin typeface="Cambria Math" panose="02040503050406030204" pitchFamily="18" charset="0"/>
                                          </a:rPr>
                                          <m:t>2</m:t>
                                        </m:r>
                                      </m:sup>
                                    </m:sSup>
                                  </m:e>
                                </m:d>
                              </m:oMath>
                            </m:oMathPara>
                          </a14:m>
                          <a:endParaRPr lang="en-US" sz="2000" dirty="0">
                            <a:solidFill>
                              <a:schemeClr val="tx1"/>
                            </a:solidFill>
                          </a:endParaRPr>
                        </a:p>
                      </a:txBody>
                      <a:tcPr anchor="ctr"/>
                    </a:tc>
                    <a:extLst>
                      <a:ext uri="{0D108BD9-81ED-4DB2-BD59-A6C34878D82A}">
                        <a16:rowId xmlns:a16="http://schemas.microsoft.com/office/drawing/2014/main" val="294634376"/>
                      </a:ext>
                    </a:extLst>
                  </a:tr>
                  <a:tr h="680030">
                    <a:tc>
                      <a:txBody>
                        <a:bodyPr/>
                        <a:lstStyle/>
                        <a:p>
                          <a:pPr algn="ctr"/>
                          <a14:m>
                            <m:oMath xmlns:m="http://schemas.openxmlformats.org/officeDocument/2006/math">
                              <m:r>
                                <a:rPr lang="en-US" sz="2000" b="0" i="1" smtClean="0">
                                  <a:solidFill>
                                    <a:schemeClr val="tx1"/>
                                  </a:solidFill>
                                  <a:latin typeface="Cambria Math" panose="02040503050406030204" pitchFamily="18" charset="0"/>
                                </a:rPr>
                                <m:t>100</m:t>
                              </m:r>
                              <m:r>
                                <a:rPr lang="en-US" sz="2000" i="1">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10000</m:t>
                                  </m:r>
                                </m:sup>
                              </m:sSup>
                              <m:rad>
                                <m:radPr>
                                  <m:degHide m:val="on"/>
                                  <m:ctrlPr>
                                    <a:rPr lang="en-US" sz="2000" b="0" i="1" smtClean="0">
                                      <a:solidFill>
                                        <a:schemeClr val="tx1"/>
                                      </a:solidFill>
                                      <a:latin typeface="Cambria Math" panose="02040503050406030204" pitchFamily="18" charset="0"/>
                                    </a:rPr>
                                  </m:ctrlPr>
                                </m:radPr>
                                <m:deg/>
                                <m:e>
                                  <m:r>
                                    <a:rPr lang="en-US" sz="2000" b="0" i="1" smtClean="0">
                                      <a:solidFill>
                                        <a:schemeClr val="tx1"/>
                                      </a:solidFill>
                                      <a:latin typeface="Cambria Math" panose="02040503050406030204" pitchFamily="18" charset="0"/>
                                    </a:rPr>
                                    <m:t>𝑛</m:t>
                                  </m:r>
                                </m:e>
                              </m:rad>
                            </m:oMath>
                          </a14:m>
                          <a:r>
                            <a:rPr lang="en-US" sz="2000" dirty="0">
                              <a:solidFill>
                                <a:schemeClr val="tx1"/>
                              </a:solidFill>
                            </a:rPr>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𝑛</m:t>
                                        </m:r>
                                      </m:e>
                                      <m:sup>
                                        <m:r>
                                          <a:rPr lang="en-US" sz="2000" b="0" i="1" smtClean="0">
                                            <a:solidFill>
                                              <a:schemeClr val="tx1"/>
                                            </a:solidFill>
                                            <a:latin typeface="Cambria Math" panose="02040503050406030204" pitchFamily="18" charset="0"/>
                                          </a:rPr>
                                          <m:t>1.5</m:t>
                                        </m:r>
                                      </m:sup>
                                    </m:sSup>
                                  </m:e>
                                </m:d>
                              </m:oMath>
                            </m:oMathPara>
                          </a14:m>
                          <a:endParaRPr lang="en-US" sz="2000" dirty="0">
                            <a:solidFill>
                              <a:schemeClr val="tx1"/>
                            </a:solidFill>
                          </a:endParaRPr>
                        </a:p>
                      </a:txBody>
                      <a:tcPr anchor="ctr"/>
                    </a:tc>
                    <a:extLst>
                      <a:ext uri="{0D108BD9-81ED-4DB2-BD59-A6C34878D82A}">
                        <a16:rowId xmlns:a16="http://schemas.microsoft.com/office/drawing/2014/main" val="1892233237"/>
                      </a:ext>
                    </a:extLst>
                  </a:tr>
                  <a:tr h="804734">
                    <a:tc>
                      <a:txBody>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11</m:t>
                                </m:r>
                                <m:r>
                                  <a:rPr lang="en-US" sz="2000" i="1">
                                    <a:solidFill>
                                      <a:schemeClr val="tx1"/>
                                    </a:solidFill>
                                    <a:latin typeface="Cambria Math" panose="02040503050406030204" pitchFamily="18" charset="0"/>
                                  </a:rPr>
                                  <m:t>⋅</m:t>
                                </m:r>
                                <m:r>
                                  <a:rPr lang="en-US" sz="200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r>
                                  <a:rPr lang="en-US" sz="2000" i="1">
                                    <a:solidFill>
                                      <a:schemeClr val="tx1"/>
                                    </a:solidFill>
                                    <a:latin typeface="Cambria Math" panose="02040503050406030204" pitchFamily="18" charset="0"/>
                                  </a:rPr>
                                  <m:t>+1</m:t>
                                </m:r>
                              </m:oMath>
                            </m:oMathPara>
                          </a14:m>
                          <a:endParaRPr lang="en-US" sz="2000" dirty="0">
                            <a:solidFill>
                              <a:schemeClr val="tx1"/>
                            </a:solidFill>
                          </a:endParaRP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i="1" smtClean="0">
                                    <a:solidFill>
                                      <a:schemeClr val="tx1"/>
                                    </a:solidFill>
                                    <a:latin typeface="Cambria Math" panose="02040503050406030204" pitchFamily="18" charset="0"/>
                                  </a:rPr>
                                  <m:t>𝑂</m:t>
                                </m:r>
                                <m:d>
                                  <m:dPr>
                                    <m:ctrlPr>
                                      <a:rPr lang="en-US" sz="200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func>
                                      <m:funcPr>
                                        <m:ctrlPr>
                                          <a:rPr lang="en-US" sz="2000" b="0" i="1" smtClean="0">
                                            <a:solidFill>
                                              <a:schemeClr val="tx1"/>
                                            </a:solidFill>
                                            <a:latin typeface="Cambria Math" panose="02040503050406030204" pitchFamily="18" charset="0"/>
                                          </a:rPr>
                                        </m:ctrlPr>
                                      </m:funcPr>
                                      <m:fName>
                                        <m:r>
                                          <m:rPr>
                                            <m:sty m:val="p"/>
                                          </m:rPr>
                                          <a:rPr lang="en-US" sz="2000" b="0" i="0" smtClean="0">
                                            <a:solidFill>
                                              <a:schemeClr val="tx1"/>
                                            </a:solidFill>
                                            <a:latin typeface="Cambria Math" panose="02040503050406030204" pitchFamily="18" charset="0"/>
                                          </a:rPr>
                                          <m:t>log</m:t>
                                        </m:r>
                                      </m:fName>
                                      <m:e>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𝑛</m:t>
                                            </m:r>
                                          </m:e>
                                        </m:d>
                                      </m:e>
                                    </m:func>
                                  </m:e>
                                </m:d>
                              </m:oMath>
                            </m:oMathPara>
                          </a14:m>
                          <a:endParaRPr lang="en-US" sz="2000" dirty="0">
                            <a:solidFill>
                              <a:schemeClr val="tx1"/>
                            </a:solidFill>
                          </a:endParaRPr>
                        </a:p>
                      </a:txBody>
                      <a:tcPr anchor="ctr"/>
                    </a:tc>
                    <a:extLst>
                      <a:ext uri="{0D108BD9-81ED-4DB2-BD59-A6C34878D82A}">
                        <a16:rowId xmlns:a16="http://schemas.microsoft.com/office/drawing/2014/main" val="3686425301"/>
                      </a:ext>
                    </a:extLst>
                  </a:tr>
                </a:tbl>
              </a:graphicData>
            </a:graphic>
          </p:graphicFrame>
        </mc:Choice>
        <mc:Fallback xmlns="">
          <p:graphicFrame>
            <p:nvGraphicFramePr>
              <p:cNvPr id="6" name="Table 5">
                <a:extLst>
                  <a:ext uri="{FF2B5EF4-FFF2-40B4-BE49-F238E27FC236}">
                    <a16:creationId xmlns:a16="http://schemas.microsoft.com/office/drawing/2014/main" id="{99613872-7111-3F45-8B86-68E508894E1E}"/>
                  </a:ext>
                </a:extLst>
              </p:cNvPr>
              <p:cNvGraphicFramePr>
                <a:graphicFrameLocks noGrp="1"/>
              </p:cNvGraphicFramePr>
              <p:nvPr>
                <p:extLst>
                  <p:ext uri="{D42A27DB-BD31-4B8C-83A1-F6EECF244321}">
                    <p14:modId xmlns:p14="http://schemas.microsoft.com/office/powerpoint/2010/main" val="180812669"/>
                  </p:ext>
                </p:extLst>
              </p:nvPr>
            </p:nvGraphicFramePr>
            <p:xfrm>
              <a:off x="739757" y="3164747"/>
              <a:ext cx="5753966" cy="3422949"/>
            </p:xfrm>
            <a:graphic>
              <a:graphicData uri="http://schemas.openxmlformats.org/drawingml/2006/table">
                <a:tbl>
                  <a:tblPr firstRow="1" bandRow="1">
                    <a:tableStyleId>{5C22544A-7EE6-4342-B048-85BDC9FD1C3A}</a:tableStyleId>
                  </a:tblPr>
                  <a:tblGrid>
                    <a:gridCol w="3440257">
                      <a:extLst>
                        <a:ext uri="{9D8B030D-6E8A-4147-A177-3AD203B41FA5}">
                          <a16:colId xmlns:a16="http://schemas.microsoft.com/office/drawing/2014/main" val="1894200867"/>
                        </a:ext>
                      </a:extLst>
                    </a:gridCol>
                    <a:gridCol w="2313709">
                      <a:extLst>
                        <a:ext uri="{9D8B030D-6E8A-4147-A177-3AD203B41FA5}">
                          <a16:colId xmlns:a16="http://schemas.microsoft.com/office/drawing/2014/main" val="3606125783"/>
                        </a:ext>
                      </a:extLst>
                    </a:gridCol>
                  </a:tblGrid>
                  <a:tr h="701040">
                    <a:tc>
                      <a:txBody>
                        <a:bodyPr/>
                        <a:lstStyle/>
                        <a:p>
                          <a:pPr algn="ctr"/>
                          <a:r>
                            <a:rPr lang="en-US" sz="2000" dirty="0">
                              <a:solidFill>
                                <a:schemeClr val="bg1"/>
                              </a:solidFill>
                            </a:rPr>
                            <a:t>Number of operations</a:t>
                          </a:r>
                        </a:p>
                      </a:txBody>
                      <a:tcPr anchor="ctr"/>
                    </a:tc>
                    <a:tc>
                      <a:txBody>
                        <a:bodyPr/>
                        <a:lstStyle/>
                        <a:p>
                          <a:pPr algn="ctr"/>
                          <a:r>
                            <a:rPr lang="en-US" sz="2000" dirty="0">
                              <a:solidFill>
                                <a:schemeClr val="bg1"/>
                              </a:solidFill>
                            </a:rPr>
                            <a:t>Asymptotic Running Time</a:t>
                          </a:r>
                        </a:p>
                      </a:txBody>
                      <a:tcPr anchor="ctr"/>
                    </a:tc>
                    <a:extLst>
                      <a:ext uri="{0D108BD9-81ED-4DB2-BD59-A6C34878D82A}">
                        <a16:rowId xmlns:a16="http://schemas.microsoft.com/office/drawing/2014/main" val="4173471355"/>
                      </a:ext>
                    </a:extLst>
                  </a:tr>
                  <a:tr h="634677">
                    <a:tc>
                      <a:txBody>
                        <a:bodyPr/>
                        <a:lstStyle/>
                        <a:p>
                          <a:endParaRPr lang="en-US"/>
                        </a:p>
                      </a:txBody>
                      <a:tcPr anchor="ctr">
                        <a:blipFill>
                          <a:blip r:embed="rId2"/>
                          <a:stretch>
                            <a:fillRect l="-369" t="-116000" r="-67897" b="-330000"/>
                          </a:stretch>
                        </a:blipFill>
                      </a:tcPr>
                    </a:tc>
                    <a:tc>
                      <a:txBody>
                        <a:bodyPr/>
                        <a:lstStyle/>
                        <a:p>
                          <a:endParaRPr lang="en-US"/>
                        </a:p>
                      </a:txBody>
                      <a:tcPr anchor="ctr">
                        <a:blipFill>
                          <a:blip r:embed="rId2"/>
                          <a:stretch>
                            <a:fillRect l="-148634" t="-116000" r="-546" b="-330000"/>
                          </a:stretch>
                        </a:blipFill>
                      </a:tcPr>
                    </a:tc>
                    <a:extLst>
                      <a:ext uri="{0D108BD9-81ED-4DB2-BD59-A6C34878D82A}">
                        <a16:rowId xmlns:a16="http://schemas.microsoft.com/office/drawing/2014/main" val="1844510433"/>
                      </a:ext>
                    </a:extLst>
                  </a:tr>
                  <a:tr h="602468">
                    <a:tc>
                      <a:txBody>
                        <a:bodyPr/>
                        <a:lstStyle/>
                        <a:p>
                          <a:endParaRPr lang="en-US"/>
                        </a:p>
                      </a:txBody>
                      <a:tcPr anchor="ctr">
                        <a:blipFill>
                          <a:blip r:embed="rId2"/>
                          <a:stretch>
                            <a:fillRect l="-369" t="-225000" r="-67897" b="-243750"/>
                          </a:stretch>
                        </a:blipFill>
                      </a:tcPr>
                    </a:tc>
                    <a:tc>
                      <a:txBody>
                        <a:bodyPr/>
                        <a:lstStyle/>
                        <a:p>
                          <a:endParaRPr lang="en-US"/>
                        </a:p>
                      </a:txBody>
                      <a:tcPr anchor="ctr">
                        <a:blipFill>
                          <a:blip r:embed="rId2"/>
                          <a:stretch>
                            <a:fillRect l="-148634" t="-225000" r="-546" b="-243750"/>
                          </a:stretch>
                        </a:blipFill>
                      </a:tcPr>
                    </a:tc>
                    <a:extLst>
                      <a:ext uri="{0D108BD9-81ED-4DB2-BD59-A6C34878D82A}">
                        <a16:rowId xmlns:a16="http://schemas.microsoft.com/office/drawing/2014/main" val="294634376"/>
                      </a:ext>
                    </a:extLst>
                  </a:tr>
                  <a:tr h="680030">
                    <a:tc>
                      <a:txBody>
                        <a:bodyPr/>
                        <a:lstStyle/>
                        <a:p>
                          <a:endParaRPr lang="en-US"/>
                        </a:p>
                      </a:txBody>
                      <a:tcPr anchor="ctr">
                        <a:blipFill>
                          <a:blip r:embed="rId2"/>
                          <a:stretch>
                            <a:fillRect l="-369" t="-288889" r="-67897" b="-116667"/>
                          </a:stretch>
                        </a:blipFill>
                      </a:tcPr>
                    </a:tc>
                    <a:tc>
                      <a:txBody>
                        <a:bodyPr/>
                        <a:lstStyle/>
                        <a:p>
                          <a:endParaRPr lang="en-US"/>
                        </a:p>
                      </a:txBody>
                      <a:tcPr anchor="ctr">
                        <a:blipFill>
                          <a:blip r:embed="rId2"/>
                          <a:stretch>
                            <a:fillRect l="-148634" t="-288889" r="-546" b="-116667"/>
                          </a:stretch>
                        </a:blipFill>
                      </a:tcPr>
                    </a:tc>
                    <a:extLst>
                      <a:ext uri="{0D108BD9-81ED-4DB2-BD59-A6C34878D82A}">
                        <a16:rowId xmlns:a16="http://schemas.microsoft.com/office/drawing/2014/main" val="1892233237"/>
                      </a:ext>
                    </a:extLst>
                  </a:tr>
                  <a:tr h="804734">
                    <a:tc>
                      <a:txBody>
                        <a:bodyPr/>
                        <a:lstStyle/>
                        <a:p>
                          <a:endParaRPr lang="en-US"/>
                        </a:p>
                      </a:txBody>
                      <a:tcPr anchor="ctr">
                        <a:blipFill>
                          <a:blip r:embed="rId2"/>
                          <a:stretch>
                            <a:fillRect l="-369" t="-333333" r="-67897"/>
                          </a:stretch>
                        </a:blipFill>
                      </a:tcPr>
                    </a:tc>
                    <a:tc>
                      <a:txBody>
                        <a:bodyPr/>
                        <a:lstStyle/>
                        <a:p>
                          <a:endParaRPr lang="en-US"/>
                        </a:p>
                      </a:txBody>
                      <a:tcPr anchor="ctr">
                        <a:blipFill>
                          <a:blip r:embed="rId2"/>
                          <a:stretch>
                            <a:fillRect l="-148634" t="-333333" r="-546"/>
                          </a:stretch>
                        </a:blipFill>
                      </a:tcPr>
                    </a:tc>
                    <a:extLst>
                      <a:ext uri="{0D108BD9-81ED-4DB2-BD59-A6C34878D82A}">
                        <a16:rowId xmlns:a16="http://schemas.microsoft.com/office/drawing/2014/main" val="3686425301"/>
                      </a:ext>
                    </a:extLst>
                  </a:tr>
                </a:tbl>
              </a:graphicData>
            </a:graphic>
          </p:graphicFrame>
        </mc:Fallback>
      </mc:AlternateContent>
      <p:sp>
        <p:nvSpPr>
          <p:cNvPr id="7" name="TextBox 6">
            <a:extLst>
              <a:ext uri="{FF2B5EF4-FFF2-40B4-BE49-F238E27FC236}">
                <a16:creationId xmlns:a16="http://schemas.microsoft.com/office/drawing/2014/main" id="{0A009954-CD25-E54F-A146-B3A283C864D3}"/>
              </a:ext>
            </a:extLst>
          </p:cNvPr>
          <p:cNvSpPr txBox="1"/>
          <p:nvPr/>
        </p:nvSpPr>
        <p:spPr>
          <a:xfrm>
            <a:off x="6761018" y="5417127"/>
            <a:ext cx="2382982" cy="923330"/>
          </a:xfrm>
          <a:prstGeom prst="rect">
            <a:avLst/>
          </a:prstGeom>
          <a:noFill/>
        </p:spPr>
        <p:txBody>
          <a:bodyPr wrap="square" rtlCol="0">
            <a:spAutoFit/>
          </a:bodyPr>
          <a:lstStyle/>
          <a:p>
            <a:pPr algn="r"/>
            <a:r>
              <a:rPr lang="en-US" dirty="0">
                <a:solidFill>
                  <a:srgbClr val="DE6769"/>
                </a:solidFill>
              </a:rPr>
              <a:t>We say this algorithm is “asymptotically faster” than the others.</a:t>
            </a:r>
          </a:p>
        </p:txBody>
      </p:sp>
      <p:cxnSp>
        <p:nvCxnSpPr>
          <p:cNvPr id="8" name="Straight Arrow Connector 7">
            <a:extLst>
              <a:ext uri="{FF2B5EF4-FFF2-40B4-BE49-F238E27FC236}">
                <a16:creationId xmlns:a16="http://schemas.microsoft.com/office/drawing/2014/main" id="{089E9681-4AFF-6A43-AD0F-4B454F1A07E1}"/>
              </a:ext>
            </a:extLst>
          </p:cNvPr>
          <p:cNvCxnSpPr>
            <a:cxnSpLocks/>
          </p:cNvCxnSpPr>
          <p:nvPr/>
        </p:nvCxnSpPr>
        <p:spPr>
          <a:xfrm flipH="1">
            <a:off x="6017741" y="5781810"/>
            <a:ext cx="743277" cy="285358"/>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CF08F63-CF1A-184C-B7A9-6F89FF029714}"/>
              </a:ext>
            </a:extLst>
          </p:cNvPr>
          <p:cNvSpPr/>
          <p:nvPr/>
        </p:nvSpPr>
        <p:spPr>
          <a:xfrm>
            <a:off x="1971462" y="3899298"/>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6769"/>
              </a:solidFill>
            </a:endParaRPr>
          </a:p>
        </p:txBody>
      </p:sp>
      <p:sp>
        <p:nvSpPr>
          <p:cNvPr id="10" name="Oval 9">
            <a:extLst>
              <a:ext uri="{FF2B5EF4-FFF2-40B4-BE49-F238E27FC236}">
                <a16:creationId xmlns:a16="http://schemas.microsoft.com/office/drawing/2014/main" id="{5F50B4D2-B9B5-1749-B962-628F7E9785EE}"/>
              </a:ext>
            </a:extLst>
          </p:cNvPr>
          <p:cNvSpPr/>
          <p:nvPr/>
        </p:nvSpPr>
        <p:spPr>
          <a:xfrm>
            <a:off x="1736307" y="4516606"/>
            <a:ext cx="5264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1D6C7C-2BE9-DF40-8614-8DBCB7A9677F}"/>
              </a:ext>
            </a:extLst>
          </p:cNvPr>
          <p:cNvSpPr/>
          <p:nvPr/>
        </p:nvSpPr>
        <p:spPr>
          <a:xfrm>
            <a:off x="1688065" y="5125874"/>
            <a:ext cx="77804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849CC64-A68A-4F47-AEAB-824041BCCDF6}"/>
              </a:ext>
            </a:extLst>
          </p:cNvPr>
          <p:cNvSpPr/>
          <p:nvPr/>
        </p:nvSpPr>
        <p:spPr>
          <a:xfrm>
            <a:off x="1878812" y="5924489"/>
            <a:ext cx="1151773" cy="58250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905AD46-7D7C-3140-B045-1125A12B2A7F}"/>
              </a:ext>
            </a:extLst>
          </p:cNvPr>
          <p:cNvSpPr txBox="1"/>
          <p:nvPr/>
        </p:nvSpPr>
        <p:spPr>
          <a:xfrm>
            <a:off x="5542283" y="2290419"/>
            <a:ext cx="3354582" cy="646331"/>
          </a:xfrm>
          <a:prstGeom prst="rect">
            <a:avLst/>
          </a:prstGeom>
          <a:noFill/>
        </p:spPr>
        <p:txBody>
          <a:bodyPr wrap="square" rtlCol="0">
            <a:spAutoFit/>
          </a:bodyPr>
          <a:lstStyle/>
          <a:p>
            <a:pPr algn="ctr"/>
            <a:r>
              <a:rPr lang="en-US" dirty="0">
                <a:solidFill>
                  <a:srgbClr val="DE6769"/>
                </a:solidFill>
              </a:rPr>
              <a:t>(Only pay attention to the largest function of n that appears.)</a:t>
            </a:r>
          </a:p>
        </p:txBody>
      </p:sp>
      <p:sp>
        <p:nvSpPr>
          <p:cNvPr id="14" name="TextBox 13">
            <a:extLst>
              <a:ext uri="{FF2B5EF4-FFF2-40B4-BE49-F238E27FC236}">
                <a16:creationId xmlns:a16="http://schemas.microsoft.com/office/drawing/2014/main" id="{6065DE19-ABB0-7A48-ADBB-2F61BEBA2746}"/>
              </a:ext>
            </a:extLst>
          </p:cNvPr>
          <p:cNvSpPr txBox="1"/>
          <p:nvPr/>
        </p:nvSpPr>
        <p:spPr>
          <a:xfrm>
            <a:off x="448213" y="2385076"/>
            <a:ext cx="5284573" cy="523220"/>
          </a:xfrm>
          <a:prstGeom prst="rect">
            <a:avLst/>
          </a:prstGeom>
          <a:noFill/>
        </p:spPr>
        <p:txBody>
          <a:bodyPr wrap="square" rtlCol="0">
            <a:spAutoFit/>
          </a:bodyPr>
          <a:lstStyle/>
          <a:p>
            <a:r>
              <a:rPr lang="en-US" sz="2800" dirty="0"/>
              <a:t>Some examples…</a:t>
            </a:r>
          </a:p>
        </p:txBody>
      </p:sp>
    </p:spTree>
    <p:extLst>
      <p:ext uri="{BB962C8B-B14F-4D97-AF65-F5344CB8AC3E}">
        <p14:creationId xmlns:p14="http://schemas.microsoft.com/office/powerpoint/2010/main" val="30331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8D1D-9E48-124C-BD12-C3CC27923189}"/>
              </a:ext>
            </a:extLst>
          </p:cNvPr>
          <p:cNvSpPr>
            <a:spLocks noGrp="1"/>
          </p:cNvSpPr>
          <p:nvPr>
            <p:ph type="title"/>
          </p:nvPr>
        </p:nvSpPr>
        <p:spPr/>
        <p:txBody>
          <a:bodyPr/>
          <a:lstStyle/>
          <a:p>
            <a:r>
              <a:rPr lang="en-US" dirty="0"/>
              <a:t>Why is this a good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E241AD9-DAE2-214D-B2A5-DDB405856A97}"/>
                  </a:ext>
                </a:extLst>
              </p:cNvPr>
              <p:cNvSpPr>
                <a:spLocks noGrp="1"/>
              </p:cNvSpPr>
              <p:nvPr>
                <p:ph idx="1"/>
              </p:nvPr>
            </p:nvSpPr>
            <p:spPr/>
            <p:txBody>
              <a:bodyPr/>
              <a:lstStyle/>
              <a:p>
                <a:r>
                  <a:rPr lang="en-US" dirty="0"/>
                  <a:t>Suppose the running time of an algorithm is:</a:t>
                </a:r>
              </a:p>
              <a:p>
                <a:endParaRPr lang="en-US" sz="800" dirty="0"/>
              </a:p>
              <a:p>
                <a:pPr marL="0" indent="0" algn="ctr">
                  <a:buNone/>
                </a:pPr>
                <a14:m>
                  <m:oMath xmlns:m="http://schemas.openxmlformats.org/officeDocument/2006/math">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=10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+3</m:t>
                    </m:r>
                    <m:r>
                      <a:rPr lang="en-US" b="0" i="1" smtClean="0">
                        <a:latin typeface="Cambria Math" panose="02040503050406030204" pitchFamily="18" charset="0"/>
                      </a:rPr>
                      <m:t>𝑛</m:t>
                    </m:r>
                    <m:r>
                      <a:rPr lang="en-US" b="0" i="1" smtClean="0">
                        <a:latin typeface="Cambria Math" panose="02040503050406030204" pitchFamily="18" charset="0"/>
                      </a:rPr>
                      <m:t>+7</m:t>
                    </m:r>
                  </m:oMath>
                </a14:m>
                <a:r>
                  <a:rPr lang="en-US" dirty="0"/>
                  <a:t>   ms</a:t>
                </a:r>
              </a:p>
            </p:txBody>
          </p:sp>
        </mc:Choice>
        <mc:Fallback xmlns="">
          <p:sp>
            <p:nvSpPr>
              <p:cNvPr id="3" name="Content Placeholder 2">
                <a:extLst>
                  <a:ext uri="{FF2B5EF4-FFF2-40B4-BE49-F238E27FC236}">
                    <a16:creationId xmlns:a16="http://schemas.microsoft.com/office/drawing/2014/main" id="{DE241AD9-DAE2-214D-B2A5-DDB405856A9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99C9C086-FDBA-0546-A8A0-7143C3551167}"/>
              </a:ext>
            </a:extLst>
          </p:cNvPr>
          <p:cNvSpPr txBox="1"/>
          <p:nvPr/>
        </p:nvSpPr>
        <p:spPr>
          <a:xfrm>
            <a:off x="1006997" y="4001294"/>
            <a:ext cx="2870522" cy="923330"/>
          </a:xfrm>
          <a:prstGeom prst="rect">
            <a:avLst/>
          </a:prstGeom>
          <a:noFill/>
        </p:spPr>
        <p:txBody>
          <a:bodyPr wrap="square" rtlCol="0">
            <a:spAutoFit/>
          </a:bodyPr>
          <a:lstStyle/>
          <a:p>
            <a:pPr algn="ctr"/>
            <a:r>
              <a:rPr lang="en-US" dirty="0">
                <a:solidFill>
                  <a:schemeClr val="accent4"/>
                </a:solidFill>
              </a:rPr>
              <a:t>This constant factor of 10 depends a lot on my computing platform…</a:t>
            </a:r>
          </a:p>
        </p:txBody>
      </p:sp>
      <p:cxnSp>
        <p:nvCxnSpPr>
          <p:cNvPr id="6" name="Straight Arrow Connector 5">
            <a:extLst>
              <a:ext uri="{FF2B5EF4-FFF2-40B4-BE49-F238E27FC236}">
                <a16:creationId xmlns:a16="http://schemas.microsoft.com/office/drawing/2014/main" id="{AF2B9405-4BF0-A149-8B9E-B4DE8378A36D}"/>
              </a:ext>
            </a:extLst>
          </p:cNvPr>
          <p:cNvCxnSpPr/>
          <p:nvPr/>
        </p:nvCxnSpPr>
        <p:spPr>
          <a:xfrm flipV="1">
            <a:off x="2581154" y="3009418"/>
            <a:ext cx="1203768" cy="99187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452E31-2D00-A24C-8A6F-4DF36BB5982F}"/>
              </a:ext>
            </a:extLst>
          </p:cNvPr>
          <p:cNvSpPr txBox="1"/>
          <p:nvPr/>
        </p:nvSpPr>
        <p:spPr>
          <a:xfrm>
            <a:off x="5644828" y="4462959"/>
            <a:ext cx="2295405" cy="923330"/>
          </a:xfrm>
          <a:prstGeom prst="rect">
            <a:avLst/>
          </a:prstGeom>
          <a:noFill/>
        </p:spPr>
        <p:txBody>
          <a:bodyPr wrap="square" rtlCol="0">
            <a:spAutoFit/>
          </a:bodyPr>
          <a:lstStyle/>
          <a:p>
            <a:pPr algn="ctr"/>
            <a:r>
              <a:rPr lang="en-US" dirty="0">
                <a:solidFill>
                  <a:schemeClr val="accent1"/>
                </a:solidFill>
              </a:rPr>
              <a:t>These lower-order terms don’t really matter as n gets large.</a:t>
            </a:r>
          </a:p>
        </p:txBody>
      </p:sp>
      <p:cxnSp>
        <p:nvCxnSpPr>
          <p:cNvPr id="9" name="Straight Arrow Connector 8">
            <a:extLst>
              <a:ext uri="{FF2B5EF4-FFF2-40B4-BE49-F238E27FC236}">
                <a16:creationId xmlns:a16="http://schemas.microsoft.com/office/drawing/2014/main" id="{1E52DCD0-74DB-EF4A-BDC1-7EFF71FD3CE0}"/>
              </a:ext>
            </a:extLst>
          </p:cNvPr>
          <p:cNvCxnSpPr>
            <a:stCxn id="7" idx="0"/>
          </p:cNvCxnSpPr>
          <p:nvPr/>
        </p:nvCxnSpPr>
        <p:spPr>
          <a:xfrm flipH="1" flipV="1">
            <a:off x="5798916" y="3009418"/>
            <a:ext cx="993615" cy="1453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BA52962-8808-3643-B483-A89AB419383D}"/>
              </a:ext>
            </a:extLst>
          </p:cNvPr>
          <p:cNvCxnSpPr>
            <a:cxnSpLocks/>
            <a:stCxn id="7" idx="0"/>
          </p:cNvCxnSpPr>
          <p:nvPr/>
        </p:nvCxnSpPr>
        <p:spPr>
          <a:xfrm flipH="1" flipV="1">
            <a:off x="5148021" y="3009419"/>
            <a:ext cx="1644510" cy="145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18B42E-EE40-4B48-BD57-BBF60D14A552}"/>
              </a:ext>
            </a:extLst>
          </p:cNvPr>
          <p:cNvSpPr txBox="1"/>
          <p:nvPr/>
        </p:nvSpPr>
        <p:spPr>
          <a:xfrm>
            <a:off x="2442258" y="5665568"/>
            <a:ext cx="3356658" cy="646331"/>
          </a:xfrm>
          <a:prstGeom prst="rect">
            <a:avLst/>
          </a:prstGeom>
          <a:noFill/>
        </p:spPr>
        <p:txBody>
          <a:bodyPr wrap="square" rtlCol="0">
            <a:spAutoFit/>
          </a:bodyPr>
          <a:lstStyle/>
          <a:p>
            <a:pPr algn="ctr"/>
            <a:r>
              <a:rPr lang="en-US" dirty="0">
                <a:solidFill>
                  <a:srgbClr val="DE6769"/>
                </a:solidFill>
              </a:rPr>
              <a:t>We’re just left with the n</a:t>
            </a:r>
            <a:r>
              <a:rPr lang="en-US" baseline="30000" dirty="0">
                <a:solidFill>
                  <a:srgbClr val="DE6769"/>
                </a:solidFill>
              </a:rPr>
              <a:t>2</a:t>
            </a:r>
            <a:r>
              <a:rPr lang="en-US" dirty="0">
                <a:solidFill>
                  <a:srgbClr val="DE6769"/>
                </a:solidFill>
              </a:rPr>
              <a:t> term!  That’s what’s meaningful.  </a:t>
            </a:r>
          </a:p>
        </p:txBody>
      </p:sp>
      <p:cxnSp>
        <p:nvCxnSpPr>
          <p:cNvPr id="13" name="Straight Arrow Connector 12">
            <a:extLst>
              <a:ext uri="{FF2B5EF4-FFF2-40B4-BE49-F238E27FC236}">
                <a16:creationId xmlns:a16="http://schemas.microsoft.com/office/drawing/2014/main" id="{00316777-8CDB-BB41-A8BA-76CDEF7466E6}"/>
              </a:ext>
            </a:extLst>
          </p:cNvPr>
          <p:cNvCxnSpPr>
            <a:cxnSpLocks/>
          </p:cNvCxnSpPr>
          <p:nvPr/>
        </p:nvCxnSpPr>
        <p:spPr>
          <a:xfrm flipV="1">
            <a:off x="3877519" y="3009418"/>
            <a:ext cx="279149" cy="257168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3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p:txBody>
          <a:bodyPr/>
          <a:lstStyle/>
          <a:p>
            <a:r>
              <a:rPr lang="en-US" dirty="0"/>
              <a:t>Office Hours and Sections</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825625"/>
            <a:ext cx="8237558" cy="4351338"/>
          </a:xfrm>
        </p:spPr>
        <p:txBody>
          <a:bodyPr>
            <a:normAutofit/>
          </a:bodyPr>
          <a:lstStyle/>
          <a:p>
            <a:r>
              <a:rPr lang="en-US" dirty="0"/>
              <a:t>Office hours calendar is on the Canvas calendar.</a:t>
            </a:r>
          </a:p>
          <a:p>
            <a:pPr lvl="1"/>
            <a:r>
              <a:rPr lang="en-US" dirty="0">
                <a:solidFill>
                  <a:schemeClr val="accent4"/>
                </a:solidFill>
              </a:rPr>
              <a:t>(under ”Course Summary”)</a:t>
            </a:r>
          </a:p>
          <a:p>
            <a:pPr lvl="1"/>
            <a:r>
              <a:rPr lang="en-US" dirty="0">
                <a:solidFill>
                  <a:schemeClr val="accent4"/>
                </a:solidFill>
              </a:rPr>
              <a:t>Office hours start tomorrow</a:t>
            </a:r>
          </a:p>
          <a:p>
            <a:r>
              <a:rPr lang="en-US" dirty="0"/>
              <a:t>Sections have been scheduled.</a:t>
            </a:r>
          </a:p>
          <a:p>
            <a:pPr lvl="1"/>
            <a:r>
              <a:rPr lang="en-US" dirty="0">
                <a:solidFill>
                  <a:schemeClr val="accent4"/>
                </a:solidFill>
              </a:rPr>
              <a:t>See Canvas calendar</a:t>
            </a:r>
          </a:p>
          <a:p>
            <a:pPr lvl="1"/>
            <a:r>
              <a:rPr lang="en-US" dirty="0">
                <a:solidFill>
                  <a:schemeClr val="accent4"/>
                </a:solidFill>
              </a:rPr>
              <a:t>Thu 4:30-5:30pm</a:t>
            </a:r>
          </a:p>
          <a:p>
            <a:pPr lvl="1"/>
            <a:r>
              <a:rPr lang="en-US" dirty="0">
                <a:solidFill>
                  <a:schemeClr val="accent4"/>
                </a:solidFill>
              </a:rPr>
              <a:t>Thu 7-8pm</a:t>
            </a:r>
          </a:p>
          <a:p>
            <a:pPr lvl="1"/>
            <a:r>
              <a:rPr lang="en-US" dirty="0">
                <a:solidFill>
                  <a:schemeClr val="accent4"/>
                </a:solidFill>
              </a:rPr>
              <a:t>Fri 3-4pm</a:t>
            </a:r>
          </a:p>
          <a:p>
            <a:pPr lvl="1"/>
            <a:r>
              <a:rPr lang="en-US" dirty="0">
                <a:solidFill>
                  <a:schemeClr val="accent4"/>
                </a:solidFill>
              </a:rPr>
              <a:t>one will be recorded</a:t>
            </a:r>
          </a:p>
          <a:p>
            <a:pPr lvl="1"/>
            <a:r>
              <a:rPr lang="en-US" dirty="0">
                <a:solidFill>
                  <a:schemeClr val="accent4"/>
                </a:solidFill>
              </a:rPr>
              <a:t>Don’t need to formally enroll in sections, just show up!</a:t>
            </a:r>
          </a:p>
        </p:txBody>
      </p:sp>
    </p:spTree>
    <p:extLst>
      <p:ext uri="{BB962C8B-B14F-4D97-AF65-F5344CB8AC3E}">
        <p14:creationId xmlns:p14="http://schemas.microsoft.com/office/powerpoint/2010/main" val="2101616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Pros and Cons of Asymptotic Analysis</a:t>
            </a:r>
          </a:p>
        </p:txBody>
      </p:sp>
      <p:sp>
        <p:nvSpPr>
          <p:cNvPr id="3" name="Content Placeholder 2"/>
          <p:cNvSpPr>
            <a:spLocks noGrp="1"/>
          </p:cNvSpPr>
          <p:nvPr>
            <p:ph idx="1"/>
          </p:nvPr>
        </p:nvSpPr>
        <p:spPr>
          <a:xfrm>
            <a:off x="906947" y="2421016"/>
            <a:ext cx="4002984" cy="2903336"/>
          </a:xfrm>
        </p:spPr>
        <p:txBody>
          <a:bodyPr>
            <a:normAutofit fontScale="92500" lnSpcReduction="10000"/>
          </a:bodyPr>
          <a:lstStyle/>
          <a:p>
            <a:pPr>
              <a:lnSpc>
                <a:spcPct val="100000"/>
              </a:lnSpc>
              <a:spcBef>
                <a:spcPts val="0"/>
              </a:spcBef>
            </a:pPr>
            <a:r>
              <a:rPr lang="en-US" sz="2600" dirty="0"/>
              <a:t>Abstracts away from hardware- and language-specific issues.</a:t>
            </a:r>
            <a:endParaRPr lang="en-US" sz="1200" dirty="0"/>
          </a:p>
          <a:p>
            <a:pPr>
              <a:lnSpc>
                <a:spcPct val="100000"/>
              </a:lnSpc>
              <a:spcBef>
                <a:spcPts val="0"/>
              </a:spcBef>
            </a:pPr>
            <a:r>
              <a:rPr lang="en-US" sz="2600" dirty="0"/>
              <a:t>Makes algorithm analysis much more tractable.</a:t>
            </a:r>
          </a:p>
          <a:p>
            <a:pPr>
              <a:lnSpc>
                <a:spcPct val="100000"/>
              </a:lnSpc>
              <a:spcBef>
                <a:spcPts val="0"/>
              </a:spcBef>
            </a:pPr>
            <a:r>
              <a:rPr lang="en-US" sz="2600" dirty="0"/>
              <a:t>Allows us to meaningfully compare how algorithms will perform on large inputs.</a:t>
            </a:r>
          </a:p>
        </p:txBody>
      </p:sp>
      <p:sp>
        <p:nvSpPr>
          <p:cNvPr id="4" name="Content Placeholder 2"/>
          <p:cNvSpPr txBox="1">
            <a:spLocks/>
          </p:cNvSpPr>
          <p:nvPr/>
        </p:nvSpPr>
        <p:spPr>
          <a:xfrm>
            <a:off x="5347252" y="2421016"/>
            <a:ext cx="3611217" cy="1348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600" dirty="0"/>
              <a:t>Only makes sense if n is large (compared to the constant factors).</a:t>
            </a:r>
          </a:p>
        </p:txBody>
      </p:sp>
      <p:sp>
        <p:nvSpPr>
          <p:cNvPr id="5" name="TextBox 4"/>
          <p:cNvSpPr txBox="1"/>
          <p:nvPr/>
        </p:nvSpPr>
        <p:spPr>
          <a:xfrm>
            <a:off x="628650" y="1815245"/>
            <a:ext cx="2233820" cy="584775"/>
          </a:xfrm>
          <a:prstGeom prst="rect">
            <a:avLst/>
          </a:prstGeom>
          <a:noFill/>
        </p:spPr>
        <p:txBody>
          <a:bodyPr wrap="square" rtlCol="0">
            <a:spAutoFit/>
          </a:bodyPr>
          <a:lstStyle/>
          <a:p>
            <a:r>
              <a:rPr lang="en-US" sz="3200" dirty="0">
                <a:solidFill>
                  <a:schemeClr val="accent1"/>
                </a:solidFill>
              </a:rPr>
              <a:t>Pros:</a:t>
            </a:r>
          </a:p>
        </p:txBody>
      </p:sp>
      <p:sp>
        <p:nvSpPr>
          <p:cNvPr id="6" name="TextBox 5"/>
          <p:cNvSpPr txBox="1"/>
          <p:nvPr/>
        </p:nvSpPr>
        <p:spPr>
          <a:xfrm>
            <a:off x="4919041" y="1808939"/>
            <a:ext cx="2233820" cy="584775"/>
          </a:xfrm>
          <a:prstGeom prst="rect">
            <a:avLst/>
          </a:prstGeom>
          <a:noFill/>
        </p:spPr>
        <p:txBody>
          <a:bodyPr wrap="square" rtlCol="0">
            <a:spAutoFit/>
          </a:bodyPr>
          <a:lstStyle/>
          <a:p>
            <a:r>
              <a:rPr lang="en-US" sz="3200" dirty="0">
                <a:solidFill>
                  <a:srgbClr val="DE6769"/>
                </a:solidFill>
              </a:rPr>
              <a:t>Cons:</a:t>
            </a:r>
          </a:p>
        </p:txBody>
      </p:sp>
      <p:sp>
        <p:nvSpPr>
          <p:cNvPr id="8" name="TextBox 7"/>
          <p:cNvSpPr txBox="1"/>
          <p:nvPr/>
        </p:nvSpPr>
        <p:spPr>
          <a:xfrm>
            <a:off x="5939377" y="3862429"/>
            <a:ext cx="3204623" cy="830997"/>
          </a:xfrm>
          <a:prstGeom prst="rect">
            <a:avLst/>
          </a:prstGeom>
          <a:noFill/>
        </p:spPr>
        <p:txBody>
          <a:bodyPr wrap="square" rtlCol="0">
            <a:spAutoFit/>
          </a:bodyPr>
          <a:lstStyle/>
          <a:p>
            <a:pPr algn="ctr"/>
            <a:r>
              <a:rPr lang="en-US" sz="2400" dirty="0">
                <a:solidFill>
                  <a:schemeClr val="accent4"/>
                </a:solidFill>
              </a:rPr>
              <a:t>1000000000 n </a:t>
            </a:r>
          </a:p>
          <a:p>
            <a:pPr algn="ctr"/>
            <a:r>
              <a:rPr lang="en-US" sz="2400" dirty="0">
                <a:solidFill>
                  <a:schemeClr val="accent4"/>
                </a:solidFill>
              </a:rPr>
              <a:t>is “better” than n</a:t>
            </a:r>
            <a:r>
              <a:rPr lang="en-US" sz="2400" baseline="30000" dirty="0">
                <a:solidFill>
                  <a:schemeClr val="accent4"/>
                </a:solidFill>
              </a:rPr>
              <a:t>2</a:t>
            </a:r>
            <a:r>
              <a:rPr lang="en-US" sz="2400" dirty="0">
                <a:solidFill>
                  <a:schemeClr val="accent4"/>
                </a:solidFill>
              </a:rPr>
              <a:t> ?!?!</a:t>
            </a:r>
          </a:p>
        </p:txBody>
      </p:sp>
    </p:spTree>
    <p:extLst>
      <p:ext uri="{BB962C8B-B14F-4D97-AF65-F5344CB8AC3E}">
        <p14:creationId xmlns:p14="http://schemas.microsoft.com/office/powerpoint/2010/main" val="3693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4" grpId="0"/>
      <p:bldP spid="5"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CC293-5F4D-8A44-9E98-BE16503EBB69}"/>
              </a:ext>
            </a:extLst>
          </p:cNvPr>
          <p:cNvSpPr>
            <a:spLocks noGrp="1"/>
          </p:cNvSpPr>
          <p:nvPr>
            <p:ph type="title"/>
          </p:nvPr>
        </p:nvSpPr>
        <p:spPr/>
        <p:txBody>
          <a:bodyPr/>
          <a:lstStyle/>
          <a:p>
            <a:r>
              <a:rPr lang="en-US" dirty="0"/>
              <a:t>Informal definition for 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F712B9-AEDE-7F4C-B4BE-49421335172A}"/>
                  </a:ext>
                </a:extLst>
              </p:cNvPr>
              <p:cNvSpPr>
                <a:spLocks noGrp="1"/>
              </p:cNvSpPr>
              <p:nvPr>
                <p:ph idx="1"/>
              </p:nvPr>
            </p:nvSpPr>
            <p:spPr/>
            <p:txBody>
              <a:bodyPr/>
              <a:lstStyle/>
              <a:p>
                <a:r>
                  <a:rPr lang="en-US" dirty="0"/>
                  <a:t>Let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We say “</a:t>
                </a:r>
                <a14:m>
                  <m:oMath xmlns:m="http://schemas.openxmlformats.org/officeDocument/2006/math">
                    <m:r>
                      <a:rPr lang="en-US" i="1">
                        <a:latin typeface="Cambria Math"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a:r>
                <a14:m>
                  <m:oMath xmlns:m="http://schemas.openxmlformats.org/officeDocument/2006/math">
                    <m:r>
                      <a:rPr lang="en-US" i="1">
                        <a:latin typeface="Cambria Math" charset="0"/>
                      </a:rPr>
                      <m:t>𝑂</m:t>
                    </m:r>
                    <m:d>
                      <m:dPr>
                        <m:ctrlPr>
                          <a:rPr lang="en-US" i="1">
                            <a:latin typeface="Cambria Math" panose="02040503050406030204" pitchFamily="18" charset="0"/>
                          </a:rPr>
                        </m:ctrlPr>
                      </m:dPr>
                      <m:e>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e>
                    </m:d>
                  </m:oMath>
                </a14:m>
                <a:r>
                  <a:rPr lang="en-US" dirty="0"/>
                  <a:t>” if: </a:t>
                </a:r>
              </a:p>
              <a:p>
                <a:pPr marL="0" indent="0" algn="ctr">
                  <a:buNone/>
                </a:pPr>
                <a:r>
                  <a:rPr lang="en-US" dirty="0"/>
                  <a:t>for large enough n,  </a:t>
                </a:r>
              </a:p>
              <a:p>
                <a:pPr marL="0" indent="0" algn="ctr">
                  <a:buNone/>
                </a:pPr>
                <a14:m>
                  <m:oMath xmlns:m="http://schemas.openxmlformats.org/officeDocument/2006/math">
                    <m:r>
                      <a:rPr lang="en-US" i="1">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most some constant multiple of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32F712B9-AEDE-7F4C-B4BE-49421335172A}"/>
                  </a:ext>
                </a:extLst>
              </p:cNvPr>
              <p:cNvSpPr>
                <a:spLocks noGrp="1" noRot="1" noChangeAspect="1" noMove="1" noResize="1" noEditPoints="1" noAdjustHandles="1" noChangeArrowheads="1" noChangeShapeType="1" noTextEdit="1"/>
              </p:cNvSpPr>
              <p:nvPr>
                <p:ph idx="1"/>
              </p:nvPr>
            </p:nvSpPr>
            <p:spPr>
              <a:blipFill>
                <a:blip r:embed="rId2"/>
                <a:stretch>
                  <a:fillRect l="-1447" t="-2632" r="-16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21751EF-70A0-8C4D-92B0-B54C799B9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278" y="230190"/>
            <a:ext cx="1189403" cy="1313232"/>
          </a:xfrm>
          <a:prstGeom prst="rect">
            <a:avLst/>
          </a:prstGeom>
        </p:spPr>
      </p:pic>
      <p:sp>
        <p:nvSpPr>
          <p:cNvPr id="5" name="TextBox 4">
            <a:extLst>
              <a:ext uri="{FF2B5EF4-FFF2-40B4-BE49-F238E27FC236}">
                <a16:creationId xmlns:a16="http://schemas.microsoft.com/office/drawing/2014/main" id="{467C78BB-9BC7-DE47-8EEA-12705B8FD17F}"/>
              </a:ext>
            </a:extLst>
          </p:cNvPr>
          <p:cNvSpPr txBox="1"/>
          <p:nvPr/>
        </p:nvSpPr>
        <p:spPr>
          <a:xfrm>
            <a:off x="4710896" y="5995686"/>
            <a:ext cx="3958542" cy="646331"/>
          </a:xfrm>
          <a:prstGeom prst="rect">
            <a:avLst/>
          </a:prstGeom>
          <a:noFill/>
        </p:spPr>
        <p:txBody>
          <a:bodyPr wrap="square" rtlCol="0">
            <a:spAutoFit/>
          </a:bodyPr>
          <a:lstStyle/>
          <a:p>
            <a:pPr algn="ctr"/>
            <a:r>
              <a:rPr lang="en-US" dirty="0">
                <a:solidFill>
                  <a:schemeClr val="accent4"/>
                </a:solidFill>
              </a:rPr>
              <a:t>Here, “constant” means “some number that doesn’t depend on n.”</a:t>
            </a:r>
          </a:p>
        </p:txBody>
      </p:sp>
      <p:cxnSp>
        <p:nvCxnSpPr>
          <p:cNvPr id="7" name="Straight Arrow Connector 6">
            <a:extLst>
              <a:ext uri="{FF2B5EF4-FFF2-40B4-BE49-F238E27FC236}">
                <a16:creationId xmlns:a16="http://schemas.microsoft.com/office/drawing/2014/main" id="{C393FC46-20D8-1243-97F6-930CF7AF1148}"/>
              </a:ext>
            </a:extLst>
          </p:cNvPr>
          <p:cNvCxnSpPr>
            <a:stCxn id="5" idx="0"/>
          </p:cNvCxnSpPr>
          <p:nvPr/>
        </p:nvCxnSpPr>
        <p:spPr>
          <a:xfrm flipH="1" flipV="1">
            <a:off x="5034987" y="4815068"/>
            <a:ext cx="1655180" cy="118061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D54638-74A8-8A41-9E8E-2894BB255FE0}"/>
              </a:ext>
            </a:extLst>
          </p:cNvPr>
          <p:cNvSpPr txBox="1"/>
          <p:nvPr/>
        </p:nvSpPr>
        <p:spPr>
          <a:xfrm>
            <a:off x="1733935" y="168231"/>
            <a:ext cx="6420682" cy="369332"/>
          </a:xfrm>
          <a:prstGeom prst="rect">
            <a:avLst/>
          </a:prstGeom>
          <a:noFill/>
        </p:spPr>
        <p:txBody>
          <a:bodyPr wrap="square" rtlCol="0">
            <a:spAutoFit/>
          </a:bodyPr>
          <a:lstStyle/>
          <a:p>
            <a:r>
              <a:rPr lang="en-US" dirty="0">
                <a:solidFill>
                  <a:srgbClr val="DE6769"/>
                </a:solidFill>
              </a:rPr>
              <a:t>pronounced “big-oh of </a:t>
            </a:r>
            <a:r>
              <a:rPr lang="mr-IN" dirty="0">
                <a:solidFill>
                  <a:srgbClr val="DE6769"/>
                </a:solidFill>
              </a:rPr>
              <a:t>…</a:t>
            </a:r>
            <a:r>
              <a:rPr lang="en-US" dirty="0">
                <a:solidFill>
                  <a:srgbClr val="DE6769"/>
                </a:solidFill>
              </a:rPr>
              <a:t>” or sometimes “oh of </a:t>
            </a:r>
            <a:r>
              <a:rPr lang="mr-IN" dirty="0">
                <a:solidFill>
                  <a:srgbClr val="DE6769"/>
                </a:solidFill>
              </a:rPr>
              <a:t>…</a:t>
            </a:r>
            <a:r>
              <a:rPr lang="en-US" dirty="0">
                <a:solidFill>
                  <a:srgbClr val="DE6769"/>
                </a:solidFill>
              </a:rPr>
              <a:t>”</a:t>
            </a:r>
          </a:p>
        </p:txBody>
      </p:sp>
      <p:cxnSp>
        <p:nvCxnSpPr>
          <p:cNvPr id="9" name="Straight Arrow Connector 8">
            <a:extLst>
              <a:ext uri="{FF2B5EF4-FFF2-40B4-BE49-F238E27FC236}">
                <a16:creationId xmlns:a16="http://schemas.microsoft.com/office/drawing/2014/main" id="{99E25DF2-3461-754D-B27A-4E4D742E5127}"/>
              </a:ext>
            </a:extLst>
          </p:cNvPr>
          <p:cNvCxnSpPr>
            <a:cxnSpLocks/>
          </p:cNvCxnSpPr>
          <p:nvPr/>
        </p:nvCxnSpPr>
        <p:spPr>
          <a:xfrm>
            <a:off x="6155465" y="551290"/>
            <a:ext cx="118014" cy="32833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5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23B9AA-1D99-F447-B043-856D1D72843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3" name="Rectangle 2">
                <a:extLst>
                  <a:ext uri="{FF2B5EF4-FFF2-40B4-BE49-F238E27FC236}">
                    <a16:creationId xmlns:a16="http://schemas.microsoft.com/office/drawing/2014/main" id="{1A23B9AA-1D99-F447-B043-856D1D72843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923094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E976474E-8966-C64A-AFB9-9519E7E8C30A}"/>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8" name="Rectangle 7">
                <a:extLst>
                  <a:ext uri="{FF2B5EF4-FFF2-40B4-BE49-F238E27FC236}">
                    <a16:creationId xmlns:a16="http://schemas.microsoft.com/office/drawing/2014/main" id="{E976474E-8966-C64A-AFB9-9519E7E8C30A}"/>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734356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5C41D9B-0B44-AB46-AE44-2E97AC8B26AC}"/>
                  </a:ext>
                </a:extLst>
              </p:cNvPr>
              <p:cNvSpPr/>
              <p:nvPr/>
            </p:nvSpPr>
            <p:spPr>
              <a:xfrm>
                <a:off x="5762090" y="253480"/>
                <a:ext cx="3339296" cy="923330"/>
              </a:xfrm>
              <a:prstGeom prst="rect">
                <a:avLst/>
              </a:prstGeom>
            </p:spPr>
            <p:txBody>
              <a:bodyPr wrap="square">
                <a:spAutoFit/>
              </a:bodyPr>
              <a:lstStyle/>
              <a:p>
                <a:pPr algn="ctr"/>
                <a:r>
                  <a:rPr lang="en-US" dirty="0">
                    <a:solidFill>
                      <a:schemeClr val="accent4"/>
                    </a:solidFill>
                  </a:rPr>
                  <a:t>for large enough n,  </a:t>
                </a:r>
              </a:p>
              <a:p>
                <a:pPr algn="ctr"/>
                <a14:m>
                  <m:oMath xmlns:m="http://schemas.openxmlformats.org/officeDocument/2006/math">
                    <m:r>
                      <a:rPr lang="en-US" i="1">
                        <a:solidFill>
                          <a:schemeClr val="accent4"/>
                        </a:solidFill>
                        <a:latin typeface="Cambria Math" panose="02040503050406030204" pitchFamily="18"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most some constant multiple of </a:t>
                </a:r>
                <a14:m>
                  <m:oMath xmlns:m="http://schemas.openxmlformats.org/officeDocument/2006/math">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a:t>
                </a:r>
              </a:p>
            </p:txBody>
          </p:sp>
        </mc:Choice>
        <mc:Fallback xmlns="">
          <p:sp>
            <p:nvSpPr>
              <p:cNvPr id="9" name="Rectangle 8">
                <a:extLst>
                  <a:ext uri="{FF2B5EF4-FFF2-40B4-BE49-F238E27FC236}">
                    <a16:creationId xmlns:a16="http://schemas.microsoft.com/office/drawing/2014/main" id="{E5C41D9B-0B44-AB46-AE44-2E97AC8B26AC}"/>
                  </a:ext>
                </a:extLst>
              </p:cNvPr>
              <p:cNvSpPr>
                <a:spLocks noRot="1" noChangeAspect="1" noMove="1" noResize="1" noEditPoints="1" noAdjustHandles="1" noChangeArrowheads="1" noChangeShapeType="1" noTextEdit="1"/>
              </p:cNvSpPr>
              <p:nvPr/>
            </p:nvSpPr>
            <p:spPr>
              <a:xfrm>
                <a:off x="5762090" y="253480"/>
                <a:ext cx="3339296" cy="923330"/>
              </a:xfrm>
              <a:prstGeom prst="rect">
                <a:avLst/>
              </a:prstGeom>
              <a:blipFill>
                <a:blip r:embed="rId6"/>
                <a:stretch>
                  <a:fillRect t="-2703" b="-8108"/>
                </a:stretch>
              </a:blipFill>
            </p:spPr>
            <p:txBody>
              <a:bodyPr/>
              <a:lstStyle/>
              <a:p>
                <a:r>
                  <a:rPr lang="en-US">
                    <a:noFill/>
                  </a:rPr>
                  <a:t> </a:t>
                </a:r>
              </a:p>
            </p:txBody>
          </p:sp>
        </mc:Fallback>
      </mc:AlternateContent>
    </p:spTree>
    <p:extLst>
      <p:ext uri="{BB962C8B-B14F-4D97-AF65-F5344CB8AC3E}">
        <p14:creationId xmlns:p14="http://schemas.microsoft.com/office/powerpoint/2010/main" val="33635035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definition of 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789546"/>
                <a:ext cx="7886700" cy="4574186"/>
              </a:xfrm>
            </p:spPr>
            <p:txBody>
              <a:bodyPr>
                <a:normAutofit/>
              </a:bodyPr>
              <a:lstStyle/>
              <a:p>
                <a:r>
                  <a:rPr lang="en-US" dirty="0"/>
                  <a:t>Let </a:t>
                </a:r>
                <a14:m>
                  <m:oMath xmlns:m="http://schemas.openxmlformats.org/officeDocument/2006/math">
                    <m:r>
                      <a:rPr lang="en-US" i="1" smtClean="0">
                        <a:solidFill>
                          <a:schemeClr val="tx1"/>
                        </a:solidFill>
                        <a:latin typeface="Cambria Math" charset="0"/>
                      </a:rPr>
                      <m:t>𝑇</m:t>
                    </m:r>
                    <m:d>
                      <m:dPr>
                        <m:ctrlPr>
                          <a:rPr lang="en-US" i="1">
                            <a:solidFill>
                              <a:schemeClr val="tx1"/>
                            </a:solidFill>
                            <a:latin typeface="Cambria Math" panose="02040503050406030204" pitchFamily="18" charset="0"/>
                          </a:rPr>
                        </m:ctrlPr>
                      </m:dPr>
                      <m:e>
                        <m:r>
                          <a:rPr lang="en-US" i="1">
                            <a:solidFill>
                              <a:schemeClr val="tx1"/>
                            </a:solidFill>
                            <a:latin typeface="Cambria Math" charset="0"/>
                          </a:rPr>
                          <m:t>𝑛</m:t>
                        </m:r>
                      </m:e>
                    </m:d>
                  </m:oMath>
                </a14:m>
                <a:r>
                  <a:rPr lang="en-US" dirty="0"/>
                  <a:t>, </a:t>
                </a:r>
                <a14:m>
                  <m:oMath xmlns:m="http://schemas.openxmlformats.org/officeDocument/2006/math">
                    <m:r>
                      <a:rPr lang="en-US" i="1">
                        <a:latin typeface="Cambria Math" charset="0"/>
                      </a:rPr>
                      <m:t>𝑔</m:t>
                    </m:r>
                    <m:d>
                      <m:dPr>
                        <m:ctrlPr>
                          <a:rPr lang="en-US" i="1">
                            <a:latin typeface="Cambria Math" panose="02040503050406030204" pitchFamily="18" charset="0"/>
                          </a:rPr>
                        </m:ctrlPr>
                      </m:dPr>
                      <m:e>
                        <m:r>
                          <a:rPr lang="en-US" i="1">
                            <a:latin typeface="Cambria Math" charset="0"/>
                          </a:rPr>
                          <m:t>𝑛</m:t>
                        </m:r>
                      </m:e>
                    </m:d>
                  </m:oMath>
                </a14:m>
                <a:r>
                  <a:rPr lang="en-US" dirty="0"/>
                  <a:t> be functions of positive integers.</a:t>
                </a:r>
              </a:p>
              <a:p>
                <a:pPr lvl="1"/>
                <a:r>
                  <a:rPr lang="en-US" dirty="0">
                    <a:solidFill>
                      <a:schemeClr val="accent4"/>
                    </a:solidFill>
                  </a:rPr>
                  <a:t>Think of </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as  a runtime: positive and increasing in n.</a:t>
                </a:r>
                <a:endParaRPr lang="en-US" dirty="0"/>
              </a:p>
              <a:p>
                <a:endParaRPr lang="en-US" dirty="0"/>
              </a:p>
              <a:p>
                <a:r>
                  <a:rPr lang="en-US" dirty="0"/>
                  <a:t>Formally,</a:t>
                </a:r>
                <a:endParaRPr lang="en-US" dirty="0">
                  <a:solidFill>
                    <a:srgbClr val="005ECE"/>
                  </a:solidFill>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rPr>
                        <m:t>𝑇</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r>
                        <a:rPr lang="en-US" b="0" i="1" smtClean="0">
                          <a:solidFill>
                            <a:schemeClr val="accent4"/>
                          </a:solidFill>
                          <a:latin typeface="Cambria Math" charset="0"/>
                        </a:rPr>
                        <m:t>=</m:t>
                      </m:r>
                      <m:r>
                        <a:rPr lang="en-US" b="0" i="1" smtClean="0">
                          <a:solidFill>
                            <a:schemeClr val="accent4"/>
                          </a:solidFill>
                          <a:latin typeface="Cambria Math" charset="0"/>
                        </a:rPr>
                        <m:t>𝑂</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charset="0"/>
                                </a:rPr>
                                <m:t>𝑛</m:t>
                              </m:r>
                            </m:e>
                          </m:d>
                        </m:e>
                      </m:d>
                      <m:r>
                        <a:rPr lang="en-US" b="0" i="1" smtClean="0">
                          <a:solidFill>
                            <a:schemeClr val="accent4"/>
                          </a:solidFill>
                          <a:latin typeface="Cambria Math" charset="0"/>
                        </a:rPr>
                        <m:t> </m:t>
                      </m:r>
                    </m:oMath>
                  </m:oMathPara>
                </a14:m>
                <a:endParaRPr lang="en-US" sz="400" b="0" i="1" dirty="0">
                  <a:solidFill>
                    <a:schemeClr val="accent4"/>
                  </a:solidFill>
                  <a:latin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oMath>
                  </m:oMathPara>
                </a14:m>
                <a:endParaRPr lang="en-US" sz="600"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charset="0"/>
                          <a:ea typeface="Cambria Math" charset="0"/>
                          <a:cs typeface="Cambria Math" charset="0"/>
                        </a:rPr>
                        <m:t>, </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&gt;0  </m:t>
                      </m:r>
                      <m:r>
                        <a:rPr lang="en-US" b="0" i="1" smtClean="0">
                          <a:solidFill>
                            <a:schemeClr val="accent4"/>
                          </a:solidFill>
                          <a:latin typeface="Cambria Math" charset="0"/>
                          <a:ea typeface="Cambria Math" charset="0"/>
                          <a:cs typeface="Cambria Math" charset="0"/>
                        </a:rPr>
                        <m:t>𝑠</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𝑡</m:t>
                      </m:r>
                      <m:r>
                        <a:rPr lang="en-US" b="0" i="1" smtClean="0">
                          <a:solidFill>
                            <a:schemeClr val="accent4"/>
                          </a:solidFill>
                          <a:latin typeface="Cambria Math" charset="0"/>
                          <a:ea typeface="Cambria Math" charset="0"/>
                          <a:cs typeface="Cambria Math" charset="0"/>
                        </a:rPr>
                        <m:t>.   ∀</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sSub>
                        <m:sSubPr>
                          <m:ctrlPr>
                            <a:rPr lang="en-US" b="0" i="1" smtClean="0">
                              <a:solidFill>
                                <a:schemeClr val="accent4"/>
                              </a:solidFill>
                              <a:latin typeface="Cambria Math" panose="02040503050406030204" pitchFamily="18" charset="0"/>
                              <a:ea typeface="Cambria Math" charset="0"/>
                              <a:cs typeface="Cambria Math" charset="0"/>
                            </a:rPr>
                          </m:ctrlPr>
                        </m:sSubPr>
                        <m:e>
                          <m:r>
                            <a:rPr lang="en-US" b="0" i="1" smtClean="0">
                              <a:solidFill>
                                <a:schemeClr val="accent4"/>
                              </a:solidFill>
                              <a:latin typeface="Cambria Math" charset="0"/>
                              <a:ea typeface="Cambria Math" charset="0"/>
                              <a:cs typeface="Cambria Math" charset="0"/>
                            </a:rPr>
                            <m:t>𝑛</m:t>
                          </m:r>
                        </m:e>
                        <m:sub>
                          <m:r>
                            <a:rPr lang="en-US" b="0" i="1" smtClean="0">
                              <a:solidFill>
                                <a:schemeClr val="accent4"/>
                              </a:solidFill>
                              <a:latin typeface="Cambria Math" charset="0"/>
                              <a:ea typeface="Cambria Math" charset="0"/>
                              <a:cs typeface="Cambria Math" charset="0"/>
                            </a:rPr>
                            <m:t>0</m:t>
                          </m:r>
                        </m:sub>
                      </m:sSub>
                      <m:r>
                        <a:rPr lang="en-US" b="0" i="1" smtClean="0">
                          <a:solidFill>
                            <a:schemeClr val="accent4"/>
                          </a:solidFill>
                          <a:latin typeface="Cambria Math" charset="0"/>
                          <a:ea typeface="Cambria Math" charset="0"/>
                          <a:cs typeface="Cambria Math" charset="0"/>
                        </a:rPr>
                        <m:t>, </m:t>
                      </m:r>
                    </m:oMath>
                  </m:oMathPara>
                </a14:m>
                <a:endParaRPr lang="en-US" b="0" i="1" dirty="0">
                  <a:solidFill>
                    <a:schemeClr val="accent4"/>
                  </a:solidFill>
                  <a:latin typeface="Cambria Math" charset="0"/>
                  <a:ea typeface="Cambria Math" charset="0"/>
                  <a:cs typeface="Cambria Math" charset="0"/>
                </a:endParaRPr>
              </a:p>
              <a:p>
                <a:pPr marL="0" indent="0" algn="ctr">
                  <a:lnSpc>
                    <a:spcPct val="120000"/>
                  </a:lnSpc>
                  <a:buNone/>
                </a:pPr>
                <a14:m>
                  <m:oMathPara xmlns:m="http://schemas.openxmlformats.org/officeDocument/2006/math">
                    <m:oMathParaPr>
                      <m:jc m:val="centerGroup"/>
                    </m:oMathParaPr>
                    <m:oMath xmlns:m="http://schemas.openxmlformats.org/officeDocument/2006/math">
                      <m:r>
                        <a:rPr lang="en-US" b="0" i="1" smtClean="0">
                          <a:solidFill>
                            <a:schemeClr val="accent4"/>
                          </a:solidFill>
                          <a:latin typeface="Cambria Math" charset="0"/>
                          <a:ea typeface="Cambria Math" charset="0"/>
                          <a:cs typeface="Cambria Math" charset="0"/>
                        </a:rPr>
                        <m:t>𝑇</m:t>
                      </m:r>
                      <m:d>
                        <m:dPr>
                          <m:ctrlPr>
                            <a:rPr lang="en-US" b="0" i="1" smtClean="0">
                              <a:solidFill>
                                <a:schemeClr val="accent4"/>
                              </a:solidFill>
                              <a:latin typeface="Cambria Math" panose="02040503050406030204" pitchFamily="18" charset="0"/>
                              <a:ea typeface="Cambria Math" charset="0"/>
                              <a:cs typeface="Cambria Math" charset="0"/>
                            </a:rPr>
                          </m:ctrlPr>
                        </m:dPr>
                        <m:e>
                          <m:r>
                            <a:rPr lang="en-US" b="0" i="1" smtClean="0">
                              <a:solidFill>
                                <a:schemeClr val="accent4"/>
                              </a:solidFill>
                              <a:latin typeface="Cambria Math" charset="0"/>
                              <a:ea typeface="Cambria Math" charset="0"/>
                              <a:cs typeface="Cambria Math" charset="0"/>
                            </a:rPr>
                            <m:t>𝑛</m:t>
                          </m:r>
                        </m:e>
                      </m:d>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𝑐</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b="0" i="1" smtClean="0">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𝑛</m:t>
                      </m:r>
                      <m:r>
                        <a:rPr lang="en-US" b="0" i="1" smtClean="0">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789546"/>
                <a:ext cx="7886700" cy="4574186"/>
              </a:xfrm>
              <a:blipFill>
                <a:blip r:embed="rId2"/>
                <a:stretch>
                  <a:fillRect l="-1447" t="-2216" r="-16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45C9886E-E548-5B45-8D2E-BE1D0BFC9124}"/>
              </a:ext>
            </a:extLst>
          </p:cNvPr>
          <p:cNvSpPr txBox="1"/>
          <p:nvPr/>
        </p:nvSpPr>
        <p:spPr>
          <a:xfrm>
            <a:off x="726937" y="5451669"/>
            <a:ext cx="1527858" cy="368046"/>
          </a:xfrm>
          <a:prstGeom prst="rect">
            <a:avLst/>
          </a:prstGeom>
          <a:noFill/>
        </p:spPr>
        <p:txBody>
          <a:bodyPr wrap="square" rtlCol="0">
            <a:spAutoFit/>
          </a:bodyPr>
          <a:lstStyle/>
          <a:p>
            <a:r>
              <a:rPr lang="en-US" dirty="0">
                <a:solidFill>
                  <a:srgbClr val="DE6769"/>
                </a:solidFill>
              </a:rPr>
              <a:t>“There exists”</a:t>
            </a:r>
          </a:p>
        </p:txBody>
      </p:sp>
      <p:cxnSp>
        <p:nvCxnSpPr>
          <p:cNvPr id="9" name="Straight Arrow Connector 8">
            <a:extLst>
              <a:ext uri="{FF2B5EF4-FFF2-40B4-BE49-F238E27FC236}">
                <a16:creationId xmlns:a16="http://schemas.microsoft.com/office/drawing/2014/main" id="{42294B3D-CE4C-E945-8679-AA771674E590}"/>
              </a:ext>
            </a:extLst>
          </p:cNvPr>
          <p:cNvCxnSpPr>
            <a:cxnSpLocks/>
          </p:cNvCxnSpPr>
          <p:nvPr/>
        </p:nvCxnSpPr>
        <p:spPr>
          <a:xfrm flipV="1">
            <a:off x="2025570" y="5046556"/>
            <a:ext cx="601883" cy="405113"/>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AE4A64-8E30-1C47-98B6-42A4C6712A60}"/>
              </a:ext>
            </a:extLst>
          </p:cNvPr>
          <p:cNvSpPr txBox="1"/>
          <p:nvPr/>
        </p:nvSpPr>
        <p:spPr>
          <a:xfrm>
            <a:off x="5486062" y="4182717"/>
            <a:ext cx="1527858" cy="368046"/>
          </a:xfrm>
          <a:prstGeom prst="rect">
            <a:avLst/>
          </a:prstGeom>
          <a:noFill/>
        </p:spPr>
        <p:txBody>
          <a:bodyPr wrap="square" rtlCol="0">
            <a:spAutoFit/>
          </a:bodyPr>
          <a:lstStyle/>
          <a:p>
            <a:r>
              <a:rPr lang="en-US" dirty="0">
                <a:solidFill>
                  <a:srgbClr val="DE6769"/>
                </a:solidFill>
              </a:rPr>
              <a:t>“For all”</a:t>
            </a:r>
          </a:p>
        </p:txBody>
      </p:sp>
      <p:cxnSp>
        <p:nvCxnSpPr>
          <p:cNvPr id="12" name="Straight Arrow Connector 11">
            <a:extLst>
              <a:ext uri="{FF2B5EF4-FFF2-40B4-BE49-F238E27FC236}">
                <a16:creationId xmlns:a16="http://schemas.microsoft.com/office/drawing/2014/main" id="{9466F098-651A-C64D-990C-E0D03CB1D76D}"/>
              </a:ext>
            </a:extLst>
          </p:cNvPr>
          <p:cNvCxnSpPr>
            <a:cxnSpLocks/>
            <a:stCxn id="11" idx="1"/>
          </p:cNvCxnSpPr>
          <p:nvPr/>
        </p:nvCxnSpPr>
        <p:spPr>
          <a:xfrm flipH="1">
            <a:off x="5150734" y="4366740"/>
            <a:ext cx="335328" cy="49462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B236D0-727D-424B-B88F-31DFC21CAD9C}"/>
              </a:ext>
            </a:extLst>
          </p:cNvPr>
          <p:cNvSpPr txBox="1"/>
          <p:nvPr/>
        </p:nvSpPr>
        <p:spPr>
          <a:xfrm>
            <a:off x="6249991" y="5666273"/>
            <a:ext cx="1527858" cy="368046"/>
          </a:xfrm>
          <a:prstGeom prst="rect">
            <a:avLst/>
          </a:prstGeom>
          <a:noFill/>
        </p:spPr>
        <p:txBody>
          <a:bodyPr wrap="square" rtlCol="0">
            <a:spAutoFit/>
          </a:bodyPr>
          <a:lstStyle/>
          <a:p>
            <a:r>
              <a:rPr lang="en-US" dirty="0">
                <a:solidFill>
                  <a:srgbClr val="DE6769"/>
                </a:solidFill>
              </a:rPr>
              <a:t>“such that”</a:t>
            </a:r>
          </a:p>
        </p:txBody>
      </p:sp>
      <p:cxnSp>
        <p:nvCxnSpPr>
          <p:cNvPr id="16" name="Straight Arrow Connector 15">
            <a:extLst>
              <a:ext uri="{FF2B5EF4-FFF2-40B4-BE49-F238E27FC236}">
                <a16:creationId xmlns:a16="http://schemas.microsoft.com/office/drawing/2014/main" id="{0519A56F-63FE-814A-A2FE-C5801DF0B000}"/>
              </a:ext>
            </a:extLst>
          </p:cNvPr>
          <p:cNvCxnSpPr>
            <a:cxnSpLocks/>
            <a:stCxn id="15" idx="1"/>
          </p:cNvCxnSpPr>
          <p:nvPr/>
        </p:nvCxnSpPr>
        <p:spPr>
          <a:xfrm flipH="1" flipV="1">
            <a:off x="4757195" y="5132884"/>
            <a:ext cx="1492796" cy="71741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7F4E09-3372-004E-9B4B-A663709AB4A4}"/>
              </a:ext>
            </a:extLst>
          </p:cNvPr>
          <p:cNvSpPr txBox="1"/>
          <p:nvPr/>
        </p:nvSpPr>
        <p:spPr>
          <a:xfrm>
            <a:off x="1295230" y="4193431"/>
            <a:ext cx="2062562" cy="369332"/>
          </a:xfrm>
          <a:prstGeom prst="rect">
            <a:avLst/>
          </a:prstGeom>
          <a:noFill/>
        </p:spPr>
        <p:txBody>
          <a:bodyPr wrap="square" rtlCol="0">
            <a:spAutoFit/>
          </a:bodyPr>
          <a:lstStyle/>
          <a:p>
            <a:r>
              <a:rPr lang="en-US" dirty="0">
                <a:solidFill>
                  <a:srgbClr val="DE6769"/>
                </a:solidFill>
              </a:rPr>
              <a:t>“If and only if”</a:t>
            </a:r>
          </a:p>
        </p:txBody>
      </p:sp>
      <p:cxnSp>
        <p:nvCxnSpPr>
          <p:cNvPr id="19" name="Straight Arrow Connector 18">
            <a:extLst>
              <a:ext uri="{FF2B5EF4-FFF2-40B4-BE49-F238E27FC236}">
                <a16:creationId xmlns:a16="http://schemas.microsoft.com/office/drawing/2014/main" id="{25B325F7-49CB-EA4D-85F4-26BB3DC3AC29}"/>
              </a:ext>
            </a:extLst>
          </p:cNvPr>
          <p:cNvCxnSpPr>
            <a:cxnSpLocks/>
          </p:cNvCxnSpPr>
          <p:nvPr/>
        </p:nvCxnSpPr>
        <p:spPr>
          <a:xfrm>
            <a:off x="2812648" y="4480153"/>
            <a:ext cx="1470781" cy="0"/>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F731F8F-7F12-3343-8ACF-6C3251216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0179" y="372931"/>
            <a:ext cx="778715" cy="1089561"/>
          </a:xfrm>
          <a:prstGeom prst="rect">
            <a:avLst/>
          </a:prstGeom>
        </p:spPr>
      </p:pic>
    </p:spTree>
    <p:extLst>
      <p:ext uri="{BB962C8B-B14F-4D97-AF65-F5344CB8AC3E}">
        <p14:creationId xmlns:p14="http://schemas.microsoft.com/office/powerpoint/2010/main" val="17950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11" grpId="0"/>
      <p:bldP spid="15"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426708-19C7-AF41-AF49-4B00CB20EEA3}"/>
              </a:ext>
            </a:extLst>
          </p:cNvPr>
          <p:cNvPicPr>
            <a:picLocks noChangeAspect="1"/>
          </p:cNvPicPr>
          <p:nvPr/>
        </p:nvPicPr>
        <p:blipFill>
          <a:blip r:embed="rId2"/>
          <a:stretch>
            <a:fillRect/>
          </a:stretch>
        </p:blipFill>
        <p:spPr>
          <a:xfrm>
            <a:off x="1006720" y="1787105"/>
            <a:ext cx="7263199" cy="507089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2" name="TextBox 11"/>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3" name="TextBox 12"/>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Tree>
    <p:extLst>
      <p:ext uri="{BB962C8B-B14F-4D97-AF65-F5344CB8AC3E}">
        <p14:creationId xmlns:p14="http://schemas.microsoft.com/office/powerpoint/2010/main" val="107214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2508F5-1632-3240-9762-48BF2FEFD4F0}"/>
              </a:ext>
            </a:extLst>
          </p:cNvPr>
          <p:cNvPicPr>
            <a:picLocks noChangeAspect="1"/>
          </p:cNvPicPr>
          <p:nvPr/>
        </p:nvPicPr>
        <p:blipFill>
          <a:blip r:embed="rId2"/>
          <a:stretch>
            <a:fillRect/>
          </a:stretch>
        </p:blipFill>
        <p:spPr>
          <a:xfrm>
            <a:off x="1052567" y="1825598"/>
            <a:ext cx="7207126" cy="50317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9" name="TextBox 8">
            <a:extLst>
              <a:ext uri="{FF2B5EF4-FFF2-40B4-BE49-F238E27FC236}">
                <a16:creationId xmlns:a16="http://schemas.microsoft.com/office/drawing/2014/main" id="{E665C4FA-7DE7-B342-A26B-C5FF14C03B3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p:spTree>
    <p:extLst>
      <p:ext uri="{BB962C8B-B14F-4D97-AF65-F5344CB8AC3E}">
        <p14:creationId xmlns:p14="http://schemas.microsoft.com/office/powerpoint/2010/main" val="1786146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5A547-78D2-C843-A2BA-53560C5D1A75}"/>
              </a:ext>
            </a:extLst>
          </p:cNvPr>
          <p:cNvPicPr>
            <a:picLocks noChangeAspect="1"/>
          </p:cNvPicPr>
          <p:nvPr/>
        </p:nvPicPr>
        <p:blipFill>
          <a:blip r:embed="rId2"/>
          <a:stretch>
            <a:fillRect/>
          </a:stretch>
        </p:blipFill>
        <p:spPr>
          <a:xfrm>
            <a:off x="1050266" y="1825598"/>
            <a:ext cx="7193519" cy="5022247"/>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5"/>
                <a:stretch>
                  <a:fillRect l="-3091" t="-921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60D1396-B3EA-E94E-B79F-DC5CA694665D}"/>
              </a:ext>
            </a:extLst>
          </p:cNvPr>
          <p:cNvSpPr txBox="1"/>
          <p:nvPr/>
        </p:nvSpPr>
        <p:spPr>
          <a:xfrm rot="19435169">
            <a:off x="5694336" y="3991515"/>
            <a:ext cx="2000942"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11" name="TextBox 10">
            <a:extLst>
              <a:ext uri="{FF2B5EF4-FFF2-40B4-BE49-F238E27FC236}">
                <a16:creationId xmlns:a16="http://schemas.microsoft.com/office/drawing/2014/main" id="{C889F651-3ABF-014D-A195-361E6317D71C}"/>
              </a:ext>
            </a:extLst>
          </p:cNvPr>
          <p:cNvSpPr txBox="1"/>
          <p:nvPr/>
        </p:nvSpPr>
        <p:spPr>
          <a:xfrm>
            <a:off x="6478030" y="5084602"/>
            <a:ext cx="137948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14" name="TextBox 13">
            <a:extLst>
              <a:ext uri="{FF2B5EF4-FFF2-40B4-BE49-F238E27FC236}">
                <a16:creationId xmlns:a16="http://schemas.microsoft.com/office/drawing/2014/main" id="{1036FD35-1009-414D-B0BC-5EC47061E08C}"/>
              </a:ext>
            </a:extLst>
          </p:cNvPr>
          <p:cNvSpPr txBox="1"/>
          <p:nvPr/>
        </p:nvSpPr>
        <p:spPr>
          <a:xfrm>
            <a:off x="5214551" y="2398827"/>
            <a:ext cx="1752104"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4" name="TextBox 3">
            <a:extLst>
              <a:ext uri="{FF2B5EF4-FFF2-40B4-BE49-F238E27FC236}">
                <a16:creationId xmlns:a16="http://schemas.microsoft.com/office/drawing/2014/main" id="{9696CDC8-C571-5F46-AE26-11E44C1A1D03}"/>
              </a:ext>
            </a:extLst>
          </p:cNvPr>
          <p:cNvSpPr txBox="1"/>
          <p:nvPr/>
        </p:nvSpPr>
        <p:spPr>
          <a:xfrm>
            <a:off x="3880021" y="1628062"/>
            <a:ext cx="1334530"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p:sp>
        <p:nvSpPr>
          <p:cNvPr id="9" name="TextBox 8">
            <a:extLst>
              <a:ext uri="{FF2B5EF4-FFF2-40B4-BE49-F238E27FC236}">
                <a16:creationId xmlns:a16="http://schemas.microsoft.com/office/drawing/2014/main" id="{7E2386F7-A0C5-4E44-887F-96FC1A38AA51}"/>
              </a:ext>
            </a:extLst>
          </p:cNvPr>
          <p:cNvSpPr txBox="1"/>
          <p:nvPr/>
        </p:nvSpPr>
        <p:spPr>
          <a:xfrm>
            <a:off x="5214551" y="2821712"/>
            <a:ext cx="1752104" cy="369332"/>
          </a:xfrm>
          <a:prstGeom prst="rect">
            <a:avLst/>
          </a:prstGeom>
          <a:noFill/>
        </p:spPr>
        <p:txBody>
          <a:bodyPr wrap="square" rtlCol="0">
            <a:spAutoFit/>
          </a:bodyPr>
          <a:lstStyle/>
          <a:p>
            <a:r>
              <a:rPr lang="en-US" dirty="0">
                <a:solidFill>
                  <a:srgbClr val="00B050"/>
                </a:solidFill>
              </a:rPr>
              <a:t>(c=3)</a:t>
            </a:r>
          </a:p>
        </p:txBody>
      </p:sp>
    </p:spTree>
    <p:extLst>
      <p:ext uri="{BB962C8B-B14F-4D97-AF65-F5344CB8AC3E}">
        <p14:creationId xmlns:p14="http://schemas.microsoft.com/office/powerpoint/2010/main" val="1749305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2"/>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rotWithShape="0">
                <a:blip r:embed="rId4"/>
                <a:stretch>
                  <a:fillRect l="-3091" t="-9217"/>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3</a:t>
            </a:r>
          </a:p>
          <a:p>
            <a:pPr marL="285750" indent="-285750">
              <a:buFont typeface="Arial" charset="0"/>
              <a:buChar char="•"/>
            </a:pPr>
            <a:r>
              <a:rPr lang="en-US" sz="2400" dirty="0"/>
              <a:t>Choose n</a:t>
            </a:r>
            <a:r>
              <a:rPr lang="en-US" sz="2400" baseline="-25000" dirty="0"/>
              <a:t>0</a:t>
            </a:r>
            <a:r>
              <a:rPr lang="en-US" sz="2400" dirty="0"/>
              <a:t> = 4</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≥4,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3</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EE9C360-977E-FD4B-BC34-E011B879A6FA}"/>
              </a:ext>
            </a:extLst>
          </p:cNvPr>
          <p:cNvPicPr>
            <a:picLocks noChangeAspect="1"/>
          </p:cNvPicPr>
          <p:nvPr/>
        </p:nvPicPr>
        <p:blipFill>
          <a:blip r:embed="rId6"/>
          <a:stretch>
            <a:fillRect/>
          </a:stretch>
        </p:blipFill>
        <p:spPr>
          <a:xfrm>
            <a:off x="197650" y="2073876"/>
            <a:ext cx="6052915" cy="4225920"/>
          </a:xfrm>
          <a:prstGeom prst="rect">
            <a:avLst/>
          </a:prstGeom>
        </p:spPr>
      </p:pic>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608171" y="2343258"/>
            <a:ext cx="2158091" cy="461665"/>
          </a:xfrm>
          <a:prstGeom prst="rect">
            <a:avLst/>
          </a:prstGeom>
          <a:noFill/>
        </p:spPr>
        <p:txBody>
          <a:bodyPr wrap="square" rtlCol="0">
            <a:spAutoFit/>
          </a:bodyPr>
          <a:lstStyle/>
          <a:p>
            <a:r>
              <a:rPr lang="en-US" sz="2400" dirty="0">
                <a:solidFill>
                  <a:srgbClr val="00B050"/>
                </a:solidFill>
              </a:rPr>
              <a:t>3g(n) = 3n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2533134" y="1844821"/>
            <a:ext cx="957875" cy="369332"/>
          </a:xfrm>
          <a:prstGeom prst="rect">
            <a:avLst/>
          </a:prstGeom>
          <a:noFill/>
        </p:spPr>
        <p:txBody>
          <a:bodyPr wrap="square" rtlCol="0">
            <a:spAutoFit/>
          </a:bodyPr>
          <a:lstStyle/>
          <a:p>
            <a:r>
              <a:rPr lang="en-US" dirty="0">
                <a:solidFill>
                  <a:schemeClr val="accent6"/>
                </a:solidFill>
              </a:rPr>
              <a:t>n</a:t>
            </a:r>
            <a:r>
              <a:rPr lang="en-US" baseline="-25000" dirty="0">
                <a:solidFill>
                  <a:schemeClr val="accent6"/>
                </a:solidFill>
              </a:rPr>
              <a:t>0</a:t>
            </a:r>
            <a:r>
              <a:rPr lang="en-US" dirty="0">
                <a:solidFill>
                  <a:schemeClr val="accent6"/>
                </a:solidFill>
              </a:rPr>
              <a:t>=4</a:t>
            </a:r>
          </a:p>
        </p:txBody>
      </p:sp>
    </p:spTree>
    <p:extLst>
      <p:ext uri="{BB962C8B-B14F-4D97-AF65-F5344CB8AC3E}">
        <p14:creationId xmlns:p14="http://schemas.microsoft.com/office/powerpoint/2010/main" val="151741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FED9C-F393-6240-B462-03671371518D}"/>
              </a:ext>
            </a:extLst>
          </p:cNvPr>
          <p:cNvSpPr>
            <a:spLocks noGrp="1"/>
          </p:cNvSpPr>
          <p:nvPr>
            <p:ph type="title"/>
          </p:nvPr>
        </p:nvSpPr>
        <p:spPr>
          <a:xfrm>
            <a:off x="628650" y="-138300"/>
            <a:ext cx="7886700" cy="1325563"/>
          </a:xfrm>
        </p:spPr>
        <p:txBody>
          <a:bodyPr/>
          <a:lstStyle/>
          <a:p>
            <a:pPr algn="ctr"/>
            <a:r>
              <a:rPr lang="en-US" dirty="0"/>
              <a:t>Huang basement</a:t>
            </a:r>
          </a:p>
        </p:txBody>
      </p:sp>
      <p:pic>
        <p:nvPicPr>
          <p:cNvPr id="13" name="Content Placeholder 12" descr="A picture containing text, ceiling, indoor, floor&#10;&#10;Description automatically generated">
            <a:extLst>
              <a:ext uri="{FF2B5EF4-FFF2-40B4-BE49-F238E27FC236}">
                <a16:creationId xmlns:a16="http://schemas.microsoft.com/office/drawing/2014/main" id="{26356641-E612-CB4A-B0FC-663219C0140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964407"/>
            <a:ext cx="7886700" cy="2464593"/>
          </a:xfrm>
        </p:spPr>
      </p:pic>
      <p:pic>
        <p:nvPicPr>
          <p:cNvPr id="15" name="Picture 14" descr="A picture containing text, person, indoor, floor&#10;&#10;Description automatically generated">
            <a:extLst>
              <a:ext uri="{FF2B5EF4-FFF2-40B4-BE49-F238E27FC236}">
                <a16:creationId xmlns:a16="http://schemas.microsoft.com/office/drawing/2014/main" id="{ED7D8550-3C5E-5546-B237-D9DAD52E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8993" y="3919661"/>
            <a:ext cx="3846357" cy="2573213"/>
          </a:xfrm>
          <a:prstGeom prst="rect">
            <a:avLst/>
          </a:prstGeom>
        </p:spPr>
      </p:pic>
      <p:pic>
        <p:nvPicPr>
          <p:cNvPr id="17" name="Picture 16" descr="A group of people in a classroom&#10;&#10;Description automatically generated with medium confidence">
            <a:extLst>
              <a:ext uri="{FF2B5EF4-FFF2-40B4-BE49-F238E27FC236}">
                <a16:creationId xmlns:a16="http://schemas.microsoft.com/office/drawing/2014/main" id="{A2BEA822-F48F-0B4B-B418-CA2EFFD8D7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50" y="3775359"/>
            <a:ext cx="3623353" cy="2717515"/>
          </a:xfrm>
          <a:prstGeom prst="rect">
            <a:avLst/>
          </a:prstGeom>
        </p:spPr>
      </p:pic>
    </p:spTree>
    <p:extLst>
      <p:ext uri="{BB962C8B-B14F-4D97-AF65-F5344CB8AC3E}">
        <p14:creationId xmlns:p14="http://schemas.microsoft.com/office/powerpoint/2010/main" val="1861056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BCEFE-384E-E94E-8AD1-302C4BE09E52}"/>
              </a:ext>
            </a:extLst>
          </p:cNvPr>
          <p:cNvPicPr>
            <a:picLocks noChangeAspect="1"/>
          </p:cNvPicPr>
          <p:nvPr/>
        </p:nvPicPr>
        <p:blipFill>
          <a:blip r:embed="rId2"/>
          <a:stretch>
            <a:fillRect/>
          </a:stretch>
        </p:blipFill>
        <p:spPr>
          <a:xfrm>
            <a:off x="197650" y="2093130"/>
            <a:ext cx="6052915" cy="422592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a:xfrm>
                <a:off x="360636" y="164282"/>
                <a:ext cx="7886700" cy="1325563"/>
              </a:xfrm>
            </p:spPr>
            <p:txBody>
              <a:bodyPr/>
              <a:lstStyle/>
              <a:p>
                <a:pPr/>
                <a:r>
                  <a:rPr lang="en-US" dirty="0"/>
                  <a:t>Same example</a:t>
                </a:r>
                <a:br>
                  <a:rPr lang="en-US" dirty="0"/>
                </a:br>
                <a14:m>
                  <m:oMathPara xmlns:m="http://schemas.openxmlformats.org/officeDocument/2006/math">
                    <m:oMathParaPr>
                      <m:jc m:val="left"/>
                    </m:oMathParaPr>
                    <m:oMath xmlns:m="http://schemas.openxmlformats.org/officeDocument/2006/math">
                      <m:r>
                        <a:rPr lang="en-US" sz="3600" b="0" i="1" smtClean="0">
                          <a:solidFill>
                            <a:schemeClr val="accent1"/>
                          </a:solidFill>
                          <a:latin typeface="Cambria Math" charset="0"/>
                        </a:rPr>
                        <m:t>2</m:t>
                      </m:r>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r>
                        <a:rPr lang="en-US" sz="3600" b="0" i="1" smtClean="0">
                          <a:solidFill>
                            <a:schemeClr val="accent1"/>
                          </a:solidFill>
                          <a:latin typeface="Cambria Math" charset="0"/>
                        </a:rPr>
                        <m:t>+10=</m:t>
                      </m:r>
                      <m:r>
                        <a:rPr lang="en-US" sz="3600" b="0" i="1" smtClean="0">
                          <a:solidFill>
                            <a:schemeClr val="accent1"/>
                          </a:solidFill>
                          <a:latin typeface="Cambria Math" charset="0"/>
                        </a:rPr>
                        <m:t>𝑂</m:t>
                      </m:r>
                      <m:d>
                        <m:dPr>
                          <m:ctrlPr>
                            <a:rPr lang="en-US" sz="3600" b="0" i="1" smtClean="0">
                              <a:solidFill>
                                <a:schemeClr val="accent1"/>
                              </a:solidFill>
                              <a:latin typeface="Cambria Math" panose="02040503050406030204" pitchFamily="18" charset="0"/>
                            </a:rPr>
                          </m:ctrlPr>
                        </m:dPr>
                        <m:e>
                          <m:sSup>
                            <m:sSupPr>
                              <m:ctrlPr>
                                <a:rPr lang="en-US" sz="3600" b="0" i="1" smtClean="0">
                                  <a:solidFill>
                                    <a:schemeClr val="accent1"/>
                                  </a:solidFill>
                                  <a:latin typeface="Cambria Math" panose="02040503050406030204" pitchFamily="18" charset="0"/>
                                </a:rPr>
                              </m:ctrlPr>
                            </m:sSupPr>
                            <m:e>
                              <m:r>
                                <a:rPr lang="en-US" sz="3600" b="0" i="1" smtClean="0">
                                  <a:solidFill>
                                    <a:schemeClr val="accent1"/>
                                  </a:solidFill>
                                  <a:latin typeface="Cambria Math" charset="0"/>
                                </a:rPr>
                                <m:t>𝑛</m:t>
                              </m:r>
                            </m:e>
                            <m:sup>
                              <m:r>
                                <a:rPr lang="en-US" sz="3600" b="0" i="1" smtClean="0">
                                  <a:solidFill>
                                    <a:schemeClr val="accent1"/>
                                  </a:solidFill>
                                  <a:latin typeface="Cambria Math" charset="0"/>
                                </a:rPr>
                                <m:t>2</m:t>
                              </m:r>
                            </m:sup>
                          </m:sSup>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60636" y="164282"/>
                <a:ext cx="7886700" cy="1325563"/>
              </a:xfrm>
              <a:blipFill>
                <a:blip r:embed="rId4"/>
                <a:stretch>
                  <a:fillRect l="-3055" t="-8571"/>
                </a:stretch>
              </a:blipFill>
            </p:spPr>
            <p:txBody>
              <a:bodyPr/>
              <a:lstStyle/>
              <a:p>
                <a:r>
                  <a:rPr lang="en-US">
                    <a:noFill/>
                  </a:rPr>
                  <a:t> </a:t>
                </a:r>
              </a:p>
            </p:txBody>
          </p:sp>
        </mc:Fallback>
      </mc:AlternateContent>
      <p:sp>
        <p:nvSpPr>
          <p:cNvPr id="3" name="TextBox 2"/>
          <p:cNvSpPr txBox="1"/>
          <p:nvPr/>
        </p:nvSpPr>
        <p:spPr>
          <a:xfrm>
            <a:off x="6520026" y="2073876"/>
            <a:ext cx="3454619" cy="1631216"/>
          </a:xfrm>
          <a:prstGeom prst="rect">
            <a:avLst/>
          </a:prstGeom>
          <a:noFill/>
        </p:spPr>
        <p:txBody>
          <a:bodyPr wrap="square" rtlCol="0">
            <a:spAutoFit/>
          </a:bodyPr>
          <a:lstStyle/>
          <a:p>
            <a:r>
              <a:rPr lang="en-US" sz="2800" dirty="0"/>
              <a:t>Formally:</a:t>
            </a:r>
          </a:p>
          <a:p>
            <a:pPr marL="285750" indent="-285750">
              <a:buFont typeface="Arial" charset="0"/>
              <a:buChar char="•"/>
            </a:pPr>
            <a:r>
              <a:rPr lang="en-US" sz="2400" dirty="0"/>
              <a:t>Choose c = 7</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7" name="Rectangle 6"/>
              <p:cNvSpPr/>
              <p:nvPr/>
            </p:nvSpPr>
            <p:spPr>
              <a:xfrm>
                <a:off x="5323815" y="3796680"/>
                <a:ext cx="4572000" cy="98488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charset="0"/>
                          <a:ea typeface="Cambria Math" charset="0"/>
                          <a:cs typeface="Cambria Math" charset="0"/>
                        </a:rPr>
                        <m:t>2</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r>
                        <a:rPr lang="en-US" sz="2400" b="0" i="1" smtClean="0">
                          <a:solidFill>
                            <a:schemeClr val="tx1"/>
                          </a:solidFill>
                          <a:latin typeface="Cambria Math" charset="0"/>
                          <a:ea typeface="Cambria Math" charset="0"/>
                          <a:cs typeface="Cambria Math" charset="0"/>
                        </a:rPr>
                        <m:t>+10</m:t>
                      </m:r>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panose="02040503050406030204" pitchFamily="18" charset="0"/>
                          <a:ea typeface="Cambria Math" charset="0"/>
                          <a:cs typeface="Cambria Math" charset="0"/>
                        </a:rPr>
                        <m:t>7</m:t>
                      </m:r>
                      <m:r>
                        <a:rPr lang="en-US" sz="2400" i="1">
                          <a:solidFill>
                            <a:schemeClr val="tx1"/>
                          </a:solidFill>
                          <a:latin typeface="Cambria Math" charset="0"/>
                          <a:ea typeface="Cambria Math" charset="0"/>
                          <a:cs typeface="Cambria Math" charset="0"/>
                        </a:rPr>
                        <m:t>⋅</m:t>
                      </m:r>
                      <m:sSup>
                        <m:sSupPr>
                          <m:ctrlPr>
                            <a:rPr lang="en-US" sz="2400" b="0" i="1" smtClean="0">
                              <a:solidFill>
                                <a:schemeClr val="tx1"/>
                              </a:solidFill>
                              <a:latin typeface="Cambria Math" panose="02040503050406030204" pitchFamily="18" charset="0"/>
                              <a:ea typeface="Cambria Math" charset="0"/>
                              <a:cs typeface="Cambria Math" charset="0"/>
                            </a:rPr>
                          </m:ctrlPr>
                        </m:sSupPr>
                        <m:e>
                          <m:r>
                            <a:rPr lang="en-US" sz="2400" b="0" i="1" smtClean="0">
                              <a:solidFill>
                                <a:schemeClr val="tx1"/>
                              </a:solidFill>
                              <a:latin typeface="Cambria Math" charset="0"/>
                              <a:ea typeface="Cambria Math" charset="0"/>
                              <a:cs typeface="Cambria Math" charset="0"/>
                            </a:rPr>
                            <m:t>𝑛</m:t>
                          </m:r>
                        </m:e>
                        <m:sup>
                          <m:r>
                            <a:rPr lang="en-US" sz="2400" b="0" i="1" smtClean="0">
                              <a:solidFill>
                                <a:schemeClr val="tx1"/>
                              </a:solidFill>
                              <a:latin typeface="Cambria Math" charset="0"/>
                              <a:ea typeface="Cambria Math" charset="0"/>
                              <a:cs typeface="Cambria Math" charset="0"/>
                            </a:rPr>
                            <m:t>2</m:t>
                          </m:r>
                        </m:sup>
                      </m:sSup>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323815" y="3796680"/>
                <a:ext cx="4572000" cy="984885"/>
              </a:xfrm>
              <a:prstGeom prst="rect">
                <a:avLst/>
              </a:prstGeom>
              <a:blipFill>
                <a:blip r:embed="rId5"/>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7FF8A992-48CD-4A42-BBAD-C21FBF673F90}"/>
              </a:ext>
            </a:extLst>
          </p:cNvPr>
          <p:cNvSpPr txBox="1"/>
          <p:nvPr/>
        </p:nvSpPr>
        <p:spPr>
          <a:xfrm rot="19435169">
            <a:off x="4029534" y="3619686"/>
            <a:ext cx="2588560" cy="461665"/>
          </a:xfrm>
          <a:prstGeom prst="rect">
            <a:avLst/>
          </a:prstGeom>
          <a:noFill/>
        </p:spPr>
        <p:txBody>
          <a:bodyPr wrap="square" rtlCol="0">
            <a:spAutoFit/>
          </a:bodyPr>
          <a:lstStyle/>
          <a:p>
            <a:r>
              <a:rPr lang="en-US" sz="2400" dirty="0">
                <a:solidFill>
                  <a:srgbClr val="DE6769"/>
                </a:solidFill>
              </a:rPr>
              <a:t>T(n) = 2n</a:t>
            </a:r>
            <a:r>
              <a:rPr lang="en-US" sz="2400" baseline="30000" dirty="0">
                <a:solidFill>
                  <a:srgbClr val="DE6769"/>
                </a:solidFill>
              </a:rPr>
              <a:t>2 </a:t>
            </a:r>
            <a:r>
              <a:rPr lang="en-US" sz="2400" dirty="0">
                <a:solidFill>
                  <a:srgbClr val="DE6769"/>
                </a:solidFill>
              </a:rPr>
              <a:t>+ 10</a:t>
            </a:r>
          </a:p>
        </p:txBody>
      </p:sp>
      <p:sp>
        <p:nvSpPr>
          <p:cNvPr id="24" name="TextBox 23">
            <a:extLst>
              <a:ext uri="{FF2B5EF4-FFF2-40B4-BE49-F238E27FC236}">
                <a16:creationId xmlns:a16="http://schemas.microsoft.com/office/drawing/2014/main" id="{C4539C58-C69E-4B42-96C3-2675CA870F21}"/>
              </a:ext>
            </a:extLst>
          </p:cNvPr>
          <p:cNvSpPr txBox="1"/>
          <p:nvPr/>
        </p:nvSpPr>
        <p:spPr>
          <a:xfrm>
            <a:off x="4687217" y="4855868"/>
            <a:ext cx="2621922" cy="461665"/>
          </a:xfrm>
          <a:prstGeom prst="rect">
            <a:avLst/>
          </a:prstGeom>
          <a:noFill/>
        </p:spPr>
        <p:txBody>
          <a:bodyPr wrap="square" rtlCol="0">
            <a:spAutoFit/>
          </a:bodyPr>
          <a:lstStyle/>
          <a:p>
            <a:r>
              <a:rPr lang="en-US" sz="2400" dirty="0">
                <a:solidFill>
                  <a:srgbClr val="005ECE"/>
                </a:solidFill>
              </a:rPr>
              <a:t>g(n) = n</a:t>
            </a:r>
            <a:r>
              <a:rPr lang="en-US" sz="2400" baseline="30000" dirty="0">
                <a:solidFill>
                  <a:srgbClr val="005ECE"/>
                </a:solidFill>
              </a:rPr>
              <a:t>2</a:t>
            </a:r>
            <a:endParaRPr lang="en-US" sz="2400" dirty="0">
              <a:solidFill>
                <a:srgbClr val="005ECE"/>
              </a:solidFill>
            </a:endParaRPr>
          </a:p>
        </p:txBody>
      </p:sp>
      <p:sp>
        <p:nvSpPr>
          <p:cNvPr id="25" name="TextBox 24">
            <a:extLst>
              <a:ext uri="{FF2B5EF4-FFF2-40B4-BE49-F238E27FC236}">
                <a16:creationId xmlns:a16="http://schemas.microsoft.com/office/drawing/2014/main" id="{5EDD631B-BB3F-364C-9480-9EF42BFD851D}"/>
              </a:ext>
            </a:extLst>
          </p:cNvPr>
          <p:cNvSpPr txBox="1"/>
          <p:nvPr/>
        </p:nvSpPr>
        <p:spPr>
          <a:xfrm>
            <a:off x="3755923" y="2629071"/>
            <a:ext cx="2158091" cy="461665"/>
          </a:xfrm>
          <a:prstGeom prst="rect">
            <a:avLst/>
          </a:prstGeom>
          <a:noFill/>
        </p:spPr>
        <p:txBody>
          <a:bodyPr wrap="square" rtlCol="0">
            <a:spAutoFit/>
          </a:bodyPr>
          <a:lstStyle/>
          <a:p>
            <a:r>
              <a:rPr lang="en-US" sz="2400" dirty="0">
                <a:solidFill>
                  <a:srgbClr val="00B050"/>
                </a:solidFill>
              </a:rPr>
              <a:t>7g(n) = 7n</a:t>
            </a:r>
            <a:r>
              <a:rPr lang="en-US" sz="2400" baseline="30000" dirty="0">
                <a:solidFill>
                  <a:srgbClr val="00B050"/>
                </a:solidFill>
              </a:rPr>
              <a:t>2</a:t>
            </a:r>
            <a:endParaRPr lang="en-US" sz="2400" dirty="0">
              <a:solidFill>
                <a:srgbClr val="00B050"/>
              </a:solidFill>
            </a:endParaRPr>
          </a:p>
        </p:txBody>
      </p:sp>
      <p:sp>
        <p:nvSpPr>
          <p:cNvPr id="26" name="TextBox 25">
            <a:extLst>
              <a:ext uri="{FF2B5EF4-FFF2-40B4-BE49-F238E27FC236}">
                <a16:creationId xmlns:a16="http://schemas.microsoft.com/office/drawing/2014/main" id="{EC164137-A5B2-774A-B5C8-2BD99310F9E9}"/>
              </a:ext>
            </a:extLst>
          </p:cNvPr>
          <p:cNvSpPr txBox="1"/>
          <p:nvPr/>
        </p:nvSpPr>
        <p:spPr>
          <a:xfrm>
            <a:off x="1482810" y="5949718"/>
            <a:ext cx="957875" cy="461665"/>
          </a:xfrm>
          <a:prstGeom prst="rect">
            <a:avLst/>
          </a:prstGeom>
          <a:noFill/>
        </p:spPr>
        <p:txBody>
          <a:bodyPr wrap="square" rtlCol="0">
            <a:spAutoFit/>
          </a:bodyPr>
          <a:lstStyle/>
          <a:p>
            <a:r>
              <a:rPr lang="en-US" sz="2400" dirty="0">
                <a:solidFill>
                  <a:schemeClr val="accent6"/>
                </a:solidFill>
              </a:rPr>
              <a:t>n</a:t>
            </a:r>
            <a:r>
              <a:rPr lang="en-US" sz="2400" baseline="-25000" dirty="0">
                <a:solidFill>
                  <a:schemeClr val="accent6"/>
                </a:solidFill>
              </a:rPr>
              <a:t>0</a:t>
            </a:r>
            <a:r>
              <a:rPr lang="en-US" sz="2400" dirty="0">
                <a:solidFill>
                  <a:schemeClr val="accent6"/>
                </a:solidFill>
              </a:rPr>
              <a:t>=2</a:t>
            </a:r>
          </a:p>
        </p:txBody>
      </p:sp>
      <p:sp>
        <p:nvSpPr>
          <p:cNvPr id="12" name="TextBox 11">
            <a:extLst>
              <a:ext uri="{FF2B5EF4-FFF2-40B4-BE49-F238E27FC236}">
                <a16:creationId xmlns:a16="http://schemas.microsoft.com/office/drawing/2014/main" id="{00FBADEE-E4F4-9A4E-B4EA-308832D2C7DA}"/>
              </a:ext>
            </a:extLst>
          </p:cNvPr>
          <p:cNvSpPr txBox="1"/>
          <p:nvPr/>
        </p:nvSpPr>
        <p:spPr>
          <a:xfrm rot="21016284">
            <a:off x="6384538" y="5290956"/>
            <a:ext cx="2450553" cy="1200329"/>
          </a:xfrm>
          <a:prstGeom prst="rect">
            <a:avLst/>
          </a:prstGeom>
          <a:noFill/>
          <a:ln>
            <a:solidFill>
              <a:srgbClr val="DE6769"/>
            </a:solidFill>
          </a:ln>
        </p:spPr>
        <p:txBody>
          <a:bodyPr wrap="square" rtlCol="0">
            <a:spAutoFit/>
          </a:bodyPr>
          <a:lstStyle/>
          <a:p>
            <a:pPr algn="ctr"/>
            <a:r>
              <a:rPr lang="en-US" sz="2400" b="1" dirty="0">
                <a:solidFill>
                  <a:srgbClr val="DE6769"/>
                </a:solidFill>
              </a:rPr>
              <a:t>There is not a “correct” choice of c and n</a:t>
            </a:r>
            <a:r>
              <a:rPr lang="en-US" sz="2400" b="1" baseline="-25000" dirty="0">
                <a:solidFill>
                  <a:srgbClr val="DE6769"/>
                </a:solidFill>
              </a:rPr>
              <a:t>0</a:t>
            </a:r>
            <a:endParaRPr lang="en-US" sz="2400" b="1" dirty="0">
              <a:solidFill>
                <a:srgbClr val="DE6769"/>
              </a:solidFill>
            </a:endParaRPr>
          </a:p>
        </p:txBody>
      </p:sp>
    </p:spTree>
    <p:extLst>
      <p:ext uri="{BB962C8B-B14F-4D97-AF65-F5344CB8AC3E}">
        <p14:creationId xmlns:p14="http://schemas.microsoft.com/office/powerpoint/2010/main" val="11032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r>
                  <a:rPr lang="en-US" dirty="0"/>
                  <a:t>O(…) is an upper bound:</a:t>
                </a:r>
                <a:br>
                  <a:rPr lang="en-US" dirty="0"/>
                </a:br>
                <a14:m>
                  <m:oMathPara xmlns:m="http://schemas.openxmlformats.org/officeDocument/2006/math">
                    <m:oMathParaPr>
                      <m:jc m:val="left"/>
                    </m:oMathParaPr>
                    <m:oMath xmlns:m="http://schemas.openxmlformats.org/officeDocument/2006/math">
                      <m:r>
                        <a:rPr lang="en-US" i="1" dirty="0">
                          <a:solidFill>
                            <a:schemeClr val="accent1"/>
                          </a:solidFill>
                          <a:latin typeface="Cambria Math" charset="0"/>
                        </a:rPr>
                        <m:t>𝑛</m:t>
                      </m:r>
                      <m:r>
                        <a:rPr lang="en-US" i="1" dirty="0">
                          <a:solidFill>
                            <a:schemeClr val="accent1"/>
                          </a:solidFill>
                          <a:latin typeface="Cambria Math" charset="0"/>
                        </a:rPr>
                        <m:t> = </m:t>
                      </m:r>
                      <m:r>
                        <a:rPr lang="en-US" i="1" dirty="0">
                          <a:solidFill>
                            <a:schemeClr val="accent1"/>
                          </a:solidFill>
                          <a:latin typeface="Cambria Math" charset="0"/>
                        </a:rPr>
                        <m:t>𝑂</m:t>
                      </m:r>
                      <m:r>
                        <a:rPr lang="en-US" i="1" dirty="0">
                          <a:solidFill>
                            <a:schemeClr val="accent1"/>
                          </a:solidFill>
                          <a:latin typeface="Cambria Math" charset="0"/>
                        </a:rPr>
                        <m:t>(</m:t>
                      </m:r>
                      <m:r>
                        <a:rPr lang="en-US" i="1" dirty="0">
                          <a:solidFill>
                            <a:schemeClr val="accent1"/>
                          </a:solidFill>
                          <a:latin typeface="Cambria Math" charset="0"/>
                        </a:rPr>
                        <m:t>𝑛</m:t>
                      </m:r>
                      <m:r>
                        <a:rPr lang="en-US" i="1" baseline="30000" dirty="0">
                          <a:solidFill>
                            <a:schemeClr val="accent1"/>
                          </a:solidFill>
                          <a:latin typeface="Cambria Math" charset="0"/>
                        </a:rPr>
                        <m:t>2</m:t>
                      </m:r>
                      <m:r>
                        <a:rPr lang="en-US" i="1" dirty="0">
                          <a:solidFill>
                            <a:schemeClr val="accent1"/>
                          </a:solidFill>
                          <a:latin typeface="Cambria Math" charset="0"/>
                        </a:rPr>
                        <m:t>)</m:t>
                      </m:r>
                    </m:oMath>
                  </m:oMathPara>
                </a14:m>
                <a:br>
                  <a:rPr lang="en-US" dirty="0"/>
                </a:br>
                <a:endParaRPr lang="en-US" dirty="0">
                  <a:solidFill>
                    <a:schemeClr val="accent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3215" t="-13333" b="-152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3"/>
                <a:stretch>
                  <a:fillRect b="-2326"/>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266043" y="1832579"/>
            <a:ext cx="6757739" cy="4505159"/>
          </a:xfrm>
          <a:prstGeom prst="rect">
            <a:avLst/>
          </a:prstGeom>
        </p:spPr>
      </p:pic>
      <p:pic>
        <p:nvPicPr>
          <p:cNvPr id="7" name="Picture 6"/>
          <p:cNvPicPr>
            <a:picLocks noChangeAspect="1"/>
          </p:cNvPicPr>
          <p:nvPr/>
        </p:nvPicPr>
        <p:blipFill>
          <a:blip r:embed="rId5"/>
          <a:stretch>
            <a:fillRect/>
          </a:stretch>
        </p:blipFill>
        <p:spPr>
          <a:xfrm>
            <a:off x="266043" y="1832579"/>
            <a:ext cx="6757739" cy="4505159"/>
          </a:xfrm>
          <a:prstGeom prst="rect">
            <a:avLst/>
          </a:prstGeom>
        </p:spPr>
      </p:pic>
      <p:sp>
        <p:nvSpPr>
          <p:cNvPr id="9" name="TextBox 8"/>
          <p:cNvSpPr txBox="1"/>
          <p:nvPr/>
        </p:nvSpPr>
        <p:spPr>
          <a:xfrm>
            <a:off x="6788040" y="2600738"/>
            <a:ext cx="3454619" cy="1200329"/>
          </a:xfrm>
          <a:prstGeom prst="rect">
            <a:avLst/>
          </a:prstGeom>
          <a:noFill/>
        </p:spPr>
        <p:txBody>
          <a:bodyPr wrap="square" rtlCol="0">
            <a:spAutoFit/>
          </a:bodyPr>
          <a:lstStyle/>
          <a:p>
            <a:pPr marL="285750" indent="-285750">
              <a:buFont typeface="Arial" charset="0"/>
              <a:buChar char="•"/>
            </a:pPr>
            <a:r>
              <a:rPr lang="en-US" sz="2400" dirty="0"/>
              <a:t>Choose c = 1</a:t>
            </a:r>
          </a:p>
          <a:p>
            <a:pPr marL="285750" indent="-285750">
              <a:buFont typeface="Arial" charset="0"/>
              <a:buChar char="•"/>
            </a:pPr>
            <a:r>
              <a:rPr lang="en-US" sz="2400" dirty="0"/>
              <a:t>Choose n</a:t>
            </a:r>
            <a:r>
              <a:rPr lang="en-US" sz="2400" baseline="-25000" dirty="0"/>
              <a:t>0</a:t>
            </a:r>
            <a:r>
              <a:rPr lang="en-US" sz="2400" dirty="0"/>
              <a:t> = 1</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10" name="Rectangle 9"/>
              <p:cNvSpPr/>
              <p:nvPr/>
            </p:nvSpPr>
            <p:spPr>
              <a:xfrm>
                <a:off x="5670659" y="3916842"/>
                <a:ext cx="4572000" cy="115256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tx1"/>
                          </a:solidFill>
                          <a:latin typeface="Cambria Math" charset="0"/>
                          <a:ea typeface="Cambria Math" charset="0"/>
                          <a:cs typeface="Cambria Math" charset="0"/>
                        </a:rPr>
                        <m:t>∀</m:t>
                      </m:r>
                      <m:r>
                        <a:rPr lang="en-US" sz="2800" i="1" smtClean="0">
                          <a:solidFill>
                            <a:schemeClr val="tx1"/>
                          </a:solidFill>
                          <a:latin typeface="Cambria Math" charset="0"/>
                          <a:ea typeface="Cambria Math" charset="0"/>
                          <a:cs typeface="Cambria Math" charset="0"/>
                        </a:rPr>
                        <m:t>𝑛</m:t>
                      </m:r>
                      <m:r>
                        <a:rPr lang="en-US" sz="2800" i="1" smtClean="0">
                          <a:solidFill>
                            <a:schemeClr val="tx1"/>
                          </a:solidFill>
                          <a:latin typeface="Cambria Math" charset="0"/>
                          <a:ea typeface="Cambria Math" charset="0"/>
                          <a:cs typeface="Cambria Math" charset="0"/>
                        </a:rPr>
                        <m:t>≥1, </m:t>
                      </m:r>
                    </m:oMath>
                  </m:oMathPara>
                </a14:m>
                <a:endParaRPr lang="en-US" sz="2800" i="1" dirty="0">
                  <a:solidFill>
                    <a:schemeClr val="tx1"/>
                  </a:solidFill>
                  <a:latin typeface="Cambria Math" charset="0"/>
                  <a:ea typeface="Cambria Math" charset="0"/>
                  <a:cs typeface="Cambria Math" charset="0"/>
                </a:endParaRPr>
              </a:p>
              <a:p>
                <a:endParaRPr lang="en-US" sz="105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r>
                        <a:rPr lang="en-US" sz="2800" b="0" i="1" smtClean="0">
                          <a:solidFill>
                            <a:schemeClr val="tx1"/>
                          </a:solidFill>
                          <a:latin typeface="Cambria Math" charset="0"/>
                          <a:ea typeface="Cambria Math" charset="0"/>
                          <a:cs typeface="Cambria Math" charset="0"/>
                        </a:rPr>
                        <m:t>𝑛</m:t>
                      </m:r>
                      <m:r>
                        <a:rPr lang="en-US" sz="2800" i="1">
                          <a:solidFill>
                            <a:schemeClr val="tx1"/>
                          </a:solidFill>
                          <a:latin typeface="Cambria Math" charset="0"/>
                          <a:ea typeface="Cambria Math" charset="0"/>
                          <a:cs typeface="Cambria Math" charset="0"/>
                        </a:rPr>
                        <m:t>≤</m:t>
                      </m:r>
                      <m:sSup>
                        <m:sSupPr>
                          <m:ctrlPr>
                            <a:rPr lang="en-US" sz="2800" b="0" i="1" smtClean="0">
                              <a:solidFill>
                                <a:schemeClr val="tx1"/>
                              </a:solidFill>
                              <a:latin typeface="Cambria Math" panose="02040503050406030204" pitchFamily="18" charset="0"/>
                              <a:ea typeface="Cambria Math" charset="0"/>
                              <a:cs typeface="Cambria Math" charset="0"/>
                            </a:rPr>
                          </m:ctrlPr>
                        </m:sSupPr>
                        <m:e>
                          <m:r>
                            <a:rPr lang="en-US" sz="2800" b="0" i="1" smtClean="0">
                              <a:solidFill>
                                <a:schemeClr val="tx1"/>
                              </a:solidFill>
                              <a:latin typeface="Cambria Math" charset="0"/>
                              <a:ea typeface="Cambria Math" charset="0"/>
                              <a:cs typeface="Cambria Math" charset="0"/>
                            </a:rPr>
                            <m:t>𝑛</m:t>
                          </m:r>
                        </m:e>
                        <m:sup>
                          <m:r>
                            <a:rPr lang="en-US" sz="2800" b="0" i="1" smtClean="0">
                              <a:solidFill>
                                <a:schemeClr val="tx1"/>
                              </a:solidFill>
                              <a:latin typeface="Cambria Math" charset="0"/>
                              <a:ea typeface="Cambria Math" charset="0"/>
                              <a:cs typeface="Cambria Math" charset="0"/>
                            </a:rPr>
                            <m:t>2</m:t>
                          </m:r>
                        </m:sup>
                      </m:sSup>
                    </m:oMath>
                  </m:oMathPara>
                </a14:m>
                <a:endParaRPr lang="en-US" sz="1600" dirty="0">
                  <a:solidFill>
                    <a:schemeClr val="tx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5670659" y="3916842"/>
                <a:ext cx="4572000" cy="1152560"/>
              </a:xfrm>
              <a:prstGeom prst="rect">
                <a:avLst/>
              </a:prstGeom>
              <a:blipFill>
                <a:blip r:embed="rId6"/>
                <a:stretch>
                  <a:fillRect/>
                </a:stretch>
              </a:blipFill>
            </p:spPr>
            <p:txBody>
              <a:bodyPr/>
              <a:lstStyle/>
              <a:p>
                <a:r>
                  <a:rPr lang="en-US">
                    <a:noFill/>
                  </a:rPr>
                  <a:t> </a:t>
                </a:r>
              </a:p>
            </p:txBody>
          </p:sp>
        </mc:Fallback>
      </mc:AlternateContent>
      <p:sp>
        <p:nvSpPr>
          <p:cNvPr id="11" name="TextBox 10"/>
          <p:cNvSpPr txBox="1"/>
          <p:nvPr/>
        </p:nvSpPr>
        <p:spPr>
          <a:xfrm>
            <a:off x="4524702" y="2632740"/>
            <a:ext cx="1358789" cy="461665"/>
          </a:xfrm>
          <a:prstGeom prst="rect">
            <a:avLst/>
          </a:prstGeom>
          <a:noFill/>
        </p:spPr>
        <p:txBody>
          <a:bodyPr wrap="square" rtlCol="0">
            <a:spAutoFit/>
          </a:bodyPr>
          <a:lstStyle/>
          <a:p>
            <a:r>
              <a:rPr lang="en-US" sz="2400">
                <a:solidFill>
                  <a:srgbClr val="005ECE"/>
                </a:solidFill>
              </a:rPr>
              <a:t>g(n) = n</a:t>
            </a:r>
            <a:r>
              <a:rPr lang="en-US" sz="2400" baseline="30000">
                <a:solidFill>
                  <a:srgbClr val="005ECE"/>
                </a:solidFill>
              </a:rPr>
              <a:t>2</a:t>
            </a:r>
            <a:endParaRPr lang="en-US" sz="2400" dirty="0">
              <a:solidFill>
                <a:srgbClr val="005ECE"/>
              </a:solidFill>
            </a:endParaRPr>
          </a:p>
        </p:txBody>
      </p:sp>
      <p:sp>
        <p:nvSpPr>
          <p:cNvPr id="12" name="TextBox 11"/>
          <p:cNvSpPr txBox="1"/>
          <p:nvPr/>
        </p:nvSpPr>
        <p:spPr>
          <a:xfrm>
            <a:off x="4980918" y="4493122"/>
            <a:ext cx="1379482" cy="461665"/>
          </a:xfrm>
          <a:prstGeom prst="rect">
            <a:avLst/>
          </a:prstGeom>
          <a:noFill/>
        </p:spPr>
        <p:txBody>
          <a:bodyPr wrap="square" rtlCol="0">
            <a:spAutoFit/>
          </a:bodyPr>
          <a:lstStyle/>
          <a:p>
            <a:r>
              <a:rPr lang="en-US" sz="2400">
                <a:solidFill>
                  <a:srgbClr val="DE6769"/>
                </a:solidFill>
              </a:rPr>
              <a:t>T(n) = n</a:t>
            </a:r>
            <a:endParaRPr lang="en-US" sz="2400" dirty="0">
              <a:solidFill>
                <a:srgbClr val="DE6769"/>
              </a:solidFill>
            </a:endParaRPr>
          </a:p>
        </p:txBody>
      </p:sp>
    </p:spTree>
    <p:extLst>
      <p:ext uri="{BB962C8B-B14F-4D97-AF65-F5344CB8AC3E}">
        <p14:creationId xmlns:p14="http://schemas.microsoft.com/office/powerpoint/2010/main" val="4623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0199-2E3E-6144-A86A-ECE25A22EE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43BEC6-D046-8045-8D8F-6074CC6A51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2776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ED7F-BC98-3042-A239-B31A0AB8EABB}"/>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BB301CB4-FEF2-9646-8DF5-E411744CBAE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93094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Ω</a:t>
            </a:r>
            <a:r>
              <a:rPr lang="en-US" dirty="0"/>
              <a:t>(</a:t>
            </a:r>
            <a:r>
              <a:rPr lang="mr-IN" dirty="0"/>
              <a:t>…</a:t>
            </a:r>
            <a:r>
              <a:rPr lang="en-US" dirty="0"/>
              <a:t>) means a lower bound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25625"/>
                <a:ext cx="8144960" cy="4351338"/>
              </a:xfrm>
            </p:spPr>
            <p:txBody>
              <a:bodyPr>
                <a:normAutofit/>
              </a:bodyPr>
              <a:lstStyle/>
              <a:p>
                <a:r>
                  <a:rPr lang="en-US" dirty="0"/>
                  <a:t>We say </a:t>
                </a:r>
                <a:r>
                  <a:rPr lang="en-US" dirty="0">
                    <a:solidFill>
                      <a:schemeClr val="accent4"/>
                    </a:solidFill>
                  </a:rPr>
                  <a:t>“</a:t>
                </a:r>
                <a14:m>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oMath>
                </a14:m>
                <a:r>
                  <a:rPr lang="en-US" dirty="0">
                    <a:solidFill>
                      <a:schemeClr val="accent4"/>
                    </a:solidFill>
                  </a:rPr>
                  <a:t> is </a:t>
                </a:r>
                <a14:m>
                  <m:oMath xmlns:m="http://schemas.openxmlformats.org/officeDocument/2006/math">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oMath>
                </a14:m>
                <a:r>
                  <a:rPr lang="en-US" dirty="0">
                    <a:solidFill>
                      <a:schemeClr val="accent4"/>
                    </a:solidFill>
                  </a:rPr>
                  <a:t>”</a:t>
                </a:r>
                <a:r>
                  <a:rPr lang="en-US" dirty="0"/>
                  <a:t> if, for large enough n, </a:t>
                </a:r>
                <a14:m>
                  <m:oMath xmlns:m="http://schemas.openxmlformats.org/officeDocument/2006/math">
                    <m:r>
                      <a:rPr lang="en-US" b="0" i="1" smtClean="0">
                        <a:latin typeface="Cambria Math" panose="02040503050406030204" pitchFamily="18" charset="0"/>
                      </a:rPr>
                      <m:t>𝑇</m:t>
                    </m:r>
                    <m:d>
                      <m:dPr>
                        <m:ctrlPr>
                          <a:rPr lang="en-US" i="1">
                            <a:latin typeface="Cambria Math" panose="02040503050406030204" pitchFamily="18" charset="0"/>
                          </a:rPr>
                        </m:ctrlPr>
                      </m:dPr>
                      <m:e>
                        <m:r>
                          <a:rPr lang="en-US" i="1">
                            <a:latin typeface="Cambria Math" charset="0"/>
                          </a:rPr>
                          <m:t>𝑛</m:t>
                        </m:r>
                      </m:e>
                    </m:d>
                  </m:oMath>
                </a14:m>
                <a:r>
                  <a:rPr lang="en-US" dirty="0"/>
                  <a:t> is at least as big as a constant multiple of </a:t>
                </a:r>
                <a14:m>
                  <m:oMath xmlns:m="http://schemas.openxmlformats.org/officeDocument/2006/math">
                    <m:r>
                      <a:rPr lang="en-US" b="0" i="1" smtClean="0">
                        <a:latin typeface="Cambria Math" panose="02040503050406030204" pitchFamily="18" charset="0"/>
                      </a:rPr>
                      <m:t>𝑔</m:t>
                    </m:r>
                    <m:d>
                      <m:dPr>
                        <m:ctrlPr>
                          <a:rPr lang="en-US" i="1">
                            <a:latin typeface="Cambria Math" panose="02040503050406030204" pitchFamily="18" charset="0"/>
                          </a:rPr>
                        </m:ctrlPr>
                      </m:dPr>
                      <m:e>
                        <m:r>
                          <a:rPr lang="en-US" i="1">
                            <a:latin typeface="Cambria Math" charset="0"/>
                          </a:rPr>
                          <m:t>𝑛</m:t>
                        </m:r>
                      </m:e>
                    </m:d>
                  </m:oMath>
                </a14:m>
                <a:r>
                  <a:rPr lang="en-US" dirty="0"/>
                  <a:t>.</a:t>
                </a:r>
              </a:p>
              <a:p>
                <a:endParaRPr lang="en-US" dirty="0"/>
              </a:p>
              <a:p>
                <a:r>
                  <a:rPr lang="en-US" dirty="0"/>
                  <a:t>Formally,</a:t>
                </a: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rPr>
                        <m:t>𝑇</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r>
                        <a:rPr lang="en-US" sz="3200" b="0" i="1" smtClean="0">
                          <a:solidFill>
                            <a:schemeClr val="accent4"/>
                          </a:solidFill>
                          <a:latin typeface="Cambria Math" charset="0"/>
                        </a:rPr>
                        <m:t>=</m:t>
                      </m:r>
                      <m:r>
                        <m:rPr>
                          <m:sty m:val="p"/>
                        </m:rPr>
                        <a:rPr lang="en-US" sz="3200" b="0" i="0" smtClean="0">
                          <a:solidFill>
                            <a:schemeClr val="accent4"/>
                          </a:solidFill>
                          <a:latin typeface="Cambria Math" charset="0"/>
                        </a:rPr>
                        <m:t>Ω</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𝑔</m:t>
                          </m:r>
                          <m:d>
                            <m:dPr>
                              <m:ctrlPr>
                                <a:rPr lang="en-US" sz="3200" b="0" i="1" smtClean="0">
                                  <a:solidFill>
                                    <a:schemeClr val="accent4"/>
                                  </a:solidFill>
                                  <a:latin typeface="Cambria Math" panose="02040503050406030204" pitchFamily="18" charset="0"/>
                                </a:rPr>
                              </m:ctrlPr>
                            </m:dPr>
                            <m:e>
                              <m:r>
                                <a:rPr lang="en-US" sz="3200" b="0" i="1" smtClean="0">
                                  <a:solidFill>
                                    <a:schemeClr val="accent4"/>
                                  </a:solidFill>
                                  <a:latin typeface="Cambria Math" charset="0"/>
                                </a:rPr>
                                <m:t>𝑛</m:t>
                              </m:r>
                            </m:e>
                          </m:d>
                        </m:e>
                      </m:d>
                      <m:r>
                        <a:rPr lang="en-US" sz="3200" b="0" i="1" smtClean="0">
                          <a:solidFill>
                            <a:schemeClr val="accent4"/>
                          </a:solidFill>
                          <a:latin typeface="Cambria Math" charset="0"/>
                        </a:rPr>
                        <m:t> </m:t>
                      </m:r>
                    </m:oMath>
                  </m:oMathPara>
                </a14:m>
                <a:endParaRPr lang="en-US" sz="3200" b="0" i="1" dirty="0">
                  <a:solidFill>
                    <a:schemeClr val="accent4"/>
                  </a:solidFill>
                  <a:latin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oMath>
                  </m:oMathPara>
                </a14:m>
                <a:endParaRPr lang="en-US" sz="32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charset="0"/>
                          <a:ea typeface="Cambria Math" charset="0"/>
                          <a:cs typeface="Cambria Math" charset="0"/>
                        </a:rPr>
                        <m:t>, </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&gt;0  </m:t>
                      </m:r>
                      <m:r>
                        <a:rPr lang="en-US" sz="3200" b="0" i="1" smtClean="0">
                          <a:solidFill>
                            <a:schemeClr val="accent4"/>
                          </a:solidFill>
                          <a:latin typeface="Cambria Math" charset="0"/>
                          <a:ea typeface="Cambria Math" charset="0"/>
                          <a:cs typeface="Cambria Math" charset="0"/>
                        </a:rPr>
                        <m:t>𝑠</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𝑡</m:t>
                      </m:r>
                      <m:r>
                        <a:rPr lang="en-US" sz="3200" b="0" i="1" smtClean="0">
                          <a:solidFill>
                            <a:schemeClr val="accent4"/>
                          </a:solidFill>
                          <a:latin typeface="Cambria Math" charset="0"/>
                          <a:ea typeface="Cambria Math" charset="0"/>
                          <a:cs typeface="Cambria Math" charset="0"/>
                        </a:rPr>
                        <m:t>.   ∀</m:t>
                      </m:r>
                      <m:r>
                        <a:rPr lang="en-US" sz="3200" b="0" i="1" smtClean="0">
                          <a:solidFill>
                            <a:schemeClr val="accent4"/>
                          </a:solidFill>
                          <a:latin typeface="Cambria Math" charset="0"/>
                          <a:ea typeface="Cambria Math" charset="0"/>
                          <a:cs typeface="Cambria Math" charset="0"/>
                        </a:rPr>
                        <m:t>𝑛</m:t>
                      </m:r>
                      <m:r>
                        <a:rPr lang="en-US" sz="3200" b="0" i="1" smtClean="0">
                          <a:solidFill>
                            <a:schemeClr val="accent4"/>
                          </a:solidFill>
                          <a:latin typeface="Cambria Math" charset="0"/>
                          <a:ea typeface="Cambria Math" charset="0"/>
                          <a:cs typeface="Cambria Math" charset="0"/>
                        </a:rPr>
                        <m:t>≥</m:t>
                      </m:r>
                      <m:sSub>
                        <m:sSubPr>
                          <m:ctrlPr>
                            <a:rPr lang="en-US" sz="3200" b="0" i="1" smtClean="0">
                              <a:solidFill>
                                <a:schemeClr val="accent4"/>
                              </a:solidFill>
                              <a:latin typeface="Cambria Math" panose="02040503050406030204" pitchFamily="18" charset="0"/>
                              <a:ea typeface="Cambria Math" charset="0"/>
                              <a:cs typeface="Cambria Math" charset="0"/>
                            </a:rPr>
                          </m:ctrlPr>
                        </m:sSubPr>
                        <m:e>
                          <m:r>
                            <a:rPr lang="en-US" sz="3200" b="0" i="1" smtClean="0">
                              <a:solidFill>
                                <a:schemeClr val="accent4"/>
                              </a:solidFill>
                              <a:latin typeface="Cambria Math" charset="0"/>
                              <a:ea typeface="Cambria Math" charset="0"/>
                              <a:cs typeface="Cambria Math" charset="0"/>
                            </a:rPr>
                            <m:t>𝑛</m:t>
                          </m:r>
                        </m:e>
                        <m:sub>
                          <m:r>
                            <a:rPr lang="en-US" sz="3200" b="0" i="1" smtClean="0">
                              <a:solidFill>
                                <a:schemeClr val="accent4"/>
                              </a:solidFill>
                              <a:latin typeface="Cambria Math" charset="0"/>
                              <a:ea typeface="Cambria Math" charset="0"/>
                              <a:cs typeface="Cambria Math" charset="0"/>
                            </a:rPr>
                            <m:t>0</m:t>
                          </m:r>
                        </m:sub>
                      </m:sSub>
                      <m:r>
                        <a:rPr lang="en-US" sz="3200" b="0" i="1" smtClean="0">
                          <a:solidFill>
                            <a:schemeClr val="accent4"/>
                          </a:solidFill>
                          <a:latin typeface="Cambria Math" charset="0"/>
                          <a:ea typeface="Cambria Math" charset="0"/>
                          <a:cs typeface="Cambria Math" charset="0"/>
                        </a:rPr>
                        <m:t>, </m:t>
                      </m:r>
                    </m:oMath>
                  </m:oMathPara>
                </a14:m>
                <a:endParaRPr lang="en-US" sz="3200" b="0" i="1" dirty="0">
                  <a:solidFill>
                    <a:schemeClr val="accent4"/>
                  </a:solidFill>
                  <a:latin typeface="Cambria Math" charset="0"/>
                  <a:ea typeface="Cambria Math" charset="0"/>
                  <a:cs typeface="Cambria Math" charset="0"/>
                </a:endParaRPr>
              </a:p>
              <a:p>
                <a:pPr marL="0" indent="0" algn="ctr">
                  <a:buNone/>
                </a:pPr>
                <a:endParaRPr lang="en-US" sz="1100" b="0" i="1" dirty="0">
                  <a:solidFill>
                    <a:schemeClr val="accent4"/>
                  </a:solidFill>
                  <a:latin typeface="Cambria Math" charset="0"/>
                  <a:ea typeface="Cambria Math" charset="0"/>
                  <a:cs typeface="Cambria Math" charset="0"/>
                </a:endParaRPr>
              </a:p>
              <a:p>
                <a:pPr marL="0" indent="0" algn="ctr">
                  <a:buNone/>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charset="0"/>
                          <a:ea typeface="Cambria Math" charset="0"/>
                          <a:cs typeface="Cambria Math" charset="0"/>
                        </a:rPr>
                        <m:t>𝑐</m:t>
                      </m:r>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𝑔</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r>
                        <a:rPr lang="en-US" sz="3200" b="0" i="1" smtClean="0">
                          <a:solidFill>
                            <a:schemeClr val="accent4"/>
                          </a:solidFill>
                          <a:latin typeface="Cambria Math" charset="0"/>
                          <a:ea typeface="Cambria Math" charset="0"/>
                          <a:cs typeface="Cambria Math" charset="0"/>
                        </a:rPr>
                        <m:t>≤</m:t>
                      </m:r>
                      <m:r>
                        <a:rPr lang="en-US" sz="3200" b="0" i="1" smtClean="0">
                          <a:solidFill>
                            <a:schemeClr val="accent4"/>
                          </a:solidFill>
                          <a:latin typeface="Cambria Math" charset="0"/>
                          <a:ea typeface="Cambria Math" charset="0"/>
                          <a:cs typeface="Cambria Math" charset="0"/>
                        </a:rPr>
                        <m:t>𝑇</m:t>
                      </m:r>
                      <m:d>
                        <m:dPr>
                          <m:ctrlPr>
                            <a:rPr lang="en-US" sz="3200" b="0" i="1" smtClean="0">
                              <a:solidFill>
                                <a:schemeClr val="accent4"/>
                              </a:solidFill>
                              <a:latin typeface="Cambria Math" panose="02040503050406030204" pitchFamily="18" charset="0"/>
                              <a:ea typeface="Cambria Math" charset="0"/>
                              <a:cs typeface="Cambria Math" charset="0"/>
                            </a:rPr>
                          </m:ctrlPr>
                        </m:dPr>
                        <m:e>
                          <m:r>
                            <a:rPr lang="en-US" sz="3200" b="0" i="1" smtClean="0">
                              <a:solidFill>
                                <a:schemeClr val="accent4"/>
                              </a:solidFill>
                              <a:latin typeface="Cambria Math" charset="0"/>
                              <a:ea typeface="Cambria Math" charset="0"/>
                              <a:cs typeface="Cambria Math" charset="0"/>
                            </a:rPr>
                            <m:t>𝑛</m:t>
                          </m:r>
                        </m:e>
                      </m:d>
                    </m:oMath>
                  </m:oMathPara>
                </a14:m>
                <a:endParaRPr lang="en-US" sz="3200" dirty="0">
                  <a:solidFill>
                    <a:schemeClr val="accent4"/>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25625"/>
                <a:ext cx="8144960" cy="4351338"/>
              </a:xfrm>
              <a:blipFill>
                <a:blip r:embed="rId2"/>
                <a:stretch>
                  <a:fillRect l="-1402" t="-1754"/>
                </a:stretch>
              </a:blipFill>
            </p:spPr>
            <p:txBody>
              <a:bodyPr/>
              <a:lstStyle/>
              <a:p>
                <a:r>
                  <a:rPr lang="en-US">
                    <a:noFill/>
                  </a:rPr>
                  <a:t> </a:t>
                </a:r>
              </a:p>
            </p:txBody>
          </p:sp>
        </mc:Fallback>
      </mc:AlternateContent>
      <p:sp>
        <p:nvSpPr>
          <p:cNvPr id="4" name="TextBox 3"/>
          <p:cNvSpPr txBox="1"/>
          <p:nvPr/>
        </p:nvSpPr>
        <p:spPr>
          <a:xfrm>
            <a:off x="3898872" y="6176963"/>
            <a:ext cx="1860331" cy="369332"/>
          </a:xfrm>
          <a:prstGeom prst="rect">
            <a:avLst/>
          </a:prstGeom>
          <a:noFill/>
        </p:spPr>
        <p:txBody>
          <a:bodyPr wrap="square" rtlCol="0">
            <a:spAutoFit/>
          </a:bodyPr>
          <a:lstStyle/>
          <a:p>
            <a:r>
              <a:rPr lang="en-US" dirty="0">
                <a:solidFill>
                  <a:srgbClr val="DE6769"/>
                </a:solidFill>
              </a:rPr>
              <a:t>Switched these!!</a:t>
            </a:r>
          </a:p>
        </p:txBody>
      </p:sp>
      <p:cxnSp>
        <p:nvCxnSpPr>
          <p:cNvPr id="6" name="Straight Arrow Connector 5"/>
          <p:cNvCxnSpPr/>
          <p:nvPr/>
        </p:nvCxnSpPr>
        <p:spPr>
          <a:xfrm flipV="1">
            <a:off x="5112817" y="5833241"/>
            <a:ext cx="220717"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166886" y="5833241"/>
            <a:ext cx="228600" cy="343722"/>
          </a:xfrm>
          <a:prstGeom prst="straightConnector1">
            <a:avLst/>
          </a:prstGeom>
          <a:ln w="25400">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6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r>
                  <a:rPr lang="en-US" dirty="0"/>
                  <a:t>Example</a:t>
                </a:r>
                <a:br>
                  <a:rPr lang="en-US" dirty="0"/>
                </a:br>
                <a14:m>
                  <m:oMathPara xmlns:m="http://schemas.openxmlformats.org/officeDocument/2006/math">
                    <m:oMathParaPr>
                      <m:jc m:val="left"/>
                    </m:oMathParaPr>
                    <m:oMath xmlns:m="http://schemas.openxmlformats.org/officeDocument/2006/math">
                      <m:r>
                        <a:rPr lang="en-US" b="0" i="1" smtClean="0">
                          <a:solidFill>
                            <a:schemeClr val="accent1"/>
                          </a:solidFill>
                          <a:latin typeface="Cambria Math" charset="0"/>
                        </a:rPr>
                        <m:t>𝑛</m:t>
                      </m:r>
                      <m:func>
                        <m:funcPr>
                          <m:ctrlPr>
                            <a:rPr lang="en-US" b="0" i="1" smtClean="0">
                              <a:solidFill>
                                <a:schemeClr val="accent1"/>
                              </a:solidFill>
                              <a:latin typeface="Cambria Math" panose="02040503050406030204" pitchFamily="18" charset="0"/>
                            </a:rPr>
                          </m:ctrlPr>
                        </m:funcPr>
                        <m:fName>
                          <m:sSub>
                            <m:sSubPr>
                              <m:ctrlPr>
                                <a:rPr lang="en-US" b="0" i="1" smtClean="0">
                                  <a:solidFill>
                                    <a:schemeClr val="accent1"/>
                                  </a:solidFill>
                                  <a:latin typeface="Cambria Math" panose="02040503050406030204" pitchFamily="18" charset="0"/>
                                </a:rPr>
                              </m:ctrlPr>
                            </m:sSubPr>
                            <m:e>
                              <m:r>
                                <m:rPr>
                                  <m:sty m:val="p"/>
                                </m:rPr>
                                <a:rPr lang="en-US" b="0" i="0" smtClean="0">
                                  <a:solidFill>
                                    <a:schemeClr val="accent1"/>
                                  </a:solidFill>
                                  <a:latin typeface="Cambria Math" charset="0"/>
                                </a:rPr>
                                <m:t>log</m:t>
                              </m:r>
                            </m:e>
                            <m:sub>
                              <m:r>
                                <a:rPr lang="en-US" b="0" i="1" smtClean="0">
                                  <a:solidFill>
                                    <a:schemeClr val="accent1"/>
                                  </a:solidFill>
                                  <a:latin typeface="Cambria Math" charset="0"/>
                                </a:rPr>
                                <m:t>2</m:t>
                              </m:r>
                            </m:sub>
                          </m:sSub>
                        </m:fName>
                        <m:e>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𝑛</m:t>
                              </m:r>
                            </m:e>
                          </m:d>
                        </m:e>
                      </m:func>
                      <m:r>
                        <a:rPr lang="en-US" b="0" i="1" smtClean="0">
                          <a:solidFill>
                            <a:schemeClr val="accent1"/>
                          </a:solidFill>
                          <a:latin typeface="Cambria Math" charset="0"/>
                        </a:rPr>
                        <m:t>=</m:t>
                      </m:r>
                      <m:r>
                        <m:rPr>
                          <m:sty m:val="p"/>
                        </m:rPr>
                        <a:rPr lang="en-US" b="0" i="0" smtClean="0">
                          <a:solidFill>
                            <a:schemeClr val="accent1"/>
                          </a:solidFill>
                          <a:latin typeface="Cambria Math" charset="0"/>
                        </a:rPr>
                        <m:t>Ω</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charset="0"/>
                            </a:rPr>
                            <m:t>3</m:t>
                          </m:r>
                          <m:r>
                            <a:rPr lang="en-US" b="0" i="1" smtClean="0">
                              <a:solidFill>
                                <a:schemeClr val="accent1"/>
                              </a:solidFill>
                              <a:latin typeface="Cambria Math" charset="0"/>
                            </a:rPr>
                            <m:t>𝑛</m:t>
                          </m:r>
                        </m:e>
                      </m:d>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3091" t="-13364"/>
                </a:stretch>
              </a:blipFill>
            </p:spPr>
            <p:txBody>
              <a:bodyPr/>
              <a:lstStyle/>
              <a:p>
                <a:r>
                  <a:rPr lang="en-US">
                    <a:noFill/>
                  </a:rPr>
                  <a:t> </a:t>
                </a:r>
              </a:p>
            </p:txBody>
          </p:sp>
        </mc:Fallback>
      </mc:AlternateContent>
      <p:sp>
        <p:nvSpPr>
          <p:cNvPr id="6" name="TextBox 5"/>
          <p:cNvSpPr txBox="1"/>
          <p:nvPr/>
        </p:nvSpPr>
        <p:spPr>
          <a:xfrm>
            <a:off x="6544844" y="2562539"/>
            <a:ext cx="3454619" cy="1200329"/>
          </a:xfrm>
          <a:prstGeom prst="rect">
            <a:avLst/>
          </a:prstGeom>
          <a:noFill/>
        </p:spPr>
        <p:txBody>
          <a:bodyPr wrap="square" rtlCol="0">
            <a:spAutoFit/>
          </a:bodyPr>
          <a:lstStyle/>
          <a:p>
            <a:pPr marL="285750" indent="-285750">
              <a:buFont typeface="Arial" charset="0"/>
              <a:buChar char="•"/>
            </a:pPr>
            <a:r>
              <a:rPr lang="en-US" sz="2400" dirty="0"/>
              <a:t>Choose c = 1/3</a:t>
            </a:r>
          </a:p>
          <a:p>
            <a:pPr marL="285750" indent="-285750">
              <a:buFont typeface="Arial" charset="0"/>
              <a:buChar char="•"/>
            </a:pPr>
            <a:r>
              <a:rPr lang="en-US" sz="2400" dirty="0"/>
              <a:t>Choose n</a:t>
            </a:r>
            <a:r>
              <a:rPr lang="en-US" sz="2400" baseline="-25000" dirty="0"/>
              <a:t>0</a:t>
            </a:r>
            <a:r>
              <a:rPr lang="en-US" sz="2400" dirty="0"/>
              <a:t> = 2</a:t>
            </a:r>
          </a:p>
          <a:p>
            <a:pPr marL="285750" indent="-285750">
              <a:buFont typeface="Arial" charset="0"/>
              <a:buChar char="•"/>
            </a:pPr>
            <a:r>
              <a:rPr lang="en-US" sz="2400" dirty="0"/>
              <a:t>Then</a:t>
            </a:r>
          </a:p>
        </p:txBody>
      </p:sp>
      <mc:AlternateContent xmlns:mc="http://schemas.openxmlformats.org/markup-compatibility/2006" xmlns:a14="http://schemas.microsoft.com/office/drawing/2010/main">
        <mc:Choice Requires="a14">
          <p:sp>
            <p:nvSpPr>
              <p:cNvPr id="8" name="Rectangle 7"/>
              <p:cNvSpPr/>
              <p:nvPr/>
            </p:nvSpPr>
            <p:spPr>
              <a:xfrm>
                <a:off x="5486400" y="128572"/>
                <a:ext cx="4572000" cy="1359090"/>
              </a:xfrm>
              <a:prstGeom prst="rect">
                <a:avLst/>
              </a:prstGeom>
            </p:spPr>
            <p:txBody>
              <a:bodyPr>
                <a:spAutoFit/>
              </a:bodyPr>
              <a:lstStyle/>
              <a:p>
                <a:pPr algn="ctr"/>
                <a14:m>
                  <m:oMathPara xmlns:m="http://schemas.openxmlformats.org/officeDocument/2006/math">
                    <m:oMathParaPr>
                      <m:jc m:val="centerGroup"/>
                    </m:oMathParaPr>
                    <m:oMath xmlns:m="http://schemas.openxmlformats.org/officeDocument/2006/math">
                      <m:r>
                        <a:rPr lang="en-US" i="1" smtClean="0">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m:rPr>
                          <m:sty m:val="p"/>
                        </m:rPr>
                        <a:rPr lang="en-US">
                          <a:solidFill>
                            <a:schemeClr val="accent4"/>
                          </a:solidFill>
                          <a:latin typeface="Cambria Math" charset="0"/>
                        </a:rPr>
                        <m:t>Ω</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oMath>
                  </m:oMathPara>
                </a14:m>
                <a:endParaRPr lang="en-US" dirty="0">
                  <a:solidFill>
                    <a:schemeClr val="accent4"/>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486400" y="128572"/>
                <a:ext cx="4572000" cy="1359090"/>
              </a:xfrm>
              <a:prstGeom prst="rect">
                <a:avLst/>
              </a:prstGeom>
              <a:blipFill>
                <a:blip r:embed="rId3"/>
                <a:stretch>
                  <a:fillRect b="-926"/>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20715" y="1927243"/>
            <a:ext cx="6565559" cy="4377039"/>
          </a:xfrm>
          <a:prstGeom prst="rect">
            <a:avLst/>
          </a:prstGeom>
        </p:spPr>
      </p:pic>
      <p:pic>
        <p:nvPicPr>
          <p:cNvPr id="10" name="Picture 9"/>
          <p:cNvPicPr>
            <a:picLocks noChangeAspect="1"/>
          </p:cNvPicPr>
          <p:nvPr/>
        </p:nvPicPr>
        <p:blipFill>
          <a:blip r:embed="rId5"/>
          <a:stretch>
            <a:fillRect/>
          </a:stretch>
        </p:blipFill>
        <p:spPr>
          <a:xfrm>
            <a:off x="-20716" y="1927242"/>
            <a:ext cx="6565559" cy="437703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01378" y="3791535"/>
                <a:ext cx="3377761" cy="13093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charset="0"/>
                          <a:ea typeface="Cambria Math" charset="0"/>
                          <a:cs typeface="Cambria Math" charset="0"/>
                        </a:rPr>
                        <m:t>∀</m:t>
                      </m:r>
                      <m:r>
                        <a:rPr lang="en-US" sz="2400" i="1" smtClean="0">
                          <a:solidFill>
                            <a:schemeClr val="tx1"/>
                          </a:solidFill>
                          <a:latin typeface="Cambria Math" charset="0"/>
                          <a:ea typeface="Cambria Math" charset="0"/>
                          <a:cs typeface="Cambria Math" charset="0"/>
                        </a:rPr>
                        <m:t>𝑛</m:t>
                      </m:r>
                      <m:r>
                        <a:rPr lang="en-US" sz="2400" i="1" smtClean="0">
                          <a:solidFill>
                            <a:schemeClr val="tx1"/>
                          </a:solidFill>
                          <a:latin typeface="Cambria Math" charset="0"/>
                          <a:ea typeface="Cambria Math" charset="0"/>
                          <a:cs typeface="Cambria Math" charset="0"/>
                        </a:rPr>
                        <m:t>≥2, </m:t>
                      </m:r>
                    </m:oMath>
                  </m:oMathPara>
                </a14:m>
                <a:endParaRPr lang="en-US" sz="2400" i="1" dirty="0">
                  <a:solidFill>
                    <a:schemeClr val="tx1"/>
                  </a:solidFill>
                  <a:latin typeface="Cambria Math" charset="0"/>
                  <a:ea typeface="Cambria Math" charset="0"/>
                  <a:cs typeface="Cambria Math" charset="0"/>
                </a:endParaRPr>
              </a:p>
              <a:p>
                <a:endParaRPr lang="en-US" sz="1000" i="1" dirty="0">
                  <a:solidFill>
                    <a:schemeClr val="tx1"/>
                  </a:solidFill>
                  <a:latin typeface="Cambria Math" charset="0"/>
                  <a:ea typeface="Cambria Math" charset="0"/>
                  <a:cs typeface="Cambria Math" charset="0"/>
                </a:endParaRPr>
              </a:p>
              <a:p>
                <a:pPr/>
                <a14:m>
                  <m:oMathPara xmlns:m="http://schemas.openxmlformats.org/officeDocument/2006/math">
                    <m:oMathParaPr>
                      <m:jc m:val="centerGroup"/>
                    </m:oMathParaPr>
                    <m:oMath xmlns:m="http://schemas.openxmlformats.org/officeDocument/2006/math">
                      <m:f>
                        <m:fPr>
                          <m:ctrlPr>
                            <a:rPr lang="en-US" sz="2400" b="0" i="1" smtClean="0">
                              <a:solidFill>
                                <a:schemeClr val="tx1"/>
                              </a:solidFill>
                              <a:latin typeface="Cambria Math" panose="02040503050406030204" pitchFamily="18" charset="0"/>
                              <a:ea typeface="Cambria Math" charset="0"/>
                              <a:cs typeface="Cambria Math" charset="0"/>
                            </a:rPr>
                          </m:ctrlPr>
                        </m:fPr>
                        <m:num>
                          <m:r>
                            <a:rPr lang="en-US" sz="2400" b="0" i="1" smtClean="0">
                              <a:solidFill>
                                <a:schemeClr val="tx1"/>
                              </a:solidFill>
                              <a:latin typeface="Cambria Math" charset="0"/>
                              <a:ea typeface="Cambria Math" charset="0"/>
                              <a:cs typeface="Cambria Math" charset="0"/>
                            </a:rPr>
                            <m:t>3</m:t>
                          </m:r>
                          <m:r>
                            <a:rPr lang="en-US" sz="2400" b="0" i="1" smtClean="0">
                              <a:solidFill>
                                <a:schemeClr val="tx1"/>
                              </a:solidFill>
                              <a:latin typeface="Cambria Math" charset="0"/>
                              <a:ea typeface="Cambria Math" charset="0"/>
                              <a:cs typeface="Cambria Math" charset="0"/>
                            </a:rPr>
                            <m:t>𝑛</m:t>
                          </m:r>
                        </m:num>
                        <m:den>
                          <m:r>
                            <a:rPr lang="en-US" sz="2400" b="0" i="1" smtClean="0">
                              <a:solidFill>
                                <a:schemeClr val="tx1"/>
                              </a:solidFill>
                              <a:latin typeface="Cambria Math" charset="0"/>
                              <a:ea typeface="Cambria Math" charset="0"/>
                              <a:cs typeface="Cambria Math" charset="0"/>
                            </a:rPr>
                            <m:t>3</m:t>
                          </m:r>
                        </m:den>
                      </m:f>
                      <m:r>
                        <a:rPr lang="en-US" sz="2400" i="1">
                          <a:solidFill>
                            <a:schemeClr val="tx1"/>
                          </a:solidFill>
                          <a:latin typeface="Cambria Math" charset="0"/>
                          <a:ea typeface="Cambria Math" charset="0"/>
                          <a:cs typeface="Cambria Math" charset="0"/>
                        </a:rPr>
                        <m:t>≤</m:t>
                      </m:r>
                      <m:r>
                        <a:rPr lang="en-US" sz="2400" b="0" i="1" smtClean="0">
                          <a:solidFill>
                            <a:schemeClr val="tx1"/>
                          </a:solidFill>
                          <a:latin typeface="Cambria Math" charset="0"/>
                          <a:ea typeface="Cambria Math" charset="0"/>
                          <a:cs typeface="Cambria Math" charset="0"/>
                        </a:rPr>
                        <m:t>𝑛</m:t>
                      </m:r>
                      <m:func>
                        <m:funcPr>
                          <m:ctrlPr>
                            <a:rPr lang="en-US" sz="2400" b="0" i="1" smtClean="0">
                              <a:solidFill>
                                <a:schemeClr val="tx1"/>
                              </a:solidFill>
                              <a:latin typeface="Cambria Math" panose="02040503050406030204" pitchFamily="18" charset="0"/>
                              <a:ea typeface="Cambria Math" charset="0"/>
                              <a:cs typeface="Cambria Math" charset="0"/>
                            </a:rPr>
                          </m:ctrlPr>
                        </m:funcPr>
                        <m:fName>
                          <m:sSub>
                            <m:sSubPr>
                              <m:ctrlPr>
                                <a:rPr lang="en-US" sz="2400" b="0" i="1" smtClean="0">
                                  <a:solidFill>
                                    <a:schemeClr val="tx1"/>
                                  </a:solidFill>
                                  <a:latin typeface="Cambria Math" panose="02040503050406030204" pitchFamily="18" charset="0"/>
                                  <a:ea typeface="Cambria Math" charset="0"/>
                                  <a:cs typeface="Cambria Math" charset="0"/>
                                </a:rPr>
                              </m:ctrlPr>
                            </m:sSubPr>
                            <m:e>
                              <m:r>
                                <m:rPr>
                                  <m:sty m:val="p"/>
                                </m:rPr>
                                <a:rPr lang="en-US" sz="2400" b="0" i="0" smtClean="0">
                                  <a:solidFill>
                                    <a:schemeClr val="tx1"/>
                                  </a:solidFill>
                                  <a:latin typeface="Cambria Math" charset="0"/>
                                  <a:ea typeface="Cambria Math" charset="0"/>
                                  <a:cs typeface="Cambria Math" charset="0"/>
                                </a:rPr>
                                <m:t>log</m:t>
                              </m:r>
                            </m:e>
                            <m:sub>
                              <m:r>
                                <a:rPr lang="en-US" sz="2400" b="0" i="0" smtClean="0">
                                  <a:solidFill>
                                    <a:schemeClr val="tx1"/>
                                  </a:solidFill>
                                  <a:latin typeface="Cambria Math" charset="0"/>
                                  <a:ea typeface="Cambria Math" charset="0"/>
                                  <a:cs typeface="Cambria Math" charset="0"/>
                                </a:rPr>
                                <m:t>2</m:t>
                              </m:r>
                            </m:sub>
                          </m:sSub>
                        </m:fName>
                        <m:e>
                          <m:d>
                            <m:dPr>
                              <m:ctrlPr>
                                <a:rPr lang="en-US" sz="2400" b="0" i="1" smtClean="0">
                                  <a:solidFill>
                                    <a:schemeClr val="tx1"/>
                                  </a:solidFill>
                                  <a:latin typeface="Cambria Math" panose="02040503050406030204" pitchFamily="18" charset="0"/>
                                  <a:ea typeface="Cambria Math" charset="0"/>
                                  <a:cs typeface="Cambria Math" charset="0"/>
                                </a:rPr>
                              </m:ctrlPr>
                            </m:dPr>
                            <m:e>
                              <m:r>
                                <a:rPr lang="en-US" sz="2400" b="0" i="1" smtClean="0">
                                  <a:solidFill>
                                    <a:schemeClr val="tx1"/>
                                  </a:solidFill>
                                  <a:latin typeface="Cambria Math" charset="0"/>
                                  <a:ea typeface="Cambria Math" charset="0"/>
                                  <a:cs typeface="Cambria Math" charset="0"/>
                                </a:rPr>
                                <m:t>𝑛</m:t>
                              </m:r>
                            </m:e>
                          </m:d>
                        </m:e>
                      </m:func>
                      <m:r>
                        <a:rPr lang="en-US" sz="2400" b="0" i="1" smtClean="0">
                          <a:solidFill>
                            <a:schemeClr val="tx1"/>
                          </a:solidFill>
                          <a:latin typeface="Cambria Math" charset="0"/>
                          <a:ea typeface="Cambria Math" charset="0"/>
                          <a:cs typeface="Cambria Math" charset="0"/>
                        </a:rPr>
                        <m:t>⁡</m:t>
                      </m:r>
                    </m:oMath>
                  </m:oMathPara>
                </a14:m>
                <a:endParaRPr lang="en-US" sz="14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101378" y="3791535"/>
                <a:ext cx="3377761" cy="1309397"/>
              </a:xfrm>
              <a:prstGeom prst="rect">
                <a:avLst/>
              </a:prstGeom>
              <a:blipFill>
                <a:blip r:embed="rId6"/>
                <a:stretch>
                  <a:fillRect b="-2885"/>
                </a:stretch>
              </a:blipFill>
            </p:spPr>
            <p:txBody>
              <a:bodyPr/>
              <a:lstStyle/>
              <a:p>
                <a:r>
                  <a:rPr lang="en-US">
                    <a:noFill/>
                  </a:rPr>
                  <a:t> </a:t>
                </a:r>
              </a:p>
            </p:txBody>
          </p:sp>
        </mc:Fallback>
      </mc:AlternateContent>
      <p:sp>
        <p:nvSpPr>
          <p:cNvPr id="11" name="TextBox 10"/>
          <p:cNvSpPr txBox="1"/>
          <p:nvPr/>
        </p:nvSpPr>
        <p:spPr>
          <a:xfrm rot="20921105">
            <a:off x="3977457" y="4736371"/>
            <a:ext cx="1478016" cy="461665"/>
          </a:xfrm>
          <a:prstGeom prst="rect">
            <a:avLst/>
          </a:prstGeom>
          <a:noFill/>
        </p:spPr>
        <p:txBody>
          <a:bodyPr wrap="square" rtlCol="0">
            <a:spAutoFit/>
          </a:bodyPr>
          <a:lstStyle/>
          <a:p>
            <a:r>
              <a:rPr lang="en-US" sz="2400" dirty="0">
                <a:solidFill>
                  <a:srgbClr val="00B050"/>
                </a:solidFill>
              </a:rPr>
              <a:t>g(n)/3 = n</a:t>
            </a:r>
          </a:p>
        </p:txBody>
      </p:sp>
      <p:sp>
        <p:nvSpPr>
          <p:cNvPr id="12" name="TextBox 11"/>
          <p:cNvSpPr txBox="1"/>
          <p:nvPr/>
        </p:nvSpPr>
        <p:spPr>
          <a:xfrm rot="19224857">
            <a:off x="3912100" y="3422427"/>
            <a:ext cx="2130498" cy="461665"/>
          </a:xfrm>
          <a:prstGeom prst="rect">
            <a:avLst/>
          </a:prstGeom>
          <a:noFill/>
        </p:spPr>
        <p:txBody>
          <a:bodyPr wrap="square" rtlCol="0">
            <a:spAutoFit/>
          </a:bodyPr>
          <a:lstStyle/>
          <a:p>
            <a:r>
              <a:rPr lang="en-US" sz="2400" dirty="0">
                <a:solidFill>
                  <a:srgbClr val="DE6769"/>
                </a:solidFill>
              </a:rPr>
              <a:t>T(n) = </a:t>
            </a:r>
            <a:r>
              <a:rPr lang="en-US" sz="2400" dirty="0" err="1">
                <a:solidFill>
                  <a:srgbClr val="DE6769"/>
                </a:solidFill>
              </a:rPr>
              <a:t>nlog</a:t>
            </a:r>
            <a:r>
              <a:rPr lang="en-US" sz="2400" dirty="0">
                <a:solidFill>
                  <a:srgbClr val="DE6769"/>
                </a:solidFill>
              </a:rPr>
              <a:t>(n)</a:t>
            </a:r>
          </a:p>
        </p:txBody>
      </p:sp>
      <p:sp>
        <p:nvSpPr>
          <p:cNvPr id="13" name="TextBox 12"/>
          <p:cNvSpPr txBox="1"/>
          <p:nvPr/>
        </p:nvSpPr>
        <p:spPr>
          <a:xfrm rot="19843085">
            <a:off x="4074570" y="2647178"/>
            <a:ext cx="1379482" cy="461665"/>
          </a:xfrm>
          <a:prstGeom prst="rect">
            <a:avLst/>
          </a:prstGeom>
          <a:noFill/>
        </p:spPr>
        <p:txBody>
          <a:bodyPr wrap="square" rtlCol="0">
            <a:spAutoFit/>
          </a:bodyPr>
          <a:lstStyle/>
          <a:p>
            <a:r>
              <a:rPr lang="en-US" sz="2400">
                <a:solidFill>
                  <a:srgbClr val="005ECE"/>
                </a:solidFill>
              </a:rPr>
              <a:t>g(n) = 3n</a:t>
            </a:r>
            <a:endParaRPr lang="en-US" sz="2400" dirty="0">
              <a:solidFill>
                <a:srgbClr val="005ECE"/>
              </a:solidFill>
            </a:endParaRPr>
          </a:p>
        </p:txBody>
      </p:sp>
    </p:spTree>
    <p:extLst>
      <p:ext uri="{BB962C8B-B14F-4D97-AF65-F5344CB8AC3E}">
        <p14:creationId xmlns:p14="http://schemas.microsoft.com/office/powerpoint/2010/main" val="945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Θ</a:t>
            </a:r>
            <a:r>
              <a:rPr lang="en-US" dirty="0"/>
              <a:t>(</a:t>
            </a:r>
            <a:r>
              <a:rPr lang="mr-IN" dirty="0"/>
              <a:t>…</a:t>
            </a:r>
            <a:r>
              <a:rPr lang="en-US" dirty="0"/>
              <a:t>) means both!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3200" dirty="0"/>
                  <a:t>We say </a:t>
                </a:r>
                <a:r>
                  <a:rPr lang="en-US" sz="3200" dirty="0">
                    <a:solidFill>
                      <a:schemeClr val="accent4"/>
                    </a:solidFill>
                  </a:rPr>
                  <a:t>“</a:t>
                </a:r>
                <a14:m>
                  <m:oMath xmlns:m="http://schemas.openxmlformats.org/officeDocument/2006/math">
                    <m:r>
                      <a:rPr lang="en-US" sz="3200" i="1">
                        <a:solidFill>
                          <a:schemeClr val="accent4"/>
                        </a:solidFill>
                        <a:latin typeface="Cambria Math" panose="02040503050406030204" pitchFamily="18" charset="0"/>
                      </a:rPr>
                      <m:t>𝑇</m:t>
                    </m:r>
                    <m:d>
                      <m:dPr>
                        <m:ctrlPr>
                          <a:rPr lang="en-US" sz="3200" i="1">
                            <a:solidFill>
                              <a:schemeClr val="accent4"/>
                            </a:solidFill>
                            <a:latin typeface="Cambria Math" panose="02040503050406030204" pitchFamily="18" charset="0"/>
                          </a:rPr>
                        </m:ctrlPr>
                      </m:dPr>
                      <m:e>
                        <m:r>
                          <a:rPr lang="en-US" sz="3200" i="1">
                            <a:solidFill>
                              <a:schemeClr val="accent4"/>
                            </a:solidFill>
                            <a:latin typeface="Cambria Math" panose="02040503050406030204" pitchFamily="18" charset="0"/>
                          </a:rPr>
                          <m:t>𝑛</m:t>
                        </m:r>
                      </m:e>
                    </m:d>
                  </m:oMath>
                </a14:m>
                <a:r>
                  <a:rPr lang="en-US" sz="3200" dirty="0">
                    <a:solidFill>
                      <a:schemeClr val="accent4"/>
                    </a:solidFill>
                  </a:rPr>
                  <a:t> is </a:t>
                </a:r>
                <a14:m>
                  <m:oMath xmlns:m="http://schemas.openxmlformats.org/officeDocument/2006/math">
                    <m:r>
                      <m:rPr>
                        <m:sty m:val="p"/>
                      </m:rPr>
                      <a:rPr lang="en-US" sz="3200" b="0" i="0" smtClean="0">
                        <a:solidFill>
                          <a:schemeClr val="accent4"/>
                        </a:solidFill>
                        <a:latin typeface="Cambria Math" panose="02040503050406030204" pitchFamily="18" charset="0"/>
                      </a:rPr>
                      <m:t>Θ</m:t>
                    </m:r>
                    <m:d>
                      <m:dPr>
                        <m:ctrlPr>
                          <a:rPr lang="en-US" sz="3200" i="1">
                            <a:solidFill>
                              <a:schemeClr val="accent4"/>
                            </a:solidFill>
                            <a:latin typeface="Cambria Math" panose="02040503050406030204" pitchFamily="18" charset="0"/>
                          </a:rPr>
                        </m:ctrlPr>
                      </m:dPr>
                      <m:e>
                        <m:r>
                          <a:rPr lang="en-US" sz="3200" b="0" i="1" smtClean="0">
                            <a:solidFill>
                              <a:schemeClr val="accent4"/>
                            </a:solidFill>
                            <a:latin typeface="Cambria Math" panose="02040503050406030204" pitchFamily="18" charset="0"/>
                          </a:rPr>
                          <m:t>𝑔</m:t>
                        </m:r>
                        <m:r>
                          <a:rPr lang="en-US" sz="3200" b="0" i="1" smtClean="0">
                            <a:solidFill>
                              <a:schemeClr val="accent4"/>
                            </a:solidFill>
                            <a:latin typeface="Cambria Math" panose="02040503050406030204" pitchFamily="18" charset="0"/>
                          </a:rPr>
                          <m:t>(</m:t>
                        </m:r>
                        <m:r>
                          <a:rPr lang="en-US" sz="3200" i="1">
                            <a:solidFill>
                              <a:schemeClr val="accent4"/>
                            </a:solidFill>
                            <a:latin typeface="Cambria Math" panose="02040503050406030204" pitchFamily="18" charset="0"/>
                          </a:rPr>
                          <m:t>𝑛</m:t>
                        </m:r>
                        <m:r>
                          <a:rPr lang="en-US" sz="3200" b="0" i="1" smtClean="0">
                            <a:solidFill>
                              <a:schemeClr val="accent4"/>
                            </a:solidFill>
                            <a:latin typeface="Cambria Math" panose="02040503050406030204" pitchFamily="18" charset="0"/>
                          </a:rPr>
                          <m:t>)</m:t>
                        </m:r>
                      </m:e>
                    </m:d>
                  </m:oMath>
                </a14:m>
                <a:r>
                  <a:rPr lang="en-US" sz="3200" dirty="0">
                    <a:solidFill>
                      <a:schemeClr val="accent4"/>
                    </a:solidFill>
                  </a:rPr>
                  <a:t>” </a:t>
                </a:r>
                <a:r>
                  <a:rPr lang="en-US" sz="3200"/>
                  <a:t>iff </a:t>
                </a:r>
                <a:r>
                  <a:rPr lang="en-US" sz="3200" dirty="0"/>
                  <a:t>both:</a:t>
                </a:r>
              </a:p>
              <a:p>
                <a:pPr marL="457200" lvl="1" indent="0" algn="ctr">
                  <a:lnSpc>
                    <a:spcPct val="150000"/>
                  </a:lnSpc>
                  <a:buNone/>
                </a:pPr>
                <a:r>
                  <a:rPr lang="en-US" sz="4000" b="0" dirty="0"/>
                  <a:t> </a:t>
                </a:r>
                <a14:m>
                  <m:oMath xmlns:m="http://schemas.openxmlformats.org/officeDocument/2006/math">
                    <m:r>
                      <a:rPr lang="en-US" sz="4000" b="0" i="1" smtClean="0">
                        <a:latin typeface="Cambria Math" panose="02040503050406030204" pitchFamily="18" charset="0"/>
                      </a:rPr>
                      <m:t>𝑇</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r>
                      <a:rPr lang="en-US" sz="4000" b="0" i="1" smtClean="0">
                        <a:latin typeface="Cambria Math" panose="02040503050406030204" pitchFamily="18" charset="0"/>
                      </a:rPr>
                      <m:t>=</m:t>
                    </m:r>
                    <m:r>
                      <a:rPr lang="en-US" sz="4000" b="0" i="1" smtClean="0">
                        <a:latin typeface="Cambria Math" panose="02040503050406030204" pitchFamily="18" charset="0"/>
                      </a:rPr>
                      <m:t>𝑂</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𝑔</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𝑛</m:t>
                            </m:r>
                          </m:e>
                        </m:d>
                      </m:e>
                    </m:d>
                  </m:oMath>
                </a14:m>
                <a:endParaRPr lang="en-US" sz="4000" dirty="0"/>
              </a:p>
              <a:p>
                <a:pPr marL="457200" lvl="1" indent="0" algn="ctr">
                  <a:lnSpc>
                    <a:spcPct val="150000"/>
                  </a:lnSpc>
                  <a:buNone/>
                </a:pPr>
                <a:r>
                  <a:rPr lang="en-US" sz="3600" dirty="0"/>
                  <a:t>and </a:t>
                </a:r>
              </a:p>
              <a:p>
                <a:pPr marL="457200" lvl="1" indent="0" algn="ctr">
                  <a:lnSpc>
                    <a:spcPct val="150000"/>
                  </a:lnSpc>
                  <a:buNone/>
                </a:pPr>
                <a:r>
                  <a:rPr lang="en-US" sz="4000" dirty="0"/>
                  <a:t> </a:t>
                </a:r>
                <a14:m>
                  <m:oMath xmlns:m="http://schemas.openxmlformats.org/officeDocument/2006/math">
                    <m:r>
                      <a:rPr lang="en-US" sz="4000" i="1">
                        <a:latin typeface="Cambria Math" panose="02040503050406030204" pitchFamily="18" charset="0"/>
                      </a:rPr>
                      <m:t>𝑇</m:t>
                    </m:r>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r>
                      <m:rPr>
                        <m:sty m:val="p"/>
                      </m:rPr>
                      <a:rPr lang="en-US" sz="4000" b="0" i="0" smtClean="0">
                        <a:latin typeface="Cambria Math" panose="02040503050406030204" pitchFamily="18" charset="0"/>
                      </a:rPr>
                      <m:t>Ω</m:t>
                    </m:r>
                    <m:d>
                      <m:dPr>
                        <m:ctrlPr>
                          <a:rPr lang="en-US" sz="4000" i="1">
                            <a:latin typeface="Cambria Math" panose="02040503050406030204" pitchFamily="18" charset="0"/>
                          </a:rPr>
                        </m:ctrlPr>
                      </m:dPr>
                      <m:e>
                        <m:r>
                          <a:rPr lang="en-US" sz="4000" i="1">
                            <a:latin typeface="Cambria Math" panose="02040503050406030204" pitchFamily="18" charset="0"/>
                          </a:rPr>
                          <m:t>𝑔</m:t>
                        </m:r>
                        <m:d>
                          <m:dPr>
                            <m:ctrlPr>
                              <a:rPr lang="en-US" sz="4000" i="1">
                                <a:latin typeface="Cambria Math" panose="02040503050406030204" pitchFamily="18" charset="0"/>
                              </a:rPr>
                            </m:ctrlPr>
                          </m:dPr>
                          <m:e>
                            <m:r>
                              <a:rPr lang="en-US" sz="4000" i="1">
                                <a:latin typeface="Cambria Math" panose="02040503050406030204" pitchFamily="18" charset="0"/>
                              </a:rPr>
                              <m:t>𝑛</m:t>
                            </m:r>
                          </m:e>
                        </m:d>
                      </m:e>
                    </m:d>
                  </m:oMath>
                </a14:m>
                <a:endParaRPr lang="en-US" sz="4000" dirty="0"/>
              </a:p>
              <a:p>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68" t="-3216"/>
                </a:stretch>
              </a:blipFill>
            </p:spPr>
            <p:txBody>
              <a:bodyPr/>
              <a:lstStyle/>
              <a:p>
                <a:r>
                  <a:rPr lang="en-US">
                    <a:noFill/>
                  </a:rPr>
                  <a:t> </a:t>
                </a:r>
              </a:p>
            </p:txBody>
          </p:sp>
        </mc:Fallback>
      </mc:AlternateContent>
    </p:spTree>
    <p:extLst>
      <p:ext uri="{BB962C8B-B14F-4D97-AF65-F5344CB8AC3E}">
        <p14:creationId xmlns:p14="http://schemas.microsoft.com/office/powerpoint/2010/main" val="3306368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9DCC8EA-88BD-CD4B-80D8-F06364A67690}"/>
                  </a:ext>
                </a:extLst>
              </p:cNvPr>
              <p:cNvSpPr>
                <a:spLocks noGrp="1"/>
              </p:cNvSpPr>
              <p:nvPr>
                <p:ph type="title"/>
              </p:nvPr>
            </p:nvSpPr>
            <p:spPr/>
            <p:txBody>
              <a:bodyPr>
                <a:normAutofit/>
              </a:bodyPr>
              <a:lstStyle/>
              <a:p>
                <a:r>
                  <a:rPr lang="en-US" dirty="0"/>
                  <a:t>Non-Example:</a:t>
                </a:r>
                <a:br>
                  <a:rPr lang="en-US" dirty="0"/>
                </a:br>
                <a14:m>
                  <m:oMath xmlns:m="http://schemas.openxmlformats.org/officeDocument/2006/math">
                    <m:sSup>
                      <m:sSupPr>
                        <m:ctrlPr>
                          <a:rPr lang="en-US" b="0" i="1" smtClean="0">
                            <a:solidFill>
                              <a:schemeClr val="accent1"/>
                            </a:solidFill>
                            <a:latin typeface="Cambria Math" panose="02040503050406030204" pitchFamily="18" charset="0"/>
                          </a:rPr>
                        </m:ctrlPr>
                      </m:sSupPr>
                      <m:e>
                        <m:r>
                          <a:rPr lang="en-US" b="0" i="1" smtClean="0">
                            <a:solidFill>
                              <a:schemeClr val="accent1"/>
                            </a:solidFill>
                            <a:latin typeface="Cambria Math" panose="02040503050406030204" pitchFamily="18" charset="0"/>
                          </a:rPr>
                          <m:t>𝑛</m:t>
                        </m:r>
                      </m:e>
                      <m:sup>
                        <m:r>
                          <a:rPr lang="en-US" b="0" i="1" smtClean="0">
                            <a:solidFill>
                              <a:schemeClr val="accent1"/>
                            </a:solidFill>
                            <a:latin typeface="Cambria Math" panose="02040503050406030204" pitchFamily="18" charset="0"/>
                          </a:rPr>
                          <m:t>2</m:t>
                        </m:r>
                      </m:sup>
                    </m:sSup>
                  </m:oMath>
                </a14:m>
                <a:r>
                  <a:rPr lang="en-US" dirty="0">
                    <a:solidFill>
                      <a:schemeClr val="accent1"/>
                    </a:solidFill>
                  </a:rPr>
                  <a:t>is not </a:t>
                </a:r>
                <a14:m>
                  <m:oMath xmlns:m="http://schemas.openxmlformats.org/officeDocument/2006/math">
                    <m:r>
                      <m:rPr>
                        <m:sty m:val="p"/>
                      </m:rPr>
                      <a:rPr lang="en-US" b="0" i="0" smtClean="0">
                        <a:solidFill>
                          <a:schemeClr val="accent1"/>
                        </a:solidFill>
                        <a:latin typeface="Cambria Math" panose="02040503050406030204" pitchFamily="18" charset="0"/>
                      </a:rPr>
                      <m:t>O</m:t>
                    </m:r>
                    <m:d>
                      <m:dPr>
                        <m:ctrlPr>
                          <a:rPr lang="en-US" i="1">
                            <a:solidFill>
                              <a:schemeClr val="accent1"/>
                            </a:solidFill>
                            <a:latin typeface="Cambria Math" panose="02040503050406030204" pitchFamily="18" charset="0"/>
                          </a:rPr>
                        </m:ctrlPr>
                      </m:dPr>
                      <m:e>
                        <m:r>
                          <a:rPr lang="en-US" i="1">
                            <a:solidFill>
                              <a:schemeClr val="accent1"/>
                            </a:solidFill>
                            <a:latin typeface="Cambria Math" charset="0"/>
                          </a:rPr>
                          <m:t>𝑛</m:t>
                        </m:r>
                      </m:e>
                    </m:d>
                  </m:oMath>
                </a14:m>
                <a:endParaRPr lang="en-US" dirty="0"/>
              </a:p>
            </p:txBody>
          </p:sp>
        </mc:Choice>
        <mc:Fallback xmlns="">
          <p:sp>
            <p:nvSpPr>
              <p:cNvPr id="2" name="Title 1">
                <a:extLst>
                  <a:ext uri="{FF2B5EF4-FFF2-40B4-BE49-F238E27FC236}">
                    <a16:creationId xmlns:a16="http://schemas.microsoft.com/office/drawing/2014/main" id="{F9DCC8EA-88BD-CD4B-80D8-F06364A67690}"/>
                  </a:ext>
                </a:extLst>
              </p:cNvPr>
              <p:cNvSpPr>
                <a:spLocks noGrp="1" noRot="1" noChangeAspect="1" noMove="1" noResize="1" noEditPoints="1" noAdjustHandles="1" noChangeArrowheads="1" noChangeShapeType="1" noTextEdit="1"/>
              </p:cNvSpPr>
              <p:nvPr>
                <p:ph type="title"/>
              </p:nvPr>
            </p:nvSpPr>
            <p:spPr>
              <a:blipFill>
                <a:blip r:embed="rId2"/>
                <a:stretch>
                  <a:fillRect l="-3215" t="-13333" b="-2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F4F82-641C-0A41-B5FD-5C64D354C0EB}"/>
                  </a:ext>
                </a:extLst>
              </p:cNvPr>
              <p:cNvSpPr>
                <a:spLocks noGrp="1"/>
              </p:cNvSpPr>
              <p:nvPr>
                <p:ph idx="1"/>
              </p:nvPr>
            </p:nvSpPr>
            <p:spPr>
              <a:xfrm>
                <a:off x="628650" y="1825624"/>
                <a:ext cx="7886700" cy="4771945"/>
              </a:xfrm>
            </p:spPr>
            <p:txBody>
              <a:bodyPr>
                <a:normAutofit/>
              </a:bodyPr>
              <a:lstStyle/>
              <a:p>
                <a:r>
                  <a:rPr lang="en-US" dirty="0"/>
                  <a:t>Proof by contradiction:  </a:t>
                </a:r>
              </a:p>
              <a:p>
                <a:r>
                  <a:rPr lang="en-US" dirty="0"/>
                  <a:t>Suppose that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oMath>
                </a14:m>
                <a:r>
                  <a:rPr lang="en-US" dirty="0"/>
                  <a:t>  </a:t>
                </a:r>
              </a:p>
              <a:p>
                <a:r>
                  <a:rPr lang="en-US" dirty="0"/>
                  <a:t>Then there is some positive c and n</a:t>
                </a:r>
                <a:r>
                  <a:rPr lang="en-US" baseline="-25000" dirty="0"/>
                  <a:t>0 </a:t>
                </a:r>
                <a:r>
                  <a:rPr lang="en-US" dirty="0"/>
                  <a:t>so that:</a:t>
                </a:r>
              </a:p>
              <a:p>
                <a:endParaRPr lang="en-US" sz="200" dirty="0"/>
              </a:p>
              <a:p>
                <a:pPr marL="0" indent="0" algn="ctr">
                  <a:buNone/>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charset="0"/>
                          <a:ea typeface="Cambria Math" charset="0"/>
                          <a:cs typeface="Cambria Math" charset="0"/>
                        </a:rPr>
                        <m:t>∀</m:t>
                      </m:r>
                      <m:r>
                        <a:rPr lang="en-US" i="1" smtClean="0">
                          <a:solidFill>
                            <a:schemeClr val="tx1"/>
                          </a:solidFill>
                          <a:latin typeface="Cambria Math" charset="0"/>
                          <a:ea typeface="Cambria Math" charset="0"/>
                          <a:cs typeface="Cambria Math" charset="0"/>
                        </a:rPr>
                        <m:t>𝑛</m:t>
                      </m:r>
                      <m:r>
                        <a:rPr lang="en-US" i="1" smtClean="0">
                          <a:solidFill>
                            <a:schemeClr val="tx1"/>
                          </a:solidFill>
                          <a:latin typeface="Cambria Math" charset="0"/>
                          <a:ea typeface="Cambria Math" charset="0"/>
                          <a:cs typeface="Cambria Math" charset="0"/>
                        </a:rPr>
                        <m:t>≥</m:t>
                      </m:r>
                      <m:sSub>
                        <m:sSubPr>
                          <m:ctrlPr>
                            <a:rPr lang="en-US" i="1">
                              <a:solidFill>
                                <a:schemeClr val="tx1"/>
                              </a:solidFill>
                              <a:latin typeface="Cambria Math" panose="02040503050406030204" pitchFamily="18" charset="0"/>
                              <a:ea typeface="Cambria Math" charset="0"/>
                              <a:cs typeface="Cambria Math" charset="0"/>
                            </a:rPr>
                          </m:ctrlPr>
                        </m:sSubPr>
                        <m:e>
                          <m:r>
                            <a:rPr lang="en-US" i="1">
                              <a:solidFill>
                                <a:schemeClr val="tx1"/>
                              </a:solidFill>
                              <a:latin typeface="Cambria Math" charset="0"/>
                              <a:ea typeface="Cambria Math" charset="0"/>
                              <a:cs typeface="Cambria Math" charset="0"/>
                            </a:rPr>
                            <m:t>𝑛</m:t>
                          </m:r>
                        </m:e>
                        <m:sub>
                          <m:r>
                            <a:rPr lang="en-US" i="1">
                              <a:solidFill>
                                <a:schemeClr val="tx1"/>
                              </a:solidFill>
                              <a:latin typeface="Cambria Math" charset="0"/>
                              <a:ea typeface="Cambria Math" charset="0"/>
                              <a:cs typeface="Cambria Math" charset="0"/>
                            </a:rPr>
                            <m:t>0</m:t>
                          </m:r>
                        </m:sub>
                      </m:sSub>
                      <m:r>
                        <a:rPr lang="en-US" i="1" smtClean="0">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  </m:t>
                      </m:r>
                      <m:sSup>
                        <m:sSupPr>
                          <m:ctrlPr>
                            <a:rPr lang="en-US" b="0" i="1" smtClean="0">
                              <a:solidFill>
                                <a:schemeClr val="tx1"/>
                              </a:solidFill>
                              <a:latin typeface="Cambria Math" panose="02040503050406030204" pitchFamily="18" charset="0"/>
                              <a:ea typeface="Cambria Math" charset="0"/>
                              <a:cs typeface="Cambria Math" charset="0"/>
                            </a:rPr>
                          </m:ctrlPr>
                        </m:sSupPr>
                        <m:e>
                          <m:r>
                            <a:rPr lang="en-US" b="0" i="1" smtClean="0">
                              <a:solidFill>
                                <a:schemeClr val="tx1"/>
                              </a:solidFill>
                              <a:latin typeface="Cambria Math" panose="02040503050406030204" pitchFamily="18" charset="0"/>
                              <a:ea typeface="Cambria Math" charset="0"/>
                              <a:cs typeface="Cambria Math" charset="0"/>
                            </a:rPr>
                            <m:t>𝑛</m:t>
                          </m:r>
                        </m:e>
                        <m:sup>
                          <m:r>
                            <a:rPr lang="en-US" b="0" i="1" smtClean="0">
                              <a:solidFill>
                                <a:schemeClr val="tx1"/>
                              </a:solidFill>
                              <a:latin typeface="Cambria Math" panose="02040503050406030204" pitchFamily="18" charset="0"/>
                              <a:ea typeface="Cambria Math" charset="0"/>
                              <a:cs typeface="Cambria Math" charset="0"/>
                            </a:rPr>
                            <m:t>2</m:t>
                          </m:r>
                        </m:sup>
                      </m:sSup>
                      <m:r>
                        <a:rPr lang="en-US" i="1">
                          <a:solidFill>
                            <a:schemeClr val="tx1"/>
                          </a:solidFill>
                          <a:latin typeface="Cambria Math" charset="0"/>
                          <a:ea typeface="Cambria Math" charset="0"/>
                          <a:cs typeface="Cambria Math" charset="0"/>
                        </a:rPr>
                        <m:t>≤</m:t>
                      </m:r>
                      <m:r>
                        <a:rPr lang="en-US" i="1">
                          <a:solidFill>
                            <a:schemeClr val="tx1"/>
                          </a:solidFill>
                          <a:latin typeface="Cambria Math" charset="0"/>
                          <a:ea typeface="Cambria Math" charset="0"/>
                          <a:cs typeface="Cambria Math" charset="0"/>
                        </a:rPr>
                        <m:t>𝑐</m:t>
                      </m:r>
                      <m:r>
                        <a:rPr lang="en-US" i="1">
                          <a:solidFill>
                            <a:schemeClr val="tx1"/>
                          </a:solidFill>
                          <a:latin typeface="Cambria Math" charset="0"/>
                          <a:ea typeface="Cambria Math" charset="0"/>
                          <a:cs typeface="Cambria Math" charset="0"/>
                        </a:rPr>
                        <m:t>⋅</m:t>
                      </m:r>
                      <m:r>
                        <a:rPr lang="en-US" b="0" i="1" smtClean="0">
                          <a:solidFill>
                            <a:schemeClr val="tx1"/>
                          </a:solidFill>
                          <a:latin typeface="Cambria Math" panose="02040503050406030204" pitchFamily="18" charset="0"/>
                          <a:ea typeface="Cambria Math" charset="0"/>
                          <a:cs typeface="Cambria Math" charset="0"/>
                        </a:rPr>
                        <m:t>𝑛</m:t>
                      </m:r>
                    </m:oMath>
                  </m:oMathPara>
                </a14:m>
                <a:endParaRPr lang="en-US" dirty="0">
                  <a:solidFill>
                    <a:schemeClr val="tx1"/>
                  </a:solidFill>
                </a:endParaRPr>
              </a:p>
              <a:p>
                <a:r>
                  <a:rPr lang="en-US" dirty="0"/>
                  <a:t>Divide both sides by n:</a:t>
                </a:r>
              </a:p>
              <a:p>
                <a:endParaRPr lang="en-US" sz="100" dirty="0"/>
              </a:p>
              <a:p>
                <a:pPr marL="0" indent="0">
                  <a:buNone/>
                </a:pPr>
                <a14:m>
                  <m:oMathPara xmlns:m="http://schemas.openxmlformats.org/officeDocument/2006/math">
                    <m:oMathParaPr>
                      <m:jc m:val="center"/>
                    </m:oMathParaPr>
                    <m:oMath xmlns:m="http://schemas.openxmlformats.org/officeDocument/2006/math">
                      <m:r>
                        <a:rPr lang="en-US" i="1">
                          <a:latin typeface="Cambria Math" charset="0"/>
                          <a:ea typeface="Cambria Math" charset="0"/>
                          <a:cs typeface="Cambria Math" charset="0"/>
                        </a:rPr>
                        <m:t>∀</m:t>
                      </m:r>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r>
                        <a:rPr lang="en-US" i="1">
                          <a:latin typeface="Cambria Math" charset="0"/>
                          <a:ea typeface="Cambria Math" charset="0"/>
                          <a:cs typeface="Cambria Math" charset="0"/>
                        </a:rPr>
                        <m:t>,</m:t>
                      </m:r>
                      <m:r>
                        <a:rPr lang="en-US" i="1">
                          <a:latin typeface="Cambria Math" panose="02040503050406030204" pitchFamily="18"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b="0" i="1" smtClean="0">
                              <a:latin typeface="Cambria Math" panose="02040503050406030204" pitchFamily="18" charset="0"/>
                              <a:ea typeface="Cambria Math" charset="0"/>
                              <a:cs typeface="Cambria Math" charset="0"/>
                            </a:rPr>
                            <m:t> </m:t>
                          </m:r>
                        </m:sup>
                      </m:sSup>
                      <m:r>
                        <a:rPr lang="en-US" i="1">
                          <a:latin typeface="Cambria Math" charset="0"/>
                          <a:ea typeface="Cambria Math" charset="0"/>
                          <a:cs typeface="Cambria Math" charset="0"/>
                        </a:rPr>
                        <m:t>≤</m:t>
                      </m:r>
                      <m:r>
                        <a:rPr lang="en-US" i="1">
                          <a:latin typeface="Cambria Math" charset="0"/>
                          <a:ea typeface="Cambria Math" charset="0"/>
                          <a:cs typeface="Cambria Math" charset="0"/>
                        </a:rPr>
                        <m:t>𝑐</m:t>
                      </m:r>
                    </m:oMath>
                  </m:oMathPara>
                </a14:m>
                <a:endParaRPr lang="en-US" dirty="0"/>
              </a:p>
              <a:p>
                <a:r>
                  <a:rPr lang="en-US" dirty="0">
                    <a:solidFill>
                      <a:schemeClr val="tx1"/>
                    </a:solidFill>
                  </a:rPr>
                  <a:t>That’s not true!!!  What about, say, </a:t>
                </a:r>
                <a14:m>
                  <m:oMath xmlns:m="http://schemas.openxmlformats.org/officeDocument/2006/math">
                    <m:sSub>
                      <m:sSubPr>
                        <m:ctrlPr>
                          <a:rPr lang="en-US" b="0" i="1" smtClean="0">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b="0" i="0" smtClean="0">
                            <a:latin typeface="Cambria Math" panose="02040503050406030204" pitchFamily="18" charset="0"/>
                            <a:ea typeface="Cambria Math" charset="0"/>
                            <a:cs typeface="Cambria Math" charset="0"/>
                          </a:rPr>
                          <m:t>0</m:t>
                        </m:r>
                      </m:sub>
                    </m:sSub>
                    <m:r>
                      <a:rPr lang="en-US" b="0" i="0" smtClean="0">
                        <a:latin typeface="Cambria Math" panose="02040503050406030204" pitchFamily="18" charset="0"/>
                        <a:ea typeface="Cambria Math" charset="0"/>
                        <a:cs typeface="Cambria Math" charset="0"/>
                      </a:rPr>
                      <m:t>+</m:t>
                    </m:r>
                    <m:r>
                      <m:rPr>
                        <m:sty m:val="p"/>
                      </m:rPr>
                      <a:rPr lang="en-US" b="0" i="0" smtClean="0">
                        <a:latin typeface="Cambria Math" panose="02040503050406030204" pitchFamily="18" charset="0"/>
                        <a:ea typeface="Cambria Math" charset="0"/>
                        <a:cs typeface="Cambria Math" charset="0"/>
                      </a:rPr>
                      <m:t>c</m:t>
                    </m:r>
                    <m:r>
                      <a:rPr lang="en-US" b="0" i="0" smtClean="0">
                        <a:latin typeface="Cambria Math" panose="02040503050406030204" pitchFamily="18" charset="0"/>
                        <a:ea typeface="Cambria Math" charset="0"/>
                        <a:cs typeface="Cambria Math" charset="0"/>
                      </a:rPr>
                      <m:t>+1</m:t>
                    </m:r>
                  </m:oMath>
                </a14:m>
                <a:r>
                  <a:rPr lang="en-US" dirty="0">
                    <a:solidFill>
                      <a:schemeClr val="tx1"/>
                    </a:solidFill>
                  </a:rPr>
                  <a:t>?</a:t>
                </a:r>
              </a:p>
              <a:p>
                <a:pPr lvl="1"/>
                <a:r>
                  <a:rPr lang="en-US" dirty="0"/>
                  <a:t>Then </a:t>
                </a:r>
                <a14:m>
                  <m:oMath xmlns:m="http://schemas.openxmlformats.org/officeDocument/2006/math">
                    <m:r>
                      <a:rPr lang="en-US" i="1">
                        <a:latin typeface="Cambria Math" charset="0"/>
                        <a:ea typeface="Cambria Math" charset="0"/>
                        <a:cs typeface="Cambria Math" charset="0"/>
                      </a:rPr>
                      <m:t>𝑛</m:t>
                    </m:r>
                    <m:r>
                      <a:rPr lang="en-US" i="1">
                        <a:latin typeface="Cambria Math" charset="0"/>
                        <a:ea typeface="Cambria Math" charset="0"/>
                        <a:cs typeface="Cambria Math" charset="0"/>
                      </a:rPr>
                      <m:t>≥</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𝑛</m:t>
                        </m:r>
                      </m:e>
                      <m:sub>
                        <m:r>
                          <a:rPr lang="en-US" i="1">
                            <a:latin typeface="Cambria Math" charset="0"/>
                            <a:ea typeface="Cambria Math" charset="0"/>
                            <a:cs typeface="Cambria Math" charset="0"/>
                          </a:rPr>
                          <m:t>0</m:t>
                        </m:r>
                      </m:sub>
                    </m:sSub>
                  </m:oMath>
                </a14:m>
                <a:r>
                  <a:rPr lang="en-US" dirty="0">
                    <a:solidFill>
                      <a:schemeClr val="tx1"/>
                    </a:solidFill>
                  </a:rPr>
                  <a:t>, but </a:t>
                </a:r>
                <a14:m>
                  <m:oMath xmlns:m="http://schemas.openxmlformats.org/officeDocument/2006/math">
                    <m:r>
                      <a:rPr lang="en-US" i="1">
                        <a:latin typeface="Cambria Math" charset="0"/>
                        <a:ea typeface="Cambria Math" charset="0"/>
                        <a:cs typeface="Cambria Math" charset="0"/>
                      </a:rPr>
                      <m:t>,</m:t>
                    </m:r>
                    <m:r>
                      <a:rPr lang="en-US" i="1">
                        <a:latin typeface="Cambria Math" panose="02040503050406030204" pitchFamily="18" charset="0"/>
                        <a:ea typeface="Cambria Math" charset="0"/>
                        <a:cs typeface="Cambria Math" charset="0"/>
                      </a:rPr>
                      <m:t>  </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𝑛</m:t>
                        </m:r>
                      </m:e>
                      <m:sup>
                        <m:r>
                          <a:rPr lang="en-US" i="1">
                            <a:latin typeface="Cambria Math" panose="02040503050406030204" pitchFamily="18" charset="0"/>
                            <a:ea typeface="Cambria Math" charset="0"/>
                            <a:cs typeface="Cambria Math" charset="0"/>
                          </a:rPr>
                          <m:t> </m:t>
                        </m:r>
                      </m:sup>
                    </m:sSup>
                    <m:r>
                      <a:rPr lang="en-US" i="1">
                        <a:latin typeface="Cambria Math" panose="02040503050406030204" pitchFamily="18" charset="0"/>
                        <a:ea typeface="Cambria Math" charset="0"/>
                        <a:cs typeface="Cambria Math" charset="0"/>
                      </a:rPr>
                      <m:t>&gt;</m:t>
                    </m:r>
                    <m:r>
                      <a:rPr lang="en-US" i="1">
                        <a:latin typeface="Cambria Math" charset="0"/>
                        <a:ea typeface="Cambria Math" charset="0"/>
                        <a:cs typeface="Cambria Math" charset="0"/>
                      </a:rPr>
                      <m:t>𝑐</m:t>
                    </m:r>
                  </m:oMath>
                </a14:m>
                <a:endParaRPr lang="en-US" dirty="0"/>
              </a:p>
              <a:p>
                <a:r>
                  <a:rPr lang="en-US" dirty="0"/>
                  <a:t>Contradiction!</a:t>
                </a:r>
              </a:p>
              <a:p>
                <a:pPr lvl="1"/>
                <a:endParaRPr lang="en-US" dirty="0">
                  <a:solidFill>
                    <a:schemeClr val="tx1"/>
                  </a:solidFill>
                </a:endParaRPr>
              </a:p>
              <a:p>
                <a:endParaRPr lang="en-US" dirty="0"/>
              </a:p>
            </p:txBody>
          </p:sp>
        </mc:Choice>
        <mc:Fallback xmlns="">
          <p:sp>
            <p:nvSpPr>
              <p:cNvPr id="3" name="Content Placeholder 2">
                <a:extLst>
                  <a:ext uri="{FF2B5EF4-FFF2-40B4-BE49-F238E27FC236}">
                    <a16:creationId xmlns:a16="http://schemas.microsoft.com/office/drawing/2014/main" id="{61DF4F82-641C-0A41-B5FD-5C64D354C0EB}"/>
                  </a:ext>
                </a:extLst>
              </p:cNvPr>
              <p:cNvSpPr>
                <a:spLocks noGrp="1" noRot="1" noChangeAspect="1" noMove="1" noResize="1" noEditPoints="1" noAdjustHandles="1" noChangeArrowheads="1" noChangeShapeType="1" noTextEdit="1"/>
              </p:cNvSpPr>
              <p:nvPr>
                <p:ph idx="1"/>
              </p:nvPr>
            </p:nvSpPr>
            <p:spPr>
              <a:xfrm>
                <a:off x="628650" y="1825624"/>
                <a:ext cx="7886700" cy="4771945"/>
              </a:xfrm>
              <a:blipFill>
                <a:blip r:embed="rId3"/>
                <a:stretch>
                  <a:fillRect l="-1447" t="-2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BFDEEDE8-CEAA-9542-8476-5CDBD7143621}"/>
                  </a:ext>
                </a:extLst>
              </p:cNvPr>
              <p:cNvSpPr/>
              <p:nvPr/>
            </p:nvSpPr>
            <p:spPr>
              <a:xfrm>
                <a:off x="5533697" y="-146244"/>
                <a:ext cx="4572000" cy="1636089"/>
              </a:xfrm>
              <a:prstGeom prst="rect">
                <a:avLst/>
              </a:prstGeom>
            </p:spPr>
            <p:txBody>
              <a:bodyPr>
                <a:spAutoFit/>
              </a:bodyPr>
              <a:lstStyle/>
              <a:p>
                <a:endParaRPr lang="en-US" dirty="0">
                  <a:solidFill>
                    <a:schemeClr val="accent4"/>
                  </a:solidFill>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rPr>
                        <m:t>𝑇</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r>
                        <a:rPr lang="en-US" i="1">
                          <a:solidFill>
                            <a:schemeClr val="accent4"/>
                          </a:solidFill>
                          <a:latin typeface="Cambria Math" charset="0"/>
                        </a:rPr>
                        <m:t>=</m:t>
                      </m:r>
                      <m:r>
                        <a:rPr lang="en-US" i="1">
                          <a:solidFill>
                            <a:schemeClr val="accent4"/>
                          </a:solidFill>
                          <a:latin typeface="Cambria Math" charset="0"/>
                        </a:rPr>
                        <m:t>𝑂</m:t>
                      </m:r>
                      <m:d>
                        <m:dPr>
                          <m:ctrlPr>
                            <a:rPr lang="en-US" i="1">
                              <a:solidFill>
                                <a:schemeClr val="accent4"/>
                              </a:solidFill>
                              <a:latin typeface="Cambria Math" panose="02040503050406030204" pitchFamily="18" charset="0"/>
                            </a:rPr>
                          </m:ctrlPr>
                        </m:dPr>
                        <m:e>
                          <m:r>
                            <a:rPr lang="en-US" b="0" i="1" smtClean="0">
                              <a:solidFill>
                                <a:schemeClr val="accent4"/>
                              </a:solidFill>
                              <a:latin typeface="Cambria Math" charset="0"/>
                            </a:rPr>
                            <m:t>𝑔</m:t>
                          </m:r>
                          <m:d>
                            <m:dPr>
                              <m:ctrlPr>
                                <a:rPr lang="en-US" i="1">
                                  <a:solidFill>
                                    <a:schemeClr val="accent4"/>
                                  </a:solidFill>
                                  <a:latin typeface="Cambria Math" panose="02040503050406030204" pitchFamily="18" charset="0"/>
                                </a:rPr>
                              </m:ctrlPr>
                            </m:dPr>
                            <m:e>
                              <m:r>
                                <a:rPr lang="en-US" i="1">
                                  <a:solidFill>
                                    <a:schemeClr val="accent4"/>
                                  </a:solidFill>
                                  <a:latin typeface="Cambria Math" charset="0"/>
                                </a:rPr>
                                <m:t>𝑛</m:t>
                              </m:r>
                            </m:e>
                          </m:d>
                        </m:e>
                      </m:d>
                      <m:r>
                        <a:rPr lang="en-US" i="1">
                          <a:solidFill>
                            <a:schemeClr val="accent4"/>
                          </a:solidFill>
                          <a:latin typeface="Cambria Math" charset="0"/>
                        </a:rPr>
                        <m:t> </m:t>
                      </m:r>
                    </m:oMath>
                  </m:oMathPara>
                </a14:m>
                <a:endParaRPr lang="en-US" i="1" dirty="0">
                  <a:solidFill>
                    <a:schemeClr val="accent4"/>
                  </a:solidFill>
                  <a:latin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oMath>
                  </m:oMathPara>
                </a14:m>
                <a:endParaRPr lang="en-US"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 </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&gt;0  </m:t>
                      </m:r>
                      <m:r>
                        <a:rPr lang="en-US" i="1">
                          <a:solidFill>
                            <a:schemeClr val="accent4"/>
                          </a:solidFill>
                          <a:latin typeface="Cambria Math" charset="0"/>
                          <a:ea typeface="Cambria Math" charset="0"/>
                          <a:cs typeface="Cambria Math" charset="0"/>
                        </a:rPr>
                        <m:t>𝑠</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𝑡</m:t>
                      </m:r>
                      <m:r>
                        <a:rPr lang="en-US" i="1">
                          <a:solidFill>
                            <a:schemeClr val="accent4"/>
                          </a:solidFill>
                          <a:latin typeface="Cambria Math" charset="0"/>
                          <a:ea typeface="Cambria Math" charset="0"/>
                          <a:cs typeface="Cambria Math" charset="0"/>
                        </a:rPr>
                        <m:t>.   ∀</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sSub>
                        <m:sSubPr>
                          <m:ctrlPr>
                            <a:rPr lang="en-US" i="1">
                              <a:solidFill>
                                <a:schemeClr val="accent4"/>
                              </a:solidFill>
                              <a:latin typeface="Cambria Math" panose="02040503050406030204" pitchFamily="18" charset="0"/>
                              <a:ea typeface="Cambria Math" charset="0"/>
                              <a:cs typeface="Cambria Math" charset="0"/>
                            </a:rPr>
                          </m:ctrlPr>
                        </m:sSubPr>
                        <m:e>
                          <m:r>
                            <a:rPr lang="en-US" i="1">
                              <a:solidFill>
                                <a:schemeClr val="accent4"/>
                              </a:solidFill>
                              <a:latin typeface="Cambria Math" charset="0"/>
                              <a:ea typeface="Cambria Math" charset="0"/>
                              <a:cs typeface="Cambria Math" charset="0"/>
                            </a:rPr>
                            <m:t>𝑛</m:t>
                          </m:r>
                        </m:e>
                        <m:sub>
                          <m:r>
                            <a:rPr lang="en-US" i="1">
                              <a:solidFill>
                                <a:schemeClr val="accent4"/>
                              </a:solidFill>
                              <a:latin typeface="Cambria Math" charset="0"/>
                              <a:ea typeface="Cambria Math" charset="0"/>
                              <a:cs typeface="Cambria Math" charset="0"/>
                            </a:rPr>
                            <m:t>0</m:t>
                          </m:r>
                        </m:sub>
                      </m:sSub>
                      <m:r>
                        <a:rPr lang="en-US" i="1">
                          <a:solidFill>
                            <a:schemeClr val="accent4"/>
                          </a:solidFill>
                          <a:latin typeface="Cambria Math" charset="0"/>
                          <a:ea typeface="Cambria Math" charset="0"/>
                          <a:cs typeface="Cambria Math" charset="0"/>
                        </a:rPr>
                        <m:t>, </m:t>
                      </m:r>
                    </m:oMath>
                  </m:oMathPara>
                </a14:m>
                <a:endParaRPr lang="en-US" i="1" dirty="0">
                  <a:solidFill>
                    <a:schemeClr val="accent4"/>
                  </a:solidFill>
                  <a:latin typeface="Cambria Math" charset="0"/>
                  <a:ea typeface="Cambria Math" charset="0"/>
                  <a:cs typeface="Cambria Math" charset="0"/>
                </a:endParaRPr>
              </a:p>
              <a:p>
                <a:pPr algn="ctr"/>
                <a:endParaRPr lang="en-US" sz="800" i="1" dirty="0">
                  <a:solidFill>
                    <a:schemeClr val="accent4"/>
                  </a:solidFill>
                  <a:latin typeface="Cambria Math" charset="0"/>
                  <a:ea typeface="Cambria Math" charset="0"/>
                  <a:cs typeface="Cambria Math" charset="0"/>
                </a:endParaRPr>
              </a:p>
              <a:p>
                <a:pPr algn="ctr"/>
                <a14:m>
                  <m:oMathPara xmlns:m="http://schemas.openxmlformats.org/officeDocument/2006/math">
                    <m:oMathParaPr>
                      <m:jc m:val="centerGroup"/>
                    </m:oMathParaPr>
                    <m:oMath xmlns:m="http://schemas.openxmlformats.org/officeDocument/2006/math">
                      <m:r>
                        <a:rPr lang="en-US" i="1">
                          <a:solidFill>
                            <a:schemeClr val="accent4"/>
                          </a:solidFill>
                          <a:latin typeface="Cambria Math" charset="0"/>
                          <a:ea typeface="Cambria Math" charset="0"/>
                          <a:cs typeface="Cambria Math" charset="0"/>
                        </a:rPr>
                        <m:t>𝑇</m:t>
                      </m:r>
                      <m:d>
                        <m:dPr>
                          <m:ctrlPr>
                            <a:rPr lang="en-US" i="1">
                              <a:solidFill>
                                <a:schemeClr val="accent4"/>
                              </a:solidFill>
                              <a:latin typeface="Cambria Math" panose="02040503050406030204" pitchFamily="18" charset="0"/>
                              <a:ea typeface="Cambria Math" charset="0"/>
                              <a:cs typeface="Cambria Math" charset="0"/>
                            </a:rPr>
                          </m:ctrlPr>
                        </m:dPr>
                        <m:e>
                          <m:r>
                            <a:rPr lang="en-US" i="1">
                              <a:solidFill>
                                <a:schemeClr val="accent4"/>
                              </a:solidFill>
                              <a:latin typeface="Cambria Math" charset="0"/>
                              <a:ea typeface="Cambria Math" charset="0"/>
                              <a:cs typeface="Cambria Math" charset="0"/>
                            </a:rPr>
                            <m:t>𝑛</m:t>
                          </m:r>
                        </m:e>
                      </m:d>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𝑐</m:t>
                      </m:r>
                      <m:r>
                        <a:rPr lang="en-US" i="1">
                          <a:solidFill>
                            <a:schemeClr val="accent4"/>
                          </a:solidFill>
                          <a:latin typeface="Cambria Math" charset="0"/>
                          <a:ea typeface="Cambria Math" charset="0"/>
                          <a:cs typeface="Cambria Math" charset="0"/>
                        </a:rPr>
                        <m:t>⋅</m:t>
                      </m:r>
                      <m:r>
                        <a:rPr lang="en-US" b="0" i="1" smtClean="0">
                          <a:solidFill>
                            <a:schemeClr val="accent4"/>
                          </a:solidFill>
                          <a:latin typeface="Cambria Math" charset="0"/>
                          <a:ea typeface="Cambria Math" charset="0"/>
                          <a:cs typeface="Cambria Math" charset="0"/>
                        </a:rPr>
                        <m:t>𝑔</m:t>
                      </m:r>
                      <m:r>
                        <a:rPr lang="en-US" i="1">
                          <a:solidFill>
                            <a:schemeClr val="accent4"/>
                          </a:solidFill>
                          <a:latin typeface="Cambria Math" charset="0"/>
                          <a:ea typeface="Cambria Math" charset="0"/>
                          <a:cs typeface="Cambria Math" charset="0"/>
                        </a:rPr>
                        <m:t>(</m:t>
                      </m:r>
                      <m:r>
                        <a:rPr lang="en-US" i="1">
                          <a:solidFill>
                            <a:schemeClr val="accent4"/>
                          </a:solidFill>
                          <a:latin typeface="Cambria Math" charset="0"/>
                          <a:ea typeface="Cambria Math" charset="0"/>
                          <a:cs typeface="Cambria Math" charset="0"/>
                        </a:rPr>
                        <m:t>𝑛</m:t>
                      </m:r>
                      <m:r>
                        <a:rPr lang="en-US" i="1">
                          <a:solidFill>
                            <a:schemeClr val="accent4"/>
                          </a:solidFill>
                          <a:latin typeface="Cambria Math" charset="0"/>
                          <a:ea typeface="Cambria Math" charset="0"/>
                          <a:cs typeface="Cambria Math" charset="0"/>
                        </a:rPr>
                        <m:t>)</m:t>
                      </m:r>
                    </m:oMath>
                  </m:oMathPara>
                </a14:m>
                <a:endParaRPr lang="en-US" dirty="0">
                  <a:solidFill>
                    <a:schemeClr val="accent4"/>
                  </a:solidFill>
                </a:endParaRPr>
              </a:p>
            </p:txBody>
          </p:sp>
        </mc:Choice>
        <mc:Fallback xmlns="">
          <p:sp>
            <p:nvSpPr>
              <p:cNvPr id="4" name="Rectangle 3">
                <a:extLst>
                  <a:ext uri="{FF2B5EF4-FFF2-40B4-BE49-F238E27FC236}">
                    <a16:creationId xmlns:a16="http://schemas.microsoft.com/office/drawing/2014/main" id="{BFDEEDE8-CEAA-9542-8476-5CDBD7143621}"/>
                  </a:ext>
                </a:extLst>
              </p:cNvPr>
              <p:cNvSpPr>
                <a:spLocks noRot="1" noChangeAspect="1" noMove="1" noResize="1" noEditPoints="1" noAdjustHandles="1" noChangeArrowheads="1" noChangeShapeType="1" noTextEdit="1"/>
              </p:cNvSpPr>
              <p:nvPr/>
            </p:nvSpPr>
            <p:spPr>
              <a:xfrm>
                <a:off x="5533697" y="-146244"/>
                <a:ext cx="4572000" cy="1636089"/>
              </a:xfrm>
              <a:prstGeom prst="rect">
                <a:avLst/>
              </a:prstGeom>
              <a:blipFill>
                <a:blip r:embed="rId4"/>
                <a:stretch>
                  <a:fillRect b="-2326"/>
                </a:stretch>
              </a:blipFill>
            </p:spPr>
            <p:txBody>
              <a:bodyPr/>
              <a:lstStyle/>
              <a:p>
                <a:r>
                  <a:rPr lang="en-US">
                    <a:noFill/>
                  </a:rPr>
                  <a:t> </a:t>
                </a:r>
              </a:p>
            </p:txBody>
          </p:sp>
        </mc:Fallback>
      </mc:AlternateContent>
    </p:spTree>
    <p:extLst>
      <p:ext uri="{BB962C8B-B14F-4D97-AF65-F5344CB8AC3E}">
        <p14:creationId xmlns:p14="http://schemas.microsoft.com/office/powerpoint/2010/main" val="41836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 from examples</a:t>
            </a:r>
          </a:p>
        </p:txBody>
      </p:sp>
      <p:sp>
        <p:nvSpPr>
          <p:cNvPr id="3" name="Content Placeholder 2"/>
          <p:cNvSpPr>
            <a:spLocks noGrp="1"/>
          </p:cNvSpPr>
          <p:nvPr>
            <p:ph idx="1"/>
          </p:nvPr>
        </p:nvSpPr>
        <p:spPr/>
        <p:txBody>
          <a:bodyPr/>
          <a:lstStyle/>
          <a:p>
            <a:r>
              <a:rPr lang="en-US" dirty="0"/>
              <a:t>To prove T(n) = O(g(n)), you have to come up with c and n</a:t>
            </a:r>
            <a:r>
              <a:rPr lang="en-US" baseline="-25000" dirty="0"/>
              <a:t>0 </a:t>
            </a:r>
            <a:r>
              <a:rPr lang="en-US" dirty="0"/>
              <a:t>so that the definition is satisfied.</a:t>
            </a:r>
          </a:p>
          <a:p>
            <a:endParaRPr lang="en-US" dirty="0"/>
          </a:p>
          <a:p>
            <a:r>
              <a:rPr lang="en-US" dirty="0"/>
              <a:t>To prove T(n) is </a:t>
            </a:r>
            <a:r>
              <a:rPr lang="en-US" dirty="0">
                <a:solidFill>
                  <a:srgbClr val="DE6769"/>
                </a:solidFill>
              </a:rPr>
              <a:t>NOT</a:t>
            </a:r>
            <a:r>
              <a:rPr lang="en-US" dirty="0"/>
              <a:t> O(g(n)), one way is </a:t>
            </a:r>
            <a:r>
              <a:rPr lang="en-US" b="1" dirty="0"/>
              <a:t>proof by contradiction</a:t>
            </a:r>
            <a:r>
              <a:rPr lang="en-US" dirty="0"/>
              <a:t>:</a:t>
            </a:r>
          </a:p>
          <a:p>
            <a:pPr lvl="1"/>
            <a:r>
              <a:rPr lang="en-US" dirty="0">
                <a:solidFill>
                  <a:schemeClr val="accent4"/>
                </a:solidFill>
              </a:rPr>
              <a:t>Suppose (to get a contradiction) that someone gives you a c and an n</a:t>
            </a:r>
            <a:r>
              <a:rPr lang="en-US" baseline="-25000" dirty="0">
                <a:solidFill>
                  <a:schemeClr val="accent4"/>
                </a:solidFill>
              </a:rPr>
              <a:t>0</a:t>
            </a:r>
            <a:r>
              <a:rPr lang="en-US" dirty="0">
                <a:solidFill>
                  <a:schemeClr val="accent4"/>
                </a:solidFill>
              </a:rPr>
              <a:t> so that the definition </a:t>
            </a:r>
            <a:r>
              <a:rPr lang="en-US" b="1" i="1" dirty="0">
                <a:solidFill>
                  <a:schemeClr val="accent4"/>
                </a:solidFill>
              </a:rPr>
              <a:t>is</a:t>
            </a:r>
            <a:r>
              <a:rPr lang="en-US" dirty="0">
                <a:solidFill>
                  <a:schemeClr val="accent4"/>
                </a:solidFill>
              </a:rPr>
              <a:t> satisfied.</a:t>
            </a:r>
          </a:p>
          <a:p>
            <a:pPr lvl="1"/>
            <a:r>
              <a:rPr lang="en-US" dirty="0">
                <a:solidFill>
                  <a:schemeClr val="accent4"/>
                </a:solidFill>
              </a:rPr>
              <a:t>Show that this someone must by lying to you by deriving a contradiction.</a:t>
            </a:r>
          </a:p>
        </p:txBody>
      </p:sp>
    </p:spTree>
    <p:extLst>
      <p:ext uri="{BB962C8B-B14F-4D97-AF65-F5344CB8AC3E}">
        <p14:creationId xmlns:p14="http://schemas.microsoft.com/office/powerpoint/2010/main" val="327594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C434-C1BD-B148-83E0-8A7D18D38F4A}"/>
              </a:ext>
            </a:extLst>
          </p:cNvPr>
          <p:cNvSpPr>
            <a:spLocks noGrp="1"/>
          </p:cNvSpPr>
          <p:nvPr>
            <p:ph type="title"/>
          </p:nvPr>
        </p:nvSpPr>
        <p:spPr>
          <a:xfrm>
            <a:off x="547627" y="222270"/>
            <a:ext cx="7886700" cy="1325563"/>
          </a:xfrm>
        </p:spPr>
        <p:txBody>
          <a:bodyPr/>
          <a:lstStyle/>
          <a:p>
            <a:r>
              <a:rPr lang="en-US" dirty="0"/>
              <a:t>Another example: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F7C83-D4BD-FA47-8E70-496D794D62A1}"/>
                  </a:ext>
                </a:extLst>
              </p:cNvPr>
              <p:cNvSpPr>
                <a:spLocks noGrp="1"/>
              </p:cNvSpPr>
              <p:nvPr>
                <p:ph idx="1"/>
              </p:nvPr>
            </p:nvSpPr>
            <p:spPr>
              <a:xfrm>
                <a:off x="640225" y="1547833"/>
                <a:ext cx="8249132" cy="5211782"/>
              </a:xfrm>
            </p:spPr>
            <p:txBody>
              <a:bodyPr>
                <a:normAutofit/>
              </a:bodyPr>
              <a:lstStyle/>
              <a:p>
                <a:r>
                  <a:rPr lang="en-US" dirty="0"/>
                  <a:t>Suppose the p(n) is a polynomial of degree k:</a:t>
                </a:r>
              </a:p>
              <a:p>
                <a:pPr marL="0" indent="0" algn="ctr">
                  <a:buNone/>
                </a:pPr>
                <a14:m>
                  <m:oMath xmlns:m="http://schemas.openxmlformats.org/officeDocument/2006/math">
                    <m:r>
                      <a:rPr lang="en-US" b="0" i="1" smtClean="0">
                        <a:solidFill>
                          <a:schemeClr val="accent4"/>
                        </a:solidFill>
                        <a:latin typeface="Cambria Math" panose="02040503050406030204" pitchFamily="18" charset="0"/>
                      </a:rPr>
                      <m:t>𝑝</m:t>
                    </m:r>
                    <m:d>
                      <m:dPr>
                        <m:ctrlPr>
                          <a:rPr lang="en-US" b="0" i="1" smtClean="0">
                            <a:solidFill>
                              <a:schemeClr val="accent4"/>
                            </a:solidFill>
                            <a:latin typeface="Cambria Math" panose="02040503050406030204" pitchFamily="18" charset="0"/>
                          </a:rPr>
                        </m:ctrlPr>
                      </m:dPr>
                      <m:e>
                        <m:r>
                          <a:rPr lang="en-US" b="0" i="1" smtClean="0">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1</m:t>
                        </m:r>
                      </m:sub>
                    </m:sSub>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2</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2</m:t>
                        </m:r>
                      </m:sup>
                    </m:sSup>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𝑎</m:t>
                        </m:r>
                      </m:e>
                      <m:sub>
                        <m:r>
                          <a:rPr lang="en-US" b="0" i="1" smtClean="0">
                            <a:solidFill>
                              <a:schemeClr val="accent4"/>
                            </a:solidFill>
                            <a:latin typeface="Cambria Math" panose="02040503050406030204" pitchFamily="18" charset="0"/>
                          </a:rPr>
                          <m:t>𝑘</m:t>
                        </m:r>
                      </m:sub>
                    </m:sSub>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oMath>
                </a14:m>
                <a:r>
                  <a:rPr lang="en-US" dirty="0">
                    <a:solidFill>
                      <a:schemeClr val="accent4"/>
                    </a:solidFill>
                  </a:rPr>
                  <a:t> </a:t>
                </a:r>
              </a:p>
              <a:p>
                <a:r>
                  <a:rPr lang="en-US" dirty="0"/>
                  <a:t>Then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e>
                    </m:d>
                  </m:oMath>
                </a14:m>
                <a:endParaRPr lang="en-US" dirty="0"/>
              </a:p>
              <a:p>
                <a:r>
                  <a:rPr lang="en-US" dirty="0"/>
                  <a:t>Proof:</a:t>
                </a:r>
              </a:p>
              <a:p>
                <a:pPr lvl="1"/>
                <a:r>
                  <a:rPr lang="en-US" dirty="0">
                    <a:solidFill>
                      <a:schemeClr val="accent4"/>
                    </a:solidFill>
                  </a:rPr>
                  <a:t>Choose </a:t>
                </a:r>
                <a14:m>
                  <m:oMath xmlns:m="http://schemas.openxmlformats.org/officeDocument/2006/math">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=1.</m:t>
                    </m:r>
                  </m:oMath>
                </a14:m>
                <a:endParaRPr lang="en-US" dirty="0">
                  <a:solidFill>
                    <a:schemeClr val="accent4"/>
                  </a:solidFill>
                </a:endParaRPr>
              </a:p>
              <a:p>
                <a:pPr lvl="1"/>
                <a:r>
                  <a:rPr lang="en-US" dirty="0">
                    <a:solidFill>
                      <a:schemeClr val="accent4"/>
                    </a:solidFill>
                  </a:rPr>
                  <a:t>Choose </a:t>
                </a:r>
                <a14:m>
                  <m:oMath xmlns:m="http://schemas.openxmlformats.org/officeDocument/2006/math">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oMath>
                </a14:m>
                <a:r>
                  <a:rPr lang="en-US" dirty="0">
                    <a:solidFill>
                      <a:schemeClr val="accent4"/>
                    </a:solidFill>
                  </a:rPr>
                  <a:t> </a:t>
                </a:r>
              </a:p>
              <a:p>
                <a:pPr lvl="1"/>
                <a:r>
                  <a:rPr lang="en-US" dirty="0">
                    <a:solidFill>
                      <a:schemeClr val="accent4"/>
                    </a:solidFill>
                  </a:rPr>
                  <a:t>Then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r>
                  <a:rPr lang="en-US" dirty="0">
                    <a:solidFill>
                      <a:schemeClr val="accent4"/>
                    </a:solidFill>
                  </a:rPr>
                  <a:t>:</a:t>
                </a:r>
              </a:p>
              <a:p>
                <a:pPr lvl="1"/>
                <a14:m>
                  <m:oMath xmlns:m="http://schemas.openxmlformats.org/officeDocument/2006/math">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r>
                      <a:rPr lang="en-US" b="0" i="1" smtClean="0">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𝑝</m:t>
                        </m:r>
                        <m:d>
                          <m:dPr>
                            <m:ctrlPr>
                              <a:rPr lang="en-US" i="1">
                                <a:solidFill>
                                  <a:schemeClr val="accent4"/>
                                </a:solidFill>
                                <a:latin typeface="Cambria Math" panose="02040503050406030204" pitchFamily="18" charset="0"/>
                              </a:rPr>
                            </m:ctrlPr>
                          </m:dPr>
                          <m:e>
                            <m:r>
                              <a:rPr lang="en-US" i="1">
                                <a:solidFill>
                                  <a:schemeClr val="accent4"/>
                                </a:solidFill>
                                <a:latin typeface="Cambria Math" panose="02040503050406030204" pitchFamily="18" charset="0"/>
                              </a:rPr>
                              <m:t>𝑛</m:t>
                            </m:r>
                          </m:e>
                        </m:d>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b="0" i="1" smtClean="0">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0</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1</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i="1">
                        <a:solidFill>
                          <a:schemeClr val="accent4"/>
                        </a:solidFill>
                        <a:latin typeface="Cambria Math" panose="02040503050406030204" pitchFamily="18" charset="0"/>
                      </a:rPr>
                      <m:t>+⋯+</m:t>
                    </m:r>
                    <m:d>
                      <m:dPr>
                        <m:begChr m:val="|"/>
                        <m:endChr m:val="|"/>
                        <m:ctrlPr>
                          <a:rPr lang="en-US" i="1">
                            <a:solidFill>
                              <a:schemeClr val="accent4"/>
                            </a:solidFill>
                            <a:latin typeface="Cambria Math" panose="02040503050406030204" pitchFamily="18" charset="0"/>
                          </a:rPr>
                        </m:ctrlPr>
                      </m:dPr>
                      <m:e>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𝑎</m:t>
                            </m:r>
                          </m:e>
                          <m:sub>
                            <m:r>
                              <a:rPr lang="en-US" i="1">
                                <a:solidFill>
                                  <a:schemeClr val="accent4"/>
                                </a:solidFill>
                                <a:latin typeface="Cambria Math" panose="02040503050406030204" pitchFamily="18" charset="0"/>
                              </a:rPr>
                              <m:t>𝑘</m:t>
                            </m:r>
                          </m:sub>
                        </m:sSub>
                      </m:e>
                    </m:d>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14:m>
                  <m:oMath xmlns:m="http://schemas.openxmlformats.org/officeDocument/2006/math">
                    <m:r>
                      <a:rPr lang="en-US" i="1">
                        <a:solidFill>
                          <a:schemeClr val="accent4"/>
                        </a:solidFill>
                        <a:latin typeface="Cambria Math" panose="02040503050406030204" pitchFamily="18" charset="0"/>
                      </a:rPr>
                      <m:t>                            =</m:t>
                    </m:r>
                    <m:r>
                      <a:rPr lang="en-US" i="1">
                        <a:solidFill>
                          <a:schemeClr val="accent4"/>
                        </a:solidFill>
                        <a:latin typeface="Cambria Math" panose="02040503050406030204" pitchFamily="18" charset="0"/>
                      </a:rPr>
                      <m:t>𝑐</m:t>
                    </m:r>
                    <m:r>
                      <a:rPr lang="en-US" i="1">
                        <a:solidFill>
                          <a:schemeClr val="accent4"/>
                        </a:solidFill>
                        <a:latin typeface="Cambria Math" panose="02040503050406030204" pitchFamily="18" charset="0"/>
                      </a:rPr>
                      <m:t>⋅</m:t>
                    </m:r>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oMath>
                </a14:m>
                <a:endParaRPr lang="en-US" dirty="0">
                  <a:solidFill>
                    <a:schemeClr val="accent4"/>
                  </a:solidFill>
                </a:endParaRPr>
              </a:p>
              <a:p>
                <a:pPr lvl="1"/>
                <a:endParaRPr lang="en-US" dirty="0"/>
              </a:p>
            </p:txBody>
          </p:sp>
        </mc:Choice>
        <mc:Fallback xmlns="">
          <p:sp>
            <p:nvSpPr>
              <p:cNvPr id="3" name="Content Placeholder 2">
                <a:extLst>
                  <a:ext uri="{FF2B5EF4-FFF2-40B4-BE49-F238E27FC236}">
                    <a16:creationId xmlns:a16="http://schemas.microsoft.com/office/drawing/2014/main" id="{9C4F7C83-D4BD-FA47-8E70-496D794D62A1}"/>
                  </a:ext>
                </a:extLst>
              </p:cNvPr>
              <p:cNvSpPr>
                <a:spLocks noGrp="1" noRot="1" noChangeAspect="1" noMove="1" noResize="1" noEditPoints="1" noAdjustHandles="1" noChangeArrowheads="1" noChangeShapeType="1" noTextEdit="1"/>
              </p:cNvSpPr>
              <p:nvPr>
                <p:ph idx="1"/>
              </p:nvPr>
            </p:nvSpPr>
            <p:spPr>
              <a:xfrm>
                <a:off x="640225" y="1547833"/>
                <a:ext cx="8249132" cy="5211782"/>
              </a:xfrm>
              <a:blipFill>
                <a:blip r:embed="rId2"/>
                <a:stretch>
                  <a:fillRect l="-1229" t="-194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0CDC629-13A1-7D49-AC33-26341CD9D920}"/>
              </a:ext>
            </a:extLst>
          </p:cNvPr>
          <p:cNvSpPr txBox="1"/>
          <p:nvPr/>
        </p:nvSpPr>
        <p:spPr>
          <a:xfrm>
            <a:off x="7454093" y="4053603"/>
            <a:ext cx="1354238" cy="523220"/>
          </a:xfrm>
          <a:prstGeom prst="rect">
            <a:avLst/>
          </a:prstGeom>
          <a:noFill/>
        </p:spPr>
        <p:txBody>
          <a:bodyPr wrap="square" rtlCol="0">
            <a:spAutoFit/>
          </a:bodyPr>
          <a:lstStyle/>
          <a:p>
            <a:r>
              <a:rPr lang="en-US" sz="1400" dirty="0">
                <a:solidFill>
                  <a:srgbClr val="DE6769"/>
                </a:solidFill>
              </a:rPr>
              <a:t>Triangle inequality!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14947F-78AD-0C44-A2E7-53C56ADE9C6D}"/>
                  </a:ext>
                </a:extLst>
              </p:cNvPr>
              <p:cNvSpPr txBox="1"/>
              <p:nvPr/>
            </p:nvSpPr>
            <p:spPr>
              <a:xfrm>
                <a:off x="7535119" y="5696673"/>
                <a:ext cx="1354238" cy="527004"/>
              </a:xfrm>
              <a:prstGeom prst="rect">
                <a:avLst/>
              </a:prstGeom>
              <a:noFill/>
            </p:spPr>
            <p:txBody>
              <a:bodyPr wrap="square" rtlCol="0">
                <a:spAutoFit/>
              </a:bodyPr>
              <a:lstStyle/>
              <a:p>
                <a:r>
                  <a:rPr lang="en-US" sz="1400" dirty="0">
                    <a:solidFill>
                      <a:srgbClr val="DE6769"/>
                    </a:solidFill>
                  </a:rPr>
                  <a:t>Because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p>
                      <m:sSupPr>
                        <m:ctrlPr>
                          <a:rPr lang="en-US" sz="1400" b="0" i="1" smtClean="0">
                            <a:solidFill>
                              <a:srgbClr val="DE6769"/>
                            </a:solidFill>
                            <a:latin typeface="Cambria Math" panose="02040503050406030204" pitchFamily="18" charset="0"/>
                          </a:rPr>
                        </m:ctrlPr>
                      </m:sSupPr>
                      <m:e>
                        <m:r>
                          <a:rPr lang="en-US" sz="1400" b="0" i="1" smtClean="0">
                            <a:solidFill>
                              <a:srgbClr val="DE6769"/>
                            </a:solidFill>
                            <a:latin typeface="Cambria Math" panose="02040503050406030204" pitchFamily="18" charset="0"/>
                          </a:rPr>
                          <m:t>𝑛</m:t>
                        </m:r>
                      </m:e>
                      <m:sup>
                        <m:r>
                          <a:rPr lang="en-US" sz="1400" b="0" i="1" smtClean="0">
                            <a:solidFill>
                              <a:srgbClr val="DE6769"/>
                            </a:solidFill>
                            <a:latin typeface="Cambria Math" panose="02040503050406030204" pitchFamily="18" charset="0"/>
                          </a:rPr>
                          <m:t>𝑘</m:t>
                        </m:r>
                      </m:sup>
                    </m:sSup>
                  </m:oMath>
                </a14:m>
                <a:r>
                  <a:rPr lang="en-US" sz="1400" dirty="0">
                    <a:solidFill>
                      <a:srgbClr val="DE6769"/>
                    </a:solidFill>
                  </a:rPr>
                  <a:t> for </a:t>
                </a:r>
                <a14:m>
                  <m:oMath xmlns:m="http://schemas.openxmlformats.org/officeDocument/2006/math">
                    <m:r>
                      <a:rPr lang="en-US" sz="1400" i="1">
                        <a:solidFill>
                          <a:srgbClr val="DE6769"/>
                        </a:solidFill>
                        <a:latin typeface="Cambria Math" panose="02040503050406030204" pitchFamily="18" charset="0"/>
                      </a:rPr>
                      <m:t>𝑛</m:t>
                    </m:r>
                    <m:r>
                      <a:rPr lang="en-US" sz="1400" b="0" i="1" smtClean="0">
                        <a:solidFill>
                          <a:srgbClr val="DE6769"/>
                        </a:solidFill>
                        <a:latin typeface="Cambria Math" panose="02040503050406030204" pitchFamily="18" charset="0"/>
                      </a:rPr>
                      <m:t>≥</m:t>
                    </m:r>
                    <m:sSub>
                      <m:sSubPr>
                        <m:ctrlPr>
                          <a:rPr lang="en-US" sz="1400" b="0" i="1" smtClean="0">
                            <a:solidFill>
                              <a:srgbClr val="DE6769"/>
                            </a:solidFill>
                            <a:latin typeface="Cambria Math" panose="02040503050406030204" pitchFamily="18" charset="0"/>
                          </a:rPr>
                        </m:ctrlPr>
                      </m:sSubPr>
                      <m:e>
                        <m:r>
                          <a:rPr lang="en-US" sz="1400" b="0" i="1" smtClean="0">
                            <a:solidFill>
                              <a:srgbClr val="DE6769"/>
                            </a:solidFill>
                            <a:latin typeface="Cambria Math" panose="02040503050406030204" pitchFamily="18" charset="0"/>
                          </a:rPr>
                          <m:t>𝑛</m:t>
                        </m:r>
                      </m:e>
                      <m:sub>
                        <m:r>
                          <a:rPr lang="en-US" sz="1400" b="0" i="1" smtClean="0">
                            <a:solidFill>
                              <a:srgbClr val="DE6769"/>
                            </a:solidFill>
                            <a:latin typeface="Cambria Math" panose="02040503050406030204" pitchFamily="18" charset="0"/>
                          </a:rPr>
                          <m:t>0</m:t>
                        </m:r>
                      </m:sub>
                    </m:sSub>
                    <m:r>
                      <a:rPr lang="en-US" sz="1400" b="0" i="1" smtClean="0">
                        <a:solidFill>
                          <a:srgbClr val="DE6769"/>
                        </a:solidFill>
                        <a:latin typeface="Cambria Math" panose="02040503050406030204" pitchFamily="18" charset="0"/>
                      </a:rPr>
                      <m:t>≥1.</m:t>
                    </m:r>
                  </m:oMath>
                </a14:m>
                <a:endParaRPr lang="en-US" sz="1400" dirty="0">
                  <a:solidFill>
                    <a:srgbClr val="DE6769"/>
                  </a:solidFill>
                </a:endParaRPr>
              </a:p>
            </p:txBody>
          </p:sp>
        </mc:Choice>
        <mc:Fallback xmlns="">
          <p:sp>
            <p:nvSpPr>
              <p:cNvPr id="14" name="TextBox 13">
                <a:extLst>
                  <a:ext uri="{FF2B5EF4-FFF2-40B4-BE49-F238E27FC236}">
                    <a16:creationId xmlns:a16="http://schemas.microsoft.com/office/drawing/2014/main" id="{9814947F-78AD-0C44-A2E7-53C56ADE9C6D}"/>
                  </a:ext>
                </a:extLst>
              </p:cNvPr>
              <p:cNvSpPr txBox="1">
                <a:spLocks noRot="1" noChangeAspect="1" noMove="1" noResize="1" noEditPoints="1" noAdjustHandles="1" noChangeArrowheads="1" noChangeShapeType="1" noTextEdit="1"/>
              </p:cNvSpPr>
              <p:nvPr/>
            </p:nvSpPr>
            <p:spPr>
              <a:xfrm>
                <a:off x="7535119" y="5696673"/>
                <a:ext cx="1354238" cy="527004"/>
              </a:xfrm>
              <a:prstGeom prst="rect">
                <a:avLst/>
              </a:prstGeom>
              <a:blipFill>
                <a:blip r:embed="rId3"/>
                <a:stretch>
                  <a:fillRect l="-926" b="-952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50AE2958-C633-F14B-BA82-E9E0847BF7BC}"/>
              </a:ext>
            </a:extLst>
          </p:cNvPr>
          <p:cNvSpPr txBox="1"/>
          <p:nvPr/>
        </p:nvSpPr>
        <p:spPr>
          <a:xfrm>
            <a:off x="4921169" y="5960175"/>
            <a:ext cx="1354238" cy="307777"/>
          </a:xfrm>
          <a:prstGeom prst="rect">
            <a:avLst/>
          </a:prstGeom>
          <a:noFill/>
        </p:spPr>
        <p:txBody>
          <a:bodyPr wrap="square" rtlCol="0">
            <a:spAutoFit/>
          </a:bodyPr>
          <a:lstStyle/>
          <a:p>
            <a:r>
              <a:rPr lang="en-US" sz="1400" dirty="0">
                <a:solidFill>
                  <a:srgbClr val="DE6769"/>
                </a:solidFill>
              </a:rPr>
              <a:t>Definition of c</a:t>
            </a:r>
          </a:p>
        </p:txBody>
      </p:sp>
      <p:cxnSp>
        <p:nvCxnSpPr>
          <p:cNvPr id="17" name="Straight Connector 16">
            <a:extLst>
              <a:ext uri="{FF2B5EF4-FFF2-40B4-BE49-F238E27FC236}">
                <a16:creationId xmlns:a16="http://schemas.microsoft.com/office/drawing/2014/main" id="{5AFF3ED0-68DF-E44A-A804-8FF9ECCE90B9}"/>
              </a:ext>
            </a:extLst>
          </p:cNvPr>
          <p:cNvCxnSpPr>
            <a:cxnSpLocks/>
          </p:cNvCxnSpPr>
          <p:nvPr/>
        </p:nvCxnSpPr>
        <p:spPr>
          <a:xfrm flipH="1">
            <a:off x="7118427" y="4576823"/>
            <a:ext cx="619245" cy="32641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EB636A-8609-254B-BF6C-E19A9DA3AD82}"/>
              </a:ext>
            </a:extLst>
          </p:cNvPr>
          <p:cNvCxnSpPr>
            <a:cxnSpLocks/>
            <a:stCxn id="14" idx="1"/>
          </p:cNvCxnSpPr>
          <p:nvPr/>
        </p:nvCxnSpPr>
        <p:spPr>
          <a:xfrm flipH="1" flipV="1">
            <a:off x="7349925" y="5590573"/>
            <a:ext cx="185194" cy="369602"/>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5FC4C7-1AC9-9E4F-A7CE-C87507E16C0E}"/>
              </a:ext>
            </a:extLst>
          </p:cNvPr>
          <p:cNvCxnSpPr>
            <a:cxnSpLocks/>
          </p:cNvCxnSpPr>
          <p:nvPr/>
        </p:nvCxnSpPr>
        <p:spPr>
          <a:xfrm flipH="1" flipV="1">
            <a:off x="4291313" y="5960174"/>
            <a:ext cx="658672" cy="153889"/>
          </a:xfrm>
          <a:prstGeom prst="line">
            <a:avLst/>
          </a:prstGeom>
          <a:ln>
            <a:solidFill>
              <a:srgbClr val="DE6769"/>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8C35D51-DF03-C448-9E5E-6575E386A627}"/>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7809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A91A-1014-2945-B8DB-1D3EB53EDDBD}"/>
              </a:ext>
            </a:extLst>
          </p:cNvPr>
          <p:cNvSpPr>
            <a:spLocks noGrp="1"/>
          </p:cNvSpPr>
          <p:nvPr>
            <p:ph type="title"/>
          </p:nvPr>
        </p:nvSpPr>
        <p:spPr>
          <a:xfrm>
            <a:off x="628650" y="-169129"/>
            <a:ext cx="7886700" cy="1325563"/>
          </a:xfrm>
        </p:spPr>
        <p:txBody>
          <a:bodyPr/>
          <a:lstStyle/>
          <a:p>
            <a:pPr algn="ctr"/>
            <a:r>
              <a:rPr lang="en-US" dirty="0"/>
              <a:t>Nooks</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226D6652-C6EA-6244-8B37-9AB657B0DF9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17" y="945222"/>
            <a:ext cx="8607158" cy="5640047"/>
          </a:xfrm>
        </p:spPr>
      </p:pic>
    </p:spTree>
    <p:extLst>
      <p:ext uri="{BB962C8B-B14F-4D97-AF65-F5344CB8AC3E}">
        <p14:creationId xmlns:p14="http://schemas.microsoft.com/office/powerpoint/2010/main" val="1583940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5CA72-EF95-694B-8741-7C76A7E30885}"/>
              </a:ext>
            </a:extLst>
          </p:cNvPr>
          <p:cNvSpPr>
            <a:spLocks noGrp="1"/>
          </p:cNvSpPr>
          <p:nvPr>
            <p:ph type="title"/>
          </p:nvPr>
        </p:nvSpPr>
        <p:spPr/>
        <p:txBody>
          <a:bodyPr/>
          <a:lstStyle/>
          <a:p>
            <a:r>
              <a:rPr lang="en-US" dirty="0"/>
              <a:t>Example: more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49107-91E8-5743-9318-4A6BE50ABBB8}"/>
                  </a:ext>
                </a:extLst>
              </p:cNvPr>
              <p:cNvSpPr>
                <a:spLocks noGrp="1"/>
              </p:cNvSpPr>
              <p:nvPr>
                <p:ph idx="1"/>
              </p:nvPr>
            </p:nvSpPr>
            <p:spPr>
              <a:xfrm>
                <a:off x="628650" y="1825625"/>
                <a:ext cx="8249132" cy="4351338"/>
              </a:xfrm>
            </p:spPr>
            <p:txBody>
              <a:bodyPr/>
              <a:lstStyle/>
              <a:p>
                <a:r>
                  <a:rPr lang="en-US" dirty="0"/>
                  <a:t>For any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oMath>
                </a14:m>
                <a:r>
                  <a:rPr lang="en-US" dirty="0"/>
                  <a:t> is </a:t>
                </a:r>
                <a:r>
                  <a:rPr lang="en-US" dirty="0">
                    <a:solidFill>
                      <a:srgbClr val="DE6769"/>
                    </a:solidFill>
                  </a:rPr>
                  <a:t>NOT</a:t>
                </a:r>
                <a:r>
                  <a:rPr lang="en-US" dirty="0"/>
                  <a:t>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e>
                    </m:d>
                    <m:r>
                      <a:rPr lang="en-US" b="0" i="0" smtClean="0">
                        <a:latin typeface="Cambria Math" panose="02040503050406030204" pitchFamily="18" charset="0"/>
                      </a:rPr>
                      <m:t>.</m:t>
                    </m:r>
                  </m:oMath>
                </a14:m>
                <a:endParaRPr lang="en-US" dirty="0"/>
              </a:p>
              <a:p>
                <a:r>
                  <a:rPr lang="en-US" dirty="0"/>
                  <a:t>Proof:</a:t>
                </a:r>
              </a:p>
              <a:p>
                <a:pPr lvl="1"/>
                <a:r>
                  <a:rPr lang="en-US" dirty="0">
                    <a:solidFill>
                      <a:schemeClr val="accent4"/>
                    </a:solidFill>
                  </a:rPr>
                  <a:t>Suppose that it were.  Then there is some c, n</a:t>
                </a:r>
                <a:r>
                  <a:rPr lang="en-US" baseline="-25000" dirty="0">
                    <a:solidFill>
                      <a:schemeClr val="accent4"/>
                    </a:solidFill>
                  </a:rPr>
                  <a:t>0</a:t>
                </a:r>
                <a:r>
                  <a:rPr lang="en-US" dirty="0">
                    <a:solidFill>
                      <a:schemeClr val="accent4"/>
                    </a:solidFill>
                  </a:rPr>
                  <a:t> &gt; 0 so that</a:t>
                </a:r>
              </a:p>
              <a:p>
                <a:pPr marL="457200" lvl="1" indent="0" algn="ctr">
                  <a:buNone/>
                </a:pPr>
                <a14:m>
                  <m:oMath xmlns:m="http://schemas.openxmlformats.org/officeDocument/2006/math">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m:t>
                    </m:r>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oMath>
                </a14:m>
                <a:r>
                  <a:rPr lang="en-US" dirty="0">
                    <a:solidFill>
                      <a:schemeClr val="accent4"/>
                    </a:solidFill>
                  </a:rPr>
                  <a:t> for all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Aka,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 </m:t>
                        </m:r>
                      </m:sup>
                    </m:s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𝑐</m:t>
                    </m:r>
                  </m:oMath>
                </a14:m>
                <a:r>
                  <a:rPr lang="en-US" dirty="0">
                    <a:solidFill>
                      <a:schemeClr val="accent4"/>
                    </a:solidFill>
                  </a:rPr>
                  <a:t>  for all </a:t>
                </a:r>
                <a14:m>
                  <m:oMath xmlns:m="http://schemas.openxmlformats.org/officeDocument/2006/math">
                    <m:r>
                      <a:rPr lang="en-US" i="1">
                        <a:solidFill>
                          <a:schemeClr val="accent4"/>
                        </a:solidFill>
                        <a:latin typeface="Cambria Math" panose="02040503050406030204" pitchFamily="18" charset="0"/>
                      </a:rPr>
                      <m:t>𝑛</m:t>
                    </m:r>
                    <m:r>
                      <a:rPr lang="en-US" i="1">
                        <a:solidFill>
                          <a:schemeClr val="accent4"/>
                        </a:solidFill>
                        <a:latin typeface="Cambria Math" panose="02040503050406030204" pitchFamily="18" charset="0"/>
                      </a:rPr>
                      <m:t>≥</m:t>
                    </m:r>
                    <m:sSub>
                      <m:sSubPr>
                        <m:ctrlPr>
                          <a:rPr lang="en-US" i="1">
                            <a:solidFill>
                              <a:schemeClr val="accent4"/>
                            </a:solidFill>
                            <a:latin typeface="Cambria Math" panose="02040503050406030204" pitchFamily="18" charset="0"/>
                          </a:rPr>
                        </m:ctrlPr>
                      </m:sSubPr>
                      <m:e>
                        <m:r>
                          <a:rPr lang="en-US" i="1">
                            <a:solidFill>
                              <a:schemeClr val="accent4"/>
                            </a:solidFill>
                            <a:latin typeface="Cambria Math" panose="02040503050406030204" pitchFamily="18" charset="0"/>
                          </a:rPr>
                          <m:t>𝑛</m:t>
                        </m:r>
                      </m:e>
                      <m:sub>
                        <m:r>
                          <a:rPr lang="en-US" i="1">
                            <a:solidFill>
                              <a:schemeClr val="accent4"/>
                            </a:solidFill>
                            <a:latin typeface="Cambria Math" panose="02040503050406030204" pitchFamily="18" charset="0"/>
                          </a:rPr>
                          <m:t>0</m:t>
                        </m:r>
                      </m:sub>
                    </m:sSub>
                  </m:oMath>
                </a14:m>
                <a:endParaRPr lang="en-US" dirty="0">
                  <a:solidFill>
                    <a:schemeClr val="accent4"/>
                  </a:solidFill>
                </a:endParaRPr>
              </a:p>
              <a:p>
                <a:pPr lvl="1"/>
                <a:r>
                  <a:rPr lang="en-US" dirty="0">
                    <a:solidFill>
                      <a:schemeClr val="accent4"/>
                    </a:solidFill>
                  </a:rPr>
                  <a:t>But that’s not true!  What about </a:t>
                </a:r>
                <a14:m>
                  <m:oMath xmlns:m="http://schemas.openxmlformats.org/officeDocument/2006/math">
                    <m:r>
                      <a:rPr lang="en-US" b="0" i="1" smtClean="0">
                        <a:solidFill>
                          <a:schemeClr val="accent4"/>
                        </a:solidFill>
                        <a:latin typeface="Cambria Math" panose="02040503050406030204" pitchFamily="18" charset="0"/>
                      </a:rPr>
                      <m:t>𝑛</m:t>
                    </m:r>
                    <m:r>
                      <a:rPr lang="en-US" b="0" i="1" smtClean="0">
                        <a:solidFill>
                          <a:schemeClr val="accent4"/>
                        </a:solidFill>
                        <a:latin typeface="Cambria Math" panose="02040503050406030204" pitchFamily="18" charset="0"/>
                      </a:rPr>
                      <m:t>=</m:t>
                    </m:r>
                    <m:sSub>
                      <m:sSubPr>
                        <m:ctrlPr>
                          <a:rPr lang="en-US" b="0"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𝑛</m:t>
                        </m:r>
                      </m:e>
                      <m:sub>
                        <m:r>
                          <a:rPr lang="en-US" b="0" i="1" smtClean="0">
                            <a:solidFill>
                              <a:schemeClr val="accent4"/>
                            </a:solidFill>
                            <a:latin typeface="Cambria Math" panose="02040503050406030204" pitchFamily="18" charset="0"/>
                          </a:rPr>
                          <m:t>0</m:t>
                        </m:r>
                      </m:sub>
                    </m:sSub>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𝑐</m:t>
                    </m:r>
                    <m:r>
                      <a:rPr lang="en-US" b="0" i="1" smtClean="0">
                        <a:solidFill>
                          <a:schemeClr val="accent4"/>
                        </a:solidFill>
                        <a:latin typeface="Cambria Math" panose="02040503050406030204" pitchFamily="18" charset="0"/>
                      </a:rPr>
                      <m:t>+1</m:t>
                    </m:r>
                  </m:oMath>
                </a14:m>
                <a:r>
                  <a:rPr lang="en-US" dirty="0">
                    <a:solidFill>
                      <a:schemeClr val="accent4"/>
                    </a:solidFill>
                  </a:rPr>
                  <a:t>!?</a:t>
                </a:r>
              </a:p>
              <a:p>
                <a:pPr lvl="1"/>
                <a:r>
                  <a:rPr lang="en-US" dirty="0">
                    <a:solidFill>
                      <a:schemeClr val="accent4"/>
                    </a:solidFill>
                  </a:rPr>
                  <a:t>We have a contradiction!  It </a:t>
                </a:r>
                <a:r>
                  <a:rPr lang="en-US" i="1" dirty="0">
                    <a:solidFill>
                      <a:schemeClr val="accent4"/>
                    </a:solidFill>
                  </a:rPr>
                  <a:t>can’t</a:t>
                </a:r>
                <a:r>
                  <a:rPr lang="en-US" dirty="0">
                    <a:solidFill>
                      <a:schemeClr val="accent4"/>
                    </a:solidFill>
                  </a:rPr>
                  <a:t> be that </a:t>
                </a:r>
                <a14:m>
                  <m:oMath xmlns:m="http://schemas.openxmlformats.org/officeDocument/2006/math">
                    <m:sSup>
                      <m:sSupPr>
                        <m:ctrlPr>
                          <a:rPr lang="en-US" i="1">
                            <a:solidFill>
                              <a:schemeClr val="accent4"/>
                            </a:solidFill>
                            <a:latin typeface="Cambria Math" panose="02040503050406030204" pitchFamily="18" charset="0"/>
                          </a:rPr>
                        </m:ctrlPr>
                      </m:sSupPr>
                      <m:e>
                        <m:r>
                          <a:rPr lang="en-US" i="1">
                            <a:solidFill>
                              <a:schemeClr val="accent4"/>
                            </a:solidFill>
                            <a:latin typeface="Cambria Math" panose="02040503050406030204" pitchFamily="18" charset="0"/>
                          </a:rPr>
                          <m:t>𝑛</m:t>
                        </m:r>
                      </m:e>
                      <m:sup>
                        <m:r>
                          <a:rPr lang="en-US" i="1">
                            <a:solidFill>
                              <a:schemeClr val="accent4"/>
                            </a:solidFill>
                            <a:latin typeface="Cambria Math" panose="02040503050406030204" pitchFamily="18" charset="0"/>
                          </a:rPr>
                          <m:t>𝑘</m:t>
                        </m:r>
                      </m:sup>
                    </m:sSup>
                    <m:r>
                      <a:rPr lang="en-US" b="0" i="1" smtClean="0">
                        <a:solidFill>
                          <a:schemeClr val="accent4"/>
                        </a:solidFill>
                        <a:latin typeface="Cambria Math" panose="02040503050406030204" pitchFamily="18" charset="0"/>
                      </a:rPr>
                      <m:t>=</m:t>
                    </m:r>
                    <m:r>
                      <a:rPr lang="en-US" b="0" i="1" smtClean="0">
                        <a:solidFill>
                          <a:schemeClr val="accent4"/>
                        </a:solidFill>
                        <a:latin typeface="Cambria Math" panose="02040503050406030204" pitchFamily="18" charset="0"/>
                      </a:rPr>
                      <m:t>𝑂</m:t>
                    </m:r>
                    <m:d>
                      <m:dPr>
                        <m:ctrlPr>
                          <a:rPr lang="en-US" b="0" i="1" smtClean="0">
                            <a:solidFill>
                              <a:schemeClr val="accent4"/>
                            </a:solidFill>
                            <a:latin typeface="Cambria Math" panose="02040503050406030204" pitchFamily="18" charset="0"/>
                          </a:rPr>
                        </m:ctrlPr>
                      </m:dPr>
                      <m:e>
                        <m:sSup>
                          <m:sSupPr>
                            <m:ctrlPr>
                              <a:rPr lang="en-US" b="0" i="1" smtClean="0">
                                <a:solidFill>
                                  <a:schemeClr val="accent4"/>
                                </a:solidFill>
                                <a:latin typeface="Cambria Math" panose="02040503050406030204" pitchFamily="18" charset="0"/>
                              </a:rPr>
                            </m:ctrlPr>
                          </m:sSupPr>
                          <m:e>
                            <m:r>
                              <a:rPr lang="en-US" b="0" i="1" smtClean="0">
                                <a:solidFill>
                                  <a:schemeClr val="accent4"/>
                                </a:solidFill>
                                <a:latin typeface="Cambria Math" panose="02040503050406030204" pitchFamily="18" charset="0"/>
                              </a:rPr>
                              <m:t>𝑛</m:t>
                            </m:r>
                          </m:e>
                          <m:sup>
                            <m:r>
                              <a:rPr lang="en-US" b="0" i="1" smtClean="0">
                                <a:solidFill>
                                  <a:schemeClr val="accent4"/>
                                </a:solidFill>
                                <a:latin typeface="Cambria Math" panose="02040503050406030204" pitchFamily="18" charset="0"/>
                              </a:rPr>
                              <m:t>𝑘</m:t>
                            </m:r>
                            <m:r>
                              <a:rPr lang="en-US" b="0" i="1" smtClean="0">
                                <a:solidFill>
                                  <a:schemeClr val="accent4"/>
                                </a:solidFill>
                                <a:latin typeface="Cambria Math" panose="02040503050406030204" pitchFamily="18" charset="0"/>
                              </a:rPr>
                              <m:t>−1</m:t>
                            </m:r>
                          </m:sup>
                        </m:sSup>
                      </m:e>
                    </m:d>
                  </m:oMath>
                </a14:m>
                <a:r>
                  <a:rPr lang="en-US" dirty="0">
                    <a:solidFill>
                      <a:schemeClr val="accent4"/>
                    </a:solidFill>
                  </a:rPr>
                  <a:t>. </a:t>
                </a:r>
              </a:p>
            </p:txBody>
          </p:sp>
        </mc:Choice>
        <mc:Fallback xmlns="">
          <p:sp>
            <p:nvSpPr>
              <p:cNvPr id="3" name="Content Placeholder 2">
                <a:extLst>
                  <a:ext uri="{FF2B5EF4-FFF2-40B4-BE49-F238E27FC236}">
                    <a16:creationId xmlns:a16="http://schemas.microsoft.com/office/drawing/2014/main" id="{61D49107-91E8-5743-9318-4A6BE50ABBB8}"/>
                  </a:ext>
                </a:extLst>
              </p:cNvPr>
              <p:cNvSpPr>
                <a:spLocks noGrp="1" noRot="1" noChangeAspect="1" noMove="1" noResize="1" noEditPoints="1" noAdjustHandles="1" noChangeArrowheads="1" noChangeShapeType="1" noTextEdit="1"/>
              </p:cNvSpPr>
              <p:nvPr>
                <p:ph idx="1"/>
              </p:nvPr>
            </p:nvSpPr>
            <p:spPr>
              <a:xfrm>
                <a:off x="628650" y="1825625"/>
                <a:ext cx="8249132" cy="4351338"/>
              </a:xfrm>
              <a:blipFill>
                <a:blip r:embed="rId2"/>
                <a:stretch>
                  <a:fillRect l="-1385" t="-175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3A31850-3867-CA42-86EA-202D50C86D82}"/>
              </a:ext>
            </a:extLst>
          </p:cNvPr>
          <p:cNvSpPr txBox="1"/>
          <p:nvPr/>
        </p:nvSpPr>
        <p:spPr>
          <a:xfrm>
            <a:off x="1585190" y="164394"/>
            <a:ext cx="6070918" cy="369332"/>
          </a:xfrm>
          <a:prstGeom prst="rect">
            <a:avLst/>
          </a:prstGeom>
          <a:noFill/>
          <a:ln>
            <a:solidFill>
              <a:schemeClr val="tx1"/>
            </a:solidFill>
          </a:ln>
        </p:spPr>
        <p:txBody>
          <a:bodyPr wrap="square" rtlCol="0">
            <a:spAutoFit/>
          </a:bodyPr>
          <a:lstStyle/>
          <a:p>
            <a:r>
              <a:rPr lang="en-US" dirty="0"/>
              <a:t>SLIDE SKIPPED IN CLASS!  (Note this is also in the reading).</a:t>
            </a:r>
          </a:p>
        </p:txBody>
      </p:sp>
    </p:spTree>
    <p:extLst>
      <p:ext uri="{BB962C8B-B14F-4D97-AF65-F5344CB8AC3E}">
        <p14:creationId xmlns:p14="http://schemas.microsoft.com/office/powerpoint/2010/main" val="38259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BDAD-A961-F44B-BE5C-F1F779759F75}"/>
              </a:ext>
            </a:extLst>
          </p:cNvPr>
          <p:cNvSpPr>
            <a:spLocks noGrp="1"/>
          </p:cNvSpPr>
          <p:nvPr>
            <p:ph type="title"/>
          </p:nvPr>
        </p:nvSpPr>
        <p:spPr/>
        <p:txBody>
          <a:bodyPr/>
          <a:lstStyle/>
          <a:p>
            <a:r>
              <a:rPr lang="en-US" dirty="0"/>
              <a:t>Another example: polynomials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97FA2C4-3357-804A-BC0E-22AEBB0BB4CC}"/>
                  </a:ext>
                </a:extLst>
              </p:cNvPr>
              <p:cNvSpPr>
                <a:spLocks noGrp="1"/>
              </p:cNvSpPr>
              <p:nvPr>
                <p:ph idx="1"/>
              </p:nvPr>
            </p:nvSpPr>
            <p:spPr>
              <a:xfrm>
                <a:off x="628650" y="1825625"/>
                <a:ext cx="7531502" cy="4351338"/>
              </a:xfrm>
            </p:spPr>
            <p:txBody>
              <a:bodyPr/>
              <a:lstStyle/>
              <a:p>
                <a:r>
                  <a:rPr lang="en-US" dirty="0"/>
                  <a:t>Say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𝑘</m:t>
                        </m:r>
                        <m:r>
                          <a:rPr lang="en-US" b="0" i="1" smtClean="0">
                            <a:latin typeface="Cambria Math" panose="02040503050406030204" pitchFamily="18" charset="0"/>
                          </a:rPr>
                          <m:t>−1</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𝑘</m:t>
                        </m:r>
                        <m:r>
                          <a:rPr lang="en-US" b="0" i="1" smtClean="0">
                            <a:latin typeface="Cambria Math" panose="02040503050406030204" pitchFamily="18" charset="0"/>
                          </a:rPr>
                          <m:t>−1</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oMath>
                </a14:m>
                <a:r>
                  <a:rPr lang="en-US" dirty="0"/>
                  <a:t> is a polynomial of degree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r>
                  <a:rPr lang="en-US" dirty="0"/>
                  <a:t>.</a:t>
                </a:r>
              </a:p>
              <a:p>
                <a:endParaRPr lang="en-US" dirty="0"/>
              </a:p>
              <a:p>
                <a:r>
                  <a:rPr lang="en-US" dirty="0"/>
                  <a:t>Then: </a:t>
                </a:r>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sup>
                        </m:sSup>
                      </m:e>
                    </m:d>
                  </m:oMath>
                </a14:m>
                <a:endParaRPr lang="en-US" dirty="0"/>
              </a:p>
              <a:p>
                <a:pPr marL="971550" lvl="1" indent="-514350">
                  <a:buFont typeface="+mj-lt"/>
                  <a:buAutoNum type="arabicPeriod"/>
                </a:pPr>
                <a:r>
                  <a:rPr lang="en-US" dirty="0"/>
                  <a:t>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𝑛</m:t>
                        </m:r>
                      </m:e>
                    </m:d>
                  </m:oMath>
                </a14:m>
                <a:r>
                  <a:rPr lang="en-US" dirty="0"/>
                  <a:t> is </a:t>
                </a:r>
                <a:r>
                  <a:rPr lang="en-US" b="1" dirty="0"/>
                  <a:t>not</a:t>
                </a:r>
                <a:r>
                  <a:rPr lang="en-US" dirty="0"/>
                  <a:t> </a:t>
                </a:r>
                <a14:m>
                  <m:oMath xmlns:m="http://schemas.openxmlformats.org/officeDocument/2006/math">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𝑘</m:t>
                            </m:r>
                            <m:r>
                              <a:rPr lang="en-US" b="0" i="1" smtClean="0">
                                <a:latin typeface="Cambria Math" panose="02040503050406030204" pitchFamily="18" charset="0"/>
                              </a:rPr>
                              <m:t>−1</m:t>
                            </m:r>
                          </m:sup>
                        </m:sSup>
                      </m:e>
                    </m:d>
                  </m:oMath>
                </a14:m>
                <a:endParaRPr lang="en-US" dirty="0"/>
              </a:p>
              <a:p>
                <a:endParaRPr lang="en-US" dirty="0"/>
              </a:p>
              <a:p>
                <a:r>
                  <a:rPr lang="en-US" dirty="0"/>
                  <a:t>See the notes/references for a proof.</a:t>
                </a:r>
              </a:p>
            </p:txBody>
          </p:sp>
        </mc:Choice>
        <mc:Fallback>
          <p:sp>
            <p:nvSpPr>
              <p:cNvPr id="3" name="Content Placeholder 2">
                <a:extLst>
                  <a:ext uri="{FF2B5EF4-FFF2-40B4-BE49-F238E27FC236}">
                    <a16:creationId xmlns:a16="http://schemas.microsoft.com/office/drawing/2014/main" id="{097FA2C4-3357-804A-BC0E-22AEBB0BB4CC}"/>
                  </a:ext>
                </a:extLst>
              </p:cNvPr>
              <p:cNvSpPr>
                <a:spLocks noGrp="1" noRot="1" noChangeAspect="1" noMove="1" noResize="1" noEditPoints="1" noAdjustHandles="1" noChangeArrowheads="1" noChangeShapeType="1" noTextEdit="1"/>
              </p:cNvSpPr>
              <p:nvPr>
                <p:ph idx="1"/>
              </p:nvPr>
            </p:nvSpPr>
            <p:spPr>
              <a:xfrm>
                <a:off x="628650" y="1825625"/>
                <a:ext cx="7531502" cy="4351338"/>
              </a:xfrm>
              <a:blipFill>
                <a:blip r:embed="rId2"/>
                <a:stretch>
                  <a:fillRect l="-1515" t="-203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325ABD-F88E-594F-B24D-41CCA963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a:extLst>
              <a:ext uri="{FF2B5EF4-FFF2-40B4-BE49-F238E27FC236}">
                <a16:creationId xmlns:a16="http://schemas.microsoft.com/office/drawing/2014/main" id="{54BB8231-33B6-7648-AA42-B497ECC8C804}"/>
              </a:ext>
            </a:extLst>
          </p:cNvPr>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a:extLst>
              <a:ext uri="{FF2B5EF4-FFF2-40B4-BE49-F238E27FC236}">
                <a16:creationId xmlns:a16="http://schemas.microsoft.com/office/drawing/2014/main" id="{D3EEDF7F-E787-E540-88BA-0B2B0651071D}"/>
              </a:ext>
            </a:extLst>
          </p:cNvPr>
          <p:cNvSpPr txBox="1"/>
          <p:nvPr/>
        </p:nvSpPr>
        <p:spPr>
          <a:xfrm>
            <a:off x="5944180" y="2950279"/>
            <a:ext cx="2745171" cy="830997"/>
          </a:xfrm>
          <a:prstGeom prst="rect">
            <a:avLst/>
          </a:prstGeom>
          <a:noFill/>
        </p:spPr>
        <p:txBody>
          <a:bodyPr wrap="square" rtlCol="0">
            <a:spAutoFit/>
          </a:bodyPr>
          <a:lstStyle/>
          <a:p>
            <a:pPr algn="ctr"/>
            <a:r>
              <a:rPr lang="en-US" sz="2400" dirty="0">
                <a:solidFill>
                  <a:schemeClr val="accent4"/>
                </a:solidFill>
              </a:rPr>
              <a:t>Try to prove it yourself first!</a:t>
            </a:r>
          </a:p>
        </p:txBody>
      </p:sp>
    </p:spTree>
    <p:extLst>
      <p:ext uri="{BB962C8B-B14F-4D97-AF65-F5344CB8AC3E}">
        <p14:creationId xmlns:p14="http://schemas.microsoft.com/office/powerpoint/2010/main" val="2936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examples</a:t>
            </a:r>
          </a:p>
        </p:txBody>
      </p:sp>
      <p:sp>
        <p:nvSpPr>
          <p:cNvPr id="3" name="Content Placeholder 2"/>
          <p:cNvSpPr>
            <a:spLocks noGrp="1"/>
          </p:cNvSpPr>
          <p:nvPr>
            <p:ph idx="1"/>
          </p:nvPr>
        </p:nvSpPr>
        <p:spPr/>
        <p:txBody>
          <a:bodyPr/>
          <a:lstStyle/>
          <a:p>
            <a:r>
              <a:rPr lang="en-US" dirty="0"/>
              <a:t>n</a:t>
            </a:r>
            <a:r>
              <a:rPr lang="en-US" baseline="30000" dirty="0"/>
              <a:t>3</a:t>
            </a:r>
            <a:r>
              <a:rPr lang="en-US" dirty="0"/>
              <a:t> + 3n = O(n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Ω</a:t>
            </a:r>
            <a:r>
              <a:rPr lang="en-US" dirty="0"/>
              <a:t>(n</a:t>
            </a:r>
            <a:r>
              <a:rPr lang="en-US" baseline="30000" dirty="0"/>
              <a:t>3</a:t>
            </a:r>
            <a:r>
              <a:rPr lang="en-US" dirty="0"/>
              <a:t> </a:t>
            </a:r>
            <a:r>
              <a:rPr lang="mr-IN" dirty="0"/>
              <a:t>–</a:t>
            </a:r>
            <a:r>
              <a:rPr lang="en-US" dirty="0"/>
              <a:t> n</a:t>
            </a:r>
            <a:r>
              <a:rPr lang="en-US" baseline="30000" dirty="0"/>
              <a:t>2</a:t>
            </a:r>
            <a:r>
              <a:rPr lang="en-US" dirty="0"/>
              <a:t>)</a:t>
            </a:r>
          </a:p>
          <a:p>
            <a:r>
              <a:rPr lang="en-US" dirty="0"/>
              <a:t>n</a:t>
            </a:r>
            <a:r>
              <a:rPr lang="en-US" baseline="30000" dirty="0"/>
              <a:t>3</a:t>
            </a:r>
            <a:r>
              <a:rPr lang="en-US" dirty="0"/>
              <a:t> + 3n = </a:t>
            </a:r>
            <a:r>
              <a:rPr lang="en-US" dirty="0" err="1"/>
              <a:t>Θ</a:t>
            </a:r>
            <a:r>
              <a:rPr lang="en-US" dirty="0"/>
              <a:t>(n</a:t>
            </a:r>
            <a:r>
              <a:rPr lang="en-US" baseline="30000" dirty="0"/>
              <a:t>3</a:t>
            </a:r>
            <a:r>
              <a:rPr lang="en-US" dirty="0"/>
              <a:t> </a:t>
            </a:r>
            <a:r>
              <a:rPr lang="mr-IN" dirty="0"/>
              <a:t>–</a:t>
            </a:r>
            <a:r>
              <a:rPr lang="en-US" dirty="0"/>
              <a:t> n</a:t>
            </a:r>
            <a:r>
              <a:rPr lang="en-US" baseline="30000" dirty="0"/>
              <a:t>2</a:t>
            </a:r>
            <a:r>
              <a:rPr lang="en-US" dirty="0"/>
              <a:t>)</a:t>
            </a:r>
          </a:p>
          <a:p>
            <a:endParaRPr lang="en-US" dirty="0"/>
          </a:p>
          <a:p>
            <a:r>
              <a:rPr lang="en-US" dirty="0"/>
              <a:t>3</a:t>
            </a:r>
            <a:r>
              <a:rPr lang="en-US" baseline="30000" dirty="0"/>
              <a:t>n</a:t>
            </a:r>
            <a:r>
              <a:rPr lang="en-US" dirty="0"/>
              <a:t> is </a:t>
            </a:r>
            <a:r>
              <a:rPr lang="en-US" b="1" dirty="0">
                <a:solidFill>
                  <a:srgbClr val="DE6769"/>
                </a:solidFill>
              </a:rPr>
              <a:t>NOT</a:t>
            </a:r>
            <a:r>
              <a:rPr lang="en-US" dirty="0"/>
              <a:t> O(2</a:t>
            </a:r>
            <a:r>
              <a:rPr lang="en-US" baseline="30000" dirty="0"/>
              <a:t>n</a:t>
            </a:r>
            <a:r>
              <a:rPr lang="en-US" dirty="0"/>
              <a:t>)</a:t>
            </a:r>
          </a:p>
          <a:p>
            <a:r>
              <a:rPr lang="en-US" dirty="0"/>
              <a:t>log</a:t>
            </a:r>
            <a:r>
              <a:rPr lang="en-US" baseline="-25000" dirty="0"/>
              <a:t>2</a:t>
            </a:r>
            <a:r>
              <a:rPr lang="en-US" dirty="0"/>
              <a:t>(n) = </a:t>
            </a:r>
            <a:r>
              <a:rPr lang="en-US" dirty="0" err="1"/>
              <a:t>Ω</a:t>
            </a:r>
            <a:r>
              <a:rPr lang="en-US" dirty="0"/>
              <a:t>(ln(n))</a:t>
            </a:r>
          </a:p>
          <a:p>
            <a:r>
              <a:rPr lang="en-US" dirty="0"/>
              <a:t>log</a:t>
            </a:r>
            <a:r>
              <a:rPr lang="en-US" baseline="-25000" dirty="0"/>
              <a:t>2</a:t>
            </a:r>
            <a:r>
              <a:rPr lang="en-US" dirty="0"/>
              <a:t>(n) = </a:t>
            </a:r>
            <a:r>
              <a:rPr lang="en-US" dirty="0" err="1"/>
              <a:t>Θ</a:t>
            </a:r>
            <a:r>
              <a:rPr lang="en-US" dirty="0"/>
              <a:t>( 2</a:t>
            </a:r>
            <a:r>
              <a:rPr lang="en-US" baseline="30000" dirty="0"/>
              <a:t>loglog(n)</a:t>
            </a:r>
            <a:r>
              <a:rPr lang="en-US"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7019" y="3634934"/>
            <a:ext cx="2723183" cy="2371727"/>
          </a:xfrm>
          <a:prstGeom prst="rect">
            <a:avLst/>
          </a:prstGeom>
        </p:spPr>
      </p:pic>
      <p:sp>
        <p:nvSpPr>
          <p:cNvPr id="5" name="TextBox 4"/>
          <p:cNvSpPr txBox="1"/>
          <p:nvPr/>
        </p:nvSpPr>
        <p:spPr>
          <a:xfrm>
            <a:off x="6416566" y="6176963"/>
            <a:ext cx="3547241" cy="369332"/>
          </a:xfrm>
          <a:prstGeom prst="rect">
            <a:avLst/>
          </a:prstGeom>
          <a:noFill/>
        </p:spPr>
        <p:txBody>
          <a:bodyPr wrap="square" rtlCol="0">
            <a:spAutoFit/>
          </a:bodyPr>
          <a:lstStyle/>
          <a:p>
            <a:r>
              <a:rPr lang="en-US" dirty="0" err="1">
                <a:solidFill>
                  <a:schemeClr val="accent4"/>
                </a:solidFill>
              </a:rPr>
              <a:t>Siggi</a:t>
            </a:r>
            <a:r>
              <a:rPr lang="en-US" dirty="0">
                <a:solidFill>
                  <a:schemeClr val="accent4"/>
                </a:solidFill>
              </a:rPr>
              <a:t> the Studious Stork</a:t>
            </a:r>
          </a:p>
        </p:txBody>
      </p:sp>
      <p:sp>
        <p:nvSpPr>
          <p:cNvPr id="6" name="TextBox 5"/>
          <p:cNvSpPr txBox="1"/>
          <p:nvPr/>
        </p:nvSpPr>
        <p:spPr>
          <a:xfrm>
            <a:off x="5932605" y="2151626"/>
            <a:ext cx="2745171" cy="1569660"/>
          </a:xfrm>
          <a:prstGeom prst="rect">
            <a:avLst/>
          </a:prstGeom>
          <a:noFill/>
        </p:spPr>
        <p:txBody>
          <a:bodyPr wrap="square" rtlCol="0">
            <a:spAutoFit/>
          </a:bodyPr>
          <a:lstStyle/>
          <a:p>
            <a:pPr algn="ctr"/>
            <a:r>
              <a:rPr lang="en-US" sz="2400" dirty="0">
                <a:solidFill>
                  <a:schemeClr val="accent4"/>
                </a:solidFill>
              </a:rPr>
              <a:t>Work through these on your own!  Also look at the examples in the reading!</a:t>
            </a:r>
          </a:p>
        </p:txBody>
      </p:sp>
    </p:spTree>
    <p:extLst>
      <p:ext uri="{BB962C8B-B14F-4D97-AF65-F5344CB8AC3E}">
        <p14:creationId xmlns:p14="http://schemas.microsoft.com/office/powerpoint/2010/main" val="1940375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6929"/>
          </a:xfrm>
        </p:spPr>
        <p:txBody>
          <a:bodyPr/>
          <a:lstStyle/>
          <a:p>
            <a:r>
              <a:rPr lang="en-US" dirty="0"/>
              <a:t>Some brainteasers</a:t>
            </a:r>
          </a:p>
        </p:txBody>
      </p:sp>
      <p:sp>
        <p:nvSpPr>
          <p:cNvPr id="3" name="Content Placeholder 2"/>
          <p:cNvSpPr>
            <a:spLocks noGrp="1"/>
          </p:cNvSpPr>
          <p:nvPr>
            <p:ph idx="1"/>
          </p:nvPr>
        </p:nvSpPr>
        <p:spPr>
          <a:xfrm>
            <a:off x="628650" y="1399955"/>
            <a:ext cx="7506357" cy="5032375"/>
          </a:xfrm>
        </p:spPr>
        <p:txBody>
          <a:bodyPr/>
          <a:lstStyle/>
          <a:p>
            <a:r>
              <a:rPr lang="en-US" dirty="0"/>
              <a:t>Are there functions f, g so that </a:t>
            </a:r>
            <a:r>
              <a:rPr lang="en-US" dirty="0">
                <a:solidFill>
                  <a:srgbClr val="DE6769"/>
                </a:solidFill>
              </a:rPr>
              <a:t>NEITHER</a:t>
            </a:r>
            <a:r>
              <a:rPr lang="en-US" dirty="0"/>
              <a:t> f = O(g) nor f = </a:t>
            </a:r>
            <a:r>
              <a:rPr lang="en-US" dirty="0" err="1"/>
              <a:t>Ω</a:t>
            </a:r>
            <a:r>
              <a:rPr lang="en-US" dirty="0"/>
              <a:t>(g)?</a:t>
            </a:r>
          </a:p>
          <a:p>
            <a:r>
              <a:rPr lang="en-US" dirty="0"/>
              <a:t>Are there </a:t>
            </a:r>
            <a:r>
              <a:rPr lang="en-US" dirty="0">
                <a:solidFill>
                  <a:schemeClr val="accent4"/>
                </a:solidFill>
              </a:rPr>
              <a:t>non-decreasing</a:t>
            </a:r>
            <a:r>
              <a:rPr lang="en-US" dirty="0"/>
              <a:t> functions f, g so that the above is true?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5134" y="3610304"/>
            <a:ext cx="2100152" cy="2664372"/>
          </a:xfrm>
          <a:prstGeom prst="rect">
            <a:avLst/>
          </a:prstGeom>
        </p:spPr>
      </p:pic>
      <p:sp>
        <p:nvSpPr>
          <p:cNvPr id="5" name="TextBox 4"/>
          <p:cNvSpPr txBox="1"/>
          <p:nvPr/>
        </p:nvSpPr>
        <p:spPr>
          <a:xfrm>
            <a:off x="5754413" y="5984171"/>
            <a:ext cx="3389587" cy="369332"/>
          </a:xfrm>
          <a:prstGeom prst="rect">
            <a:avLst/>
          </a:prstGeom>
          <a:noFill/>
        </p:spPr>
        <p:txBody>
          <a:bodyPr wrap="square" rtlCol="0">
            <a:spAutoFit/>
          </a:bodyPr>
          <a:lstStyle/>
          <a:p>
            <a:r>
              <a:rPr lang="en-US" dirty="0">
                <a:solidFill>
                  <a:schemeClr val="accent4"/>
                </a:solidFill>
              </a:rPr>
              <a:t>Ollie the Over-achieving Ostrich</a:t>
            </a:r>
          </a:p>
        </p:txBody>
      </p:sp>
    </p:spTree>
    <p:extLst>
      <p:ext uri="{BB962C8B-B14F-4D97-AF65-F5344CB8AC3E}">
        <p14:creationId xmlns:p14="http://schemas.microsoft.com/office/powerpoint/2010/main" val="1374329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3" y="142304"/>
            <a:ext cx="7886700" cy="1325563"/>
          </a:xfrm>
        </p:spPr>
        <p:txBody>
          <a:bodyPr/>
          <a:lstStyle/>
          <a:p>
            <a:r>
              <a:rPr lang="en-US" dirty="0"/>
              <a:t>Recap: Asymptotic Notation</a:t>
            </a:r>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254833" y="1403963"/>
                <a:ext cx="7435121" cy="4955203"/>
              </a:xfrm>
              <a:prstGeom prst="rect">
                <a:avLst/>
              </a:prstGeom>
              <a:noFill/>
            </p:spPr>
            <p:txBody>
              <a:bodyPr wrap="square" rtlCol="0">
                <a:spAutoFit/>
              </a:bodyPr>
              <a:lstStyle/>
              <a:p>
                <a:pPr marL="342900" indent="-342900">
                  <a:buFont typeface="Arial" charset="0"/>
                  <a:buChar char="•"/>
                </a:pPr>
                <a:r>
                  <a:rPr lang="en-US" sz="2800" dirty="0"/>
                  <a:t>This makes both Plucky and Lucky happy.</a:t>
                </a:r>
              </a:p>
              <a:p>
                <a:pPr marL="800100" lvl="1" indent="-342900">
                  <a:buFont typeface="Arial" charset="0"/>
                  <a:buChar char="•"/>
                </a:pPr>
                <a:r>
                  <a:rPr lang="en-US" sz="2400" b="1" dirty="0">
                    <a:solidFill>
                      <a:schemeClr val="accent4"/>
                    </a:solidFill>
                  </a:rPr>
                  <a:t>Plucky the Pedantic Penguin </a:t>
                </a:r>
                <a:r>
                  <a:rPr lang="en-US" sz="2400" dirty="0">
                    <a:solidFill>
                      <a:schemeClr val="accent4"/>
                    </a:solidFill>
                  </a:rPr>
                  <a:t>is happy because there is a precise definition.</a:t>
                </a:r>
              </a:p>
              <a:p>
                <a:pPr marL="800100" lvl="1" indent="-342900">
                  <a:buFont typeface="Arial" charset="0"/>
                  <a:buChar char="•"/>
                </a:pPr>
                <a:r>
                  <a:rPr lang="en-US" sz="2400" b="1" dirty="0">
                    <a:solidFill>
                      <a:schemeClr val="accent4"/>
                    </a:solidFill>
                  </a:rPr>
                  <a:t>Lucky the Lackadaisical Lemur </a:t>
                </a:r>
                <a:r>
                  <a:rPr lang="en-US" sz="2400" dirty="0">
                    <a:solidFill>
                      <a:schemeClr val="accent4"/>
                    </a:solidFill>
                  </a:rPr>
                  <a:t>is happy because we don’t have to pay close attention to all those pesky constant factors.</a:t>
                </a:r>
              </a:p>
              <a:p>
                <a:pPr marL="800100" lvl="1" indent="-342900">
                  <a:buFont typeface="Arial" charset="0"/>
                  <a:buChar char="•"/>
                </a:pPr>
                <a:endParaRPr lang="en-US" sz="2800" dirty="0">
                  <a:solidFill>
                    <a:schemeClr val="accent4">
                      <a:lumMod val="50000"/>
                    </a:schemeClr>
                  </a:solidFill>
                </a:endParaRPr>
              </a:p>
              <a:p>
                <a:pPr marL="342900" indent="-342900">
                  <a:buFont typeface="Arial" charset="0"/>
                  <a:buChar char="•"/>
                </a:pPr>
                <a:r>
                  <a:rPr lang="en-US" sz="2800" dirty="0">
                    <a:solidFill>
                      <a:schemeClr val="tx1"/>
                    </a:solidFill>
                  </a:rPr>
                  <a:t>But we should always be careful not to abuse it.</a:t>
                </a:r>
              </a:p>
              <a:p>
                <a:pPr marL="342900" indent="-342900">
                  <a:buFont typeface="Arial" charset="0"/>
                  <a:buChar char="•"/>
                </a:pPr>
                <a:endParaRPr lang="en-US" sz="2800" dirty="0">
                  <a:solidFill>
                    <a:schemeClr val="tx1"/>
                  </a:solidFill>
                </a:endParaRPr>
              </a:p>
              <a:p>
                <a:pPr marL="342900" indent="-342900">
                  <a:buFont typeface="Arial" charset="0"/>
                  <a:buChar char="•"/>
                </a:pPr>
                <a:r>
                  <a:rPr lang="en-US" sz="2800" dirty="0">
                    <a:solidFill>
                      <a:schemeClr val="tx1"/>
                    </a:solidFill>
                  </a:rPr>
                  <a:t>In the course, (almost) every algorithm we see will be actually practical, without needing to take </a:t>
                </a:r>
                <a14:m>
                  <m:oMath xmlns:m="http://schemas.openxmlformats.org/officeDocument/2006/math">
                    <m:r>
                      <a:rPr lang="en-US" sz="2800" b="0" i="1" smtClean="0">
                        <a:solidFill>
                          <a:schemeClr val="tx1"/>
                        </a:solidFill>
                        <a:latin typeface="Cambria Math" charset="0"/>
                      </a:rPr>
                      <m:t>𝑛</m:t>
                    </m:r>
                    <m:r>
                      <a:rPr lang="en-US" sz="2800" b="0" i="1" smtClean="0">
                        <a:solidFill>
                          <a:schemeClr val="tx1"/>
                        </a:solidFill>
                        <a:latin typeface="Cambria Math" charset="0"/>
                      </a:rPr>
                      <m:t>≥</m:t>
                    </m:r>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charset="0"/>
                          </a:rPr>
                          <m:t>𝑛</m:t>
                        </m:r>
                      </m:e>
                      <m:sub>
                        <m:r>
                          <a:rPr lang="en-US" sz="2800" b="0" i="1" smtClean="0">
                            <a:solidFill>
                              <a:schemeClr val="tx1"/>
                            </a:solidFill>
                            <a:latin typeface="Cambria Math" charset="0"/>
                          </a:rPr>
                          <m:t>0</m:t>
                        </m:r>
                      </m:sub>
                    </m:sSub>
                    <m:r>
                      <a:rPr lang="en-US" sz="2800" b="0" i="1" smtClean="0">
                        <a:solidFill>
                          <a:schemeClr val="tx1"/>
                        </a:solidFill>
                        <a:latin typeface="Cambria Math" charset="0"/>
                      </a:rPr>
                      <m:t>=</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charset="0"/>
                          </a:rPr>
                          <m:t>2</m:t>
                        </m:r>
                      </m:e>
                      <m:sup>
                        <m:r>
                          <a:rPr lang="en-US" sz="2800" b="0" i="1" smtClean="0">
                            <a:solidFill>
                              <a:schemeClr val="tx1"/>
                            </a:solidFill>
                            <a:latin typeface="Cambria Math" charset="0"/>
                          </a:rPr>
                          <m:t>10000000</m:t>
                        </m:r>
                      </m:sup>
                    </m:sSup>
                    <m:r>
                      <a:rPr lang="en-US" sz="2800" b="0" i="1" smtClean="0">
                        <a:solidFill>
                          <a:schemeClr val="tx1"/>
                        </a:solidFill>
                        <a:latin typeface="Cambria Math" charset="0"/>
                      </a:rPr>
                      <m:t>.</m:t>
                    </m:r>
                  </m:oMath>
                </a14:m>
                <a:endParaRPr lang="en-US" sz="2800"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4833" y="1403963"/>
                <a:ext cx="7435121" cy="4955203"/>
              </a:xfrm>
              <a:prstGeom prst="rect">
                <a:avLst/>
              </a:prstGeom>
              <a:blipFill>
                <a:blip r:embed="rId2"/>
                <a:stretch>
                  <a:fillRect l="-1363" t="-1279" r="-1193" b="-2302"/>
                </a:stretch>
              </a:blipFill>
            </p:spPr>
            <p:txBody>
              <a:bodyPr/>
              <a:lstStyle/>
              <a:p>
                <a:r>
                  <a:rPr lang="en-US">
                    <a:noFill/>
                  </a:rPr>
                  <a:t> </a:t>
                </a:r>
              </a:p>
            </p:txBody>
          </p:sp>
        </mc:Fallback>
      </mc:AlternateContent>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8000" y="728862"/>
            <a:ext cx="1114691" cy="1359739"/>
          </a:xfrm>
          <a:prstGeom prst="rect">
            <a:avLst/>
          </a:prstGeom>
        </p:spPr>
      </p:pic>
      <p:sp>
        <p:nvSpPr>
          <p:cNvPr id="4" name="TextBox 3"/>
          <p:cNvSpPr txBox="1"/>
          <p:nvPr/>
        </p:nvSpPr>
        <p:spPr>
          <a:xfrm>
            <a:off x="8310648" y="267197"/>
            <a:ext cx="906969" cy="461665"/>
          </a:xfrm>
          <a:prstGeom prst="rect">
            <a:avLst/>
          </a:prstGeom>
          <a:noFill/>
        </p:spPr>
        <p:txBody>
          <a:bodyPr wrap="square" rtlCol="0">
            <a:spAutoFit/>
          </a:bodyPr>
          <a:lstStyle/>
          <a:p>
            <a:r>
              <a:rPr lang="en-US" sz="1200" dirty="0">
                <a:solidFill>
                  <a:schemeClr val="bg2">
                    <a:lumMod val="25000"/>
                  </a:schemeClr>
                </a:solidFill>
              </a:rPr>
              <a:t>This is my happy face!</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955" y="851410"/>
            <a:ext cx="1216262" cy="1514144"/>
          </a:xfrm>
          <a:prstGeom prst="rect">
            <a:avLst/>
          </a:prstGeom>
        </p:spPr>
      </p:pic>
    </p:spTree>
    <p:extLst>
      <p:ext uri="{BB962C8B-B14F-4D97-AF65-F5344CB8AC3E}">
        <p14:creationId xmlns:p14="http://schemas.microsoft.com/office/powerpoint/2010/main" val="30324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Insertion Sort</a:t>
            </a:r>
          </a:p>
        </p:txBody>
      </p:sp>
      <p:sp>
        <p:nvSpPr>
          <p:cNvPr id="3" name="Content Placeholder 2"/>
          <p:cNvSpPr>
            <a:spLocks noGrp="1"/>
          </p:cNvSpPr>
          <p:nvPr>
            <p:ph idx="1"/>
          </p:nvPr>
        </p:nvSpPr>
        <p:spPr/>
        <p:txBody>
          <a:bodyPr/>
          <a:lstStyle/>
          <a:p>
            <a:pPr marL="514350" indent="-514350">
              <a:buFont typeface="+mj-lt"/>
              <a:buAutoNum type="arabicPeriod"/>
            </a:pPr>
            <a:r>
              <a:rPr lang="en-US" dirty="0"/>
              <a:t>Does it work?</a:t>
            </a:r>
          </a:p>
          <a:p>
            <a:pPr marL="514350" indent="-514350">
              <a:buFont typeface="+mj-lt"/>
              <a:buAutoNum type="arabicPeriod"/>
            </a:pPr>
            <a:r>
              <a:rPr lang="en-US" dirty="0"/>
              <a:t>Is it fast?</a:t>
            </a:r>
          </a:p>
        </p:txBody>
      </p:sp>
      <p:sp>
        <p:nvSpPr>
          <p:cNvPr id="4" name="Down Arrow 3"/>
          <p:cNvSpPr/>
          <p:nvPr/>
        </p:nvSpPr>
        <p:spPr>
          <a:xfrm rot="5400000">
            <a:off x="2774731" y="2156701"/>
            <a:ext cx="536028" cy="7882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894115" y="3276053"/>
            <a:ext cx="4924016" cy="3492032"/>
          </a:xfrm>
          <a:prstGeom prst="rect">
            <a:avLst/>
          </a:prstGeom>
        </p:spPr>
      </p:pic>
    </p:spTree>
    <p:extLst>
      <p:ext uri="{BB962C8B-B14F-4D97-AF65-F5344CB8AC3E}">
        <p14:creationId xmlns:p14="http://schemas.microsoft.com/office/powerpoint/2010/main" val="6359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EDBA-F58E-DC44-B2EB-528068350558}"/>
              </a:ext>
            </a:extLst>
          </p:cNvPr>
          <p:cNvSpPr>
            <a:spLocks noGrp="1"/>
          </p:cNvSpPr>
          <p:nvPr>
            <p:ph type="title"/>
          </p:nvPr>
        </p:nvSpPr>
        <p:spPr/>
        <p:txBody>
          <a:bodyPr/>
          <a:lstStyle/>
          <a:p>
            <a:r>
              <a:rPr lang="en-US" dirty="0"/>
              <a:t>Insertion Sort: running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786BC0-B38C-D549-994E-E9047F568416}"/>
                  </a:ext>
                </a:extLst>
              </p:cNvPr>
              <p:cNvSpPr>
                <a:spLocks noGrp="1"/>
              </p:cNvSpPr>
              <p:nvPr>
                <p:ph idx="1"/>
              </p:nvPr>
            </p:nvSpPr>
            <p:spPr/>
            <p:txBody>
              <a:bodyPr/>
              <a:lstStyle/>
              <a:p>
                <a:r>
                  <a:rPr lang="en-US" dirty="0"/>
                  <a:t>Operation count was:</a:t>
                </a:r>
              </a:p>
              <a:p>
                <a:endParaRPr lang="en-US" dirty="0"/>
              </a:p>
              <a:p>
                <a:endParaRPr lang="en-US" dirty="0"/>
              </a:p>
              <a:p>
                <a:endParaRPr lang="en-US" dirty="0"/>
              </a:p>
              <a:p>
                <a:r>
                  <a:rPr lang="en-US" dirty="0"/>
                  <a:t>The running time is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e>
                    </m:d>
                  </m:oMath>
                </a14:m>
                <a:endParaRPr lang="en-US" dirty="0"/>
              </a:p>
            </p:txBody>
          </p:sp>
        </mc:Choice>
        <mc:Fallback xmlns="">
          <p:sp>
            <p:nvSpPr>
              <p:cNvPr id="3" name="Content Placeholder 2">
                <a:extLst>
                  <a:ext uri="{FF2B5EF4-FFF2-40B4-BE49-F238E27FC236}">
                    <a16:creationId xmlns:a16="http://schemas.microsoft.com/office/drawing/2014/main" id="{94786BC0-B38C-D549-994E-E9047F568416}"/>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2898CAA-7E1A-F843-A1F2-5968C7131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6909" y="4251306"/>
            <a:ext cx="3675627" cy="2606694"/>
          </a:xfrm>
          <a:prstGeom prst="rect">
            <a:avLst/>
          </a:prstGeom>
        </p:spPr>
      </p:pic>
      <p:sp>
        <p:nvSpPr>
          <p:cNvPr id="5" name="TextBox 4">
            <a:extLst>
              <a:ext uri="{FF2B5EF4-FFF2-40B4-BE49-F238E27FC236}">
                <a16:creationId xmlns:a16="http://schemas.microsoft.com/office/drawing/2014/main" id="{93623928-0BD9-9646-B48F-4769117EB7E1}"/>
              </a:ext>
            </a:extLst>
          </p:cNvPr>
          <p:cNvSpPr txBox="1"/>
          <p:nvPr/>
        </p:nvSpPr>
        <p:spPr>
          <a:xfrm>
            <a:off x="5960858" y="5094910"/>
            <a:ext cx="1670926" cy="646331"/>
          </a:xfrm>
          <a:prstGeom prst="rect">
            <a:avLst/>
          </a:prstGeom>
          <a:noFill/>
        </p:spPr>
        <p:txBody>
          <a:bodyPr wrap="square" rtlCol="0">
            <a:spAutoFit/>
          </a:bodyPr>
          <a:lstStyle/>
          <a:p>
            <a:r>
              <a:rPr lang="en-US" dirty="0"/>
              <a:t>Seems plausible</a:t>
            </a:r>
          </a:p>
        </p:txBody>
      </p:sp>
      <p:pic>
        <p:nvPicPr>
          <p:cNvPr id="6" name="Picture 5">
            <a:extLst>
              <a:ext uri="{FF2B5EF4-FFF2-40B4-BE49-F238E27FC236}">
                <a16:creationId xmlns:a16="http://schemas.microsoft.com/office/drawing/2014/main" id="{39101CEA-3D73-8D44-B0D5-FCCA458246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41464" y="4859696"/>
            <a:ext cx="1577948" cy="1763089"/>
          </a:xfrm>
          <a:prstGeom prst="rect">
            <a:avLst/>
          </a:prstGeom>
        </p:spPr>
      </p:pic>
      <p:sp>
        <p:nvSpPr>
          <p:cNvPr id="7" name="TextBox 6">
            <a:extLst>
              <a:ext uri="{FF2B5EF4-FFF2-40B4-BE49-F238E27FC236}">
                <a16:creationId xmlns:a16="http://schemas.microsoft.com/office/drawing/2014/main" id="{403016AE-7E74-5745-9EEF-940A1059FEF6}"/>
              </a:ext>
            </a:extLst>
          </p:cNvPr>
          <p:cNvSpPr txBox="1"/>
          <p:nvPr/>
        </p:nvSpPr>
        <p:spPr>
          <a:xfrm>
            <a:off x="1819412" y="4804112"/>
            <a:ext cx="2990336" cy="646331"/>
          </a:xfrm>
          <a:prstGeom prst="rect">
            <a:avLst/>
          </a:prstGeom>
          <a:noFill/>
        </p:spPr>
        <p:txBody>
          <a:bodyPr wrap="square" rtlCol="0">
            <a:spAutoFit/>
          </a:bodyPr>
          <a:lstStyle/>
          <a:p>
            <a:r>
              <a:rPr lang="en-US" dirty="0">
                <a:solidFill>
                  <a:srgbClr val="7030A0"/>
                </a:solidFill>
              </a:rPr>
              <a:t>Go back to the pseudocode and convince yourself of this!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C23FE24-99BA-8E40-8708-1B11B00B3478}"/>
                  </a:ext>
                </a:extLst>
              </p:cNvPr>
              <p:cNvSpPr/>
              <p:nvPr/>
            </p:nvSpPr>
            <p:spPr>
              <a:xfrm>
                <a:off x="1323826" y="2320410"/>
                <a:ext cx="6198243" cy="1077218"/>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variable assignments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 −1</m:t>
                    </m:r>
                  </m:oMath>
                </a14:m>
                <a:r>
                  <a:rPr lang="en-US" sz="1600" dirty="0"/>
                  <a:t> increments/decrements</a:t>
                </a:r>
              </a:p>
              <a:p>
                <a:pPr marL="285750" indent="-285750">
                  <a:buFont typeface="Arial" panose="020B0604020202020204" pitchFamily="34" charset="0"/>
                  <a:buChar char="•"/>
                </a:pPr>
                <a14:m>
                  <m:oMath xmlns:m="http://schemas.openxmlformats.org/officeDocument/2006/math">
                    <m:r>
                      <a:rPr lang="en-US" sz="1600" i="1">
                        <a:latin typeface="Cambria Math" panose="02040503050406030204" pitchFamily="18" charset="0"/>
                      </a:rPr>
                      <m:t>2</m:t>
                    </m:r>
                    <m:sSup>
                      <m:sSupPr>
                        <m:ctrlPr>
                          <a:rPr lang="en-US"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2</m:t>
                        </m:r>
                      </m:sup>
                    </m:sSup>
                    <m:r>
                      <a:rPr lang="en-US" sz="1600" i="1">
                        <a:latin typeface="Cambria Math" panose="02040503050406030204" pitchFamily="18" charset="0"/>
                      </a:rPr>
                      <m:t>−4</m:t>
                    </m:r>
                    <m:r>
                      <a:rPr lang="en-US" sz="1600" i="1">
                        <a:latin typeface="Cambria Math" panose="02040503050406030204" pitchFamily="18" charset="0"/>
                      </a:rPr>
                      <m:t>𝑛</m:t>
                    </m:r>
                    <m:r>
                      <a:rPr lang="en-US" sz="1600" i="1">
                        <a:latin typeface="Cambria Math" panose="02040503050406030204" pitchFamily="18" charset="0"/>
                      </a:rPr>
                      <m:t>+1</m:t>
                    </m:r>
                  </m:oMath>
                </a14:m>
                <a:r>
                  <a:rPr lang="en-US" sz="1600" dirty="0"/>
                  <a:t> comparisons</a:t>
                </a:r>
              </a:p>
              <a:p>
                <a:pPr marL="285750" indent="-285750">
                  <a:buFont typeface="Arial" panose="020B0604020202020204" pitchFamily="34" charset="0"/>
                  <a:buChar char="•"/>
                </a:pPr>
                <a:r>
                  <a:rPr lang="en-US" sz="1600" dirty="0"/>
                  <a:t>…</a:t>
                </a:r>
              </a:p>
            </p:txBody>
          </p:sp>
        </mc:Choice>
        <mc:Fallback xmlns="">
          <p:sp>
            <p:nvSpPr>
              <p:cNvPr id="8" name="Rectangle 7">
                <a:extLst>
                  <a:ext uri="{FF2B5EF4-FFF2-40B4-BE49-F238E27FC236}">
                    <a16:creationId xmlns:a16="http://schemas.microsoft.com/office/drawing/2014/main" id="{8C23FE24-99BA-8E40-8708-1B11B00B3478}"/>
                  </a:ext>
                </a:extLst>
              </p:cNvPr>
              <p:cNvSpPr>
                <a:spLocks noRot="1" noChangeAspect="1" noMove="1" noResize="1" noEditPoints="1" noAdjustHandles="1" noChangeArrowheads="1" noChangeShapeType="1" noTextEdit="1"/>
              </p:cNvSpPr>
              <p:nvPr/>
            </p:nvSpPr>
            <p:spPr>
              <a:xfrm>
                <a:off x="1323826" y="2320410"/>
                <a:ext cx="6198243" cy="1077218"/>
              </a:xfrm>
              <a:prstGeom prst="rect">
                <a:avLst/>
              </a:prstGeom>
              <a:blipFill>
                <a:blip r:embed="rId5"/>
                <a:stretch>
                  <a:fillRect l="-204" t="-1163" b="-5814"/>
                </a:stretch>
              </a:blipFill>
            </p:spPr>
            <p:txBody>
              <a:bodyPr/>
              <a:lstStyle/>
              <a:p>
                <a:r>
                  <a:rPr lang="en-US">
                    <a:noFill/>
                  </a:rPr>
                  <a:t> </a:t>
                </a:r>
              </a:p>
            </p:txBody>
          </p:sp>
        </mc:Fallback>
      </mc:AlternateContent>
    </p:spTree>
    <p:extLst>
      <p:ext uri="{BB962C8B-B14F-4D97-AF65-F5344CB8AC3E}">
        <p14:creationId xmlns:p14="http://schemas.microsoft.com/office/powerpoint/2010/main" val="118549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Insertion Sort: running time</a:t>
            </a:r>
          </a:p>
        </p:txBody>
      </p:sp>
      <p:sp>
        <p:nvSpPr>
          <p:cNvPr id="5" name="Left Brace 4"/>
          <p:cNvSpPr/>
          <p:nvPr/>
        </p:nvSpPr>
        <p:spPr>
          <a:xfrm rot="10800000">
            <a:off x="6437529" y="3045497"/>
            <a:ext cx="1092200" cy="2224377"/>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7612322" y="3927647"/>
            <a:ext cx="1806056" cy="1015663"/>
          </a:xfrm>
          <a:prstGeom prst="rect">
            <a:avLst/>
          </a:prstGeom>
          <a:noFill/>
        </p:spPr>
        <p:txBody>
          <a:bodyPr wrap="square" rtlCol="0">
            <a:spAutoFit/>
          </a:bodyPr>
          <a:lstStyle/>
          <a:p>
            <a:r>
              <a:rPr lang="en-US" sz="2000" dirty="0">
                <a:solidFill>
                  <a:srgbClr val="DE6769"/>
                </a:solidFill>
              </a:rPr>
              <a:t>n-1 iterations of the outer loop</a:t>
            </a:r>
          </a:p>
        </p:txBody>
      </p:sp>
      <p:sp>
        <p:nvSpPr>
          <p:cNvPr id="8" name="TextBox 7"/>
          <p:cNvSpPr txBox="1"/>
          <p:nvPr/>
        </p:nvSpPr>
        <p:spPr>
          <a:xfrm>
            <a:off x="122023" y="5417106"/>
            <a:ext cx="2209799" cy="1015663"/>
          </a:xfrm>
          <a:prstGeom prst="rect">
            <a:avLst/>
          </a:prstGeom>
          <a:noFill/>
        </p:spPr>
        <p:txBody>
          <a:bodyPr wrap="square" rtlCol="0">
            <a:spAutoFit/>
          </a:bodyPr>
          <a:lstStyle/>
          <a:p>
            <a:r>
              <a:rPr lang="en-US" sz="2000" dirty="0">
                <a:solidFill>
                  <a:srgbClr val="DE6769"/>
                </a:solidFill>
              </a:rPr>
              <a:t>In the worst case, about n iterations of this inner loop</a:t>
            </a:r>
          </a:p>
        </p:txBody>
      </p:sp>
      <p:cxnSp>
        <p:nvCxnSpPr>
          <p:cNvPr id="12" name="Straight Connector 11"/>
          <p:cNvCxnSpPr>
            <a:cxnSpLocks/>
            <a:stCxn id="6" idx="1"/>
          </p:cNvCxnSpPr>
          <p:nvPr/>
        </p:nvCxnSpPr>
        <p:spPr>
          <a:xfrm flipH="1">
            <a:off x="628651" y="4400987"/>
            <a:ext cx="1962" cy="1016119"/>
          </a:xfrm>
          <a:prstGeom prst="line">
            <a:avLst/>
          </a:prstGeom>
          <a:ln w="41275">
            <a:solidFill>
              <a:srgbClr val="DE676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3494" y="2700720"/>
            <a:ext cx="6460707" cy="2554545"/>
          </a:xfrm>
          <a:prstGeom prst="rect">
            <a:avLst/>
          </a:prstGeom>
          <a:noFill/>
          <a:ln>
            <a:solidFill>
              <a:schemeClr val="accent2"/>
            </a:solidFill>
          </a:ln>
        </p:spPr>
        <p:txBody>
          <a:bodyPr wrap="square" rtlCol="0">
            <a:spAutoFit/>
          </a:bodyPr>
          <a:lstStyle/>
          <a:p>
            <a:r>
              <a:rPr lang="mr-IN" sz="2000" b="1" dirty="0" err="1">
                <a:latin typeface="Courier" charset="0"/>
                <a:ea typeface="Courier" charset="0"/>
                <a:cs typeface="Courier" charset="0"/>
              </a:rPr>
              <a:t>def</a:t>
            </a:r>
            <a:r>
              <a:rPr lang="mr-IN" sz="2000" dirty="0">
                <a:latin typeface="Courier" charset="0"/>
                <a:ea typeface="Courier" charset="0"/>
                <a:cs typeface="Courier" charset="0"/>
              </a:rPr>
              <a:t> </a:t>
            </a:r>
            <a:r>
              <a:rPr lang="mr-IN" sz="2000" dirty="0" err="1">
                <a:latin typeface="Courier" charset="0"/>
                <a:ea typeface="Courier" charset="0"/>
                <a:cs typeface="Courier" charset="0"/>
              </a:rPr>
              <a:t>InsertionSort</a:t>
            </a:r>
            <a:r>
              <a:rPr lang="mr-IN" sz="2000" dirty="0">
                <a:latin typeface="Courier" charset="0"/>
                <a:ea typeface="Courier" charset="0"/>
                <a:cs typeface="Courier" charset="0"/>
              </a:rPr>
              <a:t>(</a:t>
            </a:r>
            <a:r>
              <a:rPr lang="mr-IN" sz="2000" dirty="0" err="1">
                <a:latin typeface="Courier" charset="0"/>
                <a:ea typeface="Courier" charset="0"/>
                <a:cs typeface="Courier" charset="0"/>
              </a:rPr>
              <a:t>A</a:t>
            </a:r>
            <a:r>
              <a:rPr lang="mr-IN" sz="2000" dirty="0">
                <a:latin typeface="Courier" charset="0"/>
                <a:ea typeface="Courier" charset="0"/>
                <a:cs typeface="Courier" charset="0"/>
              </a:rPr>
              <a:t>):    </a:t>
            </a:r>
            <a:endParaRPr lang="en-US" sz="2000" dirty="0">
              <a:latin typeface="Courier" charset="0"/>
              <a:ea typeface="Courier" charset="0"/>
              <a:cs typeface="Courier" charset="0"/>
            </a:endParaRPr>
          </a:p>
          <a:p>
            <a:r>
              <a:rPr lang="en-US" sz="2000" dirty="0">
                <a:latin typeface="Courier" charset="0"/>
                <a:ea typeface="Courier" charset="0"/>
                <a:cs typeface="Courier" charset="0"/>
              </a:rPr>
              <a:t>   </a:t>
            </a:r>
            <a:r>
              <a:rPr lang="mr-IN" sz="2000" b="1" dirty="0" err="1">
                <a:latin typeface="Courier" charset="0"/>
                <a:ea typeface="Courier" charset="0"/>
                <a:cs typeface="Courier" charset="0"/>
              </a:rPr>
              <a:t>for</a:t>
            </a:r>
            <a:r>
              <a:rPr lang="mr-IN" sz="2000" dirty="0">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in</a:t>
            </a:r>
            <a:r>
              <a:rPr lang="mr-IN" sz="2000" dirty="0">
                <a:solidFill>
                  <a:schemeClr val="accent4"/>
                </a:solidFill>
                <a:latin typeface="Courier" charset="0"/>
                <a:ea typeface="Courier" charset="0"/>
                <a:cs typeface="Courier" charset="0"/>
              </a:rPr>
              <a:t> </a:t>
            </a:r>
            <a:r>
              <a:rPr lang="mr-IN" sz="2000" dirty="0" err="1">
                <a:solidFill>
                  <a:schemeClr val="accent4"/>
                </a:solidFill>
                <a:latin typeface="Courier" charset="0"/>
                <a:ea typeface="Courier" charset="0"/>
                <a:cs typeface="Courier" charset="0"/>
              </a:rPr>
              <a:t>range</a:t>
            </a:r>
            <a:r>
              <a:rPr lang="mr-IN" sz="2000" dirty="0">
                <a:solidFill>
                  <a:schemeClr val="accent4"/>
                </a:solidFill>
                <a:latin typeface="Courier" charset="0"/>
                <a:ea typeface="Courier" charset="0"/>
                <a:cs typeface="Courier" charset="0"/>
              </a:rPr>
              <a:t>(1,len(</a:t>
            </a:r>
            <a:r>
              <a:rPr lang="mr-IN" sz="2000" dirty="0" err="1">
                <a:solidFill>
                  <a:schemeClr val="accent4"/>
                </a:solidFill>
                <a:latin typeface="Courier" charset="0"/>
                <a:ea typeface="Courier" charset="0"/>
                <a:cs typeface="Courier" charset="0"/>
              </a:rPr>
              <a:t>A</a:t>
            </a:r>
            <a:r>
              <a:rPr lang="mr-IN" sz="2000" dirty="0">
                <a:solidFill>
                  <a:schemeClr val="accent4"/>
                </a:solidFill>
                <a:latin typeface="Courier" charset="0"/>
                <a:ea typeface="Courier" charset="0"/>
                <a:cs typeface="Courier" charset="0"/>
              </a:rPr>
              <a:t>)):  </a:t>
            </a:r>
            <a:endParaRPr lang="en-US" sz="2000" dirty="0">
              <a:solidFill>
                <a:schemeClr val="accent4"/>
              </a:solidFill>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i</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en-US"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i-1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b="1" dirty="0" err="1">
                <a:latin typeface="Courier" charset="0"/>
                <a:ea typeface="Courier" charset="0"/>
                <a:cs typeface="Courier" charset="0"/>
              </a:rPr>
              <a:t>while</a:t>
            </a:r>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&gt;= 0 </a:t>
            </a:r>
            <a:r>
              <a:rPr lang="mr-IN" sz="2000" dirty="0" err="1">
                <a:latin typeface="Courier" charset="0"/>
                <a:ea typeface="Courier" charset="0"/>
                <a:cs typeface="Courier" charset="0"/>
              </a:rPr>
              <a:t>and</a:t>
            </a:r>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 &gt; </a:t>
            </a:r>
            <a:r>
              <a:rPr lang="mr-IN" sz="2000" dirty="0" err="1">
                <a:latin typeface="Courier" charset="0"/>
                <a:ea typeface="Courier" charset="0"/>
                <a:cs typeface="Courier" charset="0"/>
              </a:rPr>
              <a:t>current</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A</a:t>
            </a:r>
            <a:r>
              <a:rPr lang="mr-IN" sz="2000" dirty="0">
                <a:latin typeface="Courier" charset="0"/>
                <a:ea typeface="Courier" charset="0"/>
                <a:cs typeface="Courier" charset="0"/>
              </a:rPr>
              <a:t>[</a:t>
            </a:r>
            <a:r>
              <a:rPr lang="mr-IN" sz="2000" dirty="0" err="1">
                <a:latin typeface="Courier" charset="0"/>
                <a:ea typeface="Courier" charset="0"/>
                <a:cs typeface="Courier" charset="0"/>
              </a:rPr>
              <a:t>j</a:t>
            </a:r>
            <a:r>
              <a:rPr lang="mr-IN" sz="2000" dirty="0">
                <a:latin typeface="Courier" charset="0"/>
                <a:ea typeface="Courier" charset="0"/>
                <a:cs typeface="Courier" charset="0"/>
              </a:rPr>
              <a:t>]</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j</a:t>
            </a:r>
            <a:r>
              <a:rPr lang="mr-IN" sz="2000" dirty="0">
                <a:latin typeface="Courier" charset="0"/>
                <a:ea typeface="Courier" charset="0"/>
                <a:cs typeface="Courier" charset="0"/>
              </a:rPr>
              <a:t> -= 1</a:t>
            </a:r>
            <a:endParaRPr lang="en-US" sz="2000" dirty="0">
              <a:latin typeface="Courier" charset="0"/>
              <a:ea typeface="Courier" charset="0"/>
              <a:cs typeface="Courier" charset="0"/>
            </a:endParaRPr>
          </a:p>
          <a:p>
            <a:r>
              <a:rPr lang="mr-IN" sz="2000" dirty="0">
                <a:latin typeface="Courier" charset="0"/>
                <a:ea typeface="Courier" charset="0"/>
                <a:cs typeface="Courier" charset="0"/>
              </a:rPr>
              <a:t>      </a:t>
            </a:r>
            <a:r>
              <a:rPr lang="mr-IN" sz="2000" dirty="0" err="1">
                <a:latin typeface="Courier" charset="0"/>
                <a:ea typeface="Courier" charset="0"/>
                <a:cs typeface="Courier" charset="0"/>
              </a:rPr>
              <a:t>A</a:t>
            </a:r>
            <a:r>
              <a:rPr lang="mr-IN" sz="2000" dirty="0">
                <a:latin typeface="Courier" charset="0"/>
                <a:ea typeface="Courier" charset="0"/>
                <a:cs typeface="Courier" charset="0"/>
              </a:rPr>
              <a:t>[j+1] = </a:t>
            </a:r>
            <a:r>
              <a:rPr lang="mr-IN" sz="2000" dirty="0" err="1">
                <a:latin typeface="Courier" charset="0"/>
                <a:ea typeface="Courier" charset="0"/>
                <a:cs typeface="Courier" charset="0"/>
              </a:rPr>
              <a:t>current</a:t>
            </a:r>
            <a:endParaRPr lang="en-US" sz="2000" dirty="0">
              <a:latin typeface="Courier" charset="0"/>
              <a:ea typeface="Courier" charset="0"/>
              <a:cs typeface="Courier" charset="0"/>
            </a:endParaRPr>
          </a:p>
        </p:txBody>
      </p:sp>
      <p:sp>
        <p:nvSpPr>
          <p:cNvPr id="6" name="Left Brace 5"/>
          <p:cNvSpPr/>
          <p:nvPr/>
        </p:nvSpPr>
        <p:spPr>
          <a:xfrm rot="10800000" flipH="1">
            <a:off x="630613" y="4029629"/>
            <a:ext cx="804043" cy="742716"/>
          </a:xfrm>
          <a:prstGeom prst="leftBrace">
            <a:avLst/>
          </a:prstGeom>
          <a:ln w="41275">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FD89F8D-FFEA-9441-BE3C-376B0CD45E44}"/>
              </a:ext>
            </a:extLst>
          </p:cNvPr>
          <p:cNvSpPr txBox="1"/>
          <p:nvPr/>
        </p:nvSpPr>
        <p:spPr>
          <a:xfrm>
            <a:off x="6437528" y="138896"/>
            <a:ext cx="2474978" cy="369332"/>
          </a:xfrm>
          <a:prstGeom prst="rect">
            <a:avLst/>
          </a:prstGeom>
          <a:noFill/>
          <a:ln>
            <a:solidFill>
              <a:schemeClr val="accent4"/>
            </a:solidFill>
          </a:ln>
        </p:spPr>
        <p:txBody>
          <a:bodyPr wrap="square" rtlCol="0">
            <a:spAutoFit/>
          </a:bodyPr>
          <a:lstStyle/>
          <a:p>
            <a:r>
              <a:rPr lang="en-US" dirty="0"/>
              <a:t>SLIDE SKIPPED IN CLASS</a:t>
            </a:r>
          </a:p>
        </p:txBody>
      </p:sp>
      <p:sp>
        <p:nvSpPr>
          <p:cNvPr id="4" name="TextBox 3">
            <a:extLst>
              <a:ext uri="{FF2B5EF4-FFF2-40B4-BE49-F238E27FC236}">
                <a16:creationId xmlns:a16="http://schemas.microsoft.com/office/drawing/2014/main" id="{1A82BE40-ACC9-1A48-A7E9-E180AD8A2A1E}"/>
              </a:ext>
            </a:extLst>
          </p:cNvPr>
          <p:cNvSpPr txBox="1"/>
          <p:nvPr/>
        </p:nvSpPr>
        <p:spPr>
          <a:xfrm>
            <a:off x="358815" y="1774437"/>
            <a:ext cx="8553691" cy="707886"/>
          </a:xfrm>
          <a:prstGeom prst="rect">
            <a:avLst/>
          </a:prstGeom>
          <a:noFill/>
        </p:spPr>
        <p:txBody>
          <a:bodyPr wrap="square" rtlCol="0">
            <a:spAutoFit/>
          </a:bodyPr>
          <a:lstStyle/>
          <a:p>
            <a:r>
              <a:rPr lang="en-US" sz="2000" dirty="0"/>
              <a:t>As you get more used to this, you won’t have to count up operations anymore.  For example, just looking at the pseudocode below, you might think…</a:t>
            </a:r>
          </a:p>
        </p:txBody>
      </p:sp>
      <p:pic>
        <p:nvPicPr>
          <p:cNvPr id="13" name="Picture 12">
            <a:extLst>
              <a:ext uri="{FF2B5EF4-FFF2-40B4-BE49-F238E27FC236}">
                <a16:creationId xmlns:a16="http://schemas.microsoft.com/office/drawing/2014/main" id="{40554415-9186-E840-8BA2-0C228FE19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45246" y="5694899"/>
            <a:ext cx="940207" cy="1170479"/>
          </a:xfrm>
          <a:prstGeom prst="rect">
            <a:avLst/>
          </a:prstGeom>
        </p:spPr>
      </p:pic>
      <p:sp>
        <p:nvSpPr>
          <p:cNvPr id="9" name="TextBox 8">
            <a:extLst>
              <a:ext uri="{FF2B5EF4-FFF2-40B4-BE49-F238E27FC236}">
                <a16:creationId xmlns:a16="http://schemas.microsoft.com/office/drawing/2014/main" id="{700C494F-54B5-F341-9E8C-9E0AE4C7F490}"/>
              </a:ext>
            </a:extLst>
          </p:cNvPr>
          <p:cNvSpPr txBox="1"/>
          <p:nvPr/>
        </p:nvSpPr>
        <p:spPr>
          <a:xfrm>
            <a:off x="2707739" y="5602565"/>
            <a:ext cx="5337507" cy="1200329"/>
          </a:xfrm>
          <a:prstGeom prst="rect">
            <a:avLst/>
          </a:prstGeom>
          <a:noFill/>
        </p:spPr>
        <p:txBody>
          <a:bodyPr wrap="square" rtlCol="0">
            <a:spAutoFit/>
          </a:bodyPr>
          <a:lstStyle/>
          <a:p>
            <a:pPr algn="r"/>
            <a:r>
              <a:rPr lang="en-US" dirty="0">
                <a:solidFill>
                  <a:schemeClr val="accent1"/>
                </a:solidFill>
              </a:rPr>
              <a:t>“There’s O(1) stuff going on inside the inner loop, so each time the inner loop runs, that’s O(n) work.  Then the inner loop is executed O(n) times by the outer loop, so that’s O(n</a:t>
            </a:r>
            <a:r>
              <a:rPr lang="en-US" baseline="30000" dirty="0">
                <a:solidFill>
                  <a:schemeClr val="accent1"/>
                </a:solidFill>
              </a:rPr>
              <a:t>2</a:t>
            </a:r>
            <a:r>
              <a:rPr lang="en-US" dirty="0">
                <a:solidFill>
                  <a:schemeClr val="accent1"/>
                </a:solidFill>
              </a:rPr>
              <a:t>).”</a:t>
            </a:r>
          </a:p>
        </p:txBody>
      </p:sp>
    </p:spTree>
    <p:extLst>
      <p:ext uri="{BB962C8B-B14F-4D97-AF65-F5344CB8AC3E}">
        <p14:creationId xmlns:p14="http://schemas.microsoft.com/office/powerpoint/2010/main" val="1065931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have we learned?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888686"/>
                <a:ext cx="7886700" cy="1737382"/>
              </a:xfrm>
            </p:spPr>
            <p:txBody>
              <a:bodyPr anchor="ctr">
                <a:normAutofit/>
              </a:bodyPr>
              <a:lstStyle/>
              <a:p>
                <a:pPr marL="0" indent="0" algn="ctr">
                  <a:buNone/>
                </a:pPr>
                <a:r>
                  <a:rPr lang="en-US" sz="3600" dirty="0">
                    <a:solidFill>
                      <a:schemeClr val="accent4"/>
                    </a:solidFill>
                  </a:rPr>
                  <a:t>InsertionSort</a:t>
                </a:r>
                <a:r>
                  <a:rPr lang="en-US" sz="3600" dirty="0">
                    <a:solidFill>
                      <a:schemeClr val="accent1"/>
                    </a:solidFill>
                  </a:rPr>
                  <a:t> </a:t>
                </a:r>
                <a:r>
                  <a:rPr lang="en-US" sz="3600" dirty="0"/>
                  <a:t>is an algorithm that correctly sorts an arbitrary n-element array in time </a:t>
                </a:r>
                <a14:m>
                  <m:oMath xmlns:m="http://schemas.openxmlformats.org/officeDocument/2006/math">
                    <m:r>
                      <a:rPr lang="en-US" sz="3600" b="0" i="1" smtClean="0">
                        <a:latin typeface="Cambria Math" panose="02040503050406030204" pitchFamily="18" charset="0"/>
                      </a:rPr>
                      <m:t>𝑂</m:t>
                    </m:r>
                    <m:d>
                      <m:dPr>
                        <m:ctrlPr>
                          <a:rPr lang="en-US" sz="3600" b="0" i="1" smtClean="0">
                            <a:latin typeface="Cambria Math" panose="02040503050406030204" pitchFamily="18" charset="0"/>
                          </a:rPr>
                        </m:ctrlPr>
                      </m:dPr>
                      <m:e>
                        <m:sSup>
                          <m:sSupPr>
                            <m:ctrlPr>
                              <a:rPr lang="en-US" sz="3600" b="0" i="1" smtClean="0">
                                <a:latin typeface="Cambria Math" panose="02040503050406030204" pitchFamily="18" charset="0"/>
                              </a:rPr>
                            </m:ctrlPr>
                          </m:sSupPr>
                          <m:e>
                            <m:r>
                              <a:rPr lang="en-US" sz="3600" b="0" i="1" smtClean="0">
                                <a:latin typeface="Cambria Math" panose="02040503050406030204" pitchFamily="18" charset="0"/>
                              </a:rPr>
                              <m:t>𝑛</m:t>
                            </m:r>
                          </m:e>
                          <m:sup>
                            <m:r>
                              <a:rPr lang="en-US" sz="3600" b="0" i="1" smtClean="0">
                                <a:latin typeface="Cambria Math" panose="02040503050406030204" pitchFamily="18" charset="0"/>
                              </a:rPr>
                              <m:t>2</m:t>
                            </m:r>
                          </m:sup>
                        </m:sSup>
                      </m:e>
                    </m:d>
                  </m:oMath>
                </a14:m>
                <a:r>
                  <a:rPr lang="en-US" sz="36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888686"/>
                <a:ext cx="7886700" cy="1737382"/>
              </a:xfrm>
              <a:blipFill>
                <a:blip r:embed="rId2"/>
                <a:stretch>
                  <a:fillRect t="-3623" b="-7246"/>
                </a:stretch>
              </a:blipFill>
            </p:spPr>
            <p:txBody>
              <a:bodyPr/>
              <a:lstStyle/>
              <a:p>
                <a:r>
                  <a:rPr lang="en-US">
                    <a:noFill/>
                  </a:rPr>
                  <a:t> </a:t>
                </a:r>
              </a:p>
            </p:txBody>
          </p:sp>
        </mc:Fallback>
      </mc:AlternateContent>
      <p:sp>
        <p:nvSpPr>
          <p:cNvPr id="4" name="TextBox 3"/>
          <p:cNvSpPr txBox="1"/>
          <p:nvPr/>
        </p:nvSpPr>
        <p:spPr>
          <a:xfrm>
            <a:off x="5092262" y="5785945"/>
            <a:ext cx="4179833" cy="584775"/>
          </a:xfrm>
          <a:prstGeom prst="rect">
            <a:avLst/>
          </a:prstGeom>
          <a:noFill/>
        </p:spPr>
        <p:txBody>
          <a:bodyPr wrap="square" rtlCol="0">
            <a:spAutoFit/>
          </a:bodyPr>
          <a:lstStyle/>
          <a:p>
            <a:r>
              <a:rPr lang="en-US" sz="3200" dirty="0">
                <a:solidFill>
                  <a:srgbClr val="DE6769"/>
                </a:solidFill>
              </a:rPr>
              <a:t>Can we do better?</a:t>
            </a:r>
          </a:p>
        </p:txBody>
      </p:sp>
    </p:spTree>
    <p:extLst>
      <p:ext uri="{BB962C8B-B14F-4D97-AF65-F5344CB8AC3E}">
        <p14:creationId xmlns:p14="http://schemas.microsoft.com/office/powerpoint/2010/main" val="168575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a:off x="2931987" y="4075074"/>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6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A91A-1014-2945-B8DB-1D3EB53EDDBD}"/>
              </a:ext>
            </a:extLst>
          </p:cNvPr>
          <p:cNvSpPr>
            <a:spLocks noGrp="1"/>
          </p:cNvSpPr>
          <p:nvPr>
            <p:ph type="title"/>
          </p:nvPr>
        </p:nvSpPr>
        <p:spPr>
          <a:xfrm>
            <a:off x="628650" y="-169129"/>
            <a:ext cx="7886700" cy="1325563"/>
          </a:xfrm>
        </p:spPr>
        <p:txBody>
          <a:bodyPr/>
          <a:lstStyle/>
          <a:p>
            <a:pPr algn="ctr"/>
            <a:r>
              <a:rPr lang="en-US" dirty="0"/>
              <a:t>Nooks</a:t>
            </a:r>
          </a:p>
        </p:txBody>
      </p:sp>
      <p:pic>
        <p:nvPicPr>
          <p:cNvPr id="7" name="Content Placeholder 6" descr="A screenshot of a computer&#10;&#10;Description automatically generated with medium confidence">
            <a:extLst>
              <a:ext uri="{FF2B5EF4-FFF2-40B4-BE49-F238E27FC236}">
                <a16:creationId xmlns:a16="http://schemas.microsoft.com/office/drawing/2014/main" id="{DDCD141E-9D26-1843-9D49-7D430ABF003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9694" y="1365537"/>
            <a:ext cx="8928878" cy="4747587"/>
          </a:xfrm>
        </p:spPr>
      </p:pic>
    </p:spTree>
    <p:extLst>
      <p:ext uri="{BB962C8B-B14F-4D97-AF65-F5344CB8AC3E}">
        <p14:creationId xmlns:p14="http://schemas.microsoft.com/office/powerpoint/2010/main" val="2950124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39953"/>
          </a:xfrm>
        </p:spPr>
        <p:txBody>
          <a:bodyPr/>
          <a:lstStyle/>
          <a:p>
            <a:r>
              <a:rPr lang="en-US" dirty="0"/>
              <a:t>Can we do better?</a:t>
            </a:r>
          </a:p>
        </p:txBody>
      </p:sp>
      <p:sp>
        <p:nvSpPr>
          <p:cNvPr id="3" name="Content Placeholder 2"/>
          <p:cNvSpPr>
            <a:spLocks noGrp="1"/>
          </p:cNvSpPr>
          <p:nvPr>
            <p:ph idx="1"/>
          </p:nvPr>
        </p:nvSpPr>
        <p:spPr>
          <a:xfrm>
            <a:off x="628649" y="1518496"/>
            <a:ext cx="7886700" cy="1146175"/>
          </a:xfrm>
        </p:spPr>
        <p:txBody>
          <a:bodyPr/>
          <a:lstStyle/>
          <a:p>
            <a:r>
              <a:rPr lang="en-US" dirty="0" err="1"/>
              <a:t>MergeSort</a:t>
            </a:r>
            <a:r>
              <a:rPr lang="en-US" dirty="0"/>
              <a:t>: a </a:t>
            </a:r>
            <a:r>
              <a:rPr lang="en-US" dirty="0">
                <a:solidFill>
                  <a:schemeClr val="accent4"/>
                </a:solidFill>
              </a:rPr>
              <a:t>divide-and-conquer</a:t>
            </a:r>
            <a:r>
              <a:rPr lang="en-US" dirty="0"/>
              <a:t> approach</a:t>
            </a:r>
          </a:p>
          <a:p>
            <a:r>
              <a:rPr lang="en-US" dirty="0"/>
              <a:t>Recall from last time:</a:t>
            </a:r>
          </a:p>
        </p:txBody>
      </p:sp>
      <p:grpSp>
        <p:nvGrpSpPr>
          <p:cNvPr id="18" name="Group 17"/>
          <p:cNvGrpSpPr/>
          <p:nvPr/>
        </p:nvGrpSpPr>
        <p:grpSpPr>
          <a:xfrm>
            <a:off x="406400" y="2771257"/>
            <a:ext cx="8359909" cy="3712671"/>
            <a:chOff x="374070" y="2649874"/>
            <a:chExt cx="8392239" cy="3834056"/>
          </a:xfrm>
        </p:grpSpPr>
        <p:sp>
          <p:nvSpPr>
            <p:cNvPr id="4" name="Oval 3"/>
            <p:cNvSpPr/>
            <p:nvPr/>
          </p:nvSpPr>
          <p:spPr>
            <a:xfrm>
              <a:off x="2808695" y="2649874"/>
              <a:ext cx="3494168" cy="1131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bg1"/>
                  </a:solidFill>
                  <a:effectLst>
                    <a:outerShdw blurRad="38100" dist="19050" dir="2700000" algn="tl" rotWithShape="0">
                      <a:schemeClr val="dk1">
                        <a:alpha val="40000"/>
                      </a:schemeClr>
                    </a:outerShdw>
                  </a:effectLst>
                </a:rPr>
                <a:t>Big problem</a:t>
              </a:r>
            </a:p>
          </p:txBody>
        </p:sp>
        <p:sp>
          <p:nvSpPr>
            <p:cNvPr id="5" name="Oval 4"/>
            <p:cNvSpPr/>
            <p:nvPr/>
          </p:nvSpPr>
          <p:spPr>
            <a:xfrm>
              <a:off x="5901240" y="4206632"/>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6" name="Oval 5"/>
            <p:cNvSpPr/>
            <p:nvPr/>
          </p:nvSpPr>
          <p:spPr>
            <a:xfrm>
              <a:off x="891616" y="4221638"/>
              <a:ext cx="2375742" cy="909231"/>
            </a:xfrm>
            <a:prstGeom prst="ellipse">
              <a:avLst/>
            </a:prstGeom>
            <a:solidFill>
              <a:srgbClr val="2E7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bg1"/>
                  </a:solidFill>
                  <a:effectLst>
                    <a:outerShdw blurRad="38100" dist="19050" dir="2700000" algn="tl" rotWithShape="0">
                      <a:schemeClr val="dk1">
                        <a:alpha val="40000"/>
                      </a:schemeClr>
                    </a:outerShdw>
                  </a:effectLst>
                </a:rPr>
                <a:t>Smaller problem</a:t>
              </a:r>
            </a:p>
          </p:txBody>
        </p:sp>
        <p:sp>
          <p:nvSpPr>
            <p:cNvPr id="7" name="Oval 6"/>
            <p:cNvSpPr/>
            <p:nvPr/>
          </p:nvSpPr>
          <p:spPr>
            <a:xfrm>
              <a:off x="374070"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8" name="Oval 7"/>
            <p:cNvSpPr/>
            <p:nvPr/>
          </p:nvSpPr>
          <p:spPr>
            <a:xfrm>
              <a:off x="2272144"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9" name="Oval 8"/>
            <p:cNvSpPr/>
            <p:nvPr/>
          </p:nvSpPr>
          <p:spPr>
            <a:xfrm>
              <a:off x="5056908"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0" name="Oval 9"/>
            <p:cNvSpPr/>
            <p:nvPr/>
          </p:nvSpPr>
          <p:spPr>
            <a:xfrm>
              <a:off x="6965216" y="5832763"/>
              <a:ext cx="1801093" cy="651167"/>
            </a:xfrm>
            <a:prstGeom prst="ellipse">
              <a:avLst/>
            </a:prstGeom>
            <a:solidFill>
              <a:srgbClr val="555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Yet smaller problem</a:t>
              </a:r>
            </a:p>
          </p:txBody>
        </p:sp>
        <p:sp>
          <p:nvSpPr>
            <p:cNvPr id="11" name="TextBox 10"/>
            <p:cNvSpPr txBox="1"/>
            <p:nvPr/>
          </p:nvSpPr>
          <p:spPr>
            <a:xfrm>
              <a:off x="2728187" y="5181597"/>
              <a:ext cx="1001439" cy="381407"/>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cxnSp>
          <p:nvCxnSpPr>
            <p:cNvPr id="12" name="Straight Connector 11"/>
            <p:cNvCxnSpPr>
              <a:stCxn id="4" idx="4"/>
              <a:endCxn id="5" idx="0"/>
            </p:cNvCxnSpPr>
            <p:nvPr/>
          </p:nvCxnSpPr>
          <p:spPr>
            <a:xfrm>
              <a:off x="4555779" y="3780974"/>
              <a:ext cx="2533331" cy="425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a:endCxn id="6" idx="0"/>
            </p:cNvCxnSpPr>
            <p:nvPr/>
          </p:nvCxnSpPr>
          <p:spPr>
            <a:xfrm flipH="1">
              <a:off x="2079487" y="3780974"/>
              <a:ext cx="2476293" cy="440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4"/>
              <a:endCxn id="7" idx="0"/>
            </p:cNvCxnSpPr>
            <p:nvPr/>
          </p:nvCxnSpPr>
          <p:spPr>
            <a:xfrm flipH="1">
              <a:off x="1274617" y="5130869"/>
              <a:ext cx="804870"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4"/>
              <a:endCxn id="9" idx="0"/>
            </p:cNvCxnSpPr>
            <p:nvPr/>
          </p:nvCxnSpPr>
          <p:spPr>
            <a:xfrm flipH="1">
              <a:off x="5957455" y="5115863"/>
              <a:ext cx="1131656"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5" idx="4"/>
              <a:endCxn id="10" idx="0"/>
            </p:cNvCxnSpPr>
            <p:nvPr/>
          </p:nvCxnSpPr>
          <p:spPr>
            <a:xfrm>
              <a:off x="7089111" y="5115863"/>
              <a:ext cx="776652" cy="7169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4"/>
              <a:endCxn id="8" idx="0"/>
            </p:cNvCxnSpPr>
            <p:nvPr/>
          </p:nvCxnSpPr>
          <p:spPr>
            <a:xfrm>
              <a:off x="2079487" y="5130869"/>
              <a:ext cx="1093204" cy="7018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469220" y="2903403"/>
            <a:ext cx="1668513" cy="830997"/>
          </a:xfrm>
          <a:prstGeom prst="rect">
            <a:avLst/>
          </a:prstGeom>
          <a:noFill/>
        </p:spPr>
        <p:txBody>
          <a:bodyPr wrap="square" rtlCol="0">
            <a:spAutoFit/>
          </a:bodyPr>
          <a:lstStyle/>
          <a:p>
            <a:r>
              <a:rPr lang="en-US" sz="2400" dirty="0">
                <a:solidFill>
                  <a:schemeClr val="accent4"/>
                </a:solidFill>
              </a:rPr>
              <a:t>Divide and Conquer:</a:t>
            </a:r>
          </a:p>
        </p:txBody>
      </p:sp>
      <p:sp>
        <p:nvSpPr>
          <p:cNvPr id="146" name="TextBox 145"/>
          <p:cNvSpPr txBox="1"/>
          <p:nvPr/>
        </p:nvSpPr>
        <p:spPr>
          <a:xfrm>
            <a:off x="7602387" y="5222826"/>
            <a:ext cx="997581" cy="369332"/>
          </a:xfrm>
          <a:prstGeom prst="rect">
            <a:avLst/>
          </a:prstGeom>
          <a:noFill/>
        </p:spPr>
        <p:txBody>
          <a:bodyPr wrap="none" rtlCol="0">
            <a:spAutoFit/>
          </a:bodyPr>
          <a:lstStyle/>
          <a:p>
            <a:r>
              <a:rPr lang="en-US" dirty="0" err="1">
                <a:solidFill>
                  <a:srgbClr val="DE6769"/>
                </a:solidFill>
              </a:rPr>
              <a:t>Recurse</a:t>
            </a:r>
            <a:r>
              <a:rPr lang="en-US" dirty="0">
                <a:solidFill>
                  <a:srgbClr val="DE6769"/>
                </a:solidFill>
              </a:rPr>
              <a:t>!</a:t>
            </a:r>
          </a:p>
        </p:txBody>
      </p:sp>
    </p:spTree>
    <p:extLst>
      <p:ext uri="{BB962C8B-B14F-4D97-AF65-F5344CB8AC3E}">
        <p14:creationId xmlns:p14="http://schemas.microsoft.com/office/powerpoint/2010/main" val="6960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5" grpId="0"/>
      <p:bldP spid="14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15567" y="223878"/>
            <a:ext cx="7886700" cy="735364"/>
          </a:xfrm>
        </p:spPr>
        <p:txBody>
          <a:bodyPr/>
          <a:lstStyle/>
          <a:p>
            <a:r>
              <a:rPr lang="en-US" dirty="0" err="1"/>
              <a:t>MergeSort</a:t>
            </a:r>
            <a:endParaRPr lang="en-US" dirty="0"/>
          </a:p>
        </p:txBody>
      </p:sp>
      <p:grpSp>
        <p:nvGrpSpPr>
          <p:cNvPr id="4" name="Group 3"/>
          <p:cNvGrpSpPr/>
          <p:nvPr/>
        </p:nvGrpSpPr>
        <p:grpSpPr>
          <a:xfrm>
            <a:off x="1688675" y="1201943"/>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sp>
        <p:nvSpPr>
          <p:cNvPr id="13" name="Rectangle 12"/>
          <p:cNvSpPr/>
          <p:nvPr/>
        </p:nvSpPr>
        <p:spPr>
          <a:xfrm>
            <a:off x="545675"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127559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5" name="Rectangle 14"/>
          <p:cNvSpPr/>
          <p:nvPr/>
        </p:nvSpPr>
        <p:spPr>
          <a:xfrm>
            <a:off x="1984248"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6" name="Rectangle 15"/>
          <p:cNvSpPr/>
          <p:nvPr/>
        </p:nvSpPr>
        <p:spPr>
          <a:xfrm>
            <a:off x="2710714" y="24973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7" name="Rectangle 16"/>
          <p:cNvSpPr/>
          <p:nvPr/>
        </p:nvSpPr>
        <p:spPr>
          <a:xfrm>
            <a:off x="5397884"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8" name="Rectangle 17"/>
          <p:cNvSpPr/>
          <p:nvPr/>
        </p:nvSpPr>
        <p:spPr>
          <a:xfrm>
            <a:off x="6106538"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9" name="Rectangle 18"/>
          <p:cNvSpPr/>
          <p:nvPr/>
        </p:nvSpPr>
        <p:spPr>
          <a:xfrm>
            <a:off x="6836457"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0" name="Rectangle 19"/>
          <p:cNvSpPr/>
          <p:nvPr/>
        </p:nvSpPr>
        <p:spPr>
          <a:xfrm>
            <a:off x="7562923" y="247194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362643" y="3144011"/>
            <a:ext cx="1760162" cy="369332"/>
          </a:xfrm>
          <a:prstGeom prst="rect">
            <a:avLst/>
          </a:prstGeom>
          <a:noFill/>
        </p:spPr>
        <p:txBody>
          <a:bodyPr wrap="none" rtlCol="0">
            <a:spAutoFit/>
          </a:bodyPr>
          <a:lstStyle/>
          <a:p>
            <a:r>
              <a:rPr lang="en-US" dirty="0">
                <a:solidFill>
                  <a:schemeClr val="accent1"/>
                </a:solidFill>
              </a:rPr>
              <a:t>Recursive magic!</a:t>
            </a:r>
          </a:p>
        </p:txBody>
      </p:sp>
      <p:sp>
        <p:nvSpPr>
          <p:cNvPr id="50" name="TextBox 49"/>
          <p:cNvSpPr txBox="1"/>
          <p:nvPr/>
        </p:nvSpPr>
        <p:spPr>
          <a:xfrm>
            <a:off x="-27732" y="3194268"/>
            <a:ext cx="1760162" cy="369332"/>
          </a:xfrm>
          <a:prstGeom prst="rect">
            <a:avLst/>
          </a:prstGeom>
          <a:noFill/>
        </p:spPr>
        <p:txBody>
          <a:bodyPr wrap="none" rtlCol="0">
            <a:spAutoFit/>
          </a:bodyPr>
          <a:lstStyle/>
          <a:p>
            <a:r>
              <a:rPr lang="en-US" dirty="0">
                <a:solidFill>
                  <a:schemeClr val="accent1"/>
                </a:solidFill>
              </a:rPr>
              <a:t>Recursive magic!</a:t>
            </a:r>
          </a:p>
        </p:txBody>
      </p:sp>
      <p:sp>
        <p:nvSpPr>
          <p:cNvPr id="3" name="TextBox 2"/>
          <p:cNvSpPr txBox="1"/>
          <p:nvPr/>
        </p:nvSpPr>
        <p:spPr>
          <a:xfrm>
            <a:off x="5442" y="6211669"/>
            <a:ext cx="4553473" cy="646331"/>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a:t>
            </a:r>
            <a:r>
              <a:rPr lang="en-US" dirty="0" err="1"/>
              <a:t>IPython</a:t>
            </a:r>
            <a:r>
              <a:rPr lang="en-US" dirty="0"/>
              <a:t> notebook, or the textbook</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sp>
        <p:nvSpPr>
          <p:cNvPr id="51" name="TextBox 50"/>
          <p:cNvSpPr txBox="1"/>
          <p:nvPr/>
        </p:nvSpPr>
        <p:spPr>
          <a:xfrm>
            <a:off x="7780635" y="4776574"/>
            <a:ext cx="1363365" cy="923330"/>
          </a:xfrm>
          <a:prstGeom prst="rect">
            <a:avLst/>
          </a:prstGeom>
          <a:noFill/>
        </p:spPr>
        <p:txBody>
          <a:bodyPr wrap="square" rtlCol="0">
            <a:spAutoFit/>
          </a:bodyPr>
          <a:lstStyle/>
          <a:p>
            <a:pPr algn="r"/>
            <a:r>
              <a:rPr lang="en-US" dirty="0">
                <a:solidFill>
                  <a:srgbClr val="7030A0"/>
                </a:solidFill>
              </a:rPr>
              <a:t>How would you do this in-place?</a:t>
            </a:r>
          </a:p>
        </p:txBody>
      </p:sp>
      <p:pic>
        <p:nvPicPr>
          <p:cNvPr id="52" name="Picture 5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83147" y="5669313"/>
            <a:ext cx="864405" cy="1250604"/>
          </a:xfrm>
          <a:prstGeom prst="rect">
            <a:avLst/>
          </a:prstGeom>
        </p:spPr>
      </p:pic>
      <p:sp>
        <p:nvSpPr>
          <p:cNvPr id="53" name="TextBox 52"/>
          <p:cNvSpPr txBox="1"/>
          <p:nvPr/>
        </p:nvSpPr>
        <p:spPr>
          <a:xfrm>
            <a:off x="5372484" y="6433476"/>
            <a:ext cx="3463739" cy="369332"/>
          </a:xfrm>
          <a:prstGeom prst="rect">
            <a:avLst/>
          </a:prstGeom>
          <a:noFill/>
        </p:spPr>
        <p:txBody>
          <a:bodyPr wrap="square" rtlCol="0">
            <a:spAutoFit/>
          </a:bodyPr>
          <a:lstStyle/>
          <a:p>
            <a:r>
              <a:rPr lang="en-US" dirty="0">
                <a:solidFill>
                  <a:srgbClr val="7030A0"/>
                </a:solidFill>
              </a:rPr>
              <a:t>Ollie the over-achieving Ostrich</a:t>
            </a:r>
          </a:p>
        </p:txBody>
      </p:sp>
    </p:spTree>
    <p:extLst>
      <p:ext uri="{BB962C8B-B14F-4D97-AF65-F5344CB8AC3E}">
        <p14:creationId xmlns:p14="http://schemas.microsoft.com/office/powerpoint/2010/main" val="18330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4"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bg/>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xEl>
                                              <p:pRg st="0" end="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8.33333E-7 -3.7037E-7 L 0.07483 0.00301 " pathEditMode="relative" rAng="0" ptsTypes="AA">
                                      <p:cBhvr>
                                        <p:cTn id="94" dur="1000" fill="hold"/>
                                        <p:tgtEl>
                                          <p:spTgt spid="48"/>
                                        </p:tgtEl>
                                        <p:attrNameLst>
                                          <p:attrName>ppt_x</p:attrName>
                                          <p:attrName>ppt_y</p:attrName>
                                        </p:attrNameLst>
                                      </p:cBhvr>
                                      <p:rCtr x="3733" y="139"/>
                                    </p:animMotion>
                                  </p:childTnLst>
                                </p:cTn>
                              </p:par>
                            </p:childTnLst>
                          </p:cTn>
                        </p:par>
                      </p:childTnLst>
                    </p:cTn>
                  </p:par>
                  <p:par>
                    <p:cTn id="95" fill="hold">
                      <p:stCondLst>
                        <p:cond delay="indefinite"/>
                      </p:stCondLst>
                      <p:childTnLst>
                        <p:par>
                          <p:cTn id="96" fill="hold">
                            <p:stCondLst>
                              <p:cond delay="0"/>
                            </p:stCondLst>
                            <p:childTnLst>
                              <p:par>
                                <p:cTn id="97" presetID="35" presetClass="emph" presetSubtype="0" repeatCount="3000" fill="hold" grpId="5" nodeType="clickEffect">
                                  <p:stCondLst>
                                    <p:cond delay="0"/>
                                  </p:stCondLst>
                                  <p:childTnLst>
                                    <p:anim calcmode="discrete" valueType="str">
                                      <p:cBhvr>
                                        <p:cTn id="9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0.07483 0.00301 L 0.14705 0.00301 " pathEditMode="relative" rAng="0" ptsTypes="AA">
                                      <p:cBhvr>
                                        <p:cTn id="106" dur="1000" fill="hold"/>
                                        <p:tgtEl>
                                          <p:spTgt spid="48"/>
                                        </p:tgtEl>
                                        <p:attrNameLst>
                                          <p:attrName>ppt_x</p:attrName>
                                          <p:attrName>ppt_y</p:attrName>
                                        </p:attrNameLst>
                                      </p:cBhvr>
                                      <p:rCtr x="3611" y="0"/>
                                    </p:animMotion>
                                  </p:childTnLst>
                                </p:cTn>
                              </p:par>
                            </p:childTnLst>
                          </p:cTn>
                        </p:par>
                      </p:childTnLst>
                    </p:cTn>
                  </p:par>
                  <p:par>
                    <p:cTn id="107" fill="hold">
                      <p:stCondLst>
                        <p:cond delay="indefinite"/>
                      </p:stCondLst>
                      <p:childTnLst>
                        <p:par>
                          <p:cTn id="108" fill="hold">
                            <p:stCondLst>
                              <p:cond delay="0"/>
                            </p:stCondLst>
                            <p:childTnLst>
                              <p:par>
                                <p:cTn id="109" presetID="35" presetClass="emph" presetSubtype="0" repeatCount="3000" fill="hold" grpId="4" nodeType="clickEffect">
                                  <p:stCondLst>
                                    <p:cond delay="0"/>
                                  </p:stCondLst>
                                  <p:childTnLst>
                                    <p:anim calcmode="discrete" valueType="str">
                                      <p:cBhvr>
                                        <p:cTn id="11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4.16667E-6 -3.7037E-7 L 0.08211 0.01042 " pathEditMode="relative" rAng="0" ptsTypes="AA">
                                      <p:cBhvr>
                                        <p:cTn id="118" dur="500" fill="hold"/>
                                        <p:tgtEl>
                                          <p:spTgt spid="47"/>
                                        </p:tgtEl>
                                        <p:attrNameLst>
                                          <p:attrName>ppt_x</p:attrName>
                                          <p:attrName>ppt_y</p:attrName>
                                        </p:attrNameLst>
                                      </p:cBhvr>
                                      <p:rCtr x="4097" y="509"/>
                                    </p:animMotion>
                                  </p:childTnLst>
                                </p:cTn>
                              </p:par>
                            </p:childTnLst>
                          </p:cTn>
                        </p:par>
                      </p:childTnLst>
                    </p:cTn>
                  </p:par>
                  <p:par>
                    <p:cTn id="119" fill="hold">
                      <p:stCondLst>
                        <p:cond delay="indefinite"/>
                      </p:stCondLst>
                      <p:childTnLst>
                        <p:par>
                          <p:cTn id="120" fill="hold">
                            <p:stCondLst>
                              <p:cond delay="0"/>
                            </p:stCondLst>
                            <p:childTnLst>
                              <p:par>
                                <p:cTn id="121" presetID="35" presetClass="emph" presetSubtype="0" repeatCount="3000" fill="hold" grpId="5" nodeType="clickEffect">
                                  <p:stCondLst>
                                    <p:cond delay="0"/>
                                  </p:stCondLst>
                                  <p:childTnLst>
                                    <p:anim calcmode="discrete" valueType="str">
                                      <p:cBhvr>
                                        <p:cTn id="12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grpId="2" nodeType="clickEffect">
                                  <p:stCondLst>
                                    <p:cond delay="0"/>
                                  </p:stCondLst>
                                  <p:childTnLst>
                                    <p:animMotion origin="layout" path="M 0.08211 0.01042 L 0.1592 0.01042 " pathEditMode="relative" rAng="0" ptsTypes="AA">
                                      <p:cBhvr>
                                        <p:cTn id="130" dur="500" fill="hold"/>
                                        <p:tgtEl>
                                          <p:spTgt spid="47"/>
                                        </p:tgtEl>
                                        <p:attrNameLst>
                                          <p:attrName>ppt_x</p:attrName>
                                          <p:attrName>ppt_y</p:attrName>
                                        </p:attrNameLst>
                                      </p:cBhvr>
                                      <p:rCtr x="3854" y="0"/>
                                    </p:animMotion>
                                  </p:childTnLst>
                                </p:cTn>
                              </p:par>
                            </p:childTnLst>
                          </p:cTn>
                        </p:par>
                      </p:childTnLst>
                    </p:cTn>
                  </p:par>
                  <p:par>
                    <p:cTn id="131" fill="hold">
                      <p:stCondLst>
                        <p:cond delay="indefinite"/>
                      </p:stCondLst>
                      <p:childTnLst>
                        <p:par>
                          <p:cTn id="132" fill="hold">
                            <p:stCondLst>
                              <p:cond delay="0"/>
                            </p:stCondLst>
                            <p:childTnLst>
                              <p:par>
                                <p:cTn id="133" presetID="35" presetClass="emph" presetSubtype="0" repeatCount="3000" fill="hold" grpId="6" nodeType="clickEffect">
                                  <p:stCondLst>
                                    <p:cond delay="0"/>
                                  </p:stCondLst>
                                  <p:childTnLst>
                                    <p:anim calcmode="discrete" valueType="str">
                                      <p:cBhvr>
                                        <p:cTn id="134"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42" presetClass="path" presetSubtype="0" accel="50000" decel="50000" fill="hold" grpId="3" nodeType="clickEffect">
                                  <p:stCondLst>
                                    <p:cond delay="0"/>
                                  </p:stCondLst>
                                  <p:childTnLst>
                                    <p:animMotion origin="layout" path="M 0.14705 0.00301 L 0.2276 0.00301 " pathEditMode="relative" rAng="0" ptsTypes="AA">
                                      <p:cBhvr>
                                        <p:cTn id="142" dur="500" fill="hold"/>
                                        <p:tgtEl>
                                          <p:spTgt spid="48"/>
                                        </p:tgtEl>
                                        <p:attrNameLst>
                                          <p:attrName>ppt_x</p:attrName>
                                          <p:attrName>ppt_y</p:attrName>
                                        </p:attrNameLst>
                                      </p:cBhvr>
                                      <p:rCtr x="4028" y="0"/>
                                    </p:animMotion>
                                  </p:childTnLst>
                                </p:cTn>
                              </p:par>
                            </p:childTnLst>
                          </p:cTn>
                        </p:par>
                      </p:childTnLst>
                    </p:cTn>
                  </p:par>
                  <p:par>
                    <p:cTn id="143" fill="hold">
                      <p:stCondLst>
                        <p:cond delay="indefinite"/>
                      </p:stCondLst>
                      <p:childTnLst>
                        <p:par>
                          <p:cTn id="144" fill="hold">
                            <p:stCondLst>
                              <p:cond delay="0"/>
                            </p:stCondLst>
                            <p:childTnLst>
                              <p:par>
                                <p:cTn id="145" presetID="35" presetClass="emph" presetSubtype="0" repeatCount="3000" fill="hold" grpId="6" nodeType="clickEffect">
                                  <p:stCondLst>
                                    <p:cond delay="0"/>
                                  </p:stCondLst>
                                  <p:childTnLst>
                                    <p:anim calcmode="discrete" valueType="str">
                                      <p:cBhvr>
                                        <p:cTn id="1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grpId="3" nodeType="clickEffect">
                                  <p:stCondLst>
                                    <p:cond delay="0"/>
                                  </p:stCondLst>
                                  <p:childTnLst>
                                    <p:animMotion origin="layout" path="M 0.1592 0.01042 L 0.23906 0.01042 " pathEditMode="relative" rAng="0" ptsTypes="AA">
                                      <p:cBhvr>
                                        <p:cTn id="154" dur="500" fill="hold"/>
                                        <p:tgtEl>
                                          <p:spTgt spid="47"/>
                                        </p:tgtEl>
                                        <p:attrNameLst>
                                          <p:attrName>ppt_x</p:attrName>
                                          <p:attrName>ppt_y</p:attrName>
                                        </p:attrNameLst>
                                      </p:cBhvr>
                                      <p:rCtr x="3993" y="0"/>
                                    </p:animMotion>
                                  </p:childTnLst>
                                </p:cTn>
                              </p:par>
                            </p:childTnLst>
                          </p:cTn>
                        </p:par>
                      </p:childTnLst>
                    </p:cTn>
                  </p:par>
                  <p:par>
                    <p:cTn id="155" fill="hold">
                      <p:stCondLst>
                        <p:cond delay="indefinite"/>
                      </p:stCondLst>
                      <p:childTnLst>
                        <p:par>
                          <p:cTn id="156" fill="hold">
                            <p:stCondLst>
                              <p:cond delay="0"/>
                            </p:stCondLst>
                            <p:childTnLst>
                              <p:par>
                                <p:cTn id="157" presetID="35" presetClass="emph" presetSubtype="0" repeatCount="3000" fill="hold" grpId="7" nodeType="clickEffect">
                                  <p:stCondLst>
                                    <p:cond delay="0"/>
                                  </p:stCondLst>
                                  <p:childTnLst>
                                    <p:anim calcmode="discrete" valueType="str">
                                      <p:cBhvr>
                                        <p:cTn id="1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45"/>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35" presetClass="emph" presetSubtype="0" repeatCount="3000" fill="hold" grpId="7" nodeType="clickEffect">
                                  <p:stCondLst>
                                    <p:cond delay="0"/>
                                  </p:stCondLst>
                                  <p:childTnLst>
                                    <p:anim calcmode="discrete" valueType="str">
                                      <p:cBhvr>
                                        <p:cTn id="16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52"/>
                                        </p:tgtEl>
                                        <p:attrNameLst>
                                          <p:attrName>style.visibility</p:attrName>
                                        </p:attrNameLst>
                                      </p:cBhvr>
                                      <p:to>
                                        <p:strVal val="visible"/>
                                      </p:to>
                                    </p:set>
                                    <p:anim calcmode="lin" valueType="num">
                                      <p:cBhvr additive="base">
                                        <p:cTn id="179" dur="500" fill="hold"/>
                                        <p:tgtEl>
                                          <p:spTgt spid="52"/>
                                        </p:tgtEl>
                                        <p:attrNameLst>
                                          <p:attrName>ppt_x</p:attrName>
                                        </p:attrNameLst>
                                      </p:cBhvr>
                                      <p:tavLst>
                                        <p:tav tm="0">
                                          <p:val>
                                            <p:strVal val="#ppt_x"/>
                                          </p:val>
                                        </p:tav>
                                        <p:tav tm="100000">
                                          <p:val>
                                            <p:strVal val="#ppt_x"/>
                                          </p:val>
                                        </p:tav>
                                      </p:tavLst>
                                    </p:anim>
                                    <p:anim calcmode="lin" valueType="num">
                                      <p:cBhvr additive="base">
                                        <p:cTn id="180" dur="500" fill="hold"/>
                                        <p:tgtEl>
                                          <p:spTgt spid="52"/>
                                        </p:tgtEl>
                                        <p:attrNameLst>
                                          <p:attrName>ppt_y</p:attrName>
                                        </p:attrNameLst>
                                      </p:cBhvr>
                                      <p:tavLst>
                                        <p:tav tm="0">
                                          <p:val>
                                            <p:strVal val="1+#ppt_h/2"/>
                                          </p:val>
                                        </p:tav>
                                        <p:tav tm="100000">
                                          <p:val>
                                            <p:strVal val="#ppt_y"/>
                                          </p:val>
                                        </p:tav>
                                      </p:tavLst>
                                    </p:anim>
                                  </p:childTnLst>
                                </p:cTn>
                              </p:par>
                              <p:par>
                                <p:cTn id="181" presetID="2" presetClass="entr" presetSubtype="4" fill="hold" grpId="1" nodeType="withEffect">
                                  <p:stCondLst>
                                    <p:cond delay="0"/>
                                  </p:stCondLst>
                                  <p:childTnLst>
                                    <p:set>
                                      <p:cBhvr>
                                        <p:cTn id="182" dur="1" fill="hold">
                                          <p:stCondLst>
                                            <p:cond delay="0"/>
                                          </p:stCondLst>
                                        </p:cTn>
                                        <p:tgtEl>
                                          <p:spTgt spid="51"/>
                                        </p:tgtEl>
                                        <p:attrNameLst>
                                          <p:attrName>style.visibility</p:attrName>
                                        </p:attrNameLst>
                                      </p:cBhvr>
                                      <p:to>
                                        <p:strVal val="visible"/>
                                      </p:to>
                                    </p:set>
                                    <p:anim calcmode="lin" valueType="num">
                                      <p:cBhvr additive="base">
                                        <p:cTn id="183" dur="500" fill="hold"/>
                                        <p:tgtEl>
                                          <p:spTgt spid="51"/>
                                        </p:tgtEl>
                                        <p:attrNameLst>
                                          <p:attrName>ppt_x</p:attrName>
                                        </p:attrNameLst>
                                      </p:cBhvr>
                                      <p:tavLst>
                                        <p:tav tm="0">
                                          <p:val>
                                            <p:strVal val="#ppt_x"/>
                                          </p:val>
                                        </p:tav>
                                        <p:tav tm="100000">
                                          <p:val>
                                            <p:strVal val="#ppt_x"/>
                                          </p:val>
                                        </p:tav>
                                      </p:tavLst>
                                    </p:anim>
                                    <p:anim calcmode="lin" valueType="num">
                                      <p:cBhvr additive="base">
                                        <p:cTn id="184" dur="500" fill="hold"/>
                                        <p:tgtEl>
                                          <p:spTgt spid="51"/>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53"/>
                                        </p:tgtEl>
                                        <p:attrNameLst>
                                          <p:attrName>style.visibility</p:attrName>
                                        </p:attrNameLst>
                                      </p:cBhvr>
                                      <p:to>
                                        <p:strVal val="visible"/>
                                      </p:to>
                                    </p:set>
                                    <p:anim calcmode="lin" valueType="num">
                                      <p:cBhvr additive="base">
                                        <p:cTn id="187" dur="500" fill="hold"/>
                                        <p:tgtEl>
                                          <p:spTgt spid="53"/>
                                        </p:tgtEl>
                                        <p:attrNameLst>
                                          <p:attrName>ppt_x</p:attrName>
                                        </p:attrNameLst>
                                      </p:cBhvr>
                                      <p:tavLst>
                                        <p:tav tm="0">
                                          <p:val>
                                            <p:strVal val="#ppt_x"/>
                                          </p:val>
                                        </p:tav>
                                        <p:tav tm="100000">
                                          <p:val>
                                            <p:strVal val="#ppt_x"/>
                                          </p:val>
                                        </p:tav>
                                      </p:tavLst>
                                    </p:anim>
                                    <p:anim calcmode="lin" valueType="num">
                                      <p:cBhvr additive="base">
                                        <p:cTn id="18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P spid="41" grpId="0" animBg="1"/>
      <p:bldP spid="42" grpId="0" animBg="1"/>
      <p:bldP spid="43" grpId="0" animBg="1"/>
      <p:bldP spid="44" grpId="0" animBg="1"/>
      <p:bldP spid="45" grpId="0" animBg="1"/>
      <p:bldP spid="46" grpId="0" animBg="1"/>
      <p:bldP spid="47" grpId="0" animBg="1"/>
      <p:bldP spid="47" grpId="1" animBg="1"/>
      <p:bldP spid="47" grpId="2" animBg="1"/>
      <p:bldP spid="47" grpId="3" animBg="1"/>
      <p:bldP spid="47" grpId="4" animBg="1"/>
      <p:bldP spid="47" grpId="5" animBg="1"/>
      <p:bldP spid="47" grpId="6" animBg="1"/>
      <p:bldP spid="47" grpId="7" animBg="1"/>
      <p:bldP spid="48" grpId="0" animBg="1"/>
      <p:bldP spid="48" grpId="1" animBg="1"/>
      <p:bldP spid="48" grpId="2" animBg="1"/>
      <p:bldP spid="48" grpId="3" animBg="1"/>
      <p:bldP spid="48" grpId="4" animBg="1"/>
      <p:bldP spid="48" grpId="5" animBg="1"/>
      <p:bldP spid="48" grpId="6" animBg="1"/>
      <p:bldP spid="48" grpId="7" animBg="1"/>
      <p:bldP spid="49" grpId="0"/>
      <p:bldP spid="50" grpId="0"/>
      <p:bldP spid="3" grpId="0"/>
      <p:bldP spid="38" grpId="0"/>
      <p:bldP spid="51" grpId="1"/>
      <p:bldP spid="5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MergeSort</a:t>
            </a:r>
            <a:r>
              <a:rPr lang="en-US" dirty="0"/>
              <a:t> Pseudocode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00952" y="2245659"/>
                <a:ext cx="7614397" cy="3931304"/>
              </a:xfrm>
            </p:spPr>
            <p:txBody>
              <a:bodyPr/>
              <a:lstStyle/>
              <a:p>
                <a:r>
                  <a:rPr lang="en-US" dirty="0"/>
                  <a:t>n = length(A)</a:t>
                </a:r>
              </a:p>
              <a:p>
                <a:r>
                  <a:rPr lang="en-US" b="1" dirty="0"/>
                  <a:t>if</a:t>
                </a:r>
                <a:r>
                  <a:rPr lang="en-US" dirty="0"/>
                  <a:t> n </a:t>
                </a:r>
                <a14:m>
                  <m:oMath xmlns:m="http://schemas.openxmlformats.org/officeDocument/2006/math">
                    <m:r>
                      <a:rPr lang="en-US" i="1" smtClean="0">
                        <a:latin typeface="Cambria Math" charset="0"/>
                        <a:ea typeface="Cambria Math" charset="0"/>
                        <a:cs typeface="Cambria Math" charset="0"/>
                      </a:rPr>
                      <m:t>≤</m:t>
                    </m:r>
                  </m:oMath>
                </a14:m>
                <a:r>
                  <a:rPr lang="en-US" dirty="0"/>
                  <a:t> 1:</a:t>
                </a:r>
              </a:p>
              <a:p>
                <a:pPr lvl="1"/>
                <a:r>
                  <a:rPr lang="en-US" b="1" dirty="0"/>
                  <a:t>return</a:t>
                </a:r>
                <a:r>
                  <a:rPr lang="en-US" dirty="0"/>
                  <a:t> A</a:t>
                </a:r>
              </a:p>
              <a:p>
                <a:r>
                  <a:rPr lang="en-US" dirty="0"/>
                  <a:t>L = </a:t>
                </a:r>
                <a:r>
                  <a:rPr lang="en-US" dirty="0">
                    <a:solidFill>
                      <a:schemeClr val="accent4"/>
                    </a:solidFill>
                  </a:rPr>
                  <a:t>MERGESORT</a:t>
                </a:r>
                <a:r>
                  <a:rPr lang="en-US" dirty="0"/>
                  <a:t>(A[ 0 : n/2])</a:t>
                </a:r>
              </a:p>
              <a:p>
                <a:r>
                  <a:rPr lang="en-US" dirty="0"/>
                  <a:t>R = </a:t>
                </a:r>
                <a:r>
                  <a:rPr lang="en-US" dirty="0">
                    <a:solidFill>
                      <a:schemeClr val="accent4"/>
                    </a:solidFill>
                  </a:rPr>
                  <a:t>MERGESORT</a:t>
                </a:r>
                <a:r>
                  <a:rPr lang="en-US" dirty="0"/>
                  <a:t>(A[n/2 : n ])</a:t>
                </a:r>
              </a:p>
              <a:p>
                <a:r>
                  <a:rPr lang="en-US" b="1" dirty="0"/>
                  <a:t>return</a:t>
                </a:r>
                <a:r>
                  <a:rPr lang="en-US" dirty="0"/>
                  <a:t> </a:t>
                </a:r>
                <a:r>
                  <a:rPr lang="en-US" dirty="0">
                    <a:solidFill>
                      <a:schemeClr val="accent5"/>
                    </a:solidFill>
                  </a:rPr>
                  <a:t>MERGE</a:t>
                </a:r>
                <a:r>
                  <a:rPr lang="en-US" dirty="0"/>
                  <a:t>(L,R)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00952" y="2245659"/>
                <a:ext cx="7614397" cy="3931304"/>
              </a:xfrm>
              <a:blipFill rotWithShape="0">
                <a:blip r:embed="rId3"/>
                <a:stretch>
                  <a:fillRect l="-1441" t="-2481"/>
                </a:stretch>
              </a:blipFill>
            </p:spPr>
            <p:txBody>
              <a:bodyPr/>
              <a:lstStyle/>
              <a:p>
                <a:r>
                  <a:rPr lang="en-US">
                    <a:noFill/>
                  </a:rPr>
                  <a:t> </a:t>
                </a:r>
              </a:p>
            </p:txBody>
          </p:sp>
        </mc:Fallback>
      </mc:AlternateContent>
      <p:sp>
        <p:nvSpPr>
          <p:cNvPr id="4" name="TextBox 3"/>
          <p:cNvSpPr txBox="1"/>
          <p:nvPr/>
        </p:nvSpPr>
        <p:spPr>
          <a:xfrm>
            <a:off x="628650" y="1706564"/>
            <a:ext cx="2549096" cy="523220"/>
          </a:xfrm>
          <a:prstGeom prst="rect">
            <a:avLst/>
          </a:prstGeom>
          <a:noFill/>
        </p:spPr>
        <p:txBody>
          <a:bodyPr wrap="none" rtlCol="0">
            <a:spAutoFit/>
          </a:bodyPr>
          <a:lstStyle/>
          <a:p>
            <a:r>
              <a:rPr lang="en-US" sz="2800" dirty="0">
                <a:solidFill>
                  <a:schemeClr val="accent4"/>
                </a:solidFill>
              </a:rPr>
              <a:t>MERGESORT</a:t>
            </a:r>
            <a:r>
              <a:rPr lang="en-US" sz="2800" dirty="0"/>
              <a:t>(A):</a:t>
            </a:r>
          </a:p>
        </p:txBody>
      </p:sp>
      <p:sp>
        <p:nvSpPr>
          <p:cNvPr id="5" name="TextBox 4"/>
          <p:cNvSpPr txBox="1"/>
          <p:nvPr/>
        </p:nvSpPr>
        <p:spPr>
          <a:xfrm>
            <a:off x="3339547" y="2802836"/>
            <a:ext cx="1992340" cy="646331"/>
          </a:xfrm>
          <a:prstGeom prst="rect">
            <a:avLst/>
          </a:prstGeom>
          <a:noFill/>
        </p:spPr>
        <p:txBody>
          <a:bodyPr wrap="none" rtlCol="0">
            <a:spAutoFit/>
          </a:bodyPr>
          <a:lstStyle/>
          <a:p>
            <a:r>
              <a:rPr lang="en-US" dirty="0">
                <a:solidFill>
                  <a:schemeClr val="accent1"/>
                </a:solidFill>
              </a:rPr>
              <a:t>If A has length 1,</a:t>
            </a:r>
          </a:p>
          <a:p>
            <a:r>
              <a:rPr lang="en-US" dirty="0">
                <a:solidFill>
                  <a:schemeClr val="accent1"/>
                </a:solidFill>
              </a:rPr>
              <a:t>It is already sorted!</a:t>
            </a:r>
          </a:p>
        </p:txBody>
      </p:sp>
      <p:sp>
        <p:nvSpPr>
          <p:cNvPr id="6" name="TextBox 5"/>
          <p:cNvSpPr txBox="1"/>
          <p:nvPr/>
        </p:nvSpPr>
        <p:spPr>
          <a:xfrm>
            <a:off x="5848722" y="4096266"/>
            <a:ext cx="2246243" cy="369332"/>
          </a:xfrm>
          <a:prstGeom prst="rect">
            <a:avLst/>
          </a:prstGeom>
          <a:noFill/>
        </p:spPr>
        <p:txBody>
          <a:bodyPr wrap="square" rtlCol="0">
            <a:spAutoFit/>
          </a:bodyPr>
          <a:lstStyle/>
          <a:p>
            <a:r>
              <a:rPr lang="en-US" dirty="0">
                <a:solidFill>
                  <a:schemeClr val="accent1"/>
                </a:solidFill>
              </a:rPr>
              <a:t>Sort the right half</a:t>
            </a:r>
          </a:p>
        </p:txBody>
      </p:sp>
      <p:sp>
        <p:nvSpPr>
          <p:cNvPr id="7" name="TextBox 6"/>
          <p:cNvSpPr txBox="1"/>
          <p:nvPr/>
        </p:nvSpPr>
        <p:spPr>
          <a:xfrm>
            <a:off x="5590304" y="3545768"/>
            <a:ext cx="2246243" cy="369332"/>
          </a:xfrm>
          <a:prstGeom prst="rect">
            <a:avLst/>
          </a:prstGeom>
          <a:noFill/>
        </p:spPr>
        <p:txBody>
          <a:bodyPr wrap="square" rtlCol="0">
            <a:spAutoFit/>
          </a:bodyPr>
          <a:lstStyle/>
          <a:p>
            <a:r>
              <a:rPr lang="en-US" dirty="0">
                <a:solidFill>
                  <a:schemeClr val="accent1"/>
                </a:solidFill>
              </a:rPr>
              <a:t>Sort the left half</a:t>
            </a:r>
          </a:p>
        </p:txBody>
      </p:sp>
      <p:sp>
        <p:nvSpPr>
          <p:cNvPr id="8" name="TextBox 7"/>
          <p:cNvSpPr txBox="1"/>
          <p:nvPr/>
        </p:nvSpPr>
        <p:spPr>
          <a:xfrm>
            <a:off x="4335717" y="4749276"/>
            <a:ext cx="2763078" cy="369332"/>
          </a:xfrm>
          <a:prstGeom prst="rect">
            <a:avLst/>
          </a:prstGeom>
          <a:noFill/>
        </p:spPr>
        <p:txBody>
          <a:bodyPr wrap="square" rtlCol="0">
            <a:spAutoFit/>
          </a:bodyPr>
          <a:lstStyle/>
          <a:p>
            <a:r>
              <a:rPr lang="en-US" dirty="0">
                <a:solidFill>
                  <a:schemeClr val="accent1"/>
                </a:solidFill>
              </a:rPr>
              <a:t>Merge the two halves</a:t>
            </a:r>
          </a:p>
        </p:txBody>
      </p:sp>
      <p:sp>
        <p:nvSpPr>
          <p:cNvPr id="9" name="TextBox 8"/>
          <p:cNvSpPr txBox="1"/>
          <p:nvPr/>
        </p:nvSpPr>
        <p:spPr>
          <a:xfrm>
            <a:off x="3384101" y="-4206"/>
            <a:ext cx="6227379" cy="369332"/>
          </a:xfrm>
          <a:prstGeom prst="rect">
            <a:avLst/>
          </a:prstGeom>
          <a:noFill/>
        </p:spPr>
        <p:txBody>
          <a:bodyPr wrap="square" rtlCol="0">
            <a:spAutoFit/>
          </a:bodyPr>
          <a:lstStyle/>
          <a:p>
            <a:r>
              <a:rPr lang="en-US" dirty="0">
                <a:solidFill>
                  <a:schemeClr val="accent4"/>
                </a:solidFill>
              </a:rPr>
              <a:t>See Lecture 2 </a:t>
            </a:r>
            <a:r>
              <a:rPr lang="en-US" dirty="0" err="1">
                <a:solidFill>
                  <a:schemeClr val="accent4"/>
                </a:solidFill>
              </a:rPr>
              <a:t>IPython</a:t>
            </a:r>
            <a:r>
              <a:rPr lang="en-US" dirty="0">
                <a:solidFill>
                  <a:schemeClr val="accent4"/>
                </a:solidFill>
              </a:rPr>
              <a:t> notebook for </a:t>
            </a:r>
            <a:r>
              <a:rPr lang="en-US" dirty="0" err="1">
                <a:solidFill>
                  <a:schemeClr val="accent4"/>
                </a:solidFill>
              </a:rPr>
              <a:t>MergeSort</a:t>
            </a:r>
            <a:r>
              <a:rPr lang="en-US" dirty="0">
                <a:solidFill>
                  <a:schemeClr val="accent4"/>
                </a:solidFill>
              </a:rPr>
              <a:t> Python Code.</a:t>
            </a:r>
          </a:p>
        </p:txBody>
      </p:sp>
    </p:spTree>
    <p:extLst>
      <p:ext uri="{BB962C8B-B14F-4D97-AF65-F5344CB8AC3E}">
        <p14:creationId xmlns:p14="http://schemas.microsoft.com/office/powerpoint/2010/main" val="3335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64" y="101701"/>
            <a:ext cx="7886700" cy="1325563"/>
          </a:xfrm>
        </p:spPr>
        <p:txBody>
          <a:bodyPr>
            <a:normAutofit fontScale="90000"/>
          </a:bodyPr>
          <a:lstStyle/>
          <a:p>
            <a:r>
              <a:rPr lang="en-US" dirty="0"/>
              <a:t>What actually happens?</a:t>
            </a:r>
            <a:br>
              <a:rPr lang="en-US" sz="2800" dirty="0"/>
            </a:br>
            <a:r>
              <a:rPr lang="en-US" sz="2800" dirty="0"/>
              <a:t>First, recursively break up the array all the way down to the base cases</a:t>
            </a:r>
            <a:endParaRPr lang="en-US" dirty="0"/>
          </a:p>
        </p:txBody>
      </p:sp>
      <p:grpSp>
        <p:nvGrpSpPr>
          <p:cNvPr id="4" name="Group 3"/>
          <p:cNvGrpSpPr/>
          <p:nvPr/>
        </p:nvGrpSpPr>
        <p:grpSpPr>
          <a:xfrm>
            <a:off x="1688675" y="1690689"/>
            <a:ext cx="5766649" cy="705201"/>
            <a:chOff x="1573619" y="3296093"/>
            <a:chExt cx="5766649" cy="705201"/>
          </a:xfrm>
        </p:grpSpPr>
        <p:sp>
          <p:nvSpPr>
            <p:cNvPr id="5" name="Rectangle 4"/>
            <p:cNvSpPr/>
            <p:nvPr/>
          </p:nvSpPr>
          <p:spPr>
            <a:xfrm>
              <a:off x="157361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6" name="Rectangle 5"/>
            <p:cNvSpPr/>
            <p:nvPr/>
          </p:nvSpPr>
          <p:spPr>
            <a:xfrm>
              <a:off x="230353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301219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73865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13" name="Group 12"/>
          <p:cNvGrpSpPr/>
          <p:nvPr/>
        </p:nvGrpSpPr>
        <p:grpSpPr>
          <a:xfrm>
            <a:off x="878618" y="2833449"/>
            <a:ext cx="7159338" cy="705201"/>
            <a:chOff x="180930" y="3296093"/>
            <a:chExt cx="7159338" cy="705201"/>
          </a:xfrm>
        </p:grpSpPr>
        <p:sp>
          <p:nvSpPr>
            <p:cNvPr id="14" name="Rectangle 13"/>
            <p:cNvSpPr/>
            <p:nvPr/>
          </p:nvSpPr>
          <p:spPr>
            <a:xfrm>
              <a:off x="180930"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5" name="Rectangle 14"/>
            <p:cNvSpPr/>
            <p:nvPr/>
          </p:nvSpPr>
          <p:spPr>
            <a:xfrm>
              <a:off x="91084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16" name="Rectangle 15"/>
            <p:cNvSpPr/>
            <p:nvPr/>
          </p:nvSpPr>
          <p:spPr>
            <a:xfrm>
              <a:off x="1619503"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2345969"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18" name="Rectangle 17"/>
            <p:cNvSpPr/>
            <p:nvPr/>
          </p:nvSpPr>
          <p:spPr>
            <a:xfrm>
              <a:off x="4470028"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178682"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0" name="Rectangle 19"/>
            <p:cNvSpPr/>
            <p:nvPr/>
          </p:nvSpPr>
          <p:spPr>
            <a:xfrm>
              <a:off x="5908601"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6635067" y="329609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22" name="Group 21"/>
          <p:cNvGrpSpPr/>
          <p:nvPr/>
        </p:nvGrpSpPr>
        <p:grpSpPr>
          <a:xfrm>
            <a:off x="615565" y="3984878"/>
            <a:ext cx="7577544" cy="713871"/>
            <a:chOff x="-64368" y="3317365"/>
            <a:chExt cx="7577544" cy="713871"/>
          </a:xfrm>
        </p:grpSpPr>
        <p:sp>
          <p:nvSpPr>
            <p:cNvPr id="23" name="Rectangle 22"/>
            <p:cNvSpPr/>
            <p:nvPr/>
          </p:nvSpPr>
          <p:spPr>
            <a:xfrm>
              <a:off x="-64368"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5" name="Rectangle 24"/>
            <p:cNvSpPr/>
            <p:nvPr/>
          </p:nvSpPr>
          <p:spPr>
            <a:xfrm>
              <a:off x="197210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6" name="Rectangle 25"/>
            <p:cNvSpPr/>
            <p:nvPr/>
          </p:nvSpPr>
          <p:spPr>
            <a:xfrm>
              <a:off x="2698569"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7" name="Rectangle 26"/>
            <p:cNvSpPr/>
            <p:nvPr/>
          </p:nvSpPr>
          <p:spPr>
            <a:xfrm>
              <a:off x="4113974"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4822628"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9" name="Rectangle 28"/>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0" name="Rectangle 29"/>
            <p:cNvSpPr/>
            <p:nvPr/>
          </p:nvSpPr>
          <p:spPr>
            <a:xfrm>
              <a:off x="6807975"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1" name="Group 30"/>
          <p:cNvGrpSpPr/>
          <p:nvPr/>
        </p:nvGrpSpPr>
        <p:grpSpPr>
          <a:xfrm>
            <a:off x="394841" y="5153647"/>
            <a:ext cx="8018991" cy="713871"/>
            <a:chOff x="-285092" y="3317365"/>
            <a:chExt cx="8018991" cy="713871"/>
          </a:xfrm>
        </p:grpSpPr>
        <p:sp>
          <p:nvSpPr>
            <p:cNvPr id="32" name="Rectangle 31"/>
            <p:cNvSpPr/>
            <p:nvPr/>
          </p:nvSpPr>
          <p:spPr>
            <a:xfrm>
              <a:off x="-285092"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3" name="Rectangle 32"/>
            <p:cNvSpPr/>
            <p:nvPr/>
          </p:nvSpPr>
          <p:spPr>
            <a:xfrm>
              <a:off x="665551" y="331894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4" name="Rectangle 33"/>
            <p:cNvSpPr/>
            <p:nvPr/>
          </p:nvSpPr>
          <p:spPr>
            <a:xfrm>
              <a:off x="184597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5" name="Rectangle 34"/>
            <p:cNvSpPr/>
            <p:nvPr/>
          </p:nvSpPr>
          <p:spPr>
            <a:xfrm>
              <a:off x="2793165"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36" name="Rectangle 35"/>
            <p:cNvSpPr/>
            <p:nvPr/>
          </p:nvSpPr>
          <p:spPr>
            <a:xfrm>
              <a:off x="4050910"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37" name="Rectangle 36"/>
            <p:cNvSpPr/>
            <p:nvPr/>
          </p:nvSpPr>
          <p:spPr>
            <a:xfrm>
              <a:off x="5059113" y="332603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8" name="Rectangle 37"/>
            <p:cNvSpPr/>
            <p:nvPr/>
          </p:nvSpPr>
          <p:spPr>
            <a:xfrm>
              <a:off x="6081509"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39" name="Rectangle 38"/>
            <p:cNvSpPr/>
            <p:nvPr/>
          </p:nvSpPr>
          <p:spPr>
            <a:xfrm>
              <a:off x="7028698" y="331736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cxnSp>
        <p:nvCxnSpPr>
          <p:cNvPr id="40" name="Straight Arrow Connector 39"/>
          <p:cNvCxnSpPr>
            <a:stCxn id="9" idx="2"/>
          </p:cNvCxnSpPr>
          <p:nvPr/>
        </p:nvCxnSpPr>
        <p:spPr>
          <a:xfrm>
            <a:off x="4937685" y="2395890"/>
            <a:ext cx="166860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7" idx="2"/>
          </p:cNvCxnSpPr>
          <p:nvPr/>
        </p:nvCxnSpPr>
        <p:spPr>
          <a:xfrm flipH="1">
            <a:off x="2050685" y="2395890"/>
            <a:ext cx="1429164" cy="43755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flipH="1">
            <a:off x="1128364" y="3522892"/>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49" name="Straight Arrow Connector 48"/>
          <p:cNvCxnSpPr>
            <a:stCxn id="23" idx="2"/>
            <a:endCxn id="32" idx="0"/>
          </p:cNvCxnSpPr>
          <p:nvPr/>
        </p:nvCxnSpPr>
        <p:spPr>
          <a:xfrm flipH="1">
            <a:off x="747442" y="4691661"/>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flipH="1">
            <a:off x="5436044" y="3529980"/>
            <a:ext cx="560311" cy="47932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flipH="1">
            <a:off x="2809056"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flipH="1">
            <a:off x="5012878" y="4751480"/>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flipH="1">
            <a:off x="6958217" y="4698749"/>
            <a:ext cx="220724"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a:stCxn id="30" idx="2"/>
            <a:endCxn id="39" idx="0"/>
          </p:cNvCxnSpPr>
          <p:nvPr/>
        </p:nvCxnSpPr>
        <p:spPr>
          <a:xfrm>
            <a:off x="7840509" y="469007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1" name="Straight Arrow Connector 60"/>
          <p:cNvCxnSpPr/>
          <p:nvPr/>
        </p:nvCxnSpPr>
        <p:spPr>
          <a:xfrm>
            <a:off x="5895170" y="4705837"/>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a:off x="3626762"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a:off x="1608537" y="4698749"/>
            <a:ext cx="220723" cy="463568"/>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5" name="Straight Arrow Connector 64"/>
          <p:cNvCxnSpPr>
            <a:stCxn id="20" idx="2"/>
          </p:cNvCxnSpPr>
          <p:nvPr/>
        </p:nvCxnSpPr>
        <p:spPr>
          <a:xfrm>
            <a:off x="6958890" y="3538650"/>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775562" y="3517251"/>
            <a:ext cx="601213" cy="5073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69" name="TextBox 68"/>
          <p:cNvSpPr txBox="1"/>
          <p:nvPr/>
        </p:nvSpPr>
        <p:spPr>
          <a:xfrm>
            <a:off x="7708631" y="5867518"/>
            <a:ext cx="1546786" cy="923330"/>
          </a:xfrm>
          <a:prstGeom prst="rect">
            <a:avLst/>
          </a:prstGeom>
          <a:noFill/>
        </p:spPr>
        <p:txBody>
          <a:bodyPr wrap="square" rtlCol="0">
            <a:spAutoFit/>
          </a:bodyPr>
          <a:lstStyle/>
          <a:p>
            <a:r>
              <a:rPr lang="en-US" dirty="0">
                <a:solidFill>
                  <a:srgbClr val="DE6769"/>
                </a:solidFill>
              </a:rPr>
              <a:t>This array of length 1 is sorted!</a:t>
            </a:r>
          </a:p>
        </p:txBody>
      </p:sp>
    </p:spTree>
    <p:extLst>
      <p:ext uri="{BB962C8B-B14F-4D97-AF65-F5344CB8AC3E}">
        <p14:creationId xmlns:p14="http://schemas.microsoft.com/office/powerpoint/2010/main" val="17918158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5" y="66414"/>
            <a:ext cx="7886700" cy="847448"/>
          </a:xfrm>
        </p:spPr>
        <p:txBody>
          <a:bodyPr/>
          <a:lstStyle/>
          <a:p>
            <a:r>
              <a:rPr lang="en-US"/>
              <a:t>Then, merge them all back up!</a:t>
            </a:r>
            <a:endParaRPr lang="en-US" dirty="0"/>
          </a:p>
        </p:txBody>
      </p:sp>
      <p:grpSp>
        <p:nvGrpSpPr>
          <p:cNvPr id="95" name="Group 94"/>
          <p:cNvGrpSpPr/>
          <p:nvPr/>
        </p:nvGrpSpPr>
        <p:grpSpPr>
          <a:xfrm>
            <a:off x="779114" y="4076075"/>
            <a:ext cx="7544910" cy="725081"/>
            <a:chOff x="779114" y="4076075"/>
            <a:chExt cx="7544910" cy="725081"/>
          </a:xfrm>
        </p:grpSpPr>
        <p:grpSp>
          <p:nvGrpSpPr>
            <p:cNvPr id="22" name="Group 21"/>
            <p:cNvGrpSpPr/>
            <p:nvPr/>
          </p:nvGrpSpPr>
          <p:grpSpPr>
            <a:xfrm>
              <a:off x="779114" y="4091783"/>
              <a:ext cx="1410402" cy="709373"/>
              <a:chOff x="779114" y="3893003"/>
              <a:chExt cx="1410402" cy="709373"/>
            </a:xfrm>
          </p:grpSpPr>
          <p:sp>
            <p:nvSpPr>
              <p:cNvPr id="5" name="Rectangle 4"/>
              <p:cNvSpPr/>
              <p:nvPr/>
            </p:nvSpPr>
            <p:spPr>
              <a:xfrm>
                <a:off x="1484315" y="389717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14" name="Rectangle 13"/>
              <p:cNvSpPr/>
              <p:nvPr/>
            </p:nvSpPr>
            <p:spPr>
              <a:xfrm>
                <a:off x="779114"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grpSp>
        <p:grpSp>
          <p:nvGrpSpPr>
            <p:cNvPr id="23" name="Group 22"/>
            <p:cNvGrpSpPr/>
            <p:nvPr/>
          </p:nvGrpSpPr>
          <p:grpSpPr>
            <a:xfrm>
              <a:off x="2621337" y="4076075"/>
              <a:ext cx="1410402" cy="705202"/>
              <a:chOff x="2621337" y="3877295"/>
              <a:chExt cx="1410402" cy="705202"/>
            </a:xfrm>
          </p:grpSpPr>
          <p:sp>
            <p:nvSpPr>
              <p:cNvPr id="15" name="Rectangle 14"/>
              <p:cNvSpPr/>
              <p:nvPr/>
            </p:nvSpPr>
            <p:spPr>
              <a:xfrm>
                <a:off x="2621337" y="387729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17" name="Rectangle 16"/>
              <p:cNvSpPr/>
              <p:nvPr/>
            </p:nvSpPr>
            <p:spPr>
              <a:xfrm>
                <a:off x="3326538" y="3877295"/>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24" name="Group 23"/>
            <p:cNvGrpSpPr/>
            <p:nvPr/>
          </p:nvGrpSpPr>
          <p:grpSpPr>
            <a:xfrm>
              <a:off x="4816160" y="4091783"/>
              <a:ext cx="1406102" cy="705201"/>
              <a:chOff x="4816160" y="3893003"/>
              <a:chExt cx="1406102" cy="705201"/>
            </a:xfrm>
          </p:grpSpPr>
          <p:sp>
            <p:nvSpPr>
              <p:cNvPr id="18" name="Rectangle 17"/>
              <p:cNvSpPr/>
              <p:nvPr/>
            </p:nvSpPr>
            <p:spPr>
              <a:xfrm>
                <a:off x="4816160"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9" name="Rectangle 18"/>
              <p:cNvSpPr/>
              <p:nvPr/>
            </p:nvSpPr>
            <p:spPr>
              <a:xfrm>
                <a:off x="5517061"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grpSp>
        <p:grpSp>
          <p:nvGrpSpPr>
            <p:cNvPr id="26" name="Group 25"/>
            <p:cNvGrpSpPr/>
            <p:nvPr/>
          </p:nvGrpSpPr>
          <p:grpSpPr>
            <a:xfrm>
              <a:off x="6878419" y="4091783"/>
              <a:ext cx="1445605" cy="705201"/>
              <a:chOff x="6878419" y="3893003"/>
              <a:chExt cx="1445605" cy="705201"/>
            </a:xfrm>
          </p:grpSpPr>
          <p:sp>
            <p:nvSpPr>
              <p:cNvPr id="20" name="Rectangle 19"/>
              <p:cNvSpPr/>
              <p:nvPr/>
            </p:nvSpPr>
            <p:spPr>
              <a:xfrm>
                <a:off x="6878419"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1" name="Rectangle 20"/>
              <p:cNvSpPr/>
              <p:nvPr/>
            </p:nvSpPr>
            <p:spPr>
              <a:xfrm>
                <a:off x="7618823" y="3893003"/>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grpSp>
        <p:nvGrpSpPr>
          <p:cNvPr id="36" name="Group 35"/>
          <p:cNvGrpSpPr/>
          <p:nvPr/>
        </p:nvGrpSpPr>
        <p:grpSpPr>
          <a:xfrm>
            <a:off x="5189911" y="2688756"/>
            <a:ext cx="2820074" cy="712577"/>
            <a:chOff x="5189911" y="2489976"/>
            <a:chExt cx="2820074" cy="712577"/>
          </a:xfrm>
        </p:grpSpPr>
        <p:sp>
          <p:nvSpPr>
            <p:cNvPr id="27" name="Rectangle 26"/>
            <p:cNvSpPr/>
            <p:nvPr/>
          </p:nvSpPr>
          <p:spPr>
            <a:xfrm>
              <a:off x="518991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8" name="Rectangle 27"/>
            <p:cNvSpPr/>
            <p:nvPr/>
          </p:nvSpPr>
          <p:spPr>
            <a:xfrm>
              <a:off x="5905115" y="2489977"/>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9" name="Rectangle 28"/>
            <p:cNvSpPr/>
            <p:nvPr/>
          </p:nvSpPr>
          <p:spPr>
            <a:xfrm>
              <a:off x="6599583" y="2489976"/>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30" name="Rectangle 29"/>
            <p:cNvSpPr/>
            <p:nvPr/>
          </p:nvSpPr>
          <p:spPr>
            <a:xfrm>
              <a:off x="7304784"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grpSp>
      <p:grpSp>
        <p:nvGrpSpPr>
          <p:cNvPr id="35" name="Group 34"/>
          <p:cNvGrpSpPr/>
          <p:nvPr/>
        </p:nvGrpSpPr>
        <p:grpSpPr>
          <a:xfrm>
            <a:off x="1175797" y="2696132"/>
            <a:ext cx="2800196" cy="705201"/>
            <a:chOff x="1175797" y="2497352"/>
            <a:chExt cx="2800196" cy="705201"/>
          </a:xfrm>
        </p:grpSpPr>
        <p:sp>
          <p:nvSpPr>
            <p:cNvPr id="31" name="Rectangle 30"/>
            <p:cNvSpPr/>
            <p:nvPr/>
          </p:nvSpPr>
          <p:spPr>
            <a:xfrm>
              <a:off x="1175797"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32" name="Rectangle 31"/>
            <p:cNvSpPr/>
            <p:nvPr/>
          </p:nvSpPr>
          <p:spPr>
            <a:xfrm>
              <a:off x="1893051"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33" name="Rectangle 32"/>
            <p:cNvSpPr/>
            <p:nvPr/>
          </p:nvSpPr>
          <p:spPr>
            <a:xfrm>
              <a:off x="2575466"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34" name="Rectangle 33"/>
            <p:cNvSpPr/>
            <p:nvPr/>
          </p:nvSpPr>
          <p:spPr>
            <a:xfrm>
              <a:off x="3270792" y="2497352"/>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grpSp>
      <p:grpSp>
        <p:nvGrpSpPr>
          <p:cNvPr id="54" name="Group 53"/>
          <p:cNvGrpSpPr/>
          <p:nvPr/>
        </p:nvGrpSpPr>
        <p:grpSpPr>
          <a:xfrm>
            <a:off x="1553712" y="1419768"/>
            <a:ext cx="5766649" cy="705201"/>
            <a:chOff x="1553712" y="1220988"/>
            <a:chExt cx="5766649" cy="705201"/>
          </a:xfrm>
        </p:grpSpPr>
        <p:grpSp>
          <p:nvGrpSpPr>
            <p:cNvPr id="37" name="Group 36"/>
            <p:cNvGrpSpPr/>
            <p:nvPr/>
          </p:nvGrpSpPr>
          <p:grpSpPr>
            <a:xfrm>
              <a:off x="1553712" y="1220988"/>
              <a:ext cx="5766649" cy="705201"/>
              <a:chOff x="1573619" y="3296093"/>
              <a:chExt cx="5766649" cy="705201"/>
            </a:xfrm>
            <a:solidFill>
              <a:schemeClr val="accent4">
                <a:lumMod val="20000"/>
                <a:lumOff val="80000"/>
              </a:schemeClr>
            </a:solidFill>
          </p:grpSpPr>
          <p:sp>
            <p:nvSpPr>
              <p:cNvPr id="38" name="Rectangle 37"/>
              <p:cNvSpPr/>
              <p:nvPr/>
            </p:nvSpPr>
            <p:spPr>
              <a:xfrm>
                <a:off x="1573619"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9" name="Rectangle 38"/>
              <p:cNvSpPr/>
              <p:nvPr/>
            </p:nvSpPr>
            <p:spPr>
              <a:xfrm>
                <a:off x="230353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0" name="Rectangle 39"/>
              <p:cNvSpPr/>
              <p:nvPr/>
            </p:nvSpPr>
            <p:spPr>
              <a:xfrm>
                <a:off x="301219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1" name="Rectangle 40"/>
              <p:cNvSpPr/>
              <p:nvPr/>
            </p:nvSpPr>
            <p:spPr>
              <a:xfrm>
                <a:off x="373865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2" name="Rectangle 41"/>
              <p:cNvSpPr/>
              <p:nvPr/>
            </p:nvSpPr>
            <p:spPr>
              <a:xfrm>
                <a:off x="4470028"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3" name="Rectangle 42"/>
              <p:cNvSpPr/>
              <p:nvPr/>
            </p:nvSpPr>
            <p:spPr>
              <a:xfrm>
                <a:off x="5178682"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4" name="Rectangle 43"/>
              <p:cNvSpPr/>
              <p:nvPr/>
            </p:nvSpPr>
            <p:spPr>
              <a:xfrm>
                <a:off x="5908601"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45" name="Rectangle 44"/>
              <p:cNvSpPr/>
              <p:nvPr/>
            </p:nvSpPr>
            <p:spPr>
              <a:xfrm>
                <a:off x="6635067" y="3296093"/>
                <a:ext cx="705201" cy="705201"/>
              </a:xfrm>
              <a:prstGeom prst="rect">
                <a:avLst/>
              </a:prstGeom>
              <a:grp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46" name="Rectangle 45"/>
            <p:cNvSpPr/>
            <p:nvPr/>
          </p:nvSpPr>
          <p:spPr>
            <a:xfrm>
              <a:off x="15540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47" name="Rectangle 46"/>
            <p:cNvSpPr/>
            <p:nvPr/>
          </p:nvSpPr>
          <p:spPr>
            <a:xfrm>
              <a:off x="228363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8" name="Rectangle 47"/>
            <p:cNvSpPr/>
            <p:nvPr/>
          </p:nvSpPr>
          <p:spPr>
            <a:xfrm>
              <a:off x="299228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9" name="Rectangle 48"/>
            <p:cNvSpPr/>
            <p:nvPr/>
          </p:nvSpPr>
          <p:spPr>
            <a:xfrm>
              <a:off x="371875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50" name="Rectangle 49"/>
            <p:cNvSpPr/>
            <p:nvPr/>
          </p:nvSpPr>
          <p:spPr>
            <a:xfrm>
              <a:off x="4450121"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51" name="Rectangle 50"/>
            <p:cNvSpPr/>
            <p:nvPr/>
          </p:nvSpPr>
          <p:spPr>
            <a:xfrm>
              <a:off x="5158775"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52" name="Rectangle 51"/>
            <p:cNvSpPr/>
            <p:nvPr/>
          </p:nvSpPr>
          <p:spPr>
            <a:xfrm>
              <a:off x="5888694"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53" name="Rectangle 52"/>
            <p:cNvSpPr/>
            <p:nvPr/>
          </p:nvSpPr>
          <p:spPr>
            <a:xfrm>
              <a:off x="6615160" y="1220988"/>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grpSp>
      <p:cxnSp>
        <p:nvCxnSpPr>
          <p:cNvPr id="62" name="Straight Arrow Connector 61"/>
          <p:cNvCxnSpPr>
            <a:endCxn id="29" idx="2"/>
          </p:cNvCxnSpPr>
          <p:nvPr/>
        </p:nvCxnSpPr>
        <p:spPr>
          <a:xfrm flipH="1" flipV="1">
            <a:off x="6952184" y="3393957"/>
            <a:ext cx="666639" cy="7141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flipV="1">
            <a:off x="2952796" y="3369919"/>
            <a:ext cx="373742" cy="696591"/>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4" name="Straight Arrow Connector 63"/>
          <p:cNvCxnSpPr/>
          <p:nvPr/>
        </p:nvCxnSpPr>
        <p:spPr>
          <a:xfrm flipH="1" flipV="1">
            <a:off x="5189911" y="2140677"/>
            <a:ext cx="1073989" cy="49789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9" name="Straight Arrow Connector 68"/>
          <p:cNvCxnSpPr/>
          <p:nvPr/>
        </p:nvCxnSpPr>
        <p:spPr>
          <a:xfrm flipV="1">
            <a:off x="2575466" y="2156386"/>
            <a:ext cx="1047926" cy="53018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1484315" y="3401333"/>
            <a:ext cx="530432" cy="659034"/>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2" name="Straight Arrow Connector 81"/>
          <p:cNvCxnSpPr>
            <a:endCxn id="28" idx="2"/>
          </p:cNvCxnSpPr>
          <p:nvPr/>
        </p:nvCxnSpPr>
        <p:spPr>
          <a:xfrm flipV="1">
            <a:off x="5536398" y="3393958"/>
            <a:ext cx="721318" cy="705679"/>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grpSp>
        <p:nvGrpSpPr>
          <p:cNvPr id="94" name="Group 93"/>
          <p:cNvGrpSpPr/>
          <p:nvPr/>
        </p:nvGrpSpPr>
        <p:grpSpPr>
          <a:xfrm>
            <a:off x="801684" y="4765568"/>
            <a:ext cx="7539565" cy="721866"/>
            <a:chOff x="801684" y="4765568"/>
            <a:chExt cx="7539565" cy="721866"/>
          </a:xfrm>
        </p:grpSpPr>
        <p:cxnSp>
          <p:nvCxnSpPr>
            <p:cNvPr id="56" name="Straight Arrow Connector 55"/>
            <p:cNvCxnSpPr>
              <a:stCxn id="12" idx="0"/>
              <a:endCxn id="21" idx="2"/>
            </p:cNvCxnSpPr>
            <p:nvPr/>
          </p:nvCxnSpPr>
          <p:spPr>
            <a:xfrm flipH="1" flipV="1">
              <a:off x="7971424" y="4796984"/>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a:xfrm flipH="1" flipV="1">
              <a:off x="5876291" y="4781276"/>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59" name="Straight Arrow Connector 58"/>
            <p:cNvCxnSpPr/>
            <p:nvPr/>
          </p:nvCxnSpPr>
          <p:spPr>
            <a:xfrm flipH="1" flipV="1">
              <a:off x="3712397" y="4765568"/>
              <a:ext cx="284240"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flipH="1" flipV="1">
              <a:off x="1670273" y="4805328"/>
              <a:ext cx="197973" cy="65069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5" name="Straight Arrow Connector 74"/>
            <p:cNvCxnSpPr>
              <a:endCxn id="14" idx="2"/>
            </p:cNvCxnSpPr>
            <p:nvPr/>
          </p:nvCxnSpPr>
          <p:spPr>
            <a:xfrm flipV="1">
              <a:off x="801684" y="4796984"/>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flipV="1">
              <a:off x="2920092" y="4789130"/>
              <a:ext cx="330031" cy="690450"/>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78" name="Straight Arrow Connector 77"/>
            <p:cNvCxnSpPr>
              <a:endCxn id="18" idx="2"/>
            </p:cNvCxnSpPr>
            <p:nvPr/>
          </p:nvCxnSpPr>
          <p:spPr>
            <a:xfrm flipV="1">
              <a:off x="5128430" y="4796984"/>
              <a:ext cx="40331" cy="682596"/>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cxnSp>
          <p:nvCxnSpPr>
            <p:cNvPr id="80" name="Straight Arrow Connector 79"/>
            <p:cNvCxnSpPr/>
            <p:nvPr/>
          </p:nvCxnSpPr>
          <p:spPr>
            <a:xfrm flipV="1">
              <a:off x="7210853" y="4813308"/>
              <a:ext cx="211504" cy="638783"/>
            </a:xfrm>
            <a:prstGeom prst="straightConnector1">
              <a:avLst/>
            </a:prstGeom>
            <a:ln w="25400">
              <a:tailEnd type="stealth" w="lg" len="lg"/>
            </a:ln>
          </p:spPr>
          <p:style>
            <a:lnRef idx="3">
              <a:schemeClr val="dk1"/>
            </a:lnRef>
            <a:fillRef idx="0">
              <a:schemeClr val="dk1"/>
            </a:fillRef>
            <a:effectRef idx="2">
              <a:schemeClr val="dk1"/>
            </a:effectRef>
            <a:fontRef idx="minor">
              <a:schemeClr val="tx1"/>
            </a:fontRef>
          </p:style>
        </p:cxnSp>
        <p:sp>
          <p:nvSpPr>
            <p:cNvPr id="84" name="TextBox 83"/>
            <p:cNvSpPr txBox="1"/>
            <p:nvPr/>
          </p:nvSpPr>
          <p:spPr>
            <a:xfrm>
              <a:off x="7316605" y="4970235"/>
              <a:ext cx="1024644" cy="369332"/>
            </a:xfrm>
            <a:prstGeom prst="rect">
              <a:avLst/>
            </a:prstGeom>
            <a:noFill/>
          </p:spPr>
          <p:txBody>
            <a:bodyPr wrap="square" rtlCol="0">
              <a:spAutoFit/>
            </a:bodyPr>
            <a:lstStyle/>
            <a:p>
              <a:r>
                <a:rPr lang="en-US" dirty="0">
                  <a:solidFill>
                    <a:schemeClr val="accent1"/>
                  </a:solidFill>
                </a:rPr>
                <a:t>Merge!</a:t>
              </a:r>
            </a:p>
          </p:txBody>
        </p:sp>
        <p:sp>
          <p:nvSpPr>
            <p:cNvPr id="85" name="TextBox 84"/>
            <p:cNvSpPr txBox="1"/>
            <p:nvPr/>
          </p:nvSpPr>
          <p:spPr>
            <a:xfrm>
              <a:off x="5104637" y="4989350"/>
              <a:ext cx="1024644" cy="369332"/>
            </a:xfrm>
            <a:prstGeom prst="rect">
              <a:avLst/>
            </a:prstGeom>
            <a:noFill/>
          </p:spPr>
          <p:txBody>
            <a:bodyPr wrap="square" rtlCol="0">
              <a:spAutoFit/>
            </a:bodyPr>
            <a:lstStyle/>
            <a:p>
              <a:r>
                <a:rPr lang="en-US" dirty="0">
                  <a:solidFill>
                    <a:schemeClr val="accent1"/>
                  </a:solidFill>
                </a:rPr>
                <a:t>Merge!</a:t>
              </a:r>
            </a:p>
          </p:txBody>
        </p:sp>
        <p:sp>
          <p:nvSpPr>
            <p:cNvPr id="86" name="TextBox 85"/>
            <p:cNvSpPr txBox="1"/>
            <p:nvPr/>
          </p:nvSpPr>
          <p:spPr>
            <a:xfrm>
              <a:off x="3080140" y="5004158"/>
              <a:ext cx="1024644" cy="369332"/>
            </a:xfrm>
            <a:prstGeom prst="rect">
              <a:avLst/>
            </a:prstGeom>
            <a:noFill/>
          </p:spPr>
          <p:txBody>
            <a:bodyPr wrap="square" rtlCol="0">
              <a:spAutoFit/>
            </a:bodyPr>
            <a:lstStyle/>
            <a:p>
              <a:r>
                <a:rPr lang="en-US" dirty="0">
                  <a:solidFill>
                    <a:schemeClr val="accent1"/>
                  </a:solidFill>
                </a:rPr>
                <a:t>Merge!</a:t>
              </a:r>
            </a:p>
          </p:txBody>
        </p:sp>
        <p:sp>
          <p:nvSpPr>
            <p:cNvPr id="87" name="TextBox 86"/>
            <p:cNvSpPr txBox="1"/>
            <p:nvPr/>
          </p:nvSpPr>
          <p:spPr>
            <a:xfrm>
              <a:off x="926837" y="5004158"/>
              <a:ext cx="1024644" cy="369332"/>
            </a:xfrm>
            <a:prstGeom prst="rect">
              <a:avLst/>
            </a:prstGeom>
            <a:noFill/>
          </p:spPr>
          <p:txBody>
            <a:bodyPr wrap="square" rtlCol="0">
              <a:spAutoFit/>
            </a:bodyPr>
            <a:lstStyle/>
            <a:p>
              <a:r>
                <a:rPr lang="en-US" dirty="0">
                  <a:solidFill>
                    <a:schemeClr val="accent1"/>
                  </a:solidFill>
                </a:rPr>
                <a:t>Merge!</a:t>
              </a:r>
            </a:p>
          </p:txBody>
        </p:sp>
      </p:grpSp>
      <p:sp>
        <p:nvSpPr>
          <p:cNvPr id="88" name="TextBox 87"/>
          <p:cNvSpPr txBox="1"/>
          <p:nvPr/>
        </p:nvSpPr>
        <p:spPr>
          <a:xfrm>
            <a:off x="2055496" y="3565557"/>
            <a:ext cx="1024644" cy="369332"/>
          </a:xfrm>
          <a:prstGeom prst="rect">
            <a:avLst/>
          </a:prstGeom>
          <a:noFill/>
        </p:spPr>
        <p:txBody>
          <a:bodyPr wrap="square" rtlCol="0">
            <a:spAutoFit/>
          </a:bodyPr>
          <a:lstStyle/>
          <a:p>
            <a:r>
              <a:rPr lang="en-US" dirty="0">
                <a:solidFill>
                  <a:schemeClr val="accent1"/>
                </a:solidFill>
              </a:rPr>
              <a:t>Merge!</a:t>
            </a:r>
          </a:p>
        </p:txBody>
      </p:sp>
      <p:sp>
        <p:nvSpPr>
          <p:cNvPr id="89" name="TextBox 88"/>
          <p:cNvSpPr txBox="1"/>
          <p:nvPr/>
        </p:nvSpPr>
        <p:spPr>
          <a:xfrm>
            <a:off x="6097994" y="3557964"/>
            <a:ext cx="1024644" cy="369332"/>
          </a:xfrm>
          <a:prstGeom prst="rect">
            <a:avLst/>
          </a:prstGeom>
          <a:noFill/>
        </p:spPr>
        <p:txBody>
          <a:bodyPr wrap="square" rtlCol="0">
            <a:spAutoFit/>
          </a:bodyPr>
          <a:lstStyle/>
          <a:p>
            <a:r>
              <a:rPr lang="en-US" dirty="0">
                <a:solidFill>
                  <a:schemeClr val="accent1"/>
                </a:solidFill>
              </a:rPr>
              <a:t>Merge!</a:t>
            </a:r>
          </a:p>
        </p:txBody>
      </p:sp>
      <p:sp>
        <p:nvSpPr>
          <p:cNvPr id="90" name="TextBox 89"/>
          <p:cNvSpPr txBox="1"/>
          <p:nvPr/>
        </p:nvSpPr>
        <p:spPr>
          <a:xfrm>
            <a:off x="3953425" y="2200606"/>
            <a:ext cx="1024644" cy="369332"/>
          </a:xfrm>
          <a:prstGeom prst="rect">
            <a:avLst/>
          </a:prstGeom>
          <a:noFill/>
        </p:spPr>
        <p:txBody>
          <a:bodyPr wrap="square" rtlCol="0">
            <a:spAutoFit/>
          </a:bodyPr>
          <a:lstStyle/>
          <a:p>
            <a:r>
              <a:rPr lang="en-US" dirty="0">
                <a:solidFill>
                  <a:schemeClr val="accent1"/>
                </a:solidFill>
              </a:rPr>
              <a:t>Merge!</a:t>
            </a:r>
          </a:p>
        </p:txBody>
      </p:sp>
      <p:grpSp>
        <p:nvGrpSpPr>
          <p:cNvPr id="93" name="Group 92"/>
          <p:cNvGrpSpPr/>
          <p:nvPr/>
        </p:nvGrpSpPr>
        <p:grpSpPr>
          <a:xfrm>
            <a:off x="459672" y="5487434"/>
            <a:ext cx="8148592" cy="1173546"/>
            <a:chOff x="459672" y="5487434"/>
            <a:chExt cx="8148592" cy="1173546"/>
          </a:xfrm>
        </p:grpSpPr>
        <p:sp>
          <p:nvSpPr>
            <p:cNvPr id="6" name="Rectangle 5"/>
            <p:cNvSpPr/>
            <p:nvPr/>
          </p:nvSpPr>
          <p:spPr>
            <a:xfrm>
              <a:off x="1484315"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7" name="Rectangle 6"/>
            <p:cNvSpPr/>
            <p:nvPr/>
          </p:nvSpPr>
          <p:spPr>
            <a:xfrm>
              <a:off x="261041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8" name="Rectangle 7"/>
            <p:cNvSpPr/>
            <p:nvPr/>
          </p:nvSpPr>
          <p:spPr>
            <a:xfrm>
              <a:off x="367481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9" name="Rectangle 8"/>
            <p:cNvSpPr/>
            <p:nvPr/>
          </p:nvSpPr>
          <p:spPr>
            <a:xfrm>
              <a:off x="478386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10" name="Rectangle 9"/>
            <p:cNvSpPr/>
            <p:nvPr/>
          </p:nvSpPr>
          <p:spPr>
            <a:xfrm>
              <a:off x="5830446"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11" name="Rectangle 10"/>
            <p:cNvSpPr/>
            <p:nvPr/>
          </p:nvSpPr>
          <p:spPr>
            <a:xfrm>
              <a:off x="6878420"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12" name="Rectangle 11"/>
            <p:cNvSpPr/>
            <p:nvPr/>
          </p:nvSpPr>
          <p:spPr>
            <a:xfrm>
              <a:off x="7903063"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13" name="Rectangle 12"/>
            <p:cNvSpPr/>
            <p:nvPr/>
          </p:nvSpPr>
          <p:spPr>
            <a:xfrm>
              <a:off x="459672" y="5487434"/>
              <a:ext cx="705201" cy="705201"/>
            </a:xfrm>
            <a:prstGeom prst="rect">
              <a:avLst/>
            </a:prstGeom>
            <a:solidFill>
              <a:schemeClr val="accent4">
                <a:lumMod val="20000"/>
                <a:lumOff val="80000"/>
              </a:schemeClr>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91" name="TextBox 90"/>
            <p:cNvSpPr txBox="1"/>
            <p:nvPr/>
          </p:nvSpPr>
          <p:spPr>
            <a:xfrm>
              <a:off x="1175797" y="6291648"/>
              <a:ext cx="7337893" cy="369332"/>
            </a:xfrm>
            <a:prstGeom prst="rect">
              <a:avLst/>
            </a:prstGeom>
            <a:noFill/>
          </p:spPr>
          <p:txBody>
            <a:bodyPr wrap="square" rtlCol="0">
              <a:spAutoFit/>
            </a:bodyPr>
            <a:lstStyle/>
            <a:p>
              <a:r>
                <a:rPr lang="en-US" dirty="0">
                  <a:solidFill>
                    <a:srgbClr val="DE6769"/>
                  </a:solidFill>
                </a:rPr>
                <a:t>A bunch of sorted lists of length 1 (in the order of the original sequence).</a:t>
              </a:r>
            </a:p>
          </p:txBody>
        </p:sp>
      </p:grpSp>
      <p:sp>
        <p:nvSpPr>
          <p:cNvPr id="92" name="TextBox 91"/>
          <p:cNvSpPr txBox="1"/>
          <p:nvPr/>
        </p:nvSpPr>
        <p:spPr>
          <a:xfrm>
            <a:off x="3546822" y="988313"/>
            <a:ext cx="1964553" cy="369332"/>
          </a:xfrm>
          <a:prstGeom prst="rect">
            <a:avLst/>
          </a:prstGeom>
          <a:noFill/>
        </p:spPr>
        <p:txBody>
          <a:bodyPr wrap="square" rtlCol="0">
            <a:spAutoFit/>
          </a:bodyPr>
          <a:lstStyle/>
          <a:p>
            <a:r>
              <a:rPr lang="en-US" dirty="0">
                <a:solidFill>
                  <a:srgbClr val="DE6769"/>
                </a:solidFill>
              </a:rPr>
              <a:t>Sorted sequence!</a:t>
            </a:r>
          </a:p>
        </p:txBody>
      </p:sp>
    </p:spTree>
    <p:extLst>
      <p:ext uri="{BB962C8B-B14F-4D97-AF65-F5344CB8AC3E}">
        <p14:creationId xmlns:p14="http://schemas.microsoft.com/office/powerpoint/2010/main" val="9792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down)">
                                      <p:cBhvr>
                                        <p:cTn id="15" dur="500"/>
                                        <p:tgtEl>
                                          <p:spTgt spid="6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500"/>
                                        <p:tgtEl>
                                          <p:spTgt spid="89"/>
                                        </p:tgtEl>
                                      </p:cBhvr>
                                    </p:animEffect>
                                  </p:childTnLst>
                                </p:cTn>
                              </p:par>
                              <p:par>
                                <p:cTn id="19" presetID="22" presetClass="entr" presetSubtype="4"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down)">
                                      <p:cBhvr>
                                        <p:cTn id="21" dur="500"/>
                                        <p:tgtEl>
                                          <p:spTgt spid="82"/>
                                        </p:tgtEl>
                                      </p:cBhvr>
                                    </p:animEffect>
                                  </p:childTnLst>
                                </p:cTn>
                              </p:par>
                              <p:par>
                                <p:cTn id="22" presetID="22" presetClass="entr" presetSubtype="4"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down)">
                                      <p:cBhvr>
                                        <p:cTn id="24" dur="500"/>
                                        <p:tgtEl>
                                          <p:spTgt spid="6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par>
                                <p:cTn id="28" presetID="22" presetClass="entr" presetSubtype="4"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500"/>
                                        <p:tgtEl>
                                          <p:spTgt spid="72"/>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down)">
                                      <p:cBhvr>
                                        <p:cTn id="41" dur="500"/>
                                        <p:tgtEl>
                                          <p:spTgt spid="6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down)">
                                      <p:cBhvr>
                                        <p:cTn id="44" dur="500"/>
                                        <p:tgtEl>
                                          <p:spTgt spid="90"/>
                                        </p:tgtEl>
                                      </p:cBhvr>
                                    </p:animEffect>
                                  </p:childTnLst>
                                </p:cTn>
                              </p:par>
                              <p:par>
                                <p:cTn id="45" presetID="22" presetClass="entr" presetSubtype="4"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down)">
                                      <p:cBhvr>
                                        <p:cTn id="47" dur="500"/>
                                        <p:tgtEl>
                                          <p:spTgt spid="6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questions</a:t>
            </a:r>
          </a:p>
        </p:txBody>
      </p:sp>
      <p:sp>
        <p:nvSpPr>
          <p:cNvPr id="3" name="Content Placeholder 2"/>
          <p:cNvSpPr>
            <a:spLocks noGrp="1"/>
          </p:cNvSpPr>
          <p:nvPr>
            <p:ph idx="1"/>
          </p:nvPr>
        </p:nvSpPr>
        <p:spPr>
          <a:xfrm>
            <a:off x="628650" y="1939103"/>
            <a:ext cx="3391557" cy="1639669"/>
          </a:xfrm>
        </p:spPr>
        <p:txBody>
          <a:bodyPr>
            <a:normAutofit/>
          </a:bodyPr>
          <a:lstStyle/>
          <a:p>
            <a:pPr marL="514350" indent="-514350">
              <a:buFont typeface="+mj-lt"/>
              <a:buAutoNum type="arabicPeriod"/>
            </a:pPr>
            <a:r>
              <a:rPr lang="en-US" sz="3200" dirty="0"/>
              <a:t>Does this work?</a:t>
            </a:r>
          </a:p>
          <a:p>
            <a:pPr marL="514350" indent="-514350">
              <a:buFont typeface="+mj-lt"/>
              <a:buAutoNum type="arabicPeriod"/>
            </a:pPr>
            <a:r>
              <a:rPr lang="en-US" sz="3200" dirty="0"/>
              <a:t>Is it fast?</a:t>
            </a:r>
          </a:p>
        </p:txBody>
      </p:sp>
      <p:sp>
        <p:nvSpPr>
          <p:cNvPr id="5" name="TextBox 4"/>
          <p:cNvSpPr txBox="1"/>
          <p:nvPr/>
        </p:nvSpPr>
        <p:spPr>
          <a:xfrm>
            <a:off x="628650" y="4883901"/>
            <a:ext cx="2692546" cy="1261884"/>
          </a:xfrm>
          <a:prstGeom prst="rect">
            <a:avLst/>
          </a:prstGeom>
          <a:noFill/>
        </p:spPr>
        <p:txBody>
          <a:bodyPr wrap="square" rtlCol="0">
            <a:spAutoFit/>
          </a:bodyPr>
          <a:lstStyle/>
          <a:p>
            <a:r>
              <a:rPr lang="en-US" sz="2800" dirty="0"/>
              <a:t>Empirically: </a:t>
            </a:r>
          </a:p>
          <a:p>
            <a:pPr marL="457200" indent="-457200">
              <a:buFont typeface="+mj-lt"/>
              <a:buAutoNum type="arabicPeriod"/>
            </a:pPr>
            <a:r>
              <a:rPr lang="en-US" sz="2400" dirty="0"/>
              <a:t>Seems to work. </a:t>
            </a:r>
          </a:p>
          <a:p>
            <a:pPr marL="457200" indent="-457200">
              <a:buFont typeface="+mj-lt"/>
              <a:buAutoNum type="arabicPeriod"/>
            </a:pPr>
            <a:r>
              <a:rPr lang="en-US" sz="2400" dirty="0"/>
              <a:t>Seems fast.</a:t>
            </a:r>
          </a:p>
        </p:txBody>
      </p:sp>
      <p:sp>
        <p:nvSpPr>
          <p:cNvPr id="4" name="TextBox 3"/>
          <p:cNvSpPr txBox="1"/>
          <p:nvPr/>
        </p:nvSpPr>
        <p:spPr>
          <a:xfrm>
            <a:off x="4715861" y="2297272"/>
            <a:ext cx="3799489" cy="461665"/>
          </a:xfrm>
          <a:prstGeom prst="rect">
            <a:avLst/>
          </a:prstGeom>
          <a:noFill/>
        </p:spPr>
        <p:txBody>
          <a:bodyPr wrap="square" rtlCol="0">
            <a:spAutoFit/>
          </a:bodyPr>
          <a:lstStyle/>
          <a:p>
            <a:r>
              <a:rPr lang="en-US" sz="2400" dirty="0" err="1">
                <a:solidFill>
                  <a:schemeClr val="accent4"/>
                </a:solidFill>
              </a:rPr>
              <a:t>IPython</a:t>
            </a:r>
            <a:r>
              <a:rPr lang="en-US" sz="2400" dirty="0">
                <a:solidFill>
                  <a:schemeClr val="accent4"/>
                </a:solidFill>
              </a:rPr>
              <a:t> notebook says</a:t>
            </a:r>
            <a:r>
              <a:rPr lang="mr-IN" sz="2400" dirty="0">
                <a:solidFill>
                  <a:schemeClr val="accent4"/>
                </a:solidFill>
              </a:rPr>
              <a:t>…</a:t>
            </a:r>
            <a:endParaRPr lang="en-US" sz="2400" dirty="0">
              <a:solidFill>
                <a:schemeClr val="accent4"/>
              </a:solidFill>
            </a:endParaRPr>
          </a:p>
        </p:txBody>
      </p:sp>
      <p:pic>
        <p:nvPicPr>
          <p:cNvPr id="6" name="Picture 5">
            <a:extLst>
              <a:ext uri="{FF2B5EF4-FFF2-40B4-BE49-F238E27FC236}">
                <a16:creationId xmlns:a16="http://schemas.microsoft.com/office/drawing/2014/main" id="{944AF76C-83AA-654A-B3E9-5DA60D6A0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4032" y="2672987"/>
            <a:ext cx="5361459" cy="4021095"/>
          </a:xfrm>
          <a:prstGeom prst="rect">
            <a:avLst/>
          </a:prstGeom>
        </p:spPr>
      </p:pic>
    </p:spTree>
    <p:extLst>
      <p:ext uri="{BB962C8B-B14F-4D97-AF65-F5344CB8AC3E}">
        <p14:creationId xmlns:p14="http://schemas.microsoft.com/office/powerpoint/2010/main" val="196186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048A-5B5C-914C-9C02-D11AD4FDC746}"/>
              </a:ext>
            </a:extLst>
          </p:cNvPr>
          <p:cNvSpPr>
            <a:spLocks noGrp="1"/>
          </p:cNvSpPr>
          <p:nvPr>
            <p:ph type="title"/>
          </p:nvPr>
        </p:nvSpPr>
        <p:spPr/>
        <p:txBody>
          <a:bodyPr/>
          <a:lstStyle/>
          <a:p>
            <a:r>
              <a:rPr lang="en-US" dirty="0"/>
              <a:t>It works</a:t>
            </a:r>
          </a:p>
        </p:txBody>
      </p:sp>
      <p:sp>
        <p:nvSpPr>
          <p:cNvPr id="3" name="Content Placeholder 2">
            <a:extLst>
              <a:ext uri="{FF2B5EF4-FFF2-40B4-BE49-F238E27FC236}">
                <a16:creationId xmlns:a16="http://schemas.microsoft.com/office/drawing/2014/main" id="{868DC4B6-CDF4-7C4A-914A-9D8F69C47918}"/>
              </a:ext>
            </a:extLst>
          </p:cNvPr>
          <p:cNvSpPr>
            <a:spLocks noGrp="1"/>
          </p:cNvSpPr>
          <p:nvPr>
            <p:ph idx="1"/>
          </p:nvPr>
        </p:nvSpPr>
        <p:spPr>
          <a:xfrm>
            <a:off x="628650" y="1690689"/>
            <a:ext cx="7886700" cy="4486274"/>
          </a:xfrm>
        </p:spPr>
        <p:txBody>
          <a:bodyPr/>
          <a:lstStyle/>
          <a:p>
            <a:r>
              <a:rPr lang="en-US" dirty="0"/>
              <a:t>Yet another job for…</a:t>
            </a:r>
          </a:p>
        </p:txBody>
      </p:sp>
      <p:sp>
        <p:nvSpPr>
          <p:cNvPr id="4" name="Content Placeholder 2">
            <a:extLst>
              <a:ext uri="{FF2B5EF4-FFF2-40B4-BE49-F238E27FC236}">
                <a16:creationId xmlns:a16="http://schemas.microsoft.com/office/drawing/2014/main" id="{DB146BD7-BAA1-564B-AE17-F68D211EA4A3}"/>
              </a:ext>
            </a:extLst>
          </p:cNvPr>
          <p:cNvSpPr txBox="1">
            <a:spLocks/>
          </p:cNvSpPr>
          <p:nvPr/>
        </p:nvSpPr>
        <p:spPr>
          <a:xfrm>
            <a:off x="1338685" y="2777923"/>
            <a:ext cx="6466630" cy="2720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600" b="1" dirty="0">
                <a:solidFill>
                  <a:schemeClr val="accent4"/>
                </a:solidFill>
              </a:rPr>
              <a:t>Proof By Induction!</a:t>
            </a:r>
          </a:p>
        </p:txBody>
      </p:sp>
      <p:sp>
        <p:nvSpPr>
          <p:cNvPr id="5" name="TextBox 4">
            <a:extLst>
              <a:ext uri="{FF2B5EF4-FFF2-40B4-BE49-F238E27FC236}">
                <a16:creationId xmlns:a16="http://schemas.microsoft.com/office/drawing/2014/main" id="{C4E7BB47-0D21-784D-B825-58A0E9E77B0A}"/>
              </a:ext>
            </a:extLst>
          </p:cNvPr>
          <p:cNvSpPr txBox="1"/>
          <p:nvPr/>
        </p:nvSpPr>
        <p:spPr>
          <a:xfrm>
            <a:off x="4211008" y="5432282"/>
            <a:ext cx="3819646" cy="646331"/>
          </a:xfrm>
          <a:prstGeom prst="rect">
            <a:avLst/>
          </a:prstGeom>
          <a:noFill/>
        </p:spPr>
        <p:txBody>
          <a:bodyPr wrap="square" rtlCol="0">
            <a:spAutoFit/>
          </a:bodyPr>
          <a:lstStyle/>
          <a:p>
            <a:r>
              <a:rPr lang="en-US" dirty="0">
                <a:solidFill>
                  <a:srgbClr val="7030A0"/>
                </a:solidFill>
              </a:rPr>
              <a:t>Work this out!  There’s a skipped slide with an outline to help you get started.</a:t>
            </a:r>
          </a:p>
        </p:txBody>
      </p:sp>
      <p:pic>
        <p:nvPicPr>
          <p:cNvPr id="6" name="Picture 5">
            <a:extLst>
              <a:ext uri="{FF2B5EF4-FFF2-40B4-BE49-F238E27FC236}">
                <a16:creationId xmlns:a16="http://schemas.microsoft.com/office/drawing/2014/main" id="{C4ACCD3A-E204-7141-A1F6-3A543D81E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3349" y="5616740"/>
            <a:ext cx="952678" cy="1090419"/>
          </a:xfrm>
          <a:prstGeom prst="rect">
            <a:avLst/>
          </a:prstGeom>
        </p:spPr>
      </p:pic>
    </p:spTree>
    <p:extLst>
      <p:ext uri="{BB962C8B-B14F-4D97-AF65-F5344CB8AC3E}">
        <p14:creationId xmlns:p14="http://schemas.microsoft.com/office/powerpoint/2010/main" val="11722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708"/>
            <a:ext cx="7886700" cy="907083"/>
          </a:xfrm>
        </p:spPr>
        <p:txBody>
          <a:bodyPr/>
          <a:lstStyle/>
          <a:p>
            <a:r>
              <a:rPr lang="en-US" dirty="0"/>
              <a:t>It works</a:t>
            </a:r>
            <a:endParaRPr lang="en-US" dirty="0">
              <a:solidFill>
                <a:schemeClr val="accent5"/>
              </a:solidFill>
            </a:endParaRPr>
          </a:p>
        </p:txBody>
      </p:sp>
      <p:sp>
        <p:nvSpPr>
          <p:cNvPr id="3" name="Content Placeholder 2"/>
          <p:cNvSpPr>
            <a:spLocks noGrp="1"/>
          </p:cNvSpPr>
          <p:nvPr>
            <p:ph idx="1"/>
          </p:nvPr>
        </p:nvSpPr>
        <p:spPr>
          <a:xfrm>
            <a:off x="628650" y="954635"/>
            <a:ext cx="7069609" cy="1568222"/>
          </a:xfrm>
        </p:spPr>
        <p:txBody>
          <a:bodyPr>
            <a:normAutofit/>
          </a:bodyPr>
          <a:lstStyle/>
          <a:p>
            <a:r>
              <a:rPr lang="en-US" sz="2400" b="1" dirty="0">
                <a:solidFill>
                  <a:schemeClr val="accent4"/>
                </a:solidFill>
              </a:rPr>
              <a:t>Inductive hypothesis: </a:t>
            </a:r>
          </a:p>
          <a:p>
            <a:pPr marL="0" indent="0" algn="ctr">
              <a:buNone/>
            </a:pPr>
            <a:r>
              <a:rPr lang="en-US" sz="2400" dirty="0"/>
              <a:t>“In every the recursive call on an array of length at most </a:t>
            </a:r>
            <a:r>
              <a:rPr lang="en-US" sz="2400" dirty="0" err="1"/>
              <a:t>i</a:t>
            </a:r>
            <a:r>
              <a:rPr lang="en-US" sz="2400" dirty="0"/>
              <a:t>, MERGESORT returns a sorted array.”</a:t>
            </a:r>
          </a:p>
          <a:p>
            <a:pPr marL="0" indent="0" algn="ctr">
              <a:buNone/>
            </a:pPr>
            <a:endParaRPr lang="en-US" sz="1800" dirty="0">
              <a:solidFill>
                <a:schemeClr val="accent1"/>
              </a:solidFill>
            </a:endParaRP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5375189" y="2522857"/>
                <a:ext cx="3808090" cy="2755443"/>
              </a:xfrm>
              <a:prstGeom prst="rect">
                <a:avLst/>
              </a:prstGeom>
              <a:solidFill>
                <a:schemeClr val="accent2">
                  <a:lumMod val="20000"/>
                  <a:lumOff val="80000"/>
                </a:schemeClr>
              </a:solidFill>
              <a:ln>
                <a:solidFill>
                  <a:schemeClr val="accent2">
                    <a:lumMod val="50000"/>
                  </a:schemeClr>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dirty="0"/>
              </a:p>
              <a:p>
                <a:r>
                  <a:rPr lang="en-US" sz="1800" dirty="0">
                    <a:solidFill>
                      <a:schemeClr val="accent4"/>
                    </a:solidFill>
                  </a:rPr>
                  <a:t>MERGESORT</a:t>
                </a:r>
                <a:r>
                  <a:rPr lang="en-US" sz="1800" dirty="0"/>
                  <a:t>(A):</a:t>
                </a:r>
              </a:p>
              <a:p>
                <a:pPr lvl="1"/>
                <a:r>
                  <a:rPr lang="en-US" sz="1800" dirty="0"/>
                  <a:t>n = length(A)</a:t>
                </a:r>
              </a:p>
              <a:p>
                <a:pPr lvl="1"/>
                <a:r>
                  <a:rPr lang="en-US" sz="1800" b="1" dirty="0"/>
                  <a:t>if</a:t>
                </a:r>
                <a:r>
                  <a:rPr lang="en-US" sz="1800" dirty="0"/>
                  <a:t> n </a:t>
                </a:r>
                <a14:m>
                  <m:oMath xmlns:m="http://schemas.openxmlformats.org/officeDocument/2006/math">
                    <m:r>
                      <a:rPr lang="en-US" sz="1800" i="1" smtClean="0">
                        <a:latin typeface="Cambria Math" charset="0"/>
                        <a:ea typeface="Cambria Math" charset="0"/>
                        <a:cs typeface="Cambria Math" charset="0"/>
                      </a:rPr>
                      <m:t>≤</m:t>
                    </m:r>
                  </m:oMath>
                </a14:m>
                <a:r>
                  <a:rPr lang="en-US" sz="1800" dirty="0"/>
                  <a:t> 1:</a:t>
                </a:r>
              </a:p>
              <a:p>
                <a:pPr lvl="2"/>
                <a:r>
                  <a:rPr lang="en-US" sz="1800" b="1" dirty="0"/>
                  <a:t>return</a:t>
                </a:r>
                <a:r>
                  <a:rPr lang="en-US" sz="1800" dirty="0"/>
                  <a:t> A</a:t>
                </a:r>
              </a:p>
              <a:p>
                <a:pPr lvl="1"/>
                <a:r>
                  <a:rPr lang="en-US" sz="1800" dirty="0"/>
                  <a:t>L = </a:t>
                </a:r>
                <a:r>
                  <a:rPr lang="en-US" sz="1800" dirty="0">
                    <a:solidFill>
                      <a:schemeClr val="accent4"/>
                    </a:solidFill>
                  </a:rPr>
                  <a:t>MERGESORT</a:t>
                </a:r>
                <a:r>
                  <a:rPr lang="en-US" sz="1800" dirty="0"/>
                  <a:t>(A[1 : n/2])</a:t>
                </a:r>
              </a:p>
              <a:p>
                <a:pPr lvl="1"/>
                <a:r>
                  <a:rPr lang="en-US" sz="1800" dirty="0"/>
                  <a:t>R = </a:t>
                </a:r>
                <a:r>
                  <a:rPr lang="en-US" sz="1800" dirty="0">
                    <a:solidFill>
                      <a:schemeClr val="accent4"/>
                    </a:solidFill>
                  </a:rPr>
                  <a:t>MERGESORT</a:t>
                </a:r>
                <a:r>
                  <a:rPr lang="en-US" sz="1800" dirty="0"/>
                  <a:t>(A[n/2+1 : n])</a:t>
                </a:r>
              </a:p>
              <a:p>
                <a:pPr lvl="1"/>
                <a:r>
                  <a:rPr lang="en-US" sz="1800" b="1" dirty="0"/>
                  <a:t>return</a:t>
                </a:r>
                <a:r>
                  <a:rPr lang="en-US" sz="1800" dirty="0"/>
                  <a:t> </a:t>
                </a:r>
                <a:r>
                  <a:rPr lang="en-US" sz="1800" dirty="0">
                    <a:solidFill>
                      <a:schemeClr val="accent5"/>
                    </a:solidFill>
                  </a:rPr>
                  <a:t>MERGE</a:t>
                </a:r>
                <a:r>
                  <a:rPr lang="en-US" sz="1800" dirty="0"/>
                  <a:t>(L,R)</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5375189" y="2522857"/>
                <a:ext cx="3808090" cy="2755443"/>
              </a:xfrm>
              <a:prstGeom prst="rect">
                <a:avLst/>
              </a:prstGeom>
              <a:blipFill>
                <a:blip r:embed="rId2"/>
                <a:stretch>
                  <a:fillRect l="-662"/>
                </a:stretch>
              </a:blipFill>
              <a:ln>
                <a:solidFill>
                  <a:schemeClr val="accent2">
                    <a:lumMod val="50000"/>
                  </a:schemeClr>
                </a:solidFill>
              </a:ln>
            </p:spPr>
            <p:txBody>
              <a:bodyPr/>
              <a:lstStyle/>
              <a:p>
                <a:r>
                  <a:rPr lang="en-US">
                    <a:noFill/>
                  </a:rPr>
                  <a:t> </a:t>
                </a:r>
              </a:p>
            </p:txBody>
          </p:sp>
        </mc:Fallback>
      </mc:AlternateContent>
      <p:sp>
        <p:nvSpPr>
          <p:cNvPr id="5" name="TextBox 4"/>
          <p:cNvSpPr txBox="1"/>
          <p:nvPr/>
        </p:nvSpPr>
        <p:spPr>
          <a:xfrm>
            <a:off x="110633" y="2174440"/>
            <a:ext cx="5155848" cy="4878259"/>
          </a:xfrm>
          <a:prstGeom prst="rect">
            <a:avLst/>
          </a:prstGeom>
          <a:noFill/>
        </p:spPr>
        <p:txBody>
          <a:bodyPr wrap="square" rtlCol="0">
            <a:spAutoFit/>
          </a:bodyPr>
          <a:lstStyle/>
          <a:p>
            <a:pPr marL="800100" lvl="1" indent="-342900">
              <a:buFont typeface="Arial" charset="0"/>
              <a:buChar char="•"/>
            </a:pPr>
            <a:r>
              <a:rPr lang="en-US" sz="2400" b="1" dirty="0">
                <a:solidFill>
                  <a:schemeClr val="accent4"/>
                </a:solidFill>
              </a:rPr>
              <a:t>Base case (</a:t>
            </a:r>
            <a:r>
              <a:rPr lang="en-US" sz="2400" b="1" dirty="0" err="1">
                <a:solidFill>
                  <a:schemeClr val="accent4"/>
                </a:solidFill>
              </a:rPr>
              <a:t>i</a:t>
            </a:r>
            <a:r>
              <a:rPr lang="en-US" sz="2400" b="1" dirty="0">
                <a:solidFill>
                  <a:schemeClr val="accent4"/>
                </a:solidFill>
              </a:rPr>
              <a:t>=1): </a:t>
            </a:r>
            <a:r>
              <a:rPr lang="en-US" sz="2400" dirty="0"/>
              <a:t>a 1-element array is always sorted.</a:t>
            </a:r>
          </a:p>
          <a:p>
            <a:pPr marL="800100" lvl="1" indent="-342900">
              <a:buFont typeface="Arial" charset="0"/>
              <a:buChar char="•"/>
            </a:pPr>
            <a:endParaRPr lang="en-US" sz="1200" dirty="0"/>
          </a:p>
          <a:p>
            <a:pPr marL="800100" lvl="1" indent="-342900">
              <a:buFont typeface="Arial" charset="0"/>
              <a:buChar char="•"/>
            </a:pPr>
            <a:r>
              <a:rPr lang="en-US" sz="2400" b="1" dirty="0">
                <a:solidFill>
                  <a:schemeClr val="accent4"/>
                </a:solidFill>
              </a:rPr>
              <a:t>Inductive step: </a:t>
            </a:r>
            <a:r>
              <a:rPr lang="en-US" sz="2400" dirty="0"/>
              <a:t>Need to show: if the inductive hypothesis holds for k&lt;</a:t>
            </a:r>
            <a:r>
              <a:rPr lang="en-US" sz="2400" dirty="0" err="1"/>
              <a:t>i</a:t>
            </a:r>
            <a:r>
              <a:rPr lang="en-US" sz="2400" dirty="0"/>
              <a:t>, then it holds for k=</a:t>
            </a:r>
            <a:r>
              <a:rPr lang="en-US" sz="2400" dirty="0" err="1"/>
              <a:t>i</a:t>
            </a:r>
            <a:r>
              <a:rPr lang="en-US" sz="2400" dirty="0"/>
              <a:t>.</a:t>
            </a:r>
          </a:p>
          <a:p>
            <a:pPr marL="800100" lvl="1" indent="-342900">
              <a:buFont typeface="Arial" charset="0"/>
              <a:buChar char="•"/>
            </a:pPr>
            <a:r>
              <a:rPr lang="en-US" sz="2400" dirty="0"/>
              <a:t>Aka, need to show that if L and R are sorted, then MERGE(L,R) is sorted.</a:t>
            </a:r>
          </a:p>
          <a:p>
            <a:pPr marL="800100" lvl="1" indent="-342900">
              <a:buFont typeface="Arial" charset="0"/>
              <a:buChar char="•"/>
            </a:pPr>
            <a:endParaRPr lang="en-US" sz="1100" dirty="0"/>
          </a:p>
          <a:p>
            <a:pPr marL="800100" lvl="1" indent="-342900">
              <a:buFont typeface="Arial" charset="0"/>
              <a:buChar char="•"/>
            </a:pPr>
            <a:r>
              <a:rPr lang="en-US" sz="2400" b="1" dirty="0">
                <a:solidFill>
                  <a:schemeClr val="accent4"/>
                </a:solidFill>
              </a:rPr>
              <a:t>Conclusion: </a:t>
            </a:r>
            <a:r>
              <a:rPr lang="en-US" sz="2400" dirty="0"/>
              <a:t>In the top recursive call, MERGESORT returns a sorted array.</a:t>
            </a:r>
            <a:endParaRPr lang="en-US" sz="2400" dirty="0">
              <a:solidFill>
                <a:schemeClr val="accent4"/>
              </a:solidFill>
            </a:endParaRPr>
          </a:p>
          <a:p>
            <a:pPr marL="342900" indent="-342900">
              <a:buFont typeface="Arial" charset="0"/>
              <a:buChar char="•"/>
            </a:pPr>
            <a:endParaRPr lang="en-US" sz="2400" dirty="0"/>
          </a:p>
        </p:txBody>
      </p:sp>
      <p:sp>
        <p:nvSpPr>
          <p:cNvPr id="7" name="TextBox 6"/>
          <p:cNvSpPr txBox="1"/>
          <p:nvPr/>
        </p:nvSpPr>
        <p:spPr>
          <a:xfrm>
            <a:off x="5266481" y="5476053"/>
            <a:ext cx="3198281" cy="1231106"/>
          </a:xfrm>
          <a:prstGeom prst="rect">
            <a:avLst/>
          </a:prstGeom>
          <a:noFill/>
        </p:spPr>
        <p:txBody>
          <a:bodyPr wrap="square" rtlCol="0">
            <a:spAutoFit/>
          </a:bodyPr>
          <a:lstStyle/>
          <a:p>
            <a:pPr algn="ctr"/>
            <a:r>
              <a:rPr lang="en-US" dirty="0">
                <a:solidFill>
                  <a:srgbClr val="7030A0"/>
                </a:solidFill>
              </a:rPr>
              <a:t>Fill in the inductive step!</a:t>
            </a:r>
          </a:p>
          <a:p>
            <a:pPr algn="ctr"/>
            <a:r>
              <a:rPr lang="en-US" sz="1400" dirty="0">
                <a:solidFill>
                  <a:srgbClr val="7030A0"/>
                </a:solidFill>
              </a:rPr>
              <a:t>HINT: You will need to prove that the MERGE algorithm is correct, for which you may need…another proof by induction!</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93277" y="5278300"/>
            <a:ext cx="952678" cy="1090419"/>
          </a:xfrm>
          <a:prstGeom prst="rect">
            <a:avLst/>
          </a:prstGeom>
        </p:spPr>
      </p:pic>
      <p:sp>
        <p:nvSpPr>
          <p:cNvPr id="6" name="Rectangle 5">
            <a:extLst>
              <a:ext uri="{FF2B5EF4-FFF2-40B4-BE49-F238E27FC236}">
                <a16:creationId xmlns:a16="http://schemas.microsoft.com/office/drawing/2014/main" id="{0E6CFDE1-2691-554C-A219-05037558ED34}"/>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
        <p:nvSpPr>
          <p:cNvPr id="9" name="TextBox 8">
            <a:extLst>
              <a:ext uri="{FF2B5EF4-FFF2-40B4-BE49-F238E27FC236}">
                <a16:creationId xmlns:a16="http://schemas.microsoft.com/office/drawing/2014/main" id="{4A29DE37-193D-E749-B343-2F638A678E54}"/>
              </a:ext>
            </a:extLst>
          </p:cNvPr>
          <p:cNvSpPr txBox="1"/>
          <p:nvPr/>
        </p:nvSpPr>
        <p:spPr>
          <a:xfrm>
            <a:off x="2668066" y="60541"/>
            <a:ext cx="3183038" cy="369332"/>
          </a:xfrm>
          <a:prstGeom prst="rect">
            <a:avLst/>
          </a:prstGeom>
          <a:noFill/>
          <a:ln>
            <a:solidFill>
              <a:schemeClr val="tx1"/>
            </a:solidFill>
          </a:ln>
        </p:spPr>
        <p:txBody>
          <a:bodyPr wrap="square" rtlCol="0">
            <a:spAutoFit/>
          </a:bodyPr>
          <a:lstStyle/>
          <a:p>
            <a:pPr algn="ctr"/>
            <a:r>
              <a:rPr lang="en-US" dirty="0"/>
              <a:t>THIS SLIDE SKIPPED IN CLASS</a:t>
            </a:r>
          </a:p>
        </p:txBody>
      </p:sp>
    </p:spTree>
    <p:extLst>
      <p:ext uri="{BB962C8B-B14F-4D97-AF65-F5344CB8AC3E}">
        <p14:creationId xmlns:p14="http://schemas.microsoft.com/office/powerpoint/2010/main" val="1054219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It’s fast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err="1"/>
                  <a:t>MergeSort</a:t>
                </a:r>
                <a:r>
                  <a:rPr lang="en-US" dirty="0"/>
                  <a:t> runs in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𝑛</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log</m:t>
                            </m:r>
                          </m:fName>
                          <m:e>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17936" y="3623316"/>
                <a:ext cx="8972053" cy="132343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solidFill>
                  </a:rPr>
                  <a:t>Proof coming soon.</a:t>
                </a:r>
              </a:p>
              <a:p>
                <a:pPr marL="457200" indent="-457200">
                  <a:buFont typeface="Arial" panose="020B0604020202020204" pitchFamily="34" charset="0"/>
                  <a:buChar char="•"/>
                </a:pPr>
                <a:r>
                  <a:rPr lang="en-US" sz="2800" dirty="0">
                    <a:solidFill>
                      <a:schemeClr val="tx1"/>
                    </a:solidFill>
                  </a:rPr>
                  <a:t>But first, how does this compare to </a:t>
                </a:r>
                <a:r>
                  <a:rPr lang="en-US" sz="2800" dirty="0" err="1">
                    <a:solidFill>
                      <a:schemeClr val="tx1"/>
                    </a:solidFill>
                  </a:rPr>
                  <a:t>InsertionSort</a:t>
                </a:r>
                <a:r>
                  <a:rPr lang="en-US" sz="2800" dirty="0">
                    <a:solidFill>
                      <a:schemeClr val="tx1"/>
                    </a:solidFill>
                  </a:rPr>
                  <a:t>?</a:t>
                </a:r>
                <a:endParaRPr lang="en-US" sz="2400" dirty="0"/>
              </a:p>
              <a:p>
                <a:pPr marL="800100" lvl="1" indent="-342900">
                  <a:buFont typeface="Arial" panose="020B0604020202020204" pitchFamily="34" charset="0"/>
                  <a:buChar char="•"/>
                </a:pPr>
                <a:r>
                  <a:rPr lang="en-US" sz="2400" dirty="0">
                    <a:solidFill>
                      <a:schemeClr val="tx1"/>
                    </a:solidFill>
                  </a:rPr>
                  <a:t>Recall </a:t>
                </a:r>
                <a:r>
                  <a:rPr lang="en-US" sz="2400" dirty="0" err="1">
                    <a:solidFill>
                      <a:schemeClr val="tx1"/>
                    </a:solidFill>
                  </a:rPr>
                  <a:t>InsertionSort</a:t>
                </a:r>
                <a:r>
                  <a:rPr lang="en-US" sz="2400" dirty="0">
                    <a:solidFill>
                      <a:schemeClr val="tx1"/>
                    </a:solidFill>
                  </a:rPr>
                  <a:t> ran in time O</a:t>
                </a:r>
                <a14:m>
                  <m:oMath xmlns:m="http://schemas.openxmlformats.org/officeDocument/2006/math">
                    <m:d>
                      <m:dPr>
                        <m:ctrlPr>
                          <a:rPr lang="en-US" sz="2400" b="0" i="1" smtClean="0">
                            <a:solidFill>
                              <a:schemeClr val="tx1"/>
                            </a:solidFill>
                            <a:latin typeface="Cambria Math" panose="02040503050406030204" pitchFamily="18" charset="0"/>
                          </a:rPr>
                        </m:ctrlPr>
                      </m:dPr>
                      <m:e>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panose="02040503050406030204" pitchFamily="18" charset="0"/>
                              </a:rPr>
                              <m:t>𝑛</m:t>
                            </m:r>
                          </m:e>
                          <m:sup>
                            <m:r>
                              <a:rPr lang="en-US" sz="2400" b="0" i="1" smtClean="0">
                                <a:solidFill>
                                  <a:schemeClr val="tx1"/>
                                </a:solidFill>
                                <a:latin typeface="Cambria Math" panose="02040503050406030204" pitchFamily="18" charset="0"/>
                              </a:rPr>
                              <m:t>2</m:t>
                            </m:r>
                          </m:sup>
                        </m:sSup>
                      </m:e>
                    </m:d>
                  </m:oMath>
                </a14:m>
                <a:r>
                  <a:rPr lang="en-US" sz="2400" dirty="0">
                    <a:solidFill>
                      <a:schemeClr val="tx1"/>
                    </a:solidFill>
                  </a:rPr>
                  <a:t>.</a:t>
                </a:r>
                <a:endParaRPr lang="en-US" sz="2400" dirty="0">
                  <a:solidFill>
                    <a:schemeClr val="accent4"/>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17936" y="3623316"/>
                <a:ext cx="8972053" cy="1323439"/>
              </a:xfrm>
              <a:prstGeom prst="rect">
                <a:avLst/>
              </a:prstGeom>
              <a:blipFill>
                <a:blip r:embed="rId3"/>
                <a:stretch>
                  <a:fillRect l="-1132" t="-3774" b="-8491"/>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71686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28650" y="365126"/>
                <a:ext cx="8515350" cy="1325563"/>
              </a:xfrm>
            </p:spPr>
            <p:txBody>
              <a:bodyPr>
                <a:normAutofit/>
              </a:bodyPr>
              <a:lstStyle/>
              <a:p>
                <a14:m>
                  <m:oMath xmlns:m="http://schemas.openxmlformats.org/officeDocument/2006/math">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b="0" i="1" smtClean="0">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b="0" i="1" smtClean="0">
                            <a:latin typeface="Cambria Math" panose="02040503050406030204" pitchFamily="18" charset="0"/>
                          </a:rPr>
                          <m:t>𝑂</m:t>
                        </m:r>
                        <m:r>
                          <a:rPr lang="en-US" sz="4000" b="0" i="1" smtClean="0">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b="0" i="1" smtClean="0">
                        <a:latin typeface="Cambria Math" panose="02040503050406030204" pitchFamily="18" charset="0"/>
                      </a:rPr>
                      <m:t>)</m:t>
                    </m:r>
                  </m:oMath>
                </a14:m>
                <a:r>
                  <a:rPr lang="en-US" sz="4000" dirty="0"/>
                  <a:t>?  (Empirically)</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28650" y="365126"/>
                <a:ext cx="8515350" cy="1325563"/>
              </a:xfrm>
              <a:blipFill>
                <a:blip r:embed="rId2"/>
                <a:stretch>
                  <a:fillRect l="-894"/>
                </a:stretch>
              </a:blipFill>
            </p:spPr>
            <p:txBody>
              <a:bodyPr/>
              <a:lstStyle/>
              <a:p>
                <a:r>
                  <a:rPr lang="en-US">
                    <a:noFill/>
                  </a:rPr>
                  <a:t> </a:t>
                </a:r>
              </a:p>
            </p:txBody>
          </p:sp>
        </mc:Fallback>
      </mc:AlternateContent>
      <p:sp>
        <p:nvSpPr>
          <p:cNvPr id="5" name="TextBox 4"/>
          <p:cNvSpPr txBox="1"/>
          <p:nvPr/>
        </p:nvSpPr>
        <p:spPr>
          <a:xfrm>
            <a:off x="4930346" y="92906"/>
            <a:ext cx="4213654" cy="369332"/>
          </a:xfrm>
          <a:prstGeom prst="rect">
            <a:avLst/>
          </a:prstGeom>
          <a:noFill/>
        </p:spPr>
        <p:txBody>
          <a:bodyPr wrap="square" rtlCol="0">
            <a:spAutoFit/>
          </a:bodyPr>
          <a:lstStyle/>
          <a:p>
            <a:r>
              <a:rPr lang="en-US" dirty="0"/>
              <a:t>[See Lecture 2 </a:t>
            </a:r>
            <a:r>
              <a:rPr lang="en-US" dirty="0" err="1"/>
              <a:t>IPython</a:t>
            </a:r>
            <a:r>
              <a:rPr lang="en-US" dirty="0"/>
              <a:t> Notebook for code]</a:t>
            </a:r>
          </a:p>
        </p:txBody>
      </p:sp>
      <p:pic>
        <p:nvPicPr>
          <p:cNvPr id="8" name="Picture 7">
            <a:extLst>
              <a:ext uri="{FF2B5EF4-FFF2-40B4-BE49-F238E27FC236}">
                <a16:creationId xmlns:a16="http://schemas.microsoft.com/office/drawing/2014/main" id="{4815BEAF-46D7-EB46-8169-55D57300167B}"/>
              </a:ext>
            </a:extLst>
          </p:cNvPr>
          <p:cNvPicPr>
            <a:picLocks noChangeAspect="1"/>
          </p:cNvPicPr>
          <p:nvPr/>
        </p:nvPicPr>
        <p:blipFill>
          <a:blip r:embed="rId3"/>
          <a:stretch>
            <a:fillRect/>
          </a:stretch>
        </p:blipFill>
        <p:spPr>
          <a:xfrm>
            <a:off x="117666" y="1309816"/>
            <a:ext cx="7397578" cy="5548184"/>
          </a:xfrm>
          <a:prstGeom prst="rect">
            <a:avLst/>
          </a:prstGeom>
        </p:spPr>
      </p:pic>
      <p:sp>
        <p:nvSpPr>
          <p:cNvPr id="6" name="TextBox 5"/>
          <p:cNvSpPr txBox="1"/>
          <p:nvPr/>
        </p:nvSpPr>
        <p:spPr>
          <a:xfrm>
            <a:off x="7037173" y="2717046"/>
            <a:ext cx="2172549" cy="369332"/>
          </a:xfrm>
          <a:prstGeom prst="rect">
            <a:avLst/>
          </a:prstGeom>
          <a:noFill/>
        </p:spPr>
        <p:txBody>
          <a:bodyPr wrap="square" rtlCol="0">
            <a:spAutoFit/>
          </a:bodyPr>
          <a:lstStyle/>
          <a:p>
            <a:pPr algn="ctr"/>
            <a:r>
              <a:rPr lang="en-US" dirty="0">
                <a:solidFill>
                  <a:srgbClr val="DE6769"/>
                </a:solidFill>
              </a:rPr>
              <a:t>O(n</a:t>
            </a:r>
            <a:r>
              <a:rPr lang="en-US" baseline="30000" dirty="0">
                <a:solidFill>
                  <a:srgbClr val="DE6769"/>
                </a:solidFill>
              </a:rPr>
              <a:t>2</a:t>
            </a:r>
            <a:r>
              <a:rPr lang="en-US" dirty="0">
                <a:solidFill>
                  <a:srgbClr val="DE6769"/>
                </a:solidFill>
              </a:rPr>
              <a:t>)</a:t>
            </a:r>
          </a:p>
        </p:txBody>
      </p:sp>
      <p:sp>
        <p:nvSpPr>
          <p:cNvPr id="9" name="TextBox 8">
            <a:extLst>
              <a:ext uri="{FF2B5EF4-FFF2-40B4-BE49-F238E27FC236}">
                <a16:creationId xmlns:a16="http://schemas.microsoft.com/office/drawing/2014/main" id="{199D8910-53E4-BF4A-8828-41DF8C0434E9}"/>
              </a:ext>
            </a:extLst>
          </p:cNvPr>
          <p:cNvSpPr txBox="1"/>
          <p:nvPr/>
        </p:nvSpPr>
        <p:spPr>
          <a:xfrm>
            <a:off x="6377224" y="5154088"/>
            <a:ext cx="3202736" cy="369332"/>
          </a:xfrm>
          <a:prstGeom prst="rect">
            <a:avLst/>
          </a:prstGeom>
          <a:noFill/>
        </p:spPr>
        <p:txBody>
          <a:bodyPr wrap="square" rtlCol="0">
            <a:spAutoFit/>
          </a:bodyPr>
          <a:lstStyle/>
          <a:p>
            <a:pPr algn="ctr"/>
            <a:r>
              <a:rPr lang="en-US" dirty="0">
                <a:solidFill>
                  <a:srgbClr val="DE6769"/>
                </a:solidFill>
              </a:rPr>
              <a:t>Supposedly O(n </a:t>
            </a:r>
            <a:r>
              <a:rPr lang="en-US" dirty="0" err="1">
                <a:solidFill>
                  <a:srgbClr val="DE6769"/>
                </a:solidFill>
              </a:rPr>
              <a:t>logn</a:t>
            </a:r>
            <a:r>
              <a:rPr lang="en-US" dirty="0">
                <a:solidFill>
                  <a:srgbClr val="DE6769"/>
                </a:solidFill>
              </a:rPr>
              <a:t>)</a:t>
            </a:r>
          </a:p>
        </p:txBody>
      </p:sp>
      <p:cxnSp>
        <p:nvCxnSpPr>
          <p:cNvPr id="10" name="Straight Arrow Connector 9">
            <a:extLst>
              <a:ext uri="{FF2B5EF4-FFF2-40B4-BE49-F238E27FC236}">
                <a16:creationId xmlns:a16="http://schemas.microsoft.com/office/drawing/2014/main" id="{6F51E12F-2D2C-C246-A577-D6B2B2DFFA1F}"/>
              </a:ext>
            </a:extLst>
          </p:cNvPr>
          <p:cNvCxnSpPr>
            <a:cxnSpLocks/>
          </p:cNvCxnSpPr>
          <p:nvPr/>
        </p:nvCxnSpPr>
        <p:spPr>
          <a:xfrm flipH="1" flipV="1">
            <a:off x="6314304" y="2538268"/>
            <a:ext cx="1475458" cy="355732"/>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663DAF-605F-3846-AC45-B708310B3A74}"/>
              </a:ext>
            </a:extLst>
          </p:cNvPr>
          <p:cNvCxnSpPr>
            <a:cxnSpLocks/>
          </p:cNvCxnSpPr>
          <p:nvPr/>
        </p:nvCxnSpPr>
        <p:spPr>
          <a:xfrm flipH="1">
            <a:off x="6259728" y="3020833"/>
            <a:ext cx="1618094" cy="1655009"/>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67E4B4-B990-B94E-8C6D-852514430306}"/>
              </a:ext>
            </a:extLst>
          </p:cNvPr>
          <p:cNvCxnSpPr>
            <a:cxnSpLocks/>
          </p:cNvCxnSpPr>
          <p:nvPr/>
        </p:nvCxnSpPr>
        <p:spPr>
          <a:xfrm flipH="1">
            <a:off x="6728959" y="5523420"/>
            <a:ext cx="678838" cy="376861"/>
          </a:xfrm>
          <a:prstGeom prst="straightConnector1">
            <a:avLst/>
          </a:prstGeom>
          <a:ln>
            <a:solidFill>
              <a:srgbClr val="DE676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18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p:txBody>
          <a:bodyPr/>
          <a:lstStyle/>
          <a:p>
            <a:r>
              <a:rPr lang="en-US" dirty="0"/>
              <a:t>Homework Parties</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825625"/>
            <a:ext cx="8237558" cy="4351338"/>
          </a:xfrm>
        </p:spPr>
        <p:txBody>
          <a:bodyPr>
            <a:normAutofit/>
          </a:bodyPr>
          <a:lstStyle/>
          <a:p>
            <a:r>
              <a:rPr lang="en-US" dirty="0"/>
              <a:t>Calendar is on Canvas.</a:t>
            </a:r>
          </a:p>
          <a:p>
            <a:pPr lvl="1"/>
            <a:r>
              <a:rPr lang="en-US" dirty="0">
                <a:solidFill>
                  <a:schemeClr val="accent4"/>
                </a:solidFill>
              </a:rPr>
              <a:t>Sat 3-5pm</a:t>
            </a:r>
          </a:p>
          <a:p>
            <a:pPr lvl="1"/>
            <a:r>
              <a:rPr lang="en-US" dirty="0">
                <a:solidFill>
                  <a:schemeClr val="accent4"/>
                </a:solidFill>
              </a:rPr>
              <a:t>Mon 8-10am and 4-6pm</a:t>
            </a:r>
          </a:p>
          <a:p>
            <a:pPr lvl="1"/>
            <a:r>
              <a:rPr lang="en-US" dirty="0">
                <a:solidFill>
                  <a:schemeClr val="accent4"/>
                </a:solidFill>
              </a:rPr>
              <a:t>Tue 8-10am and 3-5pm</a:t>
            </a:r>
          </a:p>
        </p:txBody>
      </p:sp>
    </p:spTree>
    <p:extLst>
      <p:ext uri="{BB962C8B-B14F-4D97-AF65-F5344CB8AC3E}">
        <p14:creationId xmlns:p14="http://schemas.microsoft.com/office/powerpoint/2010/main" val="17256318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77AF72A-55C9-5040-A278-3F4E834D08A5}"/>
                  </a:ext>
                </a:extLst>
              </p:cNvPr>
              <p:cNvSpPr>
                <a:spLocks noGrp="1"/>
              </p:cNvSpPr>
              <p:nvPr>
                <p:ph type="title"/>
              </p:nvPr>
            </p:nvSpPr>
            <p:spPr/>
            <p:txBody>
              <a:bodyPr>
                <a:normAutofit/>
              </a:bodyPr>
              <a:lstStyle/>
              <a:p>
                <a14:m>
                  <m:oMath xmlns:m="http://schemas.openxmlformats.org/officeDocument/2006/math">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d>
                          <m:dPr>
                            <m:ctrlPr>
                              <a:rPr lang="en-US" sz="4000" i="1">
                                <a:latin typeface="Cambria Math" panose="02040503050406030204" pitchFamily="18" charset="0"/>
                              </a:rPr>
                            </m:ctrlPr>
                          </m:dPr>
                          <m:e>
                            <m:r>
                              <a:rPr lang="en-US" sz="4000" i="1">
                                <a:latin typeface="Cambria Math" panose="02040503050406030204" pitchFamily="18" charset="0"/>
                              </a:rPr>
                              <m:t>𝑛</m:t>
                            </m:r>
                          </m:e>
                        </m:d>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2" name="Title 1">
                <a:extLst>
                  <a:ext uri="{FF2B5EF4-FFF2-40B4-BE49-F238E27FC236}">
                    <a16:creationId xmlns:a16="http://schemas.microsoft.com/office/drawing/2014/main" id="{977AF72A-55C9-5040-A278-3F4E834D08A5}"/>
                  </a:ext>
                </a:extLst>
              </p:cNvPr>
              <p:cNvSpPr>
                <a:spLocks noGrp="1" noRot="1" noChangeAspect="1" noMove="1" noResize="1" noEditPoints="1" noAdjustHandles="1" noChangeArrowheads="1" noChangeShapeType="1" noTextEdit="1"/>
              </p:cNvSpPr>
              <p:nvPr>
                <p:ph type="title"/>
              </p:nvPr>
            </p:nvSpPr>
            <p:spPr>
              <a:blipFill>
                <a:blip r:embed="rId2"/>
                <a:stretch>
                  <a:fillRect l="-965"/>
                </a:stretch>
              </a:blipFill>
            </p:spPr>
            <p:txBody>
              <a:bodyPr/>
              <a:lstStyle/>
              <a:p>
                <a:r>
                  <a:rPr lang="en-US">
                    <a:noFill/>
                  </a:rPr>
                  <a:t> </a:t>
                </a:r>
              </a:p>
            </p:txBody>
          </p:sp>
        </mc:Fallback>
      </mc:AlternateContent>
    </p:spTree>
    <p:extLst>
      <p:ext uri="{BB962C8B-B14F-4D97-AF65-F5344CB8AC3E}">
        <p14:creationId xmlns:p14="http://schemas.microsoft.com/office/powerpoint/2010/main" val="1522105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log refresher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29696"/>
                <a:ext cx="7886700" cy="1273139"/>
              </a:xfrm>
            </p:spPr>
            <p:txBody>
              <a:bodyPr>
                <a:normAutofit fontScale="92500" lnSpcReduction="10000"/>
              </a:bodyPr>
              <a:lstStyle/>
              <a:p>
                <a:r>
                  <a:rPr lang="en-US" dirty="0">
                    <a:solidFill>
                      <a:schemeClr val="accent4"/>
                    </a:solidFill>
                  </a:rPr>
                  <a:t>Def: </a:t>
                </a:r>
                <a:r>
                  <a:rPr lang="en-US" dirty="0">
                    <a:solidFill>
                      <a:schemeClr val="tx1"/>
                    </a:solidFill>
                  </a:rPr>
                  <a:t>log(n) is the number so that </a:t>
                </a:r>
                <a14:m>
                  <m:oMath xmlns:m="http://schemas.openxmlformats.org/officeDocument/2006/math">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2</m:t>
                        </m:r>
                      </m:e>
                      <m:sup>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𝑛</m:t>
                                </m:r>
                              </m:e>
                            </m:d>
                          </m:e>
                        </m:func>
                      </m:sup>
                    </m:s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𝑛</m:t>
                    </m:r>
                  </m:oMath>
                </a14:m>
                <a:r>
                  <a:rPr lang="en-US" dirty="0">
                    <a:solidFill>
                      <a:schemeClr val="tx1"/>
                    </a:solidFill>
                  </a:rPr>
                  <a:t>.</a:t>
                </a:r>
              </a:p>
              <a:p>
                <a:r>
                  <a:rPr lang="en-US" dirty="0">
                    <a:solidFill>
                      <a:schemeClr val="accent4"/>
                    </a:solidFill>
                  </a:rPr>
                  <a:t>Intuition: </a:t>
                </a:r>
                <a:r>
                  <a:rPr lang="en-US" dirty="0"/>
                  <a:t>log(n) is how many times you need to divide n by 2 in order to get down to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29696"/>
                <a:ext cx="7886700" cy="1273139"/>
              </a:xfrm>
              <a:blipFill>
                <a:blip r:embed="rId2"/>
                <a:stretch>
                  <a:fillRect l="-1286" t="-8911" r="-2090" b="-4950"/>
                </a:stretch>
              </a:blipFill>
            </p:spPr>
            <p:txBody>
              <a:bodyPr/>
              <a:lstStyle/>
              <a:p>
                <a:r>
                  <a:rPr lang="en-US">
                    <a:noFill/>
                  </a:rPr>
                  <a:t> </a:t>
                </a:r>
              </a:p>
            </p:txBody>
          </p:sp>
        </mc:Fallback>
      </mc:AlternateContent>
      <p:sp>
        <p:nvSpPr>
          <p:cNvPr id="4" name="TextBox 3"/>
          <p:cNvSpPr txBox="1"/>
          <p:nvPr/>
        </p:nvSpPr>
        <p:spPr>
          <a:xfrm>
            <a:off x="1747140" y="2995856"/>
            <a:ext cx="2651867" cy="400110"/>
          </a:xfrm>
          <a:prstGeom prst="rect">
            <a:avLst/>
          </a:prstGeom>
          <a:noFill/>
        </p:spPr>
        <p:txBody>
          <a:bodyPr wrap="square" rtlCol="0">
            <a:spAutoFit/>
          </a:bodyPr>
          <a:lstStyle/>
          <a:p>
            <a:r>
              <a:rPr lang="en-US" sz="2000" dirty="0"/>
              <a:t>32, 16, 8, 4, 2, 1</a:t>
            </a:r>
          </a:p>
        </p:txBody>
      </p:sp>
      <p:sp>
        <p:nvSpPr>
          <p:cNvPr id="5" name="TextBox 4"/>
          <p:cNvSpPr txBox="1"/>
          <p:nvPr/>
        </p:nvSpPr>
        <p:spPr>
          <a:xfrm>
            <a:off x="4384410" y="2991234"/>
            <a:ext cx="1709531" cy="461665"/>
          </a:xfrm>
          <a:prstGeom prst="rect">
            <a:avLst/>
          </a:prstGeom>
          <a:noFill/>
        </p:spPr>
        <p:txBody>
          <a:bodyPr wrap="square" rtlCol="0">
            <a:spAutoFit/>
          </a:bodyPr>
          <a:lstStyle/>
          <a:p>
            <a:r>
              <a:rPr lang="en-US" sz="2400" dirty="0">
                <a:solidFill>
                  <a:schemeClr val="accent4"/>
                </a:solidFill>
              </a:rPr>
              <a:t>log(32) = 5</a:t>
            </a:r>
          </a:p>
        </p:txBody>
      </p:sp>
      <p:sp>
        <p:nvSpPr>
          <p:cNvPr id="6" name="TextBox 5"/>
          <p:cNvSpPr txBox="1"/>
          <p:nvPr/>
        </p:nvSpPr>
        <p:spPr>
          <a:xfrm>
            <a:off x="1747140" y="59854"/>
            <a:ext cx="5153819" cy="461665"/>
          </a:xfrm>
          <a:prstGeom prst="rect">
            <a:avLst/>
          </a:prstGeom>
          <a:noFill/>
          <a:ln>
            <a:solidFill>
              <a:srgbClr val="DE6769"/>
            </a:solidFill>
          </a:ln>
        </p:spPr>
        <p:txBody>
          <a:bodyPr wrap="square" rtlCol="0">
            <a:spAutoFit/>
          </a:bodyPr>
          <a:lstStyle/>
          <a:p>
            <a:pPr algn="ctr"/>
            <a:r>
              <a:rPr lang="en-US" sz="2400" b="1" dirty="0">
                <a:solidFill>
                  <a:srgbClr val="DE6769"/>
                </a:solidFill>
              </a:rPr>
              <a:t>All logarithms in this course are base 2</a:t>
            </a:r>
          </a:p>
        </p:txBody>
      </p:sp>
      <p:sp>
        <p:nvSpPr>
          <p:cNvPr id="7" name="TextBox 6"/>
          <p:cNvSpPr txBox="1"/>
          <p:nvPr/>
        </p:nvSpPr>
        <p:spPr>
          <a:xfrm>
            <a:off x="1747140" y="4065152"/>
            <a:ext cx="3042628" cy="400110"/>
          </a:xfrm>
          <a:prstGeom prst="rect">
            <a:avLst/>
          </a:prstGeom>
          <a:noFill/>
        </p:spPr>
        <p:txBody>
          <a:bodyPr wrap="square" rtlCol="0">
            <a:spAutoFit/>
          </a:bodyPr>
          <a:lstStyle/>
          <a:p>
            <a:r>
              <a:rPr lang="en-US" sz="2000" dirty="0"/>
              <a:t>64, 32, 16, 8, 4, 2, 1</a:t>
            </a:r>
          </a:p>
        </p:txBody>
      </p:sp>
      <p:sp>
        <p:nvSpPr>
          <p:cNvPr id="8" name="TextBox 7"/>
          <p:cNvSpPr txBox="1"/>
          <p:nvPr/>
        </p:nvSpPr>
        <p:spPr>
          <a:xfrm>
            <a:off x="4358105" y="4064932"/>
            <a:ext cx="1709531" cy="461665"/>
          </a:xfrm>
          <a:prstGeom prst="rect">
            <a:avLst/>
          </a:prstGeom>
          <a:noFill/>
        </p:spPr>
        <p:txBody>
          <a:bodyPr wrap="square" rtlCol="0">
            <a:spAutoFit/>
          </a:bodyPr>
          <a:lstStyle/>
          <a:p>
            <a:r>
              <a:rPr lang="en-US" sz="2400" dirty="0">
                <a:solidFill>
                  <a:schemeClr val="accent4"/>
                </a:solidFill>
              </a:rPr>
              <a:t>log(64) = 6</a:t>
            </a:r>
          </a:p>
        </p:txBody>
      </p:sp>
      <p:sp>
        <p:nvSpPr>
          <p:cNvPr id="9" name="TextBox 8"/>
          <p:cNvSpPr txBox="1"/>
          <p:nvPr/>
        </p:nvSpPr>
        <p:spPr>
          <a:xfrm>
            <a:off x="4358105" y="4677966"/>
            <a:ext cx="7118578" cy="1938992"/>
          </a:xfrm>
          <a:prstGeom prst="rect">
            <a:avLst/>
          </a:prstGeom>
          <a:noFill/>
        </p:spPr>
        <p:txBody>
          <a:bodyPr wrap="square" rtlCol="0">
            <a:spAutoFit/>
          </a:bodyPr>
          <a:lstStyle/>
          <a:p>
            <a:r>
              <a:rPr lang="en-US" sz="2400" dirty="0">
                <a:solidFill>
                  <a:schemeClr val="accent4"/>
                </a:solidFill>
              </a:rPr>
              <a:t>log(128) = 7</a:t>
            </a:r>
          </a:p>
          <a:p>
            <a:r>
              <a:rPr lang="en-US" sz="2400" dirty="0">
                <a:solidFill>
                  <a:schemeClr val="accent4"/>
                </a:solidFill>
              </a:rPr>
              <a:t>log(256) = 8 </a:t>
            </a:r>
          </a:p>
          <a:p>
            <a:r>
              <a:rPr lang="en-US" sz="2400" dirty="0">
                <a:solidFill>
                  <a:schemeClr val="accent4"/>
                </a:solidFill>
              </a:rPr>
              <a:t>log(512) = 9</a:t>
            </a:r>
          </a:p>
          <a:p>
            <a:r>
              <a:rPr lang="en-US" sz="2400" dirty="0">
                <a:solidFill>
                  <a:schemeClr val="accent4"/>
                </a:solidFill>
              </a:rPr>
              <a:t>….</a:t>
            </a:r>
          </a:p>
          <a:p>
            <a:r>
              <a:rPr lang="en-US" sz="2400" dirty="0">
                <a:solidFill>
                  <a:schemeClr val="accent4"/>
                </a:solidFill>
              </a:rPr>
              <a:t>log(</a:t>
            </a:r>
            <a:r>
              <a:rPr lang="en-US" sz="2400" b="1" dirty="0">
                <a:solidFill>
                  <a:schemeClr val="accent4"/>
                </a:solidFill>
              </a:rPr>
              <a:t># particles in the universe</a:t>
            </a:r>
            <a:r>
              <a:rPr lang="en-US" sz="2400" dirty="0">
                <a:solidFill>
                  <a:schemeClr val="accent4"/>
                </a:solidFill>
              </a:rPr>
              <a:t>) &lt; 280</a:t>
            </a:r>
          </a:p>
        </p:txBody>
      </p:sp>
      <p:sp>
        <p:nvSpPr>
          <p:cNvPr id="11" name="Right Brace 10">
            <a:extLst>
              <a:ext uri="{FF2B5EF4-FFF2-40B4-BE49-F238E27FC236}">
                <a16:creationId xmlns:a16="http://schemas.microsoft.com/office/drawing/2014/main" id="{6FE43DD2-5050-AE48-8F9D-9C797FFAF0B8}"/>
              </a:ext>
            </a:extLst>
          </p:cNvPr>
          <p:cNvSpPr/>
          <p:nvPr/>
        </p:nvSpPr>
        <p:spPr>
          <a:xfrm rot="5400000">
            <a:off x="2594974" y="2814183"/>
            <a:ext cx="457093" cy="1297459"/>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2313E16C-3DBA-3649-AF74-453E043CD7DE}"/>
              </a:ext>
            </a:extLst>
          </p:cNvPr>
          <p:cNvSpPr/>
          <p:nvPr/>
        </p:nvSpPr>
        <p:spPr>
          <a:xfrm rot="5400000">
            <a:off x="2798860" y="3736577"/>
            <a:ext cx="457093" cy="1705233"/>
          </a:xfrm>
          <a:prstGeom prst="rightBrace">
            <a:avLst/>
          </a:prstGeom>
          <a:ln>
            <a:solidFill>
              <a:srgbClr val="DE6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A8DC7E0-D79B-A44C-840D-198AD04049EC}"/>
              </a:ext>
            </a:extLst>
          </p:cNvPr>
          <p:cNvSpPr txBox="1"/>
          <p:nvPr/>
        </p:nvSpPr>
        <p:spPr>
          <a:xfrm>
            <a:off x="2312498" y="3670226"/>
            <a:ext cx="2086509" cy="338554"/>
          </a:xfrm>
          <a:prstGeom prst="rect">
            <a:avLst/>
          </a:prstGeom>
          <a:noFill/>
        </p:spPr>
        <p:txBody>
          <a:bodyPr wrap="square" rtlCol="0">
            <a:spAutoFit/>
          </a:bodyPr>
          <a:lstStyle/>
          <a:p>
            <a:r>
              <a:rPr lang="en-US" sz="1600" dirty="0">
                <a:solidFill>
                  <a:srgbClr val="DE6769"/>
                </a:solidFill>
              </a:rPr>
              <a:t>Halve 5 times</a:t>
            </a:r>
          </a:p>
        </p:txBody>
      </p:sp>
      <p:sp>
        <p:nvSpPr>
          <p:cNvPr id="14" name="TextBox 13">
            <a:extLst>
              <a:ext uri="{FF2B5EF4-FFF2-40B4-BE49-F238E27FC236}">
                <a16:creationId xmlns:a16="http://schemas.microsoft.com/office/drawing/2014/main" id="{F67E7C23-F995-8E42-A7F1-F83DC4D03177}"/>
              </a:ext>
            </a:extLst>
          </p:cNvPr>
          <p:cNvSpPr txBox="1"/>
          <p:nvPr/>
        </p:nvSpPr>
        <p:spPr>
          <a:xfrm>
            <a:off x="2312497" y="4819979"/>
            <a:ext cx="2086509" cy="338554"/>
          </a:xfrm>
          <a:prstGeom prst="rect">
            <a:avLst/>
          </a:prstGeom>
          <a:noFill/>
        </p:spPr>
        <p:txBody>
          <a:bodyPr wrap="square" rtlCol="0">
            <a:spAutoFit/>
          </a:bodyPr>
          <a:lstStyle/>
          <a:p>
            <a:r>
              <a:rPr lang="en-US" sz="1600" dirty="0">
                <a:solidFill>
                  <a:srgbClr val="DE6769"/>
                </a:solidFill>
              </a:rPr>
              <a:t>Halve 6 times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428F5F-AEB8-664B-B440-10D48A5A7CCD}"/>
                  </a:ext>
                </a:extLst>
              </p:cNvPr>
              <p:cNvSpPr txBox="1"/>
              <p:nvPr/>
            </p:nvSpPr>
            <p:spPr>
              <a:xfrm>
                <a:off x="3268454" y="3000081"/>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5" name="TextBox 14">
                <a:extLst>
                  <a:ext uri="{FF2B5EF4-FFF2-40B4-BE49-F238E27FC236}">
                    <a16:creationId xmlns:a16="http://schemas.microsoft.com/office/drawing/2014/main" id="{D8428F5F-AEB8-664B-B440-10D48A5A7CCD}"/>
                  </a:ext>
                </a:extLst>
              </p:cNvPr>
              <p:cNvSpPr txBox="1">
                <a:spLocks noRot="1" noChangeAspect="1" noMove="1" noResize="1" noEditPoints="1" noAdjustHandles="1" noChangeArrowheads="1" noChangeShapeType="1" noTextEdit="1"/>
              </p:cNvSpPr>
              <p:nvPr/>
            </p:nvSpPr>
            <p:spPr>
              <a:xfrm>
                <a:off x="3268454" y="3000081"/>
                <a:ext cx="1709531"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31A45F-21F9-3444-8BE7-17E1DD0F0CFE}"/>
                  </a:ext>
                </a:extLst>
              </p:cNvPr>
              <p:cNvSpPr txBox="1"/>
              <p:nvPr/>
            </p:nvSpPr>
            <p:spPr>
              <a:xfrm>
                <a:off x="3295845" y="4043408"/>
                <a:ext cx="17095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4"/>
                          </a:solidFill>
                          <a:latin typeface="Cambria Math" panose="02040503050406030204" pitchFamily="18" charset="0"/>
                        </a:rPr>
                        <m:t>⇒</m:t>
                      </m:r>
                    </m:oMath>
                  </m:oMathPara>
                </a14:m>
                <a:endParaRPr lang="en-US" sz="2400" dirty="0">
                  <a:solidFill>
                    <a:schemeClr val="accent4"/>
                  </a:solidFill>
                </a:endParaRPr>
              </a:p>
            </p:txBody>
          </p:sp>
        </mc:Choice>
        <mc:Fallback xmlns="">
          <p:sp>
            <p:nvSpPr>
              <p:cNvPr id="16" name="TextBox 15">
                <a:extLst>
                  <a:ext uri="{FF2B5EF4-FFF2-40B4-BE49-F238E27FC236}">
                    <a16:creationId xmlns:a16="http://schemas.microsoft.com/office/drawing/2014/main" id="{D631A45F-21F9-3444-8BE7-17E1DD0F0CFE}"/>
                  </a:ext>
                </a:extLst>
              </p:cNvPr>
              <p:cNvSpPr txBox="1">
                <a:spLocks noRot="1" noChangeAspect="1" noMove="1" noResize="1" noEditPoints="1" noAdjustHandles="1" noChangeArrowheads="1" noChangeShapeType="1" noTextEdit="1"/>
              </p:cNvSpPr>
              <p:nvPr/>
            </p:nvSpPr>
            <p:spPr>
              <a:xfrm>
                <a:off x="3295845" y="4043408"/>
                <a:ext cx="1709531" cy="461665"/>
              </a:xfrm>
              <a:prstGeom prst="rect">
                <a:avLst/>
              </a:prstGeom>
              <a:blipFill>
                <a:blip r:embed="rId4"/>
                <a:stretch>
                  <a:fillRect/>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A4CBE78E-E0F4-F94C-B660-AF539184AA38}"/>
              </a:ext>
            </a:extLst>
          </p:cNvPr>
          <p:cNvSpPr txBox="1">
            <a:spLocks/>
          </p:cNvSpPr>
          <p:nvPr/>
        </p:nvSpPr>
        <p:spPr>
          <a:xfrm>
            <a:off x="509251" y="5473439"/>
            <a:ext cx="2757194" cy="977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4"/>
                </a:solidFill>
              </a:rPr>
              <a:t>log(n) </a:t>
            </a:r>
            <a:r>
              <a:rPr lang="en-US" dirty="0"/>
              <a:t>grows very slowly!</a:t>
            </a:r>
          </a:p>
        </p:txBody>
      </p:sp>
      <p:sp>
        <p:nvSpPr>
          <p:cNvPr id="18" name="TextBox 17">
            <a:extLst>
              <a:ext uri="{FF2B5EF4-FFF2-40B4-BE49-F238E27FC236}">
                <a16:creationId xmlns:a16="http://schemas.microsoft.com/office/drawing/2014/main" id="{E692E2E7-FEA4-7A48-A220-2AAE0CF0FDBF}"/>
              </a:ext>
            </a:extLst>
          </p:cNvPr>
          <p:cNvSpPr txBox="1"/>
          <p:nvPr/>
        </p:nvSpPr>
        <p:spPr>
          <a:xfrm>
            <a:off x="234778" y="325315"/>
            <a:ext cx="1779373" cy="369332"/>
          </a:xfrm>
          <a:prstGeom prst="rect">
            <a:avLst/>
          </a:prstGeom>
          <a:noFill/>
        </p:spPr>
        <p:txBody>
          <a:bodyPr wrap="square" rtlCol="0">
            <a:spAutoFit/>
          </a:bodyPr>
          <a:lstStyle/>
          <a:p>
            <a:r>
              <a:rPr lang="en-US" dirty="0">
                <a:solidFill>
                  <a:schemeClr val="accent4"/>
                </a:solidFill>
              </a:rPr>
              <a:t>Aside:</a:t>
            </a:r>
          </a:p>
        </p:txBody>
      </p:sp>
      <p:pic>
        <p:nvPicPr>
          <p:cNvPr id="19" name="Picture 18">
            <a:extLst>
              <a:ext uri="{FF2B5EF4-FFF2-40B4-BE49-F238E27FC236}">
                <a16:creationId xmlns:a16="http://schemas.microsoft.com/office/drawing/2014/main" id="{62A45612-4C50-B445-B577-A0A3D835F7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6123" y="172918"/>
            <a:ext cx="2421409" cy="1559387"/>
          </a:xfrm>
          <a:prstGeom prst="rect">
            <a:avLst/>
          </a:prstGeom>
        </p:spPr>
      </p:pic>
    </p:spTree>
    <p:extLst>
      <p:ext uri="{BB962C8B-B14F-4D97-AF65-F5344CB8AC3E}">
        <p14:creationId xmlns:p14="http://schemas.microsoft.com/office/powerpoint/2010/main" val="15212031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xEl>
                                              <p:pRg st="3" end="3"/>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1" build="p" bldLvl="5"/>
      <p:bldP spid="5" grpId="0"/>
      <p:bldP spid="7" grpId="1"/>
      <p:bldP spid="8" grpId="0"/>
      <p:bldP spid="9" grpId="0" uiExpand="1" build="p"/>
      <p:bldP spid="11" grpId="0" animBg="1"/>
      <p:bldP spid="12" grpId="0" animBg="1"/>
      <p:bldP spid="13" grpId="0"/>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3507935-BA78-9F4D-A50E-0E69A638B947}"/>
                  </a:ext>
                </a:extLst>
              </p:cNvPr>
              <p:cNvSpPr>
                <a:spLocks noGrp="1"/>
              </p:cNvSpPr>
              <p:nvPr>
                <p:ph idx="1"/>
              </p:nvPr>
            </p:nvSpPr>
            <p:spPr/>
            <p:txBody>
              <a:bodyPr/>
              <a:lstStyle/>
              <a:p>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r>
                      <a:rPr lang="en-US" b="0" i="1" smtClean="0">
                        <a:latin typeface="Cambria Math" panose="02040503050406030204" pitchFamily="18" charset="0"/>
                      </a:rPr>
                      <m:t>𝑛</m:t>
                    </m:r>
                  </m:oMath>
                </a14:m>
                <a:endParaRPr lang="en-US" i="1" dirty="0">
                  <a:latin typeface="Cambria Math" panose="02040503050406030204" pitchFamily="18" charset="0"/>
                </a:endParaRPr>
              </a:p>
              <a:p>
                <a14:m>
                  <m:oMath xmlns:m="http://schemas.openxmlformats.org/officeDocument/2006/math">
                    <m:r>
                      <a:rPr lang="en-US" i="1" smtClean="0">
                        <a:latin typeface="Cambria Math" panose="02040503050406030204" pitchFamily="18" charset="0"/>
                      </a:rPr>
                      <m:t>𝑛</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a:rPr lang="en-US" i="1">
                                <a:latin typeface="Cambria Math" panose="02040503050406030204" pitchFamily="18" charset="0"/>
                              </a:rPr>
                              <m:t>𝑛</m:t>
                            </m:r>
                          </m:e>
                        </m:d>
                      </m:e>
                    </m:func>
                  </m:oMath>
                </a14:m>
                <a:r>
                  <a:rPr lang="en-US" dirty="0"/>
                  <a:t> grows much more slowly than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2</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73507935-BA78-9F4D-A50E-0E69A638B947}"/>
                  </a:ext>
                </a:extLst>
              </p:cNvPr>
              <p:cNvSpPr>
                <a:spLocks noGrp="1" noRot="1" noChangeAspect="1" noMove="1" noResize="1" noEditPoints="1" noAdjustHandles="1" noChangeArrowheads="1" noChangeShapeType="1" noTextEdit="1"/>
              </p:cNvSpPr>
              <p:nvPr>
                <p:ph idx="1"/>
              </p:nvPr>
            </p:nvSpPr>
            <p:spPr>
              <a:blipFill>
                <a:blip r:embed="rId2"/>
                <a:stretch>
                  <a:fillRect l="-1447"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4B2DE40B-DFEC-EB49-8A90-797C16E799D2}"/>
                  </a:ext>
                </a:extLst>
              </p:cNvPr>
              <p:cNvSpPr txBox="1">
                <a:spLocks/>
              </p:cNvSpPr>
              <p:nvPr/>
            </p:nvSpPr>
            <p:spPr>
              <a:xfrm>
                <a:off x="628650" y="36705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14:m>
                  <m:oMath xmlns:m="http://schemas.openxmlformats.org/officeDocument/2006/math">
                    <m:r>
                      <a:rPr lang="en-US" sz="4000" i="1" smtClean="0">
                        <a:latin typeface="Cambria Math" panose="02040503050406030204" pitchFamily="18" charset="0"/>
                      </a:rPr>
                      <m:t>𝑂</m:t>
                    </m:r>
                    <m:r>
                      <a:rPr lang="en-US" sz="4000" i="1" smtClean="0">
                        <a:latin typeface="Cambria Math" panose="02040503050406030204" pitchFamily="18" charset="0"/>
                      </a:rPr>
                      <m:t>(</m:t>
                    </m:r>
                    <m:r>
                      <a:rPr lang="en-US" sz="4000" i="1" smtClean="0">
                        <a:latin typeface="Cambria Math" panose="02040503050406030204" pitchFamily="18" charset="0"/>
                      </a:rPr>
                      <m:t>𝑛</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log</m:t>
                        </m:r>
                      </m:fName>
                      <m:e>
                        <m:r>
                          <a:rPr lang="en-US" sz="4000" b="0" i="1" smtClean="0">
                            <a:latin typeface="Cambria Math" panose="02040503050406030204" pitchFamily="18" charset="0"/>
                          </a:rPr>
                          <m:t> </m:t>
                        </m:r>
                        <m:r>
                          <a:rPr lang="en-US" sz="4000" b="0" i="1" smtClean="0">
                            <a:latin typeface="Cambria Math" panose="02040503050406030204" pitchFamily="18" charset="0"/>
                          </a:rPr>
                          <m:t>𝑛</m:t>
                        </m:r>
                        <m:r>
                          <a:rPr lang="en-US" sz="4000" i="1">
                            <a:latin typeface="Cambria Math" panose="02040503050406030204" pitchFamily="18" charset="0"/>
                          </a:rPr>
                          <m:t>)</m:t>
                        </m:r>
                      </m:e>
                    </m:func>
                  </m:oMath>
                </a14:m>
                <a:r>
                  <a:rPr lang="en-US" sz="4000" dirty="0"/>
                  <a:t> vs. </a:t>
                </a:r>
                <a14:m>
                  <m:oMath xmlns:m="http://schemas.openxmlformats.org/officeDocument/2006/math">
                    <m:sSup>
                      <m:sSupPr>
                        <m:ctrlPr>
                          <a:rPr lang="en-US" sz="4000" i="1">
                            <a:latin typeface="Cambria Math" panose="02040503050406030204" pitchFamily="18" charset="0"/>
                          </a:rPr>
                        </m:ctrlPr>
                      </m:sSupPr>
                      <m:e>
                        <m:r>
                          <a:rPr lang="en-US" sz="4000" i="1">
                            <a:latin typeface="Cambria Math" panose="02040503050406030204" pitchFamily="18" charset="0"/>
                          </a:rPr>
                          <m:t>𝑂</m:t>
                        </m:r>
                        <m:r>
                          <a:rPr lang="en-US" sz="4000" i="1">
                            <a:latin typeface="Cambria Math" panose="02040503050406030204" pitchFamily="18" charset="0"/>
                          </a:rPr>
                          <m:t>(</m:t>
                        </m:r>
                        <m:r>
                          <a:rPr lang="en-US" sz="4000" i="1">
                            <a:latin typeface="Cambria Math" panose="02040503050406030204" pitchFamily="18" charset="0"/>
                          </a:rPr>
                          <m:t>𝑛</m:t>
                        </m:r>
                      </m:e>
                      <m:sup>
                        <m:r>
                          <a:rPr lang="en-US" sz="4000" i="1">
                            <a:latin typeface="Cambria Math" panose="02040503050406030204" pitchFamily="18" charset="0"/>
                          </a:rPr>
                          <m:t>2</m:t>
                        </m:r>
                      </m:sup>
                    </m:sSup>
                    <m:r>
                      <a:rPr lang="en-US" sz="4000" i="1">
                        <a:latin typeface="Cambria Math" panose="02040503050406030204" pitchFamily="18" charset="0"/>
                      </a:rPr>
                      <m:t>)</m:t>
                    </m:r>
                  </m:oMath>
                </a14:m>
                <a:r>
                  <a:rPr lang="en-US" sz="4000" dirty="0"/>
                  <a:t>? </a:t>
                </a:r>
              </a:p>
            </p:txBody>
          </p:sp>
        </mc:Choice>
        <mc:Fallback xmlns="">
          <p:sp>
            <p:nvSpPr>
              <p:cNvPr id="8" name="Title 1">
                <a:extLst>
                  <a:ext uri="{FF2B5EF4-FFF2-40B4-BE49-F238E27FC236}">
                    <a16:creationId xmlns:a16="http://schemas.microsoft.com/office/drawing/2014/main" id="{4B2DE40B-DFEC-EB49-8A90-797C16E799D2}"/>
                  </a:ext>
                </a:extLst>
              </p:cNvPr>
              <p:cNvSpPr txBox="1">
                <a:spLocks noRot="1" noChangeAspect="1" noMove="1" noResize="1" noEditPoints="1" noAdjustHandles="1" noChangeArrowheads="1" noChangeShapeType="1" noTextEdit="1"/>
              </p:cNvSpPr>
              <p:nvPr/>
            </p:nvSpPr>
            <p:spPr>
              <a:xfrm>
                <a:off x="628650" y="367055"/>
                <a:ext cx="7886700" cy="1325563"/>
              </a:xfrm>
              <a:prstGeom prst="rect">
                <a:avLst/>
              </a:prstGeom>
              <a:blipFill>
                <a:blip r:embed="rId3"/>
                <a:stretch>
                  <a:fillRect l="-96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D6A364F-DA5D-0146-949A-E673F0CE2343}"/>
              </a:ext>
            </a:extLst>
          </p:cNvPr>
          <p:cNvSpPr txBox="1"/>
          <p:nvPr/>
        </p:nvSpPr>
        <p:spPr>
          <a:xfrm>
            <a:off x="1316620" y="4502552"/>
            <a:ext cx="6510760" cy="954107"/>
          </a:xfrm>
          <a:prstGeom prst="rect">
            <a:avLst/>
          </a:prstGeom>
          <a:noFill/>
        </p:spPr>
        <p:txBody>
          <a:bodyPr wrap="square" rtlCol="0">
            <a:spAutoFit/>
          </a:bodyPr>
          <a:lstStyle/>
          <a:p>
            <a:pPr algn="ctr"/>
            <a:r>
              <a:rPr lang="en-US" sz="2800" dirty="0">
                <a:solidFill>
                  <a:schemeClr val="accent4"/>
                </a:solidFill>
              </a:rPr>
              <a:t>Punchline: A running time of O(n log n) is a lot better than O(n</a:t>
            </a:r>
            <a:r>
              <a:rPr lang="en-US" sz="2800" baseline="30000" dirty="0">
                <a:solidFill>
                  <a:schemeClr val="accent4"/>
                </a:solidFill>
              </a:rPr>
              <a:t>2</a:t>
            </a:r>
            <a:r>
              <a:rPr lang="en-US" sz="2800" dirty="0">
                <a:solidFill>
                  <a:schemeClr val="accent4"/>
                </a:solidFill>
              </a:rPr>
              <a:t>)!</a:t>
            </a:r>
          </a:p>
        </p:txBody>
      </p:sp>
    </p:spTree>
    <p:extLst>
      <p:ext uri="{BB962C8B-B14F-4D97-AF65-F5344CB8AC3E}">
        <p14:creationId xmlns:p14="http://schemas.microsoft.com/office/powerpoint/2010/main" val="42236490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5977"/>
            <a:ext cx="7886700" cy="1066109"/>
          </a:xfrm>
        </p:spPr>
        <p:txBody>
          <a:bodyPr/>
          <a:lstStyle/>
          <a:p>
            <a:r>
              <a:rPr lang="en-US" dirty="0"/>
              <a:t>Now let’s prove the claim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570384"/>
                <a:ext cx="7886700" cy="1667086"/>
              </a:xfrm>
            </p:spPr>
            <p:style>
              <a:lnRef idx="2">
                <a:schemeClr val="accent4"/>
              </a:lnRef>
              <a:fillRef idx="1">
                <a:schemeClr val="lt1"/>
              </a:fillRef>
              <a:effectRef idx="0">
                <a:schemeClr val="accent4"/>
              </a:effectRef>
              <a:fontRef idx="minor">
                <a:schemeClr val="dk1"/>
              </a:fontRef>
            </p:style>
            <p:txBody>
              <a:bodyPr anchor="t">
                <a:normAutofit/>
              </a:bodyPr>
              <a:lstStyle/>
              <a:p>
                <a:pPr marL="0" indent="0">
                  <a:buNone/>
                </a:pPr>
                <a:r>
                  <a:rPr lang="en-US" dirty="0">
                    <a:solidFill>
                      <a:schemeClr val="accent4"/>
                    </a:solidFill>
                  </a:rPr>
                  <a:t>CLAIM:</a:t>
                </a:r>
                <a:endParaRPr lang="en-US" dirty="0">
                  <a:solidFill>
                    <a:schemeClr val="accent1"/>
                  </a:solidFill>
                </a:endParaRPr>
              </a:p>
              <a:p>
                <a:pPr marL="0" indent="0" algn="ctr">
                  <a:buNone/>
                </a:pPr>
                <a:r>
                  <a:rPr lang="en-US" dirty="0"/>
                  <a:t>MergeSort runs in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a:latin typeface="Cambria Math" panose="02040503050406030204" pitchFamily="18" charset="0"/>
                          </a:rPr>
                          <m:t>𝑛</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log</m:t>
                            </m:r>
                          </m:fName>
                          <m:e>
                            <m:d>
                              <m:dPr>
                                <m:ctrlPr>
                                  <a:rPr lang="en-US" i="1" dirty="0">
                                    <a:latin typeface="Cambria Math" panose="02040503050406030204" pitchFamily="18" charset="0"/>
                                  </a:rPr>
                                </m:ctrlPr>
                              </m:dPr>
                              <m:e>
                                <m:r>
                                  <a:rPr lang="en-US" i="1" dirty="0">
                                    <a:latin typeface="Cambria Math" panose="02040503050406030204" pitchFamily="18" charset="0"/>
                                  </a:rPr>
                                  <m:t>𝑛</m:t>
                                </m:r>
                              </m:e>
                            </m:d>
                          </m:e>
                        </m:func>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570384"/>
                <a:ext cx="7886700" cy="1667086"/>
              </a:xfrm>
              <a:blipFill>
                <a:blip r:embed="rId2"/>
                <a:stretch>
                  <a:fillRect l="-1605" t="-60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1F8485C-1BA7-CB42-89A5-077C844D4271}"/>
              </a:ext>
            </a:extLst>
          </p:cNvPr>
          <p:cNvSpPr/>
          <p:nvPr/>
        </p:nvSpPr>
        <p:spPr>
          <a:xfrm>
            <a:off x="5894172" y="106708"/>
            <a:ext cx="3151783" cy="646331"/>
          </a:xfrm>
          <a:prstGeom prst="rect">
            <a:avLst/>
          </a:prstGeom>
        </p:spPr>
        <p:txBody>
          <a:bodyPr wrap="square">
            <a:spAutoFit/>
          </a:bodyPr>
          <a:lstStyle/>
          <a:p>
            <a:pPr algn="r"/>
            <a:r>
              <a:rPr lang="en-US" dirty="0">
                <a:solidFill>
                  <a:srgbClr val="DE6769"/>
                </a:solidFill>
              </a:rPr>
              <a:t>Assume that n is a power of 2 for convenience.</a:t>
            </a:r>
          </a:p>
        </p:txBody>
      </p:sp>
    </p:spTree>
    <p:extLst>
      <p:ext uri="{BB962C8B-B14F-4D97-AF65-F5344CB8AC3E}">
        <p14:creationId xmlns:p14="http://schemas.microsoft.com/office/powerpoint/2010/main" val="3654065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6" y="32145"/>
            <a:ext cx="7886700" cy="1325563"/>
          </a:xfrm>
        </p:spPr>
        <p:txBody>
          <a:bodyPr/>
          <a:lstStyle/>
          <a:p>
            <a:r>
              <a:rPr lang="en-US" dirty="0"/>
              <a:t>Let’s prove the claim</a:t>
            </a:r>
          </a:p>
        </p:txBody>
      </p:sp>
      <p:sp>
        <p:nvSpPr>
          <p:cNvPr id="4" name="Oval 3"/>
          <p:cNvSpPr/>
          <p:nvPr/>
        </p:nvSpPr>
        <p:spPr>
          <a:xfrm>
            <a:off x="5287900" y="11194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5" name="Oval 4"/>
          <p:cNvSpPr/>
          <p:nvPr/>
        </p:nvSpPr>
        <p:spPr>
          <a:xfrm>
            <a:off x="6277652" y="20410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6" name="Oval 5"/>
          <p:cNvSpPr/>
          <p:nvPr/>
        </p:nvSpPr>
        <p:spPr>
          <a:xfrm>
            <a:off x="4764342" y="20410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7" name="Oval 6"/>
          <p:cNvSpPr/>
          <p:nvPr/>
        </p:nvSpPr>
        <p:spPr>
          <a:xfrm>
            <a:off x="7222641" y="27957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8" name="Oval 7"/>
          <p:cNvSpPr/>
          <p:nvPr/>
        </p:nvSpPr>
        <p:spPr>
          <a:xfrm>
            <a:off x="7959647"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9" name="Oval 8"/>
          <p:cNvSpPr/>
          <p:nvPr/>
        </p:nvSpPr>
        <p:spPr>
          <a:xfrm>
            <a:off x="7550942"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Oval 9"/>
          <p:cNvSpPr/>
          <p:nvPr/>
        </p:nvSpPr>
        <p:spPr>
          <a:xfrm>
            <a:off x="7163007"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Oval 10"/>
          <p:cNvSpPr/>
          <p:nvPr/>
        </p:nvSpPr>
        <p:spPr>
          <a:xfrm>
            <a:off x="6824321" y="57522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Oval 11"/>
          <p:cNvSpPr/>
          <p:nvPr/>
        </p:nvSpPr>
        <p:spPr>
          <a:xfrm>
            <a:off x="6415616"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Oval 12"/>
          <p:cNvSpPr/>
          <p:nvPr/>
        </p:nvSpPr>
        <p:spPr>
          <a:xfrm>
            <a:off x="6009077"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4" name="Oval 13"/>
          <p:cNvSpPr/>
          <p:nvPr/>
        </p:nvSpPr>
        <p:spPr>
          <a:xfrm>
            <a:off x="5593440" y="59596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Oval 14"/>
          <p:cNvSpPr/>
          <p:nvPr/>
        </p:nvSpPr>
        <p:spPr>
          <a:xfrm>
            <a:off x="5177803" y="57744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Oval 15"/>
          <p:cNvSpPr/>
          <p:nvPr/>
        </p:nvSpPr>
        <p:spPr>
          <a:xfrm>
            <a:off x="4764342" y="59182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Oval 16"/>
          <p:cNvSpPr/>
          <p:nvPr/>
        </p:nvSpPr>
        <p:spPr>
          <a:xfrm>
            <a:off x="4377694" y="57243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4042176" y="58988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TextBox 18"/>
          <p:cNvSpPr txBox="1"/>
          <p:nvPr/>
        </p:nvSpPr>
        <p:spPr>
          <a:xfrm>
            <a:off x="4144719" y="6167241"/>
            <a:ext cx="1075551" cy="461665"/>
          </a:xfrm>
          <a:prstGeom prst="rect">
            <a:avLst/>
          </a:prstGeom>
          <a:noFill/>
        </p:spPr>
        <p:txBody>
          <a:bodyPr wrap="none" rtlCol="0">
            <a:spAutoFit/>
          </a:bodyPr>
          <a:lstStyle/>
          <a:p>
            <a:r>
              <a:rPr lang="en-US" sz="2400" dirty="0"/>
              <a:t>(Size 1)</a:t>
            </a:r>
          </a:p>
        </p:txBody>
      </p:sp>
      <p:sp>
        <p:nvSpPr>
          <p:cNvPr id="20" name="TextBox 19"/>
          <p:cNvSpPr txBox="1"/>
          <p:nvPr/>
        </p:nvSpPr>
        <p:spPr>
          <a:xfrm>
            <a:off x="5957876" y="4782826"/>
            <a:ext cx="517375" cy="707886"/>
          </a:xfrm>
          <a:prstGeom prst="rect">
            <a:avLst/>
          </a:prstGeom>
          <a:noFill/>
        </p:spPr>
        <p:txBody>
          <a:bodyPr wrap="square" rtlCol="0">
            <a:spAutoFit/>
          </a:bodyPr>
          <a:lstStyle/>
          <a:p>
            <a:r>
              <a:rPr lang="mr-IN" sz="4000" dirty="0"/>
              <a:t>…</a:t>
            </a:r>
            <a:endParaRPr lang="en-US" sz="4000" dirty="0"/>
          </a:p>
        </p:txBody>
      </p:sp>
      <p:sp>
        <p:nvSpPr>
          <p:cNvPr id="21" name="Oval 20"/>
          <p:cNvSpPr/>
          <p:nvPr/>
        </p:nvSpPr>
        <p:spPr>
          <a:xfrm>
            <a:off x="6156928" y="28282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2" name="Oval 21"/>
          <p:cNvSpPr/>
          <p:nvPr/>
        </p:nvSpPr>
        <p:spPr>
          <a:xfrm>
            <a:off x="5069143"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3" name="Oval 22"/>
          <p:cNvSpPr/>
          <p:nvPr/>
        </p:nvSpPr>
        <p:spPr>
          <a:xfrm>
            <a:off x="4042176" y="28472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24" name="Oval 23"/>
          <p:cNvSpPr/>
          <p:nvPr/>
        </p:nvSpPr>
        <p:spPr>
          <a:xfrm>
            <a:off x="7813642" y="432354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5" name="Oval 24"/>
          <p:cNvSpPr/>
          <p:nvPr/>
        </p:nvSpPr>
        <p:spPr>
          <a:xfrm>
            <a:off x="6760173"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6" name="Oval 25"/>
          <p:cNvSpPr/>
          <p:nvPr/>
        </p:nvSpPr>
        <p:spPr>
          <a:xfrm>
            <a:off x="5646959" y="4323544"/>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7" name="Oval 26"/>
          <p:cNvSpPr/>
          <p:nvPr/>
        </p:nvSpPr>
        <p:spPr>
          <a:xfrm>
            <a:off x="4525071" y="434194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8" name="Oval 27"/>
          <p:cNvSpPr/>
          <p:nvPr/>
        </p:nvSpPr>
        <p:spPr>
          <a:xfrm>
            <a:off x="3469743" y="434158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29" name="Oval 28"/>
          <p:cNvSpPr/>
          <p:nvPr/>
        </p:nvSpPr>
        <p:spPr>
          <a:xfrm>
            <a:off x="2293727" y="43382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0" name="TextBox 29"/>
          <p:cNvSpPr txBox="1"/>
          <p:nvPr/>
        </p:nvSpPr>
        <p:spPr>
          <a:xfrm>
            <a:off x="5812099" y="3205816"/>
            <a:ext cx="517375" cy="707886"/>
          </a:xfrm>
          <a:prstGeom prst="rect">
            <a:avLst/>
          </a:prstGeom>
          <a:noFill/>
        </p:spPr>
        <p:txBody>
          <a:bodyPr wrap="square" rtlCol="0">
            <a:spAutoFit/>
          </a:bodyPr>
          <a:lstStyle/>
          <a:p>
            <a:r>
              <a:rPr lang="mr-IN" sz="4000" dirty="0"/>
              <a:t>…</a:t>
            </a:r>
            <a:endParaRPr lang="en-US" sz="4000" dirty="0"/>
          </a:p>
        </p:txBody>
      </p:sp>
      <p:sp>
        <p:nvSpPr>
          <p:cNvPr id="34" name="Oval 33"/>
          <p:cNvSpPr/>
          <p:nvPr/>
        </p:nvSpPr>
        <p:spPr>
          <a:xfrm>
            <a:off x="3675897" y="5738620"/>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5" name="Oval 34"/>
          <p:cNvSpPr/>
          <p:nvPr/>
        </p:nvSpPr>
        <p:spPr>
          <a:xfrm>
            <a:off x="3267192"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6" name="Oval 35"/>
          <p:cNvSpPr/>
          <p:nvPr/>
        </p:nvSpPr>
        <p:spPr>
          <a:xfrm>
            <a:off x="2860653"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p:cNvSpPr/>
          <p:nvPr/>
        </p:nvSpPr>
        <p:spPr>
          <a:xfrm>
            <a:off x="2445016" y="594600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8" name="Oval 37"/>
          <p:cNvSpPr/>
          <p:nvPr/>
        </p:nvSpPr>
        <p:spPr>
          <a:xfrm>
            <a:off x="2029379" y="5760767"/>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9" name="Oval 38"/>
          <p:cNvSpPr/>
          <p:nvPr/>
        </p:nvSpPr>
        <p:spPr>
          <a:xfrm>
            <a:off x="1615918" y="590465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0" name="Oval 39"/>
          <p:cNvSpPr/>
          <p:nvPr/>
        </p:nvSpPr>
        <p:spPr>
          <a:xfrm>
            <a:off x="1229270" y="571069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1" name="Oval 40"/>
          <p:cNvSpPr/>
          <p:nvPr/>
        </p:nvSpPr>
        <p:spPr>
          <a:xfrm>
            <a:off x="893752" y="5885234"/>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2" name="TextBox 41"/>
          <p:cNvSpPr txBox="1"/>
          <p:nvPr/>
        </p:nvSpPr>
        <p:spPr>
          <a:xfrm>
            <a:off x="932027" y="3219914"/>
            <a:ext cx="2537716" cy="707886"/>
          </a:xfrm>
          <a:prstGeom prst="rect">
            <a:avLst/>
          </a:prstGeom>
          <a:noFill/>
        </p:spPr>
        <p:txBody>
          <a:bodyPr wrap="square" rtlCol="0">
            <a:spAutoFit/>
          </a:bodyPr>
          <a:lstStyle/>
          <a:p>
            <a:pPr algn="r"/>
            <a:r>
              <a:rPr lang="en-US" sz="2000" dirty="0">
                <a:solidFill>
                  <a:srgbClr val="DE6769"/>
                </a:solidFill>
              </a:rPr>
              <a:t>Focus on just one of these sub-problems</a:t>
            </a:r>
          </a:p>
        </p:txBody>
      </p:sp>
      <p:cxnSp>
        <p:nvCxnSpPr>
          <p:cNvPr id="44" name="Straight Arrow Connector 43"/>
          <p:cNvCxnSpPr>
            <a:stCxn id="42" idx="3"/>
            <a:endCxn id="27" idx="1"/>
          </p:cNvCxnSpPr>
          <p:nvPr/>
        </p:nvCxnSpPr>
        <p:spPr>
          <a:xfrm>
            <a:off x="3469743" y="3573857"/>
            <a:ext cx="1197491" cy="850942"/>
          </a:xfrm>
          <a:prstGeom prst="straightConnector1">
            <a:avLst/>
          </a:prstGeom>
          <a:ln w="19050">
            <a:solidFill>
              <a:srgbClr val="DE6769"/>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01353" y="1183350"/>
            <a:ext cx="1316587" cy="369332"/>
          </a:xfrm>
          <a:prstGeom prst="rect">
            <a:avLst/>
          </a:prstGeom>
          <a:noFill/>
        </p:spPr>
        <p:txBody>
          <a:bodyPr wrap="square" rtlCol="0">
            <a:spAutoFit/>
          </a:bodyPr>
          <a:lstStyle/>
          <a:p>
            <a:r>
              <a:rPr lang="en-US"/>
              <a:t>Level 0</a:t>
            </a:r>
          </a:p>
        </p:txBody>
      </p:sp>
      <p:sp>
        <p:nvSpPr>
          <p:cNvPr id="43" name="TextBox 42"/>
          <p:cNvSpPr txBox="1"/>
          <p:nvPr/>
        </p:nvSpPr>
        <p:spPr>
          <a:xfrm>
            <a:off x="7772701" y="2046309"/>
            <a:ext cx="1316587" cy="369332"/>
          </a:xfrm>
          <a:prstGeom prst="rect">
            <a:avLst/>
          </a:prstGeom>
          <a:noFill/>
        </p:spPr>
        <p:txBody>
          <a:bodyPr wrap="square" rtlCol="0">
            <a:spAutoFit/>
          </a:bodyPr>
          <a:lstStyle/>
          <a:p>
            <a:r>
              <a:rPr lang="en-US"/>
              <a:t>Level 1</a:t>
            </a:r>
          </a:p>
        </p:txBody>
      </p:sp>
      <p:sp>
        <p:nvSpPr>
          <p:cNvPr id="45" name="TextBox 44"/>
          <p:cNvSpPr txBox="1"/>
          <p:nvPr/>
        </p:nvSpPr>
        <p:spPr>
          <a:xfrm>
            <a:off x="8264448" y="3903124"/>
            <a:ext cx="1316587" cy="369332"/>
          </a:xfrm>
          <a:prstGeom prst="rect">
            <a:avLst/>
          </a:prstGeom>
          <a:noFill/>
        </p:spPr>
        <p:txBody>
          <a:bodyPr wrap="square" rtlCol="0">
            <a:spAutoFit/>
          </a:bodyPr>
          <a:lstStyle/>
          <a:p>
            <a:r>
              <a:rPr lang="en-US" dirty="0"/>
              <a:t>Level t</a:t>
            </a:r>
          </a:p>
        </p:txBody>
      </p:sp>
      <p:sp>
        <p:nvSpPr>
          <p:cNvPr id="46" name="TextBox 45">
            <a:extLst>
              <a:ext uri="{FF2B5EF4-FFF2-40B4-BE49-F238E27FC236}">
                <a16:creationId xmlns:a16="http://schemas.microsoft.com/office/drawing/2014/main" id="{B2256855-BD41-AA44-A955-5C23D74F0365}"/>
              </a:ext>
            </a:extLst>
          </p:cNvPr>
          <p:cNvSpPr txBox="1"/>
          <p:nvPr/>
        </p:nvSpPr>
        <p:spPr>
          <a:xfrm>
            <a:off x="7910398" y="6213407"/>
            <a:ext cx="1316587" cy="369332"/>
          </a:xfrm>
          <a:prstGeom prst="rect">
            <a:avLst/>
          </a:prstGeom>
          <a:noFill/>
        </p:spPr>
        <p:txBody>
          <a:bodyPr wrap="square" rtlCol="0">
            <a:spAutoFit/>
          </a:bodyPr>
          <a:lstStyle/>
          <a:p>
            <a:r>
              <a:rPr lang="en-US" dirty="0"/>
              <a:t>Level log(n)</a:t>
            </a:r>
          </a:p>
        </p:txBody>
      </p:sp>
      <p:sp>
        <p:nvSpPr>
          <p:cNvPr id="47" name="TextBox 46">
            <a:extLst>
              <a:ext uri="{FF2B5EF4-FFF2-40B4-BE49-F238E27FC236}">
                <a16:creationId xmlns:a16="http://schemas.microsoft.com/office/drawing/2014/main" id="{D5F2BE66-FBE8-0C46-9022-CAB0887A7718}"/>
              </a:ext>
            </a:extLst>
          </p:cNvPr>
          <p:cNvSpPr txBox="1"/>
          <p:nvPr/>
        </p:nvSpPr>
        <p:spPr>
          <a:xfrm>
            <a:off x="405114" y="4297965"/>
            <a:ext cx="1795771" cy="646331"/>
          </a:xfrm>
          <a:prstGeom prst="rect">
            <a:avLst/>
          </a:prstGeom>
          <a:noFill/>
        </p:spPr>
        <p:txBody>
          <a:bodyPr wrap="square" rtlCol="0">
            <a:spAutoFit/>
          </a:bodyPr>
          <a:lstStyle/>
          <a:p>
            <a:pPr algn="ctr"/>
            <a:r>
              <a:rPr lang="en-US" dirty="0"/>
              <a:t>2</a:t>
            </a:r>
            <a:r>
              <a:rPr lang="en-US" baseline="30000" dirty="0"/>
              <a:t>t </a:t>
            </a:r>
            <a:r>
              <a:rPr lang="en-US" dirty="0"/>
              <a:t>subproblems at level t.</a:t>
            </a:r>
          </a:p>
        </p:txBody>
      </p:sp>
    </p:spTree>
    <p:extLst>
      <p:ext uri="{BB962C8B-B14F-4D97-AF65-F5344CB8AC3E}">
        <p14:creationId xmlns:p14="http://schemas.microsoft.com/office/powerpoint/2010/main" val="8481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a:t>
            </a:r>
            <a:endParaRPr lang="en-US" sz="2800" dirty="0"/>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n/2</a:t>
            </a:r>
            <a:r>
              <a:rPr lang="en-US" sz="2800" baseline="30000" dirty="0"/>
              <a:t>t+1</a:t>
            </a:r>
            <a:endParaRPr lang="en-US" sz="2800" dirty="0"/>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0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17929"/>
            <a:ext cx="8972550" cy="1325563"/>
          </a:xfrm>
        </p:spPr>
        <p:txBody>
          <a:bodyPr/>
          <a:lstStyle/>
          <a:p>
            <a:r>
              <a:rPr lang="en-US" dirty="0"/>
              <a:t>How much work in this sub-problem?</a:t>
            </a:r>
          </a:p>
        </p:txBody>
      </p:sp>
      <p:sp>
        <p:nvSpPr>
          <p:cNvPr id="4" name="Oval 3"/>
          <p:cNvSpPr/>
          <p:nvPr/>
        </p:nvSpPr>
        <p:spPr>
          <a:xfrm>
            <a:off x="1872406" y="2593637"/>
            <a:ext cx="2180087" cy="97472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a:t>
            </a:r>
          </a:p>
        </p:txBody>
      </p:sp>
      <p:sp>
        <p:nvSpPr>
          <p:cNvPr id="5" name="Oval 4"/>
          <p:cNvSpPr/>
          <p:nvPr/>
        </p:nvSpPr>
        <p:spPr>
          <a:xfrm>
            <a:off x="5743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6" name="Oval 5"/>
          <p:cNvSpPr/>
          <p:nvPr/>
        </p:nvSpPr>
        <p:spPr>
          <a:xfrm>
            <a:off x="3469978" y="4780529"/>
            <a:ext cx="1518745" cy="805822"/>
          </a:xfrm>
          <a:prstGeom prst="ellipse">
            <a:avLst/>
          </a:pr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k/2</a:t>
            </a:r>
          </a:p>
        </p:txBody>
      </p:sp>
      <p:sp>
        <p:nvSpPr>
          <p:cNvPr id="8" name="TextBox 7"/>
          <p:cNvSpPr txBox="1"/>
          <p:nvPr/>
        </p:nvSpPr>
        <p:spPr>
          <a:xfrm>
            <a:off x="5162144" y="2666372"/>
            <a:ext cx="3216166" cy="830997"/>
          </a:xfrm>
          <a:prstGeom prst="rect">
            <a:avLst/>
          </a:prstGeom>
          <a:noFill/>
        </p:spPr>
        <p:txBody>
          <a:bodyPr wrap="square" rtlCol="0">
            <a:spAutoFit/>
          </a:bodyPr>
          <a:lstStyle/>
          <a:p>
            <a:r>
              <a:rPr lang="en-US" sz="2400" dirty="0">
                <a:solidFill>
                  <a:schemeClr val="accent5"/>
                </a:solidFill>
              </a:rPr>
              <a:t>Time spent MERGE-</a:t>
            </a:r>
            <a:r>
              <a:rPr lang="en-US" sz="2400" dirty="0" err="1">
                <a:solidFill>
                  <a:schemeClr val="accent5"/>
                </a:solidFill>
              </a:rPr>
              <a:t>ing</a:t>
            </a:r>
            <a:r>
              <a:rPr lang="en-US" sz="2400" dirty="0">
                <a:solidFill>
                  <a:schemeClr val="accent5"/>
                </a:solidFill>
              </a:rPr>
              <a:t> the two </a:t>
            </a:r>
            <a:r>
              <a:rPr lang="en-US" sz="2400" dirty="0" err="1">
                <a:solidFill>
                  <a:schemeClr val="accent5"/>
                </a:solidFill>
              </a:rPr>
              <a:t>subproblems</a:t>
            </a:r>
            <a:endParaRPr lang="en-US" sz="2400" dirty="0">
              <a:solidFill>
                <a:schemeClr val="accent5"/>
              </a:solidFill>
            </a:endParaRPr>
          </a:p>
        </p:txBody>
      </p:sp>
      <p:cxnSp>
        <p:nvCxnSpPr>
          <p:cNvPr id="10" name="Straight Connector 9"/>
          <p:cNvCxnSpPr>
            <a:stCxn id="4" idx="4"/>
            <a:endCxn id="6" idx="0"/>
          </p:cNvCxnSpPr>
          <p:nvPr/>
        </p:nvCxnSpPr>
        <p:spPr>
          <a:xfrm>
            <a:off x="2962450" y="3568364"/>
            <a:ext cx="1266901"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4"/>
            <a:endCxn id="5" idx="0"/>
          </p:cNvCxnSpPr>
          <p:nvPr/>
        </p:nvCxnSpPr>
        <p:spPr>
          <a:xfrm flipH="1">
            <a:off x="1333751" y="3568364"/>
            <a:ext cx="1628699" cy="1212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9184" y="4780529"/>
            <a:ext cx="3216166" cy="830997"/>
          </a:xfrm>
          <a:prstGeom prst="rect">
            <a:avLst/>
          </a:prstGeom>
          <a:noFill/>
        </p:spPr>
        <p:txBody>
          <a:bodyPr wrap="square" rtlCol="0">
            <a:spAutoFit/>
          </a:bodyPr>
          <a:lstStyle/>
          <a:p>
            <a:r>
              <a:rPr lang="en-US" sz="2400" dirty="0">
                <a:solidFill>
                  <a:schemeClr val="accent4"/>
                </a:solidFill>
              </a:rPr>
              <a:t>Time spent within the two sub-problems</a:t>
            </a:r>
          </a:p>
        </p:txBody>
      </p:sp>
      <p:sp>
        <p:nvSpPr>
          <p:cNvPr id="15" name="TextBox 14"/>
          <p:cNvSpPr txBox="1"/>
          <p:nvPr/>
        </p:nvSpPr>
        <p:spPr>
          <a:xfrm>
            <a:off x="6313027" y="3720225"/>
            <a:ext cx="914400" cy="923330"/>
          </a:xfrm>
          <a:prstGeom prst="rect">
            <a:avLst/>
          </a:prstGeom>
          <a:noFill/>
        </p:spPr>
        <p:txBody>
          <a:bodyPr wrap="square" rtlCol="0">
            <a:spAutoFit/>
          </a:bodyPr>
          <a:lstStyle/>
          <a:p>
            <a:r>
              <a:rPr lang="en-US" sz="5400" b="1" dirty="0"/>
              <a:t>+</a:t>
            </a:r>
          </a:p>
        </p:txBody>
      </p:sp>
      <p:sp>
        <p:nvSpPr>
          <p:cNvPr id="16" name="Oval 15"/>
          <p:cNvSpPr/>
          <p:nvPr/>
        </p:nvSpPr>
        <p:spPr>
          <a:xfrm>
            <a:off x="4587766" y="2112579"/>
            <a:ext cx="4130565" cy="1844566"/>
          </a:xfrm>
          <a:prstGeom prst="ellipse">
            <a:avLst/>
          </a:prstGeom>
          <a:noFill/>
          <a:ln w="57150">
            <a:solidFill>
              <a:srgbClr val="DE67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750" y="1615570"/>
            <a:ext cx="2286000" cy="461665"/>
          </a:xfrm>
          <a:prstGeom prst="rect">
            <a:avLst/>
          </a:prstGeom>
          <a:noFill/>
        </p:spPr>
        <p:txBody>
          <a:bodyPr wrap="square" rtlCol="0">
            <a:spAutoFit/>
          </a:bodyPr>
          <a:lstStyle/>
          <a:p>
            <a:r>
              <a:rPr lang="en-US" sz="2400" dirty="0">
                <a:solidFill>
                  <a:srgbClr val="DE6769"/>
                </a:solidFill>
              </a:rPr>
              <a:t>Let k=n/2</a:t>
            </a:r>
            <a:r>
              <a:rPr lang="en-US" sz="2400" baseline="30000" dirty="0">
                <a:solidFill>
                  <a:srgbClr val="DE6769"/>
                </a:solidFill>
              </a:rPr>
              <a:t>t</a:t>
            </a:r>
            <a:r>
              <a:rPr lang="mr-IN" sz="2400" dirty="0">
                <a:solidFill>
                  <a:srgbClr val="DE6769"/>
                </a:solidFill>
              </a:rPr>
              <a:t>…</a:t>
            </a:r>
            <a:endParaRPr lang="en-US" sz="2400" dirty="0">
              <a:solidFill>
                <a:srgbClr val="DE6769"/>
              </a:solidFill>
            </a:endParaRPr>
          </a:p>
        </p:txBody>
      </p:sp>
    </p:spTree>
    <p:extLst>
      <p:ext uri="{BB962C8B-B14F-4D97-AF65-F5344CB8AC3E}">
        <p14:creationId xmlns:p14="http://schemas.microsoft.com/office/powerpoint/2010/main" val="227613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641278" y="5011943"/>
            <a:ext cx="5766649" cy="705201"/>
            <a:chOff x="1573619" y="3296093"/>
            <a:chExt cx="5766649" cy="705201"/>
          </a:xfrm>
          <a:solidFill>
            <a:schemeClr val="accent6">
              <a:lumMod val="40000"/>
              <a:lumOff val="60000"/>
            </a:schemeClr>
          </a:solidFill>
        </p:grpSpPr>
        <p:sp>
          <p:nvSpPr>
            <p:cNvPr id="30" name="Rectangle 29"/>
            <p:cNvSpPr/>
            <p:nvPr/>
          </p:nvSpPr>
          <p:spPr>
            <a:xfrm>
              <a:off x="1573619"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1" name="Rectangle 30"/>
            <p:cNvSpPr/>
            <p:nvPr/>
          </p:nvSpPr>
          <p:spPr>
            <a:xfrm>
              <a:off x="230353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2" name="Rectangle 31"/>
            <p:cNvSpPr/>
            <p:nvPr/>
          </p:nvSpPr>
          <p:spPr>
            <a:xfrm>
              <a:off x="301219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3" name="Rectangle 32"/>
            <p:cNvSpPr/>
            <p:nvPr/>
          </p:nvSpPr>
          <p:spPr>
            <a:xfrm>
              <a:off x="373865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4" name="Rectangle 33"/>
            <p:cNvSpPr/>
            <p:nvPr/>
          </p:nvSpPr>
          <p:spPr>
            <a:xfrm>
              <a:off x="4470028"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5" name="Rectangle 34"/>
            <p:cNvSpPr/>
            <p:nvPr/>
          </p:nvSpPr>
          <p:spPr>
            <a:xfrm>
              <a:off x="5178682"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6" name="Rectangle 35"/>
            <p:cNvSpPr/>
            <p:nvPr/>
          </p:nvSpPr>
          <p:spPr>
            <a:xfrm>
              <a:off x="5908601"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37" name="Rectangle 36"/>
            <p:cNvSpPr/>
            <p:nvPr/>
          </p:nvSpPr>
          <p:spPr>
            <a:xfrm>
              <a:off x="6635067" y="3296093"/>
              <a:ext cx="705201" cy="705201"/>
            </a:xfrm>
            <a:prstGeom prst="rect">
              <a:avLst/>
            </a:prstGeom>
            <a:grp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grpSp>
      <p:sp>
        <p:nvSpPr>
          <p:cNvPr id="39" name="Rectangle 38"/>
          <p:cNvSpPr/>
          <p:nvPr/>
        </p:nvSpPr>
        <p:spPr>
          <a:xfrm>
            <a:off x="16416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21" name="Rectangle 20"/>
          <p:cNvSpPr/>
          <p:nvPr/>
        </p:nvSpPr>
        <p:spPr>
          <a:xfrm>
            <a:off x="545675"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endParaRPr lang="en-US" dirty="0">
              <a:solidFill>
                <a:schemeClr val="tx1"/>
              </a:solidFill>
            </a:endParaRPr>
          </a:p>
        </p:txBody>
      </p:sp>
      <p:sp>
        <p:nvSpPr>
          <p:cNvPr id="22" name="Rectangle 21"/>
          <p:cNvSpPr/>
          <p:nvPr/>
        </p:nvSpPr>
        <p:spPr>
          <a:xfrm>
            <a:off x="127559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endParaRPr lang="en-US" dirty="0">
              <a:solidFill>
                <a:schemeClr val="tx1"/>
              </a:solidFill>
            </a:endParaRPr>
          </a:p>
        </p:txBody>
      </p:sp>
      <p:sp>
        <p:nvSpPr>
          <p:cNvPr id="23" name="Rectangle 22"/>
          <p:cNvSpPr/>
          <p:nvPr/>
        </p:nvSpPr>
        <p:spPr>
          <a:xfrm>
            <a:off x="1984248"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endParaRPr lang="en-US" dirty="0">
              <a:solidFill>
                <a:schemeClr val="tx1"/>
              </a:solidFill>
            </a:endParaRPr>
          </a:p>
        </p:txBody>
      </p:sp>
      <p:sp>
        <p:nvSpPr>
          <p:cNvPr id="24" name="Rectangle 23"/>
          <p:cNvSpPr/>
          <p:nvPr/>
        </p:nvSpPr>
        <p:spPr>
          <a:xfrm>
            <a:off x="2710714" y="35387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endParaRPr lang="en-US" dirty="0">
              <a:solidFill>
                <a:schemeClr val="tx1"/>
              </a:solidFill>
            </a:endParaRPr>
          </a:p>
        </p:txBody>
      </p:sp>
      <p:sp>
        <p:nvSpPr>
          <p:cNvPr id="25" name="Rectangle 24"/>
          <p:cNvSpPr/>
          <p:nvPr/>
        </p:nvSpPr>
        <p:spPr>
          <a:xfrm>
            <a:off x="5372484"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endParaRPr lang="en-US" dirty="0">
              <a:solidFill>
                <a:schemeClr val="tx1"/>
              </a:solidFill>
            </a:endParaRPr>
          </a:p>
        </p:txBody>
      </p:sp>
      <p:sp>
        <p:nvSpPr>
          <p:cNvPr id="26" name="Rectangle 25"/>
          <p:cNvSpPr/>
          <p:nvPr/>
        </p:nvSpPr>
        <p:spPr>
          <a:xfrm>
            <a:off x="6081138"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2</a:t>
            </a:r>
            <a:endParaRPr lang="en-US" dirty="0">
              <a:solidFill>
                <a:schemeClr val="tx1"/>
              </a:solidFill>
            </a:endParaRPr>
          </a:p>
        </p:txBody>
      </p:sp>
      <p:sp>
        <p:nvSpPr>
          <p:cNvPr id="27" name="Rectangle 26"/>
          <p:cNvSpPr/>
          <p:nvPr/>
        </p:nvSpPr>
        <p:spPr>
          <a:xfrm>
            <a:off x="6811057"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endParaRPr lang="en-US" dirty="0">
              <a:solidFill>
                <a:schemeClr val="tx1"/>
              </a:solidFill>
            </a:endParaRPr>
          </a:p>
        </p:txBody>
      </p:sp>
      <p:sp>
        <p:nvSpPr>
          <p:cNvPr id="28" name="Rectangle 27"/>
          <p:cNvSpPr/>
          <p:nvPr/>
        </p:nvSpPr>
        <p:spPr>
          <a:xfrm>
            <a:off x="7537523" y="3513343"/>
            <a:ext cx="705201" cy="705201"/>
          </a:xfrm>
          <a:prstGeom prst="rect">
            <a:avLst/>
          </a:prstGeom>
          <a:solidFill>
            <a:schemeClr val="accent2">
              <a:lumMod val="40000"/>
              <a:lumOff val="60000"/>
            </a:schemeClr>
          </a:solid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endParaRPr lang="en-US" dirty="0">
              <a:solidFill>
                <a:schemeClr val="tx1"/>
              </a:solidFill>
            </a:endParaRPr>
          </a:p>
        </p:txBody>
      </p:sp>
      <p:sp>
        <p:nvSpPr>
          <p:cNvPr id="40" name="Rectangle 39"/>
          <p:cNvSpPr/>
          <p:nvPr/>
        </p:nvSpPr>
        <p:spPr>
          <a:xfrm>
            <a:off x="237119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endParaRPr lang="en-US" sz="3200" dirty="0">
              <a:solidFill>
                <a:schemeClr val="tx1"/>
              </a:solidFill>
            </a:endParaRPr>
          </a:p>
        </p:txBody>
      </p:sp>
      <p:sp>
        <p:nvSpPr>
          <p:cNvPr id="41" name="Rectangle 40"/>
          <p:cNvSpPr/>
          <p:nvPr/>
        </p:nvSpPr>
        <p:spPr>
          <a:xfrm>
            <a:off x="307985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42" name="Rectangle 41"/>
          <p:cNvSpPr/>
          <p:nvPr/>
        </p:nvSpPr>
        <p:spPr>
          <a:xfrm>
            <a:off x="380631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43" name="Rectangle 42"/>
          <p:cNvSpPr/>
          <p:nvPr/>
        </p:nvSpPr>
        <p:spPr>
          <a:xfrm>
            <a:off x="4537687"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44" name="Rectangle 43"/>
          <p:cNvSpPr/>
          <p:nvPr/>
        </p:nvSpPr>
        <p:spPr>
          <a:xfrm>
            <a:off x="5246341"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45" name="Rectangle 44"/>
          <p:cNvSpPr/>
          <p:nvPr/>
        </p:nvSpPr>
        <p:spPr>
          <a:xfrm>
            <a:off x="5976260"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7</a:t>
            </a:r>
          </a:p>
        </p:txBody>
      </p:sp>
      <p:sp>
        <p:nvSpPr>
          <p:cNvPr id="46" name="Rectangle 45"/>
          <p:cNvSpPr/>
          <p:nvPr/>
        </p:nvSpPr>
        <p:spPr>
          <a:xfrm>
            <a:off x="6702726" y="5011943"/>
            <a:ext cx="705201" cy="705201"/>
          </a:xfrm>
          <a:prstGeom prst="rect">
            <a:avLst/>
          </a:prstGeom>
          <a:solidFill>
            <a:schemeClr val="accent6">
              <a:lumMod val="40000"/>
              <a:lumOff val="60000"/>
            </a:scheme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8</a:t>
            </a:r>
          </a:p>
        </p:txBody>
      </p:sp>
      <p:sp>
        <p:nvSpPr>
          <p:cNvPr id="47" name="Triangle 46"/>
          <p:cNvSpPr/>
          <p:nvPr/>
        </p:nvSpPr>
        <p:spPr>
          <a:xfrm>
            <a:off x="7556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p:cNvSpPr/>
          <p:nvPr/>
        </p:nvSpPr>
        <p:spPr>
          <a:xfrm>
            <a:off x="5632450" y="4286454"/>
            <a:ext cx="269625" cy="279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sp>
        <p:nvSpPr>
          <p:cNvPr id="38" name="TextBox 37"/>
          <p:cNvSpPr txBox="1"/>
          <p:nvPr/>
        </p:nvSpPr>
        <p:spPr>
          <a:xfrm>
            <a:off x="158666" y="5133962"/>
            <a:ext cx="1387366" cy="461665"/>
          </a:xfrm>
          <a:prstGeom prst="rect">
            <a:avLst/>
          </a:prstGeom>
          <a:noFill/>
        </p:spPr>
        <p:txBody>
          <a:bodyPr wrap="square" rtlCol="0">
            <a:spAutoFit/>
          </a:bodyPr>
          <a:lstStyle/>
          <a:p>
            <a:r>
              <a:rPr lang="en-US" sz="2400" dirty="0">
                <a:solidFill>
                  <a:schemeClr val="accent5"/>
                </a:solidFill>
              </a:rPr>
              <a:t>MERGE!</a:t>
            </a:r>
            <a:endParaRPr lang="en-US" dirty="0">
              <a:solidFill>
                <a:schemeClr val="accent5"/>
              </a:solidFill>
            </a:endParaRP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6365251" y="2367668"/>
            <a:ext cx="964202" cy="584775"/>
          </a:xfrm>
          <a:prstGeom prst="rect">
            <a:avLst/>
          </a:prstGeom>
          <a:noFill/>
        </p:spPr>
        <p:txBody>
          <a:bodyPr wrap="square" rtlCol="0">
            <a:spAutoFit/>
          </a:bodyPr>
          <a:lstStyle/>
          <a:p>
            <a:r>
              <a:rPr lang="en-US" sz="3200" dirty="0"/>
              <a:t>k/2</a:t>
            </a:r>
          </a:p>
        </p:txBody>
      </p:sp>
      <p:sp>
        <p:nvSpPr>
          <p:cNvPr id="63" name="TextBox 62"/>
          <p:cNvSpPr txBox="1"/>
          <p:nvPr/>
        </p:nvSpPr>
        <p:spPr>
          <a:xfrm>
            <a:off x="1511777" y="2409433"/>
            <a:ext cx="964202" cy="584775"/>
          </a:xfrm>
          <a:prstGeom prst="rect">
            <a:avLst/>
          </a:prstGeom>
          <a:noFill/>
        </p:spPr>
        <p:txBody>
          <a:bodyPr wrap="square" rtlCol="0">
            <a:spAutoFit/>
          </a:bodyPr>
          <a:lstStyle/>
          <a:p>
            <a:r>
              <a:rPr lang="en-US" sz="3200" dirty="0"/>
              <a:t>k/2</a:t>
            </a:r>
          </a:p>
        </p:txBody>
      </p:sp>
      <p:sp>
        <p:nvSpPr>
          <p:cNvPr id="64" name="TextBox 63"/>
          <p:cNvSpPr txBox="1"/>
          <p:nvPr/>
        </p:nvSpPr>
        <p:spPr>
          <a:xfrm>
            <a:off x="4365502" y="6163233"/>
            <a:ext cx="964202" cy="584775"/>
          </a:xfrm>
          <a:prstGeom prst="rect">
            <a:avLst/>
          </a:prstGeom>
          <a:noFill/>
        </p:spPr>
        <p:txBody>
          <a:bodyPr wrap="square" rtlCol="0">
            <a:spAutoFit/>
          </a:bodyPr>
          <a:lstStyle/>
          <a:p>
            <a:r>
              <a:rPr lang="en-US" sz="3200"/>
              <a:t>k</a:t>
            </a:r>
            <a:endParaRPr lang="en-US" sz="3200" dirty="0"/>
          </a:p>
        </p:txBody>
      </p:sp>
      <p:sp>
        <p:nvSpPr>
          <p:cNvPr id="65" name="Right Brace 64"/>
          <p:cNvSpPr/>
          <p:nvPr/>
        </p:nvSpPr>
        <p:spPr>
          <a:xfrm rot="16200000">
            <a:off x="6575381" y="1659771"/>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ight Brace 65"/>
          <p:cNvSpPr/>
          <p:nvPr/>
        </p:nvSpPr>
        <p:spPr>
          <a:xfrm rot="16200000">
            <a:off x="1747797" y="1731609"/>
            <a:ext cx="471352" cy="29130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ight Brace 66"/>
          <p:cNvSpPr/>
          <p:nvPr/>
        </p:nvSpPr>
        <p:spPr>
          <a:xfrm rot="16200000" flipH="1">
            <a:off x="4245355" y="3099991"/>
            <a:ext cx="519646" cy="57654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97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grpId="4" nodeType="clickEffect">
                                  <p:stCondLst>
                                    <p:cond delay="0"/>
                                  </p:stCondLst>
                                  <p:childTnLst>
                                    <p:anim calcmode="discrete" valueType="str">
                                      <p:cBhvr>
                                        <p:cTn id="6"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8.33333E-7 -3.7037E-7 L 0.07483 0.00301 " pathEditMode="relative" rAng="0" ptsTypes="AA">
                                      <p:cBhvr>
                                        <p:cTn id="18" dur="1000" fill="hold"/>
                                        <p:tgtEl>
                                          <p:spTgt spid="48"/>
                                        </p:tgtEl>
                                        <p:attrNameLst>
                                          <p:attrName>ppt_x</p:attrName>
                                          <p:attrName>ppt_y</p:attrName>
                                        </p:attrNameLst>
                                      </p:cBhvr>
                                      <p:rCtr x="3733" y="139"/>
                                    </p:animMotion>
                                  </p:childTnLst>
                                </p:cTn>
                              </p:par>
                            </p:childTnLst>
                          </p:cTn>
                        </p:par>
                      </p:childTnLst>
                    </p:cTn>
                  </p:par>
                  <p:par>
                    <p:cTn id="19" fill="hold">
                      <p:stCondLst>
                        <p:cond delay="indefinite"/>
                      </p:stCondLst>
                      <p:childTnLst>
                        <p:par>
                          <p:cTn id="20" fill="hold">
                            <p:stCondLst>
                              <p:cond delay="0"/>
                            </p:stCondLst>
                            <p:childTnLst>
                              <p:par>
                                <p:cTn id="21" presetID="35" presetClass="emph" presetSubtype="0" repeatCount="3000" fill="hold" grpId="5" nodeType="clickEffect">
                                  <p:stCondLst>
                                    <p:cond delay="0"/>
                                  </p:stCondLst>
                                  <p:childTnLst>
                                    <p:anim calcmode="discrete" valueType="str">
                                      <p:cBhvr>
                                        <p:cTn id="2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0.07483 0.00301 L 0.14705 0.00301 " pathEditMode="relative" rAng="0" ptsTypes="AA">
                                      <p:cBhvr>
                                        <p:cTn id="30" dur="1000" fill="hold"/>
                                        <p:tgtEl>
                                          <p:spTgt spid="48"/>
                                        </p:tgtEl>
                                        <p:attrNameLst>
                                          <p:attrName>ppt_x</p:attrName>
                                          <p:attrName>ppt_y</p:attrName>
                                        </p:attrNameLst>
                                      </p:cBhvr>
                                      <p:rCtr x="3611" y="0"/>
                                    </p:animMotion>
                                  </p:childTnLst>
                                </p:cTn>
                              </p:par>
                            </p:childTnLst>
                          </p:cTn>
                        </p:par>
                      </p:childTnLst>
                    </p:cTn>
                  </p:par>
                  <p:par>
                    <p:cTn id="31" fill="hold">
                      <p:stCondLst>
                        <p:cond delay="indefinite"/>
                      </p:stCondLst>
                      <p:childTnLst>
                        <p:par>
                          <p:cTn id="32" fill="hold">
                            <p:stCondLst>
                              <p:cond delay="0"/>
                            </p:stCondLst>
                            <p:childTnLst>
                              <p:par>
                                <p:cTn id="33" presetID="35" presetClass="emph" presetSubtype="0" repeatCount="3000" fill="hold" grpId="4" nodeType="clickEffect">
                                  <p:stCondLst>
                                    <p:cond delay="0"/>
                                  </p:stCondLst>
                                  <p:childTnLst>
                                    <p:anim calcmode="discrete" valueType="str">
                                      <p:cBhvr>
                                        <p:cTn id="34"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16667E-6 -3.7037E-7 L 0.08211 0.01042 " pathEditMode="relative" rAng="0" ptsTypes="AA">
                                      <p:cBhvr>
                                        <p:cTn id="42" dur="500" fill="hold"/>
                                        <p:tgtEl>
                                          <p:spTgt spid="47"/>
                                        </p:tgtEl>
                                        <p:attrNameLst>
                                          <p:attrName>ppt_x</p:attrName>
                                          <p:attrName>ppt_y</p:attrName>
                                        </p:attrNameLst>
                                      </p:cBhvr>
                                      <p:rCtr x="4097" y="509"/>
                                    </p:animMotion>
                                  </p:childTnLst>
                                </p:cTn>
                              </p:par>
                            </p:childTnLst>
                          </p:cTn>
                        </p:par>
                      </p:childTnLst>
                    </p:cTn>
                  </p:par>
                  <p:par>
                    <p:cTn id="43" fill="hold">
                      <p:stCondLst>
                        <p:cond delay="indefinite"/>
                      </p:stCondLst>
                      <p:childTnLst>
                        <p:par>
                          <p:cTn id="44" fill="hold">
                            <p:stCondLst>
                              <p:cond delay="0"/>
                            </p:stCondLst>
                            <p:childTnLst>
                              <p:par>
                                <p:cTn id="45" presetID="35" presetClass="emph" presetSubtype="0" repeatCount="3000" fill="hold" grpId="5" nodeType="clickEffect">
                                  <p:stCondLst>
                                    <p:cond delay="0"/>
                                  </p:stCondLst>
                                  <p:childTnLst>
                                    <p:anim calcmode="discrete" valueType="str">
                                      <p:cBhvr>
                                        <p:cTn id="46"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2" nodeType="clickEffect">
                                  <p:stCondLst>
                                    <p:cond delay="0"/>
                                  </p:stCondLst>
                                  <p:childTnLst>
                                    <p:animMotion origin="layout" path="M 0.08211 0.01042 L 0.1592 0.01042 " pathEditMode="relative" rAng="0" ptsTypes="AA">
                                      <p:cBhvr>
                                        <p:cTn id="54" dur="500" fill="hold"/>
                                        <p:tgtEl>
                                          <p:spTgt spid="47"/>
                                        </p:tgtEl>
                                        <p:attrNameLst>
                                          <p:attrName>ppt_x</p:attrName>
                                          <p:attrName>ppt_y</p:attrName>
                                        </p:attrNameLst>
                                      </p:cBhvr>
                                      <p:rCtr x="3854" y="0"/>
                                    </p:animMotion>
                                  </p:childTnLst>
                                </p:cTn>
                              </p:par>
                            </p:childTnLst>
                          </p:cTn>
                        </p:par>
                      </p:childTnLst>
                    </p:cTn>
                  </p:par>
                  <p:par>
                    <p:cTn id="55" fill="hold">
                      <p:stCondLst>
                        <p:cond delay="indefinite"/>
                      </p:stCondLst>
                      <p:childTnLst>
                        <p:par>
                          <p:cTn id="56" fill="hold">
                            <p:stCondLst>
                              <p:cond delay="0"/>
                            </p:stCondLst>
                            <p:childTnLst>
                              <p:par>
                                <p:cTn id="57" presetID="35" presetClass="emph" presetSubtype="0" repeatCount="3000" fill="hold" grpId="6" nodeType="clickEffect">
                                  <p:stCondLst>
                                    <p:cond delay="0"/>
                                  </p:stCondLst>
                                  <p:childTnLst>
                                    <p:anim calcmode="discrete" valueType="str">
                                      <p:cBhvr>
                                        <p:cTn id="58"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3" nodeType="clickEffect">
                                  <p:stCondLst>
                                    <p:cond delay="0"/>
                                  </p:stCondLst>
                                  <p:childTnLst>
                                    <p:animMotion origin="layout" path="M 0.14705 0.00301 L 0.2276 0.00301 " pathEditMode="relative" rAng="0" ptsTypes="AA">
                                      <p:cBhvr>
                                        <p:cTn id="66" dur="500" fill="hold"/>
                                        <p:tgtEl>
                                          <p:spTgt spid="48"/>
                                        </p:tgtEl>
                                        <p:attrNameLst>
                                          <p:attrName>ppt_x</p:attrName>
                                          <p:attrName>ppt_y</p:attrName>
                                        </p:attrNameLst>
                                      </p:cBhvr>
                                      <p:rCtr x="4028" y="0"/>
                                    </p:animMotion>
                                  </p:childTnLst>
                                </p:cTn>
                              </p:par>
                            </p:childTnLst>
                          </p:cTn>
                        </p:par>
                      </p:childTnLst>
                    </p:cTn>
                  </p:par>
                  <p:par>
                    <p:cTn id="67" fill="hold">
                      <p:stCondLst>
                        <p:cond delay="indefinite"/>
                      </p:stCondLst>
                      <p:childTnLst>
                        <p:par>
                          <p:cTn id="68" fill="hold">
                            <p:stCondLst>
                              <p:cond delay="0"/>
                            </p:stCondLst>
                            <p:childTnLst>
                              <p:par>
                                <p:cTn id="69" presetID="35" presetClass="emph" presetSubtype="0" repeatCount="3000" fill="hold" grpId="6" nodeType="clickEffect">
                                  <p:stCondLst>
                                    <p:cond delay="0"/>
                                  </p:stCondLst>
                                  <p:childTnLst>
                                    <p:anim calcmode="discrete" valueType="str">
                                      <p:cBhvr>
                                        <p:cTn id="7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3" nodeType="clickEffect">
                                  <p:stCondLst>
                                    <p:cond delay="0"/>
                                  </p:stCondLst>
                                  <p:childTnLst>
                                    <p:animMotion origin="layout" path="M 0.1592 0.01042 L 0.23906 0.01042 " pathEditMode="relative" rAng="0" ptsTypes="AA">
                                      <p:cBhvr>
                                        <p:cTn id="78" dur="500" fill="hold"/>
                                        <p:tgtEl>
                                          <p:spTgt spid="47"/>
                                        </p:tgtEl>
                                        <p:attrNameLst>
                                          <p:attrName>ppt_x</p:attrName>
                                          <p:attrName>ppt_y</p:attrName>
                                        </p:attrNameLst>
                                      </p:cBhvr>
                                      <p:rCtr x="3993" y="0"/>
                                    </p:animMotion>
                                  </p:childTnLst>
                                </p:cTn>
                              </p:par>
                            </p:childTnLst>
                          </p:cTn>
                        </p:par>
                      </p:childTnLst>
                    </p:cTn>
                  </p:par>
                  <p:par>
                    <p:cTn id="79" fill="hold">
                      <p:stCondLst>
                        <p:cond delay="indefinite"/>
                      </p:stCondLst>
                      <p:childTnLst>
                        <p:par>
                          <p:cTn id="80" fill="hold">
                            <p:stCondLst>
                              <p:cond delay="0"/>
                            </p:stCondLst>
                            <p:childTnLst>
                              <p:par>
                                <p:cTn id="81" presetID="35" presetClass="emph" presetSubtype="0" repeatCount="3000" fill="hold" grpId="7" nodeType="clickEffect">
                                  <p:stCondLst>
                                    <p:cond delay="0"/>
                                  </p:stCondLst>
                                  <p:childTnLst>
                                    <p:anim calcmode="discrete" valueType="str">
                                      <p:cBhvr>
                                        <p:cTn id="82" dur="5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5" presetClass="emph" presetSubtype="0" repeatCount="3000" fill="hold" grpId="7" nodeType="clickEffect">
                                  <p:stCondLst>
                                    <p:cond delay="0"/>
                                  </p:stCondLst>
                                  <p:childTnLst>
                                    <p:anim calcmode="discrete" valueType="str">
                                      <p:cBhvr>
                                        <p:cTn id="90"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allAtOnce" animBg="1"/>
      <p:bldP spid="40" grpId="0" animBg="1"/>
      <p:bldP spid="41" grpId="0" animBg="1"/>
      <p:bldP spid="42" grpId="0" animBg="1"/>
      <p:bldP spid="43" grpId="0" animBg="1"/>
      <p:bldP spid="44" grpId="0" animBg="1"/>
      <p:bldP spid="45" grpId="0" animBg="1"/>
      <p:bldP spid="46" grpId="0" animBg="1"/>
      <p:bldP spid="47" grpId="1" animBg="1"/>
      <p:bldP spid="47" grpId="2" animBg="1"/>
      <p:bldP spid="47" grpId="3" animBg="1"/>
      <p:bldP spid="47" grpId="4" animBg="1"/>
      <p:bldP spid="47" grpId="5" animBg="1"/>
      <p:bldP spid="47" grpId="6" animBg="1"/>
      <p:bldP spid="47" grpId="7" animBg="1"/>
      <p:bldP spid="48" grpId="1" animBg="1"/>
      <p:bldP spid="48" grpId="2" animBg="1"/>
      <p:bldP spid="48" grpId="3" animBg="1"/>
      <p:bldP spid="48" grpId="4" animBg="1"/>
      <p:bldP spid="48" grpId="5" animBg="1"/>
      <p:bldP spid="48" grpId="6" animBg="1"/>
      <p:bldP spid="48" grpId="7"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84" y="0"/>
            <a:ext cx="4908226" cy="1683266"/>
          </a:xfrm>
        </p:spPr>
        <p:txBody>
          <a:bodyPr>
            <a:normAutofit/>
          </a:bodyPr>
          <a:lstStyle/>
          <a:p>
            <a:r>
              <a:rPr lang="en-US" dirty="0"/>
              <a:t>How long does it take to MERGE?</a:t>
            </a:r>
          </a:p>
        </p:txBody>
      </p:sp>
      <p:sp>
        <p:nvSpPr>
          <p:cNvPr id="3" name="TextBox 2"/>
          <p:cNvSpPr txBox="1"/>
          <p:nvPr/>
        </p:nvSpPr>
        <p:spPr>
          <a:xfrm>
            <a:off x="6819048" y="172865"/>
            <a:ext cx="2102738" cy="923330"/>
          </a:xfrm>
          <a:prstGeom prst="rect">
            <a:avLst/>
          </a:prstGeom>
          <a:noFill/>
        </p:spPr>
        <p:txBody>
          <a:bodyPr wrap="square" rtlCol="0">
            <a:spAutoFit/>
          </a:bodyPr>
          <a:lstStyle/>
          <a:p>
            <a:r>
              <a:rPr lang="en-US" dirty="0"/>
              <a:t>Code for the </a:t>
            </a:r>
            <a:r>
              <a:rPr lang="en-US" dirty="0">
                <a:solidFill>
                  <a:schemeClr val="accent5"/>
                </a:solidFill>
              </a:rPr>
              <a:t>MERGE</a:t>
            </a:r>
            <a:r>
              <a:rPr lang="en-US" dirty="0"/>
              <a:t> step is given in the Lecture2 notebook.</a:t>
            </a:r>
          </a:p>
        </p:txBody>
      </p:sp>
      <p:grpSp>
        <p:nvGrpSpPr>
          <p:cNvPr id="61" name="Group 60"/>
          <p:cNvGrpSpPr/>
          <p:nvPr/>
        </p:nvGrpSpPr>
        <p:grpSpPr>
          <a:xfrm>
            <a:off x="4591903" y="205546"/>
            <a:ext cx="2089558" cy="1272173"/>
            <a:chOff x="6278201" y="959242"/>
            <a:chExt cx="2490742" cy="1890207"/>
          </a:xfrm>
        </p:grpSpPr>
        <p:sp>
          <p:nvSpPr>
            <p:cNvPr id="54" name="Oval 53"/>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55" name="Oval 54"/>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56" name="Oval 55"/>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57" name="Straight Connector 56"/>
            <p:cNvCxnSpPr>
              <a:endCxn id="54"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54"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33C507A-1973-6C49-8E76-0A5131C2A7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9801" y="3595820"/>
            <a:ext cx="4522946" cy="1709013"/>
          </a:xfrm>
          <a:prstGeom prst="rect">
            <a:avLst/>
          </a:prstGeom>
        </p:spPr>
      </p:pic>
      <p:sp>
        <p:nvSpPr>
          <p:cNvPr id="5" name="TextBox 4">
            <a:extLst>
              <a:ext uri="{FF2B5EF4-FFF2-40B4-BE49-F238E27FC236}">
                <a16:creationId xmlns:a16="http://schemas.microsoft.com/office/drawing/2014/main" id="{0B71C3DD-344A-F847-A35F-FF62FC9BDC85}"/>
              </a:ext>
            </a:extLst>
          </p:cNvPr>
          <p:cNvSpPr txBox="1"/>
          <p:nvPr/>
        </p:nvSpPr>
        <p:spPr>
          <a:xfrm>
            <a:off x="161083" y="5218335"/>
            <a:ext cx="6474941" cy="369332"/>
          </a:xfrm>
          <a:prstGeom prst="rect">
            <a:avLst/>
          </a:prstGeom>
          <a:noFill/>
        </p:spPr>
        <p:txBody>
          <a:bodyPr wrap="square" rtlCol="0">
            <a:spAutoFit/>
          </a:bodyPr>
          <a:lstStyle/>
          <a:p>
            <a:pPr algn="ctr"/>
            <a:r>
              <a:rPr lang="en-US" dirty="0"/>
              <a:t>Think-Pair-Share Terrapins</a:t>
            </a:r>
          </a:p>
        </p:txBody>
      </p:sp>
      <p:sp>
        <p:nvSpPr>
          <p:cNvPr id="49" name="TextBox 48">
            <a:extLst>
              <a:ext uri="{FF2B5EF4-FFF2-40B4-BE49-F238E27FC236}">
                <a16:creationId xmlns:a16="http://schemas.microsoft.com/office/drawing/2014/main" id="{D27A13A3-9434-1C41-ABCA-F1477C901E1F}"/>
              </a:ext>
            </a:extLst>
          </p:cNvPr>
          <p:cNvSpPr txBox="1"/>
          <p:nvPr/>
        </p:nvSpPr>
        <p:spPr>
          <a:xfrm>
            <a:off x="3398553" y="2377045"/>
            <a:ext cx="5418673" cy="830997"/>
          </a:xfrm>
          <a:prstGeom prst="rect">
            <a:avLst/>
          </a:prstGeom>
          <a:noFill/>
        </p:spPr>
        <p:txBody>
          <a:bodyPr wrap="square" rtlCol="0">
            <a:spAutoFit/>
          </a:bodyPr>
          <a:lstStyle/>
          <a:p>
            <a:pPr algn="ctr"/>
            <a:r>
              <a:rPr lang="en-US" sz="2400" dirty="0"/>
              <a:t>How long does it take to run MERGE on two lists of size k/2?</a:t>
            </a:r>
          </a:p>
        </p:txBody>
      </p:sp>
      <p:cxnSp>
        <p:nvCxnSpPr>
          <p:cNvPr id="50" name="Straight Connector 49">
            <a:extLst>
              <a:ext uri="{FF2B5EF4-FFF2-40B4-BE49-F238E27FC236}">
                <a16:creationId xmlns:a16="http://schemas.microsoft.com/office/drawing/2014/main" id="{12720D80-EFB5-0F4E-9A7E-FFDC00F3B8E9}"/>
              </a:ext>
            </a:extLst>
          </p:cNvPr>
          <p:cNvCxnSpPr>
            <a:cxnSpLocks/>
          </p:cNvCxnSpPr>
          <p:nvPr/>
        </p:nvCxnSpPr>
        <p:spPr>
          <a:xfrm flipH="1">
            <a:off x="3398553" y="3246469"/>
            <a:ext cx="653842" cy="673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4A2F25-AF0F-9E44-8099-10585A5BC3BA}"/>
              </a:ext>
            </a:extLst>
          </p:cNvPr>
          <p:cNvSpPr txBox="1"/>
          <p:nvPr/>
        </p:nvSpPr>
        <p:spPr>
          <a:xfrm>
            <a:off x="1237824" y="6121702"/>
            <a:ext cx="7500415" cy="400110"/>
          </a:xfrm>
          <a:prstGeom prst="rect">
            <a:avLst/>
          </a:prstGeom>
          <a:noFill/>
        </p:spPr>
        <p:txBody>
          <a:bodyPr wrap="square" rtlCol="0">
            <a:spAutoFit/>
          </a:bodyPr>
          <a:lstStyle/>
          <a:p>
            <a:r>
              <a:rPr lang="en-US" sz="2000" dirty="0">
                <a:solidFill>
                  <a:schemeClr val="accent4"/>
                </a:solidFill>
              </a:rPr>
              <a:t>Answer: It takes time O(k), since we just walk across the list once.</a:t>
            </a:r>
          </a:p>
        </p:txBody>
      </p:sp>
    </p:spTree>
    <p:extLst>
      <p:ext uri="{BB962C8B-B14F-4D97-AF65-F5344CB8AC3E}">
        <p14:creationId xmlns:p14="http://schemas.microsoft.com/office/powerpoint/2010/main" val="1494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74872BB0-7C45-9C43-BEDF-027A58B09092}"/>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794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D133-4EB2-694A-9721-F0AD12588025}"/>
              </a:ext>
            </a:extLst>
          </p:cNvPr>
          <p:cNvSpPr>
            <a:spLocks noGrp="1"/>
          </p:cNvSpPr>
          <p:nvPr>
            <p:ph type="title"/>
          </p:nvPr>
        </p:nvSpPr>
        <p:spPr/>
        <p:txBody>
          <a:bodyPr/>
          <a:lstStyle/>
          <a:p>
            <a:r>
              <a:rPr lang="en-US" dirty="0"/>
              <a:t>CS 161 Student Survey</a:t>
            </a:r>
          </a:p>
        </p:txBody>
      </p:sp>
      <p:sp>
        <p:nvSpPr>
          <p:cNvPr id="3" name="Content Placeholder 2">
            <a:extLst>
              <a:ext uri="{FF2B5EF4-FFF2-40B4-BE49-F238E27FC236}">
                <a16:creationId xmlns:a16="http://schemas.microsoft.com/office/drawing/2014/main" id="{421A0A3D-CBD3-1A4D-936E-BBC978229BC6}"/>
              </a:ext>
            </a:extLst>
          </p:cNvPr>
          <p:cNvSpPr>
            <a:spLocks noGrp="1"/>
          </p:cNvSpPr>
          <p:nvPr>
            <p:ph idx="1"/>
          </p:nvPr>
        </p:nvSpPr>
        <p:spPr>
          <a:xfrm>
            <a:off x="628650" y="1825625"/>
            <a:ext cx="8237558" cy="4351338"/>
          </a:xfrm>
        </p:spPr>
        <p:txBody>
          <a:bodyPr>
            <a:normAutofit/>
          </a:bodyPr>
          <a:lstStyle/>
          <a:p>
            <a:r>
              <a:rPr lang="en-US" dirty="0">
                <a:hlinkClick r:id="rId2"/>
              </a:rPr>
              <a:t>https://</a:t>
            </a:r>
            <a:r>
              <a:rPr lang="en-US" dirty="0" err="1">
                <a:hlinkClick r:id="rId2"/>
              </a:rPr>
              <a:t>forms.gle</a:t>
            </a:r>
            <a:r>
              <a:rPr lang="en-US" dirty="0">
                <a:hlinkClick r:id="rId2"/>
              </a:rPr>
              <a:t>/3PsgYHHRzvdHP8j36</a:t>
            </a:r>
            <a:r>
              <a:rPr lang="en-US" dirty="0"/>
              <a:t> </a:t>
            </a:r>
          </a:p>
          <a:p>
            <a:endParaRPr lang="en-US" dirty="0"/>
          </a:p>
          <a:p>
            <a:r>
              <a:rPr lang="en-US" dirty="0"/>
              <a:t>Please respond! It will help us adapt the course to better serve you.</a:t>
            </a:r>
          </a:p>
          <a:p>
            <a:endParaRPr lang="en-US" dirty="0"/>
          </a:p>
          <a:p>
            <a:r>
              <a:rPr lang="en-US" dirty="0"/>
              <a:t>Worth 1 point on Homework 1</a:t>
            </a:r>
          </a:p>
        </p:txBody>
      </p:sp>
      <p:sp>
        <p:nvSpPr>
          <p:cNvPr id="4" name="TextBox 3">
            <a:extLst>
              <a:ext uri="{FF2B5EF4-FFF2-40B4-BE49-F238E27FC236}">
                <a16:creationId xmlns:a16="http://schemas.microsoft.com/office/drawing/2014/main" id="{D0B9DE55-48F0-D547-8982-75390BC21D46}"/>
              </a:ext>
            </a:extLst>
          </p:cNvPr>
          <p:cNvSpPr txBox="1"/>
          <p:nvPr/>
        </p:nvSpPr>
        <p:spPr>
          <a:xfrm>
            <a:off x="6236413" y="138896"/>
            <a:ext cx="2676093" cy="369332"/>
          </a:xfrm>
          <a:prstGeom prst="rect">
            <a:avLst/>
          </a:prstGeom>
          <a:noFill/>
          <a:ln>
            <a:solidFill>
              <a:schemeClr val="accent4"/>
            </a:solidFill>
          </a:ln>
        </p:spPr>
        <p:txBody>
          <a:bodyPr wrap="square" rtlCol="0">
            <a:spAutoFit/>
          </a:bodyPr>
          <a:lstStyle/>
          <a:p>
            <a:r>
              <a:rPr lang="en-US" dirty="0"/>
              <a:t>SLIDE ADDED AFTER CLASS</a:t>
            </a:r>
          </a:p>
        </p:txBody>
      </p:sp>
    </p:spTree>
    <p:extLst>
      <p:ext uri="{BB962C8B-B14F-4D97-AF65-F5344CB8AC3E}">
        <p14:creationId xmlns:p14="http://schemas.microsoft.com/office/powerpoint/2010/main" val="4215569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pic>
        <p:nvPicPr>
          <p:cNvPr id="4" name="Picture 3">
            <a:extLst>
              <a:ext uri="{FF2B5EF4-FFF2-40B4-BE49-F238E27FC236}">
                <a16:creationId xmlns:a16="http://schemas.microsoft.com/office/drawing/2014/main" id="{2FC61699-F08F-9841-9994-9DB340174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8100" y="54960"/>
            <a:ext cx="3027405" cy="1143917"/>
          </a:xfrm>
          <a:prstGeom prst="rect">
            <a:avLst/>
          </a:prstGeom>
        </p:spPr>
      </p:pic>
      <p:sp>
        <p:nvSpPr>
          <p:cNvPr id="6" name="TextBox 5">
            <a:extLst>
              <a:ext uri="{FF2B5EF4-FFF2-40B4-BE49-F238E27FC236}">
                <a16:creationId xmlns:a16="http://schemas.microsoft.com/office/drawing/2014/main" id="{7E72FDE4-1BF9-054B-AAC5-304FD69E67F7}"/>
              </a:ext>
            </a:extLst>
          </p:cNvPr>
          <p:cNvSpPr txBox="1"/>
          <p:nvPr/>
        </p:nvSpPr>
        <p:spPr>
          <a:xfrm>
            <a:off x="4150439" y="1244757"/>
            <a:ext cx="4993561" cy="646331"/>
          </a:xfrm>
          <a:prstGeom prst="rect">
            <a:avLst/>
          </a:prstGeom>
          <a:noFill/>
        </p:spPr>
        <p:txBody>
          <a:bodyPr wrap="square" rtlCol="0">
            <a:spAutoFit/>
          </a:bodyPr>
          <a:lstStyle/>
          <a:p>
            <a:r>
              <a:rPr lang="en-US" dirty="0">
                <a:solidFill>
                  <a:schemeClr val="accent1"/>
                </a:solidFill>
              </a:rPr>
              <a:t>How many operations are done at this level of the tree?  (Just MERGE-</a:t>
            </a:r>
            <a:r>
              <a:rPr lang="en-US" dirty="0" err="1">
                <a:solidFill>
                  <a:schemeClr val="accent1"/>
                </a:solidFill>
              </a:rPr>
              <a:t>ing</a:t>
            </a:r>
            <a:r>
              <a:rPr lang="en-US" dirty="0">
                <a:solidFill>
                  <a:schemeClr val="accent1"/>
                </a:solidFill>
              </a:rPr>
              <a:t> subproblems).</a:t>
            </a:r>
          </a:p>
        </p:txBody>
      </p:sp>
      <p:cxnSp>
        <p:nvCxnSpPr>
          <p:cNvPr id="10" name="Straight Arrow Connector 9">
            <a:extLst>
              <a:ext uri="{FF2B5EF4-FFF2-40B4-BE49-F238E27FC236}">
                <a16:creationId xmlns:a16="http://schemas.microsoft.com/office/drawing/2014/main" id="{7FC824EC-0BE4-2B45-8587-B8A326256A96}"/>
              </a:ext>
            </a:extLst>
          </p:cNvPr>
          <p:cNvCxnSpPr>
            <a:stCxn id="6" idx="1"/>
          </p:cNvCxnSpPr>
          <p:nvPr/>
        </p:nvCxnSpPr>
        <p:spPr>
          <a:xfrm flipH="1">
            <a:off x="2896015" y="1567923"/>
            <a:ext cx="1254424" cy="61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A25499E-3AB4-5449-A161-0E6773F41898}"/>
              </a:ext>
            </a:extLst>
          </p:cNvPr>
          <p:cNvSpPr txBox="1"/>
          <p:nvPr/>
        </p:nvSpPr>
        <p:spPr>
          <a:xfrm>
            <a:off x="4545854" y="2093006"/>
            <a:ext cx="4993561" cy="646331"/>
          </a:xfrm>
          <a:prstGeom prst="rect">
            <a:avLst/>
          </a:prstGeom>
          <a:noFill/>
        </p:spPr>
        <p:txBody>
          <a:bodyPr wrap="square" rtlCol="0">
            <a:spAutoFit/>
          </a:bodyPr>
          <a:lstStyle/>
          <a:p>
            <a:r>
              <a:rPr lang="en-US" dirty="0">
                <a:solidFill>
                  <a:schemeClr val="accent4"/>
                </a:solidFill>
              </a:rPr>
              <a:t>How about at this level of the tree?</a:t>
            </a:r>
          </a:p>
          <a:p>
            <a:r>
              <a:rPr lang="en-US" dirty="0">
                <a:solidFill>
                  <a:schemeClr val="accent4"/>
                </a:solidFill>
              </a:rPr>
              <a:t>(between both n/2-sized problems)</a:t>
            </a:r>
          </a:p>
        </p:txBody>
      </p:sp>
      <p:cxnSp>
        <p:nvCxnSpPr>
          <p:cNvPr id="58" name="Straight Arrow Connector 57">
            <a:extLst>
              <a:ext uri="{FF2B5EF4-FFF2-40B4-BE49-F238E27FC236}">
                <a16:creationId xmlns:a16="http://schemas.microsoft.com/office/drawing/2014/main" id="{23F63FE8-EDAE-DF40-AD02-628F1B2D75B1}"/>
              </a:ext>
            </a:extLst>
          </p:cNvPr>
          <p:cNvCxnSpPr>
            <a:cxnSpLocks/>
            <a:stCxn id="54" idx="1"/>
          </p:cNvCxnSpPr>
          <p:nvPr/>
        </p:nvCxnSpPr>
        <p:spPr>
          <a:xfrm flipH="1">
            <a:off x="3529870" y="2416172"/>
            <a:ext cx="1015984" cy="1582"/>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09686B9-9194-AC4C-ACB0-6C425437D4EA}"/>
              </a:ext>
            </a:extLst>
          </p:cNvPr>
          <p:cNvSpPr txBox="1"/>
          <p:nvPr/>
        </p:nvSpPr>
        <p:spPr>
          <a:xfrm>
            <a:off x="4894067" y="2985170"/>
            <a:ext cx="4993561" cy="369332"/>
          </a:xfrm>
          <a:prstGeom prst="rect">
            <a:avLst/>
          </a:prstGeom>
          <a:noFill/>
        </p:spPr>
        <p:txBody>
          <a:bodyPr wrap="square" rtlCol="0">
            <a:spAutoFit/>
          </a:bodyPr>
          <a:lstStyle/>
          <a:p>
            <a:r>
              <a:rPr lang="en-US" dirty="0">
                <a:solidFill>
                  <a:srgbClr val="002060"/>
                </a:solidFill>
              </a:rPr>
              <a:t>This level?</a:t>
            </a:r>
          </a:p>
        </p:txBody>
      </p:sp>
      <p:cxnSp>
        <p:nvCxnSpPr>
          <p:cNvPr id="70" name="Straight Arrow Connector 69">
            <a:extLst>
              <a:ext uri="{FF2B5EF4-FFF2-40B4-BE49-F238E27FC236}">
                <a16:creationId xmlns:a16="http://schemas.microsoft.com/office/drawing/2014/main" id="{E36042CE-5295-DD48-B3EE-51812321A95B}"/>
              </a:ext>
            </a:extLst>
          </p:cNvPr>
          <p:cNvCxnSpPr>
            <a:cxnSpLocks/>
            <a:stCxn id="66" idx="1"/>
          </p:cNvCxnSpPr>
          <p:nvPr/>
        </p:nvCxnSpPr>
        <p:spPr>
          <a:xfrm flipH="1">
            <a:off x="4037862" y="3169836"/>
            <a:ext cx="856205" cy="346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6DFF640-20B4-7044-9F89-9090004CCFA4}"/>
              </a:ext>
            </a:extLst>
          </p:cNvPr>
          <p:cNvSpPr txBox="1"/>
          <p:nvPr/>
        </p:nvSpPr>
        <p:spPr>
          <a:xfrm>
            <a:off x="4966037" y="4236622"/>
            <a:ext cx="4993561" cy="369332"/>
          </a:xfrm>
          <a:prstGeom prst="rect">
            <a:avLst/>
          </a:prstGeom>
          <a:noFill/>
        </p:spPr>
        <p:txBody>
          <a:bodyPr wrap="square" rtlCol="0">
            <a:spAutoFit/>
          </a:bodyPr>
          <a:lstStyle/>
          <a:p>
            <a:r>
              <a:rPr lang="en-US" dirty="0">
                <a:solidFill>
                  <a:schemeClr val="accent5"/>
                </a:solidFill>
              </a:rPr>
              <a:t>This level?</a:t>
            </a:r>
          </a:p>
        </p:txBody>
      </p:sp>
      <p:cxnSp>
        <p:nvCxnSpPr>
          <p:cNvPr id="72" name="Straight Arrow Connector 71">
            <a:extLst>
              <a:ext uri="{FF2B5EF4-FFF2-40B4-BE49-F238E27FC236}">
                <a16:creationId xmlns:a16="http://schemas.microsoft.com/office/drawing/2014/main" id="{93FF92B4-13D3-BD41-B11A-340EB6F0F19B}"/>
              </a:ext>
            </a:extLst>
          </p:cNvPr>
          <p:cNvCxnSpPr>
            <a:cxnSpLocks/>
            <a:stCxn id="71" idx="1"/>
          </p:cNvCxnSpPr>
          <p:nvPr/>
        </p:nvCxnSpPr>
        <p:spPr>
          <a:xfrm flipH="1">
            <a:off x="4545854" y="4421288"/>
            <a:ext cx="420183" cy="184666"/>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C30E11C-6062-D348-87DC-78FD0A5E2B88}"/>
              </a:ext>
            </a:extLst>
          </p:cNvPr>
          <p:cNvSpPr txBox="1"/>
          <p:nvPr/>
        </p:nvSpPr>
        <p:spPr>
          <a:xfrm>
            <a:off x="7824439" y="352593"/>
            <a:ext cx="1248032" cy="646331"/>
          </a:xfrm>
          <a:prstGeom prst="rect">
            <a:avLst/>
          </a:prstGeom>
          <a:noFill/>
        </p:spPr>
        <p:txBody>
          <a:bodyPr wrap="square" rtlCol="0">
            <a:spAutoFit/>
          </a:bodyPr>
          <a:lstStyle/>
          <a:p>
            <a:pPr algn="ctr"/>
            <a:r>
              <a:rPr lang="en-US" dirty="0"/>
              <a:t>Think, Pair, Share!</a:t>
            </a:r>
          </a:p>
        </p:txBody>
      </p:sp>
      <p:grpSp>
        <p:nvGrpSpPr>
          <p:cNvPr id="75" name="Group 74">
            <a:extLst>
              <a:ext uri="{FF2B5EF4-FFF2-40B4-BE49-F238E27FC236}">
                <a16:creationId xmlns:a16="http://schemas.microsoft.com/office/drawing/2014/main" id="{BE906E08-16F8-6448-8426-EEF70F8050F1}"/>
              </a:ext>
            </a:extLst>
          </p:cNvPr>
          <p:cNvGrpSpPr/>
          <p:nvPr/>
        </p:nvGrpSpPr>
        <p:grpSpPr>
          <a:xfrm>
            <a:off x="6493557" y="5369621"/>
            <a:ext cx="2089558" cy="1272173"/>
            <a:chOff x="6278201" y="959242"/>
            <a:chExt cx="2490742" cy="1890207"/>
          </a:xfrm>
        </p:grpSpPr>
        <p:sp>
          <p:nvSpPr>
            <p:cNvPr id="76" name="Oval 75">
              <a:extLst>
                <a:ext uri="{FF2B5EF4-FFF2-40B4-BE49-F238E27FC236}">
                  <a16:creationId xmlns:a16="http://schemas.microsoft.com/office/drawing/2014/main" id="{88A407DE-4549-1F4A-8DEB-1D64710D088E}"/>
                </a:ext>
              </a:extLst>
            </p:cNvPr>
            <p:cNvSpPr/>
            <p:nvPr/>
          </p:nvSpPr>
          <p:spPr>
            <a:xfrm>
              <a:off x="6887130" y="959242"/>
              <a:ext cx="1355594" cy="815686"/>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k</a:t>
              </a:r>
            </a:p>
          </p:txBody>
        </p:sp>
        <p:sp>
          <p:nvSpPr>
            <p:cNvPr id="77" name="Oval 76">
              <a:extLst>
                <a:ext uri="{FF2B5EF4-FFF2-40B4-BE49-F238E27FC236}">
                  <a16:creationId xmlns:a16="http://schemas.microsoft.com/office/drawing/2014/main" id="{E29F92EF-5103-DB41-863C-22333C29C79B}"/>
                </a:ext>
              </a:extLst>
            </p:cNvPr>
            <p:cNvSpPr/>
            <p:nvPr/>
          </p:nvSpPr>
          <p:spPr>
            <a:xfrm>
              <a:off x="6278201"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sp>
          <p:nvSpPr>
            <p:cNvPr id="78" name="Oval 77">
              <a:extLst>
                <a:ext uri="{FF2B5EF4-FFF2-40B4-BE49-F238E27FC236}">
                  <a16:creationId xmlns:a16="http://schemas.microsoft.com/office/drawing/2014/main" id="{957C9E44-3CAA-024A-B045-0A21D4002E18}"/>
                </a:ext>
              </a:extLst>
            </p:cNvPr>
            <p:cNvSpPr/>
            <p:nvPr/>
          </p:nvSpPr>
          <p:spPr>
            <a:xfrm>
              <a:off x="7824576" y="2175109"/>
              <a:ext cx="944367" cy="674340"/>
            </a:xfrm>
            <a:prstGeom prst="ellipse">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k/2</a:t>
              </a:r>
            </a:p>
          </p:txBody>
        </p:sp>
        <p:cxnSp>
          <p:nvCxnSpPr>
            <p:cNvPr id="79" name="Straight Connector 78">
              <a:extLst>
                <a:ext uri="{FF2B5EF4-FFF2-40B4-BE49-F238E27FC236}">
                  <a16:creationId xmlns:a16="http://schemas.microsoft.com/office/drawing/2014/main" id="{86230225-DC5C-A04A-966C-280F25C70B3E}"/>
                </a:ext>
              </a:extLst>
            </p:cNvPr>
            <p:cNvCxnSpPr>
              <a:endCxn id="76" idx="4"/>
            </p:cNvCxnSpPr>
            <p:nvPr/>
          </p:nvCxnSpPr>
          <p:spPr>
            <a:xfrm flipV="1">
              <a:off x="6750385" y="1774928"/>
              <a:ext cx="814542"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07744A-A07A-484E-B798-EACBABB4F9C5}"/>
                </a:ext>
              </a:extLst>
            </p:cNvPr>
            <p:cNvCxnSpPr>
              <a:endCxn id="76" idx="4"/>
            </p:cNvCxnSpPr>
            <p:nvPr/>
          </p:nvCxnSpPr>
          <p:spPr>
            <a:xfrm flipH="1" flipV="1">
              <a:off x="7564927" y="1774928"/>
              <a:ext cx="731833" cy="400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DA785EB1-3C22-8B4D-B52E-A1A49F868C72}"/>
              </a:ext>
            </a:extLst>
          </p:cNvPr>
          <p:cNvSpPr/>
          <p:nvPr/>
        </p:nvSpPr>
        <p:spPr>
          <a:xfrm>
            <a:off x="6251802" y="4386649"/>
            <a:ext cx="2706847" cy="25578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9F3469C-27CB-374D-8279-23EE918C3988}"/>
              </a:ext>
            </a:extLst>
          </p:cNvPr>
          <p:cNvSpPr txBox="1"/>
          <p:nvPr/>
        </p:nvSpPr>
        <p:spPr>
          <a:xfrm>
            <a:off x="6374612" y="4633676"/>
            <a:ext cx="2584037" cy="646331"/>
          </a:xfrm>
          <a:prstGeom prst="rect">
            <a:avLst/>
          </a:prstGeom>
          <a:noFill/>
        </p:spPr>
        <p:txBody>
          <a:bodyPr wrap="square" rtlCol="0">
            <a:spAutoFit/>
          </a:bodyPr>
          <a:lstStyle/>
          <a:p>
            <a:r>
              <a:rPr lang="en-US" dirty="0"/>
              <a:t>There are O(k) operations done at this node.  </a:t>
            </a:r>
          </a:p>
        </p:txBody>
      </p:sp>
    </p:spTree>
    <p:extLst>
      <p:ext uri="{BB962C8B-B14F-4D97-AF65-F5344CB8AC3E}">
        <p14:creationId xmlns:p14="http://schemas.microsoft.com/office/powerpoint/2010/main" val="2010210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73"/>
          <p:cNvSpPr txBox="1"/>
          <p:nvPr/>
        </p:nvSpPr>
        <p:spPr>
          <a:xfrm>
            <a:off x="4589390" y="3493096"/>
            <a:ext cx="517375" cy="707886"/>
          </a:xfrm>
          <a:prstGeom prst="rect">
            <a:avLst/>
          </a:prstGeom>
          <a:noFill/>
        </p:spPr>
        <p:txBody>
          <a:bodyPr wrap="square" rtlCol="0">
            <a:spAutoFit/>
          </a:bodyPr>
          <a:lstStyle/>
          <a:p>
            <a:r>
              <a:rPr lang="mr-IN" sz="4000" dirty="0"/>
              <a:t>…</a:t>
            </a:r>
            <a:endParaRPr lang="en-US" sz="4000" dirty="0"/>
          </a:p>
        </p:txBody>
      </p:sp>
      <p:sp>
        <p:nvSpPr>
          <p:cNvPr id="2" name="Title 1"/>
          <p:cNvSpPr>
            <a:spLocks noGrp="1"/>
          </p:cNvSpPr>
          <p:nvPr>
            <p:ph type="title"/>
          </p:nvPr>
        </p:nvSpPr>
        <p:spPr>
          <a:xfrm>
            <a:off x="256176" y="206343"/>
            <a:ext cx="3273694" cy="700703"/>
          </a:xfrm>
        </p:spPr>
        <p:txBody>
          <a:bodyPr>
            <a:normAutofit fontScale="90000"/>
          </a:bodyPr>
          <a:lstStyle/>
          <a:p>
            <a:r>
              <a:rPr lang="en-US" dirty="0"/>
              <a:t>Recursion tree</a:t>
            </a:r>
          </a:p>
        </p:txBody>
      </p:sp>
      <p:sp>
        <p:nvSpPr>
          <p:cNvPr id="5" name="Oval 4"/>
          <p:cNvSpPr/>
          <p:nvPr/>
        </p:nvSpPr>
        <p:spPr>
          <a:xfrm>
            <a:off x="1207194" y="1276378"/>
            <a:ext cx="1590671" cy="706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Size n</a:t>
            </a:r>
          </a:p>
        </p:txBody>
      </p:sp>
      <p:sp>
        <p:nvSpPr>
          <p:cNvPr id="8" name="Oval 7"/>
          <p:cNvSpPr/>
          <p:nvPr/>
        </p:nvSpPr>
        <p:spPr>
          <a:xfrm>
            <a:off x="2196946" y="2197932"/>
            <a:ext cx="1249790" cy="49429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endParaRPr lang="en-US" dirty="0"/>
          </a:p>
        </p:txBody>
      </p:sp>
      <p:sp>
        <p:nvSpPr>
          <p:cNvPr id="9" name="Oval 8"/>
          <p:cNvSpPr/>
          <p:nvPr/>
        </p:nvSpPr>
        <p:spPr>
          <a:xfrm>
            <a:off x="683636" y="2197932"/>
            <a:ext cx="1133899" cy="478086"/>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1" name="Oval 10"/>
          <p:cNvSpPr/>
          <p:nvPr/>
        </p:nvSpPr>
        <p:spPr>
          <a:xfrm>
            <a:off x="3141935" y="2952695"/>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17" name="Oval 16"/>
          <p:cNvSpPr/>
          <p:nvPr/>
        </p:nvSpPr>
        <p:spPr>
          <a:xfrm>
            <a:off x="3878941"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Oval 17"/>
          <p:cNvSpPr/>
          <p:nvPr/>
        </p:nvSpPr>
        <p:spPr>
          <a:xfrm>
            <a:off x="3470236"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9" name="Oval 18"/>
          <p:cNvSpPr/>
          <p:nvPr/>
        </p:nvSpPr>
        <p:spPr>
          <a:xfrm>
            <a:off x="3082301"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Oval 19"/>
          <p:cNvSpPr/>
          <p:nvPr/>
        </p:nvSpPr>
        <p:spPr>
          <a:xfrm>
            <a:off x="2743615" y="5909159"/>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Oval 20"/>
          <p:cNvSpPr/>
          <p:nvPr/>
        </p:nvSpPr>
        <p:spPr>
          <a:xfrm>
            <a:off x="2334910"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2" name="Oval 21"/>
          <p:cNvSpPr/>
          <p:nvPr/>
        </p:nvSpPr>
        <p:spPr>
          <a:xfrm>
            <a:off x="1928371"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Oval 22"/>
          <p:cNvSpPr/>
          <p:nvPr/>
        </p:nvSpPr>
        <p:spPr>
          <a:xfrm>
            <a:off x="1512734" y="6116542"/>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Oval 23"/>
          <p:cNvSpPr/>
          <p:nvPr/>
        </p:nvSpPr>
        <p:spPr>
          <a:xfrm>
            <a:off x="1097097" y="5931306"/>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5" name="Oval 24"/>
          <p:cNvSpPr/>
          <p:nvPr/>
        </p:nvSpPr>
        <p:spPr>
          <a:xfrm>
            <a:off x="683636" y="607519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6" name="Oval 25"/>
          <p:cNvSpPr/>
          <p:nvPr/>
        </p:nvSpPr>
        <p:spPr>
          <a:xfrm>
            <a:off x="296988" y="5881235"/>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8" name="Oval 27"/>
          <p:cNvSpPr/>
          <p:nvPr/>
        </p:nvSpPr>
        <p:spPr>
          <a:xfrm>
            <a:off x="-38530" y="6055773"/>
            <a:ext cx="304801" cy="248946"/>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extBox 31"/>
          <p:cNvSpPr txBox="1"/>
          <p:nvPr/>
        </p:nvSpPr>
        <p:spPr>
          <a:xfrm>
            <a:off x="64013" y="6324141"/>
            <a:ext cx="1075551" cy="461665"/>
          </a:xfrm>
          <a:prstGeom prst="rect">
            <a:avLst/>
          </a:prstGeom>
          <a:noFill/>
        </p:spPr>
        <p:txBody>
          <a:bodyPr wrap="none" rtlCol="0">
            <a:spAutoFit/>
          </a:bodyPr>
          <a:lstStyle/>
          <a:p>
            <a:r>
              <a:rPr lang="en-US" sz="2400" dirty="0"/>
              <a:t>(Size 1)</a:t>
            </a:r>
          </a:p>
        </p:txBody>
      </p:sp>
      <p:sp>
        <p:nvSpPr>
          <p:cNvPr id="34" name="TextBox 33"/>
          <p:cNvSpPr txBox="1"/>
          <p:nvPr/>
        </p:nvSpPr>
        <p:spPr>
          <a:xfrm>
            <a:off x="1877170" y="4939726"/>
            <a:ext cx="517375" cy="707886"/>
          </a:xfrm>
          <a:prstGeom prst="rect">
            <a:avLst/>
          </a:prstGeom>
          <a:noFill/>
        </p:spPr>
        <p:txBody>
          <a:bodyPr wrap="square" rtlCol="0">
            <a:spAutoFit/>
          </a:bodyPr>
          <a:lstStyle/>
          <a:p>
            <a:r>
              <a:rPr lang="mr-IN" sz="4000" dirty="0"/>
              <a:t>…</a:t>
            </a:r>
            <a:endParaRPr lang="en-US" sz="4000" dirty="0"/>
          </a:p>
        </p:txBody>
      </p:sp>
      <p:sp>
        <p:nvSpPr>
          <p:cNvPr id="35" name="Oval 34"/>
          <p:cNvSpPr/>
          <p:nvPr/>
        </p:nvSpPr>
        <p:spPr>
          <a:xfrm>
            <a:off x="2076222" y="2985170"/>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6" name="Oval 35"/>
          <p:cNvSpPr/>
          <p:nvPr/>
        </p:nvSpPr>
        <p:spPr>
          <a:xfrm>
            <a:off x="988437"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7" name="Oval 36"/>
          <p:cNvSpPr/>
          <p:nvPr/>
        </p:nvSpPr>
        <p:spPr>
          <a:xfrm>
            <a:off x="-38530" y="3004194"/>
            <a:ext cx="796640" cy="565757"/>
          </a:xfrm>
          <a:prstGeom prst="ellipse">
            <a:avLst/>
          </a:prstGeom>
          <a:solidFill>
            <a:srgbClr val="555B9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n/4</a:t>
            </a:r>
            <a:endParaRPr lang="en-US" dirty="0"/>
          </a:p>
        </p:txBody>
      </p:sp>
      <p:sp>
        <p:nvSpPr>
          <p:cNvPr id="39" name="Oval 38"/>
          <p:cNvSpPr/>
          <p:nvPr/>
        </p:nvSpPr>
        <p:spPr>
          <a:xfrm>
            <a:off x="3463891" y="4477941"/>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38" name="Oval 37"/>
          <p:cNvSpPr/>
          <p:nvPr/>
        </p:nvSpPr>
        <p:spPr>
          <a:xfrm>
            <a:off x="2679467"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0" name="Oval 39"/>
          <p:cNvSpPr/>
          <p:nvPr/>
        </p:nvSpPr>
        <p:spPr>
          <a:xfrm>
            <a:off x="1961745" y="4495153"/>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1" name="Oval 40"/>
          <p:cNvSpPr/>
          <p:nvPr/>
        </p:nvSpPr>
        <p:spPr>
          <a:xfrm>
            <a:off x="1234438" y="4497132"/>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2" name="Oval 41"/>
          <p:cNvSpPr/>
          <p:nvPr/>
        </p:nvSpPr>
        <p:spPr>
          <a:xfrm>
            <a:off x="459001" y="4516087"/>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3" name="Oval 42"/>
          <p:cNvSpPr/>
          <p:nvPr/>
        </p:nvSpPr>
        <p:spPr>
          <a:xfrm>
            <a:off x="-246154" y="4543416"/>
            <a:ext cx="970753" cy="565757"/>
          </a:xfrm>
          <a:prstGeom prst="ellipse">
            <a:avLst/>
          </a:pr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n/2</a:t>
            </a:r>
            <a:r>
              <a:rPr lang="en-US" baseline="30000"/>
              <a:t>t</a:t>
            </a:r>
            <a:endParaRPr lang="en-US" dirty="0"/>
          </a:p>
        </p:txBody>
      </p:sp>
      <p:sp>
        <p:nvSpPr>
          <p:cNvPr id="45" name="TextBox 44"/>
          <p:cNvSpPr txBox="1"/>
          <p:nvPr/>
        </p:nvSpPr>
        <p:spPr>
          <a:xfrm>
            <a:off x="1731393" y="3362716"/>
            <a:ext cx="517375" cy="707886"/>
          </a:xfrm>
          <a:prstGeom prst="rect">
            <a:avLst/>
          </a:prstGeom>
          <a:noFill/>
        </p:spPr>
        <p:txBody>
          <a:bodyPr wrap="square" rtlCol="0">
            <a:spAutoFit/>
          </a:bodyPr>
          <a:lstStyle/>
          <a:p>
            <a:r>
              <a:rPr lang="mr-IN" sz="4000" dirty="0"/>
              <a:t>…</a:t>
            </a:r>
            <a:endParaRPr lang="en-US" sz="4000" dirty="0"/>
          </a:p>
        </p:txBody>
      </p:sp>
      <p:sp>
        <p:nvSpPr>
          <p:cNvPr id="48" name="TextBox 47"/>
          <p:cNvSpPr txBox="1"/>
          <p:nvPr/>
        </p:nvSpPr>
        <p:spPr>
          <a:xfrm>
            <a:off x="4398388" y="907046"/>
            <a:ext cx="719941" cy="400110"/>
          </a:xfrm>
          <a:prstGeom prst="rect">
            <a:avLst/>
          </a:prstGeom>
          <a:noFill/>
        </p:spPr>
        <p:txBody>
          <a:bodyPr wrap="none" rtlCol="0">
            <a:spAutoFit/>
          </a:bodyPr>
          <a:lstStyle/>
          <a:p>
            <a:r>
              <a:rPr lang="en-US" sz="2000" dirty="0"/>
              <a:t>Level</a:t>
            </a:r>
          </a:p>
        </p:txBody>
      </p:sp>
      <p:sp>
        <p:nvSpPr>
          <p:cNvPr id="49" name="TextBox 48"/>
          <p:cNvSpPr txBox="1"/>
          <p:nvPr/>
        </p:nvSpPr>
        <p:spPr>
          <a:xfrm>
            <a:off x="7408390" y="556694"/>
            <a:ext cx="1885513" cy="646331"/>
          </a:xfrm>
          <a:prstGeom prst="rect">
            <a:avLst/>
          </a:prstGeom>
          <a:noFill/>
        </p:spPr>
        <p:txBody>
          <a:bodyPr wrap="square" rtlCol="0">
            <a:spAutoFit/>
          </a:bodyPr>
          <a:lstStyle/>
          <a:p>
            <a:pPr algn="ctr"/>
            <a:r>
              <a:rPr lang="en-US" dirty="0"/>
              <a:t>Amount of work </a:t>
            </a:r>
            <a:r>
              <a:rPr lang="en-US" dirty="0">
                <a:solidFill>
                  <a:sysClr val="windowText" lastClr="000000"/>
                </a:solidFill>
              </a:rPr>
              <a:t>at </a:t>
            </a:r>
            <a:r>
              <a:rPr lang="en-US">
                <a:solidFill>
                  <a:sysClr val="windowText" lastClr="000000"/>
                </a:solidFill>
              </a:rPr>
              <a:t>this level</a:t>
            </a:r>
            <a:endParaRPr lang="en-US" dirty="0">
              <a:solidFill>
                <a:sysClr val="windowText" lastClr="000000"/>
              </a:solidFill>
            </a:endParaRPr>
          </a:p>
        </p:txBody>
      </p:sp>
      <p:cxnSp>
        <p:nvCxnSpPr>
          <p:cNvPr id="53" name="Straight Connector 52"/>
          <p:cNvCxnSpPr/>
          <p:nvPr/>
        </p:nvCxnSpPr>
        <p:spPr>
          <a:xfrm>
            <a:off x="3834671" y="1307156"/>
            <a:ext cx="59056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1409" y="75295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73374" y="1461788"/>
            <a:ext cx="367408" cy="523220"/>
          </a:xfrm>
          <a:prstGeom prst="rect">
            <a:avLst/>
          </a:prstGeom>
          <a:noFill/>
        </p:spPr>
        <p:txBody>
          <a:bodyPr wrap="none" rtlCol="0">
            <a:spAutoFit/>
          </a:bodyPr>
          <a:lstStyle/>
          <a:p>
            <a:r>
              <a:rPr lang="en-US" sz="2800"/>
              <a:t>0</a:t>
            </a:r>
          </a:p>
        </p:txBody>
      </p:sp>
      <p:sp>
        <p:nvSpPr>
          <p:cNvPr id="57" name="TextBox 56"/>
          <p:cNvSpPr txBox="1"/>
          <p:nvPr/>
        </p:nvSpPr>
        <p:spPr>
          <a:xfrm>
            <a:off x="5285365" y="660825"/>
            <a:ext cx="1069011" cy="646331"/>
          </a:xfrm>
          <a:prstGeom prst="rect">
            <a:avLst/>
          </a:prstGeom>
          <a:noFill/>
        </p:spPr>
        <p:txBody>
          <a:bodyPr wrap="none" rtlCol="0">
            <a:spAutoFit/>
          </a:bodyPr>
          <a:lstStyle/>
          <a:p>
            <a:pPr algn="ctr"/>
            <a:r>
              <a:rPr lang="en-US" dirty="0"/>
              <a:t># </a:t>
            </a:r>
          </a:p>
          <a:p>
            <a:pPr algn="ctr"/>
            <a:r>
              <a:rPr lang="en-US" dirty="0"/>
              <a:t>problems</a:t>
            </a:r>
          </a:p>
        </p:txBody>
      </p:sp>
      <p:cxnSp>
        <p:nvCxnSpPr>
          <p:cNvPr id="59" name="Straight Connector 58"/>
          <p:cNvCxnSpPr/>
          <p:nvPr/>
        </p:nvCxnSpPr>
        <p:spPr>
          <a:xfrm>
            <a:off x="5297232" y="843244"/>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773374" y="2410155"/>
            <a:ext cx="367408" cy="523220"/>
          </a:xfrm>
          <a:prstGeom prst="rect">
            <a:avLst/>
          </a:prstGeom>
          <a:noFill/>
        </p:spPr>
        <p:txBody>
          <a:bodyPr wrap="none" rtlCol="0">
            <a:spAutoFit/>
          </a:bodyPr>
          <a:lstStyle/>
          <a:p>
            <a:r>
              <a:rPr lang="en-US" sz="2800" dirty="0"/>
              <a:t>1</a:t>
            </a:r>
          </a:p>
        </p:txBody>
      </p:sp>
      <p:sp>
        <p:nvSpPr>
          <p:cNvPr id="61" name="TextBox 60"/>
          <p:cNvSpPr txBox="1"/>
          <p:nvPr/>
        </p:nvSpPr>
        <p:spPr>
          <a:xfrm>
            <a:off x="4767254" y="2933375"/>
            <a:ext cx="389713" cy="523220"/>
          </a:xfrm>
          <a:prstGeom prst="rect">
            <a:avLst/>
          </a:prstGeom>
          <a:noFill/>
        </p:spPr>
        <p:txBody>
          <a:bodyPr wrap="square" rtlCol="0">
            <a:spAutoFit/>
          </a:bodyPr>
          <a:lstStyle/>
          <a:p>
            <a:r>
              <a:rPr lang="en-US" sz="2800" dirty="0"/>
              <a:t>2</a:t>
            </a:r>
          </a:p>
        </p:txBody>
      </p:sp>
      <p:sp>
        <p:nvSpPr>
          <p:cNvPr id="62" name="TextBox 61"/>
          <p:cNvSpPr txBox="1"/>
          <p:nvPr/>
        </p:nvSpPr>
        <p:spPr>
          <a:xfrm>
            <a:off x="4764860" y="4581994"/>
            <a:ext cx="389713" cy="523220"/>
          </a:xfrm>
          <a:prstGeom prst="rect">
            <a:avLst/>
          </a:prstGeom>
          <a:noFill/>
        </p:spPr>
        <p:txBody>
          <a:bodyPr wrap="square" rtlCol="0">
            <a:spAutoFit/>
          </a:bodyPr>
          <a:lstStyle/>
          <a:p>
            <a:r>
              <a:rPr lang="en-US" sz="2800" dirty="0"/>
              <a:t>t</a:t>
            </a:r>
          </a:p>
        </p:txBody>
      </p:sp>
      <p:sp>
        <p:nvSpPr>
          <p:cNvPr id="63" name="TextBox 62"/>
          <p:cNvSpPr txBox="1"/>
          <p:nvPr/>
        </p:nvSpPr>
        <p:spPr>
          <a:xfrm>
            <a:off x="4336917" y="5893926"/>
            <a:ext cx="1111884" cy="523220"/>
          </a:xfrm>
          <a:prstGeom prst="rect">
            <a:avLst/>
          </a:prstGeom>
          <a:noFill/>
        </p:spPr>
        <p:txBody>
          <a:bodyPr wrap="square" rtlCol="0">
            <a:spAutoFit/>
          </a:bodyPr>
          <a:lstStyle/>
          <a:p>
            <a:r>
              <a:rPr lang="en-US" sz="2800" dirty="0"/>
              <a:t>log(n)</a:t>
            </a:r>
          </a:p>
        </p:txBody>
      </p:sp>
      <p:sp>
        <p:nvSpPr>
          <p:cNvPr id="64" name="TextBox 63"/>
          <p:cNvSpPr txBox="1"/>
          <p:nvPr/>
        </p:nvSpPr>
        <p:spPr>
          <a:xfrm>
            <a:off x="5568070" y="1461788"/>
            <a:ext cx="733339" cy="5016758"/>
          </a:xfrm>
          <a:prstGeom prst="rect">
            <a:avLst/>
          </a:prstGeom>
          <a:noFill/>
        </p:spPr>
        <p:txBody>
          <a:bodyPr wrap="square" rtlCol="0">
            <a:spAutoFit/>
          </a:bodyPr>
          <a:lstStyle/>
          <a:p>
            <a:r>
              <a:rPr lang="en-US" sz="2800" dirty="0"/>
              <a:t>1</a:t>
            </a:r>
          </a:p>
          <a:p>
            <a:endParaRPr lang="en-US" sz="2800" dirty="0"/>
          </a:p>
          <a:p>
            <a:r>
              <a:rPr lang="en-US" sz="2800" dirty="0"/>
              <a:t>2</a:t>
            </a:r>
          </a:p>
          <a:p>
            <a:endParaRPr lang="en-US" sz="1600" dirty="0"/>
          </a:p>
          <a:p>
            <a:r>
              <a:rPr lang="en-US" sz="2800" dirty="0"/>
              <a:t>4</a:t>
            </a:r>
          </a:p>
          <a:p>
            <a:endParaRPr lang="en-US" sz="2800" dirty="0"/>
          </a:p>
          <a:p>
            <a:endParaRPr lang="en-US" sz="2800" dirty="0"/>
          </a:p>
          <a:p>
            <a:endParaRPr lang="en-US" sz="2400" dirty="0"/>
          </a:p>
          <a:p>
            <a:r>
              <a:rPr lang="en-US" sz="2800" dirty="0"/>
              <a:t>2</a:t>
            </a:r>
            <a:r>
              <a:rPr lang="en-US" sz="2800" baseline="30000" dirty="0"/>
              <a:t>t</a:t>
            </a:r>
          </a:p>
          <a:p>
            <a:endParaRPr lang="en-US" sz="2800" baseline="30000" dirty="0"/>
          </a:p>
          <a:p>
            <a:endParaRPr lang="en-US" sz="2800" baseline="30000" dirty="0"/>
          </a:p>
          <a:p>
            <a:endParaRPr lang="en-US" sz="2800" baseline="30000" dirty="0"/>
          </a:p>
          <a:p>
            <a:r>
              <a:rPr lang="en-US" sz="2800" dirty="0"/>
              <a:t>n</a:t>
            </a:r>
          </a:p>
        </p:txBody>
      </p:sp>
      <p:sp>
        <p:nvSpPr>
          <p:cNvPr id="65" name="TextBox 64"/>
          <p:cNvSpPr txBox="1"/>
          <p:nvPr/>
        </p:nvSpPr>
        <p:spPr>
          <a:xfrm>
            <a:off x="6373361" y="411023"/>
            <a:ext cx="1016044" cy="923330"/>
          </a:xfrm>
          <a:prstGeom prst="rect">
            <a:avLst/>
          </a:prstGeom>
          <a:noFill/>
        </p:spPr>
        <p:txBody>
          <a:bodyPr wrap="square" rtlCol="0">
            <a:spAutoFit/>
          </a:bodyPr>
          <a:lstStyle/>
          <a:p>
            <a:pPr algn="ctr"/>
            <a:r>
              <a:rPr lang="en-US" dirty="0"/>
              <a:t>Size of each</a:t>
            </a:r>
          </a:p>
          <a:p>
            <a:pPr algn="ctr"/>
            <a:r>
              <a:rPr lang="en-US" dirty="0"/>
              <a:t>problem</a:t>
            </a:r>
          </a:p>
        </p:txBody>
      </p:sp>
      <p:sp>
        <p:nvSpPr>
          <p:cNvPr id="67" name="TextBox 66"/>
          <p:cNvSpPr txBox="1"/>
          <p:nvPr/>
        </p:nvSpPr>
        <p:spPr>
          <a:xfrm>
            <a:off x="6597711" y="1448812"/>
            <a:ext cx="927177" cy="5016758"/>
          </a:xfrm>
          <a:prstGeom prst="rect">
            <a:avLst/>
          </a:prstGeom>
          <a:noFill/>
        </p:spPr>
        <p:txBody>
          <a:bodyPr wrap="square" rtlCol="0">
            <a:spAutoFit/>
          </a:bodyPr>
          <a:lstStyle/>
          <a:p>
            <a:r>
              <a:rPr lang="en-US" sz="2800" dirty="0"/>
              <a:t>n</a:t>
            </a:r>
          </a:p>
          <a:p>
            <a:endParaRPr lang="en-US" sz="2800" dirty="0"/>
          </a:p>
          <a:p>
            <a:r>
              <a:rPr lang="en-US" sz="2800" dirty="0"/>
              <a:t>n/2</a:t>
            </a:r>
          </a:p>
          <a:p>
            <a:endParaRPr lang="en-US" sz="1600" dirty="0"/>
          </a:p>
          <a:p>
            <a:r>
              <a:rPr lang="en-US" sz="2800" dirty="0"/>
              <a:t>n/4</a:t>
            </a:r>
          </a:p>
          <a:p>
            <a:endParaRPr lang="en-US" sz="2800" dirty="0"/>
          </a:p>
          <a:p>
            <a:endParaRPr lang="en-US" sz="2800" dirty="0"/>
          </a:p>
          <a:p>
            <a:endParaRPr lang="en-US" sz="2400" dirty="0"/>
          </a:p>
          <a:p>
            <a:r>
              <a:rPr lang="en-US" sz="2800" dirty="0"/>
              <a:t>n/2</a:t>
            </a:r>
            <a:r>
              <a:rPr lang="en-US" sz="2800" baseline="30000" dirty="0"/>
              <a:t>t</a:t>
            </a:r>
          </a:p>
          <a:p>
            <a:endParaRPr lang="en-US" sz="2800" baseline="30000" dirty="0"/>
          </a:p>
          <a:p>
            <a:endParaRPr lang="en-US" sz="2800" baseline="30000" dirty="0"/>
          </a:p>
          <a:p>
            <a:endParaRPr lang="en-US" sz="2800" baseline="30000" dirty="0"/>
          </a:p>
          <a:p>
            <a:r>
              <a:rPr lang="en-US" sz="2800" dirty="0"/>
              <a:t>1</a:t>
            </a:r>
          </a:p>
        </p:txBody>
      </p:sp>
      <p:cxnSp>
        <p:nvCxnSpPr>
          <p:cNvPr id="68" name="Straight Connector 67"/>
          <p:cNvCxnSpPr/>
          <p:nvPr/>
        </p:nvCxnSpPr>
        <p:spPr>
          <a:xfrm>
            <a:off x="7478506" y="778912"/>
            <a:ext cx="0" cy="60790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780444" y="1440692"/>
            <a:ext cx="1483989" cy="5016758"/>
          </a:xfrm>
          <a:prstGeom prst="rect">
            <a:avLst/>
          </a:prstGeom>
          <a:noFill/>
        </p:spPr>
        <p:txBody>
          <a:bodyPr wrap="square" rtlCol="0">
            <a:spAutoFit/>
          </a:bodyPr>
          <a:lstStyle/>
          <a:p>
            <a:r>
              <a:rPr lang="en-US" sz="2800" dirty="0"/>
              <a:t>O(n)</a:t>
            </a:r>
          </a:p>
          <a:p>
            <a:endParaRPr lang="en-US" sz="2800" dirty="0"/>
          </a:p>
          <a:p>
            <a:r>
              <a:rPr lang="en-US" sz="2800" dirty="0"/>
              <a:t>O(n)</a:t>
            </a:r>
          </a:p>
          <a:p>
            <a:endParaRPr lang="en-US" sz="1600" dirty="0"/>
          </a:p>
          <a:p>
            <a:r>
              <a:rPr lang="en-US" sz="2800" dirty="0"/>
              <a:t>O(n)</a:t>
            </a:r>
          </a:p>
          <a:p>
            <a:endParaRPr lang="en-US" sz="2800" dirty="0"/>
          </a:p>
          <a:p>
            <a:endParaRPr lang="en-US" sz="2800" dirty="0"/>
          </a:p>
          <a:p>
            <a:endParaRPr lang="en-US" sz="2400" dirty="0"/>
          </a:p>
          <a:p>
            <a:r>
              <a:rPr lang="en-US" sz="2800" dirty="0"/>
              <a:t>O(n)</a:t>
            </a:r>
            <a:endParaRPr lang="en-US" sz="2800" baseline="30000" dirty="0"/>
          </a:p>
          <a:p>
            <a:endParaRPr lang="en-US" sz="2800" baseline="30000" dirty="0"/>
          </a:p>
          <a:p>
            <a:endParaRPr lang="en-US" sz="2800" baseline="30000" dirty="0"/>
          </a:p>
          <a:p>
            <a:endParaRPr lang="en-US" sz="2800" baseline="30000" dirty="0"/>
          </a:p>
          <a:p>
            <a:r>
              <a:rPr lang="en-US" sz="2800" dirty="0"/>
              <a:t>O(n)</a:t>
            </a:r>
          </a:p>
        </p:txBody>
      </p:sp>
      <p:sp>
        <p:nvSpPr>
          <p:cNvPr id="73" name="TextBox 72"/>
          <p:cNvSpPr txBox="1"/>
          <p:nvPr/>
        </p:nvSpPr>
        <p:spPr>
          <a:xfrm>
            <a:off x="4613292" y="5034635"/>
            <a:ext cx="517375" cy="707886"/>
          </a:xfrm>
          <a:prstGeom prst="rect">
            <a:avLst/>
          </a:prstGeom>
          <a:noFill/>
        </p:spPr>
        <p:txBody>
          <a:bodyPr wrap="square" rtlCol="0">
            <a:spAutoFit/>
          </a:bodyPr>
          <a:lstStyle/>
          <a:p>
            <a:r>
              <a:rPr lang="mr-IN" sz="4000" dirty="0"/>
              <a:t>…</a:t>
            </a:r>
            <a:endParaRPr lang="en-US" sz="4000" dirty="0"/>
          </a:p>
        </p:txBody>
      </p:sp>
      <p:sp>
        <p:nvSpPr>
          <p:cNvPr id="50" name="Rounded Rectangle 49">
            <a:extLst>
              <a:ext uri="{FF2B5EF4-FFF2-40B4-BE49-F238E27FC236}">
                <a16:creationId xmlns:a16="http://schemas.microsoft.com/office/drawing/2014/main" id="{5A3C6111-B2AB-B546-828D-A7A036BA2181}"/>
              </a:ext>
            </a:extLst>
          </p:cNvPr>
          <p:cNvSpPr/>
          <p:nvPr/>
        </p:nvSpPr>
        <p:spPr>
          <a:xfrm>
            <a:off x="3508350" y="-17973"/>
            <a:ext cx="2865011" cy="532590"/>
          </a:xfrm>
          <a:prstGeom prst="roundRect">
            <a:avLst/>
          </a:prstGeom>
          <a:solidFill>
            <a:schemeClr val="accent1">
              <a:lumMod val="20000"/>
              <a:lumOff val="80000"/>
            </a:schemeClr>
          </a:solidFill>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Work this out yourself!</a:t>
            </a:r>
          </a:p>
        </p:txBody>
      </p:sp>
    </p:spTree>
    <p:extLst>
      <p:ext uri="{BB962C8B-B14F-4D97-AF65-F5344CB8AC3E}">
        <p14:creationId xmlns:p14="http://schemas.microsoft.com/office/powerpoint/2010/main" val="163679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6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613"/>
            <a:ext cx="7886700" cy="1325563"/>
          </a:xfrm>
        </p:spPr>
        <p:txBody>
          <a:bodyPr/>
          <a:lstStyle/>
          <a:p>
            <a:r>
              <a:rPr lang="en-US" dirty="0"/>
              <a:t>Total runtime</a:t>
            </a:r>
            <a:r>
              <a:rPr lang="mr-IN" dirty="0"/>
              <a:t>…</a:t>
            </a:r>
            <a:endParaRPr lang="en-US" dirty="0"/>
          </a:p>
        </p:txBody>
      </p:sp>
      <p:sp>
        <p:nvSpPr>
          <p:cNvPr id="3" name="Content Placeholder 2"/>
          <p:cNvSpPr>
            <a:spLocks noGrp="1"/>
          </p:cNvSpPr>
          <p:nvPr>
            <p:ph idx="1"/>
          </p:nvPr>
        </p:nvSpPr>
        <p:spPr/>
        <p:txBody>
          <a:bodyPr/>
          <a:lstStyle/>
          <a:p>
            <a:pPr>
              <a:lnSpc>
                <a:spcPct val="150000"/>
              </a:lnSpc>
            </a:pPr>
            <a:r>
              <a:rPr lang="en-US" dirty="0"/>
              <a:t>O(n) steps per level, at every level</a:t>
            </a:r>
          </a:p>
          <a:p>
            <a:pPr>
              <a:lnSpc>
                <a:spcPct val="150000"/>
              </a:lnSpc>
            </a:pPr>
            <a:r>
              <a:rPr lang="en-US" dirty="0"/>
              <a:t>log(n) + 1 levels</a:t>
            </a:r>
          </a:p>
          <a:p>
            <a:pPr>
              <a:lnSpc>
                <a:spcPct val="150000"/>
              </a:lnSpc>
            </a:pPr>
            <a:r>
              <a:rPr lang="en-US" sz="3600" dirty="0">
                <a:solidFill>
                  <a:schemeClr val="accent4"/>
                </a:solidFill>
              </a:rPr>
              <a:t>O( n log(n) ) total!</a:t>
            </a:r>
          </a:p>
          <a:p>
            <a:pPr>
              <a:lnSpc>
                <a:spcPct val="150000"/>
              </a:lnSpc>
            </a:pPr>
            <a:endParaRPr lang="en-US" sz="3200" dirty="0">
              <a:solidFill>
                <a:schemeClr val="accent1"/>
              </a:solidFill>
            </a:endParaRPr>
          </a:p>
          <a:p>
            <a:pPr marL="0" indent="0" algn="r">
              <a:lnSpc>
                <a:spcPct val="150000"/>
              </a:lnSpc>
              <a:buNone/>
            </a:pPr>
            <a:r>
              <a:rPr lang="en-US" sz="3200" dirty="0">
                <a:solidFill>
                  <a:schemeClr val="accent1"/>
                </a:solidFill>
              </a:rPr>
              <a:t>That was the claim!</a:t>
            </a:r>
            <a:r>
              <a:rPr lang="en-US" sz="3600" dirty="0">
                <a:solidFill>
                  <a:schemeClr val="accent4"/>
                </a:solidFill>
              </a:rPr>
              <a:t> </a:t>
            </a:r>
            <a:endParaRPr lang="en-US" sz="3200" dirty="0">
              <a:solidFill>
                <a:schemeClr val="accent4"/>
              </a:solidFill>
            </a:endParaRPr>
          </a:p>
        </p:txBody>
      </p:sp>
    </p:spTree>
    <p:extLst>
      <p:ext uri="{BB962C8B-B14F-4D97-AF65-F5344CB8AC3E}">
        <p14:creationId xmlns:p14="http://schemas.microsoft.com/office/powerpoint/2010/main" val="8181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A83F-5ED5-544B-AB99-43E22CF20261}"/>
              </a:ext>
            </a:extLst>
          </p:cNvPr>
          <p:cNvSpPr>
            <a:spLocks noGrp="1"/>
          </p:cNvSpPr>
          <p:nvPr>
            <p:ph type="title"/>
          </p:nvPr>
        </p:nvSpPr>
        <p:spPr/>
        <p:txBody>
          <a:bodyPr/>
          <a:lstStyle/>
          <a:p>
            <a:r>
              <a:rPr lang="en-US" dirty="0"/>
              <a:t>What have we learned?</a:t>
            </a:r>
          </a:p>
        </p:txBody>
      </p:sp>
      <p:sp>
        <p:nvSpPr>
          <p:cNvPr id="3" name="Content Placeholder 2">
            <a:extLst>
              <a:ext uri="{FF2B5EF4-FFF2-40B4-BE49-F238E27FC236}">
                <a16:creationId xmlns:a16="http://schemas.microsoft.com/office/drawing/2014/main" id="{63FA27F4-3FD2-6C44-89D4-2B3A2A45F02C}"/>
              </a:ext>
            </a:extLst>
          </p:cNvPr>
          <p:cNvSpPr>
            <a:spLocks noGrp="1"/>
          </p:cNvSpPr>
          <p:nvPr>
            <p:ph idx="1"/>
          </p:nvPr>
        </p:nvSpPr>
        <p:spPr/>
        <p:txBody>
          <a:bodyPr/>
          <a:lstStyle/>
          <a:p>
            <a:r>
              <a:rPr lang="en-US" dirty="0" err="1"/>
              <a:t>MergeSort</a:t>
            </a:r>
            <a:r>
              <a:rPr lang="en-US" dirty="0"/>
              <a:t> correctly sorts a list of n integers in time O(n log(n) ).</a:t>
            </a:r>
          </a:p>
          <a:p>
            <a:r>
              <a:rPr lang="en-US" dirty="0"/>
              <a:t>That’s (asymptotically) better than </a:t>
            </a:r>
            <a:r>
              <a:rPr lang="en-US" dirty="0" err="1"/>
              <a:t>InsertionSort</a:t>
            </a:r>
            <a:r>
              <a:rPr lang="en-US" dirty="0"/>
              <a:t>!</a:t>
            </a:r>
          </a:p>
        </p:txBody>
      </p:sp>
    </p:spTree>
    <p:extLst>
      <p:ext uri="{BB962C8B-B14F-4D97-AF65-F5344CB8AC3E}">
        <p14:creationId xmlns:p14="http://schemas.microsoft.com/office/powerpoint/2010/main" val="3764826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4175-81A9-294E-A911-E7015237469C}"/>
              </a:ext>
            </a:extLst>
          </p:cNvPr>
          <p:cNvSpPr>
            <a:spLocks noGrp="1"/>
          </p:cNvSpPr>
          <p:nvPr>
            <p:ph type="title"/>
          </p:nvPr>
        </p:nvSpPr>
        <p:spPr/>
        <p:txBody>
          <a:bodyPr/>
          <a:lstStyle/>
          <a:p>
            <a:r>
              <a:rPr lang="en-US" dirty="0"/>
              <a:t>The Plan</a:t>
            </a:r>
          </a:p>
        </p:txBody>
      </p:sp>
      <p:sp>
        <p:nvSpPr>
          <p:cNvPr id="3" name="Content Placeholder 2">
            <a:extLst>
              <a:ext uri="{FF2B5EF4-FFF2-40B4-BE49-F238E27FC236}">
                <a16:creationId xmlns:a16="http://schemas.microsoft.com/office/drawing/2014/main" id="{56024891-87C9-CB4F-B040-02B1E570395D}"/>
              </a:ext>
            </a:extLst>
          </p:cNvPr>
          <p:cNvSpPr>
            <a:spLocks noGrp="1"/>
          </p:cNvSpPr>
          <p:nvPr>
            <p:ph idx="1"/>
          </p:nvPr>
        </p:nvSpPr>
        <p:spPr>
          <a:xfrm>
            <a:off x="628650" y="1825624"/>
            <a:ext cx="7886700" cy="4876117"/>
          </a:xfrm>
        </p:spPr>
        <p:txBody>
          <a:bodyPr>
            <a:normAutofit/>
          </a:bodyPr>
          <a:lstStyle/>
          <a:p>
            <a:r>
              <a:rPr lang="en-US" dirty="0" err="1"/>
              <a:t>InsertionSort</a:t>
            </a:r>
            <a:r>
              <a:rPr lang="en-US" dirty="0"/>
              <a:t> recap</a:t>
            </a:r>
          </a:p>
          <a:p>
            <a:r>
              <a:rPr lang="en-US" dirty="0"/>
              <a:t>Worst-case </a:t>
            </a:r>
            <a:r>
              <a:rPr lang="en-US" dirty="0" err="1"/>
              <a:t>analyisis</a:t>
            </a:r>
            <a:r>
              <a:rPr lang="en-US" dirty="0"/>
              <a:t> </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Does it work?</a:t>
            </a:r>
          </a:p>
          <a:p>
            <a:r>
              <a:rPr lang="en-US" dirty="0"/>
              <a:t>Asymptotic Analysis</a:t>
            </a:r>
          </a:p>
          <a:p>
            <a:pPr lvl="1"/>
            <a:r>
              <a:rPr lang="en-US" dirty="0">
                <a:solidFill>
                  <a:schemeClr val="accent4"/>
                </a:solidFill>
              </a:rPr>
              <a:t>Back to </a:t>
            </a:r>
            <a:r>
              <a:rPr lang="en-US" dirty="0" err="1">
                <a:solidFill>
                  <a:schemeClr val="accent4"/>
                </a:solidFill>
              </a:rPr>
              <a:t>InsertionSort</a:t>
            </a:r>
            <a:r>
              <a:rPr lang="en-US" dirty="0">
                <a:solidFill>
                  <a:schemeClr val="accent4"/>
                </a:solidFill>
              </a:rPr>
              <a:t>: Is it fast?</a:t>
            </a:r>
          </a:p>
          <a:p>
            <a:r>
              <a:rPr lang="en-US" dirty="0" err="1"/>
              <a:t>MergeSort</a:t>
            </a:r>
            <a:endParaRPr lang="en-US" dirty="0"/>
          </a:p>
          <a:p>
            <a:pPr lvl="1"/>
            <a:r>
              <a:rPr lang="en-US" dirty="0">
                <a:solidFill>
                  <a:schemeClr val="accent4"/>
                </a:solidFill>
              </a:rPr>
              <a:t>Does it work?</a:t>
            </a:r>
          </a:p>
          <a:p>
            <a:pPr lvl="1"/>
            <a:r>
              <a:rPr lang="en-US" dirty="0">
                <a:solidFill>
                  <a:schemeClr val="accent4"/>
                </a:solidFill>
              </a:rPr>
              <a:t>Is it fast?</a:t>
            </a:r>
          </a:p>
          <a:p>
            <a:pPr lvl="1"/>
            <a:endParaRPr lang="en-US" dirty="0"/>
          </a:p>
        </p:txBody>
      </p:sp>
      <p:sp>
        <p:nvSpPr>
          <p:cNvPr id="4" name="Left Arrow 3">
            <a:extLst>
              <a:ext uri="{FF2B5EF4-FFF2-40B4-BE49-F238E27FC236}">
                <a16:creationId xmlns:a16="http://schemas.microsoft.com/office/drawing/2014/main" id="{D8C4C30F-CE07-D244-96E2-B0AA0C14B3DD}"/>
              </a:ext>
            </a:extLst>
          </p:cNvPr>
          <p:cNvSpPr/>
          <p:nvPr/>
        </p:nvSpPr>
        <p:spPr>
          <a:xfrm rot="19110494">
            <a:off x="5686762" y="5128370"/>
            <a:ext cx="1182414" cy="649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BBF64A-2F77-0048-9626-4A97AAE02525}"/>
              </a:ext>
            </a:extLst>
          </p:cNvPr>
          <p:cNvSpPr/>
          <p:nvPr/>
        </p:nvSpPr>
        <p:spPr>
          <a:xfrm>
            <a:off x="4305352" y="5903444"/>
            <a:ext cx="1690271" cy="584775"/>
          </a:xfrm>
          <a:prstGeom prst="rect">
            <a:avLst/>
          </a:prstGeom>
        </p:spPr>
        <p:txBody>
          <a:bodyPr wrap="none">
            <a:spAutoFit/>
          </a:bodyPr>
          <a:lstStyle/>
          <a:p>
            <a:r>
              <a:rPr lang="en-US" sz="3200" dirty="0"/>
              <a:t>Wrap-Up</a:t>
            </a:r>
          </a:p>
        </p:txBody>
      </p:sp>
    </p:spTree>
    <p:extLst>
      <p:ext uri="{BB962C8B-B14F-4D97-AF65-F5344CB8AC3E}">
        <p14:creationId xmlns:p14="http://schemas.microsoft.com/office/powerpoint/2010/main" val="36342556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628650" y="1825624"/>
            <a:ext cx="7886700" cy="5032375"/>
          </a:xfrm>
        </p:spPr>
        <p:txBody>
          <a:bodyPr>
            <a:normAutofit fontScale="92500" lnSpcReduction="10000"/>
          </a:bodyPr>
          <a:lstStyle/>
          <a:p>
            <a:r>
              <a:rPr lang="en-US" dirty="0" err="1"/>
              <a:t>InsertionSort</a:t>
            </a:r>
            <a:r>
              <a:rPr lang="en-US" dirty="0"/>
              <a:t> runs in time O(n</a:t>
            </a:r>
            <a:r>
              <a:rPr lang="en-US" baseline="30000" dirty="0"/>
              <a:t>2</a:t>
            </a:r>
            <a:r>
              <a:rPr lang="en-US" dirty="0"/>
              <a:t>)</a:t>
            </a:r>
          </a:p>
          <a:p>
            <a:r>
              <a:rPr lang="en-US" dirty="0" err="1"/>
              <a:t>MergeSort</a:t>
            </a:r>
            <a:r>
              <a:rPr lang="en-US" dirty="0"/>
              <a:t> is a divide-and-conquer algorithm that runs in time O(n log(n))</a:t>
            </a:r>
          </a:p>
          <a:p>
            <a:endParaRPr lang="en-US" dirty="0">
              <a:solidFill>
                <a:schemeClr val="accent4"/>
              </a:solidFill>
            </a:endParaRPr>
          </a:p>
          <a:p>
            <a:r>
              <a:rPr lang="en-US" dirty="0"/>
              <a:t>How do we show an algorithm is correct?</a:t>
            </a:r>
          </a:p>
          <a:p>
            <a:pPr lvl="1"/>
            <a:r>
              <a:rPr lang="en-US" dirty="0">
                <a:solidFill>
                  <a:schemeClr val="accent4"/>
                </a:solidFill>
              </a:rPr>
              <a:t>Today, we did it by induction</a:t>
            </a:r>
          </a:p>
          <a:p>
            <a:r>
              <a:rPr lang="en-US" dirty="0"/>
              <a:t>How do we measure the runtime of an algorithm?</a:t>
            </a:r>
          </a:p>
          <a:p>
            <a:pPr lvl="1"/>
            <a:r>
              <a:rPr lang="en-US" dirty="0">
                <a:solidFill>
                  <a:schemeClr val="accent4"/>
                </a:solidFill>
              </a:rPr>
              <a:t>Worst-case analysis</a:t>
            </a:r>
          </a:p>
          <a:p>
            <a:pPr lvl="1"/>
            <a:r>
              <a:rPr lang="en-US" dirty="0">
                <a:solidFill>
                  <a:schemeClr val="accent4"/>
                </a:solidFill>
              </a:rPr>
              <a:t>Asymptotic analysis</a:t>
            </a:r>
          </a:p>
          <a:p>
            <a:r>
              <a:rPr lang="en-US" dirty="0"/>
              <a:t>How do we analyze the running time of a recursive algorithm?</a:t>
            </a:r>
          </a:p>
          <a:p>
            <a:pPr lvl="1"/>
            <a:r>
              <a:rPr lang="en-US" dirty="0">
                <a:solidFill>
                  <a:schemeClr val="accent4"/>
                </a:solidFill>
              </a:rPr>
              <a:t>One way is to draw a recursion tree.</a:t>
            </a:r>
          </a:p>
          <a:p>
            <a:endParaRPr lang="en-US" dirty="0">
              <a:solidFill>
                <a:srgbClr val="50496A"/>
              </a:solidFill>
            </a:endParaRPr>
          </a:p>
        </p:txBody>
      </p:sp>
    </p:spTree>
    <p:extLst>
      <p:ext uri="{BB962C8B-B14F-4D97-AF65-F5344CB8AC3E}">
        <p14:creationId xmlns:p14="http://schemas.microsoft.com/office/powerpoint/2010/main" val="6382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628650" y="1662278"/>
            <a:ext cx="7886700" cy="4351338"/>
          </a:xfrm>
        </p:spPr>
        <p:txBody>
          <a:bodyPr/>
          <a:lstStyle/>
          <a:p>
            <a:r>
              <a:rPr lang="en-US" dirty="0"/>
              <a:t>A more systematic approach to analyzing the runtime of recursive algorithms.</a:t>
            </a:r>
          </a:p>
        </p:txBody>
      </p:sp>
      <p:sp>
        <p:nvSpPr>
          <p:cNvPr id="4" name="Title 1"/>
          <p:cNvSpPr txBox="1">
            <a:spLocks/>
          </p:cNvSpPr>
          <p:nvPr/>
        </p:nvSpPr>
        <p:spPr>
          <a:xfrm>
            <a:off x="628650" y="28508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26021"/>
                </a:solidFill>
              </a:rPr>
              <a:t>Before</a:t>
            </a:r>
            <a:r>
              <a:rPr lang="en-US" dirty="0"/>
              <a:t> next time</a:t>
            </a:r>
          </a:p>
        </p:txBody>
      </p:sp>
      <p:sp>
        <p:nvSpPr>
          <p:cNvPr id="5" name="Content Placeholder 2"/>
          <p:cNvSpPr txBox="1">
            <a:spLocks/>
          </p:cNvSpPr>
          <p:nvPr/>
        </p:nvSpPr>
        <p:spPr>
          <a:xfrm>
            <a:off x="628650" y="4176386"/>
            <a:ext cx="7886700" cy="18372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Pre-Lecture Exercise:</a:t>
            </a:r>
          </a:p>
          <a:p>
            <a:pPr lvl="1">
              <a:lnSpc>
                <a:spcPct val="100000"/>
              </a:lnSpc>
              <a:spcBef>
                <a:spcPts val="0"/>
              </a:spcBef>
            </a:pPr>
            <a:r>
              <a:rPr lang="en-US" dirty="0"/>
              <a:t>A few recurrence relations (see website)</a:t>
            </a:r>
          </a:p>
        </p:txBody>
      </p:sp>
    </p:spTree>
    <p:extLst>
      <p:ext uri="{BB962C8B-B14F-4D97-AF65-F5344CB8AC3E}">
        <p14:creationId xmlns:p14="http://schemas.microsoft.com/office/powerpoint/2010/main" val="1061325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63468</TotalTime>
  <Words>6032</Words>
  <Application>Microsoft Macintosh PowerPoint</Application>
  <PresentationFormat>On-screen Show (4:3)</PresentationFormat>
  <Paragraphs>1237</Paragraphs>
  <Slides>96</Slides>
  <Notes>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Calibri Light</vt:lpstr>
      <vt:lpstr>Cambria Math</vt:lpstr>
      <vt:lpstr>Comic Sans MS</vt:lpstr>
      <vt:lpstr>Copperplate Gothic Bold</vt:lpstr>
      <vt:lpstr>Courier</vt:lpstr>
      <vt:lpstr>Office Theme</vt:lpstr>
      <vt:lpstr>Lecture 2</vt:lpstr>
      <vt:lpstr>Announcements</vt:lpstr>
      <vt:lpstr>Homework!</vt:lpstr>
      <vt:lpstr>Office Hours and Sections</vt:lpstr>
      <vt:lpstr>Huang basement</vt:lpstr>
      <vt:lpstr>Nooks</vt:lpstr>
      <vt:lpstr>Nooks</vt:lpstr>
      <vt:lpstr>Homework Parties</vt:lpstr>
      <vt:lpstr>CS 161 Student Survey</vt:lpstr>
      <vt:lpstr>End of announcements!</vt:lpstr>
      <vt:lpstr>Last time</vt:lpstr>
      <vt:lpstr>Today</vt:lpstr>
      <vt:lpstr>The Plan</vt:lpstr>
      <vt:lpstr>Sorting</vt:lpstr>
      <vt:lpstr>I hope everyone did the  pre-lecture exercise!</vt:lpstr>
      <vt:lpstr>I hope everyone did the  pre-lecture exercise!</vt:lpstr>
      <vt:lpstr>InsertionSort  example</vt:lpstr>
      <vt:lpstr>Insertion Sort</vt:lpstr>
      <vt:lpstr>The Plan</vt:lpstr>
      <vt:lpstr>Claim: InsertionSort “works”</vt:lpstr>
      <vt:lpstr>Claim: InsertionSort “works”</vt:lpstr>
      <vt:lpstr>What does it mean to “work”?</vt:lpstr>
      <vt:lpstr>Worst-case analysis</vt:lpstr>
      <vt:lpstr>Insertion Sort</vt:lpstr>
      <vt:lpstr>Why does this work?</vt:lpstr>
      <vt:lpstr>So just use this logic at every step.</vt:lpstr>
      <vt:lpstr>This sounds like a job for…</vt:lpstr>
      <vt:lpstr>There is a handout with details!</vt:lpstr>
      <vt:lpstr>Outline of a proof by induction</vt:lpstr>
      <vt:lpstr>Aside: proofs by induction</vt:lpstr>
      <vt:lpstr>What have we learned?</vt:lpstr>
      <vt:lpstr>The Plan</vt:lpstr>
      <vt:lpstr>How fast is InsertionSort?</vt:lpstr>
      <vt:lpstr>Issues with this answer?</vt:lpstr>
      <vt:lpstr>How fast is InsertionSort?</vt:lpstr>
      <vt:lpstr>Issues with this answer?</vt:lpstr>
      <vt:lpstr>In this class we will use…</vt:lpstr>
      <vt:lpstr>Main idea:</vt:lpstr>
      <vt:lpstr>Why is this a good idea?</vt:lpstr>
      <vt:lpstr>Pros and Cons of Asymptotic Analysis</vt:lpstr>
      <vt:lpstr>Informal definition for O(…)</vt:lpstr>
      <vt:lpstr>Example 2n^2+10=O(n^2 )</vt:lpstr>
      <vt:lpstr>Example 2n^2+10=O(n^2 )</vt:lpstr>
      <vt:lpstr>Example 2n^2+10=O(n^2 )</vt:lpstr>
      <vt:lpstr>Formal definition of O(…)</vt:lpstr>
      <vt:lpstr>Example 2n^2+10=O(n^2 )</vt:lpstr>
      <vt:lpstr>Example 2n^2+10=O(n^2 )</vt:lpstr>
      <vt:lpstr>Example 2n^2+10=O(n^2 )</vt:lpstr>
      <vt:lpstr>Example 2n^2+10=O(n^2 )</vt:lpstr>
      <vt:lpstr>Same example 2n^2+10=O(n^2 )</vt:lpstr>
      <vt:lpstr>O(…) is an upper bound: n = O(n2) </vt:lpstr>
      <vt:lpstr>PowerPoint Presentation</vt:lpstr>
      <vt:lpstr>Break</vt:lpstr>
      <vt:lpstr>Ω(…) means a lower bound</vt:lpstr>
      <vt:lpstr>Example n log_2⁡(n)=Ω(3n)</vt:lpstr>
      <vt:lpstr>Θ(…) means both!</vt:lpstr>
      <vt:lpstr>Non-Example: n^2is not O(n)</vt:lpstr>
      <vt:lpstr>Take-away from examples</vt:lpstr>
      <vt:lpstr>Another example: polynomials</vt:lpstr>
      <vt:lpstr>Example: more polynomials</vt:lpstr>
      <vt:lpstr>Another example: polynomials</vt:lpstr>
      <vt:lpstr>More examples</vt:lpstr>
      <vt:lpstr>Some brainteasers</vt:lpstr>
      <vt:lpstr>Recap: Asymptotic Notation</vt:lpstr>
      <vt:lpstr>Back Insertion Sort</vt:lpstr>
      <vt:lpstr>Insertion Sort: running time</vt:lpstr>
      <vt:lpstr>Insertion Sort: running time</vt:lpstr>
      <vt:lpstr>What have we learned?</vt:lpstr>
      <vt:lpstr>The Plan</vt:lpstr>
      <vt:lpstr>Can we do better?</vt:lpstr>
      <vt:lpstr>MergeSort</vt:lpstr>
      <vt:lpstr>MergeSort Pseudocode</vt:lpstr>
      <vt:lpstr>What actually happens? First, recursively break up the array all the way down to the base cases</vt:lpstr>
      <vt:lpstr>Then, merge them all back up!</vt:lpstr>
      <vt:lpstr>Two questions</vt:lpstr>
      <vt:lpstr>It works</vt:lpstr>
      <vt:lpstr>It works</vt:lpstr>
      <vt:lpstr>It’s fast</vt:lpstr>
      <vt:lpstr>O(n log⁡〖(n))〗 vs. 〖O(n〗^2)?  (Empirically)</vt:lpstr>
      <vt:lpstr>O(n log⁡〖(n))〗 vs. 〖O(n〗^2)? </vt:lpstr>
      <vt:lpstr>Quick log refresher</vt:lpstr>
      <vt:lpstr>PowerPoint Presentation</vt:lpstr>
      <vt:lpstr>Now let’s prove the claim</vt:lpstr>
      <vt:lpstr>Let’s prove the claim</vt:lpstr>
      <vt:lpstr>How much work in this sub-problem?</vt:lpstr>
      <vt:lpstr>How much work in this sub-problem?</vt:lpstr>
      <vt:lpstr>How long does it take to MERGE?</vt:lpstr>
      <vt:lpstr>How long does it take to MERGE?</vt:lpstr>
      <vt:lpstr>Recursion tree</vt:lpstr>
      <vt:lpstr>Recursion tree</vt:lpstr>
      <vt:lpstr>Recursion tree</vt:lpstr>
      <vt:lpstr>Total runtime…</vt:lpstr>
      <vt:lpstr>What have we learned?</vt:lpstr>
      <vt:lpstr>The Plan</vt:lpstr>
      <vt:lpstr>Recap</vt:lpstr>
      <vt:lpstr>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dc:title>
  <dc:creator>Mary Katherine Wootters</dc:creator>
  <cp:lastModifiedBy>Moses Charikar</cp:lastModifiedBy>
  <cp:revision>296</cp:revision>
  <cp:lastPrinted>2020-01-08T03:45:22Z</cp:lastPrinted>
  <dcterms:created xsi:type="dcterms:W3CDTF">2017-02-12T16:09:22Z</dcterms:created>
  <dcterms:modified xsi:type="dcterms:W3CDTF">2021-01-17T02:04:34Z</dcterms:modified>
</cp:coreProperties>
</file>