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1"/>
  </p:notesMasterIdLst>
  <p:handoutMasterIdLst>
    <p:handoutMasterId r:id="rId52"/>
  </p:handoutMasterIdLst>
  <p:sldIdLst>
    <p:sldId id="256" r:id="rId2"/>
    <p:sldId id="273" r:id="rId3"/>
    <p:sldId id="368" r:id="rId4"/>
    <p:sldId id="301" r:id="rId5"/>
    <p:sldId id="282" r:id="rId6"/>
    <p:sldId id="285" r:id="rId7"/>
    <p:sldId id="303" r:id="rId8"/>
    <p:sldId id="304" r:id="rId9"/>
    <p:sldId id="328" r:id="rId10"/>
    <p:sldId id="329" r:id="rId11"/>
    <p:sldId id="330" r:id="rId12"/>
    <p:sldId id="332" r:id="rId13"/>
    <p:sldId id="333" r:id="rId14"/>
    <p:sldId id="334" r:id="rId15"/>
    <p:sldId id="335" r:id="rId16"/>
    <p:sldId id="336" r:id="rId17"/>
    <p:sldId id="305" r:id="rId18"/>
    <p:sldId id="288" r:id="rId19"/>
    <p:sldId id="289" r:id="rId20"/>
    <p:sldId id="290" r:id="rId21"/>
    <p:sldId id="306" r:id="rId22"/>
    <p:sldId id="320" r:id="rId23"/>
    <p:sldId id="337" r:id="rId24"/>
    <p:sldId id="338" r:id="rId25"/>
    <p:sldId id="321" r:id="rId26"/>
    <p:sldId id="339" r:id="rId27"/>
    <p:sldId id="307" r:id="rId28"/>
    <p:sldId id="308" r:id="rId29"/>
    <p:sldId id="367" r:id="rId30"/>
    <p:sldId id="292" r:id="rId31"/>
    <p:sldId id="291" r:id="rId32"/>
    <p:sldId id="296" r:id="rId33"/>
    <p:sldId id="293" r:id="rId34"/>
    <p:sldId id="294" r:id="rId35"/>
    <p:sldId id="295" r:id="rId36"/>
    <p:sldId id="340" r:id="rId37"/>
    <p:sldId id="341" r:id="rId38"/>
    <p:sldId id="297" r:id="rId39"/>
    <p:sldId id="298" r:id="rId40"/>
    <p:sldId id="324" r:id="rId41"/>
    <p:sldId id="300" r:id="rId42"/>
    <p:sldId id="315" r:id="rId43"/>
    <p:sldId id="319" r:id="rId44"/>
    <p:sldId id="318" r:id="rId45"/>
    <p:sldId id="314" r:id="rId46"/>
    <p:sldId id="323" r:id="rId47"/>
    <p:sldId id="316" r:id="rId48"/>
    <p:sldId id="317" r:id="rId49"/>
    <p:sldId id="32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400"/>
    <a:srgbClr val="E6FCC7"/>
    <a:srgbClr val="0026FF"/>
    <a:srgbClr val="FF7F00"/>
    <a:srgbClr val="FDFFC2"/>
    <a:srgbClr val="F3F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2789"/>
  </p:normalViewPr>
  <p:slideViewPr>
    <p:cSldViewPr snapToGrid="0" snapToObjects="1">
      <p:cViewPr varScale="1">
        <p:scale>
          <a:sx n="118" d="100"/>
          <a:sy n="118" d="100"/>
        </p:scale>
        <p:origin x="2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C4F74B-A0F6-CA4D-9BAB-8FC27C491CED}" type="datetimeFigureOut">
              <a:rPr lang="en-US" smtClean="0"/>
              <a:t>1/27/21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6C4752-F3A2-0746-91A6-DC592B697ECE}" type="slidenum">
              <a:rPr lang="en-US" smtClean="0"/>
              <a:t>‹#›</a:t>
            </a:fld>
            <a:endParaRPr lang="en-US"/>
          </a:p>
        </p:txBody>
      </p:sp>
    </p:spTree>
    <p:extLst>
      <p:ext uri="{BB962C8B-B14F-4D97-AF65-F5344CB8AC3E}">
        <p14:creationId xmlns:p14="http://schemas.microsoft.com/office/powerpoint/2010/main" val="2791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4AF6E-45E5-8C4D-ACF1-08F4F8309725}" type="datetimeFigureOut">
              <a:rPr lang="en-US" smtClean="0"/>
              <a:t>1/27/21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8E58D-E9C3-B948-8798-DA0C777A5099}" type="slidenum">
              <a:rPr lang="en-US" smtClean="0"/>
              <a:t>‹#›</a:t>
            </a:fld>
            <a:endParaRPr lang="en-US"/>
          </a:p>
        </p:txBody>
      </p:sp>
    </p:spTree>
    <p:extLst>
      <p:ext uri="{BB962C8B-B14F-4D97-AF65-F5344CB8AC3E}">
        <p14:creationId xmlns:p14="http://schemas.microsoft.com/office/powerpoint/2010/main" val="168672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8E58D-E9C3-B948-8798-DA0C777A5099}" type="slidenum">
              <a:rPr lang="en-US" smtClean="0"/>
              <a:t>7</a:t>
            </a:fld>
            <a:endParaRPr lang="en-US"/>
          </a:p>
        </p:txBody>
      </p:sp>
    </p:spTree>
    <p:extLst>
      <p:ext uri="{BB962C8B-B14F-4D97-AF65-F5344CB8AC3E}">
        <p14:creationId xmlns:p14="http://schemas.microsoft.com/office/powerpoint/2010/main" val="274553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B7C61-9AC3-A149-AC4A-F0BD5182F863}"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B7C61-9AC3-A149-AC4A-F0BD5182F863}"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B7C61-9AC3-A149-AC4A-F0BD5182F863}"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B7C61-9AC3-A149-AC4A-F0BD5182F863}"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2B7C61-9AC3-A149-AC4A-F0BD5182F863}"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B7C61-9AC3-A149-AC4A-F0BD5182F863}"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B7C61-9AC3-A149-AC4A-F0BD5182F863}"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B7C61-9AC3-A149-AC4A-F0BD5182F863}"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B7C61-9AC3-A149-AC4A-F0BD5182F863}"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B7C61-9AC3-A149-AC4A-F0BD5182F863}"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B7C61-9AC3-A149-AC4A-F0BD5182F863}"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2D50-DECD-8340-A7DB-5ADDE6AAE1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B7C61-9AC3-A149-AC4A-F0BD5182F863}" type="datetimeFigureOut">
              <a:rPr lang="en-US" smtClean="0"/>
              <a:t>1/27/21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2D50-DECD-8340-A7DB-5ADDE6AAE121}" type="slidenum">
              <a:rPr lang="en-US" smtClean="0"/>
              <a:t>‹#›</a:t>
            </a:fld>
            <a:endParaRPr lang="en-US"/>
          </a:p>
        </p:txBody>
      </p:sp>
    </p:spTree>
    <p:extLst>
      <p:ext uri="{BB962C8B-B14F-4D97-AF65-F5344CB8AC3E}">
        <p14:creationId xmlns:p14="http://schemas.microsoft.com/office/powerpoint/2010/main" val="260341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scapetheclassroom.nl/portfolio-items/scrabble/"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ywWBy6J5gz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5</a:t>
            </a:r>
          </a:p>
        </p:txBody>
      </p:sp>
      <p:sp>
        <p:nvSpPr>
          <p:cNvPr id="3" name="Subtitle 2"/>
          <p:cNvSpPr>
            <a:spLocks noGrp="1"/>
          </p:cNvSpPr>
          <p:nvPr>
            <p:ph type="subTitle" idx="1"/>
          </p:nvPr>
        </p:nvSpPr>
        <p:spPr/>
        <p:txBody>
          <a:bodyPr/>
          <a:lstStyle/>
          <a:p>
            <a:r>
              <a:rPr lang="en-US" dirty="0"/>
              <a:t>Randomized algorithms and </a:t>
            </a:r>
            <a:r>
              <a:rPr lang="en-US" dirty="0" err="1"/>
              <a:t>QuickSort</a:t>
            </a:r>
            <a:endParaRPr lang="en-US" dirty="0"/>
          </a:p>
        </p:txBody>
      </p:sp>
    </p:spTree>
    <p:extLst>
      <p:ext uri="{BB962C8B-B14F-4D97-AF65-F5344CB8AC3E}">
        <p14:creationId xmlns:p14="http://schemas.microsoft.com/office/powerpoint/2010/main" val="88708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1752-A359-974A-B893-87EDB0D86B67}"/>
              </a:ext>
            </a:extLst>
          </p:cNvPr>
          <p:cNvSpPr>
            <a:spLocks noGrp="1"/>
          </p:cNvSpPr>
          <p:nvPr>
            <p:ph type="title"/>
          </p:nvPr>
        </p:nvSpPr>
        <p:spPr/>
        <p:txBody>
          <a:bodyPr/>
          <a:lstStyle/>
          <a:p>
            <a:r>
              <a:rPr lang="en-US" dirty="0"/>
              <a:t>Solutions to pre-lecture exercise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EF09F8-43AF-7649-91E5-F4ECB4EB7261}"/>
                  </a:ext>
                </a:extLst>
              </p:cNvPr>
              <p:cNvSpPr>
                <a:spLocks noGrp="1"/>
              </p:cNvSpPr>
              <p:nvPr>
                <p:ph idx="1"/>
              </p:nvPr>
            </p:nvSpPr>
            <p:spPr>
              <a:xfrm>
                <a:off x="289611" y="1505337"/>
                <a:ext cx="8836626" cy="5167311"/>
              </a:xfrm>
            </p:spPr>
            <p:txBody>
              <a:bodyPr>
                <a:normAutofit fontScale="77500" lnSpcReduction="20000"/>
              </a:bodyPr>
              <a:lstStyle/>
              <a:p>
                <a:pPr marL="514350" indent="-514350">
                  <a:buFont typeface="+mj-lt"/>
                  <a:buAutoNum type="arabicPeriod"/>
                </a:pPr>
                <a:r>
                  <a:rPr lang="en-US" dirty="0"/>
                  <a:t>Let X be a random variable which is 1 with probability 1/100 and 0 with probability 99/100.</a:t>
                </a:r>
              </a:p>
              <a:p>
                <a:pPr marL="914400" lvl="1" indent="-457200">
                  <a:buFont typeface="+mj-lt"/>
                  <a:buAutoNum type="alphaLcParenR"/>
                </a:pPr>
                <a:r>
                  <a:rPr lang="en-US" dirty="0"/>
                  <a:t>E[X] = 1/100</a:t>
                </a:r>
              </a:p>
              <a:p>
                <a:pPr marL="914400" lvl="1" indent="-457200">
                  <a:buFont typeface="+mj-lt"/>
                  <a:buAutoNum type="alphaLcParenR"/>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oMath>
                </a14:m>
                <a:r>
                  <a:rPr lang="en-US" dirty="0"/>
                  <a:t> are </a:t>
                </a:r>
                <a:r>
                  <a:rPr lang="en-US" dirty="0" err="1"/>
                  <a:t>iid</a:t>
                </a:r>
                <a:r>
                  <a:rPr lang="en-US" dirty="0"/>
                  <a:t> copies of X, by linearity of expectation, </a:t>
                </a:r>
              </a:p>
              <a:p>
                <a:pPr marL="457200" lvl="1"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𝑋</m:t>
                              </m:r>
                              <m:r>
                                <a:rPr lang="en-US" b="0" i="1" smtClean="0">
                                  <a:latin typeface="Cambria Math" panose="02040503050406030204" pitchFamily="18" charset="0"/>
                                </a:rPr>
                                <m:t>_</m:t>
                              </m:r>
                              <m:r>
                                <a:rPr lang="en-US" b="0" i="1" smtClean="0">
                                  <a:latin typeface="Cambria Math" panose="02040503050406030204" pitchFamily="18" charset="0"/>
                                </a:rPr>
                                <m:t>𝑖</m:t>
                              </m:r>
                            </m:e>
                          </m:nary>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100</m:t>
                              </m:r>
                            </m:den>
                          </m:f>
                        </m:e>
                      </m:nary>
                    </m:oMath>
                  </m:oMathPara>
                </a14:m>
                <a:endParaRPr lang="en-US" dirty="0"/>
              </a:p>
              <a:p>
                <a:pPr marL="457200" lvl="1" indent="0">
                  <a:buNone/>
                </a:pPr>
                <a:r>
                  <a:rPr lang="en-US" dirty="0"/>
                  <a:t>c) Let N be the index of the first 1.  Then E[N] = 100.</a:t>
                </a:r>
              </a:p>
              <a:p>
                <a:pPr marL="457200" lvl="1" indent="0">
                  <a:buNone/>
                </a:pPr>
                <a:endParaRPr lang="en-US" dirty="0"/>
              </a:p>
              <a:p>
                <a:pPr marL="0" indent="0">
                  <a:buNone/>
                </a:pPr>
                <a:r>
                  <a:rPr lang="en-US" dirty="0"/>
                  <a:t>To see part (c), either:</a:t>
                </a:r>
              </a:p>
              <a:p>
                <a:r>
                  <a:rPr lang="en-US" sz="2100" dirty="0"/>
                  <a:t>You saw in CS109 that N is a geometric random variable, and you know a formula for that.</a:t>
                </a:r>
              </a:p>
              <a:p>
                <a:r>
                  <a:rPr lang="en-US" sz="2100" dirty="0"/>
                  <a:t>Suppose you do the first trial.  If it comes up 1 (with probability 1/100), then N=1.  Otherwise, you start again except you’ve already used one trial. Thus:</a:t>
                </a:r>
              </a:p>
              <a:p>
                <a:pPr marL="0" indent="0" algn="ctr">
                  <a:buNone/>
                </a:pPr>
                <a:endParaRPr lang="en-US" sz="2100"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𝐸</m:t>
                      </m:r>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𝑁</m:t>
                          </m:r>
                        </m:e>
                      </m:d>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100</m:t>
                          </m:r>
                        </m:den>
                      </m:f>
                      <m:r>
                        <a:rPr lang="en-US" sz="2100" b="0" i="1" smtClean="0">
                          <a:latin typeface="Cambria Math" panose="02040503050406030204" pitchFamily="18" charset="0"/>
                        </a:rPr>
                        <m:t>⋅1+</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100</m:t>
                              </m:r>
                            </m:den>
                          </m:f>
                        </m:e>
                      </m:d>
                      <m:r>
                        <a:rPr lang="en-US" sz="2100" b="0" i="1" smtClean="0">
                          <a:latin typeface="Cambria Math" panose="02040503050406030204" pitchFamily="18" charset="0"/>
                        </a:rPr>
                        <m:t>⋅</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r>
                            <a:rPr lang="en-US" sz="2100" b="0" i="1" smtClean="0">
                              <a:latin typeface="Cambria Math" panose="02040503050406030204" pitchFamily="18" charset="0"/>
                            </a:rPr>
                            <m:t>𝐸</m:t>
                          </m:r>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𝑁</m:t>
                              </m:r>
                            </m:e>
                          </m:d>
                        </m:e>
                      </m:d>
                      <m:r>
                        <a:rPr lang="en-US" sz="2100" b="0" i="1" smtClean="0">
                          <a:latin typeface="Cambria Math" panose="02040503050406030204" pitchFamily="18" charset="0"/>
                        </a:rPr>
                        <m:t>=1+</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100</m:t>
                              </m:r>
                            </m:den>
                          </m:f>
                        </m:e>
                      </m:d>
                      <m:r>
                        <a:rPr lang="en-US" sz="2100" b="0" i="1" smtClean="0">
                          <a:latin typeface="Cambria Math" panose="02040503050406030204" pitchFamily="18" charset="0"/>
                        </a:rPr>
                        <m:t>𝐸</m:t>
                      </m:r>
                      <m:r>
                        <a:rPr lang="en-US" sz="2100" b="0" i="1" smtClean="0">
                          <a:latin typeface="Cambria Math" panose="02040503050406030204" pitchFamily="18" charset="0"/>
                        </a:rPr>
                        <m:t>[</m:t>
                      </m:r>
                      <m:r>
                        <a:rPr lang="en-US" sz="2100" b="0" i="1" smtClean="0">
                          <a:latin typeface="Cambria Math" panose="02040503050406030204" pitchFamily="18" charset="0"/>
                        </a:rPr>
                        <m:t>𝑁</m:t>
                      </m:r>
                      <m:r>
                        <a:rPr lang="en-US" sz="2100" b="0" i="1" smtClean="0">
                          <a:latin typeface="Cambria Math" panose="02040503050406030204" pitchFamily="18" charset="0"/>
                        </a:rPr>
                        <m:t>]</m:t>
                      </m:r>
                    </m:oMath>
                  </m:oMathPara>
                </a14:m>
                <a:endParaRPr lang="en-US" sz="2100" dirty="0"/>
              </a:p>
              <a:p>
                <a:pPr marL="457200" lvl="1" indent="0">
                  <a:buNone/>
                </a:pPr>
                <a:endParaRPr lang="en-US" sz="2100" dirty="0"/>
              </a:p>
              <a:p>
                <a:pPr marL="457200" lvl="1" indent="0">
                  <a:buNone/>
                </a:pPr>
                <a:r>
                  <a:rPr lang="en-US" sz="2100" dirty="0"/>
                  <a:t>Solving for E[N] we see E[N] = 100.</a:t>
                </a:r>
              </a:p>
              <a:p>
                <a:r>
                  <a:rPr lang="en-US" sz="2100" dirty="0"/>
                  <a:t>(There are other derivations too).</a:t>
                </a:r>
              </a:p>
            </p:txBody>
          </p:sp>
        </mc:Choice>
        <mc:Fallback xmlns="">
          <p:sp>
            <p:nvSpPr>
              <p:cNvPr id="3" name="Content Placeholder 2">
                <a:extLst>
                  <a:ext uri="{FF2B5EF4-FFF2-40B4-BE49-F238E27FC236}">
                    <a16:creationId xmlns:a16="http://schemas.microsoft.com/office/drawing/2014/main" id="{87EF09F8-43AF-7649-91E5-F4ECB4EB7261}"/>
                  </a:ext>
                </a:extLst>
              </p:cNvPr>
              <p:cNvSpPr>
                <a:spLocks noGrp="1" noRot="1" noChangeAspect="1" noMove="1" noResize="1" noEditPoints="1" noAdjustHandles="1" noChangeArrowheads="1" noChangeShapeType="1" noTextEdit="1"/>
              </p:cNvSpPr>
              <p:nvPr>
                <p:ph idx="1"/>
              </p:nvPr>
            </p:nvSpPr>
            <p:spPr>
              <a:xfrm>
                <a:off x="289611" y="1505337"/>
                <a:ext cx="8836626" cy="5167311"/>
              </a:xfrm>
              <a:blipFill>
                <a:blip r:embed="rId2"/>
                <a:stretch>
                  <a:fillRect l="-861" t="-245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57843EB-B0C4-3142-9D6F-E28342B7FF4E}"/>
              </a:ext>
            </a:extLst>
          </p:cNvPr>
          <p:cNvSpPr txBox="1"/>
          <p:nvPr/>
        </p:nvSpPr>
        <p:spPr>
          <a:xfrm>
            <a:off x="4707924" y="112992"/>
            <a:ext cx="4312508" cy="369332"/>
          </a:xfrm>
          <a:prstGeom prst="rect">
            <a:avLst/>
          </a:prstGeom>
          <a:noFill/>
          <a:ln>
            <a:solidFill>
              <a:schemeClr val="tx1"/>
            </a:solidFill>
          </a:ln>
        </p:spPr>
        <p:txBody>
          <a:bodyPr wrap="square" rtlCol="0">
            <a:spAutoFit/>
          </a:bodyPr>
          <a:lstStyle/>
          <a:p>
            <a:r>
              <a:rPr lang="en-US" dirty="0"/>
              <a:t>SLIDE SKIPPED IN CLASS: For reference only.</a:t>
            </a:r>
          </a:p>
        </p:txBody>
      </p:sp>
    </p:spTree>
    <p:extLst>
      <p:ext uri="{BB962C8B-B14F-4D97-AF65-F5344CB8AC3E}">
        <p14:creationId xmlns:p14="http://schemas.microsoft.com/office/powerpoint/2010/main" val="271501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1752-A359-974A-B893-87EDB0D86B67}"/>
              </a:ext>
            </a:extLst>
          </p:cNvPr>
          <p:cNvSpPr>
            <a:spLocks noGrp="1"/>
          </p:cNvSpPr>
          <p:nvPr>
            <p:ph type="title"/>
          </p:nvPr>
        </p:nvSpPr>
        <p:spPr/>
        <p:txBody>
          <a:bodyPr/>
          <a:lstStyle/>
          <a:p>
            <a:r>
              <a:rPr lang="en-US" dirty="0"/>
              <a:t>Solutions to pre-lecture exercise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EF09F8-43AF-7649-91E5-F4ECB4EB7261}"/>
                  </a:ext>
                </a:extLst>
              </p:cNvPr>
              <p:cNvSpPr>
                <a:spLocks noGrp="1"/>
              </p:cNvSpPr>
              <p:nvPr>
                <p:ph idx="1"/>
              </p:nvPr>
            </p:nvSpPr>
            <p:spPr>
              <a:xfrm>
                <a:off x="289611" y="1505337"/>
                <a:ext cx="8836626" cy="5167311"/>
              </a:xfrm>
            </p:spPr>
            <p:txBody>
              <a:bodyPr>
                <a:normAutofit fontScale="92500" lnSpcReduction="10000"/>
              </a:bodyPr>
              <a:lstStyle/>
              <a:p>
                <a:pPr marL="514350" indent="-514350">
                  <a:buFont typeface="+mj-lt"/>
                  <a:buAutoNum type="arabicPeriod" startAt="2"/>
                </a:pPr>
                <a:r>
                  <a:rPr lang="en-US" dirty="0"/>
                  <a:t>Let</a:t>
                </a:r>
                <a14:m>
                  <m:oMath xmlns:m="http://schemas.openxmlformats.org/officeDocument/2006/math">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oMath>
                </a14:m>
                <a:r>
                  <a:rPr lang="en-US" dirty="0"/>
                  <a:t>be 1 </a:t>
                </a:r>
                <a:r>
                  <a:rPr lang="en-US" dirty="0" err="1"/>
                  <a:t>iff</a:t>
                </a:r>
                <a:r>
                  <a:rPr lang="en-US" dirty="0"/>
                  <a:t> A is sorted on iteration </a:t>
                </a:r>
                <a:r>
                  <a:rPr lang="en-US" dirty="0" err="1"/>
                  <a:t>i</a:t>
                </a:r>
                <a:r>
                  <a:rPr lang="en-US" dirty="0"/>
                  <a:t>.  </a:t>
                </a:r>
              </a:p>
              <a:p>
                <a:pPr marL="914400" lvl="1" indent="-457200">
                  <a:buFont typeface="+mj-lt"/>
                  <a:buAutoNum type="alphaLcParenR"/>
                </a:pPr>
                <a:r>
                  <a:rPr lang="en-US" dirty="0"/>
                  <a:t>Okay.  (There wasn’t actually a question for part (a)…) </a:t>
                </a:r>
              </a:p>
              <a:p>
                <a:pPr marL="914400" lvl="1" indent="-457200">
                  <a:buFont typeface="+mj-lt"/>
                  <a:buAutoNum type="alphaLcParenR"/>
                </a:pPr>
                <a:r>
                  <a:rPr lang="en-US" dirty="0"/>
                  <a:t>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 = 1/</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a:t>  since there are n! possible orderings of A and only one is sorted.  (Suppose A has distinct entries).</a:t>
                </a:r>
              </a:p>
              <a:p>
                <a:pPr marL="914400" lvl="1" indent="-457200">
                  <a:buFont typeface="+mj-lt"/>
                  <a:buAutoNum type="alphaLcParenR"/>
                </a:pPr>
                <a:r>
                  <a:rPr lang="en-US" dirty="0"/>
                  <a:t>Let N be the index of the first 1.  Then E[N] = n!.</a:t>
                </a:r>
              </a:p>
              <a:p>
                <a:pPr marL="0" indent="0">
                  <a:buNone/>
                </a:pPr>
                <a:r>
                  <a:rPr lang="en-US" dirty="0"/>
                  <a:t>Part (c) is similar to part (c) in exercise 1:</a:t>
                </a:r>
              </a:p>
              <a:p>
                <a:r>
                  <a:rPr lang="en-US" sz="2100" dirty="0"/>
                  <a:t>You saw in CS109 that N is a geometric random variable, and you know a formula for that.  Or, </a:t>
                </a:r>
              </a:p>
              <a:p>
                <a:r>
                  <a:rPr lang="en-US" sz="2100" dirty="0"/>
                  <a:t>Suppose you do the first trial.  If it comes up 1 (with probability 1/n!), then N=1.  Otherwise, you start again except you’ve already used one trial. Thus:</a:t>
                </a:r>
              </a:p>
              <a:p>
                <a:pPr marL="0" indent="0" algn="ctr">
                  <a:buNone/>
                </a:pPr>
                <a:endParaRPr lang="en-US" sz="2100"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𝐸</m:t>
                      </m:r>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𝑁</m:t>
                          </m:r>
                        </m:e>
                      </m:d>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𝑛</m:t>
                          </m:r>
                          <m:r>
                            <a:rPr lang="en-US" sz="2100" b="0" i="1" smtClean="0">
                              <a:latin typeface="Cambria Math" panose="02040503050406030204" pitchFamily="18" charset="0"/>
                            </a:rPr>
                            <m:t>!</m:t>
                          </m:r>
                        </m:den>
                      </m:f>
                      <m:r>
                        <a:rPr lang="en-US" sz="2100" b="0" i="1" smtClean="0">
                          <a:latin typeface="Cambria Math" panose="02040503050406030204" pitchFamily="18" charset="0"/>
                        </a:rPr>
                        <m:t>⋅1+</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𝑛</m:t>
                              </m:r>
                              <m:r>
                                <a:rPr lang="en-US" sz="2100" b="0" i="1" smtClean="0">
                                  <a:latin typeface="Cambria Math" panose="02040503050406030204" pitchFamily="18" charset="0"/>
                                </a:rPr>
                                <m:t>!</m:t>
                              </m:r>
                            </m:den>
                          </m:f>
                        </m:e>
                      </m:d>
                      <m:r>
                        <a:rPr lang="en-US" sz="2100" b="0" i="1" smtClean="0">
                          <a:latin typeface="Cambria Math" panose="02040503050406030204" pitchFamily="18" charset="0"/>
                        </a:rPr>
                        <m:t>⋅</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r>
                            <a:rPr lang="en-US" sz="2100" b="0" i="1" smtClean="0">
                              <a:latin typeface="Cambria Math" panose="02040503050406030204" pitchFamily="18" charset="0"/>
                            </a:rPr>
                            <m:t>𝐸</m:t>
                          </m:r>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𝑁</m:t>
                              </m:r>
                            </m:e>
                          </m:d>
                        </m:e>
                      </m:d>
                      <m:r>
                        <a:rPr lang="en-US" sz="2100" b="0" i="1" smtClean="0">
                          <a:latin typeface="Cambria Math" panose="02040503050406030204" pitchFamily="18" charset="0"/>
                        </a:rPr>
                        <m:t>=1+</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1−</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𝑛</m:t>
                              </m:r>
                              <m:r>
                                <a:rPr lang="en-US" sz="2100" b="0" i="1" smtClean="0">
                                  <a:latin typeface="Cambria Math" panose="02040503050406030204" pitchFamily="18" charset="0"/>
                                </a:rPr>
                                <m:t>!</m:t>
                              </m:r>
                            </m:den>
                          </m:f>
                        </m:e>
                      </m:d>
                      <m:r>
                        <a:rPr lang="en-US" sz="2100" b="0" i="1" smtClean="0">
                          <a:latin typeface="Cambria Math" panose="02040503050406030204" pitchFamily="18" charset="0"/>
                        </a:rPr>
                        <m:t>𝐸</m:t>
                      </m:r>
                      <m:r>
                        <a:rPr lang="en-US" sz="2100" b="0" i="1" smtClean="0">
                          <a:latin typeface="Cambria Math" panose="02040503050406030204" pitchFamily="18" charset="0"/>
                        </a:rPr>
                        <m:t>[</m:t>
                      </m:r>
                      <m:r>
                        <a:rPr lang="en-US" sz="2100" b="0" i="1" smtClean="0">
                          <a:latin typeface="Cambria Math" panose="02040503050406030204" pitchFamily="18" charset="0"/>
                        </a:rPr>
                        <m:t>𝑁</m:t>
                      </m:r>
                      <m:r>
                        <a:rPr lang="en-US" sz="2100" b="0" i="1" smtClean="0">
                          <a:latin typeface="Cambria Math" panose="02040503050406030204" pitchFamily="18" charset="0"/>
                        </a:rPr>
                        <m:t>]</m:t>
                      </m:r>
                    </m:oMath>
                  </m:oMathPara>
                </a14:m>
                <a:endParaRPr lang="en-US" sz="2100" dirty="0"/>
              </a:p>
              <a:p>
                <a:pPr marL="457200" lvl="1" indent="0">
                  <a:buNone/>
                </a:pPr>
                <a:endParaRPr lang="en-US" sz="2100" dirty="0"/>
              </a:p>
              <a:p>
                <a:pPr marL="457200" lvl="1" indent="0">
                  <a:buNone/>
                </a:pPr>
                <a:r>
                  <a:rPr lang="en-US" sz="2100" dirty="0"/>
                  <a:t>Solving for E[N] we see E[N] = n!</a:t>
                </a:r>
              </a:p>
              <a:p>
                <a:r>
                  <a:rPr lang="en-US" sz="2100" dirty="0"/>
                  <a:t>(There are other derivations too).</a:t>
                </a:r>
              </a:p>
            </p:txBody>
          </p:sp>
        </mc:Choice>
        <mc:Fallback xmlns="">
          <p:sp>
            <p:nvSpPr>
              <p:cNvPr id="3" name="Content Placeholder 2">
                <a:extLst>
                  <a:ext uri="{FF2B5EF4-FFF2-40B4-BE49-F238E27FC236}">
                    <a16:creationId xmlns:a16="http://schemas.microsoft.com/office/drawing/2014/main" id="{87EF09F8-43AF-7649-91E5-F4ECB4EB7261}"/>
                  </a:ext>
                </a:extLst>
              </p:cNvPr>
              <p:cNvSpPr>
                <a:spLocks noGrp="1" noRot="1" noChangeAspect="1" noMove="1" noResize="1" noEditPoints="1" noAdjustHandles="1" noChangeArrowheads="1" noChangeShapeType="1" noTextEdit="1"/>
              </p:cNvSpPr>
              <p:nvPr>
                <p:ph idx="1"/>
              </p:nvPr>
            </p:nvSpPr>
            <p:spPr>
              <a:xfrm>
                <a:off x="289611" y="1505337"/>
                <a:ext cx="8836626" cy="5167311"/>
              </a:xfrm>
              <a:blipFill>
                <a:blip r:embed="rId2"/>
                <a:stretch>
                  <a:fillRect l="-1291" t="-2457" b="-73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57843EB-B0C4-3142-9D6F-E28342B7FF4E}"/>
              </a:ext>
            </a:extLst>
          </p:cNvPr>
          <p:cNvSpPr txBox="1"/>
          <p:nvPr/>
        </p:nvSpPr>
        <p:spPr>
          <a:xfrm>
            <a:off x="4707924" y="112992"/>
            <a:ext cx="4312508" cy="369332"/>
          </a:xfrm>
          <a:prstGeom prst="rect">
            <a:avLst/>
          </a:prstGeom>
          <a:noFill/>
          <a:ln>
            <a:solidFill>
              <a:schemeClr val="tx1"/>
            </a:solidFill>
          </a:ln>
        </p:spPr>
        <p:txBody>
          <a:bodyPr wrap="square" rtlCol="0">
            <a:spAutoFit/>
          </a:bodyPr>
          <a:lstStyle/>
          <a:p>
            <a:r>
              <a:rPr lang="en-US" dirty="0"/>
              <a:t>SLIDE SKIPPED IN CLASS: For reference only.</a:t>
            </a:r>
          </a:p>
        </p:txBody>
      </p:sp>
    </p:spTree>
    <p:extLst>
      <p:ext uri="{BB962C8B-B14F-4D97-AF65-F5344CB8AC3E}">
        <p14:creationId xmlns:p14="http://schemas.microsoft.com/office/powerpoint/2010/main" val="162242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BA69-E86A-4C47-B575-184758F91DA0}"/>
              </a:ext>
            </a:extLst>
          </p:cNvPr>
          <p:cNvSpPr>
            <a:spLocks noGrp="1"/>
          </p:cNvSpPr>
          <p:nvPr>
            <p:ph type="title"/>
          </p:nvPr>
        </p:nvSpPr>
        <p:spPr/>
        <p:txBody>
          <a:bodyPr/>
          <a:lstStyle/>
          <a:p>
            <a:r>
              <a:rPr lang="en-US" sz="2800" dirty="0"/>
              <a:t>From your pre-lecture exercise:</a:t>
            </a:r>
            <a:br>
              <a:rPr lang="en-US" dirty="0"/>
            </a:br>
            <a:r>
              <a:rPr lang="en-US" dirty="0" err="1"/>
              <a:t>BogoSort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7A70EE-57E5-2241-B3A0-7070DA87F4E0}"/>
                  </a:ext>
                </a:extLst>
              </p:cNvPr>
              <p:cNvSpPr>
                <a:spLocks noGrp="1"/>
              </p:cNvSpPr>
              <p:nvPr>
                <p:ph idx="1"/>
              </p:nvPr>
            </p:nvSpPr>
            <p:spPr>
              <a:xfrm>
                <a:off x="628650" y="1825625"/>
                <a:ext cx="7886700" cy="4921164"/>
              </a:xfrm>
            </p:spPr>
            <p:txBody>
              <a:bodyPr>
                <a:normAutofit/>
              </a:bodyPr>
              <a:lstStyle/>
              <a:p>
                <a:r>
                  <a:rPr lang="en-US" b="1" dirty="0"/>
                  <a:t>BogoSort</a:t>
                </a:r>
                <a:r>
                  <a:rPr lang="en-US" dirty="0"/>
                  <a:t>(A)</a:t>
                </a:r>
              </a:p>
              <a:p>
                <a:pPr lvl="1"/>
                <a:r>
                  <a:rPr lang="en-US" sz="2800" b="1" dirty="0"/>
                  <a:t>While</a:t>
                </a:r>
                <a:r>
                  <a:rPr lang="en-US" sz="2800" dirty="0"/>
                  <a:t> true:</a:t>
                </a:r>
              </a:p>
              <a:p>
                <a:pPr lvl="2"/>
                <a:r>
                  <a:rPr lang="en-US" sz="2800" dirty="0"/>
                  <a:t>Randomly permute A.</a:t>
                </a:r>
              </a:p>
              <a:p>
                <a:pPr lvl="2"/>
                <a:r>
                  <a:rPr lang="en-US" sz="2800" dirty="0"/>
                  <a:t>Check if A is sorted.</a:t>
                </a:r>
              </a:p>
              <a:p>
                <a:pPr lvl="2"/>
                <a:r>
                  <a:rPr lang="en-US" sz="2800" b="1" dirty="0"/>
                  <a:t>If</a:t>
                </a:r>
                <a:r>
                  <a:rPr lang="en-US" sz="2800" dirty="0"/>
                  <a:t> A is sorted, </a:t>
                </a:r>
                <a:r>
                  <a:rPr lang="en-US" sz="2800" b="1" dirty="0"/>
                  <a:t>return</a:t>
                </a:r>
                <a:r>
                  <a:rPr lang="en-US" sz="2800" dirty="0"/>
                  <a:t> A.</a:t>
                </a:r>
              </a:p>
              <a:p>
                <a:pPr lvl="2"/>
                <a:endParaRPr lang="en-US" sz="2800" dirty="0"/>
              </a:p>
              <a:p>
                <a:r>
                  <a:rPr lang="en-US" sz="2600" dirty="0">
                    <a:solidFill>
                      <a:schemeClr val="accent4"/>
                    </a:solidFill>
                  </a:rPr>
                  <a:t>Let </a:t>
                </a:r>
                <a14:m>
                  <m:oMath xmlns:m="http://schemas.openxmlformats.org/officeDocument/2006/math">
                    <m:sSub>
                      <m:sSubPr>
                        <m:ctrlPr>
                          <a:rPr lang="en-US" sz="2600" b="0" i="1" smtClean="0">
                            <a:solidFill>
                              <a:schemeClr val="accent4"/>
                            </a:solidFill>
                            <a:latin typeface="Cambria Math" panose="02040503050406030204" pitchFamily="18" charset="0"/>
                          </a:rPr>
                        </m:ctrlPr>
                      </m:sSubPr>
                      <m:e>
                        <m:r>
                          <a:rPr lang="en-US" sz="2600" b="0" i="1" smtClean="0">
                            <a:solidFill>
                              <a:schemeClr val="accent4"/>
                            </a:solidFill>
                            <a:latin typeface="Cambria Math" panose="02040503050406030204" pitchFamily="18" charset="0"/>
                          </a:rPr>
                          <m:t>𝑋</m:t>
                        </m:r>
                      </m:e>
                      <m:sub>
                        <m:r>
                          <a:rPr lang="en-US" sz="2600" b="0" i="1" smtClean="0">
                            <a:solidFill>
                              <a:schemeClr val="accent4"/>
                            </a:solidFill>
                            <a:latin typeface="Cambria Math" panose="02040503050406030204" pitchFamily="18" charset="0"/>
                          </a:rPr>
                          <m:t>𝑖</m:t>
                        </m:r>
                      </m:sub>
                    </m:sSub>
                    <m:r>
                      <a:rPr lang="en-US" sz="2600" b="0" i="1" smtClean="0">
                        <a:solidFill>
                          <a:schemeClr val="accent4"/>
                        </a:solidFill>
                        <a:latin typeface="Cambria Math" panose="02040503050406030204" pitchFamily="18" charset="0"/>
                      </a:rPr>
                      <m:t>= </m:t>
                    </m:r>
                    <m:d>
                      <m:dPr>
                        <m:begChr m:val="{"/>
                        <m:endChr m:val=""/>
                        <m:ctrlPr>
                          <a:rPr lang="en-US" sz="2600" b="0" i="1" smtClean="0">
                            <a:solidFill>
                              <a:schemeClr val="accent4"/>
                            </a:solidFill>
                            <a:latin typeface="Cambria Math" panose="02040503050406030204" pitchFamily="18" charset="0"/>
                          </a:rPr>
                        </m:ctrlPr>
                      </m:dPr>
                      <m:e>
                        <m:eqArr>
                          <m:eqArrPr>
                            <m:ctrlPr>
                              <a:rPr lang="en-US" sz="2600" b="0" i="1" smtClean="0">
                                <a:solidFill>
                                  <a:schemeClr val="accent4"/>
                                </a:solidFill>
                                <a:latin typeface="Cambria Math" panose="02040503050406030204" pitchFamily="18" charset="0"/>
                              </a:rPr>
                            </m:ctrlPr>
                          </m:eqArrPr>
                          <m:e>
                            <m:r>
                              <a:rPr lang="en-US" sz="2600" b="0" i="1" smtClean="0">
                                <a:solidFill>
                                  <a:schemeClr val="accent4"/>
                                </a:solidFill>
                                <a:latin typeface="Cambria Math" panose="02040503050406030204" pitchFamily="18" charset="0"/>
                              </a:rPr>
                              <m:t>1 </m:t>
                            </m:r>
                            <m:r>
                              <m:rPr>
                                <m:sty m:val="p"/>
                              </m:rPr>
                              <a:rPr lang="en-US" sz="2600" b="0" i="0" smtClean="0">
                                <a:solidFill>
                                  <a:schemeClr val="accent4"/>
                                </a:solidFill>
                                <a:latin typeface="Cambria Math" panose="02040503050406030204" pitchFamily="18" charset="0"/>
                              </a:rPr>
                              <m:t>if</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sorted</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after</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iteration</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m:t>
                            </m:r>
                          </m:e>
                          <m:e>
                            <m:r>
                              <a:rPr lang="en-US" sz="2600" b="0" i="1" smtClean="0">
                                <a:solidFill>
                                  <a:schemeClr val="accent4"/>
                                </a:solidFill>
                                <a:latin typeface="Cambria Math" panose="02040503050406030204" pitchFamily="18" charset="0"/>
                              </a:rPr>
                              <m:t>0 </m:t>
                            </m:r>
                            <m:r>
                              <m:rPr>
                                <m:sty m:val="p"/>
                              </m:rPr>
                              <a:rPr lang="en-US" sz="2600" b="0" i="0" smtClean="0">
                                <a:solidFill>
                                  <a:schemeClr val="accent4"/>
                                </a:solidFill>
                                <a:latin typeface="Cambria Math" panose="02040503050406030204" pitchFamily="18" charset="0"/>
                              </a:rPr>
                              <m:t>otherwise</m:t>
                            </m:r>
                          </m:e>
                        </m:eqArr>
                      </m:e>
                    </m:d>
                  </m:oMath>
                </a14:m>
                <a:endParaRPr lang="en-US" sz="2600" b="0" dirty="0">
                  <a:solidFill>
                    <a:schemeClr val="accent4"/>
                  </a:solidFill>
                </a:endParaRPr>
              </a:p>
              <a:p>
                <a14:m>
                  <m:oMath xmlns:m="http://schemas.openxmlformats.org/officeDocument/2006/math">
                    <m:sSub>
                      <m:sSubPr>
                        <m:ctrlPr>
                          <a:rPr lang="en-US" sz="2600" i="1">
                            <a:solidFill>
                              <a:schemeClr val="accent4"/>
                            </a:solidFill>
                            <a:latin typeface="Cambria Math" panose="02040503050406030204" pitchFamily="18" charset="0"/>
                          </a:rPr>
                        </m:ctrlPr>
                      </m:sSubPr>
                      <m:e>
                        <m:r>
                          <a:rPr lang="en-US" sz="2600" b="0" i="1" smtClean="0">
                            <a:solidFill>
                              <a:schemeClr val="accent4"/>
                            </a:solidFill>
                            <a:latin typeface="Cambria Math" panose="02040503050406030204" pitchFamily="18" charset="0"/>
                          </a:rPr>
                          <m:t>𝐸</m:t>
                        </m:r>
                        <m:r>
                          <a:rPr lang="en-US" sz="2600" b="0" i="1" smtClean="0">
                            <a:solidFill>
                              <a:schemeClr val="accent4"/>
                            </a:solidFill>
                            <a:latin typeface="Cambria Math" panose="02040503050406030204" pitchFamily="18" charset="0"/>
                          </a:rPr>
                          <m:t>[</m:t>
                        </m:r>
                        <m:r>
                          <a:rPr lang="en-US" sz="2600" i="1">
                            <a:solidFill>
                              <a:schemeClr val="accent4"/>
                            </a:solidFill>
                            <a:latin typeface="Cambria Math" panose="02040503050406030204" pitchFamily="18" charset="0"/>
                          </a:rPr>
                          <m:t>𝑋</m:t>
                        </m:r>
                      </m:e>
                      <m:sub>
                        <m:r>
                          <a:rPr lang="en-US" sz="2600" i="1">
                            <a:solidFill>
                              <a:schemeClr val="accent4"/>
                            </a:solidFill>
                            <a:latin typeface="Cambria Math" panose="02040503050406030204" pitchFamily="18" charset="0"/>
                          </a:rPr>
                          <m:t>𝑖</m:t>
                        </m:r>
                      </m:sub>
                    </m:sSub>
                    <m:r>
                      <a:rPr lang="en-US" sz="2600" b="0" i="1" smtClean="0">
                        <a:solidFill>
                          <a:schemeClr val="accent4"/>
                        </a:solidFill>
                        <a:latin typeface="Cambria Math" panose="02040503050406030204" pitchFamily="18" charset="0"/>
                      </a:rPr>
                      <m:t>]=</m:t>
                    </m:r>
                    <m:f>
                      <m:fPr>
                        <m:ctrlPr>
                          <a:rPr lang="en-US" sz="2600" b="0" i="1" smtClean="0">
                            <a:solidFill>
                              <a:schemeClr val="accent4"/>
                            </a:solidFill>
                            <a:latin typeface="Cambria Math" panose="02040503050406030204" pitchFamily="18" charset="0"/>
                          </a:rPr>
                        </m:ctrlPr>
                      </m:fPr>
                      <m:num>
                        <m:r>
                          <a:rPr lang="en-US" sz="2600" b="0" i="1" smtClean="0">
                            <a:solidFill>
                              <a:schemeClr val="accent4"/>
                            </a:solidFill>
                            <a:latin typeface="Cambria Math" panose="02040503050406030204" pitchFamily="18" charset="0"/>
                          </a:rPr>
                          <m:t>1</m:t>
                        </m:r>
                      </m:num>
                      <m:den>
                        <m:r>
                          <a:rPr lang="en-US" sz="2600" b="0" i="1" smtClean="0">
                            <a:solidFill>
                              <a:schemeClr val="accent4"/>
                            </a:solidFill>
                            <a:latin typeface="Cambria Math" panose="02040503050406030204" pitchFamily="18" charset="0"/>
                          </a:rPr>
                          <m:t>𝑛</m:t>
                        </m:r>
                        <m:r>
                          <a:rPr lang="en-US" sz="2600" b="0" i="1" smtClean="0">
                            <a:solidFill>
                              <a:schemeClr val="accent4"/>
                            </a:solidFill>
                            <a:latin typeface="Cambria Math" panose="02040503050406030204" pitchFamily="18" charset="0"/>
                          </a:rPr>
                          <m:t>!</m:t>
                        </m:r>
                      </m:den>
                    </m:f>
                  </m:oMath>
                </a14:m>
                <a:endParaRPr lang="en-US" sz="2600" b="0" dirty="0">
                  <a:solidFill>
                    <a:schemeClr val="accent4"/>
                  </a:solidFill>
                </a:endParaRPr>
              </a:p>
              <a:p>
                <a14:m>
                  <m:oMath xmlns:m="http://schemas.openxmlformats.org/officeDocument/2006/math">
                    <m:r>
                      <a:rPr lang="en-US" sz="2600" i="1" smtClean="0">
                        <a:solidFill>
                          <a:schemeClr val="accent4"/>
                        </a:solidFill>
                        <a:latin typeface="Cambria Math" panose="02040503050406030204" pitchFamily="18" charset="0"/>
                      </a:rPr>
                      <m:t>𝐸</m:t>
                    </m:r>
                    <m:d>
                      <m:dPr>
                        <m:begChr m:val="["/>
                        <m:endChr m:val="]"/>
                        <m:ctrlPr>
                          <a:rPr lang="en-US" sz="2600" b="0" i="1" smtClean="0">
                            <a:solidFill>
                              <a:schemeClr val="accent4"/>
                            </a:solidFill>
                            <a:latin typeface="Cambria Math" panose="02040503050406030204" pitchFamily="18" charset="0"/>
                          </a:rPr>
                        </m:ctrlPr>
                      </m:dPr>
                      <m:e>
                        <m:r>
                          <m:rPr>
                            <m:sty m:val="p"/>
                          </m:rPr>
                          <a:rPr lang="en-US" sz="2600" b="0" i="0" smtClean="0">
                            <a:solidFill>
                              <a:schemeClr val="accent4"/>
                            </a:solidFill>
                            <a:latin typeface="Cambria Math" panose="02040503050406030204" pitchFamily="18" charset="0"/>
                          </a:rPr>
                          <m:t>number</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of</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iterations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until</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sorted</m:t>
                        </m:r>
                      </m:e>
                    </m:d>
                    <m:r>
                      <a:rPr lang="en-US" sz="2600" b="0" i="1" smtClean="0">
                        <a:solidFill>
                          <a:schemeClr val="accent4"/>
                        </a:solidFill>
                        <a:latin typeface="Cambria Math" panose="02040503050406030204" pitchFamily="18" charset="0"/>
                      </a:rPr>
                      <m:t>=</m:t>
                    </m:r>
                    <m:r>
                      <a:rPr lang="en-US" sz="2600" b="0" i="1" smtClean="0">
                        <a:solidFill>
                          <a:schemeClr val="accent4"/>
                        </a:solidFill>
                        <a:latin typeface="Cambria Math" panose="02040503050406030204" pitchFamily="18" charset="0"/>
                      </a:rPr>
                      <m:t>𝑛</m:t>
                    </m:r>
                    <m:r>
                      <a:rPr lang="en-US" sz="2600" b="0" i="1" smtClean="0">
                        <a:solidFill>
                          <a:schemeClr val="accent4"/>
                        </a:solidFill>
                        <a:latin typeface="Cambria Math" panose="02040503050406030204" pitchFamily="18" charset="0"/>
                      </a:rPr>
                      <m:t>! </m:t>
                    </m:r>
                  </m:oMath>
                </a14:m>
                <a:endParaRPr lang="en-US" sz="2600" b="0" dirty="0">
                  <a:solidFill>
                    <a:schemeClr val="accent4"/>
                  </a:solidFill>
                </a:endParaRPr>
              </a:p>
              <a:p>
                <a:endParaRPr lang="en-US" sz="3200" dirty="0"/>
              </a:p>
            </p:txBody>
          </p:sp>
        </mc:Choice>
        <mc:Fallback xmlns="">
          <p:sp>
            <p:nvSpPr>
              <p:cNvPr id="3" name="Content Placeholder 2">
                <a:extLst>
                  <a:ext uri="{FF2B5EF4-FFF2-40B4-BE49-F238E27FC236}">
                    <a16:creationId xmlns:a16="http://schemas.microsoft.com/office/drawing/2014/main" id="{F67A70EE-57E5-2241-B3A0-7070DA87F4E0}"/>
                  </a:ext>
                </a:extLst>
              </p:cNvPr>
              <p:cNvSpPr>
                <a:spLocks noGrp="1" noRot="1" noChangeAspect="1" noMove="1" noResize="1" noEditPoints="1" noAdjustHandles="1" noChangeArrowheads="1" noChangeShapeType="1" noTextEdit="1"/>
              </p:cNvSpPr>
              <p:nvPr>
                <p:ph idx="1"/>
              </p:nvPr>
            </p:nvSpPr>
            <p:spPr>
              <a:xfrm>
                <a:off x="628650" y="1825625"/>
                <a:ext cx="7886700" cy="4921164"/>
              </a:xfrm>
              <a:blipFill>
                <a:blip r:embed="rId2"/>
                <a:stretch>
                  <a:fillRect l="-1447" t="-2326" b="-3307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F5027A-EECE-4A4E-BBA1-81D7F9162723}"/>
              </a:ext>
            </a:extLst>
          </p:cNvPr>
          <p:cNvSpPr txBox="1"/>
          <p:nvPr/>
        </p:nvSpPr>
        <p:spPr>
          <a:xfrm>
            <a:off x="7216346" y="41960"/>
            <a:ext cx="1927654" cy="646331"/>
          </a:xfrm>
          <a:prstGeom prst="rect">
            <a:avLst/>
          </a:prstGeom>
          <a:noFill/>
        </p:spPr>
        <p:txBody>
          <a:bodyPr wrap="square" rtlCol="0">
            <a:spAutoFit/>
          </a:bodyPr>
          <a:lstStyle/>
          <a:p>
            <a:pPr algn="r"/>
            <a:r>
              <a:rPr lang="en-US" dirty="0">
                <a:solidFill>
                  <a:srgbClr val="CF6E6C"/>
                </a:solidFill>
              </a:rPr>
              <a:t>Assume A has distinct entries</a:t>
            </a:r>
          </a:p>
        </p:txBody>
      </p:sp>
      <p:sp>
        <p:nvSpPr>
          <p:cNvPr id="5" name="TextBox 4">
            <a:extLst>
              <a:ext uri="{FF2B5EF4-FFF2-40B4-BE49-F238E27FC236}">
                <a16:creationId xmlns:a16="http://schemas.microsoft.com/office/drawing/2014/main" id="{7AFFCD4A-4058-2042-ACEE-E1793F2EDE13}"/>
              </a:ext>
            </a:extLst>
          </p:cNvPr>
          <p:cNvSpPr txBox="1"/>
          <p:nvPr/>
        </p:nvSpPr>
        <p:spPr>
          <a:xfrm>
            <a:off x="4670854" y="1182858"/>
            <a:ext cx="3442630" cy="1077218"/>
          </a:xfrm>
          <a:prstGeom prst="rect">
            <a:avLst/>
          </a:prstGeom>
          <a:noFill/>
        </p:spPr>
        <p:txBody>
          <a:bodyPr wrap="square" rtlCol="0">
            <a:spAutoFit/>
          </a:bodyPr>
          <a:lstStyle/>
          <a:p>
            <a:pPr algn="r"/>
            <a:r>
              <a:rPr lang="en-US" sz="1600" dirty="0">
                <a:solidFill>
                  <a:srgbClr val="7030A0"/>
                </a:solidFill>
              </a:rPr>
              <a:t>Suppose that you can draw a random integer in {1,</a:t>
            </a:r>
            <a:r>
              <a:rPr lang="mr-IN" sz="1600" dirty="0">
                <a:solidFill>
                  <a:srgbClr val="7030A0"/>
                </a:solidFill>
              </a:rPr>
              <a:t>…</a:t>
            </a:r>
            <a:r>
              <a:rPr lang="en-US" sz="1600" dirty="0">
                <a:solidFill>
                  <a:srgbClr val="7030A0"/>
                </a:solidFill>
              </a:rPr>
              <a:t>,n} in time O(1).  How would you randomly permute an array in-place in time O(n)?  </a:t>
            </a:r>
          </a:p>
        </p:txBody>
      </p:sp>
      <p:pic>
        <p:nvPicPr>
          <p:cNvPr id="6" name="Picture 5">
            <a:extLst>
              <a:ext uri="{FF2B5EF4-FFF2-40B4-BE49-F238E27FC236}">
                <a16:creationId xmlns:a16="http://schemas.microsoft.com/office/drawing/2014/main" id="{97BB9CB0-20B4-124B-879D-53DDD3790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886" y="1433116"/>
            <a:ext cx="783779" cy="1161478"/>
          </a:xfrm>
          <a:prstGeom prst="rect">
            <a:avLst/>
          </a:prstGeom>
        </p:spPr>
      </p:pic>
      <p:sp>
        <p:nvSpPr>
          <p:cNvPr id="7" name="TextBox 6">
            <a:extLst>
              <a:ext uri="{FF2B5EF4-FFF2-40B4-BE49-F238E27FC236}">
                <a16:creationId xmlns:a16="http://schemas.microsoft.com/office/drawing/2014/main" id="{72D1B771-4D35-3C43-9C32-F785B65A2DE3}"/>
              </a:ext>
            </a:extLst>
          </p:cNvPr>
          <p:cNvSpPr txBox="1"/>
          <p:nvPr/>
        </p:nvSpPr>
        <p:spPr>
          <a:xfrm>
            <a:off x="6590546" y="2524628"/>
            <a:ext cx="3074836" cy="307777"/>
          </a:xfrm>
          <a:prstGeom prst="rect">
            <a:avLst/>
          </a:prstGeom>
          <a:noFill/>
        </p:spPr>
        <p:txBody>
          <a:bodyPr wrap="square" rtlCol="0">
            <a:spAutoFit/>
          </a:bodyPr>
          <a:lstStyle/>
          <a:p>
            <a:r>
              <a:rPr lang="en-US" sz="1400" dirty="0"/>
              <a:t>Ollie the over-achieving ostrich</a:t>
            </a:r>
          </a:p>
        </p:txBody>
      </p:sp>
    </p:spTree>
    <p:extLst>
      <p:ext uri="{BB962C8B-B14F-4D97-AF65-F5344CB8AC3E}">
        <p14:creationId xmlns:p14="http://schemas.microsoft.com/office/powerpoint/2010/main" val="188375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1BB6-B489-8241-9F13-ED9E7523DC90}"/>
              </a:ext>
            </a:extLst>
          </p:cNvPr>
          <p:cNvSpPr>
            <a:spLocks noGrp="1"/>
          </p:cNvSpPr>
          <p:nvPr>
            <p:ph type="title"/>
          </p:nvPr>
        </p:nvSpPr>
        <p:spPr>
          <a:xfrm>
            <a:off x="628650" y="352769"/>
            <a:ext cx="8713058" cy="1325563"/>
          </a:xfrm>
        </p:spPr>
        <p:txBody>
          <a:bodyPr/>
          <a:lstStyle/>
          <a:p>
            <a:r>
              <a:rPr lang="en-US" dirty="0"/>
              <a:t>Expected Running time of </a:t>
            </a:r>
            <a:r>
              <a:rPr lang="en-US" dirty="0" err="1"/>
              <a:t>BogoSort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AC551-F473-AC41-8213-D2B7301A2F43}"/>
                  </a:ext>
                </a:extLst>
              </p:cNvPr>
              <p:cNvSpPr>
                <a:spLocks noGrp="1"/>
              </p:cNvSpPr>
              <p:nvPr>
                <p:ph idx="1"/>
              </p:nvPr>
            </p:nvSpPr>
            <p:spPr>
              <a:xfrm>
                <a:off x="628650" y="1825625"/>
                <a:ext cx="7886700" cy="4351338"/>
              </a:xfrm>
            </p:spPr>
            <p:txBody>
              <a:bodyPr/>
              <a:lstStyle/>
              <a:p>
                <a:pPr marL="0" indent="0">
                  <a:buNone/>
                </a:pPr>
                <a:r>
                  <a:rPr lang="en-US" dirty="0"/>
                  <a:t>E[ running time on a list of length n ]</a:t>
                </a:r>
              </a:p>
              <a:p>
                <a:pPr marL="0" indent="0">
                  <a:buNone/>
                </a:pPr>
                <a:r>
                  <a:rPr lang="en-US" dirty="0"/>
                  <a:t>   = E[ (number of iterations) * (time per iteration) ]</a:t>
                </a:r>
              </a:p>
              <a:p>
                <a:pPr marL="0" indent="0">
                  <a:buNone/>
                </a:pPr>
                <a:r>
                  <a:rPr lang="en-US" dirty="0"/>
                  <a:t>   </a:t>
                </a:r>
              </a:p>
              <a:p>
                <a:pPr marL="0" indent="0">
                  <a:buNone/>
                </a:pPr>
                <a:r>
                  <a:rPr lang="en-US" dirty="0"/>
                  <a:t>   = (time per iteration) * E[number of iterations]</a:t>
                </a:r>
              </a:p>
              <a:p>
                <a:pPr marL="0" indent="0">
                  <a:buNone/>
                </a:pPr>
                <a:r>
                  <a:rPr lang="en-US" dirty="0"/>
                  <a:t>  </a:t>
                </a:r>
              </a:p>
              <a:p>
                <a:pPr marL="0" indent="0">
                  <a:buNone/>
                </a:pPr>
                <a:r>
                  <a:rPr lang="en-US" dirty="0"/>
                  <a:t>   =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d>
                  </m:oMath>
                </a14:m>
                <a:endParaRPr lang="en-US" b="0" dirty="0"/>
              </a:p>
              <a:p>
                <a:pPr marL="0" indent="0">
                  <a:buNone/>
                </a:pPr>
                <a:r>
                  <a:rPr lang="en-US" dirty="0"/>
                  <a:t>   </a:t>
                </a:r>
              </a:p>
              <a:p>
                <a:pPr marL="0" indent="0">
                  <a:buNone/>
                </a:pPr>
                <a:r>
                  <a:rPr lang="en-US" dirty="0"/>
                  <a:t>   = </a:t>
                </a:r>
                <a:r>
                  <a:rPr lang="en-US" dirty="0">
                    <a:solidFill>
                      <a:srgbClr val="CF6E6C"/>
                    </a:solidFill>
                  </a:rPr>
                  <a:t>REALLY REALLY BIG.</a:t>
                </a:r>
                <a:endParaRPr lang="en-US" b="0" dirty="0">
                  <a:solidFill>
                    <a:srgbClr val="CF6E6C"/>
                  </a:solidFill>
                </a:endParaRPr>
              </a:p>
              <a:p>
                <a:endParaRPr lang="en-US" dirty="0"/>
              </a:p>
            </p:txBody>
          </p:sp>
        </mc:Choice>
        <mc:Fallback xmlns="">
          <p:sp>
            <p:nvSpPr>
              <p:cNvPr id="3" name="Content Placeholder 2">
                <a:extLst>
                  <a:ext uri="{FF2B5EF4-FFF2-40B4-BE49-F238E27FC236}">
                    <a16:creationId xmlns:a16="http://schemas.microsoft.com/office/drawing/2014/main" id="{53AAC551-F473-AC41-8213-D2B7301A2F43}"/>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608" t="-263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17FF940-48E2-1D43-AF61-04465A23472D}"/>
              </a:ext>
            </a:extLst>
          </p:cNvPr>
          <p:cNvSpPr/>
          <p:nvPr/>
        </p:nvSpPr>
        <p:spPr>
          <a:xfrm>
            <a:off x="4917989" y="2162432"/>
            <a:ext cx="3126259" cy="729048"/>
          </a:xfrm>
          <a:prstGeom prst="ellipse">
            <a:avLst/>
          </a:prstGeom>
          <a:noFill/>
          <a:ln w="28575">
            <a:solidFill>
              <a:srgbClr val="CF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557128-BEF8-FB42-B1A9-4CC313ED6BF7}"/>
              </a:ext>
            </a:extLst>
          </p:cNvPr>
          <p:cNvSpPr txBox="1"/>
          <p:nvPr/>
        </p:nvSpPr>
        <p:spPr>
          <a:xfrm>
            <a:off x="5776782" y="1322983"/>
            <a:ext cx="3348683" cy="646331"/>
          </a:xfrm>
          <a:prstGeom prst="rect">
            <a:avLst/>
          </a:prstGeom>
          <a:noFill/>
        </p:spPr>
        <p:txBody>
          <a:bodyPr wrap="square" rtlCol="0">
            <a:spAutoFit/>
          </a:bodyPr>
          <a:lstStyle/>
          <a:p>
            <a:pPr algn="ctr"/>
            <a:r>
              <a:rPr lang="en-US" dirty="0">
                <a:solidFill>
                  <a:srgbClr val="CF6E6C"/>
                </a:solidFill>
              </a:rPr>
              <a:t>This isn’t random, so we can pull it out of the expectation.</a:t>
            </a:r>
          </a:p>
        </p:txBody>
      </p:sp>
      <p:cxnSp>
        <p:nvCxnSpPr>
          <p:cNvPr id="7" name="Straight Arrow Connector 6">
            <a:extLst>
              <a:ext uri="{FF2B5EF4-FFF2-40B4-BE49-F238E27FC236}">
                <a16:creationId xmlns:a16="http://schemas.microsoft.com/office/drawing/2014/main" id="{339EB576-CB6E-6C4A-918A-C3A7EA3EBE4F}"/>
              </a:ext>
            </a:extLst>
          </p:cNvPr>
          <p:cNvCxnSpPr>
            <a:cxnSpLocks/>
          </p:cNvCxnSpPr>
          <p:nvPr/>
        </p:nvCxnSpPr>
        <p:spPr>
          <a:xfrm flipH="1">
            <a:off x="7451125" y="1982404"/>
            <a:ext cx="265670" cy="180028"/>
          </a:xfrm>
          <a:prstGeom prst="straightConnector1">
            <a:avLst/>
          </a:prstGeom>
          <a:ln>
            <a:solidFill>
              <a:srgbClr val="CF6E6C"/>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FFA62-19F9-2043-B276-80F1A90C3755}"/>
              </a:ext>
            </a:extLst>
          </p:cNvPr>
          <p:cNvSpPr/>
          <p:nvPr/>
        </p:nvSpPr>
        <p:spPr>
          <a:xfrm>
            <a:off x="4041433" y="3233595"/>
            <a:ext cx="4151096" cy="72904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CB6602-57E1-4149-9E75-5D3ACDC10866}"/>
              </a:ext>
            </a:extLst>
          </p:cNvPr>
          <p:cNvSpPr txBox="1"/>
          <p:nvPr/>
        </p:nvSpPr>
        <p:spPr>
          <a:xfrm>
            <a:off x="6592330" y="4348878"/>
            <a:ext cx="2248930" cy="646331"/>
          </a:xfrm>
          <a:prstGeom prst="rect">
            <a:avLst/>
          </a:prstGeom>
          <a:noFill/>
        </p:spPr>
        <p:txBody>
          <a:bodyPr wrap="square" rtlCol="0">
            <a:spAutoFit/>
          </a:bodyPr>
          <a:lstStyle/>
          <a:p>
            <a:pPr algn="ctr"/>
            <a:r>
              <a:rPr lang="en-US" dirty="0">
                <a:solidFill>
                  <a:schemeClr val="accent4"/>
                </a:solidFill>
              </a:rPr>
              <a:t>We just computed this.  It’s n!.</a:t>
            </a:r>
          </a:p>
        </p:txBody>
      </p:sp>
      <p:cxnSp>
        <p:nvCxnSpPr>
          <p:cNvPr id="12" name="Straight Arrow Connector 11">
            <a:extLst>
              <a:ext uri="{FF2B5EF4-FFF2-40B4-BE49-F238E27FC236}">
                <a16:creationId xmlns:a16="http://schemas.microsoft.com/office/drawing/2014/main" id="{5F6ADF45-9D64-DC42-A30D-B01593EA6E8E}"/>
              </a:ext>
            </a:extLst>
          </p:cNvPr>
          <p:cNvCxnSpPr>
            <a:cxnSpLocks/>
            <a:stCxn id="9" idx="0"/>
          </p:cNvCxnSpPr>
          <p:nvPr/>
        </p:nvCxnSpPr>
        <p:spPr>
          <a:xfrm flipH="1" flipV="1">
            <a:off x="7154563" y="4012071"/>
            <a:ext cx="562232" cy="33680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B7DE922-FA4F-A240-99F5-A8344995E752}"/>
              </a:ext>
            </a:extLst>
          </p:cNvPr>
          <p:cNvSpPr/>
          <p:nvPr/>
        </p:nvSpPr>
        <p:spPr>
          <a:xfrm>
            <a:off x="990090" y="3262545"/>
            <a:ext cx="3174912" cy="7290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C02960-77AE-A341-9520-BF81D06C40EC}"/>
              </a:ext>
            </a:extLst>
          </p:cNvPr>
          <p:cNvSpPr txBox="1"/>
          <p:nvPr/>
        </p:nvSpPr>
        <p:spPr>
          <a:xfrm>
            <a:off x="3387301" y="4325630"/>
            <a:ext cx="2629669" cy="646331"/>
          </a:xfrm>
          <a:prstGeom prst="rect">
            <a:avLst/>
          </a:prstGeom>
          <a:noFill/>
        </p:spPr>
        <p:txBody>
          <a:bodyPr wrap="square" rtlCol="0">
            <a:spAutoFit/>
          </a:bodyPr>
          <a:lstStyle/>
          <a:p>
            <a:pPr algn="ctr"/>
            <a:r>
              <a:rPr lang="en-US" dirty="0">
                <a:solidFill>
                  <a:schemeClr val="accent2"/>
                </a:solidFill>
              </a:rPr>
              <a:t>This is O(n) (to permute and then check if sorted)</a:t>
            </a:r>
          </a:p>
        </p:txBody>
      </p:sp>
      <p:cxnSp>
        <p:nvCxnSpPr>
          <p:cNvPr id="17" name="Straight Arrow Connector 16">
            <a:extLst>
              <a:ext uri="{FF2B5EF4-FFF2-40B4-BE49-F238E27FC236}">
                <a16:creationId xmlns:a16="http://schemas.microsoft.com/office/drawing/2014/main" id="{EE0EF3D3-0AE7-D340-9C82-AF2D7746B927}"/>
              </a:ext>
            </a:extLst>
          </p:cNvPr>
          <p:cNvCxnSpPr>
            <a:cxnSpLocks/>
          </p:cNvCxnSpPr>
          <p:nvPr/>
        </p:nvCxnSpPr>
        <p:spPr>
          <a:xfrm flipH="1" flipV="1">
            <a:off x="3423601" y="3990208"/>
            <a:ext cx="562232" cy="33680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8" grpId="0" animBg="1"/>
      <p:bldP spid="9"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2A57-681F-1841-896D-DB380DA02C15}"/>
              </a:ext>
            </a:extLst>
          </p:cNvPr>
          <p:cNvSpPr>
            <a:spLocks noGrp="1"/>
          </p:cNvSpPr>
          <p:nvPr>
            <p:ph type="title"/>
          </p:nvPr>
        </p:nvSpPr>
        <p:spPr>
          <a:xfrm>
            <a:off x="271074" y="130347"/>
            <a:ext cx="8799555" cy="1325563"/>
          </a:xfrm>
        </p:spPr>
        <p:txBody>
          <a:bodyPr/>
          <a:lstStyle/>
          <a:p>
            <a:r>
              <a:rPr lang="en-US" dirty="0"/>
              <a:t>Worst-case running time of </a:t>
            </a:r>
            <a:r>
              <a:rPr lang="en-US" dirty="0" err="1"/>
              <a:t>BogoSort</a:t>
            </a:r>
            <a:r>
              <a:rPr lang="en-US" dirty="0"/>
              <a:t>?</a:t>
            </a:r>
          </a:p>
        </p:txBody>
      </p:sp>
      <p:sp>
        <p:nvSpPr>
          <p:cNvPr id="4" name="Content Placeholder 2">
            <a:extLst>
              <a:ext uri="{FF2B5EF4-FFF2-40B4-BE49-F238E27FC236}">
                <a16:creationId xmlns:a16="http://schemas.microsoft.com/office/drawing/2014/main" id="{BBC101D0-5CD3-8148-9822-4B7581296548}"/>
              </a:ext>
            </a:extLst>
          </p:cNvPr>
          <p:cNvSpPr txBox="1">
            <a:spLocks/>
          </p:cNvSpPr>
          <p:nvPr/>
        </p:nvSpPr>
        <p:spPr>
          <a:xfrm>
            <a:off x="4819134" y="4757352"/>
            <a:ext cx="4151871" cy="2248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err="1"/>
              <a:t>BogoSort</a:t>
            </a:r>
            <a:r>
              <a:rPr lang="en-US" sz="2400" dirty="0"/>
              <a:t>(A)</a:t>
            </a:r>
          </a:p>
          <a:p>
            <a:pPr lvl="1"/>
            <a:r>
              <a:rPr lang="en-US" b="1" dirty="0"/>
              <a:t>While</a:t>
            </a:r>
            <a:r>
              <a:rPr lang="en-US" dirty="0"/>
              <a:t> true:</a:t>
            </a:r>
          </a:p>
          <a:p>
            <a:pPr lvl="2"/>
            <a:r>
              <a:rPr lang="en-US" sz="2400" dirty="0"/>
              <a:t>Randomly permute A.</a:t>
            </a:r>
          </a:p>
          <a:p>
            <a:pPr lvl="2"/>
            <a:r>
              <a:rPr lang="en-US" sz="2400" dirty="0"/>
              <a:t>Check if A is sorted.</a:t>
            </a:r>
          </a:p>
          <a:p>
            <a:pPr lvl="2"/>
            <a:r>
              <a:rPr lang="en-US" sz="2400" b="1" dirty="0"/>
              <a:t>If</a:t>
            </a:r>
            <a:r>
              <a:rPr lang="en-US" sz="2400" dirty="0"/>
              <a:t> A is sorted, </a:t>
            </a:r>
            <a:r>
              <a:rPr lang="en-US" sz="2400" b="1" dirty="0"/>
              <a:t>return</a:t>
            </a:r>
            <a:r>
              <a:rPr lang="en-US" sz="2400" dirty="0"/>
              <a:t> A.</a:t>
            </a:r>
          </a:p>
          <a:p>
            <a:pPr marL="914400" lvl="2" indent="0">
              <a:buFont typeface="Arial" panose="020B0604020202020204" pitchFamily="34" charset="0"/>
              <a:buNone/>
            </a:pPr>
            <a:endParaRPr lang="en-US" sz="2400" dirty="0"/>
          </a:p>
        </p:txBody>
      </p:sp>
      <p:pic>
        <p:nvPicPr>
          <p:cNvPr id="5" name="Picture 4">
            <a:extLst>
              <a:ext uri="{FF2B5EF4-FFF2-40B4-BE49-F238E27FC236}">
                <a16:creationId xmlns:a16="http://schemas.microsoft.com/office/drawing/2014/main" id="{F3A99381-8E85-E040-84C2-B994B51D03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514" y="2581975"/>
            <a:ext cx="4876972" cy="1545288"/>
          </a:xfrm>
          <a:prstGeom prst="rect">
            <a:avLst/>
          </a:prstGeom>
        </p:spPr>
      </p:pic>
      <p:sp>
        <p:nvSpPr>
          <p:cNvPr id="6" name="TextBox 5">
            <a:extLst>
              <a:ext uri="{FF2B5EF4-FFF2-40B4-BE49-F238E27FC236}">
                <a16:creationId xmlns:a16="http://schemas.microsoft.com/office/drawing/2014/main" id="{FC866864-FBEF-A04A-A7E1-9B4D276D4660}"/>
              </a:ext>
            </a:extLst>
          </p:cNvPr>
          <p:cNvSpPr txBox="1"/>
          <p:nvPr/>
        </p:nvSpPr>
        <p:spPr>
          <a:xfrm>
            <a:off x="3225112" y="3942597"/>
            <a:ext cx="2891481" cy="923330"/>
          </a:xfrm>
          <a:prstGeom prst="rect">
            <a:avLst/>
          </a:prstGeom>
          <a:noFill/>
        </p:spPr>
        <p:txBody>
          <a:bodyPr wrap="square" rtlCol="0">
            <a:spAutoFit/>
          </a:bodyPr>
          <a:lstStyle/>
          <a:p>
            <a:r>
              <a:rPr lang="en-US" dirty="0"/>
              <a:t>Think-Share Terrapins!</a:t>
            </a:r>
          </a:p>
          <a:p>
            <a:r>
              <a:rPr lang="en-US" dirty="0"/>
              <a:t>1 minute: think</a:t>
            </a:r>
          </a:p>
          <a:p>
            <a:r>
              <a:rPr lang="en-US" dirty="0"/>
              <a:t>1 minute: (wait) share</a:t>
            </a:r>
          </a:p>
        </p:txBody>
      </p:sp>
      <p:pic>
        <p:nvPicPr>
          <p:cNvPr id="7" name="Picture 6">
            <a:extLst>
              <a:ext uri="{FF2B5EF4-FFF2-40B4-BE49-F238E27FC236}">
                <a16:creationId xmlns:a16="http://schemas.microsoft.com/office/drawing/2014/main" id="{68B3B54D-1271-5A4E-B23B-45321BC216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393" y="3853203"/>
            <a:ext cx="974455" cy="1299272"/>
          </a:xfrm>
          <a:prstGeom prst="rect">
            <a:avLst/>
          </a:prstGeom>
        </p:spPr>
      </p:pic>
      <p:pic>
        <p:nvPicPr>
          <p:cNvPr id="8" name="Picture 7">
            <a:extLst>
              <a:ext uri="{FF2B5EF4-FFF2-40B4-BE49-F238E27FC236}">
                <a16:creationId xmlns:a16="http://schemas.microsoft.com/office/drawing/2014/main" id="{F46DD4E5-2F70-DF40-AE62-011FD571F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898318">
            <a:off x="-788989" y="5094548"/>
            <a:ext cx="2308603" cy="1574537"/>
          </a:xfrm>
          <a:prstGeom prst="rect">
            <a:avLst/>
          </a:prstGeom>
        </p:spPr>
      </p:pic>
    </p:spTree>
    <p:extLst>
      <p:ext uri="{BB962C8B-B14F-4D97-AF65-F5344CB8AC3E}">
        <p14:creationId xmlns:p14="http://schemas.microsoft.com/office/powerpoint/2010/main" val="179896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C101D0-5CD3-8148-9822-4B7581296548}"/>
              </a:ext>
            </a:extLst>
          </p:cNvPr>
          <p:cNvSpPr txBox="1">
            <a:spLocks/>
          </p:cNvSpPr>
          <p:nvPr/>
        </p:nvSpPr>
        <p:spPr>
          <a:xfrm>
            <a:off x="4819134" y="4757352"/>
            <a:ext cx="4151871" cy="2248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err="1"/>
              <a:t>BogoSort</a:t>
            </a:r>
            <a:r>
              <a:rPr lang="en-US" sz="2400" dirty="0"/>
              <a:t>(A)</a:t>
            </a:r>
          </a:p>
          <a:p>
            <a:pPr lvl="1"/>
            <a:r>
              <a:rPr lang="en-US" b="1" dirty="0"/>
              <a:t>While</a:t>
            </a:r>
            <a:r>
              <a:rPr lang="en-US" dirty="0"/>
              <a:t> true:</a:t>
            </a:r>
          </a:p>
          <a:p>
            <a:pPr lvl="2"/>
            <a:r>
              <a:rPr lang="en-US" sz="2400" dirty="0"/>
              <a:t>Randomly permute A.</a:t>
            </a:r>
          </a:p>
          <a:p>
            <a:pPr lvl="2"/>
            <a:r>
              <a:rPr lang="en-US" sz="2400" dirty="0"/>
              <a:t>Check if A is sorted.</a:t>
            </a:r>
          </a:p>
          <a:p>
            <a:pPr lvl="2"/>
            <a:r>
              <a:rPr lang="en-US" sz="2400" b="1" dirty="0"/>
              <a:t>If</a:t>
            </a:r>
            <a:r>
              <a:rPr lang="en-US" sz="2400" dirty="0"/>
              <a:t> A is sorted, </a:t>
            </a:r>
            <a:r>
              <a:rPr lang="en-US" sz="2400" b="1" dirty="0"/>
              <a:t>return</a:t>
            </a:r>
            <a:r>
              <a:rPr lang="en-US" sz="2400" dirty="0"/>
              <a:t> A.</a:t>
            </a:r>
          </a:p>
          <a:p>
            <a:pPr marL="914400" lvl="2" indent="0">
              <a:buFont typeface="Arial" panose="020B0604020202020204" pitchFamily="34" charset="0"/>
              <a:buNone/>
            </a:pPr>
            <a:endParaRPr lang="en-US" sz="2400" dirty="0"/>
          </a:p>
        </p:txBody>
      </p:sp>
      <p:pic>
        <p:nvPicPr>
          <p:cNvPr id="5" name="Picture 4">
            <a:extLst>
              <a:ext uri="{FF2B5EF4-FFF2-40B4-BE49-F238E27FC236}">
                <a16:creationId xmlns:a16="http://schemas.microsoft.com/office/drawing/2014/main" id="{F3A99381-8E85-E040-84C2-B994B51D03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514" y="2581975"/>
            <a:ext cx="4876972" cy="1545288"/>
          </a:xfrm>
          <a:prstGeom prst="rect">
            <a:avLst/>
          </a:prstGeom>
        </p:spPr>
      </p:pic>
      <p:sp>
        <p:nvSpPr>
          <p:cNvPr id="6" name="TextBox 5">
            <a:extLst>
              <a:ext uri="{FF2B5EF4-FFF2-40B4-BE49-F238E27FC236}">
                <a16:creationId xmlns:a16="http://schemas.microsoft.com/office/drawing/2014/main" id="{FC866864-FBEF-A04A-A7E1-9B4D276D4660}"/>
              </a:ext>
            </a:extLst>
          </p:cNvPr>
          <p:cNvSpPr txBox="1"/>
          <p:nvPr/>
        </p:nvSpPr>
        <p:spPr>
          <a:xfrm>
            <a:off x="3225112" y="3942597"/>
            <a:ext cx="2891481" cy="369332"/>
          </a:xfrm>
          <a:prstGeom prst="rect">
            <a:avLst/>
          </a:prstGeom>
          <a:noFill/>
        </p:spPr>
        <p:txBody>
          <a:bodyPr wrap="square" rtlCol="0">
            <a:spAutoFit/>
          </a:bodyPr>
          <a:lstStyle/>
          <a:p>
            <a:r>
              <a:rPr lang="en-US" dirty="0"/>
              <a:t>Think-Share Terrapins!</a:t>
            </a:r>
          </a:p>
        </p:txBody>
      </p:sp>
      <p:sp>
        <p:nvSpPr>
          <p:cNvPr id="7" name="Oval Callout 6">
            <a:extLst>
              <a:ext uri="{FF2B5EF4-FFF2-40B4-BE49-F238E27FC236}">
                <a16:creationId xmlns:a16="http://schemas.microsoft.com/office/drawing/2014/main" id="{45365266-C49C-B74A-A3E4-3BCB7B4C46E5}"/>
              </a:ext>
            </a:extLst>
          </p:cNvPr>
          <p:cNvSpPr/>
          <p:nvPr/>
        </p:nvSpPr>
        <p:spPr>
          <a:xfrm>
            <a:off x="5622324" y="1523684"/>
            <a:ext cx="2893026" cy="612648"/>
          </a:xfrm>
          <a:prstGeom prst="wedgeEllipseCallout">
            <a:avLst>
              <a:gd name="adj1" fmla="val -76082"/>
              <a:gd name="adj2" fmla="val 1734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Infinite!</a:t>
            </a:r>
          </a:p>
        </p:txBody>
      </p:sp>
      <p:pic>
        <p:nvPicPr>
          <p:cNvPr id="8" name="Picture 7">
            <a:extLst>
              <a:ext uri="{FF2B5EF4-FFF2-40B4-BE49-F238E27FC236}">
                <a16:creationId xmlns:a16="http://schemas.microsoft.com/office/drawing/2014/main" id="{C8214DCA-7D1D-CE4F-8167-0D0A7A163B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393" y="3853203"/>
            <a:ext cx="974455" cy="1299272"/>
          </a:xfrm>
          <a:prstGeom prst="rect">
            <a:avLst/>
          </a:prstGeom>
        </p:spPr>
      </p:pic>
      <p:pic>
        <p:nvPicPr>
          <p:cNvPr id="9" name="Picture 8">
            <a:extLst>
              <a:ext uri="{FF2B5EF4-FFF2-40B4-BE49-F238E27FC236}">
                <a16:creationId xmlns:a16="http://schemas.microsoft.com/office/drawing/2014/main" id="{22204C56-45EB-FA40-A140-2083910749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898318">
            <a:off x="-788989" y="5094548"/>
            <a:ext cx="2308603" cy="1574537"/>
          </a:xfrm>
          <a:prstGeom prst="rect">
            <a:avLst/>
          </a:prstGeom>
        </p:spPr>
      </p:pic>
      <p:sp>
        <p:nvSpPr>
          <p:cNvPr id="12" name="Title 1">
            <a:extLst>
              <a:ext uri="{FF2B5EF4-FFF2-40B4-BE49-F238E27FC236}">
                <a16:creationId xmlns:a16="http://schemas.microsoft.com/office/drawing/2014/main" id="{5038F027-160F-DA42-8DA6-514AF7B2A4EB}"/>
              </a:ext>
            </a:extLst>
          </p:cNvPr>
          <p:cNvSpPr txBox="1">
            <a:spLocks/>
          </p:cNvSpPr>
          <p:nvPr/>
        </p:nvSpPr>
        <p:spPr>
          <a:xfrm>
            <a:off x="271074" y="130347"/>
            <a:ext cx="879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Worst-case running time of BogoSort?</a:t>
            </a:r>
            <a:endParaRPr lang="en-US" dirty="0"/>
          </a:p>
        </p:txBody>
      </p:sp>
    </p:spTree>
    <p:extLst>
      <p:ext uri="{BB962C8B-B14F-4D97-AF65-F5344CB8AC3E}">
        <p14:creationId xmlns:p14="http://schemas.microsoft.com/office/powerpoint/2010/main" val="19850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7CA2-7F8B-B94E-B1A3-4B3F7A019628}"/>
              </a:ext>
            </a:extLst>
          </p:cNvPr>
          <p:cNvSpPr>
            <a:spLocks noGrp="1"/>
          </p:cNvSpPr>
          <p:nvPr>
            <p:ph type="title"/>
          </p:nvPr>
        </p:nvSpPr>
        <p:spPr/>
        <p:txBody>
          <a:bodyPr/>
          <a:lstStyle/>
          <a:p>
            <a:r>
              <a:rPr lang="en-US" dirty="0"/>
              <a:t>What have we learned?</a:t>
            </a:r>
          </a:p>
        </p:txBody>
      </p:sp>
      <p:sp>
        <p:nvSpPr>
          <p:cNvPr id="3" name="Content Placeholder 2">
            <a:extLst>
              <a:ext uri="{FF2B5EF4-FFF2-40B4-BE49-F238E27FC236}">
                <a16:creationId xmlns:a16="http://schemas.microsoft.com/office/drawing/2014/main" id="{AFE9A81C-2E6B-B74B-B045-D50157726F7C}"/>
              </a:ext>
            </a:extLst>
          </p:cNvPr>
          <p:cNvSpPr>
            <a:spLocks noGrp="1"/>
          </p:cNvSpPr>
          <p:nvPr>
            <p:ph idx="1"/>
          </p:nvPr>
        </p:nvSpPr>
        <p:spPr/>
        <p:txBody>
          <a:bodyPr>
            <a:normAutofit lnSpcReduction="10000"/>
          </a:bodyPr>
          <a:lstStyle/>
          <a:p>
            <a:r>
              <a:rPr lang="en-US" dirty="0"/>
              <a:t>Expected running time:</a:t>
            </a:r>
          </a:p>
          <a:p>
            <a:pPr marL="914400" lvl="1" indent="-457200">
              <a:buFont typeface="+mj-lt"/>
              <a:buAutoNum type="arabicPeriod"/>
            </a:pPr>
            <a:r>
              <a:rPr lang="en-US" dirty="0">
                <a:solidFill>
                  <a:schemeClr val="accent4"/>
                </a:solidFill>
              </a:rPr>
              <a:t>You publish your randomized algorithm.</a:t>
            </a:r>
          </a:p>
          <a:p>
            <a:pPr marL="914400" lvl="1" indent="-457200">
              <a:buFont typeface="+mj-lt"/>
              <a:buAutoNum type="arabicPeriod"/>
            </a:pPr>
            <a:r>
              <a:rPr lang="en-US" dirty="0">
                <a:solidFill>
                  <a:schemeClr val="accent4"/>
                </a:solidFill>
              </a:rPr>
              <a:t>Bad guy picks an input.</a:t>
            </a:r>
          </a:p>
          <a:p>
            <a:pPr marL="914400" lvl="1" indent="-457200">
              <a:buFont typeface="+mj-lt"/>
              <a:buAutoNum type="arabicPeriod"/>
            </a:pPr>
            <a:r>
              <a:rPr lang="en-US" dirty="0">
                <a:solidFill>
                  <a:schemeClr val="accent4"/>
                </a:solidFill>
              </a:rPr>
              <a:t>You get to roll the dice.</a:t>
            </a:r>
          </a:p>
          <a:p>
            <a:pPr marL="914400" lvl="1" indent="-457200">
              <a:buFont typeface="+mj-lt"/>
              <a:buAutoNum type="arabicPeriod"/>
            </a:pPr>
            <a:endParaRPr lang="en-US" dirty="0"/>
          </a:p>
          <a:p>
            <a:r>
              <a:rPr lang="en-US" dirty="0"/>
              <a:t>Worst-case running time:</a:t>
            </a:r>
          </a:p>
          <a:p>
            <a:pPr marL="914400" lvl="1" indent="-457200">
              <a:buFont typeface="+mj-lt"/>
              <a:buAutoNum type="arabicPeriod"/>
            </a:pPr>
            <a:r>
              <a:rPr lang="en-US" dirty="0">
                <a:solidFill>
                  <a:schemeClr val="accent4"/>
                </a:solidFill>
              </a:rPr>
              <a:t>You publish your randomized algorithm.</a:t>
            </a:r>
          </a:p>
          <a:p>
            <a:pPr marL="914400" lvl="1" indent="-457200">
              <a:buFont typeface="+mj-lt"/>
              <a:buAutoNum type="arabicPeriod"/>
            </a:pPr>
            <a:r>
              <a:rPr lang="en-US" dirty="0">
                <a:solidFill>
                  <a:schemeClr val="accent4"/>
                </a:solidFill>
              </a:rPr>
              <a:t>Bad guy picks an input.</a:t>
            </a:r>
          </a:p>
          <a:p>
            <a:pPr marL="914400" lvl="1" indent="-457200">
              <a:buFont typeface="+mj-lt"/>
              <a:buAutoNum type="arabicPeriod"/>
            </a:pPr>
            <a:r>
              <a:rPr lang="en-US" dirty="0">
                <a:solidFill>
                  <a:schemeClr val="accent4"/>
                </a:solidFill>
              </a:rPr>
              <a:t>Bad guy gets to “roll” the dice.</a:t>
            </a:r>
          </a:p>
          <a:p>
            <a:pPr marL="914400" lvl="1" indent="-457200">
              <a:buFont typeface="+mj-lt"/>
              <a:buAutoNum type="arabicPeriod"/>
            </a:pPr>
            <a:endParaRPr lang="en-US" dirty="0"/>
          </a:p>
          <a:p>
            <a:r>
              <a:rPr lang="en-US" dirty="0"/>
              <a:t>Don’t use </a:t>
            </a:r>
            <a:r>
              <a:rPr lang="en-US" dirty="0" err="1"/>
              <a:t>BogoSort</a:t>
            </a:r>
            <a:r>
              <a:rPr lang="en-US" dirty="0"/>
              <a:t>.</a:t>
            </a:r>
          </a:p>
        </p:txBody>
      </p:sp>
    </p:spTree>
    <p:extLst>
      <p:ext uri="{BB962C8B-B14F-4D97-AF65-F5344CB8AC3E}">
        <p14:creationId xmlns:p14="http://schemas.microsoft.com/office/powerpoint/2010/main" val="26760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5659" y="2536311"/>
            <a:ext cx="2085611" cy="1874409"/>
          </a:xfrm>
          <a:prstGeom prst="rect">
            <a:avLst/>
          </a:prstGeom>
        </p:spPr>
      </p:pic>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628650" y="1690689"/>
            <a:ext cx="7670398" cy="4672254"/>
          </a:xfrm>
        </p:spPr>
        <p:txBody>
          <a:bodyPr>
            <a:normAutofit/>
          </a:bodyPr>
          <a:lstStyle/>
          <a:p>
            <a:r>
              <a:rPr lang="en-US" dirty="0"/>
              <a:t>How do we analyze randomized algorithms?</a:t>
            </a:r>
          </a:p>
          <a:p>
            <a:r>
              <a:rPr lang="en-US" dirty="0"/>
              <a:t>A few randomized algorithms for sorting.</a:t>
            </a:r>
          </a:p>
          <a:p>
            <a:pPr lvl="1"/>
            <a:r>
              <a:rPr lang="en-US" dirty="0" err="1">
                <a:solidFill>
                  <a:schemeClr val="accent4"/>
                </a:solidFill>
              </a:rPr>
              <a:t>BogoSort</a:t>
            </a:r>
            <a:endParaRPr lang="en-US" dirty="0">
              <a:solidFill>
                <a:schemeClr val="accent4"/>
              </a:solidFill>
            </a:endParaRPr>
          </a:p>
          <a:p>
            <a:pPr lvl="1"/>
            <a:r>
              <a:rPr lang="en-US" dirty="0" err="1">
                <a:solidFill>
                  <a:schemeClr val="accent4"/>
                </a:solidFill>
              </a:rPr>
              <a:t>QuickSort</a:t>
            </a:r>
            <a:endParaRPr lang="en-US" dirty="0">
              <a:solidFill>
                <a:schemeClr val="accent4"/>
              </a:solidFill>
            </a:endParaRPr>
          </a:p>
          <a:p>
            <a:pPr lvl="1"/>
            <a:endParaRPr lang="en-US" dirty="0"/>
          </a:p>
          <a:p>
            <a:pPr lvl="1"/>
            <a:endParaRPr lang="en-US" dirty="0"/>
          </a:p>
          <a:p>
            <a:r>
              <a:rPr lang="en-US" dirty="0" err="1">
                <a:solidFill>
                  <a:schemeClr val="accent4"/>
                </a:solidFill>
              </a:rPr>
              <a:t>BogoSort</a:t>
            </a:r>
            <a:r>
              <a:rPr lang="en-US" dirty="0"/>
              <a:t> is a pedagogical tool.</a:t>
            </a:r>
          </a:p>
          <a:p>
            <a:r>
              <a:rPr lang="en-US" dirty="0" err="1">
                <a:solidFill>
                  <a:schemeClr val="accent4"/>
                </a:solidFill>
              </a:rPr>
              <a:t>QuickSort</a:t>
            </a:r>
            <a:r>
              <a:rPr lang="en-US" dirty="0"/>
              <a:t> is important to know.</a:t>
            </a:r>
            <a:r>
              <a:rPr lang="en-US" sz="1600" dirty="0">
                <a:solidFill>
                  <a:schemeClr val="accent4"/>
                </a:solidFill>
              </a:rPr>
              <a:t>  (in contrast with </a:t>
            </a:r>
            <a:r>
              <a:rPr lang="en-US" sz="1600" dirty="0" err="1">
                <a:solidFill>
                  <a:schemeClr val="accent4"/>
                </a:solidFill>
              </a:rPr>
              <a:t>BogoSort</a:t>
            </a:r>
            <a:r>
              <a:rPr lang="mr-IN" sz="1600" dirty="0">
                <a:solidFill>
                  <a:schemeClr val="accent4"/>
                </a:solidFill>
              </a:rPr>
              <a:t>…</a:t>
            </a:r>
            <a:r>
              <a:rPr lang="en-US" sz="1600" dirty="0">
                <a:solidFill>
                  <a:schemeClr val="accent4"/>
                </a:solidFill>
              </a:rPr>
              <a:t>)</a:t>
            </a:r>
          </a:p>
        </p:txBody>
      </p:sp>
      <p:sp>
        <p:nvSpPr>
          <p:cNvPr id="5" name="Down Arrow 4"/>
          <p:cNvSpPr/>
          <p:nvPr/>
        </p:nvSpPr>
        <p:spPr>
          <a:xfrm rot="3984199">
            <a:off x="2806490" y="2713406"/>
            <a:ext cx="509286" cy="75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59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4553"/>
            <a:ext cx="7886700" cy="1325563"/>
          </a:xfrm>
        </p:spPr>
        <p:txBody>
          <a:bodyPr>
            <a:normAutofit/>
          </a:bodyPr>
          <a:lstStyle/>
          <a:p>
            <a:r>
              <a:rPr lang="en-US" sz="3600" dirty="0"/>
              <a:t>a better randomized algorithm: </a:t>
            </a:r>
            <a:br>
              <a:rPr lang="en-US" dirty="0"/>
            </a:br>
            <a:r>
              <a:rPr lang="en-US" dirty="0" err="1">
                <a:solidFill>
                  <a:schemeClr val="accent4"/>
                </a:solidFill>
              </a:rPr>
              <a:t>QuickSort</a:t>
            </a:r>
            <a:endParaRPr lang="en-US" dirty="0">
              <a:solidFill>
                <a:schemeClr val="accent4"/>
              </a:solidFill>
            </a:endParaRPr>
          </a:p>
        </p:txBody>
      </p:sp>
      <p:sp>
        <p:nvSpPr>
          <p:cNvPr id="3" name="Content Placeholder 2"/>
          <p:cNvSpPr>
            <a:spLocks noGrp="1"/>
          </p:cNvSpPr>
          <p:nvPr>
            <p:ph idx="1"/>
          </p:nvPr>
        </p:nvSpPr>
        <p:spPr>
          <a:xfrm>
            <a:off x="628650" y="2168525"/>
            <a:ext cx="7886700" cy="3952875"/>
          </a:xfrm>
        </p:spPr>
        <p:txBody>
          <a:bodyPr/>
          <a:lstStyle/>
          <a:p>
            <a:r>
              <a:rPr lang="en-US" dirty="0"/>
              <a:t>Expected runtime O(</a:t>
            </a:r>
            <a:r>
              <a:rPr lang="en-US" dirty="0" err="1"/>
              <a:t>nlog</a:t>
            </a:r>
            <a:r>
              <a:rPr lang="en-US" dirty="0"/>
              <a:t>(n)).</a:t>
            </a:r>
          </a:p>
          <a:p>
            <a:endParaRPr lang="en-US" sz="1400" dirty="0"/>
          </a:p>
          <a:p>
            <a:r>
              <a:rPr lang="en-US" dirty="0"/>
              <a:t>Worst-case runtime O(n</a:t>
            </a:r>
            <a:r>
              <a:rPr lang="en-US" baseline="30000" dirty="0"/>
              <a:t>2</a:t>
            </a:r>
            <a:r>
              <a:rPr lang="en-US" dirty="0"/>
              <a:t>).</a:t>
            </a:r>
          </a:p>
          <a:p>
            <a:endParaRPr lang="en-US" sz="1600" dirty="0"/>
          </a:p>
          <a:p>
            <a:r>
              <a:rPr lang="en-US" dirty="0"/>
              <a:t>In practice works great!</a:t>
            </a:r>
          </a:p>
        </p:txBody>
      </p:sp>
      <p:grpSp>
        <p:nvGrpSpPr>
          <p:cNvPr id="4" name="Group 3">
            <a:extLst>
              <a:ext uri="{FF2B5EF4-FFF2-40B4-BE49-F238E27FC236}">
                <a16:creationId xmlns:a16="http://schemas.microsoft.com/office/drawing/2014/main" id="{817AE618-08AA-7B4B-83FE-AE1FA968C16A}"/>
              </a:ext>
            </a:extLst>
          </p:cNvPr>
          <p:cNvGrpSpPr/>
          <p:nvPr/>
        </p:nvGrpSpPr>
        <p:grpSpPr>
          <a:xfrm>
            <a:off x="1181265" y="4998026"/>
            <a:ext cx="8068721" cy="1445421"/>
            <a:chOff x="1181265" y="5354389"/>
            <a:chExt cx="8068721" cy="1445421"/>
          </a:xfrm>
        </p:grpSpPr>
        <p:grpSp>
          <p:nvGrpSpPr>
            <p:cNvPr id="5" name="Group 4">
              <a:extLst>
                <a:ext uri="{FF2B5EF4-FFF2-40B4-BE49-F238E27FC236}">
                  <a16:creationId xmlns:a16="http://schemas.microsoft.com/office/drawing/2014/main" id="{7511EF90-6F80-604B-9D00-7C31B2F73F91}"/>
                </a:ext>
              </a:extLst>
            </p:cNvPr>
            <p:cNvGrpSpPr/>
            <p:nvPr/>
          </p:nvGrpSpPr>
          <p:grpSpPr>
            <a:xfrm>
              <a:off x="1181265" y="5354389"/>
              <a:ext cx="7390275" cy="1148533"/>
              <a:chOff x="2344143" y="5589375"/>
              <a:chExt cx="7390275" cy="1148533"/>
            </a:xfrm>
          </p:grpSpPr>
          <p:pic>
            <p:nvPicPr>
              <p:cNvPr id="7" name="Picture 6">
                <a:extLst>
                  <a:ext uri="{FF2B5EF4-FFF2-40B4-BE49-F238E27FC236}">
                    <a16:creationId xmlns:a16="http://schemas.microsoft.com/office/drawing/2014/main" id="{ADFBBE05-3F1A-504B-9689-9281D133C1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3018" y="5589375"/>
                <a:ext cx="1041400" cy="1148533"/>
              </a:xfrm>
              <a:prstGeom prst="rect">
                <a:avLst/>
              </a:prstGeom>
            </p:spPr>
          </p:pic>
          <p:sp>
            <p:nvSpPr>
              <p:cNvPr id="8" name="TextBox 7">
                <a:extLst>
                  <a:ext uri="{FF2B5EF4-FFF2-40B4-BE49-F238E27FC236}">
                    <a16:creationId xmlns:a16="http://schemas.microsoft.com/office/drawing/2014/main" id="{C745B84B-8BBE-784F-AADE-08399E5F0318}"/>
                  </a:ext>
                </a:extLst>
              </p:cNvPr>
              <p:cNvSpPr txBox="1"/>
              <p:nvPr/>
            </p:nvSpPr>
            <p:spPr>
              <a:xfrm>
                <a:off x="2344143" y="5709082"/>
                <a:ext cx="6456191" cy="923330"/>
              </a:xfrm>
              <a:prstGeom prst="rect">
                <a:avLst/>
              </a:prstGeom>
              <a:noFill/>
            </p:spPr>
            <p:txBody>
              <a:bodyPr wrap="none" rtlCol="0">
                <a:spAutoFit/>
              </a:bodyPr>
              <a:lstStyle/>
              <a:p>
                <a:r>
                  <a:rPr lang="en-US" dirty="0" err="1">
                    <a:solidFill>
                      <a:srgbClr val="7030A0"/>
                    </a:solidFill>
                  </a:rPr>
                  <a:t>QuickSort</a:t>
                </a:r>
                <a:r>
                  <a:rPr lang="en-US" dirty="0">
                    <a:solidFill>
                      <a:srgbClr val="7030A0"/>
                    </a:solidFill>
                  </a:rPr>
                  <a:t> uses very similar methods to the Select algorithm</a:t>
                </a:r>
                <a:br>
                  <a:rPr lang="en-US" dirty="0">
                    <a:solidFill>
                      <a:srgbClr val="7030A0"/>
                    </a:solidFill>
                  </a:rPr>
                </a:br>
                <a:r>
                  <a:rPr lang="en-US" dirty="0">
                    <a:solidFill>
                      <a:srgbClr val="7030A0"/>
                    </a:solidFill>
                  </a:rPr>
                  <a:t>we saw last time. Can you modify the </a:t>
                </a:r>
                <a:r>
                  <a:rPr lang="en-US" dirty="0" err="1">
                    <a:solidFill>
                      <a:srgbClr val="7030A0"/>
                    </a:solidFill>
                  </a:rPr>
                  <a:t>QuickSort</a:t>
                </a:r>
                <a:r>
                  <a:rPr lang="en-US" dirty="0">
                    <a:solidFill>
                      <a:srgbClr val="7030A0"/>
                    </a:solidFill>
                  </a:rPr>
                  <a:t> algorithm</a:t>
                </a:r>
                <a:br>
                  <a:rPr lang="en-US" dirty="0">
                    <a:solidFill>
                      <a:srgbClr val="7030A0"/>
                    </a:solidFill>
                  </a:rPr>
                </a:br>
                <a:r>
                  <a:rPr lang="en-US" dirty="0">
                    <a:solidFill>
                      <a:srgbClr val="7030A0"/>
                    </a:solidFill>
                  </a:rPr>
                  <a:t>we’ll learn today to make sure its worst-case runtime is O(</a:t>
                </a:r>
                <a:r>
                  <a:rPr lang="en-US" dirty="0" err="1">
                    <a:solidFill>
                      <a:srgbClr val="7030A0"/>
                    </a:solidFill>
                  </a:rPr>
                  <a:t>nlog</a:t>
                </a:r>
                <a:r>
                  <a:rPr lang="en-US" dirty="0">
                    <a:solidFill>
                      <a:srgbClr val="7030A0"/>
                    </a:solidFill>
                  </a:rPr>
                  <a:t>(n))?</a:t>
                </a:r>
              </a:p>
            </p:txBody>
          </p:sp>
        </p:grpSp>
        <p:sp>
          <p:nvSpPr>
            <p:cNvPr id="6" name="TextBox 5">
              <a:extLst>
                <a:ext uri="{FF2B5EF4-FFF2-40B4-BE49-F238E27FC236}">
                  <a16:creationId xmlns:a16="http://schemas.microsoft.com/office/drawing/2014/main" id="{70B0AFB1-C5BD-4949-892B-163158249B0A}"/>
                </a:ext>
              </a:extLst>
            </p:cNvPr>
            <p:cNvSpPr txBox="1"/>
            <p:nvPr/>
          </p:nvSpPr>
          <p:spPr>
            <a:xfrm>
              <a:off x="6699855" y="6461256"/>
              <a:ext cx="2550131" cy="338554"/>
            </a:xfrm>
            <a:prstGeom prst="rect">
              <a:avLst/>
            </a:prstGeom>
            <a:noFill/>
          </p:spPr>
          <p:txBody>
            <a:bodyPr wrap="square" rtlCol="0">
              <a:spAutoFit/>
            </a:bodyPr>
            <a:lstStyle/>
            <a:p>
              <a:r>
                <a:rPr lang="en-US" sz="1600" dirty="0" err="1">
                  <a:solidFill>
                    <a:srgbClr val="7030A0"/>
                  </a:solidFill>
                </a:rPr>
                <a:t>Siggi</a:t>
              </a:r>
              <a:r>
                <a:rPr lang="en-US" sz="1600" dirty="0">
                  <a:solidFill>
                    <a:srgbClr val="7030A0"/>
                  </a:solidFill>
                </a:rPr>
                <a:t> the Studious Stork</a:t>
              </a:r>
            </a:p>
          </p:txBody>
        </p:sp>
      </p:grpSp>
    </p:spTree>
    <p:extLst>
      <p:ext uri="{BB962C8B-B14F-4D97-AF65-F5344CB8AC3E}">
        <p14:creationId xmlns:p14="http://schemas.microsoft.com/office/powerpoint/2010/main" val="6293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7287"/>
            <a:ext cx="7886700" cy="1123829"/>
          </a:xfrm>
        </p:spPr>
        <p:txBody>
          <a:bodyPr/>
          <a:lstStyle/>
          <a:p>
            <a:r>
              <a:rPr lang="en-US" dirty="0"/>
              <a:t>Quicksort</a:t>
            </a:r>
          </a:p>
        </p:txBody>
      </p:sp>
      <p:grpSp>
        <p:nvGrpSpPr>
          <p:cNvPr id="6" name="Group 5"/>
          <p:cNvGrpSpPr/>
          <p:nvPr/>
        </p:nvGrpSpPr>
        <p:grpSpPr>
          <a:xfrm>
            <a:off x="3688215" y="1694611"/>
            <a:ext cx="5040183" cy="718565"/>
            <a:chOff x="1573619" y="3296093"/>
            <a:chExt cx="5040183" cy="705201"/>
          </a:xfrm>
        </p:grpSpPr>
        <p:sp>
          <p:nvSpPr>
            <p:cNvPr id="7" name="Rectangle 6"/>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8" name="Rectangle 7"/>
            <p:cNvSpPr/>
            <p:nvPr/>
          </p:nvSpPr>
          <p:spPr>
            <a:xfrm>
              <a:off x="230353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9" name="Rectangle 8"/>
            <p:cNvSpPr/>
            <p:nvPr/>
          </p:nvSpPr>
          <p:spPr>
            <a:xfrm>
              <a:off x="301219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10" name="Rectangle 9"/>
            <p:cNvSpPr/>
            <p:nvPr/>
          </p:nvSpPr>
          <p:spPr>
            <a:xfrm>
              <a:off x="373865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11" name="Rectangle 10"/>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2" name="Rectangle 11"/>
            <p:cNvSpPr/>
            <p:nvPr/>
          </p:nvSpPr>
          <p:spPr>
            <a:xfrm>
              <a:off x="517868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13" name="Rectangle 12"/>
            <p:cNvSpPr/>
            <p:nvPr/>
          </p:nvSpPr>
          <p:spPr>
            <a:xfrm>
              <a:off x="5908601"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grpSp>
      <p:sp>
        <p:nvSpPr>
          <p:cNvPr id="15" name="TextBox 14"/>
          <p:cNvSpPr txBox="1"/>
          <p:nvPr/>
        </p:nvSpPr>
        <p:spPr>
          <a:xfrm>
            <a:off x="3343701" y="544383"/>
            <a:ext cx="2410607" cy="830997"/>
          </a:xfrm>
          <a:prstGeom prst="rect">
            <a:avLst/>
          </a:prstGeom>
          <a:noFill/>
        </p:spPr>
        <p:txBody>
          <a:bodyPr wrap="square" rtlCol="0">
            <a:spAutoFit/>
          </a:bodyPr>
          <a:lstStyle/>
          <a:p>
            <a:r>
              <a:rPr lang="en-US" sz="2400" dirty="0"/>
              <a:t>We want to sort this array.</a:t>
            </a:r>
            <a:endParaRPr lang="en-US" sz="2400" dirty="0">
              <a:solidFill>
                <a:schemeClr val="accent4"/>
              </a:solidFill>
            </a:endParaRPr>
          </a:p>
        </p:txBody>
      </p:sp>
      <p:sp>
        <p:nvSpPr>
          <p:cNvPr id="16" name="TextBox 15"/>
          <p:cNvSpPr txBox="1"/>
          <p:nvPr/>
        </p:nvSpPr>
        <p:spPr>
          <a:xfrm>
            <a:off x="239261" y="1671348"/>
            <a:ext cx="2715052" cy="830997"/>
          </a:xfrm>
          <a:prstGeom prst="rect">
            <a:avLst/>
          </a:prstGeom>
          <a:noFill/>
        </p:spPr>
        <p:txBody>
          <a:bodyPr wrap="square" rtlCol="0">
            <a:spAutoFit/>
          </a:bodyPr>
          <a:lstStyle/>
          <a:p>
            <a:r>
              <a:rPr lang="en-US" sz="2400" dirty="0"/>
              <a:t>First, pick a “</a:t>
            </a:r>
            <a:r>
              <a:rPr lang="en-US" sz="2400" dirty="0">
                <a:solidFill>
                  <a:schemeClr val="accent1"/>
                </a:solidFill>
              </a:rPr>
              <a:t>pivot</a:t>
            </a:r>
            <a:r>
              <a:rPr lang="en-US" sz="2400" dirty="0"/>
              <a:t>.”</a:t>
            </a:r>
          </a:p>
          <a:p>
            <a:r>
              <a:rPr lang="en-US" sz="2400" b="1" dirty="0">
                <a:solidFill>
                  <a:srgbClr val="CF6E6C"/>
                </a:solidFill>
              </a:rPr>
              <a:t>Do it at random.</a:t>
            </a:r>
          </a:p>
        </p:txBody>
      </p:sp>
      <p:grpSp>
        <p:nvGrpSpPr>
          <p:cNvPr id="3" name="Group 2"/>
          <p:cNvGrpSpPr/>
          <p:nvPr/>
        </p:nvGrpSpPr>
        <p:grpSpPr>
          <a:xfrm>
            <a:off x="5494444" y="2564598"/>
            <a:ext cx="1549878" cy="967306"/>
            <a:chOff x="5494444" y="2564598"/>
            <a:chExt cx="1549878" cy="967306"/>
          </a:xfrm>
        </p:grpSpPr>
        <p:sp>
          <p:nvSpPr>
            <p:cNvPr id="17" name="Triangle 16"/>
            <p:cNvSpPr/>
            <p:nvPr/>
          </p:nvSpPr>
          <p:spPr>
            <a:xfrm>
              <a:off x="5782025" y="2564598"/>
              <a:ext cx="857471" cy="614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94444" y="3162572"/>
              <a:ext cx="1549878" cy="369332"/>
            </a:xfrm>
            <a:prstGeom prst="rect">
              <a:avLst/>
            </a:prstGeom>
            <a:noFill/>
          </p:spPr>
          <p:txBody>
            <a:bodyPr wrap="square" rtlCol="0">
              <a:spAutoFit/>
            </a:bodyPr>
            <a:lstStyle/>
            <a:p>
              <a:r>
                <a:rPr lang="en-US">
                  <a:solidFill>
                    <a:schemeClr val="accent1"/>
                  </a:solidFill>
                </a:rPr>
                <a:t>random pivot!</a:t>
              </a:r>
              <a:endParaRPr lang="en-US" dirty="0">
                <a:solidFill>
                  <a:schemeClr val="accent1"/>
                </a:solidFill>
              </a:endParaRPr>
            </a:p>
          </p:txBody>
        </p:sp>
      </p:grpSp>
      <p:sp>
        <p:nvSpPr>
          <p:cNvPr id="23" name="TextBox 22"/>
          <p:cNvSpPr txBox="1"/>
          <p:nvPr/>
        </p:nvSpPr>
        <p:spPr>
          <a:xfrm>
            <a:off x="150976" y="2858092"/>
            <a:ext cx="4107124" cy="830997"/>
          </a:xfrm>
          <a:prstGeom prst="rect">
            <a:avLst/>
          </a:prstGeom>
          <a:noFill/>
        </p:spPr>
        <p:txBody>
          <a:bodyPr wrap="square" rtlCol="0">
            <a:spAutoFit/>
          </a:bodyPr>
          <a:lstStyle/>
          <a:p>
            <a:r>
              <a:rPr lang="en-US" sz="2400" dirty="0"/>
              <a:t>Next, partition the array into “bigger than 5” or “less than 5”</a:t>
            </a:r>
          </a:p>
        </p:txBody>
      </p:sp>
      <p:sp>
        <p:nvSpPr>
          <p:cNvPr id="25" name="Rectangle 24"/>
          <p:cNvSpPr/>
          <p:nvPr/>
        </p:nvSpPr>
        <p:spPr>
          <a:xfrm>
            <a:off x="3714384" y="1718281"/>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26" name="Rectangle 25"/>
          <p:cNvSpPr/>
          <p:nvPr/>
        </p:nvSpPr>
        <p:spPr>
          <a:xfrm>
            <a:off x="4420587" y="1707976"/>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6</a:t>
            </a:r>
            <a:endParaRPr lang="en-US" dirty="0">
              <a:solidFill>
                <a:schemeClr val="tx1"/>
              </a:solidFill>
            </a:endParaRPr>
          </a:p>
        </p:txBody>
      </p:sp>
      <p:sp>
        <p:nvSpPr>
          <p:cNvPr id="27" name="Rectangle 26"/>
          <p:cNvSpPr/>
          <p:nvPr/>
        </p:nvSpPr>
        <p:spPr>
          <a:xfrm>
            <a:off x="5141844" y="1707976"/>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34" name="TextBox 33"/>
          <p:cNvSpPr txBox="1"/>
          <p:nvPr/>
        </p:nvSpPr>
        <p:spPr>
          <a:xfrm>
            <a:off x="7214578" y="2611870"/>
            <a:ext cx="1929422" cy="1323439"/>
          </a:xfrm>
          <a:prstGeom prst="rect">
            <a:avLst/>
          </a:prstGeom>
          <a:noFill/>
        </p:spPr>
        <p:txBody>
          <a:bodyPr wrap="square" rtlCol="0">
            <a:spAutoFit/>
          </a:bodyPr>
          <a:lstStyle/>
          <a:p>
            <a:pPr algn="ctr"/>
            <a:r>
              <a:rPr lang="en-US" sz="1600" dirty="0">
                <a:solidFill>
                  <a:schemeClr val="accent4"/>
                </a:solidFill>
              </a:rPr>
              <a:t>This PARTITION step takes time O(n).  (Notice that we don’t sort each half).</a:t>
            </a:r>
          </a:p>
          <a:p>
            <a:pPr algn="ctr"/>
            <a:r>
              <a:rPr lang="en-US" sz="1600" dirty="0">
                <a:solidFill>
                  <a:schemeClr val="accent4"/>
                </a:solidFill>
              </a:rPr>
              <a:t>[same as in SELECT]</a:t>
            </a:r>
          </a:p>
        </p:txBody>
      </p:sp>
      <p:sp>
        <p:nvSpPr>
          <p:cNvPr id="28" name="Rectangle 27"/>
          <p:cNvSpPr/>
          <p:nvPr/>
        </p:nvSpPr>
        <p:spPr>
          <a:xfrm>
            <a:off x="5855707" y="1707976"/>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29" name="Rectangle 28"/>
          <p:cNvSpPr/>
          <p:nvPr/>
        </p:nvSpPr>
        <p:spPr>
          <a:xfrm>
            <a:off x="6587077" y="1707976"/>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30" name="Rectangle 29"/>
          <p:cNvSpPr/>
          <p:nvPr/>
        </p:nvSpPr>
        <p:spPr>
          <a:xfrm>
            <a:off x="7282311" y="1715506"/>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31" name="Rectangle 30"/>
          <p:cNvSpPr/>
          <p:nvPr/>
        </p:nvSpPr>
        <p:spPr>
          <a:xfrm>
            <a:off x="8011558" y="1694611"/>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32" name="TextBox 31"/>
          <p:cNvSpPr txBox="1"/>
          <p:nvPr/>
        </p:nvSpPr>
        <p:spPr>
          <a:xfrm>
            <a:off x="2298085" y="4792897"/>
            <a:ext cx="2661313" cy="646331"/>
          </a:xfrm>
          <a:prstGeom prst="rect">
            <a:avLst/>
          </a:prstGeom>
          <a:noFill/>
        </p:spPr>
        <p:txBody>
          <a:bodyPr wrap="square" rtlCol="0">
            <a:spAutoFit/>
          </a:bodyPr>
          <a:lstStyle/>
          <a:p>
            <a:r>
              <a:rPr lang="en-US" dirty="0">
                <a:solidFill>
                  <a:schemeClr val="accent5"/>
                </a:solidFill>
              </a:rPr>
              <a:t>L = array with things smaller than A[pivot]</a:t>
            </a:r>
          </a:p>
        </p:txBody>
      </p:sp>
      <p:sp>
        <p:nvSpPr>
          <p:cNvPr id="33" name="TextBox 32"/>
          <p:cNvSpPr txBox="1"/>
          <p:nvPr/>
        </p:nvSpPr>
        <p:spPr>
          <a:xfrm>
            <a:off x="6899226" y="4792897"/>
            <a:ext cx="2661313" cy="646331"/>
          </a:xfrm>
          <a:prstGeom prst="rect">
            <a:avLst/>
          </a:prstGeom>
          <a:noFill/>
        </p:spPr>
        <p:txBody>
          <a:bodyPr wrap="square" rtlCol="0">
            <a:spAutoFit/>
          </a:bodyPr>
          <a:lstStyle/>
          <a:p>
            <a:r>
              <a:rPr lang="en-US" dirty="0">
                <a:solidFill>
                  <a:schemeClr val="accent5"/>
                </a:solidFill>
              </a:rPr>
              <a:t>R = array with things larger than A[pivot]</a:t>
            </a:r>
          </a:p>
        </p:txBody>
      </p:sp>
      <p:sp>
        <p:nvSpPr>
          <p:cNvPr id="35" name="TextBox 34"/>
          <p:cNvSpPr txBox="1"/>
          <p:nvPr/>
        </p:nvSpPr>
        <p:spPr>
          <a:xfrm>
            <a:off x="239261" y="4285068"/>
            <a:ext cx="1780039" cy="830997"/>
          </a:xfrm>
          <a:prstGeom prst="rect">
            <a:avLst/>
          </a:prstGeom>
          <a:noFill/>
        </p:spPr>
        <p:txBody>
          <a:bodyPr wrap="square" rtlCol="0">
            <a:spAutoFit/>
          </a:bodyPr>
          <a:lstStyle/>
          <a:p>
            <a:r>
              <a:rPr lang="en-US" sz="2400"/>
              <a:t>Arrange them like so:</a:t>
            </a:r>
            <a:endParaRPr lang="en-US" sz="2400" dirty="0"/>
          </a:p>
        </p:txBody>
      </p:sp>
      <p:sp>
        <p:nvSpPr>
          <p:cNvPr id="36" name="TextBox 35"/>
          <p:cNvSpPr txBox="1"/>
          <p:nvPr/>
        </p:nvSpPr>
        <p:spPr>
          <a:xfrm>
            <a:off x="239261" y="5712044"/>
            <a:ext cx="2058824" cy="830997"/>
          </a:xfrm>
          <a:prstGeom prst="rect">
            <a:avLst/>
          </a:prstGeom>
          <a:noFill/>
        </p:spPr>
        <p:txBody>
          <a:bodyPr wrap="square" rtlCol="0">
            <a:spAutoFit/>
          </a:bodyPr>
          <a:lstStyle/>
          <a:p>
            <a:r>
              <a:rPr lang="en-US" sz="2400" dirty="0" err="1"/>
              <a:t>Recurse</a:t>
            </a:r>
            <a:r>
              <a:rPr lang="en-US" sz="2400" dirty="0"/>
              <a:t> on </a:t>
            </a:r>
          </a:p>
          <a:p>
            <a:r>
              <a:rPr lang="en-US" sz="2400" dirty="0"/>
              <a:t>L and R:</a:t>
            </a:r>
          </a:p>
        </p:txBody>
      </p:sp>
      <p:sp>
        <p:nvSpPr>
          <p:cNvPr id="38" name="Rectangle 37"/>
          <p:cNvSpPr/>
          <p:nvPr/>
        </p:nvSpPr>
        <p:spPr>
          <a:xfrm>
            <a:off x="7645878" y="571204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39" name="Rectangle 38"/>
          <p:cNvSpPr/>
          <p:nvPr/>
        </p:nvSpPr>
        <p:spPr>
          <a:xfrm>
            <a:off x="6899226" y="5712042"/>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40" name="Rectangle 39"/>
          <p:cNvSpPr/>
          <p:nvPr/>
        </p:nvSpPr>
        <p:spPr>
          <a:xfrm>
            <a:off x="4046821" y="570272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41" name="Rectangle 40"/>
          <p:cNvSpPr/>
          <p:nvPr/>
        </p:nvSpPr>
        <p:spPr>
          <a:xfrm>
            <a:off x="5853253" y="5702722"/>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42" name="Rectangle 41"/>
          <p:cNvSpPr/>
          <p:nvPr/>
        </p:nvSpPr>
        <p:spPr>
          <a:xfrm>
            <a:off x="2567800" y="570272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43" name="Rectangle 42"/>
          <p:cNvSpPr/>
          <p:nvPr/>
        </p:nvSpPr>
        <p:spPr>
          <a:xfrm>
            <a:off x="4798070" y="570272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44" name="Rectangle 43"/>
          <p:cNvSpPr/>
          <p:nvPr/>
        </p:nvSpPr>
        <p:spPr>
          <a:xfrm>
            <a:off x="3317575" y="571204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4" name="TextBox 3">
            <a:extLst>
              <a:ext uri="{FF2B5EF4-FFF2-40B4-BE49-F238E27FC236}">
                <a16:creationId xmlns:a16="http://schemas.microsoft.com/office/drawing/2014/main" id="{8B97CDE4-7723-2E47-8815-B1086480FFAC}"/>
              </a:ext>
            </a:extLst>
          </p:cNvPr>
          <p:cNvSpPr txBox="1"/>
          <p:nvPr/>
        </p:nvSpPr>
        <p:spPr>
          <a:xfrm>
            <a:off x="5429204" y="121871"/>
            <a:ext cx="3645244" cy="646331"/>
          </a:xfrm>
          <a:prstGeom prst="rect">
            <a:avLst/>
          </a:prstGeom>
          <a:noFill/>
        </p:spPr>
        <p:txBody>
          <a:bodyPr wrap="square" rtlCol="0">
            <a:spAutoFit/>
          </a:bodyPr>
          <a:lstStyle/>
          <a:p>
            <a:pPr algn="r"/>
            <a:r>
              <a:rPr lang="en-US" dirty="0">
                <a:solidFill>
                  <a:srgbClr val="CF6E6C"/>
                </a:solidFill>
              </a:rPr>
              <a:t>For the rest of the lecture, assume all elements of A are distinct.</a:t>
            </a:r>
          </a:p>
        </p:txBody>
      </p:sp>
    </p:spTree>
    <p:extLst>
      <p:ext uri="{BB962C8B-B14F-4D97-AF65-F5344CB8AC3E}">
        <p14:creationId xmlns:p14="http://schemas.microsoft.com/office/powerpoint/2010/main" val="12577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0139 -4.44444E-6 C 0.02882 -0.0155 0.05903 -0.03101 0.1 -0.04236 C 0.14097 -0.05393 0.21319 -0.07291 0.24444 -0.06828 C 0.27569 -0.06365 0.28785 -0.02986 0.2875 -0.01458 C 0.28733 0.00047 0.26441 0.02084 0.24306 0.02223 C 0.22188 0.02385 0.19167 0.00625 0.15972 -0.00555 C 0.12778 -0.01713 0.10122 -0.03495 0.05139 -0.04791 C 0.00174 -0.06088 -0.07986 -0.07986 -0.13889 -0.0831 C -0.19792 -0.08657 -0.27049 -0.08287 -0.30278 -0.06828 C -0.3349 -0.05393 -0.33299 -0.01134 -0.33194 0.00371 C -0.33073 0.01899 -0.31493 0.02084 -0.29583 0.02223 C -0.27656 0.02385 -0.25781 0.02315 -0.21667 0.01297 C -0.17535 0.00278 -0.12187 -0.02338 -0.04861 -0.03865 C 0.02483 -0.05416 0.17222 -0.09004 0.22361 -0.07939 C 0.275 -0.06898 0.27882 0.0044 0.25972 0.02408 C 0.2408 0.04399 0.1526 0.04445 0.10972 0.03889 C 0.06701 0.03334 0.00278 -0.00902 0.00278 -0.00879 " pathEditMode="relative" rAng="0" ptsTypes="AAAAAAAAAAAAAAAAA">
                                      <p:cBhvr>
                                        <p:cTn id="10" dur="2000" fill="hold"/>
                                        <p:tgtEl>
                                          <p:spTgt spid="3"/>
                                        </p:tgtEl>
                                        <p:attrNameLst>
                                          <p:attrName>ppt_x</p:attrName>
                                          <p:attrName>ppt_y</p:attrName>
                                        </p:attrNameLst>
                                      </p:cBhvr>
                                      <p:rCtr x="-2118" y="-213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0018 0.00139 L 0.39271 0.35 " pathEditMode="relative" rAng="0" ptsTypes="AA">
                                      <p:cBhvr>
                                        <p:cTn id="24" dur="500" fill="hold"/>
                                        <p:tgtEl>
                                          <p:spTgt spid="25"/>
                                        </p:tgtEl>
                                        <p:attrNameLst>
                                          <p:attrName>ppt_x</p:attrName>
                                          <p:attrName>ppt_y</p:attrName>
                                        </p:attrNameLst>
                                      </p:cBhvr>
                                      <p:rCtr x="19618" y="17431"/>
                                    </p:animMotion>
                                  </p:childTnLst>
                                </p:cTn>
                              </p:par>
                            </p:childTnLst>
                          </p:cTn>
                        </p:par>
                        <p:par>
                          <p:cTn id="25" fill="hold">
                            <p:stCondLst>
                              <p:cond delay="500"/>
                            </p:stCondLst>
                            <p:childTnLst>
                              <p:par>
                                <p:cTn id="26" presetID="0" presetClass="path" presetSubtype="0" accel="50000" decel="50000" fill="hold" grpId="0" nodeType="afterEffect">
                                  <p:stCondLst>
                                    <p:cond delay="0"/>
                                  </p:stCondLst>
                                  <p:childTnLst>
                                    <p:animMotion origin="layout" path="M 0.00451 -2.96296E-6 L 0.39878 0.34954 " pathEditMode="relative" rAng="0" ptsTypes="AA">
                                      <p:cBhvr>
                                        <p:cTn id="27" dur="500" fill="hold"/>
                                        <p:tgtEl>
                                          <p:spTgt spid="26"/>
                                        </p:tgtEl>
                                        <p:attrNameLst>
                                          <p:attrName>ppt_x</p:attrName>
                                          <p:attrName>ppt_y</p:attrName>
                                        </p:attrNameLst>
                                      </p:cBhvr>
                                      <p:rCtr x="19705" y="17477"/>
                                    </p:animMotion>
                                  </p:childTnLst>
                                </p:cTn>
                              </p:par>
                            </p:childTnLst>
                          </p:cTn>
                        </p:par>
                        <p:par>
                          <p:cTn id="28" fill="hold">
                            <p:stCondLst>
                              <p:cond delay="1000"/>
                            </p:stCondLst>
                            <p:childTnLst>
                              <p:par>
                                <p:cTn id="29" presetID="0" presetClass="path" presetSubtype="0" accel="50000" decel="50000" fill="hold" grpId="0" nodeType="afterEffect">
                                  <p:stCondLst>
                                    <p:cond delay="0"/>
                                  </p:stCondLst>
                                  <p:childTnLst>
                                    <p:animMotion origin="layout" path="M 0.01389 0.00139 L -0.32587 0.34213 " pathEditMode="relative" rAng="0" ptsTypes="AA">
                                      <p:cBhvr>
                                        <p:cTn id="30" dur="500" fill="hold"/>
                                        <p:tgtEl>
                                          <p:spTgt spid="27"/>
                                        </p:tgtEl>
                                        <p:attrNameLst>
                                          <p:attrName>ppt_x</p:attrName>
                                          <p:attrName>ppt_y</p:attrName>
                                        </p:attrNameLst>
                                      </p:cBhvr>
                                      <p:rCtr x="-16997" y="17037"/>
                                    </p:animMotion>
                                  </p:childTnLst>
                                </p:cTn>
                              </p:par>
                            </p:childTnLst>
                          </p:cTn>
                        </p:par>
                        <p:par>
                          <p:cTn id="31" fill="hold">
                            <p:stCondLst>
                              <p:cond delay="1500"/>
                            </p:stCondLst>
                            <p:childTnLst>
                              <p:par>
                                <p:cTn id="32" presetID="0" presetClass="path" presetSubtype="0" accel="50000" decel="50000" fill="hold" grpId="0" nodeType="afterEffect">
                                  <p:stCondLst>
                                    <p:cond delay="0"/>
                                  </p:stCondLst>
                                  <p:childTnLst>
                                    <p:animMotion origin="layout" path="M 0.00157 0.00996 L -0.39322 0.33473 " pathEditMode="relative" rAng="0" ptsTypes="AA">
                                      <p:cBhvr>
                                        <p:cTn id="33" dur="500" fill="hold"/>
                                        <p:tgtEl>
                                          <p:spTgt spid="29"/>
                                        </p:tgtEl>
                                        <p:attrNameLst>
                                          <p:attrName>ppt_x</p:attrName>
                                          <p:attrName>ppt_y</p:attrName>
                                        </p:attrNameLst>
                                      </p:cBhvr>
                                      <p:rCtr x="-19740" y="16227"/>
                                    </p:animMotion>
                                  </p:childTnLst>
                                </p:cTn>
                              </p:par>
                            </p:childTnLst>
                          </p:cTn>
                        </p:par>
                        <p:par>
                          <p:cTn id="34" fill="hold">
                            <p:stCondLst>
                              <p:cond delay="2000"/>
                            </p:stCondLst>
                            <p:childTnLst>
                              <p:par>
                                <p:cTn id="35" presetID="0" presetClass="path" presetSubtype="0" accel="50000" decel="50000" fill="hold" grpId="0" nodeType="afterEffect">
                                  <p:stCondLst>
                                    <p:cond delay="0"/>
                                  </p:stCondLst>
                                  <p:childTnLst>
                                    <p:animMotion origin="layout" path="M 0.0026 0.01181 L -0.36841 0.34398 " pathEditMode="relative" rAng="0" ptsTypes="AA">
                                      <p:cBhvr>
                                        <p:cTn id="36" dur="500" fill="hold"/>
                                        <p:tgtEl>
                                          <p:spTgt spid="30"/>
                                        </p:tgtEl>
                                        <p:attrNameLst>
                                          <p:attrName>ppt_x</p:attrName>
                                          <p:attrName>ppt_y</p:attrName>
                                        </p:attrNameLst>
                                      </p:cBhvr>
                                      <p:rCtr x="-18559" y="16597"/>
                                    </p:animMotion>
                                  </p:childTnLst>
                                </p:cTn>
                              </p:par>
                            </p:childTnLst>
                          </p:cTn>
                        </p:par>
                        <p:par>
                          <p:cTn id="37" fill="hold">
                            <p:stCondLst>
                              <p:cond delay="2500"/>
                            </p:stCondLst>
                            <p:childTnLst>
                              <p:par>
                                <p:cTn id="38" presetID="0" presetClass="path" presetSubtype="0" accel="50000" decel="50000" fill="hold" grpId="0" nodeType="afterEffect">
                                  <p:stCondLst>
                                    <p:cond delay="0"/>
                                  </p:stCondLst>
                                  <p:childTnLst>
                                    <p:animMotion origin="layout" path="M 0.00017 0.00139 L -0.35313 0.33843 " pathEditMode="relative" rAng="0" ptsTypes="AA">
                                      <p:cBhvr>
                                        <p:cTn id="39" dur="500" fill="hold"/>
                                        <p:tgtEl>
                                          <p:spTgt spid="31"/>
                                        </p:tgtEl>
                                        <p:attrNameLst>
                                          <p:attrName>ppt_x</p:attrName>
                                          <p:attrName>ppt_y</p:attrName>
                                        </p:attrNameLst>
                                      </p:cBhvr>
                                      <p:rCtr x="-17674" y="16852"/>
                                    </p:animMotion>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0243 0.0176 L 0.0066 0.32824 " pathEditMode="relative" ptsTypes="AA">
                                      <p:cBhvr>
                                        <p:cTn id="50" dur="2000" fill="hold"/>
                                        <p:tgtEl>
                                          <p:spTgt spid="28"/>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par>
                          <p:cTn id="59" fill="hold">
                            <p:stCondLst>
                              <p:cond delay="0"/>
                            </p:stCondLst>
                            <p:childTnLst>
                              <p:par>
                                <p:cTn id="60" presetID="9"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500"/>
                                        <p:tgtEl>
                                          <p:spTgt spid="4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dissolve">
                                      <p:cBhvr>
                                        <p:cTn id="65" dur="500"/>
                                        <p:tgtEl>
                                          <p:spTgt spid="40"/>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dissolve">
                                      <p:cBhvr>
                                        <p:cTn id="68" dur="500"/>
                                        <p:tgtEl>
                                          <p:spTgt spid="4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dissolve">
                                      <p:cBhvr>
                                        <p:cTn id="71" dur="500"/>
                                        <p:tgtEl>
                                          <p:spTgt spid="4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dissolve">
                                      <p:cBhvr>
                                        <p:cTn id="74" dur="500"/>
                                        <p:tgtEl>
                                          <p:spTgt spid="3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dissolve">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5" grpId="0" animBg="1"/>
      <p:bldP spid="26" grpId="0" animBg="1"/>
      <p:bldP spid="27" grpId="0" animBg="1"/>
      <p:bldP spid="34" grpId="0"/>
      <p:bldP spid="28" grpId="0" animBg="1"/>
      <p:bldP spid="29" grpId="0" animBg="1"/>
      <p:bldP spid="30" grpId="0" animBg="1"/>
      <p:bldP spid="31" grpId="0" animBg="1"/>
      <p:bldP spid="32" grpId="0"/>
      <p:bldP spid="33" grpId="0"/>
      <p:bldP spid="35" grpId="0"/>
      <p:bldP spid="36" grpId="0"/>
      <p:bldP spid="38" grpId="0" animBg="1"/>
      <p:bldP spid="39"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28650" y="1534439"/>
            <a:ext cx="7886700" cy="5323561"/>
          </a:xfrm>
        </p:spPr>
        <p:txBody>
          <a:bodyPr>
            <a:normAutofit/>
          </a:bodyPr>
          <a:lstStyle/>
          <a:p>
            <a:r>
              <a:rPr lang="en-US" dirty="0"/>
              <a:t>HW2 is due today (11:59pm PT Wednesday).</a:t>
            </a:r>
          </a:p>
          <a:p>
            <a:endParaRPr lang="en-US" dirty="0"/>
          </a:p>
          <a:p>
            <a:r>
              <a:rPr lang="en-US" dirty="0"/>
              <a:t>Add/drop deadline is Friday.</a:t>
            </a:r>
          </a:p>
          <a:p>
            <a:endParaRPr lang="en-US" dirty="0"/>
          </a:p>
          <a:p>
            <a:r>
              <a:rPr lang="en-US" dirty="0"/>
              <a:t>Exam 1 starts soon</a:t>
            </a:r>
          </a:p>
          <a:p>
            <a:pPr lvl="1"/>
            <a:r>
              <a:rPr lang="en-US" dirty="0"/>
              <a:t>Topics: Lectures 1-4 (not today’s lecture though)</a:t>
            </a:r>
          </a:p>
          <a:p>
            <a:pPr lvl="1"/>
            <a:r>
              <a:rPr lang="en-US" dirty="0"/>
              <a:t>Time: Contiguous 2-hour window during Thursday (starting 12:01am PT) and Friday (ending 11:59pm PT)</a:t>
            </a:r>
          </a:p>
          <a:p>
            <a:pPr lvl="1"/>
            <a:r>
              <a:rPr lang="en-US" dirty="0"/>
              <a:t>Instructions: Website -&gt; Exams</a:t>
            </a:r>
          </a:p>
          <a:p>
            <a:pPr lvl="1"/>
            <a:endParaRPr lang="en-US" dirty="0"/>
          </a:p>
        </p:txBody>
      </p:sp>
    </p:spTree>
    <p:extLst>
      <p:ext uri="{BB962C8B-B14F-4D97-AF65-F5344CB8AC3E}">
        <p14:creationId xmlns:p14="http://schemas.microsoft.com/office/powerpoint/2010/main" val="1997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4374"/>
          </a:xfrm>
        </p:spPr>
        <p:txBody>
          <a:bodyPr>
            <a:normAutofit fontScale="90000"/>
          </a:bodyPr>
          <a:lstStyle/>
          <a:p>
            <a:r>
              <a:rPr lang="en-US" dirty="0" err="1"/>
              <a:t>PseudoPseudoCode</a:t>
            </a:r>
            <a:r>
              <a:rPr lang="en-US" dirty="0"/>
              <a:t> </a:t>
            </a:r>
            <a:br>
              <a:rPr lang="en-US" dirty="0"/>
            </a:br>
            <a:r>
              <a:rPr lang="en-US" dirty="0"/>
              <a:t>for what we just saw</a:t>
            </a:r>
          </a:p>
        </p:txBody>
      </p:sp>
      <p:sp>
        <p:nvSpPr>
          <p:cNvPr id="3" name="Content Placeholder 2"/>
          <p:cNvSpPr>
            <a:spLocks noGrp="1"/>
          </p:cNvSpPr>
          <p:nvPr>
            <p:ph idx="1"/>
          </p:nvPr>
        </p:nvSpPr>
        <p:spPr>
          <a:xfrm>
            <a:off x="628650" y="1825625"/>
            <a:ext cx="8274050" cy="4351338"/>
          </a:xfrm>
        </p:spPr>
        <p:txBody>
          <a:bodyPr/>
          <a:lstStyle/>
          <a:p>
            <a:r>
              <a:rPr lang="en-US" dirty="0" err="1"/>
              <a:t>QuickSort</a:t>
            </a:r>
            <a:r>
              <a:rPr lang="en-US" dirty="0"/>
              <a:t>(A)</a:t>
            </a:r>
            <a:r>
              <a:rPr lang="en-US" dirty="0">
                <a:solidFill>
                  <a:srgbClr val="7030A0"/>
                </a:solidFill>
              </a:rPr>
              <a:t>:</a:t>
            </a:r>
          </a:p>
          <a:p>
            <a:pPr lvl="1"/>
            <a:r>
              <a:rPr lang="en-US" b="1" dirty="0"/>
              <a:t>If </a:t>
            </a:r>
            <a:r>
              <a:rPr lang="en-US" dirty="0" err="1"/>
              <a:t>len</a:t>
            </a:r>
            <a:r>
              <a:rPr lang="en-US" dirty="0"/>
              <a:t>(A) &lt;= 1:</a:t>
            </a:r>
          </a:p>
          <a:p>
            <a:pPr lvl="2"/>
            <a:r>
              <a:rPr lang="en-US" sz="2400" b="1" dirty="0"/>
              <a:t>return</a:t>
            </a:r>
            <a:r>
              <a:rPr lang="en-US" sz="2400" dirty="0"/>
              <a:t> </a:t>
            </a:r>
          </a:p>
          <a:p>
            <a:pPr lvl="1"/>
            <a:r>
              <a:rPr lang="en-US" dirty="0"/>
              <a:t>Pick some x = A[</a:t>
            </a:r>
            <a:r>
              <a:rPr lang="en-US" dirty="0" err="1"/>
              <a:t>i</a:t>
            </a:r>
            <a:r>
              <a:rPr lang="en-US" dirty="0"/>
              <a:t>] at random.  Call this the </a:t>
            </a:r>
            <a:r>
              <a:rPr lang="en-US" b="1" dirty="0">
                <a:solidFill>
                  <a:srgbClr val="CF6E6C"/>
                </a:solidFill>
              </a:rPr>
              <a:t>pivot</a:t>
            </a:r>
            <a:r>
              <a:rPr lang="en-US" dirty="0"/>
              <a:t>.</a:t>
            </a:r>
          </a:p>
          <a:p>
            <a:pPr lvl="1"/>
            <a:r>
              <a:rPr lang="en-US" dirty="0">
                <a:solidFill>
                  <a:schemeClr val="accent4"/>
                </a:solidFill>
              </a:rPr>
              <a:t>PARTITION</a:t>
            </a:r>
            <a:r>
              <a:rPr lang="en-US" dirty="0"/>
              <a:t> the rest of A into: </a:t>
            </a:r>
          </a:p>
          <a:p>
            <a:pPr lvl="2"/>
            <a:r>
              <a:rPr lang="en-US" sz="2400" dirty="0">
                <a:solidFill>
                  <a:schemeClr val="accent4"/>
                </a:solidFill>
              </a:rPr>
              <a:t>L (less than x) and </a:t>
            </a:r>
          </a:p>
          <a:p>
            <a:pPr lvl="2"/>
            <a:r>
              <a:rPr lang="en-US" sz="2400" dirty="0">
                <a:solidFill>
                  <a:schemeClr val="accent4"/>
                </a:solidFill>
              </a:rPr>
              <a:t>R (greater than x)</a:t>
            </a:r>
          </a:p>
          <a:p>
            <a:pPr lvl="1"/>
            <a:r>
              <a:rPr lang="en-US" dirty="0"/>
              <a:t>Replace A with  [L, x, R]  </a:t>
            </a:r>
            <a:r>
              <a:rPr lang="en-US" dirty="0">
                <a:solidFill>
                  <a:schemeClr val="accent4"/>
                </a:solidFill>
              </a:rPr>
              <a:t>(that is, rearrange A in this order)</a:t>
            </a:r>
          </a:p>
          <a:p>
            <a:pPr lvl="1"/>
            <a:r>
              <a:rPr lang="en-US" dirty="0" err="1"/>
              <a:t>QuickSort</a:t>
            </a:r>
            <a:r>
              <a:rPr lang="en-US" dirty="0"/>
              <a:t>(L) </a:t>
            </a:r>
          </a:p>
          <a:p>
            <a:pPr lvl="1"/>
            <a:r>
              <a:rPr lang="en-US" dirty="0" err="1"/>
              <a:t>QuickSort</a:t>
            </a:r>
            <a:r>
              <a:rPr lang="en-US" dirty="0"/>
              <a:t>(R</a:t>
            </a:r>
            <a:r>
              <a:rPr lang="en-US" dirty="0">
                <a:solidFill>
                  <a:srgbClr val="7030A0"/>
                </a:solidFill>
              </a:rPr>
              <a:t>) </a:t>
            </a:r>
          </a:p>
          <a:p>
            <a:endParaRPr lang="en-US" dirty="0"/>
          </a:p>
        </p:txBody>
      </p:sp>
      <p:sp>
        <p:nvSpPr>
          <p:cNvPr id="5" name="TextBox 4"/>
          <p:cNvSpPr txBox="1"/>
          <p:nvPr/>
        </p:nvSpPr>
        <p:spPr>
          <a:xfrm>
            <a:off x="7035800" y="260649"/>
            <a:ext cx="1866900" cy="923330"/>
          </a:xfrm>
          <a:prstGeom prst="rect">
            <a:avLst/>
          </a:prstGeom>
          <a:noFill/>
        </p:spPr>
        <p:txBody>
          <a:bodyPr wrap="square" rtlCol="0">
            <a:spAutoFit/>
          </a:bodyPr>
          <a:lstStyle/>
          <a:p>
            <a:pPr algn="r"/>
            <a:r>
              <a:rPr lang="en-US" dirty="0"/>
              <a:t>Lecture 5 Python notebook for actual code.</a:t>
            </a:r>
          </a:p>
        </p:txBody>
      </p:sp>
      <p:sp>
        <p:nvSpPr>
          <p:cNvPr id="4" name="TextBox 3"/>
          <p:cNvSpPr txBox="1"/>
          <p:nvPr/>
        </p:nvSpPr>
        <p:spPr>
          <a:xfrm>
            <a:off x="5486400" y="3611301"/>
            <a:ext cx="2187615" cy="954107"/>
          </a:xfrm>
          <a:prstGeom prst="rect">
            <a:avLst/>
          </a:prstGeom>
          <a:noFill/>
        </p:spPr>
        <p:txBody>
          <a:bodyPr wrap="square" rtlCol="0">
            <a:spAutoFit/>
          </a:bodyPr>
          <a:lstStyle/>
          <a:p>
            <a:pPr algn="ctr"/>
            <a:r>
              <a:rPr lang="en-US" sz="1400" dirty="0">
                <a:solidFill>
                  <a:srgbClr val="CF6E6C"/>
                </a:solidFill>
              </a:rPr>
              <a:t>Assume that all elements of A are distinct.  How would you change this if that’s not the case?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8402" y="3611301"/>
            <a:ext cx="1056948" cy="993039"/>
          </a:xfrm>
          <a:prstGeom prst="rect">
            <a:avLst/>
          </a:prstGeom>
        </p:spPr>
      </p:pic>
    </p:spTree>
    <p:extLst>
      <p:ext uri="{BB962C8B-B14F-4D97-AF65-F5344CB8AC3E}">
        <p14:creationId xmlns:p14="http://schemas.microsoft.com/office/powerpoint/2010/main" val="12569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636959"/>
              </a:xfrm>
            </p:spPr>
            <p:txBody>
              <a:bodyPr>
                <a:normAutofit/>
              </a:bodyPr>
              <a:lstStyle/>
              <a:p>
                <a14:m>
                  <m:oMath xmlns:m="http://schemas.openxmlformats.org/officeDocument/2006/math">
                    <m:r>
                      <a:rPr lang="en-US" i="1" smtClean="0">
                        <a:solidFill>
                          <a:schemeClr val="tx1"/>
                        </a:solidFill>
                        <a:latin typeface="Cambria Math" charset="0"/>
                      </a:rPr>
                      <m:t>𝑇</m:t>
                    </m:r>
                    <m:d>
                      <m:dPr>
                        <m:ctrlPr>
                          <a:rPr lang="en-US" i="1">
                            <a:solidFill>
                              <a:schemeClr val="tx1"/>
                            </a:solidFill>
                            <a:latin typeface="Cambria Math" panose="02040503050406030204" pitchFamily="18" charset="0"/>
                          </a:rPr>
                        </m:ctrlPr>
                      </m:dPr>
                      <m:e>
                        <m:r>
                          <a:rPr lang="en-US" i="1">
                            <a:solidFill>
                              <a:schemeClr val="tx1"/>
                            </a:solidFill>
                            <a:latin typeface="Cambria Math" charset="0"/>
                          </a:rPr>
                          <m:t>𝑛</m:t>
                        </m:r>
                      </m:e>
                    </m:d>
                    <m:r>
                      <a:rPr lang="en-US" i="1">
                        <a:solidFill>
                          <a:schemeClr val="tx1"/>
                        </a:solidFill>
                        <a:latin typeface="Cambria Math" charset="0"/>
                      </a:rPr>
                      <m:t>=</m:t>
                    </m:r>
                    <m:r>
                      <a:rPr lang="en-US" i="1">
                        <a:solidFill>
                          <a:schemeClr val="tx1"/>
                        </a:solidFill>
                        <a:latin typeface="Cambria Math" charset="0"/>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charset="0"/>
                          </a:rPr>
                          <m:t>|</m:t>
                        </m:r>
                        <m:r>
                          <a:rPr lang="en-US" b="0" i="1" smtClean="0">
                            <a:solidFill>
                              <a:schemeClr val="tx1"/>
                            </a:solidFill>
                            <a:latin typeface="Cambria Math" charset="0"/>
                          </a:rPr>
                          <m:t>𝐿</m:t>
                        </m:r>
                        <m:r>
                          <a:rPr lang="en-US" b="0" i="1" smtClean="0">
                            <a:solidFill>
                              <a:schemeClr val="tx1"/>
                            </a:solidFill>
                            <a:latin typeface="Cambria Math" charset="0"/>
                          </a:rPr>
                          <m:t>|</m:t>
                        </m:r>
                      </m:e>
                    </m:d>
                    <m:r>
                      <a:rPr lang="en-US" i="1">
                        <a:solidFill>
                          <a:schemeClr val="tx1"/>
                        </a:solidFill>
                        <a:latin typeface="Cambria Math" charset="0"/>
                      </a:rPr>
                      <m:t>+</m:t>
                    </m:r>
                    <m:r>
                      <a:rPr lang="en-US" b="0" i="1" smtClean="0">
                        <a:solidFill>
                          <a:schemeClr val="tx1"/>
                        </a:solidFill>
                        <a:latin typeface="Cambria Math" charset="0"/>
                      </a:rPr>
                      <m:t>𝑇</m:t>
                    </m:r>
                    <m:d>
                      <m:dPr>
                        <m:ctrlPr>
                          <a:rPr lang="en-US" b="0" i="1" smtClean="0">
                            <a:solidFill>
                              <a:schemeClr val="tx1"/>
                            </a:solidFill>
                            <a:latin typeface="Cambria Math" panose="02040503050406030204" pitchFamily="18" charset="0"/>
                          </a:rPr>
                        </m:ctrlPr>
                      </m:d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charset="0"/>
                              </a:rPr>
                              <m:t>𝑅</m:t>
                            </m:r>
                          </m:e>
                        </m:d>
                      </m:e>
                    </m:d>
                    <m:r>
                      <a:rPr lang="en-US" b="0" i="1" smtClean="0">
                        <a:solidFill>
                          <a:schemeClr val="tx1"/>
                        </a:solidFill>
                        <a:latin typeface="Cambria Math" charset="0"/>
                      </a:rPr>
                      <m:t>+ </m:t>
                    </m:r>
                    <m:r>
                      <a:rPr lang="en-US" i="1">
                        <a:solidFill>
                          <a:schemeClr val="tx1"/>
                        </a:solidFill>
                        <a:latin typeface="Cambria Math" charset="0"/>
                      </a:rPr>
                      <m:t>𝑂</m:t>
                    </m:r>
                    <m:d>
                      <m:dPr>
                        <m:ctrlPr>
                          <a:rPr lang="en-US" i="1">
                            <a:solidFill>
                              <a:schemeClr val="tx1"/>
                            </a:solidFill>
                            <a:latin typeface="Cambria Math" panose="02040503050406030204" pitchFamily="18" charset="0"/>
                          </a:rPr>
                        </m:ctrlPr>
                      </m:dPr>
                      <m:e>
                        <m:r>
                          <a:rPr lang="en-US" i="1">
                            <a:solidFill>
                              <a:schemeClr val="tx1"/>
                            </a:solidFill>
                            <a:latin typeface="Cambria Math" charset="0"/>
                          </a:rPr>
                          <m:t>𝑛</m:t>
                        </m:r>
                      </m:e>
                    </m:d>
                  </m:oMath>
                </a14:m>
                <a:endParaRPr lang="en-US" dirty="0">
                  <a:solidFill>
                    <a:schemeClr val="tx1"/>
                  </a:solidFill>
                </a:endParaRPr>
              </a:p>
              <a:p>
                <a:endParaRPr lang="en-US" dirty="0"/>
              </a:p>
              <a:p>
                <a:r>
                  <a:rPr lang="en-US" dirty="0"/>
                  <a:t>In an ideal world</a:t>
                </a:r>
                <a:r>
                  <a:rPr lang="mr-IN" dirty="0"/>
                  <a:t>…</a:t>
                </a:r>
                <a:endParaRPr lang="en-US" dirty="0"/>
              </a:p>
              <a:p>
                <a:pPr lvl="1"/>
                <a:r>
                  <a:rPr lang="en-US" dirty="0"/>
                  <a:t>if the pivot splits the array exactly in half</a:t>
                </a:r>
                <a:r>
                  <a:rPr lang="mr-IN" dirty="0"/>
                  <a:t>…</a:t>
                </a: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charset="0"/>
                        </a:rPr>
                        <m:t>𝑇</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charset="0"/>
                            </a:rPr>
                            <m:t>𝑛</m:t>
                          </m:r>
                        </m:e>
                      </m:d>
                      <m:r>
                        <a:rPr lang="en-US" b="0" i="1" smtClean="0">
                          <a:solidFill>
                            <a:schemeClr val="accent1"/>
                          </a:solidFill>
                          <a:latin typeface="Cambria Math" charset="0"/>
                        </a:rPr>
                        <m:t>=2⋅</m:t>
                      </m:r>
                      <m:r>
                        <a:rPr lang="en-US" b="0" i="1" smtClean="0">
                          <a:solidFill>
                            <a:schemeClr val="accent1"/>
                          </a:solidFill>
                          <a:latin typeface="Cambria Math" charset="0"/>
                        </a:rPr>
                        <m:t>𝑇</m:t>
                      </m:r>
                      <m:d>
                        <m:dPr>
                          <m:ctrlPr>
                            <a:rPr lang="en-US" b="0" i="1" smtClean="0">
                              <a:solidFill>
                                <a:schemeClr val="accent1"/>
                              </a:solidFill>
                              <a:latin typeface="Cambria Math" panose="02040503050406030204" pitchFamily="18" charset="0"/>
                            </a:rPr>
                          </m:ctrlPr>
                        </m:dPr>
                        <m:e>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charset="0"/>
                                </a:rPr>
                                <m:t>𝑛</m:t>
                              </m:r>
                            </m:num>
                            <m:den>
                              <m:r>
                                <a:rPr lang="en-US" b="0" i="1" smtClean="0">
                                  <a:solidFill>
                                    <a:schemeClr val="accent1"/>
                                  </a:solidFill>
                                  <a:latin typeface="Cambria Math" charset="0"/>
                                </a:rPr>
                                <m:t>2</m:t>
                              </m:r>
                            </m:den>
                          </m:f>
                        </m:e>
                      </m:d>
                      <m:r>
                        <a:rPr lang="en-US" b="0" i="1" smtClean="0">
                          <a:solidFill>
                            <a:schemeClr val="accent1"/>
                          </a:solidFill>
                          <a:latin typeface="Cambria Math" charset="0"/>
                        </a:rPr>
                        <m:t>+</m:t>
                      </m:r>
                      <m:r>
                        <a:rPr lang="en-US" b="0" i="1" smtClean="0">
                          <a:solidFill>
                            <a:schemeClr val="accent1"/>
                          </a:solidFill>
                          <a:latin typeface="Cambria Math" charset="0"/>
                        </a:rPr>
                        <m:t>𝑂</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charset="0"/>
                            </a:rPr>
                            <m:t>𝑛</m:t>
                          </m:r>
                        </m:e>
                      </m:d>
                    </m:oMath>
                  </m:oMathPara>
                </a14:m>
                <a:endParaRPr lang="en-US" dirty="0">
                  <a:solidFill>
                    <a:schemeClr val="accent1"/>
                  </a:solidFill>
                </a:endParaRPr>
              </a:p>
              <a:p>
                <a:pPr marL="0" indent="0" algn="ctr">
                  <a:buNone/>
                </a:pPr>
                <a:endParaRPr lang="en-US" dirty="0">
                  <a:solidFill>
                    <a:schemeClr val="accent1"/>
                  </a:solidFill>
                </a:endParaRPr>
              </a:p>
              <a:p>
                <a:r>
                  <a:rPr lang="en-US" dirty="0"/>
                  <a:t>We’ve seen that a bunch:</a:t>
                </a:r>
              </a:p>
              <a:p>
                <a:pPr marL="0" indent="0">
                  <a:buNone/>
                </a:pPr>
                <a14:m>
                  <m:oMathPara xmlns:m="http://schemas.openxmlformats.org/officeDocument/2006/math">
                    <m:oMathParaPr>
                      <m:jc m:val="center"/>
                    </m:oMathParaPr>
                    <m:oMath xmlns:m="http://schemas.openxmlformats.org/officeDocument/2006/math">
                      <m:r>
                        <a:rPr lang="en-US" i="1" dirty="0" smtClean="0">
                          <a:solidFill>
                            <a:schemeClr val="accent1"/>
                          </a:solidFill>
                          <a:latin typeface="Cambria Math" charset="0"/>
                        </a:rPr>
                        <m:t>𝑇</m:t>
                      </m:r>
                      <m:r>
                        <a:rPr lang="en-US" i="1" dirty="0" smtClean="0">
                          <a:solidFill>
                            <a:schemeClr val="accent1"/>
                          </a:solidFill>
                          <a:latin typeface="Cambria Math" charset="0"/>
                        </a:rPr>
                        <m:t>(</m:t>
                      </m:r>
                      <m:r>
                        <a:rPr lang="en-US" i="1" dirty="0" smtClean="0">
                          <a:solidFill>
                            <a:schemeClr val="accent1"/>
                          </a:solidFill>
                          <a:latin typeface="Cambria Math" charset="0"/>
                        </a:rPr>
                        <m:t>𝑛</m:t>
                      </m:r>
                      <m:r>
                        <a:rPr lang="en-US" i="1" dirty="0" smtClean="0">
                          <a:solidFill>
                            <a:schemeClr val="accent1"/>
                          </a:solidFill>
                          <a:latin typeface="Cambria Math" charset="0"/>
                        </a:rPr>
                        <m:t>) = </m:t>
                      </m:r>
                      <m:r>
                        <a:rPr lang="en-US" i="1" dirty="0" smtClean="0">
                          <a:solidFill>
                            <a:schemeClr val="accent1"/>
                          </a:solidFill>
                          <a:latin typeface="Cambria Math" charset="0"/>
                        </a:rPr>
                        <m:t>𝑂</m:t>
                      </m:r>
                      <m:r>
                        <a:rPr lang="en-US" i="1" dirty="0" smtClean="0">
                          <a:solidFill>
                            <a:schemeClr val="accent1"/>
                          </a:solidFill>
                          <a:latin typeface="Cambria Math" charset="0"/>
                        </a:rPr>
                        <m:t>(</m:t>
                      </m:r>
                      <m:r>
                        <a:rPr lang="en-US" i="1" dirty="0" err="1" smtClean="0">
                          <a:solidFill>
                            <a:schemeClr val="accent1"/>
                          </a:solidFill>
                          <a:latin typeface="Cambria Math" charset="0"/>
                        </a:rPr>
                        <m:t>𝑛</m:t>
                      </m:r>
                      <m:func>
                        <m:funcPr>
                          <m:ctrlPr>
                            <a:rPr lang="en-US" b="0" i="1" dirty="0" smtClean="0">
                              <a:solidFill>
                                <a:schemeClr val="accent1"/>
                              </a:solidFill>
                              <a:latin typeface="Cambria Math" panose="02040503050406030204" pitchFamily="18" charset="0"/>
                            </a:rPr>
                          </m:ctrlPr>
                        </m:funcPr>
                        <m:fName>
                          <m:r>
                            <m:rPr>
                              <m:sty m:val="p"/>
                            </m:rPr>
                            <a:rPr lang="en-US" i="0" dirty="0" err="1" smtClean="0">
                              <a:solidFill>
                                <a:schemeClr val="accent1"/>
                              </a:solidFill>
                              <a:latin typeface="Cambria Math" charset="0"/>
                            </a:rPr>
                            <m:t>log</m:t>
                          </m:r>
                        </m:fName>
                        <m:e>
                          <m:r>
                            <a:rPr lang="en-US" b="0" i="1" dirty="0" smtClean="0">
                              <a:solidFill>
                                <a:schemeClr val="accent1"/>
                              </a:solidFill>
                              <a:latin typeface="Cambria Math" charset="0"/>
                            </a:rPr>
                            <m:t>(</m:t>
                          </m:r>
                          <m:r>
                            <a:rPr lang="en-US" b="0" i="1" dirty="0" smtClean="0">
                              <a:solidFill>
                                <a:schemeClr val="accent1"/>
                              </a:solidFill>
                              <a:latin typeface="Cambria Math" charset="0"/>
                            </a:rPr>
                            <m:t>𝑛</m:t>
                          </m:r>
                          <m:r>
                            <a:rPr lang="en-US" b="0" i="1" dirty="0" smtClean="0">
                              <a:solidFill>
                                <a:schemeClr val="accent1"/>
                              </a:solidFill>
                              <a:latin typeface="Cambria Math" charset="0"/>
                            </a:rPr>
                            <m:t>)</m:t>
                          </m:r>
                        </m:e>
                      </m:func>
                      <m:r>
                        <a:rPr lang="en-US" i="1" dirty="0" smtClean="0">
                          <a:solidFill>
                            <a:schemeClr val="accent1"/>
                          </a:solidFill>
                          <a:latin typeface="Cambria Math" charset="0"/>
                        </a:rPr>
                        <m:t>).</m:t>
                      </m:r>
                    </m:oMath>
                  </m:oMathPara>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636959"/>
              </a:xfrm>
              <a:blipFill>
                <a:blip r:embed="rId2"/>
                <a:stretch>
                  <a:fillRect l="-1447" t="-1918"/>
                </a:stretch>
              </a:blipFill>
            </p:spPr>
            <p:txBody>
              <a:bodyPr/>
              <a:lstStyle/>
              <a:p>
                <a:r>
                  <a:rPr lang="en-US">
                    <a:noFill/>
                  </a:rPr>
                  <a:t> </a:t>
                </a:r>
              </a:p>
            </p:txBody>
          </p:sp>
        </mc:Fallback>
      </mc:AlternateContent>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6270"/>
                    </a14:imgEffect>
                    <a14:imgEffect>
                      <a14:saturation sat="96000"/>
                    </a14:imgEffect>
                  </a14:imgLayer>
                </a14:imgProps>
              </a:ext>
              <a:ext uri="{28A0092B-C50C-407E-A947-70E740481C1C}">
                <a14:useLocalDpi xmlns:a14="http://schemas.microsoft.com/office/drawing/2010/main"/>
              </a:ext>
            </a:extLst>
          </a:blip>
          <a:stretch>
            <a:fillRect/>
          </a:stretch>
        </p:blipFill>
        <p:spPr>
          <a:xfrm>
            <a:off x="7028031" y="3461675"/>
            <a:ext cx="1912161" cy="1079237"/>
          </a:xfrm>
          <a:prstGeom prst="rect">
            <a:avLst/>
          </a:prstGeom>
        </p:spPr>
      </p:pic>
    </p:spTree>
    <p:extLst>
      <p:ext uri="{BB962C8B-B14F-4D97-AF65-F5344CB8AC3E}">
        <p14:creationId xmlns:p14="http://schemas.microsoft.com/office/powerpoint/2010/main" val="7622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08" y="208252"/>
            <a:ext cx="7886700" cy="1325563"/>
          </a:xfrm>
        </p:spPr>
        <p:txBody>
          <a:bodyPr/>
          <a:lstStyle/>
          <a:p>
            <a:r>
              <a:rPr lang="en-US" dirty="0"/>
              <a:t>The expected running time of </a:t>
            </a:r>
            <a:r>
              <a:rPr lang="en-US" dirty="0" err="1"/>
              <a:t>QuickSort</a:t>
            </a:r>
            <a:r>
              <a:rPr lang="en-US" dirty="0"/>
              <a:t> is O(</a:t>
            </a:r>
            <a:r>
              <a:rPr lang="en-US" dirty="0" err="1"/>
              <a:t>nlog</a:t>
            </a:r>
            <a:r>
              <a:rPr lang="en-US" dirty="0"/>
              <a:t>(n)).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808" y="2506662"/>
                <a:ext cx="7886700" cy="3640138"/>
              </a:xfrm>
            </p:spPr>
            <p:txBody>
              <a:bodyPr>
                <a:normAutofit/>
              </a:bodyPr>
              <a:lstStyle/>
              <a:p>
                <a14:m>
                  <m:oMath xmlns:m="http://schemas.openxmlformats.org/officeDocument/2006/math">
                    <m:r>
                      <a:rPr lang="en-US" sz="2400" i="1" dirty="0" smtClean="0">
                        <a:latin typeface="Cambria Math" charset="0"/>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𝐿</m:t>
                            </m:r>
                          </m:e>
                        </m:d>
                      </m:e>
                    </m:d>
                    <m:r>
                      <a:rPr lang="en-US" sz="2400" i="1" dirty="0" smtClean="0">
                        <a:latin typeface="Cambria Math" charset="0"/>
                        <a:sym typeface="Wingdings"/>
                      </a:rPr>
                      <m:t>= </m:t>
                    </m:r>
                    <m:r>
                      <a:rPr lang="en-US" sz="2400" i="1" dirty="0" smtClean="0">
                        <a:latin typeface="Cambria Math" charset="0"/>
                        <a:sym typeface="Wingdings"/>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𝑅</m:t>
                            </m:r>
                          </m:e>
                        </m:d>
                      </m:e>
                    </m:d>
                    <m:r>
                      <a:rPr lang="en-US" sz="2400" i="1" dirty="0" smtClean="0">
                        <a:latin typeface="Cambria Math" charset="0"/>
                        <a:sym typeface="Wingdings"/>
                      </a:rPr>
                      <m:t>=</m:t>
                    </m:r>
                    <m:f>
                      <m:fPr>
                        <m:ctrlPr>
                          <a:rPr lang="en-US" sz="2400" i="1" dirty="0" smtClean="0">
                            <a:latin typeface="Cambria Math" panose="02040503050406030204" pitchFamily="18" charset="0"/>
                            <a:sym typeface="Wingdings"/>
                          </a:rPr>
                        </m:ctrlPr>
                      </m:fPr>
                      <m:num>
                        <m:r>
                          <a:rPr lang="en-US" sz="2400" i="1" dirty="0" smtClean="0">
                            <a:latin typeface="Cambria Math" charset="0"/>
                            <a:sym typeface="Wingdings"/>
                          </a:rPr>
                          <m:t>𝑛</m:t>
                        </m:r>
                        <m:r>
                          <a:rPr lang="en-US" sz="2400" b="0" i="1" dirty="0" smtClean="0">
                            <a:latin typeface="Cambria Math" charset="0"/>
                            <a:sym typeface="Wingdings"/>
                          </a:rPr>
                          <m:t>−1</m:t>
                        </m:r>
                      </m:num>
                      <m:den>
                        <m:r>
                          <a:rPr lang="en-US" sz="2400" i="1" dirty="0" smtClean="0">
                            <a:latin typeface="Cambria Math" charset="0"/>
                            <a:sym typeface="Wingdings"/>
                          </a:rPr>
                          <m:t>2</m:t>
                        </m:r>
                      </m:den>
                    </m:f>
                  </m:oMath>
                </a14:m>
                <a:r>
                  <a:rPr lang="en-US" sz="2400" dirty="0">
                    <a:sym typeface="Wingdings"/>
                  </a:rPr>
                  <a:t>.</a:t>
                </a:r>
              </a:p>
              <a:p>
                <a:pPr lvl="1"/>
                <a:r>
                  <a:rPr lang="en-US" sz="2000" dirty="0">
                    <a:solidFill>
                      <a:schemeClr val="accent4"/>
                    </a:solidFill>
                    <a:sym typeface="Wingdings"/>
                  </a:rPr>
                  <a:t>The expected number of items on each side of the pivot is half of the things.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808" y="2506662"/>
                <a:ext cx="7886700" cy="3640138"/>
              </a:xfrm>
              <a:blipFill>
                <a:blip r:embed="rId2"/>
                <a:stretch>
                  <a:fillRect l="-965"/>
                </a:stretch>
              </a:blipFill>
            </p:spPr>
            <p:txBody>
              <a:bodyPr/>
              <a:lstStyle/>
              <a:p>
                <a:r>
                  <a:rPr lang="en-US">
                    <a:noFill/>
                  </a:rPr>
                  <a:t> </a:t>
                </a:r>
              </a:p>
            </p:txBody>
          </p:sp>
        </mc:Fallback>
      </mc:AlternateContent>
      <p:sp>
        <p:nvSpPr>
          <p:cNvPr id="7" name="TextBox 6"/>
          <p:cNvSpPr txBox="1"/>
          <p:nvPr/>
        </p:nvSpPr>
        <p:spPr>
          <a:xfrm>
            <a:off x="220133" y="1758628"/>
            <a:ext cx="2032000" cy="523220"/>
          </a:xfrm>
          <a:prstGeom prst="rect">
            <a:avLst/>
          </a:prstGeom>
          <a:noFill/>
        </p:spPr>
        <p:txBody>
          <a:bodyPr wrap="square" rtlCol="0">
            <a:spAutoFit/>
          </a:bodyPr>
          <a:lstStyle/>
          <a:p>
            <a:r>
              <a:rPr lang="en-US" sz="2800" b="1" dirty="0">
                <a:solidFill>
                  <a:srgbClr val="CF6E6C"/>
                </a:solidFill>
              </a:rPr>
              <a:t>Proof:</a:t>
            </a:r>
          </a:p>
        </p:txBody>
      </p:sp>
      <p:sp>
        <p:nvSpPr>
          <p:cNvPr id="9" name="Rectangle 8"/>
          <p:cNvSpPr/>
          <p:nvPr/>
        </p:nvSpPr>
        <p:spPr>
          <a:xfrm>
            <a:off x="1086092" y="1714600"/>
            <a:ext cx="300082" cy="369332"/>
          </a:xfrm>
          <a:prstGeom prst="rect">
            <a:avLst/>
          </a:prstGeom>
        </p:spPr>
        <p:txBody>
          <a:bodyPr wrap="none">
            <a:spAutoFit/>
          </a:bodyPr>
          <a:lstStyle/>
          <a:p>
            <a:r>
              <a:rPr lang="en-US" b="1">
                <a:solidFill>
                  <a:srgbClr val="CF6E6C"/>
                </a:solidFill>
              </a:rPr>
              <a:t>*</a:t>
            </a:r>
            <a:endParaRPr lang="en-US" b="1" dirty="0">
              <a:solidFill>
                <a:srgbClr val="CF6E6C"/>
              </a:solidFill>
            </a:endParaRPr>
          </a:p>
        </p:txBody>
      </p:sp>
    </p:spTree>
    <p:extLst>
      <p:ext uri="{BB962C8B-B14F-4D97-AF65-F5344CB8AC3E}">
        <p14:creationId xmlns:p14="http://schemas.microsoft.com/office/powerpoint/2010/main" val="170793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4106C7A-8D00-2B4C-9E98-64D78600D631}"/>
                  </a:ext>
                </a:extLst>
              </p:cNvPr>
              <p:cNvSpPr>
                <a:spLocks noGrp="1"/>
              </p:cNvSpPr>
              <p:nvPr>
                <p:ph type="title"/>
              </p:nvPr>
            </p:nvSpPr>
            <p:spPr/>
            <p:txBody>
              <a:bodyPr>
                <a:normAutofit fontScale="90000"/>
              </a:bodyPr>
              <a:lstStyle/>
              <a:p>
                <a:r>
                  <a:rPr lang="en-US" dirty="0"/>
                  <a:t>Aside</a:t>
                </a:r>
                <a:br>
                  <a:rPr lang="en-US" dirty="0"/>
                </a:br>
                <a:r>
                  <a:rPr lang="en-US" dirty="0"/>
                  <a:t>why is </a:t>
                </a:r>
                <a14:m>
                  <m:oMath xmlns:m="http://schemas.openxmlformats.org/officeDocument/2006/math">
                    <m:r>
                      <a:rPr lang="en-US" i="1" dirty="0" smtClean="0">
                        <a:latin typeface="Cambria Math" panose="02040503050406030204" pitchFamily="18" charset="0"/>
                      </a:rPr>
                      <m:t>𝐸</m:t>
                    </m:r>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𝐿</m:t>
                            </m:r>
                          </m:e>
                        </m:d>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i="1" dirty="0" smtClean="0">
                        <a:latin typeface="Cambria Math" panose="02040503050406030204" pitchFamily="18" charset="0"/>
                      </a:rPr>
                      <m:t> </m:t>
                    </m:r>
                  </m:oMath>
                </a14:m>
                <a:r>
                  <a:rPr lang="en-US" dirty="0"/>
                  <a:t>?</a:t>
                </a:r>
              </a:p>
            </p:txBody>
          </p:sp>
        </mc:Choice>
        <mc:Fallback xmlns="">
          <p:sp>
            <p:nvSpPr>
              <p:cNvPr id="2" name="Title 1">
                <a:extLst>
                  <a:ext uri="{FF2B5EF4-FFF2-40B4-BE49-F238E27FC236}">
                    <a16:creationId xmlns:a16="http://schemas.microsoft.com/office/drawing/2014/main" id="{14106C7A-8D00-2B4C-9E98-64D78600D631}"/>
                  </a:ext>
                </a:extLst>
              </p:cNvPr>
              <p:cNvSpPr>
                <a:spLocks noGrp="1" noRot="1" noChangeAspect="1" noMove="1" noResize="1" noEditPoints="1" noAdjustHandles="1" noChangeArrowheads="1" noChangeShapeType="1" noTextEdit="1"/>
              </p:cNvSpPr>
              <p:nvPr>
                <p:ph type="title"/>
              </p:nvPr>
            </p:nvSpPr>
            <p:spPr>
              <a:blipFill>
                <a:blip r:embed="rId2"/>
                <a:stretch>
                  <a:fillRect l="-2733" t="-15238" b="-1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DF8526-C257-894B-8763-F3AECDB86E6F}"/>
                  </a:ext>
                </a:extLst>
              </p:cNvPr>
              <p:cNvSpPr>
                <a:spLocks noGrp="1"/>
              </p:cNvSpPr>
              <p:nvPr>
                <p:ph idx="1"/>
              </p:nvPr>
            </p:nvSpPr>
            <p:spPr>
              <a:xfrm>
                <a:off x="628650" y="2013855"/>
                <a:ext cx="7886700" cy="4351338"/>
              </a:xfrm>
            </p:spPr>
            <p:txBody>
              <a:bodyPr>
                <a:normAutofit lnSpcReduction="10000"/>
              </a:bodyPr>
              <a:lstStyle/>
              <a:p>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𝐿</m:t>
                            </m:r>
                          </m:e>
                        </m:d>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oMath>
                </a14:m>
                <a:r>
                  <a:rPr lang="en-US" dirty="0"/>
                  <a:t> </a:t>
                </a:r>
              </a:p>
              <a:p>
                <a:pPr lvl="1"/>
                <a:r>
                  <a:rPr lang="en-US" dirty="0">
                    <a:solidFill>
                      <a:schemeClr val="accent4"/>
                    </a:solidFill>
                  </a:rPr>
                  <a:t>by symmetry</a:t>
                </a:r>
              </a:p>
              <a:p>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a:p>
                <a:pPr lvl="1"/>
                <a:r>
                  <a:rPr lang="en-US" dirty="0">
                    <a:solidFill>
                      <a:schemeClr val="accent4"/>
                    </a:solidFill>
                  </a:rPr>
                  <a:t>because L and R make up everything except the pivot.</a:t>
                </a:r>
              </a:p>
              <a:p>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oMath>
                </a14:m>
                <a:r>
                  <a:rPr lang="en-US" dirty="0"/>
                  <a:t> </a:t>
                </a:r>
              </a:p>
              <a:p>
                <a:pPr lvl="1"/>
                <a:r>
                  <a:rPr lang="en-US" dirty="0">
                    <a:solidFill>
                      <a:schemeClr val="accent4"/>
                    </a:solidFill>
                  </a:rPr>
                  <a:t>By linearity of expectation</a:t>
                </a:r>
              </a:p>
              <a:p>
                <a14:m>
                  <m:oMath xmlns:m="http://schemas.openxmlformats.org/officeDocument/2006/math">
                    <m:r>
                      <a:rPr lang="en-US" b="0" i="1" smtClean="0">
                        <a:latin typeface="Cambria Math" panose="02040503050406030204" pitchFamily="18" charset="0"/>
                      </a:rPr>
                      <m:t>2</m:t>
                    </m:r>
                    <m:r>
                      <a:rPr lang="en-US" i="1">
                        <a:latin typeface="Cambria Math" panose="02040503050406030204" pitchFamily="18" charset="0"/>
                      </a:rPr>
                      <m:t>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oMath>
                </a14:m>
                <a:r>
                  <a:rPr lang="en-US" dirty="0"/>
                  <a:t> </a:t>
                </a:r>
              </a:p>
              <a:p>
                <a:pPr lvl="1"/>
                <a:r>
                  <a:rPr lang="en-US" dirty="0">
                    <a:solidFill>
                      <a:schemeClr val="accent4"/>
                    </a:solidFill>
                  </a:rPr>
                  <a:t>Plugging in the first bullet point.</a:t>
                </a:r>
              </a:p>
              <a:p>
                <a14:m>
                  <m:oMath xmlns:m="http://schemas.openxmlformats.org/officeDocument/2006/math">
                    <m:r>
                      <a:rPr lang="en-US" i="1" dirty="0">
                        <a:latin typeface="Cambria Math" panose="02040503050406030204" pitchFamily="18" charset="0"/>
                      </a:rPr>
                      <m:t>𝐸</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𝐿</m:t>
                            </m:r>
                          </m:e>
                        </m:d>
                      </m:e>
                    </m:d>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𝑛</m:t>
                        </m:r>
                        <m:r>
                          <a:rPr lang="en-US" i="1" dirty="0">
                            <a:latin typeface="Cambria Math" panose="02040503050406030204" pitchFamily="18" charset="0"/>
                          </a:rPr>
                          <m:t>−1</m:t>
                        </m:r>
                      </m:num>
                      <m:den>
                        <m:r>
                          <a:rPr lang="en-US" i="1" dirty="0">
                            <a:latin typeface="Cambria Math" panose="02040503050406030204" pitchFamily="18" charset="0"/>
                          </a:rPr>
                          <m:t>2</m:t>
                        </m:r>
                      </m:den>
                    </m:f>
                  </m:oMath>
                </a14:m>
                <a:endParaRPr lang="en-US" dirty="0"/>
              </a:p>
              <a:p>
                <a:pPr lvl="1"/>
                <a:r>
                  <a:rPr lang="en-US" dirty="0">
                    <a:solidFill>
                      <a:schemeClr val="accent4"/>
                    </a:solidFill>
                  </a:rPr>
                  <a:t>Solving for </a:t>
                </a:r>
                <a14:m>
                  <m:oMath xmlns:m="http://schemas.openxmlformats.org/officeDocument/2006/math">
                    <m:r>
                      <a:rPr lang="en-US" i="1" dirty="0">
                        <a:solidFill>
                          <a:schemeClr val="accent4"/>
                        </a:solidFill>
                        <a:latin typeface="Cambria Math" panose="02040503050406030204" pitchFamily="18" charset="0"/>
                      </a:rPr>
                      <m:t>𝐸</m:t>
                    </m:r>
                    <m:d>
                      <m:dPr>
                        <m:begChr m:val="["/>
                        <m:endChr m:val="]"/>
                        <m:ctrlPr>
                          <a:rPr lang="en-US" i="1" dirty="0">
                            <a:solidFill>
                              <a:schemeClr val="accent4"/>
                            </a:solidFill>
                            <a:latin typeface="Cambria Math" panose="02040503050406030204" pitchFamily="18" charset="0"/>
                          </a:rPr>
                        </m:ctrlPr>
                      </m:dPr>
                      <m:e>
                        <m:d>
                          <m:dPr>
                            <m:begChr m:val="|"/>
                            <m:endChr m:val="|"/>
                            <m:ctrlPr>
                              <a:rPr lang="en-US" i="1" dirty="0">
                                <a:solidFill>
                                  <a:schemeClr val="accent4"/>
                                </a:solidFill>
                                <a:latin typeface="Cambria Math" panose="02040503050406030204" pitchFamily="18" charset="0"/>
                              </a:rPr>
                            </m:ctrlPr>
                          </m:dPr>
                          <m:e>
                            <m:r>
                              <a:rPr lang="en-US" i="1" dirty="0">
                                <a:solidFill>
                                  <a:schemeClr val="accent4"/>
                                </a:solidFill>
                                <a:latin typeface="Cambria Math" panose="02040503050406030204" pitchFamily="18" charset="0"/>
                              </a:rPr>
                              <m:t>𝐿</m:t>
                            </m:r>
                          </m:e>
                        </m:d>
                      </m:e>
                    </m:d>
                  </m:oMath>
                </a14:m>
                <a:r>
                  <a:rPr lang="en-US" dirty="0">
                    <a:solidFill>
                      <a:schemeClr val="accent4"/>
                    </a:solidFill>
                  </a:rPr>
                  <a:t>.</a:t>
                </a:r>
              </a:p>
            </p:txBody>
          </p:sp>
        </mc:Choice>
        <mc:Fallback xmlns="">
          <p:sp>
            <p:nvSpPr>
              <p:cNvPr id="3" name="Content Placeholder 2">
                <a:extLst>
                  <a:ext uri="{FF2B5EF4-FFF2-40B4-BE49-F238E27FC236}">
                    <a16:creationId xmlns:a16="http://schemas.microsoft.com/office/drawing/2014/main" id="{F1DF8526-C257-894B-8763-F3AECDB86E6F}"/>
                  </a:ext>
                </a:extLst>
              </p:cNvPr>
              <p:cNvSpPr>
                <a:spLocks noGrp="1" noRot="1" noChangeAspect="1" noMove="1" noResize="1" noEditPoints="1" noAdjustHandles="1" noChangeArrowheads="1" noChangeShapeType="1" noTextEdit="1"/>
              </p:cNvSpPr>
              <p:nvPr>
                <p:ph idx="1"/>
              </p:nvPr>
            </p:nvSpPr>
            <p:spPr>
              <a:xfrm>
                <a:off x="628650" y="2013855"/>
                <a:ext cx="7886700" cy="4351338"/>
              </a:xfrm>
              <a:blipFill>
                <a:blip r:embed="rId3"/>
                <a:stretch>
                  <a:fillRect l="-1447" t="-2624" b="-174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C4BA6FC-FD75-B142-BFF5-AA7B8D60DD11}"/>
              </a:ext>
            </a:extLst>
          </p:cNvPr>
          <p:cNvSpPr txBox="1"/>
          <p:nvPr/>
        </p:nvSpPr>
        <p:spPr>
          <a:xfrm>
            <a:off x="6042454" y="41960"/>
            <a:ext cx="3101546" cy="646331"/>
          </a:xfrm>
          <a:prstGeom prst="rect">
            <a:avLst/>
          </a:prstGeom>
          <a:noFill/>
        </p:spPr>
        <p:txBody>
          <a:bodyPr wrap="square" rtlCol="0">
            <a:spAutoFit/>
          </a:bodyPr>
          <a:lstStyle/>
          <a:p>
            <a:pPr algn="r"/>
            <a:r>
              <a:rPr lang="en-US" dirty="0">
                <a:solidFill>
                  <a:srgbClr val="CF6E6C"/>
                </a:solidFill>
              </a:rPr>
              <a:t>Remember, we are assuming  all elements of A are distinct</a:t>
            </a:r>
          </a:p>
        </p:txBody>
      </p:sp>
    </p:spTree>
    <p:extLst>
      <p:ext uri="{BB962C8B-B14F-4D97-AF65-F5344CB8AC3E}">
        <p14:creationId xmlns:p14="http://schemas.microsoft.com/office/powerpoint/2010/main" val="14461440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08" y="208252"/>
            <a:ext cx="7886700" cy="1325563"/>
          </a:xfrm>
        </p:spPr>
        <p:txBody>
          <a:bodyPr/>
          <a:lstStyle/>
          <a:p>
            <a:r>
              <a:rPr lang="en-US" dirty="0"/>
              <a:t>The expected running time of </a:t>
            </a:r>
            <a:r>
              <a:rPr lang="en-US" dirty="0" err="1"/>
              <a:t>QuickSort</a:t>
            </a:r>
            <a:r>
              <a:rPr lang="en-US" dirty="0"/>
              <a:t> is O(</a:t>
            </a:r>
            <a:r>
              <a:rPr lang="en-US" dirty="0" err="1"/>
              <a:t>nlog</a:t>
            </a:r>
            <a:r>
              <a:rPr lang="en-US" dirty="0"/>
              <a:t>(n)).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808" y="2506662"/>
                <a:ext cx="7886700" cy="3640138"/>
              </a:xfrm>
            </p:spPr>
            <p:txBody>
              <a:bodyPr>
                <a:normAutofit/>
              </a:bodyPr>
              <a:lstStyle/>
              <a:p>
                <a14:m>
                  <m:oMath xmlns:m="http://schemas.openxmlformats.org/officeDocument/2006/math">
                    <m:r>
                      <a:rPr lang="en-US" sz="2400" i="1" dirty="0" smtClean="0">
                        <a:latin typeface="Cambria Math" charset="0"/>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𝐿</m:t>
                            </m:r>
                          </m:e>
                        </m:d>
                      </m:e>
                    </m:d>
                    <m:r>
                      <a:rPr lang="en-US" sz="2400" i="1" dirty="0" smtClean="0">
                        <a:latin typeface="Cambria Math" charset="0"/>
                        <a:sym typeface="Wingdings"/>
                      </a:rPr>
                      <m:t>= </m:t>
                    </m:r>
                    <m:r>
                      <a:rPr lang="en-US" sz="2400" i="1" dirty="0" smtClean="0">
                        <a:latin typeface="Cambria Math" charset="0"/>
                        <a:sym typeface="Wingdings"/>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𝑅</m:t>
                            </m:r>
                          </m:e>
                        </m:d>
                      </m:e>
                    </m:d>
                    <m:r>
                      <a:rPr lang="en-US" sz="2400" i="1" dirty="0" smtClean="0">
                        <a:latin typeface="Cambria Math" charset="0"/>
                        <a:sym typeface="Wingdings"/>
                      </a:rPr>
                      <m:t>=</m:t>
                    </m:r>
                    <m:f>
                      <m:fPr>
                        <m:ctrlPr>
                          <a:rPr lang="en-US" sz="2400" i="1" dirty="0" smtClean="0">
                            <a:latin typeface="Cambria Math" panose="02040503050406030204" pitchFamily="18" charset="0"/>
                            <a:sym typeface="Wingdings"/>
                          </a:rPr>
                        </m:ctrlPr>
                      </m:fPr>
                      <m:num>
                        <m:r>
                          <a:rPr lang="en-US" sz="2400" i="1" dirty="0" smtClean="0">
                            <a:latin typeface="Cambria Math" charset="0"/>
                            <a:sym typeface="Wingdings"/>
                          </a:rPr>
                          <m:t>𝑛</m:t>
                        </m:r>
                        <m:r>
                          <a:rPr lang="en-US" sz="2400" b="0" i="1" dirty="0" smtClean="0">
                            <a:latin typeface="Cambria Math" charset="0"/>
                            <a:sym typeface="Wingdings"/>
                          </a:rPr>
                          <m:t>−1</m:t>
                        </m:r>
                      </m:num>
                      <m:den>
                        <m:r>
                          <a:rPr lang="en-US" sz="2400" i="1" dirty="0" smtClean="0">
                            <a:latin typeface="Cambria Math" charset="0"/>
                            <a:sym typeface="Wingdings"/>
                          </a:rPr>
                          <m:t>2</m:t>
                        </m:r>
                      </m:den>
                    </m:f>
                  </m:oMath>
                </a14:m>
                <a:r>
                  <a:rPr lang="en-US" sz="2400" dirty="0">
                    <a:sym typeface="Wingdings"/>
                  </a:rPr>
                  <a:t>.</a:t>
                </a:r>
              </a:p>
              <a:p>
                <a:pPr lvl="1"/>
                <a:r>
                  <a:rPr lang="en-US" sz="2000" dirty="0">
                    <a:solidFill>
                      <a:schemeClr val="accent4"/>
                    </a:solidFill>
                    <a:sym typeface="Wingdings"/>
                  </a:rPr>
                  <a:t>The expected number of items on each side of the pivot is half of the things.</a:t>
                </a:r>
              </a:p>
              <a:p>
                <a:r>
                  <a:rPr lang="en-US" sz="2400" dirty="0">
                    <a:sym typeface="Wingdings"/>
                  </a:rPr>
                  <a:t>If that occurs, </a:t>
                </a:r>
                <a:r>
                  <a:rPr lang="en-US" sz="2400" dirty="0">
                    <a:solidFill>
                      <a:schemeClr val="tx1"/>
                    </a:solidFill>
                    <a:sym typeface="Wingdings"/>
                  </a:rPr>
                  <a:t>the running time is </a:t>
                </a:r>
                <a14:m>
                  <m:oMath xmlns:m="http://schemas.openxmlformats.org/officeDocument/2006/math">
                    <m:r>
                      <a:rPr lang="en-US" sz="2400" i="1" dirty="0">
                        <a:solidFill>
                          <a:schemeClr val="tx1"/>
                        </a:solidFill>
                        <a:latin typeface="Cambria Math" charset="0"/>
                      </a:rPr>
                      <m:t>𝑇</m:t>
                    </m:r>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 = </m:t>
                    </m:r>
                    <m:r>
                      <a:rPr lang="en-US" sz="2400" i="1" dirty="0">
                        <a:solidFill>
                          <a:schemeClr val="tx1"/>
                        </a:solidFill>
                        <a:latin typeface="Cambria Math" charset="0"/>
                      </a:rPr>
                      <m:t>𝑂</m:t>
                    </m:r>
                    <m:r>
                      <a:rPr lang="en-US" sz="2400" i="1" dirty="0">
                        <a:solidFill>
                          <a:schemeClr val="tx1"/>
                        </a:solidFill>
                        <a:latin typeface="Cambria Math" charset="0"/>
                      </a:rPr>
                      <m:t>(</m:t>
                    </m:r>
                    <m:r>
                      <a:rPr lang="en-US" sz="2400" i="1" dirty="0" err="1">
                        <a:solidFill>
                          <a:schemeClr val="tx1"/>
                        </a:solidFill>
                        <a:latin typeface="Cambria Math" charset="0"/>
                      </a:rPr>
                      <m:t>𝑛</m:t>
                    </m:r>
                    <m:func>
                      <m:funcPr>
                        <m:ctrlPr>
                          <a:rPr lang="en-US" sz="2400" i="1" dirty="0">
                            <a:solidFill>
                              <a:schemeClr val="tx1"/>
                            </a:solidFill>
                            <a:latin typeface="Cambria Math" panose="02040503050406030204" pitchFamily="18" charset="0"/>
                          </a:rPr>
                        </m:ctrlPr>
                      </m:funcPr>
                      <m:fName>
                        <m:r>
                          <m:rPr>
                            <m:sty m:val="p"/>
                          </m:rPr>
                          <a:rPr lang="en-US" sz="2400" dirty="0" err="1">
                            <a:solidFill>
                              <a:schemeClr val="tx1"/>
                            </a:solidFill>
                            <a:latin typeface="Cambria Math" charset="0"/>
                          </a:rPr>
                          <m:t>log</m:t>
                        </m:r>
                      </m:fName>
                      <m:e>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m:t>
                        </m:r>
                      </m:e>
                    </m:func>
                    <m:r>
                      <a:rPr lang="en-US" sz="2400" i="1" dirty="0">
                        <a:solidFill>
                          <a:schemeClr val="tx1"/>
                        </a:solidFill>
                        <a:latin typeface="Cambria Math" charset="0"/>
                      </a:rPr>
                      <m:t>).</m:t>
                    </m:r>
                  </m:oMath>
                </a14:m>
                <a:endParaRPr lang="en-US" sz="2400" dirty="0">
                  <a:solidFill>
                    <a:schemeClr val="tx1"/>
                  </a:solidFill>
                </a:endParaRPr>
              </a:p>
              <a:p>
                <a:pPr lvl="1"/>
                <a:r>
                  <a:rPr lang="en-US" sz="2000" dirty="0">
                    <a:solidFill>
                      <a:schemeClr val="accent4"/>
                    </a:solidFill>
                  </a:rPr>
                  <a:t>Since the relevant recurrence relation is </a:t>
                </a:r>
                <a14:m>
                  <m:oMath xmlns:m="http://schemas.openxmlformats.org/officeDocument/2006/math">
                    <m:r>
                      <a:rPr lang="en-US" sz="2000" i="1" dirty="0">
                        <a:solidFill>
                          <a:schemeClr val="accent4"/>
                        </a:solidFill>
                        <a:latin typeface="Cambria Math" charset="0"/>
                      </a:rPr>
                      <m:t>𝑇</m:t>
                    </m:r>
                    <m:d>
                      <m:dPr>
                        <m:ctrlPr>
                          <a:rPr lang="en-US" sz="2000" i="1" dirty="0">
                            <a:solidFill>
                              <a:schemeClr val="accent4"/>
                            </a:solidFill>
                            <a:latin typeface="Cambria Math" panose="02040503050406030204" pitchFamily="18" charset="0"/>
                          </a:rPr>
                        </m:ctrlPr>
                      </m:dPr>
                      <m:e>
                        <m:r>
                          <a:rPr lang="en-US" sz="2000" i="1" dirty="0">
                            <a:solidFill>
                              <a:schemeClr val="accent4"/>
                            </a:solidFill>
                            <a:latin typeface="Cambria Math" charset="0"/>
                          </a:rPr>
                          <m:t>𝑛</m:t>
                        </m:r>
                      </m:e>
                    </m:d>
                    <m:r>
                      <a:rPr lang="en-US" sz="2000" b="0" i="1" dirty="0" smtClean="0">
                        <a:solidFill>
                          <a:schemeClr val="accent4"/>
                        </a:solidFill>
                        <a:latin typeface="Cambria Math" panose="02040503050406030204" pitchFamily="18" charset="0"/>
                      </a:rPr>
                      <m:t>=2</m:t>
                    </m:r>
                    <m:r>
                      <a:rPr lang="en-US" sz="2000" b="0" i="1" dirty="0" smtClean="0">
                        <a:solidFill>
                          <a:schemeClr val="accent4"/>
                        </a:solidFill>
                        <a:latin typeface="Cambria Math" panose="02040503050406030204" pitchFamily="18" charset="0"/>
                      </a:rPr>
                      <m:t>𝑇</m:t>
                    </m:r>
                    <m:d>
                      <m:dPr>
                        <m:ctrlPr>
                          <a:rPr lang="en-US" sz="2000" b="0" i="1" dirty="0" smtClean="0">
                            <a:solidFill>
                              <a:schemeClr val="accent4"/>
                            </a:solidFill>
                            <a:latin typeface="Cambria Math" panose="02040503050406030204" pitchFamily="18" charset="0"/>
                          </a:rPr>
                        </m:ctrlPr>
                      </m:dPr>
                      <m:e>
                        <m:f>
                          <m:fPr>
                            <m:ctrlPr>
                              <a:rPr lang="en-US" sz="2000" b="0" i="1" dirty="0" smtClean="0">
                                <a:solidFill>
                                  <a:schemeClr val="accent4"/>
                                </a:solidFill>
                                <a:latin typeface="Cambria Math" panose="02040503050406030204" pitchFamily="18" charset="0"/>
                              </a:rPr>
                            </m:ctrlPr>
                          </m:fPr>
                          <m:num>
                            <m:r>
                              <a:rPr lang="en-US" sz="2000" b="0" i="1" dirty="0" smtClean="0">
                                <a:solidFill>
                                  <a:schemeClr val="accent4"/>
                                </a:solidFill>
                                <a:latin typeface="Cambria Math" panose="02040503050406030204" pitchFamily="18" charset="0"/>
                              </a:rPr>
                              <m:t>𝑛</m:t>
                            </m:r>
                            <m:r>
                              <a:rPr lang="en-US" sz="2000" b="0" i="1" dirty="0" smtClean="0">
                                <a:solidFill>
                                  <a:schemeClr val="accent4"/>
                                </a:solidFill>
                                <a:latin typeface="Cambria Math" panose="02040503050406030204" pitchFamily="18" charset="0"/>
                              </a:rPr>
                              <m:t>−1</m:t>
                            </m:r>
                          </m:num>
                          <m:den>
                            <m:r>
                              <a:rPr lang="en-US" sz="2000" b="0" i="1" dirty="0" smtClean="0">
                                <a:solidFill>
                                  <a:schemeClr val="accent4"/>
                                </a:solidFill>
                                <a:latin typeface="Cambria Math" panose="02040503050406030204" pitchFamily="18" charset="0"/>
                              </a:rPr>
                              <m:t>2</m:t>
                            </m:r>
                          </m:den>
                        </m:f>
                      </m:e>
                    </m:d>
                    <m:r>
                      <a:rPr lang="en-US" sz="2000" b="0" i="1" dirty="0" smtClean="0">
                        <a:solidFill>
                          <a:schemeClr val="accent4"/>
                        </a:solidFill>
                        <a:latin typeface="Cambria Math" panose="02040503050406030204" pitchFamily="18" charset="0"/>
                      </a:rPr>
                      <m:t>+</m:t>
                    </m:r>
                    <m:r>
                      <a:rPr lang="en-US" sz="2000" b="0" i="1" dirty="0" smtClean="0">
                        <a:solidFill>
                          <a:schemeClr val="accent4"/>
                        </a:solidFill>
                        <a:latin typeface="Cambria Math" panose="02040503050406030204" pitchFamily="18" charset="0"/>
                      </a:rPr>
                      <m:t>𝑂</m:t>
                    </m:r>
                    <m:r>
                      <a:rPr lang="en-US" sz="2000" b="0" i="1" dirty="0" smtClean="0">
                        <a:solidFill>
                          <a:schemeClr val="accent4"/>
                        </a:solidFill>
                        <a:latin typeface="Cambria Math" panose="02040503050406030204" pitchFamily="18" charset="0"/>
                      </a:rPr>
                      <m:t>(</m:t>
                    </m:r>
                    <m:r>
                      <a:rPr lang="en-US" sz="2000" b="0" i="1" dirty="0" smtClean="0">
                        <a:solidFill>
                          <a:schemeClr val="accent4"/>
                        </a:solidFill>
                        <a:latin typeface="Cambria Math" panose="02040503050406030204" pitchFamily="18" charset="0"/>
                      </a:rPr>
                      <m:t>𝑛</m:t>
                    </m:r>
                    <m:r>
                      <a:rPr lang="en-US" sz="2000" b="0" i="1" dirty="0" smtClean="0">
                        <a:solidFill>
                          <a:schemeClr val="accent4"/>
                        </a:solidFill>
                        <a:latin typeface="Cambria Math" panose="02040503050406030204" pitchFamily="18" charset="0"/>
                      </a:rPr>
                      <m:t>)</m:t>
                    </m:r>
                  </m:oMath>
                </a14:m>
                <a:endParaRPr lang="en-US" sz="2000" dirty="0">
                  <a:solidFill>
                    <a:schemeClr val="accent4"/>
                  </a:solidFill>
                </a:endParaRPr>
              </a:p>
              <a:p>
                <a:r>
                  <a:rPr lang="en-US" sz="2400" dirty="0">
                    <a:solidFill>
                      <a:schemeClr val="tx1"/>
                    </a:solidFill>
                    <a:sym typeface="Wingdings"/>
                  </a:rPr>
                  <a:t>Therefore, the expected running time is </a:t>
                </a:r>
                <a14:m>
                  <m:oMath xmlns:m="http://schemas.openxmlformats.org/officeDocument/2006/math">
                    <m:r>
                      <a:rPr lang="en-US" sz="2400" i="1" dirty="0">
                        <a:solidFill>
                          <a:schemeClr val="tx1"/>
                        </a:solidFill>
                        <a:latin typeface="Cambria Math" charset="0"/>
                      </a:rPr>
                      <m:t>𝑂</m:t>
                    </m:r>
                    <m:r>
                      <a:rPr lang="en-US" sz="2400" i="1" dirty="0">
                        <a:solidFill>
                          <a:schemeClr val="tx1"/>
                        </a:solidFill>
                        <a:latin typeface="Cambria Math" charset="0"/>
                      </a:rPr>
                      <m:t>(</m:t>
                    </m:r>
                    <m:r>
                      <a:rPr lang="en-US" sz="2400" i="1" dirty="0" err="1">
                        <a:solidFill>
                          <a:schemeClr val="tx1"/>
                        </a:solidFill>
                        <a:latin typeface="Cambria Math" charset="0"/>
                      </a:rPr>
                      <m:t>𝑛</m:t>
                    </m:r>
                    <m:func>
                      <m:funcPr>
                        <m:ctrlPr>
                          <a:rPr lang="en-US" sz="2400" i="1" dirty="0">
                            <a:solidFill>
                              <a:schemeClr val="tx1"/>
                            </a:solidFill>
                            <a:latin typeface="Cambria Math" panose="02040503050406030204" pitchFamily="18" charset="0"/>
                          </a:rPr>
                        </m:ctrlPr>
                      </m:funcPr>
                      <m:fName>
                        <m:r>
                          <m:rPr>
                            <m:sty m:val="p"/>
                          </m:rPr>
                          <a:rPr lang="en-US" sz="2400" dirty="0" err="1">
                            <a:solidFill>
                              <a:schemeClr val="tx1"/>
                            </a:solidFill>
                            <a:latin typeface="Cambria Math" charset="0"/>
                          </a:rPr>
                          <m:t>log</m:t>
                        </m:r>
                      </m:fName>
                      <m:e>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m:t>
                        </m:r>
                      </m:e>
                    </m:func>
                    <m:r>
                      <a:rPr lang="en-US" sz="2400" i="1" dirty="0">
                        <a:solidFill>
                          <a:schemeClr val="tx1"/>
                        </a:solidFill>
                        <a:latin typeface="Cambria Math" charset="0"/>
                      </a:rPr>
                      <m:t>).</m:t>
                    </m:r>
                  </m:oMath>
                </a14:m>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808" y="2506662"/>
                <a:ext cx="7886700" cy="3640138"/>
              </a:xfrm>
              <a:blipFill>
                <a:blip r:embed="rId2"/>
                <a:stretch>
                  <a:fillRect l="-965"/>
                </a:stretch>
              </a:blipFill>
            </p:spPr>
            <p:txBody>
              <a:bodyPr/>
              <a:lstStyle/>
              <a:p>
                <a:r>
                  <a:rPr lang="en-US">
                    <a:noFill/>
                  </a:rPr>
                  <a:t> </a:t>
                </a:r>
              </a:p>
            </p:txBody>
          </p:sp>
        </mc:Fallback>
      </mc:AlternateContent>
      <p:sp>
        <p:nvSpPr>
          <p:cNvPr id="7" name="TextBox 6"/>
          <p:cNvSpPr txBox="1"/>
          <p:nvPr/>
        </p:nvSpPr>
        <p:spPr>
          <a:xfrm>
            <a:off x="220133" y="1758628"/>
            <a:ext cx="2032000" cy="523220"/>
          </a:xfrm>
          <a:prstGeom prst="rect">
            <a:avLst/>
          </a:prstGeom>
          <a:noFill/>
        </p:spPr>
        <p:txBody>
          <a:bodyPr wrap="square" rtlCol="0">
            <a:spAutoFit/>
          </a:bodyPr>
          <a:lstStyle/>
          <a:p>
            <a:r>
              <a:rPr lang="en-US" sz="2800" b="1" dirty="0">
                <a:solidFill>
                  <a:srgbClr val="CF6E6C"/>
                </a:solidFill>
              </a:rPr>
              <a:t>Proof:</a:t>
            </a:r>
          </a:p>
        </p:txBody>
      </p:sp>
      <p:sp>
        <p:nvSpPr>
          <p:cNvPr id="8" name="Rectangle 7"/>
          <p:cNvSpPr/>
          <p:nvPr/>
        </p:nvSpPr>
        <p:spPr>
          <a:xfrm>
            <a:off x="5742757" y="6371614"/>
            <a:ext cx="4112442" cy="369332"/>
          </a:xfrm>
          <a:prstGeom prst="rect">
            <a:avLst/>
          </a:prstGeom>
        </p:spPr>
        <p:txBody>
          <a:bodyPr wrap="square">
            <a:spAutoFit/>
          </a:bodyPr>
          <a:lstStyle/>
          <a:p>
            <a:r>
              <a:rPr lang="en-US" b="1" dirty="0">
                <a:solidFill>
                  <a:srgbClr val="CF6E6C"/>
                </a:solidFill>
              </a:rPr>
              <a:t>*Disclaimer: this proof is WRONG.</a:t>
            </a:r>
          </a:p>
        </p:txBody>
      </p:sp>
      <p:sp>
        <p:nvSpPr>
          <p:cNvPr id="9" name="Rectangle 8"/>
          <p:cNvSpPr/>
          <p:nvPr/>
        </p:nvSpPr>
        <p:spPr>
          <a:xfrm>
            <a:off x="1086092" y="1714600"/>
            <a:ext cx="300082" cy="369332"/>
          </a:xfrm>
          <a:prstGeom prst="rect">
            <a:avLst/>
          </a:prstGeom>
        </p:spPr>
        <p:txBody>
          <a:bodyPr wrap="none">
            <a:spAutoFit/>
          </a:bodyPr>
          <a:lstStyle/>
          <a:p>
            <a:r>
              <a:rPr lang="en-US" b="1">
                <a:solidFill>
                  <a:srgbClr val="CF6E6C"/>
                </a:solidFill>
              </a:rPr>
              <a:t>*</a:t>
            </a:r>
            <a:endParaRPr lang="en-US" b="1" dirty="0">
              <a:solidFill>
                <a:srgbClr val="CF6E6C"/>
              </a:solidFill>
            </a:endParaRPr>
          </a:p>
        </p:txBody>
      </p:sp>
    </p:spTree>
    <p:extLst>
      <p:ext uri="{BB962C8B-B14F-4D97-AF65-F5344CB8AC3E}">
        <p14:creationId xmlns:p14="http://schemas.microsoft.com/office/powerpoint/2010/main" val="40789702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65125"/>
            <a:ext cx="7886700" cy="1325563"/>
          </a:xfrm>
        </p:spPr>
        <p:txBody>
          <a:bodyPr/>
          <a:lstStyle/>
          <a:p>
            <a:pPr algn="r"/>
            <a:r>
              <a:rPr lang="en-US" dirty="0"/>
              <a:t>Red flag</a:t>
            </a:r>
          </a:p>
        </p:txBody>
      </p:sp>
      <p:sp>
        <p:nvSpPr>
          <p:cNvPr id="4" name="Content Placeholder 2"/>
          <p:cNvSpPr>
            <a:spLocks noGrp="1"/>
          </p:cNvSpPr>
          <p:nvPr>
            <p:ph idx="1"/>
          </p:nvPr>
        </p:nvSpPr>
        <p:spPr>
          <a:xfrm>
            <a:off x="131904" y="1246715"/>
            <a:ext cx="9012096" cy="5171017"/>
          </a:xfrm>
        </p:spPr>
        <p:txBody>
          <a:bodyPr>
            <a:normAutofit/>
          </a:bodyPr>
          <a:lstStyle/>
          <a:p>
            <a:r>
              <a:rPr lang="en-US" dirty="0" err="1"/>
              <a:t>QuickSort</a:t>
            </a:r>
            <a:r>
              <a:rPr lang="en-US" dirty="0"/>
              <a:t>(A):</a:t>
            </a:r>
          </a:p>
          <a:p>
            <a:pPr lvl="1"/>
            <a:r>
              <a:rPr lang="en-US" b="1" dirty="0"/>
              <a:t>If </a:t>
            </a:r>
            <a:r>
              <a:rPr lang="en-US" dirty="0" err="1"/>
              <a:t>len</a:t>
            </a:r>
            <a:r>
              <a:rPr lang="en-US" dirty="0"/>
              <a:t>(A) &lt;= 1:</a:t>
            </a:r>
          </a:p>
          <a:p>
            <a:pPr lvl="2"/>
            <a:r>
              <a:rPr lang="en-US" sz="2400" b="1" dirty="0"/>
              <a:t>return</a:t>
            </a:r>
            <a:r>
              <a:rPr lang="en-US" sz="2400" dirty="0"/>
              <a:t> </a:t>
            </a:r>
          </a:p>
          <a:p>
            <a:pPr lvl="1"/>
            <a:r>
              <a:rPr lang="en-US" dirty="0"/>
              <a:t>Pick some x = A[</a:t>
            </a:r>
            <a:r>
              <a:rPr lang="en-US" dirty="0" err="1"/>
              <a:t>i</a:t>
            </a:r>
            <a:r>
              <a:rPr lang="en-US" dirty="0"/>
              <a:t>] at random.  Call this the </a:t>
            </a:r>
            <a:r>
              <a:rPr lang="en-US" b="1" dirty="0"/>
              <a:t>pivot</a:t>
            </a:r>
            <a:r>
              <a:rPr lang="en-US" dirty="0"/>
              <a:t>.</a:t>
            </a:r>
          </a:p>
          <a:p>
            <a:pPr lvl="1"/>
            <a:endParaRPr lang="en-US" dirty="0"/>
          </a:p>
          <a:p>
            <a:pPr lvl="1"/>
            <a:r>
              <a:rPr lang="en-US" dirty="0">
                <a:solidFill>
                  <a:schemeClr val="accent4"/>
                </a:solidFill>
              </a:rPr>
              <a:t>PARTITION</a:t>
            </a:r>
            <a:r>
              <a:rPr lang="en-US" dirty="0"/>
              <a:t> the rest of A into: </a:t>
            </a:r>
          </a:p>
          <a:p>
            <a:pPr lvl="2"/>
            <a:r>
              <a:rPr lang="en-US" sz="2400" dirty="0">
                <a:solidFill>
                  <a:schemeClr val="accent4"/>
                </a:solidFill>
              </a:rPr>
              <a:t>L (less than x) and </a:t>
            </a:r>
          </a:p>
          <a:p>
            <a:pPr lvl="2"/>
            <a:r>
              <a:rPr lang="en-US" sz="2400" dirty="0">
                <a:solidFill>
                  <a:schemeClr val="accent4"/>
                </a:solidFill>
              </a:rPr>
              <a:t>R (greater than x)</a:t>
            </a:r>
          </a:p>
          <a:p>
            <a:pPr lvl="1"/>
            <a:r>
              <a:rPr lang="en-US" dirty="0"/>
              <a:t>Replace A with  [L, x, R]  </a:t>
            </a:r>
            <a:r>
              <a:rPr lang="en-US" dirty="0">
                <a:solidFill>
                  <a:schemeClr val="accent4"/>
                </a:solidFill>
              </a:rPr>
              <a:t>(that is, rearrange A in this order)</a:t>
            </a:r>
          </a:p>
          <a:p>
            <a:pPr lvl="1"/>
            <a:r>
              <a:rPr lang="en-US" dirty="0" err="1"/>
              <a:t>QuickSort</a:t>
            </a:r>
            <a:r>
              <a:rPr lang="en-US" dirty="0"/>
              <a:t>(L) </a:t>
            </a:r>
          </a:p>
          <a:p>
            <a:pPr lvl="1"/>
            <a:r>
              <a:rPr lang="en-US" dirty="0" err="1"/>
              <a:t>QuickSort</a:t>
            </a:r>
            <a:r>
              <a:rPr lang="en-US" dirty="0"/>
              <a:t>(R) </a:t>
            </a:r>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9710290" flipH="1">
            <a:off x="5434961" y="-75450"/>
            <a:ext cx="1253943" cy="204602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142412" y="5033725"/>
                <a:ext cx="5869684" cy="1758045"/>
              </a:xfrm>
              <a:prstGeom prst="rect">
                <a:avLst/>
              </a:prstGeom>
              <a:solidFill>
                <a:schemeClr val="bg2"/>
              </a:solidFill>
              <a:ln>
                <a:solidFill>
                  <a:srgbClr val="7030A0"/>
                </a:solidFill>
              </a:ln>
            </p:spPr>
            <p:txBody>
              <a:bodyPr wrap="none">
                <a:spAutoFit/>
              </a:bodyPr>
              <a:lstStyle/>
              <a:p>
                <a:pPr marL="285750" indent="-285750">
                  <a:buFont typeface="Arial" charset="0"/>
                  <a:buChar char="•"/>
                </a:pPr>
                <a:r>
                  <a:rPr lang="en-US" sz="2000" dirty="0">
                    <a:solidFill>
                      <a:srgbClr val="7030A0"/>
                    </a:solidFill>
                  </a:rPr>
                  <a:t>Same recurrence relation:</a:t>
                </a:r>
              </a:p>
              <a:p>
                <a:pPr/>
                <a14:m>
                  <m:oMathPara xmlns:m="http://schemas.openxmlformats.org/officeDocument/2006/math">
                    <m:oMathParaPr>
                      <m:jc m:val="centerGroup"/>
                    </m:oMathParaPr>
                    <m:oMath xmlns:m="http://schemas.openxmlformats.org/officeDocument/2006/math">
                      <m:r>
                        <a:rPr lang="en-US" sz="2000" i="1">
                          <a:solidFill>
                            <a:srgbClr val="7030A0"/>
                          </a:solidFill>
                          <a:latin typeface="Cambria Math" charset="0"/>
                        </a:rPr>
                        <m:t>𝑇</m:t>
                      </m:r>
                      <m:d>
                        <m:dPr>
                          <m:ctrlPr>
                            <a:rPr lang="en-US" sz="2000" i="1">
                              <a:solidFill>
                                <a:srgbClr val="7030A0"/>
                              </a:solidFill>
                              <a:latin typeface="Cambria Math" panose="02040503050406030204" pitchFamily="18" charset="0"/>
                            </a:rPr>
                          </m:ctrlPr>
                        </m:dPr>
                        <m:e>
                          <m:r>
                            <a:rPr lang="en-US" sz="2000" i="1">
                              <a:solidFill>
                                <a:srgbClr val="7030A0"/>
                              </a:solidFill>
                              <a:latin typeface="Cambria Math" charset="0"/>
                            </a:rPr>
                            <m:t>𝑛</m:t>
                          </m:r>
                        </m:e>
                      </m:d>
                      <m:r>
                        <a:rPr lang="en-US" sz="2000" i="1">
                          <a:solidFill>
                            <a:srgbClr val="7030A0"/>
                          </a:solidFill>
                          <a:latin typeface="Cambria Math" charset="0"/>
                        </a:rPr>
                        <m:t>=</m:t>
                      </m:r>
                      <m:r>
                        <a:rPr lang="en-US" sz="2000" i="1">
                          <a:solidFill>
                            <a:srgbClr val="7030A0"/>
                          </a:solidFill>
                          <a:latin typeface="Cambria Math" charset="0"/>
                        </a:rPr>
                        <m:t>𝑇</m:t>
                      </m:r>
                      <m:d>
                        <m:dPr>
                          <m:ctrlPr>
                            <a:rPr lang="en-US" sz="2000" i="1">
                              <a:solidFill>
                                <a:srgbClr val="7030A0"/>
                              </a:solidFill>
                              <a:latin typeface="Cambria Math" panose="02040503050406030204" pitchFamily="18" charset="0"/>
                            </a:rPr>
                          </m:ctrlPr>
                        </m:dPr>
                        <m:e>
                          <m:r>
                            <a:rPr lang="en-US" sz="2000" i="1">
                              <a:solidFill>
                                <a:srgbClr val="7030A0"/>
                              </a:solidFill>
                              <a:latin typeface="Cambria Math" charset="0"/>
                            </a:rPr>
                            <m:t>|</m:t>
                          </m:r>
                          <m:r>
                            <a:rPr lang="en-US" sz="2000" i="1">
                              <a:solidFill>
                                <a:srgbClr val="7030A0"/>
                              </a:solidFill>
                              <a:latin typeface="Cambria Math" charset="0"/>
                            </a:rPr>
                            <m:t>𝐿</m:t>
                          </m:r>
                          <m:r>
                            <a:rPr lang="en-US" sz="2000" i="1">
                              <a:solidFill>
                                <a:srgbClr val="7030A0"/>
                              </a:solidFill>
                              <a:latin typeface="Cambria Math" charset="0"/>
                            </a:rPr>
                            <m:t>|</m:t>
                          </m:r>
                        </m:e>
                      </m:d>
                      <m:r>
                        <a:rPr lang="en-US" sz="2000" i="1">
                          <a:solidFill>
                            <a:srgbClr val="7030A0"/>
                          </a:solidFill>
                          <a:latin typeface="Cambria Math" charset="0"/>
                        </a:rPr>
                        <m:t>+</m:t>
                      </m:r>
                      <m:r>
                        <a:rPr lang="en-US" sz="2000" i="1">
                          <a:solidFill>
                            <a:srgbClr val="7030A0"/>
                          </a:solidFill>
                          <a:latin typeface="Cambria Math" charset="0"/>
                        </a:rPr>
                        <m:t>𝑇</m:t>
                      </m:r>
                      <m:d>
                        <m:dPr>
                          <m:ctrlPr>
                            <a:rPr lang="en-US" sz="2000" i="1">
                              <a:solidFill>
                                <a:srgbClr val="7030A0"/>
                              </a:solidFill>
                              <a:latin typeface="Cambria Math" panose="02040503050406030204" pitchFamily="18" charset="0"/>
                            </a:rPr>
                          </m:ctrlPr>
                        </m:dPr>
                        <m:e>
                          <m:d>
                            <m:dPr>
                              <m:begChr m:val="|"/>
                              <m:endChr m:val="|"/>
                              <m:ctrlPr>
                                <a:rPr lang="en-US" sz="2000" i="1">
                                  <a:solidFill>
                                    <a:srgbClr val="7030A0"/>
                                  </a:solidFill>
                                  <a:latin typeface="Cambria Math" panose="02040503050406030204" pitchFamily="18" charset="0"/>
                                </a:rPr>
                              </m:ctrlPr>
                            </m:dPr>
                            <m:e>
                              <m:r>
                                <a:rPr lang="en-US" sz="2000" i="1">
                                  <a:solidFill>
                                    <a:srgbClr val="7030A0"/>
                                  </a:solidFill>
                                  <a:latin typeface="Cambria Math" charset="0"/>
                                </a:rPr>
                                <m:t>𝑅</m:t>
                              </m:r>
                            </m:e>
                          </m:d>
                        </m:e>
                      </m:d>
                      <m:r>
                        <a:rPr lang="en-US" sz="2000" i="1">
                          <a:solidFill>
                            <a:srgbClr val="7030A0"/>
                          </a:solidFill>
                          <a:latin typeface="Cambria Math" charset="0"/>
                        </a:rPr>
                        <m:t>+ </m:t>
                      </m:r>
                      <m:r>
                        <a:rPr lang="en-US" sz="2000" i="1">
                          <a:solidFill>
                            <a:srgbClr val="7030A0"/>
                          </a:solidFill>
                          <a:latin typeface="Cambria Math" charset="0"/>
                        </a:rPr>
                        <m:t>𝑂</m:t>
                      </m:r>
                      <m:d>
                        <m:dPr>
                          <m:ctrlPr>
                            <a:rPr lang="en-US" sz="2000" i="1">
                              <a:solidFill>
                                <a:srgbClr val="7030A0"/>
                              </a:solidFill>
                              <a:latin typeface="Cambria Math" panose="02040503050406030204" pitchFamily="18" charset="0"/>
                            </a:rPr>
                          </m:ctrlPr>
                        </m:dPr>
                        <m:e>
                          <m:r>
                            <a:rPr lang="en-US" sz="2000" i="1">
                              <a:solidFill>
                                <a:srgbClr val="7030A0"/>
                              </a:solidFill>
                              <a:latin typeface="Cambria Math" charset="0"/>
                            </a:rPr>
                            <m:t>𝑛</m:t>
                          </m:r>
                        </m:e>
                      </m:d>
                    </m:oMath>
                  </m:oMathPara>
                </a14:m>
                <a:endParaRPr lang="en-US" sz="2000" dirty="0">
                  <a:solidFill>
                    <a:srgbClr val="7030A0"/>
                  </a:solidFill>
                </a:endParaRPr>
              </a:p>
              <a:p>
                <a:pPr marL="342900" indent="-342900">
                  <a:buFont typeface="Arial" panose="020B0604020202020204" pitchFamily="34" charset="0"/>
                  <a:buChar char="•"/>
                </a:pPr>
                <a:r>
                  <a:rPr lang="en-US" sz="2000" dirty="0">
                    <a:solidFill>
                      <a:srgbClr val="7030A0"/>
                    </a:solidFill>
                  </a:rPr>
                  <a:t>We still have </a:t>
                </a:r>
                <a14:m>
                  <m:oMath xmlns:m="http://schemas.openxmlformats.org/officeDocument/2006/math">
                    <m:r>
                      <a:rPr lang="en-US" sz="2000" i="1" dirty="0" smtClean="0">
                        <a:solidFill>
                          <a:srgbClr val="7030A0"/>
                        </a:solidFill>
                        <a:latin typeface="Cambria Math" panose="02040503050406030204" pitchFamily="18" charset="0"/>
                      </a:rPr>
                      <m:t>𝐸</m:t>
                    </m:r>
                    <m:d>
                      <m:dPr>
                        <m:begChr m:val="["/>
                        <m:endChr m:val="]"/>
                        <m:ctrlPr>
                          <a:rPr lang="en-US" sz="2000" i="1" dirty="0" smtClean="0">
                            <a:solidFill>
                              <a:srgbClr val="7030A0"/>
                            </a:solidFill>
                            <a:latin typeface="Cambria Math" panose="02040503050406030204" pitchFamily="18" charset="0"/>
                          </a:rPr>
                        </m:ctrlPr>
                      </m:dPr>
                      <m:e>
                        <m:d>
                          <m:dPr>
                            <m:begChr m:val="|"/>
                            <m:endChr m:val="|"/>
                            <m:ctrlPr>
                              <a:rPr lang="en-US" sz="2000" i="1" dirty="0" smtClean="0">
                                <a:solidFill>
                                  <a:srgbClr val="7030A0"/>
                                </a:solidFill>
                                <a:latin typeface="Cambria Math" panose="02040503050406030204" pitchFamily="18" charset="0"/>
                              </a:rPr>
                            </m:ctrlPr>
                          </m:dPr>
                          <m:e>
                            <m:r>
                              <a:rPr lang="en-US" sz="2000" i="1" dirty="0" smtClean="0">
                                <a:solidFill>
                                  <a:srgbClr val="7030A0"/>
                                </a:solidFill>
                                <a:latin typeface="Cambria Math" panose="02040503050406030204" pitchFamily="18" charset="0"/>
                              </a:rPr>
                              <m:t>𝐿</m:t>
                            </m:r>
                          </m:e>
                        </m:d>
                      </m:e>
                    </m:d>
                    <m:r>
                      <a:rPr lang="en-US" sz="2000" i="1" dirty="0" smtClean="0">
                        <a:solidFill>
                          <a:srgbClr val="7030A0"/>
                        </a:solidFill>
                        <a:latin typeface="Cambria Math" panose="02040503050406030204" pitchFamily="18" charset="0"/>
                      </a:rPr>
                      <m:t>= </m:t>
                    </m:r>
                    <m:r>
                      <a:rPr lang="en-US" sz="2000" i="1" dirty="0" smtClean="0">
                        <a:solidFill>
                          <a:srgbClr val="7030A0"/>
                        </a:solidFill>
                        <a:latin typeface="Cambria Math" panose="02040503050406030204" pitchFamily="18" charset="0"/>
                      </a:rPr>
                      <m:t>𝐸</m:t>
                    </m:r>
                    <m:d>
                      <m:dPr>
                        <m:begChr m:val="["/>
                        <m:endChr m:val="]"/>
                        <m:ctrlPr>
                          <a:rPr lang="en-US" sz="2000" i="1" dirty="0" smtClean="0">
                            <a:solidFill>
                              <a:srgbClr val="7030A0"/>
                            </a:solidFill>
                            <a:latin typeface="Cambria Math" panose="02040503050406030204" pitchFamily="18" charset="0"/>
                          </a:rPr>
                        </m:ctrlPr>
                      </m:dPr>
                      <m:e>
                        <m:d>
                          <m:dPr>
                            <m:begChr m:val="|"/>
                            <m:endChr m:val="|"/>
                            <m:ctrlPr>
                              <a:rPr lang="en-US" sz="2000" i="1" dirty="0" smtClean="0">
                                <a:solidFill>
                                  <a:srgbClr val="7030A0"/>
                                </a:solidFill>
                                <a:latin typeface="Cambria Math" panose="02040503050406030204" pitchFamily="18" charset="0"/>
                              </a:rPr>
                            </m:ctrlPr>
                          </m:dPr>
                          <m:e>
                            <m:r>
                              <a:rPr lang="en-US" sz="2000" i="1" dirty="0" smtClean="0">
                                <a:solidFill>
                                  <a:srgbClr val="7030A0"/>
                                </a:solidFill>
                                <a:latin typeface="Cambria Math" panose="02040503050406030204" pitchFamily="18" charset="0"/>
                              </a:rPr>
                              <m:t>𝑅</m:t>
                            </m:r>
                          </m:e>
                        </m:d>
                      </m:e>
                    </m:d>
                    <m:r>
                      <a:rPr lang="en-US" sz="2000" i="1" dirty="0" smtClean="0">
                        <a:solidFill>
                          <a:srgbClr val="7030A0"/>
                        </a:solidFill>
                        <a:latin typeface="Cambria Math" panose="02040503050406030204" pitchFamily="18" charset="0"/>
                      </a:rPr>
                      <m:t>=</m:t>
                    </m:r>
                    <m:f>
                      <m:fPr>
                        <m:ctrlPr>
                          <a:rPr lang="en-US" sz="2000" b="0" i="1" dirty="0" smtClean="0">
                            <a:solidFill>
                              <a:srgbClr val="7030A0"/>
                            </a:solidFill>
                            <a:latin typeface="Cambria Math" panose="02040503050406030204" pitchFamily="18" charset="0"/>
                          </a:rPr>
                        </m:ctrlPr>
                      </m:fPr>
                      <m:num>
                        <m:r>
                          <a:rPr lang="en-US" sz="2000" b="0" i="1" dirty="0" smtClean="0">
                            <a:solidFill>
                              <a:srgbClr val="7030A0"/>
                            </a:solidFill>
                            <a:latin typeface="Cambria Math" panose="02040503050406030204" pitchFamily="18" charset="0"/>
                          </a:rPr>
                          <m:t>𝑛</m:t>
                        </m:r>
                        <m:r>
                          <a:rPr lang="en-US" sz="2000" b="0" i="1" dirty="0" smtClean="0">
                            <a:solidFill>
                              <a:srgbClr val="7030A0"/>
                            </a:solidFill>
                            <a:latin typeface="Cambria Math" panose="02040503050406030204" pitchFamily="18" charset="0"/>
                          </a:rPr>
                          <m:t>−1 </m:t>
                        </m:r>
                      </m:num>
                      <m:den>
                        <m:r>
                          <a:rPr lang="en-US" sz="2000" b="0" i="1" dirty="0" smtClean="0">
                            <a:solidFill>
                              <a:srgbClr val="7030A0"/>
                            </a:solidFill>
                            <a:latin typeface="Cambria Math" panose="02040503050406030204" pitchFamily="18" charset="0"/>
                          </a:rPr>
                          <m:t>2</m:t>
                        </m:r>
                      </m:den>
                    </m:f>
                    <m:r>
                      <a:rPr lang="en-US" sz="2000" i="1" dirty="0" smtClean="0">
                        <a:solidFill>
                          <a:srgbClr val="7030A0"/>
                        </a:solidFill>
                        <a:latin typeface="Cambria Math" panose="02040503050406030204" pitchFamily="18" charset="0"/>
                      </a:rPr>
                      <m:t> </m:t>
                    </m:r>
                  </m:oMath>
                </a14:m>
                <a:endParaRPr lang="en-US" sz="2000" dirty="0">
                  <a:solidFill>
                    <a:srgbClr val="7030A0"/>
                  </a:solidFill>
                </a:endParaRPr>
              </a:p>
              <a:p>
                <a:pPr marL="285750" indent="-285750">
                  <a:buFont typeface="Arial" charset="0"/>
                  <a:buChar char="•"/>
                </a:pPr>
                <a:r>
                  <a:rPr lang="en-US" sz="2000" dirty="0">
                    <a:solidFill>
                      <a:srgbClr val="7030A0"/>
                    </a:solidFill>
                  </a:rPr>
                  <a:t>But now, one of |L| or |R| is always n-1.</a:t>
                </a:r>
              </a:p>
              <a:p>
                <a:pPr marL="285750" indent="-285750">
                  <a:buFont typeface="Arial" charset="0"/>
                  <a:buChar char="•"/>
                </a:pPr>
                <a:r>
                  <a:rPr lang="en-US" sz="2000" dirty="0">
                    <a:solidFill>
                      <a:srgbClr val="7030A0"/>
                    </a:solidFill>
                  </a:rPr>
                  <a:t>You check: Running time is </a:t>
                </a:r>
                <a14:m>
                  <m:oMath xmlns:m="http://schemas.openxmlformats.org/officeDocument/2006/math">
                    <m:r>
                      <m:rPr>
                        <m:sty m:val="p"/>
                      </m:rPr>
                      <a:rPr lang="en-US" sz="2000" b="0" i="0" dirty="0" smtClean="0">
                        <a:solidFill>
                          <a:srgbClr val="7030A0"/>
                        </a:solidFill>
                        <a:latin typeface="Cambria Math" panose="02040503050406030204" pitchFamily="18" charset="0"/>
                      </a:rPr>
                      <m:t>Θ</m:t>
                    </m:r>
                  </m:oMath>
                </a14:m>
                <a:r>
                  <a:rPr lang="en-US" sz="2000" dirty="0">
                    <a:solidFill>
                      <a:srgbClr val="7030A0"/>
                    </a:solidFill>
                  </a:rPr>
                  <a:t>(n</a:t>
                </a:r>
                <a:r>
                  <a:rPr lang="en-US" sz="2000" baseline="30000" dirty="0">
                    <a:solidFill>
                      <a:srgbClr val="7030A0"/>
                    </a:solidFill>
                  </a:rPr>
                  <a:t>2</a:t>
                </a:r>
                <a:r>
                  <a:rPr lang="en-US" sz="2000" dirty="0">
                    <a:solidFill>
                      <a:srgbClr val="7030A0"/>
                    </a:solidFill>
                  </a:rPr>
                  <a:t>), with probability 1.</a:t>
                </a:r>
              </a:p>
            </p:txBody>
          </p:sp>
        </mc:Choice>
        <mc:Fallback xmlns="">
          <p:sp>
            <p:nvSpPr>
              <p:cNvPr id="6" name="Rectangle 5"/>
              <p:cNvSpPr>
                <a:spLocks noRot="1" noChangeAspect="1" noMove="1" noResize="1" noEditPoints="1" noAdjustHandles="1" noChangeArrowheads="1" noChangeShapeType="1" noTextEdit="1"/>
              </p:cNvSpPr>
              <p:nvPr/>
            </p:nvSpPr>
            <p:spPr>
              <a:xfrm>
                <a:off x="3142412" y="5033725"/>
                <a:ext cx="5869684" cy="1758045"/>
              </a:xfrm>
              <a:prstGeom prst="rect">
                <a:avLst/>
              </a:prstGeom>
              <a:blipFill>
                <a:blip r:embed="rId3"/>
                <a:stretch>
                  <a:fillRect l="-645" t="-2143" b="-4286"/>
                </a:stretch>
              </a:blipFill>
              <a:ln>
                <a:solidFill>
                  <a:srgbClr val="7030A0"/>
                </a:solidFill>
              </a:ln>
            </p:spPr>
            <p:txBody>
              <a:bodyPr/>
              <a:lstStyle/>
              <a:p>
                <a:r>
                  <a:rPr lang="en-US">
                    <a:noFill/>
                  </a:rPr>
                  <a:t> </a:t>
                </a:r>
              </a:p>
            </p:txBody>
          </p:sp>
        </mc:Fallback>
      </mc:AlternateContent>
      <p:sp>
        <p:nvSpPr>
          <p:cNvPr id="7" name="TextBox 6"/>
          <p:cNvSpPr txBox="1"/>
          <p:nvPr/>
        </p:nvSpPr>
        <p:spPr>
          <a:xfrm>
            <a:off x="5710095" y="1501084"/>
            <a:ext cx="3302001" cy="646331"/>
          </a:xfrm>
          <a:prstGeom prst="rect">
            <a:avLst/>
          </a:prstGeom>
          <a:noFill/>
        </p:spPr>
        <p:txBody>
          <a:bodyPr wrap="square" rtlCol="0">
            <a:spAutoFit/>
          </a:bodyPr>
          <a:lstStyle/>
          <a:p>
            <a:pPr algn="r"/>
            <a:r>
              <a:rPr lang="en-US" dirty="0">
                <a:solidFill>
                  <a:srgbClr val="CF6E6C"/>
                </a:solidFill>
              </a:rPr>
              <a:t>We can use the same argument to prove something false.</a:t>
            </a:r>
          </a:p>
        </p:txBody>
      </p:sp>
      <p:sp>
        <p:nvSpPr>
          <p:cNvPr id="10" name="Rectangle 9"/>
          <p:cNvSpPr/>
          <p:nvPr/>
        </p:nvSpPr>
        <p:spPr>
          <a:xfrm>
            <a:off x="0" y="2472699"/>
            <a:ext cx="8195733" cy="769441"/>
          </a:xfrm>
          <a:prstGeom prst="rect">
            <a:avLst/>
          </a:prstGeom>
          <a:solidFill>
            <a:schemeClr val="bg1"/>
          </a:solidFill>
          <a:ln>
            <a:solidFill>
              <a:srgbClr val="CF6E6C"/>
            </a:solidFill>
          </a:ln>
        </p:spPr>
        <p:txBody>
          <a:bodyPr wrap="square">
            <a:spAutoFit/>
          </a:bodyPr>
          <a:lstStyle/>
          <a:p>
            <a:pPr marL="742950" lvl="1" indent="-285750">
              <a:buFont typeface="Arial" charset="0"/>
              <a:buChar char="•"/>
            </a:pPr>
            <a:r>
              <a:rPr lang="en-US" sz="2400" b="1" dirty="0">
                <a:solidFill>
                  <a:srgbClr val="CF6E6C"/>
                </a:solidFill>
              </a:rPr>
              <a:t>Pick the pivot x to be either max(A) or min(A), randomly</a:t>
            </a:r>
          </a:p>
          <a:p>
            <a:pPr marL="1200150" lvl="2" indent="-285750">
              <a:buFont typeface="Arial" charset="0"/>
              <a:buChar char="•"/>
            </a:pPr>
            <a:r>
              <a:rPr lang="en-US" sz="2000" dirty="0">
                <a:solidFill>
                  <a:srgbClr val="CF6E6C"/>
                </a:solidFill>
              </a:rPr>
              <a:t>\\ We can find the max and min in O(n) time</a:t>
            </a:r>
          </a:p>
        </p:txBody>
      </p:sp>
      <p:sp>
        <p:nvSpPr>
          <p:cNvPr id="12" name="TextBox 11"/>
          <p:cNvSpPr txBox="1"/>
          <p:nvPr/>
        </p:nvSpPr>
        <p:spPr>
          <a:xfrm>
            <a:off x="357716" y="1175754"/>
            <a:ext cx="895350" cy="523220"/>
          </a:xfrm>
          <a:prstGeom prst="rect">
            <a:avLst/>
          </a:prstGeom>
          <a:solidFill>
            <a:schemeClr val="bg1"/>
          </a:solidFill>
          <a:ln>
            <a:solidFill>
              <a:srgbClr val="CF6E6C"/>
            </a:solidFill>
          </a:ln>
        </p:spPr>
        <p:txBody>
          <a:bodyPr wrap="square" rtlCol="0">
            <a:spAutoFit/>
          </a:bodyPr>
          <a:lstStyle/>
          <a:p>
            <a:r>
              <a:rPr lang="en-US" sz="2800" b="1" dirty="0">
                <a:solidFill>
                  <a:srgbClr val="CF6E6C"/>
                </a:solidFill>
              </a:rPr>
              <a:t>Slow</a:t>
            </a:r>
          </a:p>
        </p:txBody>
      </p:sp>
      <p:sp>
        <p:nvSpPr>
          <p:cNvPr id="13" name="TextBox 12"/>
          <p:cNvSpPr txBox="1"/>
          <p:nvPr/>
        </p:nvSpPr>
        <p:spPr>
          <a:xfrm>
            <a:off x="807508" y="4802893"/>
            <a:ext cx="810683" cy="461665"/>
          </a:xfrm>
          <a:prstGeom prst="rect">
            <a:avLst/>
          </a:prstGeom>
          <a:solidFill>
            <a:schemeClr val="bg1"/>
          </a:solidFill>
          <a:ln>
            <a:solidFill>
              <a:srgbClr val="CF6E6C"/>
            </a:solidFill>
          </a:ln>
        </p:spPr>
        <p:txBody>
          <a:bodyPr wrap="square" rtlCol="0">
            <a:spAutoFit/>
          </a:bodyPr>
          <a:lstStyle/>
          <a:p>
            <a:pPr algn="r"/>
            <a:r>
              <a:rPr lang="en-US" sz="2400" b="1" dirty="0">
                <a:solidFill>
                  <a:srgbClr val="CF6E6C"/>
                </a:solidFill>
              </a:rPr>
              <a:t>Slow</a:t>
            </a:r>
          </a:p>
        </p:txBody>
      </p:sp>
      <p:sp>
        <p:nvSpPr>
          <p:cNvPr id="14" name="TextBox 13"/>
          <p:cNvSpPr txBox="1"/>
          <p:nvPr/>
        </p:nvSpPr>
        <p:spPr>
          <a:xfrm>
            <a:off x="790574" y="5175424"/>
            <a:ext cx="810683" cy="461665"/>
          </a:xfrm>
          <a:prstGeom prst="rect">
            <a:avLst/>
          </a:prstGeom>
          <a:solidFill>
            <a:schemeClr val="bg1"/>
          </a:solidFill>
          <a:ln>
            <a:solidFill>
              <a:srgbClr val="CF6E6C"/>
            </a:solidFill>
          </a:ln>
        </p:spPr>
        <p:txBody>
          <a:bodyPr wrap="square" rtlCol="0">
            <a:spAutoFit/>
          </a:bodyPr>
          <a:lstStyle/>
          <a:p>
            <a:pPr algn="r"/>
            <a:r>
              <a:rPr lang="en-US" sz="2400" b="1" dirty="0">
                <a:solidFill>
                  <a:srgbClr val="CF6E6C"/>
                </a:solidFill>
              </a:rPr>
              <a:t>Slow</a:t>
            </a:r>
          </a:p>
        </p:txBody>
      </p:sp>
    </p:spTree>
    <p:extLst>
      <p:ext uri="{BB962C8B-B14F-4D97-AF65-F5344CB8AC3E}">
        <p14:creationId xmlns:p14="http://schemas.microsoft.com/office/powerpoint/2010/main" val="125127130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3"/>
      <p:bldP spid="6" grpId="0" uiExpand="1" build="p" animBg="1"/>
      <p:bldP spid="10"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08" y="208252"/>
            <a:ext cx="7886700" cy="1325563"/>
          </a:xfrm>
        </p:spPr>
        <p:txBody>
          <a:bodyPr/>
          <a:lstStyle/>
          <a:p>
            <a:r>
              <a:rPr lang="en-US" dirty="0"/>
              <a:t>The expected running time of </a:t>
            </a:r>
            <a:r>
              <a:rPr lang="en-US" dirty="0" err="1"/>
              <a:t>SlowSort</a:t>
            </a:r>
            <a:r>
              <a:rPr lang="en-US" dirty="0"/>
              <a:t> is O(</a:t>
            </a:r>
            <a:r>
              <a:rPr lang="en-US" dirty="0" err="1"/>
              <a:t>nlog</a:t>
            </a:r>
            <a:r>
              <a:rPr lang="en-US" dirty="0"/>
              <a:t>(n)).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8808" y="2506662"/>
                <a:ext cx="7886700" cy="3640138"/>
              </a:xfrm>
            </p:spPr>
            <p:txBody>
              <a:bodyPr>
                <a:normAutofit/>
              </a:bodyPr>
              <a:lstStyle/>
              <a:p>
                <a14:m>
                  <m:oMath xmlns:m="http://schemas.openxmlformats.org/officeDocument/2006/math">
                    <m:r>
                      <a:rPr lang="en-US" sz="2400" i="1" dirty="0" smtClean="0">
                        <a:latin typeface="Cambria Math" charset="0"/>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𝐿</m:t>
                            </m:r>
                          </m:e>
                        </m:d>
                      </m:e>
                    </m:d>
                    <m:r>
                      <a:rPr lang="en-US" sz="2400" i="1" dirty="0" smtClean="0">
                        <a:latin typeface="Cambria Math" charset="0"/>
                        <a:sym typeface="Wingdings"/>
                      </a:rPr>
                      <m:t>= </m:t>
                    </m:r>
                    <m:r>
                      <a:rPr lang="en-US" sz="2400" i="1" dirty="0" smtClean="0">
                        <a:latin typeface="Cambria Math" charset="0"/>
                        <a:sym typeface="Wingdings"/>
                      </a:rPr>
                      <m:t>𝐸</m:t>
                    </m:r>
                    <m:d>
                      <m:dPr>
                        <m:begChr m:val="["/>
                        <m:endChr m:val="]"/>
                        <m:ctrlPr>
                          <a:rPr lang="en-US" sz="2400" i="1" dirty="0" smtClean="0">
                            <a:latin typeface="Cambria Math" panose="02040503050406030204" pitchFamily="18" charset="0"/>
                            <a:sym typeface="Wingdings"/>
                          </a:rPr>
                        </m:ctrlPr>
                      </m:dPr>
                      <m:e>
                        <m:d>
                          <m:dPr>
                            <m:begChr m:val="|"/>
                            <m:endChr m:val="|"/>
                            <m:ctrlPr>
                              <a:rPr lang="en-US" sz="2400" i="1" dirty="0" smtClean="0">
                                <a:latin typeface="Cambria Math" panose="02040503050406030204" pitchFamily="18" charset="0"/>
                                <a:sym typeface="Wingdings"/>
                              </a:rPr>
                            </m:ctrlPr>
                          </m:dPr>
                          <m:e>
                            <m:r>
                              <a:rPr lang="en-US" sz="2400" i="1" dirty="0" smtClean="0">
                                <a:latin typeface="Cambria Math" charset="0"/>
                                <a:sym typeface="Wingdings"/>
                              </a:rPr>
                              <m:t>𝑅</m:t>
                            </m:r>
                          </m:e>
                        </m:d>
                      </m:e>
                    </m:d>
                    <m:r>
                      <a:rPr lang="en-US" sz="2400" i="1" dirty="0" smtClean="0">
                        <a:latin typeface="Cambria Math" charset="0"/>
                        <a:sym typeface="Wingdings"/>
                      </a:rPr>
                      <m:t>=</m:t>
                    </m:r>
                    <m:f>
                      <m:fPr>
                        <m:ctrlPr>
                          <a:rPr lang="en-US" sz="2400" i="1" dirty="0" smtClean="0">
                            <a:latin typeface="Cambria Math" panose="02040503050406030204" pitchFamily="18" charset="0"/>
                            <a:sym typeface="Wingdings"/>
                          </a:rPr>
                        </m:ctrlPr>
                      </m:fPr>
                      <m:num>
                        <m:r>
                          <a:rPr lang="en-US" sz="2400" i="1" dirty="0" smtClean="0">
                            <a:latin typeface="Cambria Math" charset="0"/>
                            <a:sym typeface="Wingdings"/>
                          </a:rPr>
                          <m:t>𝑛</m:t>
                        </m:r>
                        <m:r>
                          <a:rPr lang="en-US" sz="2400" b="0" i="1" dirty="0" smtClean="0">
                            <a:latin typeface="Cambria Math" charset="0"/>
                            <a:sym typeface="Wingdings"/>
                          </a:rPr>
                          <m:t>−1</m:t>
                        </m:r>
                      </m:num>
                      <m:den>
                        <m:r>
                          <a:rPr lang="en-US" sz="2400" i="1" dirty="0" smtClean="0">
                            <a:latin typeface="Cambria Math" charset="0"/>
                            <a:sym typeface="Wingdings"/>
                          </a:rPr>
                          <m:t>2</m:t>
                        </m:r>
                      </m:den>
                    </m:f>
                  </m:oMath>
                </a14:m>
                <a:r>
                  <a:rPr lang="en-US" sz="2400" dirty="0">
                    <a:sym typeface="Wingdings"/>
                  </a:rPr>
                  <a:t>.</a:t>
                </a:r>
              </a:p>
              <a:p>
                <a:pPr lvl="1"/>
                <a:r>
                  <a:rPr lang="en-US" sz="2000" dirty="0">
                    <a:solidFill>
                      <a:schemeClr val="accent4"/>
                    </a:solidFill>
                    <a:sym typeface="Wingdings"/>
                  </a:rPr>
                  <a:t>The expected number of items on each side of the pivot is half of the things.</a:t>
                </a:r>
              </a:p>
              <a:p>
                <a:r>
                  <a:rPr lang="en-US" sz="2400" dirty="0">
                    <a:sym typeface="Wingdings"/>
                  </a:rPr>
                  <a:t>If that occurs, </a:t>
                </a:r>
                <a:r>
                  <a:rPr lang="en-US" sz="2400" dirty="0">
                    <a:solidFill>
                      <a:schemeClr val="tx1"/>
                    </a:solidFill>
                    <a:sym typeface="Wingdings"/>
                  </a:rPr>
                  <a:t>the running time is </a:t>
                </a:r>
                <a14:m>
                  <m:oMath xmlns:m="http://schemas.openxmlformats.org/officeDocument/2006/math">
                    <m:r>
                      <a:rPr lang="en-US" sz="2400" i="1" dirty="0">
                        <a:solidFill>
                          <a:schemeClr val="tx1"/>
                        </a:solidFill>
                        <a:latin typeface="Cambria Math" charset="0"/>
                      </a:rPr>
                      <m:t>𝑇</m:t>
                    </m:r>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 = </m:t>
                    </m:r>
                    <m:r>
                      <a:rPr lang="en-US" sz="2400" i="1" dirty="0">
                        <a:solidFill>
                          <a:schemeClr val="tx1"/>
                        </a:solidFill>
                        <a:latin typeface="Cambria Math" charset="0"/>
                      </a:rPr>
                      <m:t>𝑂</m:t>
                    </m:r>
                    <m:r>
                      <a:rPr lang="en-US" sz="2400" i="1" dirty="0">
                        <a:solidFill>
                          <a:schemeClr val="tx1"/>
                        </a:solidFill>
                        <a:latin typeface="Cambria Math" charset="0"/>
                      </a:rPr>
                      <m:t>(</m:t>
                    </m:r>
                    <m:r>
                      <a:rPr lang="en-US" sz="2400" i="1" dirty="0" err="1">
                        <a:solidFill>
                          <a:schemeClr val="tx1"/>
                        </a:solidFill>
                        <a:latin typeface="Cambria Math" charset="0"/>
                      </a:rPr>
                      <m:t>𝑛</m:t>
                    </m:r>
                    <m:func>
                      <m:funcPr>
                        <m:ctrlPr>
                          <a:rPr lang="en-US" sz="2400" i="1" dirty="0">
                            <a:solidFill>
                              <a:schemeClr val="tx1"/>
                            </a:solidFill>
                            <a:latin typeface="Cambria Math" panose="02040503050406030204" pitchFamily="18" charset="0"/>
                          </a:rPr>
                        </m:ctrlPr>
                      </m:funcPr>
                      <m:fName>
                        <m:r>
                          <m:rPr>
                            <m:sty m:val="p"/>
                          </m:rPr>
                          <a:rPr lang="en-US" sz="2400" dirty="0" err="1">
                            <a:solidFill>
                              <a:schemeClr val="tx1"/>
                            </a:solidFill>
                            <a:latin typeface="Cambria Math" charset="0"/>
                          </a:rPr>
                          <m:t>log</m:t>
                        </m:r>
                      </m:fName>
                      <m:e>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m:t>
                        </m:r>
                      </m:e>
                    </m:func>
                    <m:r>
                      <a:rPr lang="en-US" sz="2400" i="1" dirty="0">
                        <a:solidFill>
                          <a:schemeClr val="tx1"/>
                        </a:solidFill>
                        <a:latin typeface="Cambria Math" charset="0"/>
                      </a:rPr>
                      <m:t>).</m:t>
                    </m:r>
                  </m:oMath>
                </a14:m>
                <a:endParaRPr lang="en-US" sz="2400" dirty="0">
                  <a:solidFill>
                    <a:schemeClr val="tx1"/>
                  </a:solidFill>
                </a:endParaRPr>
              </a:p>
              <a:p>
                <a:pPr lvl="1"/>
                <a:r>
                  <a:rPr lang="en-US" sz="2000" dirty="0">
                    <a:solidFill>
                      <a:schemeClr val="accent4"/>
                    </a:solidFill>
                  </a:rPr>
                  <a:t>Since the relevant recurrence relation is </a:t>
                </a:r>
                <a14:m>
                  <m:oMath xmlns:m="http://schemas.openxmlformats.org/officeDocument/2006/math">
                    <m:r>
                      <a:rPr lang="en-US" sz="2000" i="1" dirty="0">
                        <a:solidFill>
                          <a:schemeClr val="accent4"/>
                        </a:solidFill>
                        <a:latin typeface="Cambria Math" charset="0"/>
                      </a:rPr>
                      <m:t>𝑇</m:t>
                    </m:r>
                    <m:d>
                      <m:dPr>
                        <m:ctrlPr>
                          <a:rPr lang="en-US" sz="2000" i="1" dirty="0">
                            <a:solidFill>
                              <a:schemeClr val="accent4"/>
                            </a:solidFill>
                            <a:latin typeface="Cambria Math" panose="02040503050406030204" pitchFamily="18" charset="0"/>
                          </a:rPr>
                        </m:ctrlPr>
                      </m:dPr>
                      <m:e>
                        <m:r>
                          <a:rPr lang="en-US" sz="2000" i="1" dirty="0">
                            <a:solidFill>
                              <a:schemeClr val="accent4"/>
                            </a:solidFill>
                            <a:latin typeface="Cambria Math" charset="0"/>
                          </a:rPr>
                          <m:t>𝑛</m:t>
                        </m:r>
                      </m:e>
                    </m:d>
                    <m:r>
                      <a:rPr lang="en-US" sz="2000" b="0" i="1" dirty="0" smtClean="0">
                        <a:solidFill>
                          <a:schemeClr val="accent4"/>
                        </a:solidFill>
                        <a:latin typeface="Cambria Math" panose="02040503050406030204" pitchFamily="18" charset="0"/>
                      </a:rPr>
                      <m:t>=2</m:t>
                    </m:r>
                    <m:r>
                      <a:rPr lang="en-US" sz="2000" b="0" i="1" dirty="0" smtClean="0">
                        <a:solidFill>
                          <a:schemeClr val="accent4"/>
                        </a:solidFill>
                        <a:latin typeface="Cambria Math" panose="02040503050406030204" pitchFamily="18" charset="0"/>
                      </a:rPr>
                      <m:t>𝑇</m:t>
                    </m:r>
                    <m:d>
                      <m:dPr>
                        <m:ctrlPr>
                          <a:rPr lang="en-US" sz="2000" b="0" i="1" dirty="0" smtClean="0">
                            <a:solidFill>
                              <a:schemeClr val="accent4"/>
                            </a:solidFill>
                            <a:latin typeface="Cambria Math" panose="02040503050406030204" pitchFamily="18" charset="0"/>
                          </a:rPr>
                        </m:ctrlPr>
                      </m:dPr>
                      <m:e>
                        <m:f>
                          <m:fPr>
                            <m:ctrlPr>
                              <a:rPr lang="en-US" sz="2000" b="0" i="1" dirty="0" smtClean="0">
                                <a:solidFill>
                                  <a:schemeClr val="accent4"/>
                                </a:solidFill>
                                <a:latin typeface="Cambria Math" panose="02040503050406030204" pitchFamily="18" charset="0"/>
                              </a:rPr>
                            </m:ctrlPr>
                          </m:fPr>
                          <m:num>
                            <m:r>
                              <a:rPr lang="en-US" sz="2000" b="0" i="1" dirty="0" smtClean="0">
                                <a:solidFill>
                                  <a:schemeClr val="accent4"/>
                                </a:solidFill>
                                <a:latin typeface="Cambria Math" panose="02040503050406030204" pitchFamily="18" charset="0"/>
                              </a:rPr>
                              <m:t>𝑛</m:t>
                            </m:r>
                            <m:r>
                              <a:rPr lang="en-US" sz="2000" b="0" i="1" dirty="0" smtClean="0">
                                <a:solidFill>
                                  <a:schemeClr val="accent4"/>
                                </a:solidFill>
                                <a:latin typeface="Cambria Math" panose="02040503050406030204" pitchFamily="18" charset="0"/>
                              </a:rPr>
                              <m:t>−1</m:t>
                            </m:r>
                          </m:num>
                          <m:den>
                            <m:r>
                              <a:rPr lang="en-US" sz="2000" b="0" i="1" dirty="0" smtClean="0">
                                <a:solidFill>
                                  <a:schemeClr val="accent4"/>
                                </a:solidFill>
                                <a:latin typeface="Cambria Math" panose="02040503050406030204" pitchFamily="18" charset="0"/>
                              </a:rPr>
                              <m:t>2</m:t>
                            </m:r>
                          </m:den>
                        </m:f>
                      </m:e>
                    </m:d>
                    <m:r>
                      <a:rPr lang="en-US" sz="2000" b="0" i="1" dirty="0" smtClean="0">
                        <a:solidFill>
                          <a:schemeClr val="accent4"/>
                        </a:solidFill>
                        <a:latin typeface="Cambria Math" panose="02040503050406030204" pitchFamily="18" charset="0"/>
                      </a:rPr>
                      <m:t>+</m:t>
                    </m:r>
                    <m:r>
                      <a:rPr lang="en-US" sz="2000" b="0" i="1" dirty="0" smtClean="0">
                        <a:solidFill>
                          <a:schemeClr val="accent4"/>
                        </a:solidFill>
                        <a:latin typeface="Cambria Math" panose="02040503050406030204" pitchFamily="18" charset="0"/>
                      </a:rPr>
                      <m:t>𝑂</m:t>
                    </m:r>
                    <m:r>
                      <a:rPr lang="en-US" sz="2000" b="0" i="1" dirty="0" smtClean="0">
                        <a:solidFill>
                          <a:schemeClr val="accent4"/>
                        </a:solidFill>
                        <a:latin typeface="Cambria Math" panose="02040503050406030204" pitchFamily="18" charset="0"/>
                      </a:rPr>
                      <m:t>(</m:t>
                    </m:r>
                    <m:r>
                      <a:rPr lang="en-US" sz="2000" b="0" i="1" dirty="0" smtClean="0">
                        <a:solidFill>
                          <a:schemeClr val="accent4"/>
                        </a:solidFill>
                        <a:latin typeface="Cambria Math" panose="02040503050406030204" pitchFamily="18" charset="0"/>
                      </a:rPr>
                      <m:t>𝑛</m:t>
                    </m:r>
                    <m:r>
                      <a:rPr lang="en-US" sz="2000" b="0" i="1" dirty="0" smtClean="0">
                        <a:solidFill>
                          <a:schemeClr val="accent4"/>
                        </a:solidFill>
                        <a:latin typeface="Cambria Math" panose="02040503050406030204" pitchFamily="18" charset="0"/>
                      </a:rPr>
                      <m:t>)</m:t>
                    </m:r>
                  </m:oMath>
                </a14:m>
                <a:endParaRPr lang="en-US" sz="2000" dirty="0">
                  <a:solidFill>
                    <a:schemeClr val="accent4"/>
                  </a:solidFill>
                </a:endParaRPr>
              </a:p>
              <a:p>
                <a:r>
                  <a:rPr lang="en-US" sz="2400" dirty="0">
                    <a:solidFill>
                      <a:schemeClr val="tx1"/>
                    </a:solidFill>
                    <a:sym typeface="Wingdings"/>
                  </a:rPr>
                  <a:t>Therefore, the expected running time is </a:t>
                </a:r>
                <a14:m>
                  <m:oMath xmlns:m="http://schemas.openxmlformats.org/officeDocument/2006/math">
                    <m:r>
                      <a:rPr lang="en-US" sz="2400" i="1" dirty="0">
                        <a:solidFill>
                          <a:schemeClr val="tx1"/>
                        </a:solidFill>
                        <a:latin typeface="Cambria Math" charset="0"/>
                      </a:rPr>
                      <m:t>𝑂</m:t>
                    </m:r>
                    <m:r>
                      <a:rPr lang="en-US" sz="2400" i="1" dirty="0">
                        <a:solidFill>
                          <a:schemeClr val="tx1"/>
                        </a:solidFill>
                        <a:latin typeface="Cambria Math" charset="0"/>
                      </a:rPr>
                      <m:t>(</m:t>
                    </m:r>
                    <m:r>
                      <a:rPr lang="en-US" sz="2400" i="1" dirty="0" err="1">
                        <a:solidFill>
                          <a:schemeClr val="tx1"/>
                        </a:solidFill>
                        <a:latin typeface="Cambria Math" charset="0"/>
                      </a:rPr>
                      <m:t>𝑛</m:t>
                    </m:r>
                    <m:func>
                      <m:funcPr>
                        <m:ctrlPr>
                          <a:rPr lang="en-US" sz="2400" i="1" dirty="0">
                            <a:solidFill>
                              <a:schemeClr val="tx1"/>
                            </a:solidFill>
                            <a:latin typeface="Cambria Math" panose="02040503050406030204" pitchFamily="18" charset="0"/>
                          </a:rPr>
                        </m:ctrlPr>
                      </m:funcPr>
                      <m:fName>
                        <m:r>
                          <m:rPr>
                            <m:sty m:val="p"/>
                          </m:rPr>
                          <a:rPr lang="en-US" sz="2400" dirty="0" err="1">
                            <a:solidFill>
                              <a:schemeClr val="tx1"/>
                            </a:solidFill>
                            <a:latin typeface="Cambria Math" charset="0"/>
                          </a:rPr>
                          <m:t>log</m:t>
                        </m:r>
                      </m:fName>
                      <m:e>
                        <m:r>
                          <a:rPr lang="en-US" sz="2400" i="1" dirty="0">
                            <a:solidFill>
                              <a:schemeClr val="tx1"/>
                            </a:solidFill>
                            <a:latin typeface="Cambria Math" charset="0"/>
                          </a:rPr>
                          <m:t>(</m:t>
                        </m:r>
                        <m:r>
                          <a:rPr lang="en-US" sz="2400" i="1" dirty="0">
                            <a:solidFill>
                              <a:schemeClr val="tx1"/>
                            </a:solidFill>
                            <a:latin typeface="Cambria Math" charset="0"/>
                          </a:rPr>
                          <m:t>𝑛</m:t>
                        </m:r>
                        <m:r>
                          <a:rPr lang="en-US" sz="2400" i="1" dirty="0">
                            <a:solidFill>
                              <a:schemeClr val="tx1"/>
                            </a:solidFill>
                            <a:latin typeface="Cambria Math" charset="0"/>
                          </a:rPr>
                          <m:t>)</m:t>
                        </m:r>
                      </m:e>
                    </m:func>
                    <m:r>
                      <a:rPr lang="en-US" sz="2400" i="1" dirty="0">
                        <a:solidFill>
                          <a:schemeClr val="tx1"/>
                        </a:solidFill>
                        <a:latin typeface="Cambria Math" charset="0"/>
                      </a:rPr>
                      <m:t>).</m:t>
                    </m:r>
                  </m:oMath>
                </a14:m>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8808" y="2506662"/>
                <a:ext cx="7886700" cy="3640138"/>
              </a:xfrm>
              <a:blipFill>
                <a:blip r:embed="rId2"/>
                <a:stretch>
                  <a:fillRect l="-965"/>
                </a:stretch>
              </a:blipFill>
            </p:spPr>
            <p:txBody>
              <a:bodyPr/>
              <a:lstStyle/>
              <a:p>
                <a:r>
                  <a:rPr lang="en-US">
                    <a:noFill/>
                  </a:rPr>
                  <a:t> </a:t>
                </a:r>
              </a:p>
            </p:txBody>
          </p:sp>
        </mc:Fallback>
      </mc:AlternateContent>
      <p:sp>
        <p:nvSpPr>
          <p:cNvPr id="7" name="TextBox 6"/>
          <p:cNvSpPr txBox="1"/>
          <p:nvPr/>
        </p:nvSpPr>
        <p:spPr>
          <a:xfrm>
            <a:off x="220133" y="1758628"/>
            <a:ext cx="2032000" cy="523220"/>
          </a:xfrm>
          <a:prstGeom prst="rect">
            <a:avLst/>
          </a:prstGeom>
          <a:noFill/>
        </p:spPr>
        <p:txBody>
          <a:bodyPr wrap="square" rtlCol="0">
            <a:spAutoFit/>
          </a:bodyPr>
          <a:lstStyle/>
          <a:p>
            <a:r>
              <a:rPr lang="en-US" sz="2800" b="1" dirty="0">
                <a:solidFill>
                  <a:srgbClr val="CF6E6C"/>
                </a:solidFill>
              </a:rPr>
              <a:t>Proof:</a:t>
            </a:r>
          </a:p>
        </p:txBody>
      </p:sp>
      <p:sp>
        <p:nvSpPr>
          <p:cNvPr id="8" name="Rectangle 7"/>
          <p:cNvSpPr/>
          <p:nvPr/>
        </p:nvSpPr>
        <p:spPr>
          <a:xfrm>
            <a:off x="5742757" y="6371614"/>
            <a:ext cx="4112442" cy="369332"/>
          </a:xfrm>
          <a:prstGeom prst="rect">
            <a:avLst/>
          </a:prstGeom>
        </p:spPr>
        <p:txBody>
          <a:bodyPr wrap="square">
            <a:spAutoFit/>
          </a:bodyPr>
          <a:lstStyle/>
          <a:p>
            <a:r>
              <a:rPr lang="en-US" b="1" dirty="0">
                <a:solidFill>
                  <a:srgbClr val="CF6E6C"/>
                </a:solidFill>
              </a:rPr>
              <a:t>*Disclaimer: this proof is WRONG.</a:t>
            </a:r>
          </a:p>
        </p:txBody>
      </p:sp>
      <p:sp>
        <p:nvSpPr>
          <p:cNvPr id="9" name="Rectangle 8"/>
          <p:cNvSpPr/>
          <p:nvPr/>
        </p:nvSpPr>
        <p:spPr>
          <a:xfrm>
            <a:off x="1086092" y="1714600"/>
            <a:ext cx="300082" cy="369332"/>
          </a:xfrm>
          <a:prstGeom prst="rect">
            <a:avLst/>
          </a:prstGeom>
        </p:spPr>
        <p:txBody>
          <a:bodyPr wrap="none">
            <a:spAutoFit/>
          </a:bodyPr>
          <a:lstStyle/>
          <a:p>
            <a:r>
              <a:rPr lang="en-US" b="1">
                <a:solidFill>
                  <a:srgbClr val="CF6E6C"/>
                </a:solidFill>
              </a:rPr>
              <a:t>*</a:t>
            </a:r>
            <a:endParaRPr lang="en-US" b="1" dirty="0">
              <a:solidFill>
                <a:srgbClr val="CF6E6C"/>
              </a:solidFill>
            </a:endParaRPr>
          </a:p>
        </p:txBody>
      </p:sp>
      <p:pic>
        <p:nvPicPr>
          <p:cNvPr id="10" name="Picture 9">
            <a:extLst>
              <a:ext uri="{FF2B5EF4-FFF2-40B4-BE49-F238E27FC236}">
                <a16:creationId xmlns:a16="http://schemas.microsoft.com/office/drawing/2014/main" id="{AE52BA2C-F7B2-7946-B379-10C3A220FE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9966" y="2020238"/>
            <a:ext cx="2998745" cy="950164"/>
          </a:xfrm>
          <a:prstGeom prst="rect">
            <a:avLst/>
          </a:prstGeom>
        </p:spPr>
      </p:pic>
      <p:sp>
        <p:nvSpPr>
          <p:cNvPr id="11" name="TextBox 10">
            <a:extLst>
              <a:ext uri="{FF2B5EF4-FFF2-40B4-BE49-F238E27FC236}">
                <a16:creationId xmlns:a16="http://schemas.microsoft.com/office/drawing/2014/main" id="{6C4B1332-C5D7-E449-AD3F-34AE194F4A73}"/>
              </a:ext>
            </a:extLst>
          </p:cNvPr>
          <p:cNvSpPr txBox="1"/>
          <p:nvPr/>
        </p:nvSpPr>
        <p:spPr>
          <a:xfrm>
            <a:off x="6314641" y="1132397"/>
            <a:ext cx="2730843" cy="1015663"/>
          </a:xfrm>
          <a:prstGeom prst="rect">
            <a:avLst/>
          </a:prstGeom>
          <a:noFill/>
        </p:spPr>
        <p:txBody>
          <a:bodyPr wrap="square" rtlCol="0">
            <a:spAutoFit/>
          </a:bodyPr>
          <a:lstStyle/>
          <a:p>
            <a:r>
              <a:rPr lang="en-US" sz="2000" dirty="0"/>
              <a:t>What’s wrong???</a:t>
            </a:r>
          </a:p>
          <a:p>
            <a:r>
              <a:rPr lang="en-US" sz="2000" dirty="0"/>
              <a:t>1 minutes: think</a:t>
            </a:r>
          </a:p>
          <a:p>
            <a:r>
              <a:rPr lang="en-US" sz="2000" dirty="0"/>
              <a:t>1 minute: (wait) share</a:t>
            </a:r>
          </a:p>
        </p:txBody>
      </p:sp>
    </p:spTree>
    <p:extLst>
      <p:ext uri="{BB962C8B-B14F-4D97-AF65-F5344CB8AC3E}">
        <p14:creationId xmlns:p14="http://schemas.microsoft.com/office/powerpoint/2010/main" val="2005438955"/>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08" y="-11882"/>
            <a:ext cx="7886700" cy="1325563"/>
          </a:xfrm>
        </p:spPr>
        <p:txBody>
          <a:bodyPr/>
          <a:lstStyle/>
          <a:p>
            <a:r>
              <a:rPr lang="en-US" dirty="0"/>
              <a:t>What’s wrong?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1799" y="1313681"/>
                <a:ext cx="7886700" cy="4351338"/>
              </a:xfrm>
            </p:spPr>
            <p:txBody>
              <a:bodyPr>
                <a:normAutofit/>
              </a:bodyPr>
              <a:lstStyle/>
              <a:p>
                <a14:m>
                  <m:oMath xmlns:m="http://schemas.openxmlformats.org/officeDocument/2006/math">
                    <m:r>
                      <a:rPr lang="en-US" sz="2400" i="1" dirty="0">
                        <a:latin typeface="Cambria Math" charset="0"/>
                      </a:rPr>
                      <m:t>𝐸</m:t>
                    </m:r>
                    <m:d>
                      <m:dPr>
                        <m:begChr m:val="["/>
                        <m:endChr m:val="]"/>
                        <m:ctrlPr>
                          <a:rPr lang="en-US" sz="2400" i="1" dirty="0">
                            <a:latin typeface="Cambria Math" panose="02040503050406030204" pitchFamily="18" charset="0"/>
                            <a:sym typeface="Wingdings"/>
                          </a:rPr>
                        </m:ctrlPr>
                      </m:dPr>
                      <m:e>
                        <m:d>
                          <m:dPr>
                            <m:begChr m:val="|"/>
                            <m:endChr m:val="|"/>
                            <m:ctrlPr>
                              <a:rPr lang="en-US" sz="2400" i="1" dirty="0">
                                <a:latin typeface="Cambria Math" panose="02040503050406030204" pitchFamily="18" charset="0"/>
                                <a:sym typeface="Wingdings"/>
                              </a:rPr>
                            </m:ctrlPr>
                          </m:dPr>
                          <m:e>
                            <m:r>
                              <a:rPr lang="en-US" sz="2400" i="1" dirty="0">
                                <a:latin typeface="Cambria Math" charset="0"/>
                                <a:sym typeface="Wingdings"/>
                              </a:rPr>
                              <m:t>𝐿</m:t>
                            </m:r>
                          </m:e>
                        </m:d>
                      </m:e>
                    </m:d>
                    <m:r>
                      <a:rPr lang="en-US" sz="2400" i="1" dirty="0">
                        <a:latin typeface="Cambria Math" charset="0"/>
                        <a:sym typeface="Wingdings"/>
                      </a:rPr>
                      <m:t>= </m:t>
                    </m:r>
                    <m:r>
                      <a:rPr lang="en-US" sz="2400" i="1" dirty="0">
                        <a:latin typeface="Cambria Math" charset="0"/>
                        <a:sym typeface="Wingdings"/>
                      </a:rPr>
                      <m:t>𝐸</m:t>
                    </m:r>
                    <m:d>
                      <m:dPr>
                        <m:begChr m:val="["/>
                        <m:endChr m:val="]"/>
                        <m:ctrlPr>
                          <a:rPr lang="en-US" sz="2400" i="1" dirty="0">
                            <a:latin typeface="Cambria Math" panose="02040503050406030204" pitchFamily="18" charset="0"/>
                            <a:sym typeface="Wingdings"/>
                          </a:rPr>
                        </m:ctrlPr>
                      </m:dPr>
                      <m:e>
                        <m:d>
                          <m:dPr>
                            <m:begChr m:val="|"/>
                            <m:endChr m:val="|"/>
                            <m:ctrlPr>
                              <a:rPr lang="en-US" sz="2400" i="1" dirty="0">
                                <a:latin typeface="Cambria Math" panose="02040503050406030204" pitchFamily="18" charset="0"/>
                                <a:sym typeface="Wingdings"/>
                              </a:rPr>
                            </m:ctrlPr>
                          </m:dPr>
                          <m:e>
                            <m:r>
                              <a:rPr lang="en-US" sz="2400" i="1" dirty="0">
                                <a:latin typeface="Cambria Math" charset="0"/>
                                <a:sym typeface="Wingdings"/>
                              </a:rPr>
                              <m:t>𝑅</m:t>
                            </m:r>
                          </m:e>
                        </m:d>
                      </m:e>
                    </m:d>
                    <m:r>
                      <a:rPr lang="en-US" sz="2400" i="1" dirty="0">
                        <a:latin typeface="Cambria Math" charset="0"/>
                        <a:sym typeface="Wingdings"/>
                      </a:rPr>
                      <m:t>=</m:t>
                    </m:r>
                    <m:f>
                      <m:fPr>
                        <m:ctrlPr>
                          <a:rPr lang="en-US" sz="2400" i="1" dirty="0">
                            <a:latin typeface="Cambria Math" panose="02040503050406030204" pitchFamily="18" charset="0"/>
                            <a:sym typeface="Wingdings"/>
                          </a:rPr>
                        </m:ctrlPr>
                      </m:fPr>
                      <m:num>
                        <m:r>
                          <a:rPr lang="en-US" sz="2400" i="1" dirty="0">
                            <a:latin typeface="Cambria Math" charset="0"/>
                            <a:sym typeface="Wingdings"/>
                          </a:rPr>
                          <m:t>𝑛</m:t>
                        </m:r>
                        <m:r>
                          <a:rPr lang="en-US" sz="2400" i="1" dirty="0">
                            <a:latin typeface="Cambria Math" charset="0"/>
                            <a:sym typeface="Wingdings"/>
                          </a:rPr>
                          <m:t>−1</m:t>
                        </m:r>
                      </m:num>
                      <m:den>
                        <m:r>
                          <a:rPr lang="en-US" sz="2400" i="1" dirty="0">
                            <a:latin typeface="Cambria Math" charset="0"/>
                            <a:sym typeface="Wingdings"/>
                          </a:rPr>
                          <m:t>2</m:t>
                        </m:r>
                      </m:den>
                    </m:f>
                  </m:oMath>
                </a14:m>
                <a:r>
                  <a:rPr lang="en-US" sz="2400" dirty="0">
                    <a:sym typeface="Wingdings"/>
                  </a:rPr>
                  <a:t>.</a:t>
                </a:r>
              </a:p>
              <a:p>
                <a:pPr lvl="1"/>
                <a:r>
                  <a:rPr lang="en-US" sz="2000" dirty="0">
                    <a:solidFill>
                      <a:schemeClr val="accent4"/>
                    </a:solidFill>
                    <a:sym typeface="Wingdings"/>
                  </a:rPr>
                  <a:t>The expected number of items on each side of the pivot is half of the things.</a:t>
                </a:r>
              </a:p>
              <a:p>
                <a:r>
                  <a:rPr lang="en-US" sz="2400" dirty="0">
                    <a:sym typeface="Wingdings"/>
                  </a:rPr>
                  <a:t>If that occurs, the running time is </a:t>
                </a:r>
                <a14:m>
                  <m:oMath xmlns:m="http://schemas.openxmlformats.org/officeDocument/2006/math">
                    <m:r>
                      <a:rPr lang="en-US" sz="2400" i="1" dirty="0">
                        <a:latin typeface="Cambria Math" charset="0"/>
                      </a:rPr>
                      <m:t>𝑇</m:t>
                    </m:r>
                    <m:r>
                      <a:rPr lang="en-US" sz="2400" i="1" dirty="0">
                        <a:latin typeface="Cambria Math" charset="0"/>
                      </a:rPr>
                      <m:t>(</m:t>
                    </m:r>
                    <m:r>
                      <a:rPr lang="en-US" sz="2400" i="1" dirty="0">
                        <a:latin typeface="Cambria Math" charset="0"/>
                      </a:rPr>
                      <m:t>𝑛</m:t>
                    </m:r>
                    <m:r>
                      <a:rPr lang="en-US" sz="2400" i="1" dirty="0">
                        <a:latin typeface="Cambria Math" charset="0"/>
                      </a:rPr>
                      <m:t>) = </m:t>
                    </m:r>
                    <m:r>
                      <a:rPr lang="en-US" sz="2400" i="1" dirty="0">
                        <a:latin typeface="Cambria Math" charset="0"/>
                      </a:rPr>
                      <m:t>𝑂</m:t>
                    </m:r>
                    <m:r>
                      <a:rPr lang="en-US" sz="2400" i="1" dirty="0">
                        <a:latin typeface="Cambria Math" charset="0"/>
                      </a:rPr>
                      <m:t>(</m:t>
                    </m:r>
                    <m:r>
                      <a:rPr lang="en-US" sz="2400" i="1" dirty="0" err="1">
                        <a:latin typeface="Cambria Math" charset="0"/>
                      </a:rPr>
                      <m:t>𝑛</m:t>
                    </m:r>
                    <m:func>
                      <m:funcPr>
                        <m:ctrlPr>
                          <a:rPr lang="en-US" sz="2400" i="1" dirty="0">
                            <a:latin typeface="Cambria Math" panose="02040503050406030204" pitchFamily="18" charset="0"/>
                          </a:rPr>
                        </m:ctrlPr>
                      </m:funcPr>
                      <m:fName>
                        <m:r>
                          <m:rPr>
                            <m:sty m:val="p"/>
                          </m:rPr>
                          <a:rPr lang="en-US" sz="2400" dirty="0" err="1">
                            <a:latin typeface="Cambria Math" charset="0"/>
                          </a:rPr>
                          <m:t>log</m:t>
                        </m:r>
                      </m:fName>
                      <m:e>
                        <m:r>
                          <a:rPr lang="en-US" sz="2400" i="1" dirty="0">
                            <a:latin typeface="Cambria Math" charset="0"/>
                          </a:rPr>
                          <m:t>(</m:t>
                        </m:r>
                        <m:r>
                          <a:rPr lang="en-US" sz="2400" i="1" dirty="0">
                            <a:latin typeface="Cambria Math" charset="0"/>
                          </a:rPr>
                          <m:t>𝑛</m:t>
                        </m:r>
                        <m:r>
                          <a:rPr lang="en-US" sz="2400" i="1" dirty="0">
                            <a:latin typeface="Cambria Math" charset="0"/>
                          </a:rPr>
                          <m:t>)</m:t>
                        </m:r>
                      </m:e>
                    </m:func>
                    <m:r>
                      <a:rPr lang="en-US" sz="2400" i="1" dirty="0">
                        <a:latin typeface="Cambria Math" charset="0"/>
                      </a:rPr>
                      <m:t>).</m:t>
                    </m:r>
                  </m:oMath>
                </a14:m>
                <a:endParaRPr lang="en-US" sz="2400" dirty="0"/>
              </a:p>
              <a:p>
                <a:pPr lvl="1"/>
                <a:r>
                  <a:rPr lang="en-US" sz="2000" dirty="0">
                    <a:solidFill>
                      <a:schemeClr val="accent4"/>
                    </a:solidFill>
                  </a:rPr>
                  <a:t>Since the relevant recurrence relation is </a:t>
                </a:r>
                <a14:m>
                  <m:oMath xmlns:m="http://schemas.openxmlformats.org/officeDocument/2006/math">
                    <m:r>
                      <a:rPr lang="en-US" sz="2000" i="1" dirty="0">
                        <a:solidFill>
                          <a:schemeClr val="accent4"/>
                        </a:solidFill>
                        <a:latin typeface="Cambria Math" charset="0"/>
                      </a:rPr>
                      <m:t>𝑇</m:t>
                    </m:r>
                    <m:d>
                      <m:dPr>
                        <m:ctrlPr>
                          <a:rPr lang="en-US" sz="2000" i="1" dirty="0">
                            <a:solidFill>
                              <a:schemeClr val="accent4"/>
                            </a:solidFill>
                            <a:latin typeface="Cambria Math" panose="02040503050406030204" pitchFamily="18" charset="0"/>
                          </a:rPr>
                        </m:ctrlPr>
                      </m:dPr>
                      <m:e>
                        <m:r>
                          <a:rPr lang="en-US" sz="2000" i="1" dirty="0">
                            <a:solidFill>
                              <a:schemeClr val="accent4"/>
                            </a:solidFill>
                            <a:latin typeface="Cambria Math" charset="0"/>
                          </a:rPr>
                          <m:t>𝑛</m:t>
                        </m:r>
                      </m:e>
                    </m:d>
                    <m:r>
                      <a:rPr lang="en-US" sz="2000" i="1" dirty="0">
                        <a:solidFill>
                          <a:schemeClr val="accent4"/>
                        </a:solidFill>
                        <a:latin typeface="Cambria Math" panose="02040503050406030204" pitchFamily="18" charset="0"/>
                      </a:rPr>
                      <m:t>=2</m:t>
                    </m:r>
                    <m:r>
                      <a:rPr lang="en-US" sz="2000" i="1" dirty="0">
                        <a:solidFill>
                          <a:schemeClr val="accent4"/>
                        </a:solidFill>
                        <a:latin typeface="Cambria Math" panose="02040503050406030204" pitchFamily="18" charset="0"/>
                      </a:rPr>
                      <m:t>𝑇</m:t>
                    </m:r>
                    <m:d>
                      <m:dPr>
                        <m:ctrlPr>
                          <a:rPr lang="en-US" sz="2000" i="1" dirty="0">
                            <a:solidFill>
                              <a:schemeClr val="accent4"/>
                            </a:solidFill>
                            <a:latin typeface="Cambria Math" panose="02040503050406030204" pitchFamily="18" charset="0"/>
                          </a:rPr>
                        </m:ctrlPr>
                      </m:dPr>
                      <m:e>
                        <m:f>
                          <m:fPr>
                            <m:ctrlPr>
                              <a:rPr lang="en-US" sz="2000" i="1" dirty="0">
                                <a:solidFill>
                                  <a:schemeClr val="accent4"/>
                                </a:solidFill>
                                <a:latin typeface="Cambria Math" panose="02040503050406030204" pitchFamily="18" charset="0"/>
                              </a:rPr>
                            </m:ctrlPr>
                          </m:fPr>
                          <m:num>
                            <m:r>
                              <a:rPr lang="en-US" sz="2000" i="1" dirty="0">
                                <a:solidFill>
                                  <a:schemeClr val="accent4"/>
                                </a:solidFill>
                                <a:latin typeface="Cambria Math" panose="02040503050406030204" pitchFamily="18" charset="0"/>
                              </a:rPr>
                              <m:t>𝑛</m:t>
                            </m:r>
                            <m:r>
                              <a:rPr lang="en-US" sz="2000" i="1" dirty="0">
                                <a:solidFill>
                                  <a:schemeClr val="accent4"/>
                                </a:solidFill>
                                <a:latin typeface="Cambria Math" panose="02040503050406030204" pitchFamily="18" charset="0"/>
                              </a:rPr>
                              <m:t>−1</m:t>
                            </m:r>
                          </m:num>
                          <m:den>
                            <m:r>
                              <a:rPr lang="en-US" sz="2000" i="1" dirty="0">
                                <a:solidFill>
                                  <a:schemeClr val="accent4"/>
                                </a:solidFill>
                                <a:latin typeface="Cambria Math" panose="02040503050406030204" pitchFamily="18" charset="0"/>
                              </a:rPr>
                              <m:t>2</m:t>
                            </m:r>
                          </m:den>
                        </m:f>
                      </m:e>
                    </m:d>
                    <m:r>
                      <a:rPr lang="en-US" sz="2000" i="1" dirty="0">
                        <a:solidFill>
                          <a:schemeClr val="accent4"/>
                        </a:solidFill>
                        <a:latin typeface="Cambria Math" panose="02040503050406030204" pitchFamily="18" charset="0"/>
                      </a:rPr>
                      <m:t>+</m:t>
                    </m:r>
                    <m:r>
                      <a:rPr lang="en-US" sz="2000" i="1" dirty="0">
                        <a:solidFill>
                          <a:schemeClr val="accent4"/>
                        </a:solidFill>
                        <a:latin typeface="Cambria Math" panose="02040503050406030204" pitchFamily="18" charset="0"/>
                      </a:rPr>
                      <m:t>𝑂</m:t>
                    </m:r>
                    <m:r>
                      <a:rPr lang="en-US" sz="2000" i="1" dirty="0">
                        <a:solidFill>
                          <a:schemeClr val="accent4"/>
                        </a:solidFill>
                        <a:latin typeface="Cambria Math" panose="02040503050406030204" pitchFamily="18" charset="0"/>
                      </a:rPr>
                      <m:t>(</m:t>
                    </m:r>
                    <m:r>
                      <a:rPr lang="en-US" sz="2000" i="1" dirty="0">
                        <a:solidFill>
                          <a:schemeClr val="accent4"/>
                        </a:solidFill>
                        <a:latin typeface="Cambria Math" panose="02040503050406030204" pitchFamily="18" charset="0"/>
                      </a:rPr>
                      <m:t>𝑛</m:t>
                    </m:r>
                    <m:r>
                      <a:rPr lang="en-US" sz="2000" i="1" dirty="0">
                        <a:solidFill>
                          <a:schemeClr val="accent4"/>
                        </a:solidFill>
                        <a:latin typeface="Cambria Math" panose="02040503050406030204" pitchFamily="18" charset="0"/>
                      </a:rPr>
                      <m:t>)</m:t>
                    </m:r>
                  </m:oMath>
                </a14:m>
                <a:endParaRPr lang="en-US" sz="2000" dirty="0">
                  <a:solidFill>
                    <a:schemeClr val="accent4"/>
                  </a:solidFill>
                </a:endParaRPr>
              </a:p>
              <a:p>
                <a:r>
                  <a:rPr lang="en-US" sz="2400" dirty="0">
                    <a:sym typeface="Wingdings"/>
                  </a:rPr>
                  <a:t>Therefore, the expected running time is </a:t>
                </a:r>
                <a14:m>
                  <m:oMath xmlns:m="http://schemas.openxmlformats.org/officeDocument/2006/math">
                    <m:r>
                      <a:rPr lang="en-US" sz="2400" i="1" dirty="0">
                        <a:latin typeface="Cambria Math" charset="0"/>
                      </a:rPr>
                      <m:t>𝑂</m:t>
                    </m:r>
                    <m:r>
                      <a:rPr lang="en-US" sz="2400" i="1" dirty="0">
                        <a:latin typeface="Cambria Math" charset="0"/>
                      </a:rPr>
                      <m:t>(</m:t>
                    </m:r>
                    <m:r>
                      <a:rPr lang="en-US" sz="2400" i="1" dirty="0" err="1">
                        <a:latin typeface="Cambria Math" charset="0"/>
                      </a:rPr>
                      <m:t>𝑛</m:t>
                    </m:r>
                    <m:func>
                      <m:funcPr>
                        <m:ctrlPr>
                          <a:rPr lang="en-US" sz="2400" i="1" dirty="0">
                            <a:latin typeface="Cambria Math" panose="02040503050406030204" pitchFamily="18" charset="0"/>
                          </a:rPr>
                        </m:ctrlPr>
                      </m:funcPr>
                      <m:fName>
                        <m:r>
                          <m:rPr>
                            <m:sty m:val="p"/>
                          </m:rPr>
                          <a:rPr lang="en-US" sz="2400" dirty="0" err="1">
                            <a:latin typeface="Cambria Math" charset="0"/>
                          </a:rPr>
                          <m:t>log</m:t>
                        </m:r>
                      </m:fName>
                      <m:e>
                        <m:r>
                          <a:rPr lang="en-US" sz="2400" i="1" dirty="0">
                            <a:latin typeface="Cambria Math" charset="0"/>
                          </a:rPr>
                          <m:t>(</m:t>
                        </m:r>
                        <m:r>
                          <a:rPr lang="en-US" sz="2400" i="1" dirty="0">
                            <a:latin typeface="Cambria Math" charset="0"/>
                          </a:rPr>
                          <m:t>𝑛</m:t>
                        </m:r>
                        <m:r>
                          <a:rPr lang="en-US" sz="2400" i="1" dirty="0">
                            <a:latin typeface="Cambria Math" charset="0"/>
                          </a:rPr>
                          <m:t>)</m:t>
                        </m:r>
                      </m:e>
                    </m:func>
                    <m:r>
                      <a:rPr lang="en-US" sz="2400" i="1" dirty="0">
                        <a:latin typeface="Cambria Math" charset="0"/>
                      </a:rPr>
                      <m:t>).</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1799" y="1313681"/>
                <a:ext cx="7886700" cy="4351338"/>
              </a:xfrm>
              <a:blipFill>
                <a:blip r:embed="rId2"/>
                <a:stretch>
                  <a:fillRect l="-965"/>
                </a:stretch>
              </a:blipFill>
            </p:spPr>
            <p:txBody>
              <a:bodyPr/>
              <a:lstStyle/>
              <a:p>
                <a:r>
                  <a:rPr lang="en-US">
                    <a:noFill/>
                  </a:rPr>
                  <a:t> </a:t>
                </a:r>
              </a:p>
            </p:txBody>
          </p:sp>
        </mc:Fallback>
      </mc:AlternateContent>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367" y="5405848"/>
            <a:ext cx="792883" cy="1104911"/>
          </a:xfrm>
          <a:prstGeom prst="rect">
            <a:avLst/>
          </a:prstGeom>
        </p:spPr>
      </p:pic>
      <p:sp>
        <p:nvSpPr>
          <p:cNvPr id="5" name="TextBox 4"/>
          <p:cNvSpPr txBox="1"/>
          <p:nvPr/>
        </p:nvSpPr>
        <p:spPr>
          <a:xfrm>
            <a:off x="132367" y="6429736"/>
            <a:ext cx="2999748" cy="369332"/>
          </a:xfrm>
          <a:prstGeom prst="rect">
            <a:avLst/>
          </a:prstGeom>
          <a:noFill/>
        </p:spPr>
        <p:txBody>
          <a:bodyPr wrap="square" rtlCol="0">
            <a:spAutoFit/>
          </a:bodyPr>
          <a:lstStyle/>
          <a:p>
            <a:r>
              <a:rPr lang="en-US" dirty="0">
                <a:solidFill>
                  <a:srgbClr val="CF6E6C"/>
                </a:solidFill>
              </a:rPr>
              <a:t>Plucky the Pedantic Penguin</a:t>
            </a:r>
          </a:p>
        </p:txBody>
      </p:sp>
      <p:sp>
        <p:nvSpPr>
          <p:cNvPr id="6" name="TextBox 5"/>
          <p:cNvSpPr txBox="1"/>
          <p:nvPr/>
        </p:nvSpPr>
        <p:spPr>
          <a:xfrm>
            <a:off x="132367" y="4608582"/>
            <a:ext cx="2686051" cy="707886"/>
          </a:xfrm>
          <a:prstGeom prst="rect">
            <a:avLst/>
          </a:prstGeom>
          <a:noFill/>
        </p:spPr>
        <p:txBody>
          <a:bodyPr wrap="square" rtlCol="0">
            <a:spAutoFit/>
          </a:bodyPr>
          <a:lstStyle/>
          <a:p>
            <a:r>
              <a:rPr lang="en-US" sz="2000" b="1" i="1" dirty="0">
                <a:solidFill>
                  <a:srgbClr val="CF6E6C"/>
                </a:solidFill>
              </a:rPr>
              <a:t>That’s not how expectations work!</a:t>
            </a:r>
            <a:endParaRPr lang="en-US" sz="1200" dirty="0">
              <a:solidFill>
                <a:srgbClr val="CF6E6C"/>
              </a:solidFill>
            </a:endParaRPr>
          </a:p>
        </p:txBody>
      </p:sp>
      <p:sp>
        <p:nvSpPr>
          <p:cNvPr id="7" name="TextBox 6">
            <a:extLst>
              <a:ext uri="{FF2B5EF4-FFF2-40B4-BE49-F238E27FC236}">
                <a16:creationId xmlns:a16="http://schemas.microsoft.com/office/drawing/2014/main" id="{4C2EF53F-1F61-8A4C-888A-066FBC25827A}"/>
              </a:ext>
            </a:extLst>
          </p:cNvPr>
          <p:cNvSpPr txBox="1"/>
          <p:nvPr/>
        </p:nvSpPr>
        <p:spPr>
          <a:xfrm>
            <a:off x="3471323" y="5106297"/>
            <a:ext cx="5586608"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7030A0"/>
                </a:solidFill>
              </a:rPr>
              <a:t>The running time in the “expected” situation is not the same as the expected running time.</a:t>
            </a:r>
          </a:p>
          <a:p>
            <a:pPr marL="285750" indent="-285750">
              <a:buFont typeface="Arial" panose="020B0604020202020204" pitchFamily="34" charset="0"/>
              <a:buChar char="•"/>
            </a:pPr>
            <a:endParaRPr lang="en-US" sz="2000" dirty="0">
              <a:solidFill>
                <a:srgbClr val="7030A0"/>
              </a:solidFill>
            </a:endParaRPr>
          </a:p>
          <a:p>
            <a:pPr marL="285750" indent="-285750">
              <a:buFont typeface="Arial" panose="020B0604020202020204" pitchFamily="34" charset="0"/>
              <a:buChar char="•"/>
            </a:pPr>
            <a:r>
              <a:rPr lang="en-US" sz="2000" dirty="0">
                <a:solidFill>
                  <a:srgbClr val="7030A0"/>
                </a:solidFill>
              </a:rPr>
              <a:t>Sort of like how E[X</a:t>
            </a:r>
            <a:r>
              <a:rPr lang="en-US" sz="2000" baseline="30000" dirty="0">
                <a:solidFill>
                  <a:srgbClr val="7030A0"/>
                </a:solidFill>
              </a:rPr>
              <a:t>2</a:t>
            </a:r>
            <a:r>
              <a:rPr lang="en-US" sz="2000" dirty="0">
                <a:solidFill>
                  <a:srgbClr val="7030A0"/>
                </a:solidFill>
              </a:rPr>
              <a:t>] is not the same as (E[X])</a:t>
            </a:r>
            <a:r>
              <a:rPr lang="en-US" sz="2000" baseline="30000" dirty="0">
                <a:solidFill>
                  <a:srgbClr val="7030A0"/>
                </a:solidFill>
              </a:rPr>
              <a:t>2</a:t>
            </a:r>
            <a:endParaRPr lang="en-US" sz="2000" dirty="0">
              <a:solidFill>
                <a:srgbClr val="7030A0"/>
              </a:solidFill>
            </a:endParaRPr>
          </a:p>
        </p:txBody>
      </p:sp>
    </p:spTree>
    <p:extLst>
      <p:ext uri="{BB962C8B-B14F-4D97-AF65-F5344CB8AC3E}">
        <p14:creationId xmlns:p14="http://schemas.microsoft.com/office/powerpoint/2010/main" val="5914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a:t>
            </a:r>
          </a:p>
        </p:txBody>
      </p:sp>
      <p:sp>
        <p:nvSpPr>
          <p:cNvPr id="3" name="Content Placeholder 2"/>
          <p:cNvSpPr>
            <a:spLocks noGrp="1"/>
          </p:cNvSpPr>
          <p:nvPr>
            <p:ph idx="1"/>
          </p:nvPr>
        </p:nvSpPr>
        <p:spPr>
          <a:xfrm>
            <a:off x="628650" y="1605621"/>
            <a:ext cx="7886700" cy="4351338"/>
          </a:xfrm>
        </p:spPr>
        <p:txBody>
          <a:bodyPr/>
          <a:lstStyle/>
          <a:p>
            <a:r>
              <a:rPr lang="en-US" dirty="0">
                <a:solidFill>
                  <a:schemeClr val="accent4"/>
                </a:solidFill>
              </a:rPr>
              <a:t>We’ll have to think a little harder about how the algorithm works.</a:t>
            </a:r>
          </a:p>
        </p:txBody>
      </p:sp>
      <p:sp>
        <p:nvSpPr>
          <p:cNvPr id="4" name="Title 1"/>
          <p:cNvSpPr txBox="1">
            <a:spLocks/>
          </p:cNvSpPr>
          <p:nvPr/>
        </p:nvSpPr>
        <p:spPr>
          <a:xfrm>
            <a:off x="628650" y="24991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Next goal:</a:t>
            </a:r>
          </a:p>
        </p:txBody>
      </p:sp>
      <p:sp>
        <p:nvSpPr>
          <p:cNvPr id="5" name="Content Placeholder 2"/>
          <p:cNvSpPr txBox="1">
            <a:spLocks/>
          </p:cNvSpPr>
          <p:nvPr/>
        </p:nvSpPr>
        <p:spPr>
          <a:xfrm>
            <a:off x="628649" y="3654072"/>
            <a:ext cx="6093427" cy="163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Get the same conclusion, correctly!</a:t>
            </a:r>
          </a:p>
        </p:txBody>
      </p:sp>
    </p:spTree>
    <p:extLst>
      <p:ext uri="{BB962C8B-B14F-4D97-AF65-F5344CB8AC3E}">
        <p14:creationId xmlns:p14="http://schemas.microsoft.com/office/powerpoint/2010/main" val="4639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easuring stick&#10;&#10;Description automatically generated">
            <a:extLst>
              <a:ext uri="{FF2B5EF4-FFF2-40B4-BE49-F238E27FC236}">
                <a16:creationId xmlns:a16="http://schemas.microsoft.com/office/drawing/2014/main" id="{5B62097D-9B45-3E44-A863-60292359CBB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381828"/>
            <a:ext cx="9141515" cy="6094343"/>
          </a:xfrm>
          <a:prstGeom prst="rect">
            <a:avLst/>
          </a:prstGeom>
        </p:spPr>
      </p:pic>
    </p:spTree>
    <p:extLst>
      <p:ext uri="{BB962C8B-B14F-4D97-AF65-F5344CB8AC3E}">
        <p14:creationId xmlns:p14="http://schemas.microsoft.com/office/powerpoint/2010/main" val="398586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34AD-2465-7642-BA41-B612CACFE43F}"/>
              </a:ext>
            </a:extLst>
          </p:cNvPr>
          <p:cNvSpPr>
            <a:spLocks noGrp="1"/>
          </p:cNvSpPr>
          <p:nvPr>
            <p:ph type="title"/>
          </p:nvPr>
        </p:nvSpPr>
        <p:spPr/>
        <p:txBody>
          <a:bodyPr/>
          <a:lstStyle/>
          <a:p>
            <a:r>
              <a:rPr lang="en-US" dirty="0"/>
              <a:t>Honor Code</a:t>
            </a:r>
          </a:p>
        </p:txBody>
      </p:sp>
      <p:sp>
        <p:nvSpPr>
          <p:cNvPr id="3" name="Content Placeholder 2">
            <a:extLst>
              <a:ext uri="{FF2B5EF4-FFF2-40B4-BE49-F238E27FC236}">
                <a16:creationId xmlns:a16="http://schemas.microsoft.com/office/drawing/2014/main" id="{D91D0303-F896-B14F-87DE-3B272D7A933F}"/>
              </a:ext>
            </a:extLst>
          </p:cNvPr>
          <p:cNvSpPr>
            <a:spLocks noGrp="1"/>
          </p:cNvSpPr>
          <p:nvPr>
            <p:ph idx="1"/>
          </p:nvPr>
        </p:nvSpPr>
        <p:spPr/>
        <p:txBody>
          <a:bodyPr>
            <a:normAutofit fontScale="85000" lnSpcReduction="20000"/>
          </a:bodyPr>
          <a:lstStyle/>
          <a:p>
            <a:r>
              <a:rPr lang="en-US" dirty="0"/>
              <a:t>Collaboration on homework is OK, but each person should individually write their solution from scratch. Sharing written/typed solutions is NOT OK.</a:t>
            </a:r>
          </a:p>
          <a:p>
            <a:endParaRPr lang="en-US" dirty="0"/>
          </a:p>
          <a:p>
            <a:r>
              <a:rPr lang="en-US" dirty="0"/>
              <a:t>NO collaboration on exams!</a:t>
            </a:r>
          </a:p>
          <a:p>
            <a:r>
              <a:rPr lang="en-US" dirty="0"/>
              <a:t>You may consult inanimate sources, but not directly seek answers to questions on the exam.</a:t>
            </a:r>
          </a:p>
          <a:p>
            <a:r>
              <a:rPr lang="en-US" dirty="0"/>
              <a:t>Read the BJA guidance on honor code:</a:t>
            </a:r>
          </a:p>
          <a:p>
            <a:pPr marL="457200" lvl="1" indent="0">
              <a:buNone/>
            </a:pPr>
            <a:r>
              <a:rPr lang="en-US" dirty="0"/>
              <a:t>“ In all cases, it is not permissible for students to enter exam questions into any software, apps, or websites. Accessing resources that directly explain how to answer questions from the actual assignment or exam is a violation of the Honor Code. ”</a:t>
            </a:r>
          </a:p>
          <a:p>
            <a:endParaRPr lang="en-US" dirty="0"/>
          </a:p>
          <a:p>
            <a:r>
              <a:rPr lang="en-US" dirty="0"/>
              <a:t>Website -&gt; Policies -&gt; Honor Code</a:t>
            </a:r>
          </a:p>
        </p:txBody>
      </p:sp>
    </p:spTree>
    <p:extLst>
      <p:ext uri="{BB962C8B-B14F-4D97-AF65-F5344CB8AC3E}">
        <p14:creationId xmlns:p14="http://schemas.microsoft.com/office/powerpoint/2010/main" val="370982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0" y="289328"/>
            <a:ext cx="7886700" cy="600074"/>
          </a:xfrm>
        </p:spPr>
        <p:txBody>
          <a:bodyPr>
            <a:normAutofit fontScale="90000"/>
          </a:bodyPr>
          <a:lstStyle/>
          <a:p>
            <a:r>
              <a:rPr lang="en-US" dirty="0"/>
              <a:t>Example of recursive calls</a:t>
            </a:r>
          </a:p>
        </p:txBody>
      </p:sp>
      <p:sp>
        <p:nvSpPr>
          <p:cNvPr id="5" name="Rectangle 4"/>
          <p:cNvSpPr/>
          <p:nvPr/>
        </p:nvSpPr>
        <p:spPr>
          <a:xfrm>
            <a:off x="2926215"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6" name="Rectangle 5"/>
          <p:cNvSpPr/>
          <p:nvPr/>
        </p:nvSpPr>
        <p:spPr>
          <a:xfrm>
            <a:off x="3368710"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7" name="Rectangle 6"/>
          <p:cNvSpPr/>
          <p:nvPr/>
        </p:nvSpPr>
        <p:spPr>
          <a:xfrm>
            <a:off x="3798314"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8" name="Rectangle 7"/>
          <p:cNvSpPr/>
          <p:nvPr/>
        </p:nvSpPr>
        <p:spPr>
          <a:xfrm>
            <a:off x="4238716" y="1113283"/>
            <a:ext cx="427510" cy="626618"/>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9" name="Rectangle 8"/>
          <p:cNvSpPr/>
          <p:nvPr/>
        </p:nvSpPr>
        <p:spPr>
          <a:xfrm>
            <a:off x="4682091"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0" name="Rectangle 9"/>
          <p:cNvSpPr/>
          <p:nvPr/>
        </p:nvSpPr>
        <p:spPr>
          <a:xfrm>
            <a:off x="5111694"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11" name="Rectangle 10"/>
          <p:cNvSpPr/>
          <p:nvPr/>
        </p:nvSpPr>
        <p:spPr>
          <a:xfrm>
            <a:off x="5554190" y="11132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12" name="Rectangle 11"/>
          <p:cNvSpPr/>
          <p:nvPr/>
        </p:nvSpPr>
        <p:spPr>
          <a:xfrm>
            <a:off x="4828172"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13" name="Rectangle 12"/>
          <p:cNvSpPr/>
          <p:nvPr/>
        </p:nvSpPr>
        <p:spPr>
          <a:xfrm>
            <a:off x="5270667"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14" name="Rectangle 13"/>
          <p:cNvSpPr/>
          <p:nvPr/>
        </p:nvSpPr>
        <p:spPr>
          <a:xfrm>
            <a:off x="2376751"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15" name="Rectangle 14"/>
          <p:cNvSpPr/>
          <p:nvPr/>
        </p:nvSpPr>
        <p:spPr>
          <a:xfrm>
            <a:off x="4252266" y="196418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16" name="Rectangle 15"/>
          <p:cNvSpPr/>
          <p:nvPr/>
        </p:nvSpPr>
        <p:spPr>
          <a:xfrm>
            <a:off x="2804261"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7" name="Rectangle 16"/>
          <p:cNvSpPr/>
          <p:nvPr/>
        </p:nvSpPr>
        <p:spPr>
          <a:xfrm>
            <a:off x="3233864"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18" name="Rectangle 17"/>
          <p:cNvSpPr/>
          <p:nvPr/>
        </p:nvSpPr>
        <p:spPr>
          <a:xfrm>
            <a:off x="3676360" y="1964183"/>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19" name="Rectangle 18"/>
          <p:cNvSpPr/>
          <p:nvPr/>
        </p:nvSpPr>
        <p:spPr>
          <a:xfrm>
            <a:off x="2361765" y="2823466"/>
            <a:ext cx="427510" cy="626618"/>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20" name="Rectangle 19"/>
          <p:cNvSpPr/>
          <p:nvPr/>
        </p:nvSpPr>
        <p:spPr>
          <a:xfrm>
            <a:off x="2789275" y="2823466"/>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21" name="Rectangle 20"/>
          <p:cNvSpPr/>
          <p:nvPr/>
        </p:nvSpPr>
        <p:spPr>
          <a:xfrm>
            <a:off x="3218878" y="2823466"/>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22" name="Rectangle 21"/>
          <p:cNvSpPr/>
          <p:nvPr/>
        </p:nvSpPr>
        <p:spPr>
          <a:xfrm>
            <a:off x="3661374" y="2823466"/>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23" name="Rectangle 22"/>
          <p:cNvSpPr/>
          <p:nvPr/>
        </p:nvSpPr>
        <p:spPr>
          <a:xfrm>
            <a:off x="4828172" y="2831849"/>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24" name="Rectangle 23"/>
          <p:cNvSpPr/>
          <p:nvPr/>
        </p:nvSpPr>
        <p:spPr>
          <a:xfrm>
            <a:off x="5270667" y="2831849"/>
            <a:ext cx="427510" cy="626618"/>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25" name="Rectangle 24"/>
          <p:cNvSpPr/>
          <p:nvPr/>
        </p:nvSpPr>
        <p:spPr>
          <a:xfrm>
            <a:off x="2321226" y="3647824"/>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26" name="Rectangle 25"/>
          <p:cNvSpPr/>
          <p:nvPr/>
        </p:nvSpPr>
        <p:spPr>
          <a:xfrm>
            <a:off x="1258677" y="3647824"/>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27" name="Rectangle 26"/>
          <p:cNvSpPr/>
          <p:nvPr/>
        </p:nvSpPr>
        <p:spPr>
          <a:xfrm>
            <a:off x="2854433" y="3647824"/>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28" name="Rectangle 27"/>
          <p:cNvSpPr/>
          <p:nvPr/>
        </p:nvSpPr>
        <p:spPr>
          <a:xfrm>
            <a:off x="1738929" y="3647824"/>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29" name="Rectangle 28"/>
          <p:cNvSpPr/>
          <p:nvPr/>
        </p:nvSpPr>
        <p:spPr>
          <a:xfrm>
            <a:off x="4252266" y="284261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30" name="Rectangle 29"/>
          <p:cNvSpPr/>
          <p:nvPr/>
        </p:nvSpPr>
        <p:spPr>
          <a:xfrm>
            <a:off x="4264853" y="3647824"/>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31" name="Rectangle 30"/>
          <p:cNvSpPr/>
          <p:nvPr/>
        </p:nvSpPr>
        <p:spPr>
          <a:xfrm>
            <a:off x="5794664" y="3647824"/>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32" name="Rectangle 31"/>
          <p:cNvSpPr/>
          <p:nvPr/>
        </p:nvSpPr>
        <p:spPr>
          <a:xfrm>
            <a:off x="5247763" y="3647824"/>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33" name="Rectangle 32"/>
          <p:cNvSpPr/>
          <p:nvPr/>
        </p:nvSpPr>
        <p:spPr>
          <a:xfrm>
            <a:off x="1258677" y="4486024"/>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34" name="Rectangle 33"/>
          <p:cNvSpPr/>
          <p:nvPr/>
        </p:nvSpPr>
        <p:spPr>
          <a:xfrm>
            <a:off x="1738929" y="4486024"/>
            <a:ext cx="427510" cy="626618"/>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35" name="Rectangle 34"/>
          <p:cNvSpPr/>
          <p:nvPr/>
        </p:nvSpPr>
        <p:spPr>
          <a:xfrm>
            <a:off x="2358698" y="4486024"/>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36" name="Rectangle 35"/>
          <p:cNvSpPr/>
          <p:nvPr/>
        </p:nvSpPr>
        <p:spPr>
          <a:xfrm>
            <a:off x="2923949" y="4472182"/>
            <a:ext cx="427510" cy="626618"/>
          </a:xfrm>
          <a:prstGeom prst="rect">
            <a:avLst/>
          </a:prstGeom>
          <a:solidFill>
            <a:srgbClr val="FDFFC2"/>
          </a:solid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37" name="Rectangle 36"/>
          <p:cNvSpPr/>
          <p:nvPr/>
        </p:nvSpPr>
        <p:spPr>
          <a:xfrm>
            <a:off x="4264853" y="443516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38" name="Rectangle 37"/>
          <p:cNvSpPr/>
          <p:nvPr/>
        </p:nvSpPr>
        <p:spPr>
          <a:xfrm>
            <a:off x="5794664" y="4435167"/>
            <a:ext cx="427510" cy="626618"/>
          </a:xfrm>
          <a:prstGeom prst="rect">
            <a:avLst/>
          </a:prstGeom>
          <a:solidFill>
            <a:srgbClr val="FDFFC2"/>
          </a:solid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39" name="Rectangle 38"/>
          <p:cNvSpPr/>
          <p:nvPr/>
        </p:nvSpPr>
        <p:spPr>
          <a:xfrm>
            <a:off x="5247763" y="443516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40" name="TextBox 39"/>
          <p:cNvSpPr txBox="1"/>
          <p:nvPr/>
        </p:nvSpPr>
        <p:spPr>
          <a:xfrm>
            <a:off x="6117688" y="1254515"/>
            <a:ext cx="1962150" cy="369332"/>
          </a:xfrm>
          <a:prstGeom prst="rect">
            <a:avLst/>
          </a:prstGeom>
          <a:noFill/>
        </p:spPr>
        <p:txBody>
          <a:bodyPr wrap="square" rtlCol="0">
            <a:spAutoFit/>
          </a:bodyPr>
          <a:lstStyle/>
          <a:p>
            <a:r>
              <a:rPr lang="en-US" dirty="0"/>
              <a:t>Pick 5 as a pivot</a:t>
            </a:r>
          </a:p>
        </p:txBody>
      </p:sp>
      <p:sp>
        <p:nvSpPr>
          <p:cNvPr id="41" name="TextBox 40"/>
          <p:cNvSpPr txBox="1"/>
          <p:nvPr/>
        </p:nvSpPr>
        <p:spPr>
          <a:xfrm>
            <a:off x="5826414" y="1985067"/>
            <a:ext cx="2822286" cy="369332"/>
          </a:xfrm>
          <a:prstGeom prst="rect">
            <a:avLst/>
          </a:prstGeom>
          <a:noFill/>
        </p:spPr>
        <p:txBody>
          <a:bodyPr wrap="square" rtlCol="0">
            <a:spAutoFit/>
          </a:bodyPr>
          <a:lstStyle/>
          <a:p>
            <a:r>
              <a:rPr lang="en-US" dirty="0"/>
              <a:t>Partition on either side of 5</a:t>
            </a:r>
          </a:p>
        </p:txBody>
      </p:sp>
      <p:sp>
        <p:nvSpPr>
          <p:cNvPr id="42" name="TextBox 41"/>
          <p:cNvSpPr txBox="1"/>
          <p:nvPr/>
        </p:nvSpPr>
        <p:spPr>
          <a:xfrm>
            <a:off x="5944919" y="2788005"/>
            <a:ext cx="2070100" cy="646331"/>
          </a:xfrm>
          <a:prstGeom prst="rect">
            <a:avLst/>
          </a:prstGeom>
          <a:noFill/>
        </p:spPr>
        <p:txBody>
          <a:bodyPr wrap="square" rtlCol="0">
            <a:spAutoFit/>
          </a:bodyPr>
          <a:lstStyle/>
          <a:p>
            <a:r>
              <a:rPr lang="en-US" dirty="0" err="1"/>
              <a:t>Recurse</a:t>
            </a:r>
            <a:r>
              <a:rPr lang="en-US" dirty="0"/>
              <a:t> on [76] and pick 6 as a pivot.</a:t>
            </a:r>
          </a:p>
        </p:txBody>
      </p:sp>
      <p:sp>
        <p:nvSpPr>
          <p:cNvPr id="43" name="TextBox 42"/>
          <p:cNvSpPr txBox="1"/>
          <p:nvPr/>
        </p:nvSpPr>
        <p:spPr>
          <a:xfrm>
            <a:off x="6341565" y="3611586"/>
            <a:ext cx="1622993" cy="646331"/>
          </a:xfrm>
          <a:prstGeom prst="rect">
            <a:avLst/>
          </a:prstGeom>
          <a:noFill/>
        </p:spPr>
        <p:txBody>
          <a:bodyPr wrap="square" rtlCol="0">
            <a:spAutoFit/>
          </a:bodyPr>
          <a:lstStyle/>
          <a:p>
            <a:r>
              <a:rPr lang="en-US" dirty="0"/>
              <a:t>Partition on either side of 6</a:t>
            </a:r>
          </a:p>
        </p:txBody>
      </p:sp>
      <p:sp>
        <p:nvSpPr>
          <p:cNvPr id="44" name="TextBox 43"/>
          <p:cNvSpPr txBox="1"/>
          <p:nvPr/>
        </p:nvSpPr>
        <p:spPr>
          <a:xfrm>
            <a:off x="116072" y="2820713"/>
            <a:ext cx="2171495" cy="646331"/>
          </a:xfrm>
          <a:prstGeom prst="rect">
            <a:avLst/>
          </a:prstGeom>
          <a:noFill/>
        </p:spPr>
        <p:txBody>
          <a:bodyPr wrap="square" rtlCol="0">
            <a:spAutoFit/>
          </a:bodyPr>
          <a:lstStyle/>
          <a:p>
            <a:r>
              <a:rPr lang="en-US" dirty="0" err="1"/>
              <a:t>Recurse</a:t>
            </a:r>
            <a:r>
              <a:rPr lang="en-US" dirty="0"/>
              <a:t> on [3142] and pick 3 as a pivot.</a:t>
            </a:r>
          </a:p>
        </p:txBody>
      </p:sp>
      <p:sp>
        <p:nvSpPr>
          <p:cNvPr id="45" name="TextBox 44"/>
          <p:cNvSpPr txBox="1"/>
          <p:nvPr/>
        </p:nvSpPr>
        <p:spPr>
          <a:xfrm>
            <a:off x="6334354" y="4415454"/>
            <a:ext cx="2228084" cy="646331"/>
          </a:xfrm>
          <a:prstGeom prst="rect">
            <a:avLst/>
          </a:prstGeom>
          <a:noFill/>
        </p:spPr>
        <p:txBody>
          <a:bodyPr wrap="square" rtlCol="0">
            <a:spAutoFit/>
          </a:bodyPr>
          <a:lstStyle/>
          <a:p>
            <a:r>
              <a:rPr lang="en-US" dirty="0" err="1"/>
              <a:t>Recurse</a:t>
            </a:r>
            <a:r>
              <a:rPr lang="en-US" dirty="0"/>
              <a:t> on [7], it has size 1 so we’re done.</a:t>
            </a:r>
          </a:p>
        </p:txBody>
      </p:sp>
      <p:sp>
        <p:nvSpPr>
          <p:cNvPr id="46" name="TextBox 45"/>
          <p:cNvSpPr txBox="1"/>
          <p:nvPr/>
        </p:nvSpPr>
        <p:spPr>
          <a:xfrm>
            <a:off x="67868" y="3650861"/>
            <a:ext cx="1307976" cy="646331"/>
          </a:xfrm>
          <a:prstGeom prst="rect">
            <a:avLst/>
          </a:prstGeom>
          <a:noFill/>
        </p:spPr>
        <p:txBody>
          <a:bodyPr wrap="square" rtlCol="0">
            <a:spAutoFit/>
          </a:bodyPr>
          <a:lstStyle/>
          <a:p>
            <a:r>
              <a:rPr lang="en-US"/>
              <a:t>Partition around 3.</a:t>
            </a:r>
            <a:endParaRPr lang="en-US" dirty="0"/>
          </a:p>
        </p:txBody>
      </p:sp>
      <p:sp>
        <p:nvSpPr>
          <p:cNvPr id="47" name="TextBox 46"/>
          <p:cNvSpPr txBox="1"/>
          <p:nvPr/>
        </p:nvSpPr>
        <p:spPr>
          <a:xfrm>
            <a:off x="3350379" y="4613194"/>
            <a:ext cx="875445" cy="461665"/>
          </a:xfrm>
          <a:prstGeom prst="rect">
            <a:avLst/>
          </a:prstGeom>
          <a:noFill/>
        </p:spPr>
        <p:txBody>
          <a:bodyPr wrap="square" rtlCol="0">
            <a:spAutoFit/>
          </a:bodyPr>
          <a:lstStyle/>
          <a:p>
            <a:r>
              <a:rPr lang="en-US" sz="1200" dirty="0" err="1"/>
              <a:t>Recurse</a:t>
            </a:r>
            <a:r>
              <a:rPr lang="en-US" sz="1200" dirty="0"/>
              <a:t> on [4] (done).</a:t>
            </a:r>
          </a:p>
        </p:txBody>
      </p:sp>
      <p:sp>
        <p:nvSpPr>
          <p:cNvPr id="55" name="TextBox 54"/>
          <p:cNvSpPr txBox="1"/>
          <p:nvPr/>
        </p:nvSpPr>
        <p:spPr>
          <a:xfrm>
            <a:off x="67812" y="4360136"/>
            <a:ext cx="1189785" cy="1077218"/>
          </a:xfrm>
          <a:prstGeom prst="rect">
            <a:avLst/>
          </a:prstGeom>
          <a:noFill/>
        </p:spPr>
        <p:txBody>
          <a:bodyPr wrap="square" rtlCol="0">
            <a:spAutoFit/>
          </a:bodyPr>
          <a:lstStyle/>
          <a:p>
            <a:r>
              <a:rPr lang="en-US" sz="1600" dirty="0" err="1"/>
              <a:t>Recurse</a:t>
            </a:r>
            <a:r>
              <a:rPr lang="en-US" sz="1600" dirty="0"/>
              <a:t> on [12] and pick 2 as a pivot.</a:t>
            </a:r>
          </a:p>
        </p:txBody>
      </p:sp>
      <p:sp>
        <p:nvSpPr>
          <p:cNvPr id="56" name="TextBox 55"/>
          <p:cNvSpPr txBox="1"/>
          <p:nvPr/>
        </p:nvSpPr>
        <p:spPr>
          <a:xfrm>
            <a:off x="27959" y="5480820"/>
            <a:ext cx="1032615" cy="523220"/>
          </a:xfrm>
          <a:prstGeom prst="rect">
            <a:avLst/>
          </a:prstGeom>
          <a:noFill/>
        </p:spPr>
        <p:txBody>
          <a:bodyPr wrap="square" rtlCol="0">
            <a:spAutoFit/>
          </a:bodyPr>
          <a:lstStyle/>
          <a:p>
            <a:r>
              <a:rPr lang="en-US" sz="1400" dirty="0"/>
              <a:t>partition around 2.</a:t>
            </a:r>
          </a:p>
        </p:txBody>
      </p:sp>
      <p:sp>
        <p:nvSpPr>
          <p:cNvPr id="57" name="Rectangle 56"/>
          <p:cNvSpPr/>
          <p:nvPr/>
        </p:nvSpPr>
        <p:spPr>
          <a:xfrm>
            <a:off x="1114921" y="5297777"/>
            <a:ext cx="427510" cy="626618"/>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58" name="Rectangle 57"/>
          <p:cNvSpPr/>
          <p:nvPr/>
        </p:nvSpPr>
        <p:spPr>
          <a:xfrm>
            <a:off x="1747573" y="529777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59" name="TextBox 58"/>
          <p:cNvSpPr txBox="1"/>
          <p:nvPr/>
        </p:nvSpPr>
        <p:spPr>
          <a:xfrm>
            <a:off x="34824" y="6124494"/>
            <a:ext cx="875445" cy="461665"/>
          </a:xfrm>
          <a:prstGeom prst="rect">
            <a:avLst/>
          </a:prstGeom>
          <a:noFill/>
        </p:spPr>
        <p:txBody>
          <a:bodyPr wrap="square" rtlCol="0">
            <a:spAutoFit/>
          </a:bodyPr>
          <a:lstStyle/>
          <a:p>
            <a:r>
              <a:rPr lang="en-US" sz="1200" dirty="0" err="1"/>
              <a:t>Recurse</a:t>
            </a:r>
            <a:r>
              <a:rPr lang="en-US" sz="1200" dirty="0"/>
              <a:t> on [1] (done).</a:t>
            </a:r>
          </a:p>
        </p:txBody>
      </p:sp>
      <p:sp>
        <p:nvSpPr>
          <p:cNvPr id="60" name="Rectangle 59"/>
          <p:cNvSpPr/>
          <p:nvPr/>
        </p:nvSpPr>
        <p:spPr>
          <a:xfrm>
            <a:off x="1114921" y="6022935"/>
            <a:ext cx="427510" cy="626618"/>
          </a:xfrm>
          <a:prstGeom prst="rect">
            <a:avLst/>
          </a:prstGeom>
          <a:solidFill>
            <a:srgbClr val="FDFFC2"/>
          </a:solidFill>
          <a:ln w="508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61" name="Rectangle 60"/>
          <p:cNvSpPr/>
          <p:nvPr/>
        </p:nvSpPr>
        <p:spPr>
          <a:xfrm>
            <a:off x="2386505" y="5285154"/>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62" name="Rectangle 61"/>
          <p:cNvSpPr/>
          <p:nvPr/>
        </p:nvSpPr>
        <p:spPr>
          <a:xfrm>
            <a:off x="2951756" y="5271312"/>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63" name="Rectangle 62"/>
          <p:cNvSpPr/>
          <p:nvPr/>
        </p:nvSpPr>
        <p:spPr>
          <a:xfrm>
            <a:off x="4292660" y="523429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64" name="Rectangle 63"/>
          <p:cNvSpPr/>
          <p:nvPr/>
        </p:nvSpPr>
        <p:spPr>
          <a:xfrm>
            <a:off x="5822471" y="523429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65" name="Rectangle 64"/>
          <p:cNvSpPr/>
          <p:nvPr/>
        </p:nvSpPr>
        <p:spPr>
          <a:xfrm>
            <a:off x="5275570" y="5234297"/>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67" name="Rectangle 66"/>
          <p:cNvSpPr/>
          <p:nvPr/>
        </p:nvSpPr>
        <p:spPr>
          <a:xfrm>
            <a:off x="1747573" y="603653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68" name="Rectangle 67"/>
          <p:cNvSpPr/>
          <p:nvPr/>
        </p:nvSpPr>
        <p:spPr>
          <a:xfrm>
            <a:off x="2386505" y="6023910"/>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69" name="Rectangle 68"/>
          <p:cNvSpPr/>
          <p:nvPr/>
        </p:nvSpPr>
        <p:spPr>
          <a:xfrm>
            <a:off x="2951756" y="6010068"/>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70" name="Rectangle 69"/>
          <p:cNvSpPr/>
          <p:nvPr/>
        </p:nvSpPr>
        <p:spPr>
          <a:xfrm>
            <a:off x="4292660" y="597305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71" name="Rectangle 70"/>
          <p:cNvSpPr/>
          <p:nvPr/>
        </p:nvSpPr>
        <p:spPr>
          <a:xfrm>
            <a:off x="5822471" y="597305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72" name="Rectangle 71"/>
          <p:cNvSpPr/>
          <p:nvPr/>
        </p:nvSpPr>
        <p:spPr>
          <a:xfrm>
            <a:off x="5275570" y="5973053"/>
            <a:ext cx="427510" cy="626618"/>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Tree>
    <p:extLst>
      <p:ext uri="{BB962C8B-B14F-4D97-AF65-F5344CB8AC3E}">
        <p14:creationId xmlns:p14="http://schemas.microsoft.com/office/powerpoint/2010/main" val="5613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55" grpId="0"/>
      <p:bldP spid="56" grpId="0"/>
      <p:bldP spid="57" grpId="0" animBg="1"/>
      <p:bldP spid="58" grpId="0" animBg="1"/>
      <p:bldP spid="59" grpId="0"/>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7348"/>
          </a:xfrm>
        </p:spPr>
        <p:txBody>
          <a:bodyPr>
            <a:normAutofit fontScale="90000"/>
          </a:bodyPr>
          <a:lstStyle/>
          <a:p>
            <a:r>
              <a:rPr lang="en-US" dirty="0"/>
              <a:t>How long does this take to run?</a:t>
            </a:r>
          </a:p>
        </p:txBody>
      </p:sp>
      <p:sp>
        <p:nvSpPr>
          <p:cNvPr id="3" name="Content Placeholder 2"/>
          <p:cNvSpPr>
            <a:spLocks noGrp="1"/>
          </p:cNvSpPr>
          <p:nvPr>
            <p:ph idx="1"/>
          </p:nvPr>
        </p:nvSpPr>
        <p:spPr>
          <a:xfrm>
            <a:off x="641926" y="1180215"/>
            <a:ext cx="7886700" cy="1555091"/>
          </a:xfrm>
        </p:spPr>
        <p:txBody>
          <a:bodyPr>
            <a:normAutofit fontScale="85000" lnSpcReduction="10000"/>
          </a:bodyPr>
          <a:lstStyle/>
          <a:p>
            <a:r>
              <a:rPr lang="en-US" dirty="0"/>
              <a:t>We will count the number of </a:t>
            </a:r>
            <a:r>
              <a:rPr lang="en-US" dirty="0">
                <a:solidFill>
                  <a:srgbClr val="CF6E6C"/>
                </a:solidFill>
              </a:rPr>
              <a:t>comparisons</a:t>
            </a:r>
            <a:r>
              <a:rPr lang="en-US" dirty="0"/>
              <a:t> that the algorithm does.</a:t>
            </a:r>
          </a:p>
          <a:p>
            <a:pPr lvl="1"/>
            <a:r>
              <a:rPr lang="en-US" dirty="0">
                <a:solidFill>
                  <a:schemeClr val="accent4"/>
                </a:solidFill>
              </a:rPr>
              <a:t>This turns out to give us a good idea of the runtime. (Not obvious).</a:t>
            </a:r>
          </a:p>
          <a:p>
            <a:r>
              <a:rPr lang="en-US" dirty="0"/>
              <a:t>How many times are any two items compared?</a:t>
            </a:r>
          </a:p>
        </p:txBody>
      </p:sp>
      <p:grpSp>
        <p:nvGrpSpPr>
          <p:cNvPr id="4" name="Group 3"/>
          <p:cNvGrpSpPr/>
          <p:nvPr/>
        </p:nvGrpSpPr>
        <p:grpSpPr>
          <a:xfrm>
            <a:off x="1276965" y="2810440"/>
            <a:ext cx="3055485" cy="573347"/>
            <a:chOff x="1573619" y="3296093"/>
            <a:chExt cx="5040183" cy="705201"/>
          </a:xfrm>
        </p:grpSpPr>
        <p:sp>
          <p:nvSpPr>
            <p:cNvPr id="5" name="Rectangle 4"/>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6" name="Rectangle 5"/>
            <p:cNvSpPr/>
            <p:nvPr/>
          </p:nvSpPr>
          <p:spPr>
            <a:xfrm>
              <a:off x="230353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7" name="Rectangle 6"/>
            <p:cNvSpPr/>
            <p:nvPr/>
          </p:nvSpPr>
          <p:spPr>
            <a:xfrm>
              <a:off x="301219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8" name="Rectangle 7"/>
            <p:cNvSpPr/>
            <p:nvPr/>
          </p:nvSpPr>
          <p:spPr>
            <a:xfrm>
              <a:off x="3738658" y="3296093"/>
              <a:ext cx="705201" cy="705201"/>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9" name="Rectangle 8"/>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0" name="Rectangle 9"/>
            <p:cNvSpPr/>
            <p:nvPr/>
          </p:nvSpPr>
          <p:spPr>
            <a:xfrm>
              <a:off x="517868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11" name="Rectangle 10"/>
            <p:cNvSpPr/>
            <p:nvPr/>
          </p:nvSpPr>
          <p:spPr>
            <a:xfrm>
              <a:off x="5908601"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grpSp>
      <p:sp>
        <p:nvSpPr>
          <p:cNvPr id="20" name="Rectangle 19"/>
          <p:cNvSpPr/>
          <p:nvPr/>
        </p:nvSpPr>
        <p:spPr>
          <a:xfrm>
            <a:off x="3232217"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21" name="Rectangle 20"/>
          <p:cNvSpPr/>
          <p:nvPr/>
        </p:nvSpPr>
        <p:spPr>
          <a:xfrm>
            <a:off x="3674712"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22" name="Rectangle 21"/>
          <p:cNvSpPr/>
          <p:nvPr/>
        </p:nvSpPr>
        <p:spPr>
          <a:xfrm>
            <a:off x="780796"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23" name="Rectangle 22"/>
          <p:cNvSpPr/>
          <p:nvPr/>
        </p:nvSpPr>
        <p:spPr>
          <a:xfrm>
            <a:off x="2656311" y="3598062"/>
            <a:ext cx="427510" cy="573347"/>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24" name="Rectangle 23"/>
          <p:cNvSpPr/>
          <p:nvPr/>
        </p:nvSpPr>
        <p:spPr>
          <a:xfrm>
            <a:off x="1208306"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25" name="Rectangle 24"/>
          <p:cNvSpPr/>
          <p:nvPr/>
        </p:nvSpPr>
        <p:spPr>
          <a:xfrm>
            <a:off x="1637909"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26" name="Rectangle 25"/>
          <p:cNvSpPr/>
          <p:nvPr/>
        </p:nvSpPr>
        <p:spPr>
          <a:xfrm>
            <a:off x="2080405" y="3598062"/>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27" name="TextBox 26"/>
          <p:cNvSpPr txBox="1"/>
          <p:nvPr/>
        </p:nvSpPr>
        <p:spPr>
          <a:xfrm>
            <a:off x="5537200" y="2918524"/>
            <a:ext cx="2806700" cy="1200329"/>
          </a:xfrm>
          <a:prstGeom prst="rect">
            <a:avLst/>
          </a:prstGeom>
          <a:noFill/>
        </p:spPr>
        <p:txBody>
          <a:bodyPr wrap="square" rtlCol="0">
            <a:spAutoFit/>
          </a:bodyPr>
          <a:lstStyle/>
          <a:p>
            <a:r>
              <a:rPr lang="en-US" dirty="0"/>
              <a:t>In the example before, everything was compared to 5 once in the first step</a:t>
            </a:r>
            <a:r>
              <a:rPr lang="mr-IN" dirty="0"/>
              <a:t>…</a:t>
            </a:r>
            <a:r>
              <a:rPr lang="en-US" dirty="0"/>
              <a:t>.and never again.</a:t>
            </a:r>
          </a:p>
        </p:txBody>
      </p:sp>
      <p:sp>
        <p:nvSpPr>
          <p:cNvPr id="28" name="Rectangle 27"/>
          <p:cNvSpPr/>
          <p:nvPr/>
        </p:nvSpPr>
        <p:spPr>
          <a:xfrm>
            <a:off x="1317504" y="5175017"/>
            <a:ext cx="427510" cy="515725"/>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29" name="Rectangle 28"/>
          <p:cNvSpPr/>
          <p:nvPr/>
        </p:nvSpPr>
        <p:spPr>
          <a:xfrm>
            <a:off x="1745014" y="5175017"/>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30" name="Rectangle 29"/>
          <p:cNvSpPr/>
          <p:nvPr/>
        </p:nvSpPr>
        <p:spPr>
          <a:xfrm>
            <a:off x="2174617" y="5175017"/>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31" name="Rectangle 30"/>
          <p:cNvSpPr/>
          <p:nvPr/>
        </p:nvSpPr>
        <p:spPr>
          <a:xfrm>
            <a:off x="2617113" y="5175017"/>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32" name="Rectangle 31"/>
          <p:cNvSpPr/>
          <p:nvPr/>
        </p:nvSpPr>
        <p:spPr>
          <a:xfrm>
            <a:off x="3783911" y="5183400"/>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33" name="Rectangle 32"/>
          <p:cNvSpPr/>
          <p:nvPr/>
        </p:nvSpPr>
        <p:spPr>
          <a:xfrm>
            <a:off x="4226406" y="5183400"/>
            <a:ext cx="427510" cy="515725"/>
          </a:xfrm>
          <a:prstGeom prst="rect">
            <a:avLst/>
          </a:prstGeom>
          <a:solidFill>
            <a:schemeClr val="accent2">
              <a:lumMod val="20000"/>
              <a:lumOff val="8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34" name="Rectangle 33"/>
          <p:cNvSpPr/>
          <p:nvPr/>
        </p:nvSpPr>
        <p:spPr>
          <a:xfrm>
            <a:off x="1276965" y="5999375"/>
            <a:ext cx="427510" cy="515725"/>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35" name="Rectangle 34"/>
          <p:cNvSpPr/>
          <p:nvPr/>
        </p:nvSpPr>
        <p:spPr>
          <a:xfrm>
            <a:off x="214416" y="5999375"/>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36" name="Rectangle 35"/>
          <p:cNvSpPr/>
          <p:nvPr/>
        </p:nvSpPr>
        <p:spPr>
          <a:xfrm>
            <a:off x="1810172" y="5999375"/>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37" name="Rectangle 36"/>
          <p:cNvSpPr/>
          <p:nvPr/>
        </p:nvSpPr>
        <p:spPr>
          <a:xfrm>
            <a:off x="694668" y="5999375"/>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38" name="Rectangle 37"/>
          <p:cNvSpPr/>
          <p:nvPr/>
        </p:nvSpPr>
        <p:spPr>
          <a:xfrm>
            <a:off x="3208005" y="5194164"/>
            <a:ext cx="427510" cy="515725"/>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39" name="Rectangle 38"/>
          <p:cNvSpPr/>
          <p:nvPr/>
        </p:nvSpPr>
        <p:spPr>
          <a:xfrm>
            <a:off x="3220592" y="5999375"/>
            <a:ext cx="427510" cy="515725"/>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40" name="Rectangle 39"/>
          <p:cNvSpPr/>
          <p:nvPr/>
        </p:nvSpPr>
        <p:spPr>
          <a:xfrm>
            <a:off x="4750403" y="5999375"/>
            <a:ext cx="427510" cy="515725"/>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41" name="Rectangle 40"/>
          <p:cNvSpPr/>
          <p:nvPr/>
        </p:nvSpPr>
        <p:spPr>
          <a:xfrm>
            <a:off x="4203502" y="5999375"/>
            <a:ext cx="427510" cy="515725"/>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45" name="TextBox 44"/>
          <p:cNvSpPr txBox="1"/>
          <p:nvPr/>
        </p:nvSpPr>
        <p:spPr>
          <a:xfrm>
            <a:off x="5899150" y="5194164"/>
            <a:ext cx="3130550" cy="1200329"/>
          </a:xfrm>
          <a:prstGeom prst="rect">
            <a:avLst/>
          </a:prstGeom>
          <a:noFill/>
        </p:spPr>
        <p:txBody>
          <a:bodyPr wrap="square" rtlCol="0">
            <a:spAutoFit/>
          </a:bodyPr>
          <a:lstStyle/>
          <a:p>
            <a:r>
              <a:rPr lang="en-US" dirty="0"/>
              <a:t>But not everything was compared to 3.  </a:t>
            </a:r>
          </a:p>
          <a:p>
            <a:r>
              <a:rPr lang="en-US" dirty="0"/>
              <a:t>5 was, and so were 1,2 and 4.  </a:t>
            </a:r>
          </a:p>
          <a:p>
            <a:r>
              <a:rPr lang="en-US" dirty="0"/>
              <a:t>But not 6 or 7.</a:t>
            </a:r>
          </a:p>
        </p:txBody>
      </p:sp>
    </p:spTree>
    <p:extLst>
      <p:ext uri="{BB962C8B-B14F-4D97-AF65-F5344CB8AC3E}">
        <p14:creationId xmlns:p14="http://schemas.microsoft.com/office/powerpoint/2010/main" val="154223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1" grpId="0" animBg="1"/>
      <p:bldP spid="22" grpId="0" animBg="1"/>
      <p:bldP spid="23" grpId="0" animBg="1"/>
      <p:bldP spid="24" grpId="0" animBg="1"/>
      <p:bldP spid="25" grpId="0" animBg="1"/>
      <p:bldP spid="26"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Each pair of items is compared either 0 or 1 times.  Which is it?</a:t>
            </a:r>
          </a:p>
        </p:txBody>
      </p:sp>
      <p:grpSp>
        <p:nvGrpSpPr>
          <p:cNvPr id="5" name="Group 4"/>
          <p:cNvGrpSpPr/>
          <p:nvPr/>
        </p:nvGrpSpPr>
        <p:grpSpPr>
          <a:xfrm>
            <a:off x="330200" y="2000712"/>
            <a:ext cx="4686300" cy="887456"/>
            <a:chOff x="1573619" y="3296093"/>
            <a:chExt cx="5040183" cy="705201"/>
          </a:xfrm>
        </p:grpSpPr>
        <p:sp>
          <p:nvSpPr>
            <p:cNvPr id="6" name="Rectangle 5"/>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7" name="Rectangle 6"/>
            <p:cNvSpPr/>
            <p:nvPr/>
          </p:nvSpPr>
          <p:spPr>
            <a:xfrm>
              <a:off x="230353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8" name="Rectangle 7"/>
            <p:cNvSpPr/>
            <p:nvPr/>
          </p:nvSpPr>
          <p:spPr>
            <a:xfrm>
              <a:off x="301219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9" name="Rectangle 8"/>
            <p:cNvSpPr/>
            <p:nvPr/>
          </p:nvSpPr>
          <p:spPr>
            <a:xfrm>
              <a:off x="373865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10" name="Rectangle 9"/>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1" name="Rectangle 10"/>
            <p:cNvSpPr/>
            <p:nvPr/>
          </p:nvSpPr>
          <p:spPr>
            <a:xfrm>
              <a:off x="517868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12" name="Rectangle 11"/>
            <p:cNvSpPr/>
            <p:nvPr/>
          </p:nvSpPr>
          <p:spPr>
            <a:xfrm>
              <a:off x="5908601"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grpSp>
      <p:sp>
        <p:nvSpPr>
          <p:cNvPr id="13" name="TextBox 12"/>
          <p:cNvSpPr txBox="1"/>
          <p:nvPr/>
        </p:nvSpPr>
        <p:spPr>
          <a:xfrm>
            <a:off x="5383458" y="2077969"/>
            <a:ext cx="3402457" cy="1015663"/>
          </a:xfrm>
          <a:prstGeom prst="rect">
            <a:avLst/>
          </a:prstGeom>
          <a:noFill/>
        </p:spPr>
        <p:txBody>
          <a:bodyPr wrap="square" rtlCol="0">
            <a:spAutoFit/>
          </a:bodyPr>
          <a:lstStyle/>
          <a:p>
            <a:pPr algn="r"/>
            <a:r>
              <a:rPr lang="en-US" sz="2000" dirty="0">
                <a:solidFill>
                  <a:schemeClr val="accent4"/>
                </a:solidFill>
              </a:rPr>
              <a:t>Let’s assume that the numbers in the array are actually the numbers 1,</a:t>
            </a:r>
            <a:r>
              <a:rPr lang="mr-IN" sz="2000" dirty="0">
                <a:solidFill>
                  <a:schemeClr val="accent4"/>
                </a:solidFill>
              </a:rPr>
              <a:t>…</a:t>
            </a:r>
            <a:r>
              <a:rPr lang="en-US" sz="2000" dirty="0">
                <a:solidFill>
                  <a:schemeClr val="accent4"/>
                </a:solidFill>
              </a:rPr>
              <a:t>,n</a:t>
            </a:r>
          </a:p>
        </p:txBody>
      </p:sp>
      <mc:AlternateContent xmlns:mc="http://schemas.openxmlformats.org/markup-compatibility/2006" xmlns:a14="http://schemas.microsoft.com/office/drawing/2010/main">
        <mc:Choice Requires="a14">
          <p:sp>
            <p:nvSpPr>
              <p:cNvPr id="30" name="Rectangle 29"/>
              <p:cNvSpPr/>
              <p:nvPr/>
            </p:nvSpPr>
            <p:spPr>
              <a:xfrm>
                <a:off x="171834" y="4081550"/>
                <a:ext cx="8807066" cy="2675220"/>
              </a:xfrm>
              <a:prstGeom prst="rect">
                <a:avLst/>
              </a:prstGeom>
            </p:spPr>
            <p:txBody>
              <a:bodyPr wrap="square">
                <a:spAutoFit/>
              </a:bodyPr>
              <a:lstStyle/>
              <a:p>
                <a:pPr marL="285750" indent="-285750">
                  <a:buFont typeface="Arial" charset="0"/>
                  <a:buChar char="•"/>
                </a:pPr>
                <a:r>
                  <a:rPr lang="en-US" sz="2100" b="1" dirty="0">
                    <a:solidFill>
                      <a:schemeClr val="accent4"/>
                    </a:solidFill>
                  </a:rPr>
                  <a:t>Whether or not </a:t>
                </a:r>
                <a:r>
                  <a:rPr lang="en-US" sz="2100" b="1" dirty="0" err="1">
                    <a:solidFill>
                      <a:schemeClr val="accent4"/>
                    </a:solidFill>
                  </a:rPr>
                  <a:t>a,b</a:t>
                </a:r>
                <a:r>
                  <a:rPr lang="en-US" sz="2100" b="1" dirty="0">
                    <a:solidFill>
                      <a:schemeClr val="accent4"/>
                    </a:solidFill>
                  </a:rPr>
                  <a:t> are compared </a:t>
                </a:r>
                <a:r>
                  <a:rPr lang="en-US" sz="2100" dirty="0"/>
                  <a:t>is a random variable, that depends on the choice of pivots.  Let’s say </a:t>
                </a:r>
              </a:p>
              <a:p>
                <a:pPr/>
                <a14:m>
                  <m:oMathPara xmlns:m="http://schemas.openxmlformats.org/officeDocument/2006/math">
                    <m:oMathParaPr>
                      <m:jc m:val="centerGroup"/>
                    </m:oMathParaPr>
                    <m:oMath xmlns:m="http://schemas.openxmlformats.org/officeDocument/2006/math">
                      <m:sSub>
                        <m:sSubPr>
                          <m:ctrlPr>
                            <a:rPr lang="en-US" sz="2100" b="1" i="1" smtClean="0">
                              <a:solidFill>
                                <a:schemeClr val="accent4"/>
                              </a:solidFill>
                              <a:latin typeface="Cambria Math" panose="02040503050406030204" pitchFamily="18" charset="0"/>
                            </a:rPr>
                          </m:ctrlPr>
                        </m:sSubPr>
                        <m:e>
                          <m:r>
                            <a:rPr lang="en-US" sz="2100" b="1" i="1" smtClean="0">
                              <a:solidFill>
                                <a:schemeClr val="accent4"/>
                              </a:solidFill>
                              <a:latin typeface="Cambria Math" charset="0"/>
                            </a:rPr>
                            <m:t>𝑿</m:t>
                          </m:r>
                        </m:e>
                        <m:sub>
                          <m:r>
                            <a:rPr lang="en-US" sz="2100" b="1" i="1" smtClean="0">
                              <a:solidFill>
                                <a:schemeClr val="accent4"/>
                              </a:solidFill>
                              <a:latin typeface="Cambria Math" charset="0"/>
                            </a:rPr>
                            <m:t>𝒂</m:t>
                          </m:r>
                          <m:r>
                            <a:rPr lang="en-US" sz="2100" b="1" i="1" smtClean="0">
                              <a:solidFill>
                                <a:schemeClr val="accent4"/>
                              </a:solidFill>
                              <a:latin typeface="Cambria Math" charset="0"/>
                            </a:rPr>
                            <m:t>,</m:t>
                          </m:r>
                          <m:r>
                            <a:rPr lang="en-US" sz="2100" b="1" i="1" smtClean="0">
                              <a:solidFill>
                                <a:schemeClr val="accent4"/>
                              </a:solidFill>
                              <a:latin typeface="Cambria Math" charset="0"/>
                            </a:rPr>
                            <m:t>𝒃</m:t>
                          </m:r>
                        </m:sub>
                      </m:sSub>
                      <m:r>
                        <a:rPr lang="en-US" sz="2100" b="1" i="1" smtClean="0">
                          <a:solidFill>
                            <a:schemeClr val="accent4"/>
                          </a:solidFill>
                          <a:latin typeface="Cambria Math" charset="0"/>
                        </a:rPr>
                        <m:t>=</m:t>
                      </m:r>
                      <m:d>
                        <m:dPr>
                          <m:begChr m:val="{"/>
                          <m:endChr m:val=""/>
                          <m:ctrlPr>
                            <a:rPr lang="mr-IN" sz="2100" b="1" i="1" smtClean="0">
                              <a:solidFill>
                                <a:schemeClr val="accent4"/>
                              </a:solidFill>
                              <a:latin typeface="Cambria Math" panose="02040503050406030204" pitchFamily="18" charset="0"/>
                            </a:rPr>
                          </m:ctrlPr>
                        </m:dPr>
                        <m:e>
                          <m:eqArr>
                            <m:eqArrPr>
                              <m:ctrlPr>
                                <a:rPr lang="mr-IN" sz="2100" b="1" i="1" smtClean="0">
                                  <a:solidFill>
                                    <a:schemeClr val="accent4"/>
                                  </a:solidFill>
                                  <a:latin typeface="Cambria Math" panose="02040503050406030204" pitchFamily="18" charset="0"/>
                                </a:rPr>
                              </m:ctrlPr>
                            </m:eqArrPr>
                            <m:e>
                              <m:r>
                                <a:rPr lang="en-US" sz="2100" b="1" i="1" smtClean="0">
                                  <a:solidFill>
                                    <a:schemeClr val="accent4"/>
                                  </a:solidFill>
                                  <a:latin typeface="Cambria Math" panose="02040503050406030204" pitchFamily="18" charset="0"/>
                                  <a:ea typeface="Cambria Math" panose="02040503050406030204" pitchFamily="18" charset="0"/>
                                </a:rPr>
                                <m:t>𝟏</m:t>
                              </m:r>
                              <m:r>
                                <a:rPr lang="en-US" sz="2100" b="1" i="1" smtClean="0">
                                  <a:solidFill>
                                    <a:schemeClr val="accent4"/>
                                  </a:solidFill>
                                  <a:latin typeface="Cambria Math" panose="02040503050406030204" pitchFamily="18" charset="0"/>
                                  <a:ea typeface="Cambria Math" panose="02040503050406030204" pitchFamily="18" charset="0"/>
                                </a:rPr>
                                <m:t>            </m:t>
                              </m:r>
                              <m:r>
                                <m:rPr>
                                  <m:nor/>
                                </m:rPr>
                                <a:rPr lang="en-US" sz="2100" b="1" i="0" smtClean="0">
                                  <a:solidFill>
                                    <a:schemeClr val="accent4"/>
                                  </a:solidFill>
                                  <a:latin typeface="Cambria Math" panose="02040503050406030204" pitchFamily="18" charset="0"/>
                                  <a:ea typeface="Cambria Math" panose="02040503050406030204" pitchFamily="18" charset="0"/>
                                </a:rPr>
                                <m:t>if</m:t>
                              </m:r>
                              <m:r>
                                <a:rPr lang="en-US" sz="2100" b="1" i="1" smtClean="0">
                                  <a:solidFill>
                                    <a:schemeClr val="accent4"/>
                                  </a:solidFill>
                                  <a:latin typeface="Cambria Math" panose="02040503050406030204" pitchFamily="18" charset="0"/>
                                  <a:ea typeface="Cambria Math" panose="02040503050406030204" pitchFamily="18" charset="0"/>
                                </a:rPr>
                                <m:t> </m:t>
                              </m:r>
                              <m:r>
                                <a:rPr lang="en-US" sz="2100" b="1" i="1" smtClean="0">
                                  <a:solidFill>
                                    <a:schemeClr val="accent4"/>
                                  </a:solidFill>
                                  <a:latin typeface="Cambria Math" panose="02040503050406030204" pitchFamily="18" charset="0"/>
                                  <a:ea typeface="Cambria Math" panose="02040503050406030204" pitchFamily="18" charset="0"/>
                                </a:rPr>
                                <m:t>𝒂</m:t>
                              </m:r>
                              <m:r>
                                <a:rPr lang="en-US" sz="2100" b="1" i="1" smtClean="0">
                                  <a:solidFill>
                                    <a:schemeClr val="accent4"/>
                                  </a:solidFill>
                                  <a:latin typeface="Cambria Math" panose="02040503050406030204" pitchFamily="18" charset="0"/>
                                  <a:ea typeface="Cambria Math" panose="02040503050406030204" pitchFamily="18" charset="0"/>
                                </a:rPr>
                                <m:t> </m:t>
                              </m:r>
                              <m:r>
                                <m:rPr>
                                  <m:nor/>
                                </m:rPr>
                                <a:rPr lang="en-US" sz="2100" b="1" i="0" smtClean="0">
                                  <a:solidFill>
                                    <a:schemeClr val="accent4"/>
                                  </a:solidFill>
                                  <a:latin typeface="Cambria Math" panose="02040503050406030204" pitchFamily="18" charset="0"/>
                                  <a:ea typeface="Cambria Math" panose="02040503050406030204" pitchFamily="18" charset="0"/>
                                </a:rPr>
                                <m:t>and</m:t>
                              </m:r>
                              <m:r>
                                <a:rPr lang="en-US" sz="2100" b="1" i="1" smtClean="0">
                                  <a:solidFill>
                                    <a:schemeClr val="accent4"/>
                                  </a:solidFill>
                                  <a:latin typeface="Cambria Math" panose="02040503050406030204" pitchFamily="18" charset="0"/>
                                  <a:ea typeface="Cambria Math" panose="02040503050406030204" pitchFamily="18" charset="0"/>
                                </a:rPr>
                                <m:t> </m:t>
                              </m:r>
                              <m:r>
                                <a:rPr lang="en-US" sz="2100" b="1" i="1" smtClean="0">
                                  <a:solidFill>
                                    <a:schemeClr val="accent4"/>
                                  </a:solidFill>
                                  <a:latin typeface="Cambria Math" panose="02040503050406030204" pitchFamily="18" charset="0"/>
                                  <a:ea typeface="Cambria Math" panose="02040503050406030204" pitchFamily="18" charset="0"/>
                                </a:rPr>
                                <m:t>𝒃</m:t>
                              </m:r>
                              <m:r>
                                <a:rPr lang="en-US" sz="2100" b="1" i="1" smtClean="0">
                                  <a:solidFill>
                                    <a:schemeClr val="accent4"/>
                                  </a:solidFill>
                                  <a:latin typeface="Cambria Math" panose="02040503050406030204" pitchFamily="18" charset="0"/>
                                  <a:ea typeface="Cambria Math" panose="02040503050406030204" pitchFamily="18" charset="0"/>
                                </a:rPr>
                                <m:t> </m:t>
                              </m:r>
                              <m:r>
                                <m:rPr>
                                  <m:nor/>
                                </m:rPr>
                                <a:rPr lang="en-US" sz="2100" b="1" i="0" smtClean="0">
                                  <a:solidFill>
                                    <a:schemeClr val="accent4"/>
                                  </a:solidFill>
                                  <a:latin typeface="Cambria Math" panose="02040503050406030204" pitchFamily="18" charset="0"/>
                                  <a:ea typeface="Cambria Math" panose="02040503050406030204" pitchFamily="18" charset="0"/>
                                </a:rPr>
                                <m:t>are</m:t>
                              </m:r>
                              <m:r>
                                <m:rPr>
                                  <m:nor/>
                                </m:rPr>
                                <a:rPr lang="en-US" sz="2100" b="1" i="0" smtClean="0">
                                  <a:solidFill>
                                    <a:schemeClr val="accent4"/>
                                  </a:solidFill>
                                  <a:latin typeface="Cambria Math" panose="02040503050406030204" pitchFamily="18" charset="0"/>
                                  <a:ea typeface="Cambria Math" panose="02040503050406030204" pitchFamily="18" charset="0"/>
                                </a:rPr>
                                <m:t> </m:t>
                              </m:r>
                              <m:r>
                                <m:rPr>
                                  <m:nor/>
                                </m:rPr>
                                <a:rPr lang="en-US" sz="2100" b="1" i="0" smtClean="0">
                                  <a:solidFill>
                                    <a:schemeClr val="accent4"/>
                                  </a:solidFill>
                                  <a:latin typeface="Cambria Math" panose="02040503050406030204" pitchFamily="18" charset="0"/>
                                  <a:ea typeface="Cambria Math" panose="02040503050406030204" pitchFamily="18" charset="0"/>
                                </a:rPr>
                                <m:t>ever</m:t>
                              </m:r>
                              <m:r>
                                <m:rPr>
                                  <m:nor/>
                                </m:rPr>
                                <a:rPr lang="en-US" sz="2100" b="1" i="0" smtClean="0">
                                  <a:solidFill>
                                    <a:schemeClr val="accent4"/>
                                  </a:solidFill>
                                  <a:latin typeface="Cambria Math" panose="02040503050406030204" pitchFamily="18" charset="0"/>
                                  <a:ea typeface="Cambria Math" panose="02040503050406030204" pitchFamily="18" charset="0"/>
                                </a:rPr>
                                <m:t> </m:t>
                              </m:r>
                              <m:r>
                                <m:rPr>
                                  <m:nor/>
                                </m:rPr>
                                <a:rPr lang="en-US" sz="2100" b="1" i="0" smtClean="0">
                                  <a:solidFill>
                                    <a:schemeClr val="accent4"/>
                                  </a:solidFill>
                                  <a:latin typeface="Cambria Math" panose="02040503050406030204" pitchFamily="18" charset="0"/>
                                  <a:ea typeface="Cambria Math" panose="02040503050406030204" pitchFamily="18" charset="0"/>
                                </a:rPr>
                                <m:t>compared</m:t>
                              </m:r>
                            </m:e>
                            <m:e>
                              <m:r>
                                <a:rPr lang="en-US" sz="2100" b="1" i="1" smtClean="0">
                                  <a:solidFill>
                                    <a:schemeClr val="accent4"/>
                                  </a:solidFill>
                                  <a:latin typeface="Cambria Math" charset="0"/>
                                </a:rPr>
                                <m:t>  </m:t>
                              </m:r>
                              <m:r>
                                <a:rPr lang="en-US" sz="2100" b="1" i="1" smtClean="0">
                                  <a:solidFill>
                                    <a:schemeClr val="accent4"/>
                                  </a:solidFill>
                                  <a:latin typeface="Cambria Math" charset="0"/>
                                </a:rPr>
                                <m:t>𝟎</m:t>
                              </m:r>
                              <m:r>
                                <a:rPr lang="en-US" sz="2100" b="1" i="1" smtClean="0">
                                  <a:solidFill>
                                    <a:schemeClr val="accent4"/>
                                  </a:solidFill>
                                  <a:latin typeface="Cambria Math" charset="0"/>
                                </a:rPr>
                                <m:t>          </m:t>
                              </m:r>
                              <m:r>
                                <m:rPr>
                                  <m:nor/>
                                </m:rPr>
                                <a:rPr lang="en-US" sz="2100" b="1" i="0" smtClean="0">
                                  <a:solidFill>
                                    <a:schemeClr val="accent4"/>
                                  </a:solidFill>
                                  <a:latin typeface="Cambria Math" charset="0"/>
                                </a:rPr>
                                <m:t>if</m:t>
                              </m:r>
                              <m:r>
                                <a:rPr lang="en-US" sz="2100" b="1" i="1" smtClean="0">
                                  <a:solidFill>
                                    <a:schemeClr val="accent4"/>
                                  </a:solidFill>
                                  <a:latin typeface="Cambria Math" charset="0"/>
                                </a:rPr>
                                <m:t> </m:t>
                              </m:r>
                              <m:r>
                                <a:rPr lang="en-US" sz="2100" b="1" i="1" smtClean="0">
                                  <a:solidFill>
                                    <a:schemeClr val="accent4"/>
                                  </a:solidFill>
                                  <a:latin typeface="Cambria Math" charset="0"/>
                                </a:rPr>
                                <m:t>𝒂</m:t>
                              </m:r>
                              <m:r>
                                <a:rPr lang="en-US" sz="2100" b="1" i="1" smtClean="0">
                                  <a:solidFill>
                                    <a:schemeClr val="accent4"/>
                                  </a:solidFill>
                                  <a:latin typeface="Cambria Math" charset="0"/>
                                </a:rPr>
                                <m:t> </m:t>
                              </m:r>
                              <m:r>
                                <m:rPr>
                                  <m:nor/>
                                </m:rPr>
                                <a:rPr lang="en-US" sz="2100" b="1" i="0" smtClean="0">
                                  <a:solidFill>
                                    <a:schemeClr val="accent4"/>
                                  </a:solidFill>
                                  <a:latin typeface="Cambria Math" charset="0"/>
                                </a:rPr>
                                <m:t>and</m:t>
                              </m:r>
                              <m:r>
                                <a:rPr lang="en-US" sz="2100" b="1" i="1" smtClean="0">
                                  <a:solidFill>
                                    <a:schemeClr val="accent4"/>
                                  </a:solidFill>
                                  <a:latin typeface="Cambria Math" charset="0"/>
                                </a:rPr>
                                <m:t> </m:t>
                              </m:r>
                              <m:r>
                                <a:rPr lang="en-US" sz="2100" b="1" i="1" smtClean="0">
                                  <a:solidFill>
                                    <a:schemeClr val="accent4"/>
                                  </a:solidFill>
                                  <a:latin typeface="Cambria Math" charset="0"/>
                                </a:rPr>
                                <m:t>𝒃</m:t>
                              </m:r>
                              <m:r>
                                <a:rPr lang="en-US" sz="2100" b="1" i="1" smtClean="0">
                                  <a:solidFill>
                                    <a:schemeClr val="accent4"/>
                                  </a:solidFill>
                                  <a:latin typeface="Cambria Math" charset="0"/>
                                </a:rPr>
                                <m:t> </m:t>
                              </m:r>
                              <m:r>
                                <m:rPr>
                                  <m:nor/>
                                </m:rPr>
                                <a:rPr lang="en-US" sz="2100" b="1" i="0" smtClean="0">
                                  <a:solidFill>
                                    <a:schemeClr val="accent4"/>
                                  </a:solidFill>
                                  <a:latin typeface="Cambria Math" charset="0"/>
                                </a:rPr>
                                <m:t>are</m:t>
                              </m:r>
                              <m:r>
                                <m:rPr>
                                  <m:nor/>
                                </m:rPr>
                                <a:rPr lang="en-US" sz="2100" b="1" i="0" smtClean="0">
                                  <a:solidFill>
                                    <a:schemeClr val="accent4"/>
                                  </a:solidFill>
                                  <a:latin typeface="Cambria Math" charset="0"/>
                                </a:rPr>
                                <m:t> </m:t>
                              </m:r>
                              <m:r>
                                <m:rPr>
                                  <m:nor/>
                                </m:rPr>
                                <a:rPr lang="en-US" sz="2100" b="1" i="0" smtClean="0">
                                  <a:solidFill>
                                    <a:schemeClr val="accent4"/>
                                  </a:solidFill>
                                  <a:latin typeface="Cambria Math" charset="0"/>
                                </a:rPr>
                                <m:t>never</m:t>
                              </m:r>
                              <m:r>
                                <m:rPr>
                                  <m:nor/>
                                </m:rPr>
                                <a:rPr lang="en-US" sz="2100" b="1" i="0" smtClean="0">
                                  <a:solidFill>
                                    <a:schemeClr val="accent4"/>
                                  </a:solidFill>
                                  <a:latin typeface="Cambria Math" charset="0"/>
                                </a:rPr>
                                <m:t> </m:t>
                              </m:r>
                              <m:r>
                                <m:rPr>
                                  <m:nor/>
                                </m:rPr>
                                <a:rPr lang="en-US" sz="2100" b="1" i="0" smtClean="0">
                                  <a:solidFill>
                                    <a:schemeClr val="accent4"/>
                                  </a:solidFill>
                                  <a:latin typeface="Cambria Math" charset="0"/>
                                </a:rPr>
                                <m:t>compared</m:t>
                              </m:r>
                              <m:r>
                                <a:rPr lang="en-US" sz="2100" b="1" i="1" smtClean="0">
                                  <a:solidFill>
                                    <a:schemeClr val="accent4"/>
                                  </a:solidFill>
                                  <a:latin typeface="Cambria Math" charset="0"/>
                                </a:rPr>
                                <m:t> </m:t>
                              </m:r>
                            </m:e>
                          </m:eqArr>
                        </m:e>
                      </m:d>
                    </m:oMath>
                  </m:oMathPara>
                </a14:m>
                <a:endParaRPr lang="en-US" sz="2100" b="1" dirty="0">
                  <a:solidFill>
                    <a:schemeClr val="accent1"/>
                  </a:solidFill>
                </a:endParaRPr>
              </a:p>
              <a:p>
                <a:endParaRPr lang="en-US" sz="2100" b="1" dirty="0">
                  <a:solidFill>
                    <a:schemeClr val="accent1"/>
                  </a:solidFill>
                </a:endParaRPr>
              </a:p>
              <a:p>
                <a:pPr marL="285750" indent="-285750">
                  <a:buFont typeface="Arial" charset="0"/>
                  <a:buChar char="•"/>
                </a:pPr>
                <a:r>
                  <a:rPr lang="en-US" sz="2100" dirty="0"/>
                  <a:t>In the previous example </a:t>
                </a:r>
                <a:r>
                  <a:rPr lang="en-US" sz="2100" b="1" dirty="0">
                    <a:solidFill>
                      <a:schemeClr val="accent4"/>
                    </a:solidFill>
                  </a:rPr>
                  <a:t>X</a:t>
                </a:r>
                <a:r>
                  <a:rPr lang="en-US" sz="2100" b="1" baseline="-25000" dirty="0">
                    <a:solidFill>
                      <a:schemeClr val="accent4"/>
                    </a:solidFill>
                  </a:rPr>
                  <a:t>1,5</a:t>
                </a:r>
                <a:r>
                  <a:rPr lang="en-US" sz="2100" b="1" dirty="0">
                    <a:solidFill>
                      <a:schemeClr val="accent4"/>
                    </a:solidFill>
                  </a:rPr>
                  <a:t> = 1</a:t>
                </a:r>
                <a:r>
                  <a:rPr lang="en-US" sz="2100" dirty="0"/>
                  <a:t>, because item 1</a:t>
                </a:r>
                <a:r>
                  <a:rPr lang="en-US" sz="2100" dirty="0">
                    <a:solidFill>
                      <a:schemeClr val="accent4"/>
                    </a:solidFill>
                  </a:rPr>
                  <a:t> </a:t>
                </a:r>
                <a:r>
                  <a:rPr lang="en-US" sz="2100" dirty="0"/>
                  <a:t>and item 5 were compared.</a:t>
                </a:r>
              </a:p>
              <a:p>
                <a:pPr marL="285750" indent="-285750">
                  <a:buFont typeface="Arial" charset="0"/>
                  <a:buChar char="•"/>
                </a:pPr>
                <a:r>
                  <a:rPr lang="en-US" sz="2100" dirty="0"/>
                  <a:t>But </a:t>
                </a:r>
                <a:r>
                  <a:rPr lang="en-US" sz="2100" b="1" dirty="0">
                    <a:solidFill>
                      <a:schemeClr val="accent4"/>
                    </a:solidFill>
                  </a:rPr>
                  <a:t>X</a:t>
                </a:r>
                <a:r>
                  <a:rPr lang="en-US" sz="2100" b="1" baseline="-25000" dirty="0">
                    <a:solidFill>
                      <a:schemeClr val="accent4"/>
                    </a:solidFill>
                  </a:rPr>
                  <a:t>3,6</a:t>
                </a:r>
                <a:r>
                  <a:rPr lang="en-US" sz="2100" b="1" dirty="0">
                    <a:solidFill>
                      <a:schemeClr val="accent4"/>
                    </a:solidFill>
                  </a:rPr>
                  <a:t> = 0</a:t>
                </a:r>
                <a:r>
                  <a:rPr lang="en-US" sz="2100" dirty="0"/>
                  <a:t>, because item 3</a:t>
                </a:r>
                <a:r>
                  <a:rPr lang="en-US" sz="2100" dirty="0">
                    <a:solidFill>
                      <a:schemeClr val="accent4"/>
                    </a:solidFill>
                  </a:rPr>
                  <a:t> </a:t>
                </a:r>
                <a:r>
                  <a:rPr lang="en-US" sz="2100" dirty="0"/>
                  <a:t>and item 6 were NOT compared.</a:t>
                </a:r>
              </a:p>
              <a:p>
                <a:pPr marL="285750" indent="-285750">
                  <a:buFont typeface="Arial" charset="0"/>
                  <a:buChar char="•"/>
                </a:pPr>
                <a:endParaRPr lang="en-US" sz="2400" baseline="-25000" dirty="0">
                  <a:solidFill>
                    <a:schemeClr val="accent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171834" y="4081550"/>
                <a:ext cx="8807066" cy="2675220"/>
              </a:xfrm>
              <a:prstGeom prst="rect">
                <a:avLst/>
              </a:prstGeom>
              <a:blipFill>
                <a:blip r:embed="rId2"/>
                <a:stretch>
                  <a:fillRect l="-576" t="-36019" r="-863" b="-40758"/>
                </a:stretch>
              </a:blipFill>
            </p:spPr>
            <p:txBody>
              <a:bodyPr/>
              <a:lstStyle/>
              <a:p>
                <a:r>
                  <a:rPr lang="en-US">
                    <a:noFill/>
                  </a:rPr>
                  <a:t> </a:t>
                </a:r>
              </a:p>
            </p:txBody>
          </p:sp>
        </mc:Fallback>
      </mc:AlternateContent>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7888" y="3145831"/>
            <a:ext cx="754924" cy="935719"/>
          </a:xfrm>
          <a:prstGeom prst="rect">
            <a:avLst/>
          </a:prstGeom>
        </p:spPr>
      </p:pic>
      <p:sp>
        <p:nvSpPr>
          <p:cNvPr id="32" name="TextBox 31"/>
          <p:cNvSpPr txBox="1"/>
          <p:nvPr/>
        </p:nvSpPr>
        <p:spPr>
          <a:xfrm>
            <a:off x="3365500" y="3198192"/>
            <a:ext cx="4908348" cy="830997"/>
          </a:xfrm>
          <a:prstGeom prst="rect">
            <a:avLst/>
          </a:prstGeom>
          <a:noFill/>
        </p:spPr>
        <p:txBody>
          <a:bodyPr wrap="square" rtlCol="0">
            <a:spAutoFit/>
          </a:bodyPr>
          <a:lstStyle/>
          <a:p>
            <a:pPr algn="r"/>
            <a:r>
              <a:rPr lang="en-US" sz="1600" dirty="0">
                <a:solidFill>
                  <a:srgbClr val="7030A0"/>
                </a:solidFill>
              </a:rPr>
              <a:t>Of course this doesn’t have to be the case!  It’s a good exercise to convince yourself that the analysis will still go through without this assumption.</a:t>
            </a:r>
          </a:p>
        </p:txBody>
      </p:sp>
    </p:spTree>
    <p:extLst>
      <p:ext uri="{BB962C8B-B14F-4D97-AF65-F5344CB8AC3E}">
        <p14:creationId xmlns:p14="http://schemas.microsoft.com/office/powerpoint/2010/main" val="6082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uiExpand="1" build="p"/>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r>
              <a:rPr lang="en-US" dirty="0"/>
              <a:t>Counting comparisons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511300"/>
                <a:ext cx="7886700" cy="5105399"/>
              </a:xfrm>
            </p:spPr>
            <p:txBody>
              <a:bodyPr>
                <a:normAutofit/>
              </a:bodyPr>
              <a:lstStyle/>
              <a:p>
                <a:r>
                  <a:rPr lang="en-US" sz="2400" dirty="0">
                    <a:solidFill>
                      <a:schemeClr val="tx1"/>
                    </a:solidFill>
                  </a:rPr>
                  <a:t>The number of comparisons total during the algorithm is</a:t>
                </a:r>
              </a:p>
              <a:p>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nary>
                        <m:naryPr>
                          <m:chr m:val="∑"/>
                          <m:ctrlPr>
                            <a:rPr lang="is-IS" sz="2400" i="1" smtClean="0">
                              <a:solidFill>
                                <a:schemeClr val="accent4"/>
                              </a:solidFill>
                              <a:latin typeface="Cambria Math" panose="02040503050406030204" pitchFamily="18" charset="0"/>
                            </a:rPr>
                          </m:ctrlPr>
                        </m:naryPr>
                        <m:sub>
                          <m:r>
                            <m:rPr>
                              <m:brk m:alnAt="23"/>
                            </m:rPr>
                            <a:rPr lang="en-US" sz="2400" b="0" i="1" smtClean="0">
                              <a:solidFill>
                                <a:schemeClr val="accent4"/>
                              </a:solidFill>
                              <a:latin typeface="Cambria Math" charset="0"/>
                            </a:rPr>
                            <m:t>𝑎</m:t>
                          </m:r>
                          <m:r>
                            <a:rPr lang="en-US" sz="2400" b="0" i="1" smtClean="0">
                              <a:solidFill>
                                <a:schemeClr val="accent4"/>
                              </a:solidFill>
                              <a:latin typeface="Cambria Math" charset="0"/>
                            </a:rPr>
                            <m:t>=1</m:t>
                          </m:r>
                        </m:sub>
                        <m:sup>
                          <m:r>
                            <a:rPr lang="en-US" sz="2400" b="0" i="1" smtClean="0">
                              <a:solidFill>
                                <a:schemeClr val="accent4"/>
                              </a:solidFill>
                              <a:latin typeface="Cambria Math" charset="0"/>
                            </a:rPr>
                            <m:t>𝑛</m:t>
                          </m:r>
                          <m:r>
                            <a:rPr lang="en-US" sz="2400" b="0" i="1" smtClean="0">
                              <a:solidFill>
                                <a:schemeClr val="accent4"/>
                              </a:solidFill>
                              <a:latin typeface="Cambria Math" panose="02040503050406030204" pitchFamily="18" charset="0"/>
                            </a:rPr>
                            <m:t>−1</m:t>
                          </m:r>
                        </m:sup>
                        <m:e>
                          <m:nary>
                            <m:naryPr>
                              <m:chr m:val="∑"/>
                              <m:ctrlPr>
                                <a:rPr lang="is-IS" sz="2400" i="1" smtClean="0">
                                  <a:solidFill>
                                    <a:schemeClr val="accent4"/>
                                  </a:solidFill>
                                  <a:latin typeface="Cambria Math" panose="02040503050406030204" pitchFamily="18" charset="0"/>
                                </a:rPr>
                              </m:ctrlPr>
                            </m:naryPr>
                            <m:sub>
                              <m:r>
                                <m:rPr>
                                  <m:brk m:alnAt="23"/>
                                </m:rPr>
                                <a:rPr lang="en-US" sz="2400" b="0" i="1" smtClean="0">
                                  <a:solidFill>
                                    <a:schemeClr val="accent4"/>
                                  </a:solidFill>
                                  <a:latin typeface="Cambria Math" charset="0"/>
                                </a:rPr>
                                <m:t>𝑏</m:t>
                              </m:r>
                              <m:r>
                                <a:rPr lang="en-US" sz="2400" b="0" i="1" smtClean="0">
                                  <a:solidFill>
                                    <a:schemeClr val="accent4"/>
                                  </a:solidFill>
                                  <a:latin typeface="Cambria Math" charset="0"/>
                                </a:rPr>
                                <m:t>=</m:t>
                              </m:r>
                              <m:r>
                                <a:rPr lang="en-US" sz="2400" b="0" i="1" smtClean="0">
                                  <a:solidFill>
                                    <a:schemeClr val="accent4"/>
                                  </a:solidFill>
                                  <a:latin typeface="Cambria Math" charset="0"/>
                                </a:rPr>
                                <m:t>𝑎</m:t>
                              </m:r>
                              <m:r>
                                <a:rPr lang="en-US" sz="2400" b="0" i="1" smtClean="0">
                                  <a:solidFill>
                                    <a:schemeClr val="accent4"/>
                                  </a:solidFill>
                                  <a:latin typeface="Cambria Math" charset="0"/>
                                </a:rPr>
                                <m:t>+1</m:t>
                              </m:r>
                            </m:sub>
                            <m:sup>
                              <m:r>
                                <a:rPr lang="en-US" sz="2400" b="0" i="1" smtClean="0">
                                  <a:solidFill>
                                    <a:schemeClr val="accent4"/>
                                  </a:solidFill>
                                  <a:latin typeface="Cambria Math" charset="0"/>
                                </a:rPr>
                                <m:t>𝑛</m:t>
                              </m:r>
                            </m:sup>
                            <m:e>
                              <m:sSub>
                                <m:sSubPr>
                                  <m:ctrlPr>
                                    <a:rPr lang="en-US" sz="2400" i="1" smtClean="0">
                                      <a:solidFill>
                                        <a:schemeClr val="accent4"/>
                                      </a:solidFill>
                                      <a:latin typeface="Cambria Math" panose="02040503050406030204" pitchFamily="18" charset="0"/>
                                    </a:rPr>
                                  </m:ctrlPr>
                                </m:sSubPr>
                                <m:e>
                                  <m:r>
                                    <a:rPr lang="en-US" sz="2400" b="0" i="1" smtClean="0">
                                      <a:solidFill>
                                        <a:schemeClr val="accent4"/>
                                      </a:solidFill>
                                      <a:latin typeface="Cambria Math" charset="0"/>
                                    </a:rPr>
                                    <m:t>𝑋</m:t>
                                  </m:r>
                                </m:e>
                                <m:sub>
                                  <m:r>
                                    <a:rPr lang="en-US" sz="2400" b="0" i="1" smtClean="0">
                                      <a:solidFill>
                                        <a:schemeClr val="accent4"/>
                                      </a:solidFill>
                                      <a:latin typeface="Cambria Math" charset="0"/>
                                    </a:rPr>
                                    <m:t>𝑎</m:t>
                                  </m:r>
                                  <m:r>
                                    <a:rPr lang="en-US" sz="2400" b="0" i="1" smtClean="0">
                                      <a:solidFill>
                                        <a:schemeClr val="accent4"/>
                                      </a:solidFill>
                                      <a:latin typeface="Cambria Math" charset="0"/>
                                    </a:rPr>
                                    <m:t>,</m:t>
                                  </m:r>
                                  <m:r>
                                    <a:rPr lang="en-US" sz="2400" b="0" i="1" smtClean="0">
                                      <a:solidFill>
                                        <a:schemeClr val="accent4"/>
                                      </a:solidFill>
                                      <a:latin typeface="Cambria Math" charset="0"/>
                                    </a:rPr>
                                    <m:t>𝑏</m:t>
                                  </m:r>
                                </m:sub>
                              </m:sSub>
                            </m:e>
                          </m:nary>
                        </m:e>
                      </m:nary>
                    </m:oMath>
                  </m:oMathPara>
                </a14:m>
                <a:endParaRPr lang="en-US" sz="2400" dirty="0">
                  <a:solidFill>
                    <a:schemeClr val="tx1"/>
                  </a:solidFill>
                </a:endParaRPr>
              </a:p>
              <a:p>
                <a:endParaRPr lang="en-US" sz="2400" dirty="0"/>
              </a:p>
              <a:p>
                <a:r>
                  <a:rPr lang="en-US" sz="2400" dirty="0"/>
                  <a:t>The expected number of comparisons is</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charset="0"/>
                        </a:rPr>
                        <m:t>𝐸</m:t>
                      </m:r>
                      <m:d>
                        <m:dPr>
                          <m:begChr m:val="["/>
                          <m:endChr m:val="]"/>
                          <m:ctrlPr>
                            <a:rPr lang="mr-IN" sz="2400" b="0" i="1" smtClean="0">
                              <a:solidFill>
                                <a:schemeClr val="tx1"/>
                              </a:solidFill>
                              <a:latin typeface="Cambria Math" panose="02040503050406030204" pitchFamily="18" charset="0"/>
                            </a:rPr>
                          </m:ctrlPr>
                        </m:dPr>
                        <m:e>
                          <m:nary>
                            <m:naryPr>
                              <m:chr m:val="∑"/>
                              <m:ctrlPr>
                                <a:rPr lang="is-IS" sz="2400" i="1" smtClean="0">
                                  <a:solidFill>
                                    <a:schemeClr val="accent4"/>
                                  </a:solidFill>
                                  <a:latin typeface="Cambria Math" panose="02040503050406030204" pitchFamily="18" charset="0"/>
                                </a:rPr>
                              </m:ctrlPr>
                            </m:naryPr>
                            <m:sub>
                              <m:r>
                                <m:rPr>
                                  <m:brk m:alnAt="23"/>
                                </m:rPr>
                                <a:rPr lang="en-US" sz="2400" i="1">
                                  <a:solidFill>
                                    <a:schemeClr val="accent4"/>
                                  </a:solidFill>
                                  <a:latin typeface="Cambria Math" charset="0"/>
                                </a:rPr>
                                <m:t>𝑎</m:t>
                              </m:r>
                              <m:r>
                                <a:rPr lang="en-US" sz="2400" i="1">
                                  <a:solidFill>
                                    <a:schemeClr val="accent4"/>
                                  </a:solidFill>
                                  <a:latin typeface="Cambria Math" charset="0"/>
                                </a:rPr>
                                <m:t>=1</m:t>
                              </m:r>
                            </m:sub>
                            <m:sup>
                              <m:r>
                                <a:rPr lang="en-US" sz="2400" i="1">
                                  <a:solidFill>
                                    <a:schemeClr val="accent4"/>
                                  </a:solidFill>
                                  <a:latin typeface="Cambria Math" charset="0"/>
                                </a:rPr>
                                <m:t>𝑛</m:t>
                              </m:r>
                              <m:r>
                                <a:rPr lang="en-US" sz="2400" b="0" i="1" smtClean="0">
                                  <a:solidFill>
                                    <a:schemeClr val="accent4"/>
                                  </a:solidFill>
                                  <a:latin typeface="Cambria Math" panose="02040503050406030204" pitchFamily="18" charset="0"/>
                                </a:rPr>
                                <m:t>−1</m:t>
                              </m:r>
                            </m:sup>
                            <m:e>
                              <m:nary>
                                <m:naryPr>
                                  <m:chr m:val="∑"/>
                                  <m:ctrlPr>
                                    <a:rPr lang="is-IS" sz="2400" i="1">
                                      <a:solidFill>
                                        <a:schemeClr val="accent4"/>
                                      </a:solidFill>
                                      <a:latin typeface="Cambria Math" panose="02040503050406030204" pitchFamily="18" charset="0"/>
                                    </a:rPr>
                                  </m:ctrlPr>
                                </m:naryPr>
                                <m:sub>
                                  <m:r>
                                    <m:rPr>
                                      <m:brk m:alnAt="23"/>
                                    </m:rPr>
                                    <a:rPr lang="en-US" sz="2400" i="1">
                                      <a:solidFill>
                                        <a:schemeClr val="accent4"/>
                                      </a:solidFill>
                                      <a:latin typeface="Cambria Math" charset="0"/>
                                    </a:rPr>
                                    <m:t>𝑏</m:t>
                                  </m:r>
                                  <m:r>
                                    <a:rPr lang="en-US" sz="2400" i="1">
                                      <a:solidFill>
                                        <a:schemeClr val="accent4"/>
                                      </a:solidFill>
                                      <a:latin typeface="Cambria Math" charset="0"/>
                                    </a:rPr>
                                    <m:t>=</m:t>
                                  </m:r>
                                  <m:r>
                                    <a:rPr lang="en-US" sz="2400" i="1">
                                      <a:solidFill>
                                        <a:schemeClr val="accent4"/>
                                      </a:solidFill>
                                      <a:latin typeface="Cambria Math" charset="0"/>
                                    </a:rPr>
                                    <m:t>𝑎</m:t>
                                  </m:r>
                                  <m:r>
                                    <a:rPr lang="en-US" sz="2400" i="1">
                                      <a:solidFill>
                                        <a:schemeClr val="accent4"/>
                                      </a:solidFill>
                                      <a:latin typeface="Cambria Math" charset="0"/>
                                    </a:rPr>
                                    <m:t>+1</m:t>
                                  </m:r>
                                </m:sub>
                                <m:sup>
                                  <m:r>
                                    <a:rPr lang="en-US" sz="2400" i="1">
                                      <a:solidFill>
                                        <a:schemeClr val="accent4"/>
                                      </a:solidFill>
                                      <a:latin typeface="Cambria Math" charset="0"/>
                                    </a:rPr>
                                    <m:t>𝑛</m:t>
                                  </m:r>
                                </m:sup>
                                <m:e>
                                  <m:sSub>
                                    <m:sSubPr>
                                      <m:ctrlPr>
                                        <a:rPr lang="en-US" sz="2400" i="1">
                                          <a:solidFill>
                                            <a:schemeClr val="accent4"/>
                                          </a:solidFill>
                                          <a:latin typeface="Cambria Math" panose="02040503050406030204" pitchFamily="18" charset="0"/>
                                        </a:rPr>
                                      </m:ctrlPr>
                                    </m:sSubPr>
                                    <m:e>
                                      <m:r>
                                        <a:rPr lang="en-US" sz="2400" i="1">
                                          <a:solidFill>
                                            <a:schemeClr val="accent4"/>
                                          </a:solidFill>
                                          <a:latin typeface="Cambria Math" charset="0"/>
                                        </a:rPr>
                                        <m:t>𝑋</m:t>
                                      </m:r>
                                    </m:e>
                                    <m:sub>
                                      <m:r>
                                        <a:rPr lang="en-US" sz="2400" i="1">
                                          <a:solidFill>
                                            <a:schemeClr val="accent4"/>
                                          </a:solidFill>
                                          <a:latin typeface="Cambria Math" charset="0"/>
                                        </a:rPr>
                                        <m:t>𝑎</m:t>
                                      </m:r>
                                      <m:r>
                                        <a:rPr lang="en-US" sz="2400" i="1">
                                          <a:solidFill>
                                            <a:schemeClr val="accent4"/>
                                          </a:solidFill>
                                          <a:latin typeface="Cambria Math" charset="0"/>
                                        </a:rPr>
                                        <m:t>,</m:t>
                                      </m:r>
                                      <m:r>
                                        <a:rPr lang="en-US" sz="2400" i="1">
                                          <a:solidFill>
                                            <a:schemeClr val="accent4"/>
                                          </a:solidFill>
                                          <a:latin typeface="Cambria Math" charset="0"/>
                                        </a:rPr>
                                        <m:t>𝑏</m:t>
                                      </m:r>
                                    </m:sub>
                                  </m:sSub>
                                </m:e>
                              </m:nary>
                            </m:e>
                          </m:nary>
                        </m:e>
                      </m:d>
                      <m:r>
                        <a:rPr lang="en-US" sz="2400" b="0" i="1" smtClean="0">
                          <a:solidFill>
                            <a:schemeClr val="tx1"/>
                          </a:solidFill>
                          <a:latin typeface="Cambria Math" charset="0"/>
                        </a:rPr>
                        <m:t>= </m:t>
                      </m:r>
                      <m:nary>
                        <m:naryPr>
                          <m:chr m:val="∑"/>
                          <m:ctrlPr>
                            <a:rPr lang="is-IS" sz="2400" i="1" smtClean="0">
                              <a:solidFill>
                                <a:schemeClr val="accent4"/>
                              </a:solidFill>
                              <a:latin typeface="Cambria Math" panose="02040503050406030204" pitchFamily="18" charset="0"/>
                            </a:rPr>
                          </m:ctrlPr>
                        </m:naryPr>
                        <m:sub>
                          <m:r>
                            <m:rPr>
                              <m:brk m:alnAt="23"/>
                            </m:rPr>
                            <a:rPr lang="en-US" sz="2400" i="1">
                              <a:solidFill>
                                <a:schemeClr val="accent4"/>
                              </a:solidFill>
                              <a:latin typeface="Cambria Math" charset="0"/>
                            </a:rPr>
                            <m:t>𝑎</m:t>
                          </m:r>
                          <m:r>
                            <a:rPr lang="en-US" sz="2400" i="1">
                              <a:solidFill>
                                <a:schemeClr val="accent4"/>
                              </a:solidFill>
                              <a:latin typeface="Cambria Math" charset="0"/>
                            </a:rPr>
                            <m:t>=1</m:t>
                          </m:r>
                        </m:sub>
                        <m:sup>
                          <m:r>
                            <a:rPr lang="en-US" sz="2400" i="1">
                              <a:solidFill>
                                <a:schemeClr val="accent4"/>
                              </a:solidFill>
                              <a:latin typeface="Cambria Math" charset="0"/>
                            </a:rPr>
                            <m:t>𝑛</m:t>
                          </m:r>
                          <m:r>
                            <a:rPr lang="en-US" sz="2400" b="0" i="1" smtClean="0">
                              <a:solidFill>
                                <a:schemeClr val="accent4"/>
                              </a:solidFill>
                              <a:latin typeface="Cambria Math" panose="02040503050406030204" pitchFamily="18" charset="0"/>
                            </a:rPr>
                            <m:t>−1</m:t>
                          </m:r>
                        </m:sup>
                        <m:e>
                          <m:nary>
                            <m:naryPr>
                              <m:chr m:val="∑"/>
                              <m:ctrlPr>
                                <a:rPr lang="is-IS" sz="2400" i="1">
                                  <a:solidFill>
                                    <a:schemeClr val="accent4"/>
                                  </a:solidFill>
                                  <a:latin typeface="Cambria Math" panose="02040503050406030204" pitchFamily="18" charset="0"/>
                                </a:rPr>
                              </m:ctrlPr>
                            </m:naryPr>
                            <m:sub>
                              <m:r>
                                <m:rPr>
                                  <m:brk m:alnAt="23"/>
                                </m:rPr>
                                <a:rPr lang="en-US" sz="2400" i="1">
                                  <a:solidFill>
                                    <a:schemeClr val="accent4"/>
                                  </a:solidFill>
                                  <a:latin typeface="Cambria Math" charset="0"/>
                                </a:rPr>
                                <m:t>𝑏</m:t>
                              </m:r>
                              <m:r>
                                <a:rPr lang="en-US" sz="2400" i="1">
                                  <a:solidFill>
                                    <a:schemeClr val="accent4"/>
                                  </a:solidFill>
                                  <a:latin typeface="Cambria Math" charset="0"/>
                                </a:rPr>
                                <m:t>=</m:t>
                              </m:r>
                              <m:r>
                                <a:rPr lang="en-US" sz="2400" i="1">
                                  <a:solidFill>
                                    <a:schemeClr val="accent4"/>
                                  </a:solidFill>
                                  <a:latin typeface="Cambria Math" charset="0"/>
                                </a:rPr>
                                <m:t>𝑎</m:t>
                              </m:r>
                              <m:r>
                                <a:rPr lang="en-US" sz="2400" i="1">
                                  <a:solidFill>
                                    <a:schemeClr val="accent4"/>
                                  </a:solidFill>
                                  <a:latin typeface="Cambria Math" charset="0"/>
                                </a:rPr>
                                <m:t>+1</m:t>
                              </m:r>
                            </m:sub>
                            <m:sup>
                              <m:r>
                                <a:rPr lang="en-US" sz="2400" i="1">
                                  <a:solidFill>
                                    <a:schemeClr val="accent4"/>
                                  </a:solidFill>
                                  <a:latin typeface="Cambria Math" charset="0"/>
                                </a:rPr>
                                <m:t>𝑛</m:t>
                              </m:r>
                            </m:sup>
                            <m:e>
                              <m:sSub>
                                <m:sSubPr>
                                  <m:ctrlPr>
                                    <a:rPr lang="en-US" sz="2400" i="1">
                                      <a:solidFill>
                                        <a:schemeClr val="accent4"/>
                                      </a:solidFill>
                                      <a:latin typeface="Cambria Math" panose="02040503050406030204" pitchFamily="18" charset="0"/>
                                    </a:rPr>
                                  </m:ctrlPr>
                                </m:sSubPr>
                                <m:e>
                                  <m:r>
                                    <a:rPr lang="en-US" sz="2400" b="0" i="1" smtClean="0">
                                      <a:solidFill>
                                        <a:schemeClr val="accent4"/>
                                      </a:solidFill>
                                      <a:latin typeface="Cambria Math" charset="0"/>
                                    </a:rPr>
                                    <m:t>𝐸</m:t>
                                  </m:r>
                                  <m:r>
                                    <a:rPr lang="en-US" sz="2400" b="0" i="1" smtClean="0">
                                      <a:solidFill>
                                        <a:schemeClr val="accent4"/>
                                      </a:solidFill>
                                      <a:latin typeface="Cambria Math" charset="0"/>
                                    </a:rPr>
                                    <m:t>[ </m:t>
                                  </m:r>
                                  <m:r>
                                    <a:rPr lang="en-US" sz="2400" i="1">
                                      <a:solidFill>
                                        <a:schemeClr val="accent4"/>
                                      </a:solidFill>
                                      <a:latin typeface="Cambria Math" charset="0"/>
                                    </a:rPr>
                                    <m:t>𝑋</m:t>
                                  </m:r>
                                </m:e>
                                <m:sub>
                                  <m:r>
                                    <a:rPr lang="en-US" sz="2400" i="1">
                                      <a:solidFill>
                                        <a:schemeClr val="accent4"/>
                                      </a:solidFill>
                                      <a:latin typeface="Cambria Math" charset="0"/>
                                    </a:rPr>
                                    <m:t>𝑎</m:t>
                                  </m:r>
                                  <m:r>
                                    <a:rPr lang="en-US" sz="2400" i="1">
                                      <a:solidFill>
                                        <a:schemeClr val="accent4"/>
                                      </a:solidFill>
                                      <a:latin typeface="Cambria Math" charset="0"/>
                                    </a:rPr>
                                    <m:t>,</m:t>
                                  </m:r>
                                  <m:r>
                                    <a:rPr lang="en-US" sz="2400" i="1">
                                      <a:solidFill>
                                        <a:schemeClr val="accent4"/>
                                      </a:solidFill>
                                      <a:latin typeface="Cambria Math" charset="0"/>
                                    </a:rPr>
                                    <m:t>𝑏</m:t>
                                  </m:r>
                                </m:sub>
                              </m:sSub>
                              <m:r>
                                <a:rPr lang="en-US" sz="2400" b="0" i="1" smtClean="0">
                                  <a:solidFill>
                                    <a:schemeClr val="accent4"/>
                                  </a:solidFill>
                                  <a:latin typeface="Cambria Math" charset="0"/>
                                </a:rPr>
                                <m:t>] </m:t>
                              </m:r>
                            </m:e>
                          </m:nary>
                        </m:e>
                      </m:nary>
                    </m:oMath>
                  </m:oMathPara>
                </a14:m>
                <a:endParaRPr lang="en-US" sz="2400" dirty="0">
                  <a:solidFill>
                    <a:schemeClr val="accent4"/>
                  </a:solidFill>
                </a:endParaRPr>
              </a:p>
              <a:p>
                <a:pPr marL="0" indent="0">
                  <a:buNone/>
                </a:pPr>
                <a:endParaRPr lang="en-US" sz="2400" dirty="0">
                  <a:solidFill>
                    <a:schemeClr val="accent4"/>
                  </a:solidFill>
                </a:endParaRPr>
              </a:p>
              <a:p>
                <a:pPr marL="0" indent="0">
                  <a:buNone/>
                </a:pPr>
                <a:r>
                  <a:rPr lang="en-US" sz="2400" dirty="0"/>
                  <a:t>     using linearity of expectations.</a:t>
                </a: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511300"/>
                <a:ext cx="7886700" cy="5105399"/>
              </a:xfrm>
              <a:blipFill>
                <a:blip r:embed="rId2"/>
                <a:stretch>
                  <a:fillRect l="-965" t="-8685" b="-16377"/>
                </a:stretch>
              </a:blipFill>
            </p:spPr>
            <p:txBody>
              <a:bodyPr/>
              <a:lstStyle/>
              <a:p>
                <a:r>
                  <a:rPr lang="en-US">
                    <a:noFill/>
                  </a:rPr>
                  <a:t> </a:t>
                </a:r>
              </a:p>
            </p:txBody>
          </p:sp>
        </mc:Fallback>
      </mc:AlternateContent>
    </p:spTree>
    <p:extLst>
      <p:ext uri="{BB962C8B-B14F-4D97-AF65-F5344CB8AC3E}">
        <p14:creationId xmlns:p14="http://schemas.microsoft.com/office/powerpoint/2010/main" val="17844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2474"/>
          </a:xfrm>
        </p:spPr>
        <p:txBody>
          <a:bodyPr/>
          <a:lstStyle/>
          <a:p>
            <a:r>
              <a:rPr lang="en-US" dirty="0"/>
              <a:t>Counting comparisons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9417" y="1306956"/>
                <a:ext cx="9765855" cy="4351338"/>
              </a:xfrm>
            </p:spPr>
            <p:txBody>
              <a:bodyPr/>
              <a:lstStyle/>
              <a:p>
                <a:r>
                  <a:rPr lang="en-US" dirty="0"/>
                  <a:t>So we just need to figure out </a:t>
                </a:r>
                <a:r>
                  <a:rPr lang="en-US" dirty="0">
                    <a:solidFill>
                      <a:schemeClr val="accent4"/>
                    </a:solidFill>
                  </a:rPr>
                  <a:t>E[ </a:t>
                </a:r>
                <a:r>
                  <a:rPr lang="en-US" dirty="0" err="1">
                    <a:solidFill>
                      <a:schemeClr val="accent4"/>
                    </a:solidFill>
                  </a:rPr>
                  <a:t>X</a:t>
                </a:r>
                <a:r>
                  <a:rPr lang="en-US" baseline="-25000" dirty="0" err="1">
                    <a:solidFill>
                      <a:schemeClr val="accent4"/>
                    </a:solidFill>
                  </a:rPr>
                  <a:t>a,b</a:t>
                </a:r>
                <a:r>
                  <a:rPr lang="en-US" dirty="0">
                    <a:solidFill>
                      <a:schemeClr val="accent4"/>
                    </a:solidFill>
                  </a:rPr>
                  <a:t> ]</a:t>
                </a:r>
              </a:p>
              <a:p>
                <a14:m>
                  <m:oMath xmlns:m="http://schemas.openxmlformats.org/officeDocument/2006/math">
                    <m:r>
                      <a:rPr lang="en-US" sz="2400" b="0" i="1" smtClean="0">
                        <a:solidFill>
                          <a:schemeClr val="accent4"/>
                        </a:solidFill>
                        <a:latin typeface="Cambria Math" panose="02040503050406030204" pitchFamily="18" charset="0"/>
                      </a:rPr>
                      <m:t>𝐸</m:t>
                    </m:r>
                    <m:d>
                      <m:dPr>
                        <m:begChr m:val="["/>
                        <m:endChr m:val="]"/>
                        <m:ctrlPr>
                          <a:rPr lang="en-US" sz="2400" b="0" i="1" smtClean="0">
                            <a:solidFill>
                              <a:schemeClr val="accent4"/>
                            </a:solidFill>
                            <a:latin typeface="Cambria Math" panose="02040503050406030204" pitchFamily="18" charset="0"/>
                          </a:rPr>
                        </m:ctrlPr>
                      </m:dPr>
                      <m:e>
                        <m:sSub>
                          <m:sSubPr>
                            <m:ctrlPr>
                              <a:rPr lang="en-US" sz="2400" b="0" i="1" smtClean="0">
                                <a:solidFill>
                                  <a:schemeClr val="accent4"/>
                                </a:solidFill>
                                <a:latin typeface="Cambria Math" panose="02040503050406030204" pitchFamily="18" charset="0"/>
                              </a:rPr>
                            </m:ctrlPr>
                          </m:sSubPr>
                          <m:e>
                            <m:r>
                              <a:rPr lang="en-US" sz="2400" b="0" i="1" smtClean="0">
                                <a:solidFill>
                                  <a:schemeClr val="accent4"/>
                                </a:solidFill>
                                <a:latin typeface="Cambria Math" panose="02040503050406030204" pitchFamily="18" charset="0"/>
                              </a:rPr>
                              <m:t>𝑋</m:t>
                            </m:r>
                          </m:e>
                          <m:sub>
                            <m:r>
                              <a:rPr lang="en-US" sz="2400" b="0" i="1" smtClean="0">
                                <a:solidFill>
                                  <a:schemeClr val="accent4"/>
                                </a:solidFill>
                                <a:latin typeface="Cambria Math" panose="02040503050406030204" pitchFamily="18" charset="0"/>
                              </a:rPr>
                              <m:t>𝑎</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𝑏</m:t>
                            </m:r>
                          </m:sub>
                        </m:sSub>
                      </m:e>
                    </m:d>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𝑃</m:t>
                    </m:r>
                    <m:r>
                      <a:rPr lang="en-US" sz="2400" b="0" i="1" smtClean="0">
                        <a:solidFill>
                          <a:schemeClr val="accent4"/>
                        </a:solidFill>
                        <a:latin typeface="Cambria Math" panose="02040503050406030204" pitchFamily="18" charset="0"/>
                      </a:rPr>
                      <m:t>(</m:t>
                    </m:r>
                    <m:sSub>
                      <m:sSubPr>
                        <m:ctrlPr>
                          <a:rPr lang="en-US" sz="2400" b="0" i="1" smtClean="0">
                            <a:solidFill>
                              <a:schemeClr val="accent4"/>
                            </a:solidFill>
                            <a:latin typeface="Cambria Math" panose="02040503050406030204" pitchFamily="18" charset="0"/>
                          </a:rPr>
                        </m:ctrlPr>
                      </m:sSubPr>
                      <m:e>
                        <m:r>
                          <a:rPr lang="en-US" sz="2400" b="0" i="1" smtClean="0">
                            <a:solidFill>
                              <a:schemeClr val="accent4"/>
                            </a:solidFill>
                            <a:latin typeface="Cambria Math" panose="02040503050406030204" pitchFamily="18" charset="0"/>
                          </a:rPr>
                          <m:t>𝑋</m:t>
                        </m:r>
                      </m:e>
                      <m:sub>
                        <m:r>
                          <a:rPr lang="en-US" sz="2400" b="0" i="1" smtClean="0">
                            <a:solidFill>
                              <a:schemeClr val="accent4"/>
                            </a:solidFill>
                            <a:latin typeface="Cambria Math" panose="02040503050406030204" pitchFamily="18" charset="0"/>
                          </a:rPr>
                          <m:t>𝑎</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𝑏</m:t>
                        </m:r>
                      </m:sub>
                    </m:sSub>
                    <m:r>
                      <a:rPr lang="en-US" sz="2400" b="0" i="1" smtClean="0">
                        <a:solidFill>
                          <a:schemeClr val="accent4"/>
                        </a:solidFill>
                        <a:latin typeface="Cambria Math" panose="02040503050406030204" pitchFamily="18" charset="0"/>
                      </a:rPr>
                      <m:t>=1)⋅1+</m:t>
                    </m:r>
                    <m:r>
                      <a:rPr lang="en-US" sz="2400" b="0" i="1" smtClean="0">
                        <a:solidFill>
                          <a:schemeClr val="accent4"/>
                        </a:solidFill>
                        <a:latin typeface="Cambria Math" panose="02040503050406030204" pitchFamily="18" charset="0"/>
                      </a:rPr>
                      <m:t>𝑃</m:t>
                    </m:r>
                    <m:r>
                      <a:rPr lang="en-US" sz="2400" b="0" i="1" smtClean="0">
                        <a:solidFill>
                          <a:schemeClr val="accent4"/>
                        </a:solidFill>
                        <a:latin typeface="Cambria Math" panose="02040503050406030204" pitchFamily="18" charset="0"/>
                      </a:rPr>
                      <m:t>(</m:t>
                    </m:r>
                    <m:sSub>
                      <m:sSubPr>
                        <m:ctrlPr>
                          <a:rPr lang="en-US" sz="2400" b="0" i="1" smtClean="0">
                            <a:solidFill>
                              <a:schemeClr val="accent4"/>
                            </a:solidFill>
                            <a:latin typeface="Cambria Math" panose="02040503050406030204" pitchFamily="18" charset="0"/>
                          </a:rPr>
                        </m:ctrlPr>
                      </m:sSubPr>
                      <m:e>
                        <m:r>
                          <a:rPr lang="en-US" sz="2400" b="0" i="1" smtClean="0">
                            <a:solidFill>
                              <a:schemeClr val="accent4"/>
                            </a:solidFill>
                            <a:latin typeface="Cambria Math" panose="02040503050406030204" pitchFamily="18" charset="0"/>
                          </a:rPr>
                          <m:t>𝑋</m:t>
                        </m:r>
                      </m:e>
                      <m:sub>
                        <m:r>
                          <a:rPr lang="en-US" sz="2400" b="0" i="1" smtClean="0">
                            <a:solidFill>
                              <a:schemeClr val="accent4"/>
                            </a:solidFill>
                            <a:latin typeface="Cambria Math" panose="02040503050406030204" pitchFamily="18" charset="0"/>
                          </a:rPr>
                          <m:t>𝑎</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𝑏</m:t>
                        </m:r>
                      </m:sub>
                    </m:sSub>
                    <m:r>
                      <a:rPr lang="en-US" sz="2400" b="0" i="1" smtClean="0">
                        <a:solidFill>
                          <a:schemeClr val="accent4"/>
                        </a:solidFill>
                        <a:latin typeface="Cambria Math" panose="02040503050406030204" pitchFamily="18" charset="0"/>
                      </a:rPr>
                      <m:t>=0)⋅0=</m:t>
                    </m:r>
                    <m:r>
                      <a:rPr lang="en-US" sz="2400" b="0" i="1" smtClean="0">
                        <a:solidFill>
                          <a:schemeClr val="accent4"/>
                        </a:solidFill>
                        <a:latin typeface="Cambria Math" panose="02040503050406030204" pitchFamily="18" charset="0"/>
                      </a:rPr>
                      <m:t>𝑃</m:t>
                    </m:r>
                    <m:r>
                      <a:rPr lang="en-US" sz="2400" b="0" i="1" smtClean="0">
                        <a:solidFill>
                          <a:schemeClr val="accent4"/>
                        </a:solidFill>
                        <a:latin typeface="Cambria Math" panose="02040503050406030204" pitchFamily="18" charset="0"/>
                      </a:rPr>
                      <m:t>(</m:t>
                    </m:r>
                    <m:sSub>
                      <m:sSubPr>
                        <m:ctrlPr>
                          <a:rPr lang="en-US" sz="2400" b="0" i="1" smtClean="0">
                            <a:solidFill>
                              <a:schemeClr val="accent4"/>
                            </a:solidFill>
                            <a:latin typeface="Cambria Math" panose="02040503050406030204" pitchFamily="18" charset="0"/>
                          </a:rPr>
                        </m:ctrlPr>
                      </m:sSubPr>
                      <m:e>
                        <m:r>
                          <a:rPr lang="en-US" sz="2400" b="0" i="1" smtClean="0">
                            <a:solidFill>
                              <a:schemeClr val="accent4"/>
                            </a:solidFill>
                            <a:latin typeface="Cambria Math" panose="02040503050406030204" pitchFamily="18" charset="0"/>
                          </a:rPr>
                          <m:t>𝑋</m:t>
                        </m:r>
                      </m:e>
                      <m:sub>
                        <m:r>
                          <a:rPr lang="en-US" sz="2400" b="0" i="1" smtClean="0">
                            <a:solidFill>
                              <a:schemeClr val="accent4"/>
                            </a:solidFill>
                            <a:latin typeface="Cambria Math" panose="02040503050406030204" pitchFamily="18" charset="0"/>
                          </a:rPr>
                          <m:t>𝑎</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𝑏</m:t>
                        </m:r>
                      </m:sub>
                    </m:sSub>
                    <m:r>
                      <a:rPr lang="en-US" sz="2400" b="0" i="1" smtClean="0">
                        <a:solidFill>
                          <a:schemeClr val="accent4"/>
                        </a:solidFill>
                        <a:latin typeface="Cambria Math" panose="02040503050406030204" pitchFamily="18" charset="0"/>
                      </a:rPr>
                      <m:t>=1)</m:t>
                    </m:r>
                  </m:oMath>
                </a14:m>
                <a:endParaRPr lang="en-US" sz="2400" dirty="0">
                  <a:solidFill>
                    <a:schemeClr val="accent4"/>
                  </a:solidFill>
                </a:endParaRPr>
              </a:p>
              <a:p>
                <a:pPr lvl="1"/>
                <a:r>
                  <a:rPr lang="en-US" dirty="0"/>
                  <a:t>(using definition of expectation)</a:t>
                </a:r>
              </a:p>
              <a:p>
                <a:r>
                  <a:rPr lang="en-US" dirty="0"/>
                  <a:t>So we need to figure out:</a:t>
                </a:r>
              </a:p>
              <a:p>
                <a:pPr marL="0" indent="0">
                  <a:buNone/>
                </a:pPr>
                <a:r>
                  <a:rPr lang="en-US" dirty="0">
                    <a:solidFill>
                      <a:schemeClr val="accent4"/>
                    </a:solidFill>
                  </a:rPr>
                  <a:t>P(</a:t>
                </a:r>
                <a:r>
                  <a:rPr lang="en-US" dirty="0" err="1">
                    <a:solidFill>
                      <a:schemeClr val="accent4"/>
                    </a:solidFill>
                  </a:rPr>
                  <a:t>X</a:t>
                </a:r>
                <a:r>
                  <a:rPr lang="en-US" baseline="-25000" dirty="0" err="1">
                    <a:solidFill>
                      <a:schemeClr val="accent4"/>
                    </a:solidFill>
                  </a:rPr>
                  <a:t>a,b</a:t>
                </a:r>
                <a:r>
                  <a:rPr lang="en-US" dirty="0">
                    <a:solidFill>
                      <a:schemeClr val="accent4"/>
                    </a:solidFill>
                  </a:rPr>
                  <a:t> = 1) = the probability that a and b are ever compared.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9417" y="1306956"/>
                <a:ext cx="9765855" cy="4351338"/>
              </a:xfrm>
              <a:blipFill>
                <a:blip r:embed="rId2"/>
                <a:stretch>
                  <a:fillRect l="-1169" t="-2326"/>
                </a:stretch>
              </a:blipFill>
            </p:spPr>
            <p:txBody>
              <a:bodyPr/>
              <a:lstStyle/>
              <a:p>
                <a:r>
                  <a:rPr lang="en-US">
                    <a:noFill/>
                  </a:rPr>
                  <a:t> </a:t>
                </a:r>
              </a:p>
            </p:txBody>
          </p:sp>
        </mc:Fallback>
      </mc:AlternateContent>
      <p:grpSp>
        <p:nvGrpSpPr>
          <p:cNvPr id="4" name="Group 3"/>
          <p:cNvGrpSpPr/>
          <p:nvPr/>
        </p:nvGrpSpPr>
        <p:grpSpPr>
          <a:xfrm>
            <a:off x="476865" y="4343294"/>
            <a:ext cx="3096630" cy="573347"/>
            <a:chOff x="1573619" y="3296093"/>
            <a:chExt cx="5108054" cy="705201"/>
          </a:xfrm>
        </p:grpSpPr>
        <p:sp>
          <p:nvSpPr>
            <p:cNvPr id="5" name="Rectangle 4"/>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6" name="Rectangle 5"/>
            <p:cNvSpPr/>
            <p:nvPr/>
          </p:nvSpPr>
          <p:spPr>
            <a:xfrm>
              <a:off x="230353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7" name="Rectangle 6"/>
            <p:cNvSpPr/>
            <p:nvPr/>
          </p:nvSpPr>
          <p:spPr>
            <a:xfrm>
              <a:off x="301219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8" name="Rectangle 7"/>
            <p:cNvSpPr/>
            <p:nvPr/>
          </p:nvSpPr>
          <p:spPr>
            <a:xfrm>
              <a:off x="373865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9" name="Rectangle 8"/>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0" name="Rectangle 9"/>
            <p:cNvSpPr/>
            <p:nvPr/>
          </p:nvSpPr>
          <p:spPr>
            <a:xfrm>
              <a:off x="5976473" y="3296093"/>
              <a:ext cx="705200"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11" name="Rectangle 10"/>
            <p:cNvSpPr/>
            <p:nvPr/>
          </p:nvSpPr>
          <p:spPr>
            <a:xfrm>
              <a:off x="5217276" y="3296093"/>
              <a:ext cx="705200"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grpSp>
      <p:sp>
        <p:nvSpPr>
          <p:cNvPr id="12" name="TextBox 11"/>
          <p:cNvSpPr txBox="1"/>
          <p:nvPr/>
        </p:nvSpPr>
        <p:spPr>
          <a:xfrm>
            <a:off x="4000500" y="4306801"/>
            <a:ext cx="4762500" cy="646331"/>
          </a:xfrm>
          <a:prstGeom prst="rect">
            <a:avLst/>
          </a:prstGeom>
          <a:noFill/>
        </p:spPr>
        <p:txBody>
          <a:bodyPr wrap="square" rtlCol="0">
            <a:spAutoFit/>
          </a:bodyPr>
          <a:lstStyle/>
          <a:p>
            <a:r>
              <a:rPr lang="en-US" dirty="0"/>
              <a:t>Say that a = 2 and b = 6.  What is the probability that 2 and 6 are ever compared?</a:t>
            </a:r>
          </a:p>
        </p:txBody>
      </p:sp>
      <p:grpSp>
        <p:nvGrpSpPr>
          <p:cNvPr id="13" name="Group 12"/>
          <p:cNvGrpSpPr/>
          <p:nvPr/>
        </p:nvGrpSpPr>
        <p:grpSpPr>
          <a:xfrm>
            <a:off x="475378" y="5169305"/>
            <a:ext cx="3110817" cy="573347"/>
            <a:chOff x="1573619" y="3296093"/>
            <a:chExt cx="5131455" cy="705201"/>
          </a:xfrm>
        </p:grpSpPr>
        <p:sp>
          <p:nvSpPr>
            <p:cNvPr id="14" name="Rectangle 13"/>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15" name="Rectangle 14"/>
            <p:cNvSpPr/>
            <p:nvPr/>
          </p:nvSpPr>
          <p:spPr>
            <a:xfrm>
              <a:off x="2303538"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16" name="Rectangle 15"/>
            <p:cNvSpPr/>
            <p:nvPr/>
          </p:nvSpPr>
          <p:spPr>
            <a:xfrm>
              <a:off x="3012192"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17" name="Rectangle 16"/>
            <p:cNvSpPr/>
            <p:nvPr/>
          </p:nvSpPr>
          <p:spPr>
            <a:xfrm>
              <a:off x="3738658"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18" name="Rectangle 17"/>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9" name="Rectangle 18"/>
            <p:cNvSpPr/>
            <p:nvPr/>
          </p:nvSpPr>
          <p:spPr>
            <a:xfrm>
              <a:off x="5999874" y="3296093"/>
              <a:ext cx="705200"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20" name="Rectangle 19"/>
            <p:cNvSpPr/>
            <p:nvPr/>
          </p:nvSpPr>
          <p:spPr>
            <a:xfrm>
              <a:off x="5257844" y="3296093"/>
              <a:ext cx="705200"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grpSp>
      <p:sp>
        <p:nvSpPr>
          <p:cNvPr id="21" name="TextBox 20"/>
          <p:cNvSpPr txBox="1"/>
          <p:nvPr/>
        </p:nvSpPr>
        <p:spPr>
          <a:xfrm>
            <a:off x="4000500" y="5096321"/>
            <a:ext cx="5143500" cy="646331"/>
          </a:xfrm>
          <a:prstGeom prst="rect">
            <a:avLst/>
          </a:prstGeom>
          <a:noFill/>
        </p:spPr>
        <p:txBody>
          <a:bodyPr wrap="square" rtlCol="0">
            <a:spAutoFit/>
          </a:bodyPr>
          <a:lstStyle/>
          <a:p>
            <a:r>
              <a:rPr lang="en-US" dirty="0"/>
              <a:t>This is exactly the probability that either 2 or 6 is first picked to be a pivot out of the highlighted entries.</a:t>
            </a:r>
          </a:p>
        </p:txBody>
      </p:sp>
      <p:sp>
        <p:nvSpPr>
          <p:cNvPr id="22" name="TextBox 21"/>
          <p:cNvSpPr txBox="1"/>
          <p:nvPr/>
        </p:nvSpPr>
        <p:spPr>
          <a:xfrm>
            <a:off x="4017995" y="5949341"/>
            <a:ext cx="5108509" cy="646331"/>
          </a:xfrm>
          <a:prstGeom prst="rect">
            <a:avLst/>
          </a:prstGeom>
          <a:noFill/>
        </p:spPr>
        <p:txBody>
          <a:bodyPr wrap="square" rtlCol="0">
            <a:spAutoFit/>
          </a:bodyPr>
          <a:lstStyle/>
          <a:p>
            <a:r>
              <a:rPr lang="en-US" dirty="0"/>
              <a:t>If, say, 5 were picked first, then 2 and 6 would be separated and never see each other again.</a:t>
            </a:r>
          </a:p>
        </p:txBody>
      </p:sp>
      <p:sp>
        <p:nvSpPr>
          <p:cNvPr id="23" name="Triangle 22"/>
          <p:cNvSpPr/>
          <p:nvPr/>
        </p:nvSpPr>
        <p:spPr>
          <a:xfrm rot="10800000">
            <a:off x="917873" y="3963081"/>
            <a:ext cx="329012" cy="2855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p:cNvSpPr/>
          <p:nvPr/>
        </p:nvSpPr>
        <p:spPr>
          <a:xfrm rot="10800000">
            <a:off x="2728029" y="3981966"/>
            <a:ext cx="329012" cy="2391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89785" y="3797300"/>
            <a:ext cx="658115" cy="369332"/>
          </a:xfrm>
          <a:prstGeom prst="rect">
            <a:avLst/>
          </a:prstGeom>
          <a:noFill/>
        </p:spPr>
        <p:txBody>
          <a:bodyPr wrap="square" rtlCol="0">
            <a:spAutoFit/>
          </a:bodyPr>
          <a:lstStyle/>
          <a:p>
            <a:endParaRPr lang="en-US" dirty="0"/>
          </a:p>
        </p:txBody>
      </p:sp>
      <p:sp>
        <p:nvSpPr>
          <p:cNvPr id="35" name="Rectangle 34"/>
          <p:cNvSpPr/>
          <p:nvPr/>
        </p:nvSpPr>
        <p:spPr>
          <a:xfrm>
            <a:off x="2728029"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36" name="Rectangle 35"/>
          <p:cNvSpPr/>
          <p:nvPr/>
        </p:nvSpPr>
        <p:spPr>
          <a:xfrm>
            <a:off x="3170524"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37" name="Rectangle 36"/>
          <p:cNvSpPr/>
          <p:nvPr/>
        </p:nvSpPr>
        <p:spPr>
          <a:xfrm>
            <a:off x="276608"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38" name="Rectangle 37"/>
          <p:cNvSpPr/>
          <p:nvPr/>
        </p:nvSpPr>
        <p:spPr>
          <a:xfrm>
            <a:off x="2152123" y="6007323"/>
            <a:ext cx="427510" cy="573347"/>
          </a:xfrm>
          <a:prstGeom prst="rect">
            <a:avLst/>
          </a:prstGeom>
          <a:solidFill>
            <a:schemeClr val="bg2"/>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39" name="Rectangle 38"/>
          <p:cNvSpPr/>
          <p:nvPr/>
        </p:nvSpPr>
        <p:spPr>
          <a:xfrm>
            <a:off x="704118"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40" name="Rectangle 39"/>
          <p:cNvSpPr/>
          <p:nvPr/>
        </p:nvSpPr>
        <p:spPr>
          <a:xfrm>
            <a:off x="1133721"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sp>
        <p:nvSpPr>
          <p:cNvPr id="41" name="Rectangle 40"/>
          <p:cNvSpPr/>
          <p:nvPr/>
        </p:nvSpPr>
        <p:spPr>
          <a:xfrm>
            <a:off x="1576217" y="6007323"/>
            <a:ext cx="427510" cy="573347"/>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mc:AlternateContent xmlns:mc="http://schemas.openxmlformats.org/markup-compatibility/2006" xmlns:a14="http://schemas.microsoft.com/office/drawing/2010/main">
        <mc:Choice Requires="a14">
          <p:sp>
            <p:nvSpPr>
              <p:cNvPr id="42" name="Rectangle 41"/>
              <p:cNvSpPr/>
              <p:nvPr/>
            </p:nvSpPr>
            <p:spPr>
              <a:xfrm>
                <a:off x="5623100" y="38266"/>
                <a:ext cx="3520579" cy="1147494"/>
              </a:xfrm>
              <a:prstGeom prst="rect">
                <a:avLst/>
              </a:prstGeom>
            </p:spPr>
            <p:txBody>
              <a:bodyPr wrap="none">
                <a:spAutoFit/>
              </a:bodyPr>
              <a:lstStyle/>
              <a:p>
                <a:r>
                  <a:rPr lang="is-IS" dirty="0">
                    <a:solidFill>
                      <a:schemeClr val="accent4"/>
                    </a:solidFill>
                    <a:latin typeface="Cambria Math" charset="0"/>
                  </a:rPr>
                  <a:t>expected number of comparisons:</a:t>
                </a:r>
                <a:endParaRPr lang="is-IS" i="1" dirty="0">
                  <a:solidFill>
                    <a:schemeClr val="accent4"/>
                  </a:solidFill>
                  <a:latin typeface="Cambria Math" charset="0"/>
                </a:endParaRPr>
              </a:p>
              <a:p>
                <a:pPr/>
                <a14:m>
                  <m:oMathPara xmlns:m="http://schemas.openxmlformats.org/officeDocument/2006/math">
                    <m:oMathParaPr>
                      <m:jc m:val="centerGroup"/>
                    </m:oMathParaPr>
                    <m:oMath xmlns:m="http://schemas.openxmlformats.org/officeDocument/2006/math">
                      <m:nary>
                        <m:naryPr>
                          <m:chr m:val="∑"/>
                          <m:ctrlPr>
                            <a:rPr lang="is-IS" i="1" smtClean="0">
                              <a:solidFill>
                                <a:schemeClr val="accent4"/>
                              </a:solidFill>
                              <a:latin typeface="Cambria Math" panose="02040503050406030204" pitchFamily="18" charset="0"/>
                            </a:rPr>
                          </m:ctrlPr>
                        </m:naryPr>
                        <m:sub>
                          <m:r>
                            <m:rPr>
                              <m:brk m:alnAt="23"/>
                            </m:rPr>
                            <a:rPr lang="en-US" i="1">
                              <a:solidFill>
                                <a:schemeClr val="accent4"/>
                              </a:solidFill>
                              <a:latin typeface="Cambria Math" charset="0"/>
                            </a:rPr>
                            <m:t>𝑎</m:t>
                          </m:r>
                          <m:r>
                            <a:rPr lang="en-US" i="1">
                              <a:solidFill>
                                <a:schemeClr val="accent4"/>
                              </a:solidFill>
                              <a:latin typeface="Cambria Math" charset="0"/>
                            </a:rPr>
                            <m:t>=1</m:t>
                          </m:r>
                        </m:sub>
                        <m:sup>
                          <m:r>
                            <a:rPr lang="en-US" i="1">
                              <a:solidFill>
                                <a:schemeClr val="accent4"/>
                              </a:solidFill>
                              <a:latin typeface="Cambria Math" charset="0"/>
                            </a:rPr>
                            <m:t>𝑛</m:t>
                          </m:r>
                          <m:r>
                            <a:rPr lang="en-US" b="0" i="1" smtClean="0">
                              <a:solidFill>
                                <a:schemeClr val="accent4"/>
                              </a:solidFill>
                              <a:latin typeface="Cambria Math" panose="02040503050406030204" pitchFamily="18" charset="0"/>
                            </a:rPr>
                            <m:t>−1</m:t>
                          </m:r>
                        </m:sup>
                        <m:e>
                          <m:nary>
                            <m:naryPr>
                              <m:chr m:val="∑"/>
                              <m:ctrlPr>
                                <a:rPr lang="is-IS" i="1">
                                  <a:solidFill>
                                    <a:schemeClr val="accent4"/>
                                  </a:solidFill>
                                  <a:latin typeface="Cambria Math" panose="02040503050406030204" pitchFamily="18" charset="0"/>
                                </a:rPr>
                              </m:ctrlPr>
                            </m:naryPr>
                            <m:sub>
                              <m:r>
                                <m:rPr>
                                  <m:brk m:alnAt="23"/>
                                </m:rPr>
                                <a:rPr lang="en-US" i="1">
                                  <a:solidFill>
                                    <a:schemeClr val="accent4"/>
                                  </a:solidFill>
                                  <a:latin typeface="Cambria Math" charset="0"/>
                                </a:rPr>
                                <m:t>𝑏</m:t>
                              </m:r>
                              <m:r>
                                <a:rPr lang="en-US" i="1">
                                  <a:solidFill>
                                    <a:schemeClr val="accent4"/>
                                  </a:solidFill>
                                  <a:latin typeface="Cambria Math" charset="0"/>
                                </a:rPr>
                                <m:t>=</m:t>
                              </m:r>
                              <m:r>
                                <a:rPr lang="en-US" i="1">
                                  <a:solidFill>
                                    <a:schemeClr val="accent4"/>
                                  </a:solidFill>
                                  <a:latin typeface="Cambria Math" charset="0"/>
                                </a:rPr>
                                <m:t>𝑎</m:t>
                              </m:r>
                              <m:r>
                                <a:rPr lang="en-US" i="1">
                                  <a:solidFill>
                                    <a:schemeClr val="accent4"/>
                                  </a:solidFill>
                                  <a:latin typeface="Cambria Math" charset="0"/>
                                </a:rPr>
                                <m:t>+1</m:t>
                              </m:r>
                            </m:sub>
                            <m:sup>
                              <m:r>
                                <a:rPr lang="en-US" i="1">
                                  <a:solidFill>
                                    <a:schemeClr val="accent4"/>
                                  </a:solidFill>
                                  <a:latin typeface="Cambria Math" charset="0"/>
                                </a:rPr>
                                <m:t>𝑛</m:t>
                              </m:r>
                            </m:sup>
                            <m:e>
                              <m:sSub>
                                <m:sSubPr>
                                  <m:ctrlPr>
                                    <a:rPr lang="en-US" i="1">
                                      <a:solidFill>
                                        <a:schemeClr val="accent4"/>
                                      </a:solidFill>
                                      <a:latin typeface="Cambria Math" panose="02040503050406030204" pitchFamily="18" charset="0"/>
                                    </a:rPr>
                                  </m:ctrlPr>
                                </m:sSubPr>
                                <m:e>
                                  <m:r>
                                    <a:rPr lang="en-US" b="0" i="1" smtClean="0">
                                      <a:solidFill>
                                        <a:schemeClr val="accent4"/>
                                      </a:solidFill>
                                      <a:latin typeface="Cambria Math" charset="0"/>
                                    </a:rPr>
                                    <m:t>𝐸</m:t>
                                  </m:r>
                                  <m:r>
                                    <a:rPr lang="en-US" b="0" i="1" smtClean="0">
                                      <a:solidFill>
                                        <a:schemeClr val="accent4"/>
                                      </a:solidFill>
                                      <a:latin typeface="Cambria Math" charset="0"/>
                                    </a:rPr>
                                    <m:t>[ </m:t>
                                  </m:r>
                                  <m:r>
                                    <a:rPr lang="en-US" i="1">
                                      <a:solidFill>
                                        <a:schemeClr val="accent4"/>
                                      </a:solidFill>
                                      <a:latin typeface="Cambria Math" charset="0"/>
                                    </a:rPr>
                                    <m:t>𝑋</m:t>
                                  </m:r>
                                </m:e>
                                <m:sub>
                                  <m:r>
                                    <a:rPr lang="en-US" i="1">
                                      <a:solidFill>
                                        <a:schemeClr val="accent4"/>
                                      </a:solidFill>
                                      <a:latin typeface="Cambria Math" charset="0"/>
                                    </a:rPr>
                                    <m:t>𝑎</m:t>
                                  </m:r>
                                  <m:r>
                                    <a:rPr lang="en-US" i="1">
                                      <a:solidFill>
                                        <a:schemeClr val="accent4"/>
                                      </a:solidFill>
                                      <a:latin typeface="Cambria Math" charset="0"/>
                                    </a:rPr>
                                    <m:t>,</m:t>
                                  </m:r>
                                  <m:r>
                                    <a:rPr lang="en-US" i="1">
                                      <a:solidFill>
                                        <a:schemeClr val="accent4"/>
                                      </a:solidFill>
                                      <a:latin typeface="Cambria Math" charset="0"/>
                                    </a:rPr>
                                    <m:t>𝑏</m:t>
                                  </m:r>
                                </m:sub>
                              </m:sSub>
                              <m:r>
                                <a:rPr lang="en-US" b="0" i="1" smtClean="0">
                                  <a:solidFill>
                                    <a:schemeClr val="accent4"/>
                                  </a:solidFill>
                                  <a:latin typeface="Cambria Math" charset="0"/>
                                </a:rPr>
                                <m:t>] </m:t>
                              </m:r>
                            </m:e>
                          </m:nary>
                        </m:e>
                      </m:nary>
                    </m:oMath>
                  </m:oMathPara>
                </a14:m>
                <a:endParaRPr lang="en-US" dirty="0">
                  <a:solidFill>
                    <a:schemeClr val="accent4"/>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5623100" y="38266"/>
                <a:ext cx="3520579" cy="1147494"/>
              </a:xfrm>
              <a:prstGeom prst="rect">
                <a:avLst/>
              </a:prstGeom>
              <a:blipFill>
                <a:blip r:embed="rId3"/>
                <a:stretch>
                  <a:fillRect l="-1439" t="-47253" r="-360" b="-113187"/>
                </a:stretch>
              </a:blipFill>
            </p:spPr>
            <p:txBody>
              <a:bodyPr/>
              <a:lstStyle/>
              <a:p>
                <a:r>
                  <a:rPr lang="en-US">
                    <a:noFill/>
                  </a:rPr>
                  <a:t> </a:t>
                </a:r>
              </a:p>
            </p:txBody>
          </p:sp>
        </mc:Fallback>
      </mc:AlternateContent>
    </p:spTree>
    <p:extLst>
      <p:ext uri="{BB962C8B-B14F-4D97-AF65-F5344CB8AC3E}">
        <p14:creationId xmlns:p14="http://schemas.microsoft.com/office/powerpoint/2010/main" val="16733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21" grpId="0"/>
      <p:bldP spid="22" grpId="0"/>
      <p:bldP spid="23" grpId="0" animBg="1"/>
      <p:bldP spid="24" grpId="0" animBg="1"/>
      <p:bldP spid="35" grpId="0" animBg="1"/>
      <p:bldP spid="36" grpId="0" animBg="1"/>
      <p:bldP spid="37" grpId="0" animBg="1"/>
      <p:bldP spid="38" grpId="0" animBg="1"/>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comparisons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8515350" cy="4351338"/>
              </a:xfrm>
            </p:spPr>
            <p:txBody>
              <a:bodyPr/>
              <a:lstStyle/>
              <a:p>
                <a:pPr marL="0" indent="0">
                  <a:buNone/>
                </a:pPr>
                <a14:m>
                  <m:oMath xmlns:m="http://schemas.openxmlformats.org/officeDocument/2006/math">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 </m:t>
                        </m:r>
                        <m:sSub>
                          <m:sSubPr>
                            <m:ctrlPr>
                              <a:rPr lang="en-US" b="0" i="1" smtClean="0">
                                <a:latin typeface="Cambria Math" panose="02040503050406030204" pitchFamily="18" charset="0"/>
                              </a:rPr>
                            </m:ctrlPr>
                          </m:sSubPr>
                          <m:e>
                            <m:r>
                              <a:rPr lang="en-US" b="0" i="1" smtClean="0">
                                <a:latin typeface="Cambria Math" charset="0"/>
                              </a:rPr>
                              <m:t>𝑋</m:t>
                            </m:r>
                          </m:e>
                          <m:sub>
                            <m:r>
                              <a:rPr lang="en-US" b="0" i="1" smtClean="0">
                                <a:latin typeface="Cambria Math" charset="0"/>
                              </a:rPr>
                              <m:t>𝑎</m:t>
                            </m:r>
                            <m:r>
                              <a:rPr lang="en-US" b="0" i="1" smtClean="0">
                                <a:latin typeface="Cambria Math" charset="0"/>
                              </a:rPr>
                              <m:t>,</m:t>
                            </m:r>
                            <m:r>
                              <a:rPr lang="en-US" b="0" i="1" smtClean="0">
                                <a:latin typeface="Cambria Math" charset="0"/>
                              </a:rPr>
                              <m:t>𝑏</m:t>
                            </m:r>
                          </m:sub>
                        </m:sSub>
                        <m:r>
                          <a:rPr lang="en-US" b="0" i="1" smtClean="0">
                            <a:latin typeface="Cambria Math" charset="0"/>
                          </a:rPr>
                          <m:t>=1 </m:t>
                        </m:r>
                      </m:e>
                    </m:d>
                  </m:oMath>
                </a14:m>
                <a:r>
                  <a:rPr lang="en-US" dirty="0"/>
                  <a:t> </a:t>
                </a:r>
              </a:p>
              <a:p>
                <a:pPr marL="0" indent="0">
                  <a:buNone/>
                </a:pPr>
                <a:r>
                  <a:rPr lang="en-US" dirty="0"/>
                  <a:t>          = probability </a:t>
                </a:r>
                <a:r>
                  <a:rPr lang="en-US" dirty="0" err="1"/>
                  <a:t>a,b</a:t>
                </a:r>
                <a:r>
                  <a:rPr lang="en-US" dirty="0"/>
                  <a:t> are ever compared</a:t>
                </a:r>
              </a:p>
              <a:p>
                <a:pPr marL="0" indent="0">
                  <a:buNone/>
                </a:pPr>
                <a:r>
                  <a:rPr lang="en-US" dirty="0"/>
                  <a:t>         = probability that one of </a:t>
                </a:r>
                <a:r>
                  <a:rPr lang="en-US" dirty="0" err="1"/>
                  <a:t>a,b</a:t>
                </a:r>
                <a:r>
                  <a:rPr lang="en-US" dirty="0"/>
                  <a:t> are picked first out of </a:t>
                </a:r>
              </a:p>
              <a:p>
                <a:pPr marL="0" indent="0">
                  <a:buNone/>
                </a:pPr>
                <a:r>
                  <a:rPr lang="en-US" dirty="0"/>
                  <a:t>            all of the </a:t>
                </a:r>
                <a:r>
                  <a:rPr lang="en-US" dirty="0">
                    <a:solidFill>
                      <a:schemeClr val="accent4"/>
                    </a:solidFill>
                  </a:rPr>
                  <a:t>b </a:t>
                </a:r>
                <a:r>
                  <a:rPr lang="mr-IN" dirty="0">
                    <a:solidFill>
                      <a:schemeClr val="accent4"/>
                    </a:solidFill>
                  </a:rPr>
                  <a:t>–</a:t>
                </a:r>
                <a:r>
                  <a:rPr lang="en-US" dirty="0">
                    <a:solidFill>
                      <a:schemeClr val="accent4"/>
                    </a:solidFill>
                  </a:rPr>
                  <a:t> a +1</a:t>
                </a:r>
                <a:r>
                  <a:rPr lang="en-US" dirty="0">
                    <a:solidFill>
                      <a:schemeClr val="accent1"/>
                    </a:solidFill>
                  </a:rPr>
                  <a:t> </a:t>
                </a:r>
                <a:r>
                  <a:rPr lang="en-US" dirty="0"/>
                  <a:t>numbers between them.</a:t>
                </a:r>
              </a:p>
              <a:p>
                <a:pPr marL="0" indent="0">
                  <a:buNone/>
                </a:pPr>
                <a:endParaRPr lang="en-US" sz="800" dirty="0"/>
              </a:p>
              <a:p>
                <a:pPr marL="0" indent="0">
                  <a:buNone/>
                </a:pPr>
                <a:r>
                  <a:rPr lang="en-US" dirty="0"/>
                  <a:t>         = </a:t>
                </a:r>
                <a14:m>
                  <m:oMath xmlns:m="http://schemas.openxmlformats.org/officeDocument/2006/math">
                    <m:f>
                      <m:fPr>
                        <m:ctrlPr>
                          <a:rPr lang="mr-IN" i="1" smtClean="0">
                            <a:latin typeface="Cambria Math" panose="02040503050406030204" pitchFamily="18" charset="0"/>
                          </a:rPr>
                        </m:ctrlPr>
                      </m:fPr>
                      <m:num>
                        <m:r>
                          <a:rPr lang="en-US" b="0" i="1" smtClean="0">
                            <a:latin typeface="Cambria Math" charset="0"/>
                          </a:rPr>
                          <m:t>2</m:t>
                        </m:r>
                      </m:num>
                      <m:den>
                        <m:r>
                          <a:rPr lang="en-US" b="0" i="1" smtClean="0">
                            <a:latin typeface="Cambria Math" charset="0"/>
                          </a:rPr>
                          <m:t>𝑏</m:t>
                        </m:r>
                        <m:r>
                          <a:rPr lang="en-US" b="0" i="1" smtClean="0">
                            <a:latin typeface="Cambria Math" charset="0"/>
                          </a:rPr>
                          <m:t> −</m:t>
                        </m:r>
                        <m:r>
                          <a:rPr lang="en-US" b="0" i="1" smtClean="0">
                            <a:latin typeface="Cambria Math" charset="0"/>
                          </a:rPr>
                          <m:t>𝑎</m:t>
                        </m:r>
                        <m:r>
                          <a:rPr lang="en-US" b="0" i="1" smtClean="0">
                            <a:latin typeface="Cambria Math" charset="0"/>
                          </a:rPr>
                          <m:t>+1</m:t>
                        </m:r>
                      </m:den>
                    </m:f>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8515350" cy="4351338"/>
              </a:xfrm>
              <a:blipFill>
                <a:blip r:embed="rId2"/>
                <a:stretch>
                  <a:fillRect l="-298"/>
                </a:stretch>
              </a:blipFill>
            </p:spPr>
            <p:txBody>
              <a:bodyPr/>
              <a:lstStyle/>
              <a:p>
                <a:r>
                  <a:rPr lang="en-US">
                    <a:noFill/>
                  </a:rPr>
                  <a:t> </a:t>
                </a:r>
              </a:p>
            </p:txBody>
          </p:sp>
        </mc:Fallback>
      </mc:AlternateContent>
      <p:grpSp>
        <p:nvGrpSpPr>
          <p:cNvPr id="5" name="Group 4"/>
          <p:cNvGrpSpPr/>
          <p:nvPr/>
        </p:nvGrpSpPr>
        <p:grpSpPr>
          <a:xfrm>
            <a:off x="4889501" y="5448300"/>
            <a:ext cx="4000856" cy="863599"/>
            <a:chOff x="1573619" y="3296093"/>
            <a:chExt cx="5113684" cy="705201"/>
          </a:xfrm>
        </p:grpSpPr>
        <p:sp>
          <p:nvSpPr>
            <p:cNvPr id="6" name="Rectangle 5"/>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endParaRPr lang="en-US" dirty="0">
                <a:solidFill>
                  <a:schemeClr val="tx1"/>
                </a:solidFill>
              </a:endParaRPr>
            </a:p>
          </p:txBody>
        </p:sp>
        <p:sp>
          <p:nvSpPr>
            <p:cNvPr id="7" name="Rectangle 6"/>
            <p:cNvSpPr/>
            <p:nvPr/>
          </p:nvSpPr>
          <p:spPr>
            <a:xfrm>
              <a:off x="2303538"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endParaRPr lang="en-US" dirty="0">
                <a:solidFill>
                  <a:schemeClr val="tx1"/>
                </a:solidFill>
              </a:endParaRPr>
            </a:p>
          </p:txBody>
        </p:sp>
        <p:sp>
          <p:nvSpPr>
            <p:cNvPr id="8" name="Rectangle 7"/>
            <p:cNvSpPr/>
            <p:nvPr/>
          </p:nvSpPr>
          <p:spPr>
            <a:xfrm>
              <a:off x="3012192"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endParaRPr lang="en-US" dirty="0">
                <a:solidFill>
                  <a:schemeClr val="tx1"/>
                </a:solidFill>
              </a:endParaRPr>
            </a:p>
          </p:txBody>
        </p:sp>
        <p:sp>
          <p:nvSpPr>
            <p:cNvPr id="9" name="Rectangle 8"/>
            <p:cNvSpPr/>
            <p:nvPr/>
          </p:nvSpPr>
          <p:spPr>
            <a:xfrm>
              <a:off x="3738658"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endParaRPr lang="en-US" dirty="0">
                <a:solidFill>
                  <a:schemeClr val="tx1"/>
                </a:solidFill>
              </a:endParaRPr>
            </a:p>
          </p:txBody>
        </p:sp>
        <p:sp>
          <p:nvSpPr>
            <p:cNvPr id="10" name="Rectangle 9"/>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endParaRPr lang="en-US" dirty="0">
                <a:solidFill>
                  <a:schemeClr val="tx1"/>
                </a:solidFill>
              </a:endParaRPr>
            </a:p>
          </p:txBody>
        </p:sp>
        <p:sp>
          <p:nvSpPr>
            <p:cNvPr id="11" name="Rectangle 10"/>
            <p:cNvSpPr/>
            <p:nvPr/>
          </p:nvSpPr>
          <p:spPr>
            <a:xfrm>
              <a:off x="5982102"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endParaRPr lang="en-US" dirty="0">
                <a:solidFill>
                  <a:schemeClr val="tx1"/>
                </a:solidFill>
              </a:endParaRPr>
            </a:p>
          </p:txBody>
        </p:sp>
        <p:sp>
          <p:nvSpPr>
            <p:cNvPr id="12" name="Rectangle 11"/>
            <p:cNvSpPr/>
            <p:nvPr/>
          </p:nvSpPr>
          <p:spPr>
            <a:xfrm>
              <a:off x="5232043" y="3296093"/>
              <a:ext cx="705201" cy="705201"/>
            </a:xfrm>
            <a:prstGeom prst="rect">
              <a:avLst/>
            </a:prstGeom>
            <a:solidFill>
              <a:srgbClr val="FDFFC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endParaRPr lang="en-US" dirty="0">
                <a:solidFill>
                  <a:schemeClr val="tx1"/>
                </a:solidFill>
              </a:endParaRPr>
            </a:p>
          </p:txBody>
        </p:sp>
      </p:grpSp>
      <p:sp>
        <p:nvSpPr>
          <p:cNvPr id="13" name="Triangle 12"/>
          <p:cNvSpPr/>
          <p:nvPr/>
        </p:nvSpPr>
        <p:spPr>
          <a:xfrm rot="10800000">
            <a:off x="5578773" y="5027829"/>
            <a:ext cx="329012" cy="2855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p:cNvSpPr/>
          <p:nvPr/>
        </p:nvSpPr>
        <p:spPr>
          <a:xfrm rot="10800000">
            <a:off x="7863149" y="4992327"/>
            <a:ext cx="329012" cy="2855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48400" y="3816628"/>
            <a:ext cx="2895600" cy="369332"/>
          </a:xfrm>
          <a:prstGeom prst="rect">
            <a:avLst/>
          </a:prstGeom>
          <a:noFill/>
        </p:spPr>
        <p:txBody>
          <a:bodyPr wrap="square" rtlCol="0">
            <a:spAutoFit/>
          </a:bodyPr>
          <a:lstStyle/>
          <a:p>
            <a:r>
              <a:rPr lang="en-US" dirty="0">
                <a:solidFill>
                  <a:srgbClr val="CF6E6C"/>
                </a:solidFill>
              </a:rPr>
              <a:t>2 choices out of b-a+1</a:t>
            </a:r>
            <a:r>
              <a:rPr lang="mr-IN" dirty="0">
                <a:solidFill>
                  <a:srgbClr val="CF6E6C"/>
                </a:solidFill>
              </a:rPr>
              <a:t>…</a:t>
            </a:r>
            <a:endParaRPr lang="en-US" dirty="0">
              <a:solidFill>
                <a:srgbClr val="CF6E6C"/>
              </a:solidFill>
            </a:endParaRPr>
          </a:p>
        </p:txBody>
      </p:sp>
    </p:spTree>
    <p:extLst>
      <p:ext uri="{BB962C8B-B14F-4D97-AF65-F5344CB8AC3E}">
        <p14:creationId xmlns:p14="http://schemas.microsoft.com/office/powerpoint/2010/main" val="12630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9565-7FD7-D446-9EB1-C62D4D87D29F}"/>
              </a:ext>
            </a:extLst>
          </p:cNvPr>
          <p:cNvSpPr>
            <a:spLocks noGrp="1"/>
          </p:cNvSpPr>
          <p:nvPr>
            <p:ph type="title"/>
          </p:nvPr>
        </p:nvSpPr>
        <p:spPr>
          <a:xfrm>
            <a:off x="628650" y="105672"/>
            <a:ext cx="7886700" cy="1325563"/>
          </a:xfrm>
        </p:spPr>
        <p:txBody>
          <a:bodyPr>
            <a:normAutofit fontScale="90000"/>
          </a:bodyPr>
          <a:lstStyle/>
          <a:p>
            <a:r>
              <a:rPr lang="en-US" sz="2700" dirty="0"/>
              <a:t>Aside: </a:t>
            </a:r>
            <a:br>
              <a:rPr lang="en-US" dirty="0"/>
            </a:br>
            <a:r>
              <a:rPr lang="en-US" dirty="0"/>
              <a:t>Why don’t we care about 1 and 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ABEBCD-FAFD-1641-815E-ECB13205AE24}"/>
                  </a:ext>
                </a:extLst>
              </p:cNvPr>
              <p:cNvSpPr>
                <a:spLocks noGrp="1"/>
              </p:cNvSpPr>
              <p:nvPr>
                <p:ph idx="1"/>
              </p:nvPr>
            </p:nvSpPr>
            <p:spPr>
              <a:xfrm>
                <a:off x="530086" y="2677348"/>
                <a:ext cx="8515350" cy="4351338"/>
              </a:xfrm>
            </p:spPr>
            <p:txBody>
              <a:bodyPr>
                <a:normAutofit fontScale="92500" lnSpcReduction="20000"/>
              </a:bodyPr>
              <a:lstStyle/>
              <a:p>
                <a:r>
                  <a:rPr lang="en-US" dirty="0">
                    <a:solidFill>
                      <a:schemeClr val="bg2">
                        <a:lumMod val="50000"/>
                      </a:schemeClr>
                    </a:solidFill>
                  </a:rPr>
                  <a:t>Let S = {a,a+1,…,b}</a:t>
                </a:r>
              </a:p>
              <a:p>
                <a14:m>
                  <m:oMath xmlns:m="http://schemas.openxmlformats.org/officeDocument/2006/math">
                    <m:r>
                      <a:rPr lang="en-US" b="0" i="1" smtClean="0">
                        <a:solidFill>
                          <a:schemeClr val="bg2">
                            <a:lumMod val="50000"/>
                          </a:schemeClr>
                        </a:solidFill>
                        <a:latin typeface="Cambria Math" panose="02040503050406030204" pitchFamily="18" charset="0"/>
                      </a:rPr>
                      <m:t>𝑃</m:t>
                    </m:r>
                    <m:d>
                      <m:dPr>
                        <m:begChr m:val="{"/>
                        <m:endChr m:val="}"/>
                        <m:ctrlPr>
                          <a:rPr lang="en-US" b="0" i="1" smtClean="0">
                            <a:solidFill>
                              <a:schemeClr val="bg2">
                                <a:lumMod val="50000"/>
                              </a:schemeClr>
                            </a:solidFill>
                            <a:latin typeface="Cambria Math" panose="02040503050406030204" pitchFamily="18" charset="0"/>
                          </a:rPr>
                        </m:ctrlPr>
                      </m:dPr>
                      <m:e>
                        <m:r>
                          <a:rPr lang="en-US" b="0" i="1" smtClean="0">
                            <a:solidFill>
                              <a:schemeClr val="bg2">
                                <a:lumMod val="50000"/>
                              </a:schemeClr>
                            </a:solidFill>
                            <a:latin typeface="Cambria Math" panose="02040503050406030204" pitchFamily="18" charset="0"/>
                          </a:rPr>
                          <m:t>𝑎</m:t>
                        </m:r>
                        <m:r>
                          <a:rPr lang="en-US" b="0" i="1" smtClean="0">
                            <a:solidFill>
                              <a:schemeClr val="bg2">
                                <a:lumMod val="50000"/>
                              </a:schemeClr>
                            </a:solidFill>
                            <a:latin typeface="Cambria Math" panose="02040503050406030204" pitchFamily="18" charset="0"/>
                          </a:rPr>
                          <m:t>,</m:t>
                        </m:r>
                        <m:r>
                          <a:rPr lang="en-US" b="0" i="1" smtClean="0">
                            <a:solidFill>
                              <a:schemeClr val="bg2">
                                <a:lumMod val="50000"/>
                              </a:schemeClr>
                            </a:solidFill>
                            <a:latin typeface="Cambria Math" panose="02040503050406030204" pitchFamily="18" charset="0"/>
                          </a:rPr>
                          <m:t>𝑏</m:t>
                        </m:r>
                        <m:r>
                          <a:rPr lang="en-US" b="0" i="1"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are</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ever</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compared</m:t>
                        </m:r>
                      </m:e>
                    </m:d>
                  </m:oMath>
                </a14:m>
                <a:endParaRPr lang="en-US" b="0" dirty="0">
                  <a:solidFill>
                    <a:schemeClr val="bg2">
                      <a:lumMod val="50000"/>
                    </a:schemeClr>
                  </a:solidFill>
                </a:endParaRPr>
              </a:p>
              <a:p>
                <a:pPr marL="0" indent="0" algn="ctr">
                  <a:buNone/>
                </a:pPr>
                <a:r>
                  <a:rPr lang="en-US" dirty="0">
                    <a:solidFill>
                      <a:schemeClr val="bg2">
                        <a:lumMod val="50000"/>
                      </a:schemeClr>
                    </a:solidFill>
                  </a:rPr>
                  <a:t>= </a:t>
                </a:r>
                <a14:m>
                  <m:oMath xmlns:m="http://schemas.openxmlformats.org/officeDocument/2006/math">
                    <m:nary>
                      <m:naryPr>
                        <m:chr m:val="∑"/>
                        <m:supHide m:val="on"/>
                        <m:ctrlPr>
                          <a:rPr lang="en-US" i="1" smtClean="0">
                            <a:solidFill>
                              <a:schemeClr val="bg2">
                                <a:lumMod val="50000"/>
                              </a:schemeClr>
                            </a:solidFill>
                            <a:latin typeface="Cambria Math" panose="02040503050406030204" pitchFamily="18" charset="0"/>
                          </a:rPr>
                        </m:ctrlPr>
                      </m:naryPr>
                      <m:sub>
                        <m:r>
                          <m:rPr>
                            <m:sty m:val="p"/>
                            <m:brk m:alnAt="7"/>
                          </m:rPr>
                          <a:rPr lang="en-US" b="0" i="0" smtClean="0">
                            <a:solidFill>
                              <a:schemeClr val="bg2">
                                <a:lumMod val="50000"/>
                              </a:schemeClr>
                            </a:solidFill>
                            <a:latin typeface="Cambria Math" panose="02040503050406030204" pitchFamily="18" charset="0"/>
                          </a:rPr>
                          <m:t>s</m:t>
                        </m:r>
                        <m:r>
                          <m:rPr>
                            <m:sty m:val="p"/>
                          </m:rPr>
                          <a:rPr lang="en-US" b="0" i="0" smtClean="0">
                            <a:solidFill>
                              <a:schemeClr val="bg2">
                                <a:lumMod val="50000"/>
                              </a:schemeClr>
                            </a:solidFill>
                            <a:latin typeface="Cambria Math" panose="02040503050406030204" pitchFamily="18" charset="0"/>
                          </a:rPr>
                          <m:t>tuff</m:t>
                        </m:r>
                      </m:sub>
                      <m:sup/>
                      <m:e>
                        <m:r>
                          <a:rPr lang="en-US" i="1">
                            <a:solidFill>
                              <a:schemeClr val="bg2">
                                <a:lumMod val="50000"/>
                              </a:schemeClr>
                            </a:solidFill>
                            <a:latin typeface="Cambria Math" panose="02040503050406030204" pitchFamily="18" charset="0"/>
                          </a:rPr>
                          <m:t>𝑃</m:t>
                        </m:r>
                        <m:d>
                          <m:dPr>
                            <m:begChr m:val="{"/>
                            <m:endChr m:val="}"/>
                            <m:ctrlPr>
                              <a:rPr lang="en-US" i="1">
                                <a:solidFill>
                                  <a:schemeClr val="bg2">
                                    <a:lumMod val="50000"/>
                                  </a:schemeClr>
                                </a:solidFill>
                                <a:latin typeface="Cambria Math" panose="02040503050406030204" pitchFamily="18" charset="0"/>
                              </a:rPr>
                            </m:ctrlPr>
                          </m:dPr>
                          <m:e>
                            <m:r>
                              <m:rPr>
                                <m:sty m:val="p"/>
                              </m:rPr>
                              <a:rPr lang="en-US" b="0" i="0" smtClean="0">
                                <a:solidFill>
                                  <a:schemeClr val="bg2">
                                    <a:lumMod val="50000"/>
                                  </a:schemeClr>
                                </a:solidFill>
                                <a:latin typeface="Cambria Math" panose="02040503050406030204" pitchFamily="18" charset="0"/>
                              </a:rPr>
                              <m:t>a</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or</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b</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picked</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first</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out</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of</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S</m:t>
                            </m:r>
                            <m:r>
                              <a:rPr lang="en-US" b="0" i="0" smtClean="0">
                                <a:solidFill>
                                  <a:schemeClr val="bg2">
                                    <a:lumMod val="50000"/>
                                  </a:schemeClr>
                                </a:solidFill>
                                <a:latin typeface="Cambria Math" panose="02040503050406030204" pitchFamily="18" charset="0"/>
                              </a:rPr>
                              <m:t>| </m:t>
                            </m:r>
                            <m:r>
                              <m:rPr>
                                <m:sty m:val="p"/>
                              </m:rPr>
                              <a:rPr lang="en-US" b="0" i="0" smtClean="0">
                                <a:solidFill>
                                  <a:schemeClr val="bg2">
                                    <a:lumMod val="50000"/>
                                  </a:schemeClr>
                                </a:solidFill>
                                <a:latin typeface="Cambria Math" panose="02040503050406030204" pitchFamily="18" charset="0"/>
                              </a:rPr>
                              <m:t>stuff</m:t>
                            </m:r>
                          </m:e>
                        </m:d>
                      </m:e>
                    </m:nary>
                    <m:r>
                      <a:rPr lang="en-US" b="0" i="1" smtClean="0">
                        <a:solidFill>
                          <a:schemeClr val="bg2">
                            <a:lumMod val="50000"/>
                          </a:schemeClr>
                        </a:solidFill>
                        <a:latin typeface="Cambria Math" panose="02040503050406030204" pitchFamily="18" charset="0"/>
                      </a:rPr>
                      <m:t>⋅</m:t>
                    </m:r>
                    <m:r>
                      <a:rPr lang="en-US" b="0" i="1" smtClean="0">
                        <a:solidFill>
                          <a:schemeClr val="bg2">
                            <a:lumMod val="50000"/>
                          </a:schemeClr>
                        </a:solidFill>
                        <a:latin typeface="Cambria Math" panose="02040503050406030204" pitchFamily="18" charset="0"/>
                      </a:rPr>
                      <m:t>𝑃</m:t>
                    </m:r>
                    <m:d>
                      <m:dPr>
                        <m:begChr m:val="{"/>
                        <m:endChr m:val="}"/>
                        <m:ctrlPr>
                          <a:rPr lang="en-US" b="0" i="1" smtClean="0">
                            <a:solidFill>
                              <a:schemeClr val="bg2">
                                <a:lumMod val="50000"/>
                              </a:schemeClr>
                            </a:solidFill>
                            <a:latin typeface="Cambria Math" panose="02040503050406030204" pitchFamily="18" charset="0"/>
                          </a:rPr>
                        </m:ctrlPr>
                      </m:dPr>
                      <m:e>
                        <m:r>
                          <m:rPr>
                            <m:sty m:val="p"/>
                          </m:rPr>
                          <a:rPr lang="en-US" b="0" i="0" smtClean="0">
                            <a:solidFill>
                              <a:schemeClr val="bg2">
                                <a:lumMod val="50000"/>
                              </a:schemeClr>
                            </a:solidFill>
                            <a:latin typeface="Cambria Math" panose="02040503050406030204" pitchFamily="18" charset="0"/>
                          </a:rPr>
                          <m:t>stuff</m:t>
                        </m:r>
                      </m:e>
                    </m:d>
                  </m:oMath>
                </a14:m>
                <a:endParaRPr lang="en-US" b="0" dirty="0">
                  <a:solidFill>
                    <a:schemeClr val="bg2">
                      <a:lumMod val="50000"/>
                    </a:schemeClr>
                  </a:solidFill>
                </a:endParaRPr>
              </a:p>
              <a:p>
                <a:pPr marL="0" indent="0">
                  <a:buNone/>
                </a:pPr>
                <a:r>
                  <a:rPr lang="en-US" dirty="0">
                    <a:solidFill>
                      <a:schemeClr val="bg2">
                        <a:lumMod val="50000"/>
                      </a:schemeClr>
                    </a:solidFill>
                  </a:rPr>
                  <a:t>where the sum is over all the stuff that does not involve S.  (In this example, stuff having to do with 1 or 7)</a:t>
                </a:r>
              </a:p>
              <a:p>
                <a:r>
                  <a:rPr lang="en-US" dirty="0">
                    <a:solidFill>
                      <a:schemeClr val="bg2">
                        <a:lumMod val="50000"/>
                      </a:schemeClr>
                    </a:solidFill>
                  </a:rPr>
                  <a:t>But since that stuff is independent of what happens with S, this is equal to:</a:t>
                </a:r>
                <a:endParaRPr lang="en-US" b="0" dirty="0">
                  <a:solidFill>
                    <a:schemeClr val="bg2">
                      <a:lumMod val="50000"/>
                    </a:schemeClr>
                  </a:solidFill>
                </a:endParaRPr>
              </a:p>
              <a:p>
                <a:pPr marL="0" indent="0">
                  <a:buNone/>
                </a:pPr>
                <a:r>
                  <a:rPr lang="en-US" dirty="0">
                    <a:solidFill>
                      <a:schemeClr val="bg2">
                        <a:lumMod val="50000"/>
                      </a:schemeClr>
                    </a:solidFill>
                  </a:rPr>
                  <a:t>= </a:t>
                </a:r>
                <a14:m>
                  <m:oMath xmlns:m="http://schemas.openxmlformats.org/officeDocument/2006/math">
                    <m:nary>
                      <m:naryPr>
                        <m:chr m:val="∑"/>
                        <m:supHide m:val="on"/>
                        <m:ctrlPr>
                          <a:rPr lang="en-US" i="1">
                            <a:solidFill>
                              <a:schemeClr val="bg2">
                                <a:lumMod val="50000"/>
                              </a:schemeClr>
                            </a:solidFill>
                            <a:latin typeface="Cambria Math" panose="02040503050406030204" pitchFamily="18" charset="0"/>
                          </a:rPr>
                        </m:ctrlPr>
                      </m:naryPr>
                      <m:sub>
                        <m:r>
                          <m:rPr>
                            <m:sty m:val="p"/>
                            <m:brk m:alnAt="7"/>
                          </m:rPr>
                          <a:rPr lang="en-US">
                            <a:solidFill>
                              <a:schemeClr val="bg2">
                                <a:lumMod val="50000"/>
                              </a:schemeClr>
                            </a:solidFill>
                            <a:latin typeface="Cambria Math" panose="02040503050406030204" pitchFamily="18" charset="0"/>
                          </a:rPr>
                          <m:t>s</m:t>
                        </m:r>
                        <m:r>
                          <m:rPr>
                            <m:sty m:val="p"/>
                          </m:rPr>
                          <a:rPr lang="en-US">
                            <a:solidFill>
                              <a:schemeClr val="bg2">
                                <a:lumMod val="50000"/>
                              </a:schemeClr>
                            </a:solidFill>
                            <a:latin typeface="Cambria Math" panose="02040503050406030204" pitchFamily="18" charset="0"/>
                          </a:rPr>
                          <m:t>tuff</m:t>
                        </m:r>
                      </m:sub>
                      <m:sup/>
                      <m:e>
                        <m:r>
                          <a:rPr lang="en-US" i="1">
                            <a:solidFill>
                              <a:schemeClr val="bg2">
                                <a:lumMod val="50000"/>
                              </a:schemeClr>
                            </a:solidFill>
                            <a:latin typeface="Cambria Math" panose="02040503050406030204" pitchFamily="18" charset="0"/>
                          </a:rPr>
                          <m:t>𝑃</m:t>
                        </m:r>
                        <m:d>
                          <m:dPr>
                            <m:begChr m:val="{"/>
                            <m:endChr m:val="}"/>
                            <m:ctrlPr>
                              <a:rPr lang="en-US" i="1">
                                <a:solidFill>
                                  <a:schemeClr val="bg2">
                                    <a:lumMod val="50000"/>
                                  </a:schemeClr>
                                </a:solidFill>
                                <a:latin typeface="Cambria Math" panose="02040503050406030204" pitchFamily="18" charset="0"/>
                              </a:rPr>
                            </m:ctrlPr>
                          </m:dPr>
                          <m:e>
                            <m:r>
                              <m:rPr>
                                <m:sty m:val="p"/>
                              </m:rPr>
                              <a:rPr lang="en-US">
                                <a:solidFill>
                                  <a:schemeClr val="bg2">
                                    <a:lumMod val="50000"/>
                                  </a:schemeClr>
                                </a:solidFill>
                                <a:latin typeface="Cambria Math" panose="02040503050406030204" pitchFamily="18" charset="0"/>
                              </a:rPr>
                              <m:t>a</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or</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b</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picked</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first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out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of</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S</m:t>
                            </m:r>
                          </m:e>
                        </m:d>
                      </m:e>
                    </m:nary>
                    <m:r>
                      <a:rPr lang="en-US" i="1">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𝑃</m:t>
                    </m:r>
                    <m:d>
                      <m:dPr>
                        <m:begChr m:val="{"/>
                        <m:endChr m:val="}"/>
                        <m:ctrlPr>
                          <a:rPr lang="en-US" i="1">
                            <a:solidFill>
                              <a:schemeClr val="bg2">
                                <a:lumMod val="50000"/>
                              </a:schemeClr>
                            </a:solidFill>
                            <a:latin typeface="Cambria Math" panose="02040503050406030204" pitchFamily="18" charset="0"/>
                          </a:rPr>
                        </m:ctrlPr>
                      </m:dPr>
                      <m:e>
                        <m:r>
                          <m:rPr>
                            <m:sty m:val="p"/>
                          </m:rPr>
                          <a:rPr lang="en-US">
                            <a:solidFill>
                              <a:schemeClr val="bg2">
                                <a:lumMod val="50000"/>
                              </a:schemeClr>
                            </a:solidFill>
                            <a:latin typeface="Cambria Math" panose="02040503050406030204" pitchFamily="18" charset="0"/>
                          </a:rPr>
                          <m:t>stuff</m:t>
                        </m:r>
                      </m:e>
                    </m:d>
                  </m:oMath>
                </a14:m>
                <a:endParaRPr lang="en-US" b="0" dirty="0">
                  <a:solidFill>
                    <a:schemeClr val="bg2">
                      <a:lumMod val="50000"/>
                    </a:schemeClr>
                  </a:solidFill>
                </a:endParaRPr>
              </a:p>
              <a:p>
                <a:pPr marL="0" indent="0">
                  <a:buNone/>
                </a:pPr>
                <a:r>
                  <a:rPr lang="en-US" dirty="0">
                    <a:solidFill>
                      <a:schemeClr val="bg2">
                        <a:lumMod val="50000"/>
                      </a:schemeClr>
                    </a:solidFill>
                  </a:rPr>
                  <a:t>=</a:t>
                </a:r>
                <a14:m>
                  <m:oMath xmlns:m="http://schemas.openxmlformats.org/officeDocument/2006/math">
                    <m:r>
                      <a:rPr lang="en-US" b="0" i="0" smtClean="0">
                        <a:solidFill>
                          <a:schemeClr val="bg2">
                            <a:lumMod val="50000"/>
                          </a:schemeClr>
                        </a:solidFill>
                        <a:latin typeface="Cambria Math" panose="02040503050406030204" pitchFamily="18" charset="0"/>
                      </a:rPr>
                      <m:t> </m:t>
                    </m:r>
                    <m:r>
                      <a:rPr lang="en-US" i="1">
                        <a:solidFill>
                          <a:schemeClr val="bg2">
                            <a:lumMod val="50000"/>
                          </a:schemeClr>
                        </a:solidFill>
                        <a:latin typeface="Cambria Math" panose="02040503050406030204" pitchFamily="18" charset="0"/>
                      </a:rPr>
                      <m:t>𝑃</m:t>
                    </m:r>
                    <m:d>
                      <m:dPr>
                        <m:begChr m:val="{"/>
                        <m:endChr m:val="}"/>
                        <m:ctrlPr>
                          <a:rPr lang="en-US" i="1">
                            <a:solidFill>
                              <a:schemeClr val="bg2">
                                <a:lumMod val="50000"/>
                              </a:schemeClr>
                            </a:solidFill>
                            <a:latin typeface="Cambria Math" panose="02040503050406030204" pitchFamily="18" charset="0"/>
                          </a:rPr>
                        </m:ctrlPr>
                      </m:dPr>
                      <m:e>
                        <m:r>
                          <m:rPr>
                            <m:sty m:val="p"/>
                          </m:rPr>
                          <a:rPr lang="en-US">
                            <a:solidFill>
                              <a:schemeClr val="bg2">
                                <a:lumMod val="50000"/>
                              </a:schemeClr>
                            </a:solidFill>
                            <a:latin typeface="Cambria Math" panose="02040503050406030204" pitchFamily="18" charset="0"/>
                          </a:rPr>
                          <m:t>a</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or</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b</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picked</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first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out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of</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S</m:t>
                        </m:r>
                      </m:e>
                    </m:d>
                    <m:r>
                      <a:rPr lang="en-US" b="0" i="1" smtClean="0">
                        <a:solidFill>
                          <a:schemeClr val="bg2">
                            <a:lumMod val="50000"/>
                          </a:schemeClr>
                        </a:solidFill>
                        <a:latin typeface="Cambria Math" panose="02040503050406030204" pitchFamily="18" charset="0"/>
                      </a:rPr>
                      <m:t>⋅</m:t>
                    </m:r>
                    <m:nary>
                      <m:naryPr>
                        <m:chr m:val="∑"/>
                        <m:supHide m:val="on"/>
                        <m:ctrlPr>
                          <a:rPr lang="en-US" i="1">
                            <a:solidFill>
                              <a:schemeClr val="bg2">
                                <a:lumMod val="50000"/>
                              </a:schemeClr>
                            </a:solidFill>
                            <a:latin typeface="Cambria Math" panose="02040503050406030204" pitchFamily="18" charset="0"/>
                          </a:rPr>
                        </m:ctrlPr>
                      </m:naryPr>
                      <m:sub>
                        <m:r>
                          <m:rPr>
                            <m:sty m:val="p"/>
                            <m:brk m:alnAt="7"/>
                          </m:rPr>
                          <a:rPr lang="en-US">
                            <a:solidFill>
                              <a:schemeClr val="bg2">
                                <a:lumMod val="50000"/>
                              </a:schemeClr>
                            </a:solidFill>
                            <a:latin typeface="Cambria Math" panose="02040503050406030204" pitchFamily="18" charset="0"/>
                          </a:rPr>
                          <m:t>s</m:t>
                        </m:r>
                        <m:r>
                          <m:rPr>
                            <m:sty m:val="p"/>
                          </m:rPr>
                          <a:rPr lang="en-US">
                            <a:solidFill>
                              <a:schemeClr val="bg2">
                                <a:lumMod val="50000"/>
                              </a:schemeClr>
                            </a:solidFill>
                            <a:latin typeface="Cambria Math" panose="02040503050406030204" pitchFamily="18" charset="0"/>
                          </a:rPr>
                          <m:t>tuff</m:t>
                        </m:r>
                      </m:sub>
                      <m:sup/>
                      <m:e>
                        <m:r>
                          <a:rPr lang="en-US" b="0" i="1" smtClean="0">
                            <a:solidFill>
                              <a:schemeClr val="bg2">
                                <a:lumMod val="50000"/>
                              </a:schemeClr>
                            </a:solidFill>
                            <a:latin typeface="Cambria Math" panose="02040503050406030204" pitchFamily="18" charset="0"/>
                          </a:rPr>
                          <m:t>𝑃</m:t>
                        </m:r>
                        <m:d>
                          <m:dPr>
                            <m:begChr m:val="{"/>
                            <m:endChr m:val="}"/>
                            <m:ctrlPr>
                              <a:rPr lang="en-US" b="0" i="1" smtClean="0">
                                <a:solidFill>
                                  <a:schemeClr val="bg2">
                                    <a:lumMod val="50000"/>
                                  </a:schemeClr>
                                </a:solidFill>
                                <a:latin typeface="Cambria Math" panose="02040503050406030204" pitchFamily="18" charset="0"/>
                              </a:rPr>
                            </m:ctrlPr>
                          </m:dPr>
                          <m:e>
                            <m:r>
                              <m:rPr>
                                <m:sty m:val="p"/>
                              </m:rPr>
                              <a:rPr lang="en-US" b="0" i="0" smtClean="0">
                                <a:solidFill>
                                  <a:schemeClr val="bg2">
                                    <a:lumMod val="50000"/>
                                  </a:schemeClr>
                                </a:solidFill>
                                <a:latin typeface="Cambria Math" panose="02040503050406030204" pitchFamily="18" charset="0"/>
                              </a:rPr>
                              <m:t>stuff</m:t>
                            </m:r>
                          </m:e>
                        </m:d>
                      </m:e>
                    </m:nary>
                  </m:oMath>
                </a14:m>
                <a:endParaRPr lang="en-US" b="0" dirty="0">
                  <a:solidFill>
                    <a:schemeClr val="bg2">
                      <a:lumMod val="50000"/>
                    </a:schemeClr>
                  </a:solidFill>
                </a:endParaRPr>
              </a:p>
              <a:p>
                <a:pPr marL="0" indent="0">
                  <a:buNone/>
                </a:pPr>
                <a:r>
                  <a:rPr lang="en-US" dirty="0">
                    <a:solidFill>
                      <a:schemeClr val="bg2">
                        <a:lumMod val="50000"/>
                      </a:schemeClr>
                    </a:solidFill>
                  </a:rPr>
                  <a:t>= </a:t>
                </a:r>
                <a14:m>
                  <m:oMath xmlns:m="http://schemas.openxmlformats.org/officeDocument/2006/math">
                    <m:r>
                      <a:rPr lang="en-US" i="1">
                        <a:solidFill>
                          <a:schemeClr val="bg2">
                            <a:lumMod val="50000"/>
                          </a:schemeClr>
                        </a:solidFill>
                        <a:latin typeface="Cambria Math" panose="02040503050406030204" pitchFamily="18" charset="0"/>
                      </a:rPr>
                      <m:t>𝑃</m:t>
                    </m:r>
                    <m:d>
                      <m:dPr>
                        <m:begChr m:val="{"/>
                        <m:endChr m:val="}"/>
                        <m:ctrlPr>
                          <a:rPr lang="en-US" i="1">
                            <a:solidFill>
                              <a:schemeClr val="bg2">
                                <a:lumMod val="50000"/>
                              </a:schemeClr>
                            </a:solidFill>
                            <a:latin typeface="Cambria Math" panose="02040503050406030204" pitchFamily="18" charset="0"/>
                          </a:rPr>
                        </m:ctrlPr>
                      </m:dPr>
                      <m:e>
                        <m:r>
                          <m:rPr>
                            <m:sty m:val="p"/>
                          </m:rPr>
                          <a:rPr lang="en-US">
                            <a:solidFill>
                              <a:schemeClr val="bg2">
                                <a:lumMod val="50000"/>
                              </a:schemeClr>
                            </a:solidFill>
                            <a:latin typeface="Cambria Math" panose="02040503050406030204" pitchFamily="18" charset="0"/>
                          </a:rPr>
                          <m:t>a</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or</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b</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picked</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first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out</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of</m:t>
                        </m:r>
                        <m:r>
                          <a:rPr lang="en-US">
                            <a:solidFill>
                              <a:schemeClr val="bg2">
                                <a:lumMod val="50000"/>
                              </a:schemeClr>
                            </a:solidFill>
                            <a:latin typeface="Cambria Math" panose="02040503050406030204" pitchFamily="18" charset="0"/>
                          </a:rPr>
                          <m:t> </m:t>
                        </m:r>
                        <m:r>
                          <m:rPr>
                            <m:sty m:val="p"/>
                          </m:rPr>
                          <a:rPr lang="en-US">
                            <a:solidFill>
                              <a:schemeClr val="bg2">
                                <a:lumMod val="50000"/>
                              </a:schemeClr>
                            </a:solidFill>
                            <a:latin typeface="Cambria Math" panose="02040503050406030204" pitchFamily="18" charset="0"/>
                          </a:rPr>
                          <m:t>S</m:t>
                        </m:r>
                      </m:e>
                    </m:d>
                  </m:oMath>
                </a14:m>
                <a:endParaRPr lang="en-US" dirty="0">
                  <a:solidFill>
                    <a:schemeClr val="bg2">
                      <a:lumMod val="50000"/>
                    </a:schemeClr>
                  </a:solidFill>
                </a:endParaRPr>
              </a:p>
              <a:p>
                <a:pPr marL="0" indent="0">
                  <a:buNone/>
                </a:pPr>
                <a14:m>
                  <m:oMathPara xmlns:m="http://schemas.openxmlformats.org/officeDocument/2006/math">
                    <m:oMathParaPr>
                      <m:jc m:val="left"/>
                    </m:oMathParaPr>
                    <m:oMath xmlns:m="http://schemas.openxmlformats.org/officeDocument/2006/math">
                      <m:r>
                        <a:rPr lang="en-US" b="0" i="1" smtClean="0">
                          <a:solidFill>
                            <a:schemeClr val="bg2">
                              <a:lumMod val="50000"/>
                            </a:schemeClr>
                          </a:solidFill>
                          <a:latin typeface="Cambria Math" panose="02040503050406030204" pitchFamily="18" charset="0"/>
                        </a:rPr>
                        <m:t>=2/</m:t>
                      </m:r>
                      <m:d>
                        <m:dPr>
                          <m:begChr m:val="|"/>
                          <m:endChr m:val="|"/>
                          <m:ctrlPr>
                            <a:rPr lang="en-US" b="0" i="1" smtClean="0">
                              <a:solidFill>
                                <a:schemeClr val="bg2">
                                  <a:lumMod val="50000"/>
                                </a:schemeClr>
                              </a:solidFill>
                              <a:latin typeface="Cambria Math" panose="02040503050406030204" pitchFamily="18" charset="0"/>
                            </a:rPr>
                          </m:ctrlPr>
                        </m:dPr>
                        <m:e>
                          <m:r>
                            <a:rPr lang="en-US" b="0" i="1" smtClean="0">
                              <a:solidFill>
                                <a:schemeClr val="bg2">
                                  <a:lumMod val="50000"/>
                                </a:schemeClr>
                              </a:solidFill>
                              <a:latin typeface="Cambria Math" panose="02040503050406030204" pitchFamily="18" charset="0"/>
                            </a:rPr>
                            <m:t>𝑆</m:t>
                          </m:r>
                        </m:e>
                      </m:d>
                    </m:oMath>
                  </m:oMathPara>
                </a14:m>
                <a:endParaRPr lang="en-US" b="0" dirty="0">
                  <a:solidFill>
                    <a:schemeClr val="bg2">
                      <a:lumMod val="50000"/>
                    </a:schemeClr>
                  </a:solidFill>
                </a:endParaRPr>
              </a:p>
              <a:p>
                <a:endParaRPr lang="en-US" dirty="0">
                  <a:solidFill>
                    <a:schemeClr val="bg2">
                      <a:lumMod val="50000"/>
                    </a:schemeClr>
                  </a:solidFill>
                </a:endParaRPr>
              </a:p>
            </p:txBody>
          </p:sp>
        </mc:Choice>
        <mc:Fallback xmlns="">
          <p:sp>
            <p:nvSpPr>
              <p:cNvPr id="3" name="Content Placeholder 2">
                <a:extLst>
                  <a:ext uri="{FF2B5EF4-FFF2-40B4-BE49-F238E27FC236}">
                    <a16:creationId xmlns:a16="http://schemas.microsoft.com/office/drawing/2014/main" id="{11ABEBCD-FAFD-1641-815E-ECB13205AE24}"/>
                  </a:ext>
                </a:extLst>
              </p:cNvPr>
              <p:cNvSpPr>
                <a:spLocks noGrp="1" noRot="1" noChangeAspect="1" noMove="1" noResize="1" noEditPoints="1" noAdjustHandles="1" noChangeArrowheads="1" noChangeShapeType="1" noTextEdit="1"/>
              </p:cNvSpPr>
              <p:nvPr>
                <p:ph idx="1"/>
              </p:nvPr>
            </p:nvSpPr>
            <p:spPr>
              <a:xfrm>
                <a:off x="530086" y="2677348"/>
                <a:ext cx="8515350" cy="4351338"/>
              </a:xfrm>
              <a:blipFill>
                <a:blip r:embed="rId2"/>
                <a:stretch>
                  <a:fillRect l="-3279" t="-3499" r="-1341" b="-233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C2AB13B-0BEC-2E42-9FB9-BCD637F4A04C}"/>
              </a:ext>
            </a:extLst>
          </p:cNvPr>
          <p:cNvSpPr txBox="1"/>
          <p:nvPr/>
        </p:nvSpPr>
        <p:spPr>
          <a:xfrm>
            <a:off x="6771860" y="45524"/>
            <a:ext cx="2273576" cy="369332"/>
          </a:xfrm>
          <a:prstGeom prst="rect">
            <a:avLst/>
          </a:prstGeom>
          <a:noFill/>
          <a:ln>
            <a:solidFill>
              <a:schemeClr val="tx1"/>
            </a:solidFill>
          </a:ln>
        </p:spPr>
        <p:txBody>
          <a:bodyPr wrap="square" rtlCol="0">
            <a:spAutoFit/>
          </a:bodyPr>
          <a:lstStyle/>
          <a:p>
            <a:r>
              <a:rPr lang="en-US" dirty="0"/>
              <a:t>Slide skipped in class</a:t>
            </a:r>
          </a:p>
        </p:txBody>
      </p:sp>
      <p:sp>
        <p:nvSpPr>
          <p:cNvPr id="5" name="TextBox 4">
            <a:extLst>
              <a:ext uri="{FF2B5EF4-FFF2-40B4-BE49-F238E27FC236}">
                <a16:creationId xmlns:a16="http://schemas.microsoft.com/office/drawing/2014/main" id="{06B69F8D-DC4D-B643-831C-CC6B3B0DB21C}"/>
              </a:ext>
            </a:extLst>
          </p:cNvPr>
          <p:cNvSpPr txBox="1"/>
          <p:nvPr/>
        </p:nvSpPr>
        <p:spPr>
          <a:xfrm>
            <a:off x="176163" y="2308016"/>
            <a:ext cx="4081669" cy="369332"/>
          </a:xfrm>
          <a:prstGeom prst="rect">
            <a:avLst/>
          </a:prstGeom>
          <a:noFill/>
        </p:spPr>
        <p:txBody>
          <a:bodyPr wrap="square" rtlCol="0">
            <a:spAutoFit/>
          </a:bodyPr>
          <a:lstStyle/>
          <a:p>
            <a:r>
              <a:rPr lang="en-US" dirty="0">
                <a:solidFill>
                  <a:schemeClr val="bg2">
                    <a:lumMod val="50000"/>
                  </a:schemeClr>
                </a:solidFill>
              </a:rPr>
              <a:t>In a bit more detail:</a:t>
            </a:r>
          </a:p>
        </p:txBody>
      </p:sp>
      <p:sp>
        <p:nvSpPr>
          <p:cNvPr id="6" name="TextBox 5">
            <a:extLst>
              <a:ext uri="{FF2B5EF4-FFF2-40B4-BE49-F238E27FC236}">
                <a16:creationId xmlns:a16="http://schemas.microsoft.com/office/drawing/2014/main" id="{0EF1D939-CD82-3245-A10F-792B50421826}"/>
              </a:ext>
            </a:extLst>
          </p:cNvPr>
          <p:cNvSpPr txBox="1"/>
          <p:nvPr/>
        </p:nvSpPr>
        <p:spPr>
          <a:xfrm>
            <a:off x="152661" y="1176770"/>
            <a:ext cx="4081669" cy="369332"/>
          </a:xfrm>
          <a:prstGeom prst="rect">
            <a:avLst/>
          </a:prstGeom>
          <a:noFill/>
        </p:spPr>
        <p:txBody>
          <a:bodyPr wrap="square" rtlCol="0">
            <a:spAutoFit/>
          </a:bodyPr>
          <a:lstStyle/>
          <a:p>
            <a:r>
              <a:rPr lang="en-US" dirty="0"/>
              <a:t>Short answer:</a:t>
            </a:r>
          </a:p>
        </p:txBody>
      </p:sp>
      <p:sp>
        <p:nvSpPr>
          <p:cNvPr id="7" name="Content Placeholder 2">
            <a:extLst>
              <a:ext uri="{FF2B5EF4-FFF2-40B4-BE49-F238E27FC236}">
                <a16:creationId xmlns:a16="http://schemas.microsoft.com/office/drawing/2014/main" id="{5BED7BF9-6FA8-B940-A181-D5A35A6A383D}"/>
              </a:ext>
            </a:extLst>
          </p:cNvPr>
          <p:cNvSpPr txBox="1">
            <a:spLocks/>
          </p:cNvSpPr>
          <p:nvPr/>
        </p:nvSpPr>
        <p:spPr>
          <a:xfrm>
            <a:off x="354080" y="1445746"/>
            <a:ext cx="8515350" cy="1398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Because what happens to 1 and 7 is independent of whether or not 2 and 6 get compared.</a:t>
            </a:r>
          </a:p>
          <a:p>
            <a:endParaRPr lang="en-US" dirty="0"/>
          </a:p>
        </p:txBody>
      </p:sp>
    </p:spTree>
    <p:extLst>
      <p:ext uri="{BB962C8B-B14F-4D97-AF65-F5344CB8AC3E}">
        <p14:creationId xmlns:p14="http://schemas.microsoft.com/office/powerpoint/2010/main" val="42076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E67-57BF-4841-BBFB-0FAF34A43BAF}"/>
              </a:ext>
            </a:extLst>
          </p:cNvPr>
          <p:cNvSpPr>
            <a:spLocks noGrp="1"/>
          </p:cNvSpPr>
          <p:nvPr>
            <p:ph type="title"/>
          </p:nvPr>
        </p:nvSpPr>
        <p:spPr/>
        <p:txBody>
          <a:bodyPr>
            <a:normAutofit fontScale="90000"/>
          </a:bodyPr>
          <a:lstStyle/>
          <a:p>
            <a:r>
              <a:rPr lang="en-US" sz="2000" dirty="0"/>
              <a:t>Aside:</a:t>
            </a:r>
            <a:br>
              <a:rPr lang="en-US" dirty="0"/>
            </a:br>
            <a:r>
              <a:rPr lang="en-US" dirty="0"/>
              <a:t>Why can we assume that the elements of the array are {1,2,..,n}?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7B8061-17FA-4940-9A96-5B54333FBCBE}"/>
                  </a:ext>
                </a:extLst>
              </p:cNvPr>
              <p:cNvSpPr>
                <a:spLocks noGrp="1"/>
              </p:cNvSpPr>
              <p:nvPr>
                <p:ph idx="1"/>
              </p:nvPr>
            </p:nvSpPr>
            <p:spPr>
              <a:xfrm>
                <a:off x="628650" y="2024463"/>
                <a:ext cx="7886700" cy="4351338"/>
              </a:xfrm>
            </p:spPr>
            <p:txBody>
              <a:bodyPr>
                <a:normAutofit fontScale="92500" lnSpcReduction="10000"/>
              </a:bodyPr>
              <a:lstStyle/>
              <a:p>
                <a:r>
                  <a:rPr lang="en-US" dirty="0"/>
                  <a:t>More generally, say the elements of the array are</a:t>
                </a:r>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&lt;⋯&lt;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so the array looks like:</a:t>
                </a:r>
              </a:p>
              <a:p>
                <a:endParaRPr lang="en-US" dirty="0"/>
              </a:p>
              <a:p>
                <a:endParaRPr lang="en-US" dirty="0"/>
              </a:p>
              <a:p>
                <a:endParaRPr lang="en-US" dirty="0"/>
              </a:p>
              <a:p>
                <a:endParaRPr lang="en-US" dirty="0"/>
              </a:p>
              <a:p>
                <a:r>
                  <a:rPr lang="en-US" dirty="0"/>
                  <a:t>Then we’d do exactly the same thing, except we’d focus on the subscripts instead of the values.  For example, the probability that a</a:t>
                </a:r>
                <a:r>
                  <a:rPr lang="en-US" baseline="-25000" dirty="0"/>
                  <a:t>2 </a:t>
                </a:r>
                <a:r>
                  <a:rPr lang="en-US" dirty="0"/>
                  <a:t>and a</a:t>
                </a:r>
                <a:r>
                  <a:rPr lang="en-US" baseline="-25000" dirty="0"/>
                  <a:t>6 </a:t>
                </a:r>
                <a:r>
                  <a:rPr lang="en-US" dirty="0"/>
                  <a:t>are ever compared is the probability that a</a:t>
                </a:r>
                <a:r>
                  <a:rPr lang="en-US" baseline="-25000" dirty="0"/>
                  <a:t>2 </a:t>
                </a:r>
                <a:r>
                  <a:rPr lang="en-US" dirty="0"/>
                  <a:t>or a</a:t>
                </a:r>
                <a:r>
                  <a:rPr lang="en-US" baseline="-25000" dirty="0"/>
                  <a:t>6</a:t>
                </a:r>
                <a:r>
                  <a:rPr lang="en-US" dirty="0"/>
                  <a:t> are picked as a pivot before a</a:t>
                </a:r>
                <a:r>
                  <a:rPr lang="en-US" baseline="-25000" dirty="0"/>
                  <a:t>3</a:t>
                </a:r>
                <a:r>
                  <a:rPr lang="en-US" dirty="0"/>
                  <a:t>,a</a:t>
                </a:r>
                <a:r>
                  <a:rPr lang="en-US" baseline="-25000" dirty="0"/>
                  <a:t>4</a:t>
                </a:r>
                <a:r>
                  <a:rPr lang="en-US" dirty="0"/>
                  <a:t>,or a</a:t>
                </a:r>
                <a:r>
                  <a:rPr lang="en-US" baseline="-25000" dirty="0"/>
                  <a:t>5 </a:t>
                </a:r>
                <a:r>
                  <a:rPr lang="en-US" dirty="0"/>
                  <a:t>are.</a:t>
                </a:r>
                <a:endParaRPr lang="en-US" baseline="-25000" dirty="0"/>
              </a:p>
            </p:txBody>
          </p:sp>
        </mc:Choice>
        <mc:Fallback xmlns="">
          <p:sp>
            <p:nvSpPr>
              <p:cNvPr id="3" name="Content Placeholder 2">
                <a:extLst>
                  <a:ext uri="{FF2B5EF4-FFF2-40B4-BE49-F238E27FC236}">
                    <a16:creationId xmlns:a16="http://schemas.microsoft.com/office/drawing/2014/main" id="{387B8061-17FA-4940-9A96-5B54333FBCBE}"/>
                  </a:ext>
                </a:extLst>
              </p:cNvPr>
              <p:cNvSpPr>
                <a:spLocks noGrp="1" noRot="1" noChangeAspect="1" noMove="1" noResize="1" noEditPoints="1" noAdjustHandles="1" noChangeArrowheads="1" noChangeShapeType="1" noTextEdit="1"/>
              </p:cNvSpPr>
              <p:nvPr>
                <p:ph idx="1"/>
              </p:nvPr>
            </p:nvSpPr>
            <p:spPr>
              <a:xfrm>
                <a:off x="628650" y="2024463"/>
                <a:ext cx="7886700" cy="4351338"/>
              </a:xfrm>
              <a:blipFill>
                <a:blip r:embed="rId2"/>
                <a:stretch>
                  <a:fillRect l="-1286" t="-2326" r="-322" b="-319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F1F17FB-AECA-8841-8FBC-D0E37D26C3F8}"/>
              </a:ext>
            </a:extLst>
          </p:cNvPr>
          <p:cNvGrpSpPr/>
          <p:nvPr/>
        </p:nvGrpSpPr>
        <p:grpSpPr>
          <a:xfrm>
            <a:off x="2132496" y="3206659"/>
            <a:ext cx="4686300" cy="887456"/>
            <a:chOff x="1573619" y="3296093"/>
            <a:chExt cx="5040183" cy="705201"/>
          </a:xfrm>
        </p:grpSpPr>
        <p:sp>
          <p:nvSpPr>
            <p:cNvPr id="5" name="Rectangle 4">
              <a:extLst>
                <a:ext uri="{FF2B5EF4-FFF2-40B4-BE49-F238E27FC236}">
                  <a16:creationId xmlns:a16="http://schemas.microsoft.com/office/drawing/2014/main" id="{FF32E29F-7B78-634C-AF11-2C716D193616}"/>
                </a:ext>
              </a:extLst>
            </p:cNvPr>
            <p:cNvSpPr/>
            <p:nvPr/>
          </p:nvSpPr>
          <p:spPr>
            <a:xfrm>
              <a:off x="1573619"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7</a:t>
              </a:r>
              <a:endParaRPr lang="en-US" baseline="-25000" dirty="0">
                <a:solidFill>
                  <a:schemeClr val="tx1"/>
                </a:solidFill>
              </a:endParaRPr>
            </a:p>
          </p:txBody>
        </p:sp>
        <p:sp>
          <p:nvSpPr>
            <p:cNvPr id="6" name="Rectangle 5">
              <a:extLst>
                <a:ext uri="{FF2B5EF4-FFF2-40B4-BE49-F238E27FC236}">
                  <a16:creationId xmlns:a16="http://schemas.microsoft.com/office/drawing/2014/main" id="{78013912-A918-3045-9F7C-D18437E30AFC}"/>
                </a:ext>
              </a:extLst>
            </p:cNvPr>
            <p:cNvSpPr/>
            <p:nvPr/>
          </p:nvSpPr>
          <p:spPr>
            <a:xfrm>
              <a:off x="230353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6</a:t>
              </a:r>
              <a:endParaRPr lang="en-US" baseline="-25000" dirty="0">
                <a:solidFill>
                  <a:schemeClr val="tx1"/>
                </a:solidFill>
              </a:endParaRPr>
            </a:p>
          </p:txBody>
        </p:sp>
        <p:sp>
          <p:nvSpPr>
            <p:cNvPr id="7" name="Rectangle 6">
              <a:extLst>
                <a:ext uri="{FF2B5EF4-FFF2-40B4-BE49-F238E27FC236}">
                  <a16:creationId xmlns:a16="http://schemas.microsoft.com/office/drawing/2014/main" id="{F47D70AA-AC8D-344C-A410-E3C9300C98AE}"/>
                </a:ext>
              </a:extLst>
            </p:cNvPr>
            <p:cNvSpPr/>
            <p:nvPr/>
          </p:nvSpPr>
          <p:spPr>
            <a:xfrm>
              <a:off x="301219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3</a:t>
              </a:r>
              <a:endParaRPr lang="en-US" baseline="-25000" dirty="0">
                <a:solidFill>
                  <a:schemeClr val="tx1"/>
                </a:solidFill>
              </a:endParaRPr>
            </a:p>
          </p:txBody>
        </p:sp>
        <p:sp>
          <p:nvSpPr>
            <p:cNvPr id="8" name="Rectangle 7">
              <a:extLst>
                <a:ext uri="{FF2B5EF4-FFF2-40B4-BE49-F238E27FC236}">
                  <a16:creationId xmlns:a16="http://schemas.microsoft.com/office/drawing/2014/main" id="{F46AE7F4-3B97-174A-A96C-BD12430AD7B4}"/>
                </a:ext>
              </a:extLst>
            </p:cNvPr>
            <p:cNvSpPr/>
            <p:nvPr/>
          </p:nvSpPr>
          <p:spPr>
            <a:xfrm>
              <a:off x="373865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5</a:t>
              </a:r>
              <a:endParaRPr lang="en-US" baseline="-25000" dirty="0">
                <a:solidFill>
                  <a:schemeClr val="tx1"/>
                </a:solidFill>
              </a:endParaRPr>
            </a:p>
          </p:txBody>
        </p:sp>
        <p:sp>
          <p:nvSpPr>
            <p:cNvPr id="9" name="Rectangle 8">
              <a:extLst>
                <a:ext uri="{FF2B5EF4-FFF2-40B4-BE49-F238E27FC236}">
                  <a16:creationId xmlns:a16="http://schemas.microsoft.com/office/drawing/2014/main" id="{8ECFCA5E-4F69-8643-A411-FAE9C028DFF9}"/>
                </a:ext>
              </a:extLst>
            </p:cNvPr>
            <p:cNvSpPr/>
            <p:nvPr/>
          </p:nvSpPr>
          <p:spPr>
            <a:xfrm>
              <a:off x="4470028"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1</a:t>
              </a:r>
              <a:endParaRPr lang="en-US" baseline="-25000" dirty="0">
                <a:solidFill>
                  <a:schemeClr val="tx1"/>
                </a:solidFill>
              </a:endParaRPr>
            </a:p>
          </p:txBody>
        </p:sp>
        <p:sp>
          <p:nvSpPr>
            <p:cNvPr id="10" name="Rectangle 9">
              <a:extLst>
                <a:ext uri="{FF2B5EF4-FFF2-40B4-BE49-F238E27FC236}">
                  <a16:creationId xmlns:a16="http://schemas.microsoft.com/office/drawing/2014/main" id="{CF8BF37D-B5CB-8640-B799-FD5BDEA6468A}"/>
                </a:ext>
              </a:extLst>
            </p:cNvPr>
            <p:cNvSpPr/>
            <p:nvPr/>
          </p:nvSpPr>
          <p:spPr>
            <a:xfrm>
              <a:off x="5178682"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2</a:t>
              </a:r>
              <a:endParaRPr lang="en-US" baseline="-25000" dirty="0">
                <a:solidFill>
                  <a:schemeClr val="tx1"/>
                </a:solidFill>
              </a:endParaRPr>
            </a:p>
          </p:txBody>
        </p:sp>
        <p:sp>
          <p:nvSpPr>
            <p:cNvPr id="11" name="Rectangle 10">
              <a:extLst>
                <a:ext uri="{FF2B5EF4-FFF2-40B4-BE49-F238E27FC236}">
                  <a16:creationId xmlns:a16="http://schemas.microsoft.com/office/drawing/2014/main" id="{98606744-7F8A-0D43-ADBA-FBD5338CE3C6}"/>
                </a:ext>
              </a:extLst>
            </p:cNvPr>
            <p:cNvSpPr/>
            <p:nvPr/>
          </p:nvSpPr>
          <p:spPr>
            <a:xfrm>
              <a:off x="5908601" y="3296093"/>
              <a:ext cx="705201" cy="705201"/>
            </a:xfrm>
            <a:prstGeom prst="rect">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baseline="-25000" dirty="0">
                  <a:solidFill>
                    <a:schemeClr val="tx1"/>
                  </a:solidFill>
                </a:rPr>
                <a:t>4</a:t>
              </a:r>
              <a:endParaRPr lang="en-US" baseline="-25000" dirty="0">
                <a:solidFill>
                  <a:schemeClr val="tx1"/>
                </a:solidFill>
              </a:endParaRPr>
            </a:p>
          </p:txBody>
        </p:sp>
      </p:grpSp>
      <p:sp>
        <p:nvSpPr>
          <p:cNvPr id="12" name="TextBox 11">
            <a:extLst>
              <a:ext uri="{FF2B5EF4-FFF2-40B4-BE49-F238E27FC236}">
                <a16:creationId xmlns:a16="http://schemas.microsoft.com/office/drawing/2014/main" id="{4B4DAA26-E039-CF4F-A798-9B04ED3694CB}"/>
              </a:ext>
            </a:extLst>
          </p:cNvPr>
          <p:cNvSpPr txBox="1"/>
          <p:nvPr/>
        </p:nvSpPr>
        <p:spPr>
          <a:xfrm>
            <a:off x="6771860" y="45524"/>
            <a:ext cx="2273576" cy="369332"/>
          </a:xfrm>
          <a:prstGeom prst="rect">
            <a:avLst/>
          </a:prstGeom>
          <a:noFill/>
          <a:ln>
            <a:solidFill>
              <a:schemeClr val="tx1"/>
            </a:solidFill>
          </a:ln>
        </p:spPr>
        <p:txBody>
          <a:bodyPr wrap="square" rtlCol="0">
            <a:spAutoFit/>
          </a:bodyPr>
          <a:lstStyle/>
          <a:p>
            <a:r>
              <a:rPr lang="en-US" dirty="0"/>
              <a:t>Slide skipped in class</a:t>
            </a:r>
          </a:p>
        </p:txBody>
      </p:sp>
    </p:spTree>
    <p:extLst>
      <p:ext uri="{BB962C8B-B14F-4D97-AF65-F5344CB8AC3E}">
        <p14:creationId xmlns:p14="http://schemas.microsoft.com/office/powerpoint/2010/main" val="367483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All together now</a:t>
            </a:r>
            <a:r>
              <a:rPr lang="mr-IN" sz="2800" dirty="0"/>
              <a:t>…</a:t>
            </a:r>
            <a:br>
              <a:rPr lang="en-US" dirty="0"/>
            </a:br>
            <a:r>
              <a:rPr lang="en-US" dirty="0"/>
              <a:t>Expected number of comparisons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charset="0"/>
                      </a:rPr>
                      <m:t>𝐸</m:t>
                    </m:r>
                    <m:d>
                      <m:dPr>
                        <m:begChr m:val="["/>
                        <m:endChr m:val="]"/>
                        <m:ctrlPr>
                          <a:rPr lang="mr-IN" i="1">
                            <a:latin typeface="Cambria Math" panose="02040503050406030204" pitchFamily="18" charset="0"/>
                          </a:rPr>
                        </m:ctrlPr>
                      </m:dPr>
                      <m:e>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r>
                              <a:rPr lang="en-US" b="0" i="1" smtClean="0">
                                <a:solidFill>
                                  <a:schemeClr val="accent1"/>
                                </a:solidFill>
                                <a:latin typeface="Cambria Math" panose="02040503050406030204" pitchFamily="18" charset="0"/>
                              </a:rPr>
                              <m:t>−1</m:t>
                            </m:r>
                          </m:sup>
                          <m:e>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𝑏</m:t>
                                </m:r>
                                <m:r>
                                  <a:rPr lang="en-US" i="1">
                                    <a:solidFill>
                                      <a:schemeClr val="accent1"/>
                                    </a:solidFill>
                                    <a:latin typeface="Cambria Math" charset="0"/>
                                  </a:rPr>
                                  <m:t>=</m:t>
                                </m:r>
                                <m: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sup>
                              <m:e>
                                <m:sSub>
                                  <m:sSubPr>
                                    <m:ctrlPr>
                                      <a:rPr lang="en-US" i="1" smtClean="0">
                                        <a:solidFill>
                                          <a:schemeClr val="accent4"/>
                                        </a:solidFill>
                                        <a:latin typeface="Cambria Math" panose="02040503050406030204" pitchFamily="18" charset="0"/>
                                      </a:rPr>
                                    </m:ctrlPr>
                                  </m:sSubPr>
                                  <m:e>
                                    <m:r>
                                      <a:rPr lang="en-US" i="1">
                                        <a:solidFill>
                                          <a:schemeClr val="accent4"/>
                                        </a:solidFill>
                                        <a:latin typeface="Cambria Math" charset="0"/>
                                      </a:rPr>
                                      <m:t>𝑋</m:t>
                                    </m:r>
                                  </m:e>
                                  <m:sub>
                                    <m:r>
                                      <a:rPr lang="en-US" i="1">
                                        <a:solidFill>
                                          <a:schemeClr val="accent4"/>
                                        </a:solidFill>
                                        <a:latin typeface="Cambria Math" charset="0"/>
                                      </a:rPr>
                                      <m:t>𝑎</m:t>
                                    </m:r>
                                    <m:r>
                                      <a:rPr lang="en-US" i="1">
                                        <a:solidFill>
                                          <a:schemeClr val="accent4"/>
                                        </a:solidFill>
                                        <a:latin typeface="Cambria Math" charset="0"/>
                                      </a:rPr>
                                      <m:t>,</m:t>
                                    </m:r>
                                    <m:r>
                                      <a:rPr lang="en-US" i="1">
                                        <a:solidFill>
                                          <a:schemeClr val="accent4"/>
                                        </a:solidFill>
                                        <a:latin typeface="Cambria Math" charset="0"/>
                                      </a:rPr>
                                      <m:t>𝑏</m:t>
                                    </m:r>
                                  </m:sub>
                                </m:sSub>
                              </m:e>
                            </m:nary>
                          </m:e>
                        </m:nary>
                      </m:e>
                    </m:d>
                  </m:oMath>
                </a14:m>
                <a:endParaRPr lang="en-US" i="1" dirty="0">
                  <a:solidFill>
                    <a:schemeClr val="accent1"/>
                  </a:solidFill>
                  <a:latin typeface="Cambria Math" charset="0"/>
                </a:endParaRPr>
              </a:p>
              <a:p>
                <a14:m>
                  <m:oMath xmlns:m="http://schemas.openxmlformats.org/officeDocument/2006/math">
                    <m:r>
                      <a:rPr lang="en-US" i="1">
                        <a:latin typeface="Cambria Math" charset="0"/>
                      </a:rPr>
                      <m:t>= </m:t>
                    </m:r>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r>
                          <a:rPr lang="en-US" b="0" i="1" smtClean="0">
                            <a:solidFill>
                              <a:schemeClr val="accent1"/>
                            </a:solidFill>
                            <a:latin typeface="Cambria Math" panose="02040503050406030204" pitchFamily="18" charset="0"/>
                          </a:rPr>
                          <m:t>−1</m:t>
                        </m:r>
                      </m:sup>
                      <m:e>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𝑏</m:t>
                            </m:r>
                            <m:r>
                              <a:rPr lang="en-US" i="1">
                                <a:solidFill>
                                  <a:schemeClr val="accent1"/>
                                </a:solidFill>
                                <a:latin typeface="Cambria Math" charset="0"/>
                              </a:rPr>
                              <m:t>=</m:t>
                            </m:r>
                            <m: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sup>
                          <m:e>
                            <m:sSub>
                              <m:sSubPr>
                                <m:ctrlPr>
                                  <a:rPr lang="en-US" i="1" smtClean="0">
                                    <a:solidFill>
                                      <a:schemeClr val="accent4"/>
                                    </a:solidFill>
                                    <a:latin typeface="Cambria Math" panose="02040503050406030204" pitchFamily="18" charset="0"/>
                                  </a:rPr>
                                </m:ctrlPr>
                              </m:sSubPr>
                              <m:e>
                                <m:r>
                                  <a:rPr lang="en-US" i="1">
                                    <a:solidFill>
                                      <a:schemeClr val="accent4"/>
                                    </a:solidFill>
                                    <a:latin typeface="Cambria Math" charset="0"/>
                                  </a:rPr>
                                  <m:t>𝐸</m:t>
                                </m:r>
                                <m:r>
                                  <a:rPr lang="en-US" i="1">
                                    <a:solidFill>
                                      <a:schemeClr val="accent4"/>
                                    </a:solidFill>
                                    <a:latin typeface="Cambria Math" charset="0"/>
                                  </a:rPr>
                                  <m:t>[ </m:t>
                                </m:r>
                                <m:r>
                                  <a:rPr lang="en-US" i="1">
                                    <a:solidFill>
                                      <a:schemeClr val="accent4"/>
                                    </a:solidFill>
                                    <a:latin typeface="Cambria Math" charset="0"/>
                                  </a:rPr>
                                  <m:t>𝑋</m:t>
                                </m:r>
                              </m:e>
                              <m:sub>
                                <m:r>
                                  <a:rPr lang="en-US" i="1">
                                    <a:solidFill>
                                      <a:schemeClr val="accent4"/>
                                    </a:solidFill>
                                    <a:latin typeface="Cambria Math" charset="0"/>
                                  </a:rPr>
                                  <m:t>𝑎</m:t>
                                </m:r>
                                <m:r>
                                  <a:rPr lang="en-US" i="1">
                                    <a:solidFill>
                                      <a:schemeClr val="accent4"/>
                                    </a:solidFill>
                                    <a:latin typeface="Cambria Math" charset="0"/>
                                  </a:rPr>
                                  <m:t>,</m:t>
                                </m:r>
                                <m:r>
                                  <a:rPr lang="en-US" i="1">
                                    <a:solidFill>
                                      <a:schemeClr val="accent4"/>
                                    </a:solidFill>
                                    <a:latin typeface="Cambria Math" charset="0"/>
                                  </a:rPr>
                                  <m:t>𝑏</m:t>
                                </m:r>
                              </m:sub>
                            </m:sSub>
                            <m:r>
                              <a:rPr lang="en-US" i="1">
                                <a:solidFill>
                                  <a:schemeClr val="accent4"/>
                                </a:solidFill>
                                <a:latin typeface="Cambria Math" charset="0"/>
                              </a:rPr>
                              <m:t>] </m:t>
                            </m:r>
                          </m:e>
                        </m:nary>
                      </m:e>
                    </m:nary>
                  </m:oMath>
                </a14:m>
                <a:endParaRPr lang="en-US" dirty="0"/>
              </a:p>
              <a:p>
                <a14:m>
                  <m:oMath xmlns:m="http://schemas.openxmlformats.org/officeDocument/2006/math">
                    <m:r>
                      <a:rPr lang="en-US" i="1">
                        <a:latin typeface="Cambria Math" charset="0"/>
                      </a:rPr>
                      <m:t>= </m:t>
                    </m:r>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r>
                          <a:rPr lang="en-US" b="0" i="1" smtClean="0">
                            <a:solidFill>
                              <a:schemeClr val="accent1"/>
                            </a:solidFill>
                            <a:latin typeface="Cambria Math" panose="02040503050406030204" pitchFamily="18" charset="0"/>
                          </a:rPr>
                          <m:t>−1</m:t>
                        </m:r>
                      </m:sup>
                      <m:e>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𝑏</m:t>
                            </m:r>
                            <m:r>
                              <a:rPr lang="en-US" i="1">
                                <a:solidFill>
                                  <a:schemeClr val="accent1"/>
                                </a:solidFill>
                                <a:latin typeface="Cambria Math" charset="0"/>
                              </a:rPr>
                              <m:t>=</m:t>
                            </m:r>
                            <m: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sup>
                          <m:e>
                            <m:sSub>
                              <m:sSubPr>
                                <m:ctrlPr>
                                  <a:rPr lang="en-US" i="1" smtClean="0">
                                    <a:solidFill>
                                      <a:schemeClr val="accent4"/>
                                    </a:solidFill>
                                    <a:latin typeface="Cambria Math" panose="02040503050406030204" pitchFamily="18" charset="0"/>
                                  </a:rPr>
                                </m:ctrlPr>
                              </m:sSubPr>
                              <m:e>
                                <m:r>
                                  <a:rPr lang="en-US" b="0" i="1" smtClean="0">
                                    <a:solidFill>
                                      <a:schemeClr val="accent4"/>
                                    </a:solidFill>
                                    <a:latin typeface="Cambria Math" charset="0"/>
                                  </a:rPr>
                                  <m:t>𝑃</m:t>
                                </m:r>
                                <m:r>
                                  <a:rPr lang="en-US" b="0" i="1" smtClean="0">
                                    <a:solidFill>
                                      <a:schemeClr val="accent4"/>
                                    </a:solidFill>
                                    <a:latin typeface="Cambria Math" charset="0"/>
                                  </a:rPr>
                                  <m:t>( </m:t>
                                </m:r>
                                <m:r>
                                  <a:rPr lang="en-US" i="1">
                                    <a:solidFill>
                                      <a:schemeClr val="accent4"/>
                                    </a:solidFill>
                                    <a:latin typeface="Cambria Math" charset="0"/>
                                  </a:rPr>
                                  <m:t>𝑋</m:t>
                                </m:r>
                              </m:e>
                              <m:sub>
                                <m:r>
                                  <a:rPr lang="en-US" i="1">
                                    <a:solidFill>
                                      <a:schemeClr val="accent4"/>
                                    </a:solidFill>
                                    <a:latin typeface="Cambria Math" charset="0"/>
                                  </a:rPr>
                                  <m:t>𝑎</m:t>
                                </m:r>
                                <m:r>
                                  <a:rPr lang="en-US" i="1">
                                    <a:solidFill>
                                      <a:schemeClr val="accent4"/>
                                    </a:solidFill>
                                    <a:latin typeface="Cambria Math" charset="0"/>
                                  </a:rPr>
                                  <m:t>,</m:t>
                                </m:r>
                                <m:r>
                                  <a:rPr lang="en-US" i="1">
                                    <a:solidFill>
                                      <a:schemeClr val="accent4"/>
                                    </a:solidFill>
                                    <a:latin typeface="Cambria Math" charset="0"/>
                                  </a:rPr>
                                  <m:t>𝑏</m:t>
                                </m:r>
                              </m:sub>
                            </m:sSub>
                            <m:r>
                              <a:rPr lang="en-US" b="0" i="1" smtClean="0">
                                <a:solidFill>
                                  <a:schemeClr val="accent4"/>
                                </a:solidFill>
                                <a:latin typeface="Cambria Math" charset="0"/>
                              </a:rPr>
                              <m:t>=1)</m:t>
                            </m:r>
                            <m:r>
                              <a:rPr lang="en-US" i="1">
                                <a:solidFill>
                                  <a:schemeClr val="accent4"/>
                                </a:solidFill>
                                <a:latin typeface="Cambria Math" charset="0"/>
                              </a:rPr>
                              <m:t> </m:t>
                            </m:r>
                          </m:e>
                        </m:nary>
                      </m:e>
                    </m:nary>
                  </m:oMath>
                </a14:m>
                <a:endParaRPr lang="en-US" dirty="0"/>
              </a:p>
              <a:p>
                <a14:m>
                  <m:oMath xmlns:m="http://schemas.openxmlformats.org/officeDocument/2006/math">
                    <m:r>
                      <a:rPr lang="en-US" i="1">
                        <a:latin typeface="Cambria Math" charset="0"/>
                      </a:rPr>
                      <m:t>= </m:t>
                    </m:r>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r>
                          <a:rPr lang="en-US" b="0" i="1" smtClean="0">
                            <a:solidFill>
                              <a:schemeClr val="accent1"/>
                            </a:solidFill>
                            <a:latin typeface="Cambria Math" panose="02040503050406030204" pitchFamily="18" charset="0"/>
                          </a:rPr>
                          <m:t>−1</m:t>
                        </m:r>
                      </m:sup>
                      <m:e>
                        <m:nary>
                          <m:naryPr>
                            <m:chr m:val="∑"/>
                            <m:ctrlPr>
                              <a:rPr lang="is-IS" i="1">
                                <a:solidFill>
                                  <a:schemeClr val="accent1"/>
                                </a:solidFill>
                                <a:latin typeface="Cambria Math" panose="02040503050406030204" pitchFamily="18" charset="0"/>
                              </a:rPr>
                            </m:ctrlPr>
                          </m:naryPr>
                          <m:sub>
                            <m:r>
                              <m:rPr>
                                <m:brk m:alnAt="23"/>
                              </m:rPr>
                              <a:rPr lang="en-US" i="1">
                                <a:solidFill>
                                  <a:schemeClr val="accent1"/>
                                </a:solidFill>
                                <a:latin typeface="Cambria Math" charset="0"/>
                              </a:rPr>
                              <m:t>𝑏</m:t>
                            </m:r>
                            <m:r>
                              <a:rPr lang="en-US" i="1">
                                <a:solidFill>
                                  <a:schemeClr val="accent1"/>
                                </a:solidFill>
                                <a:latin typeface="Cambria Math" charset="0"/>
                              </a:rPr>
                              <m:t>=</m:t>
                            </m:r>
                            <m:r>
                              <a:rPr lang="en-US" i="1">
                                <a:solidFill>
                                  <a:schemeClr val="accent1"/>
                                </a:solidFill>
                                <a:latin typeface="Cambria Math" charset="0"/>
                              </a:rPr>
                              <m:t>𝑎</m:t>
                            </m:r>
                            <m:r>
                              <a:rPr lang="en-US" i="1">
                                <a:solidFill>
                                  <a:schemeClr val="accent1"/>
                                </a:solidFill>
                                <a:latin typeface="Cambria Math" charset="0"/>
                              </a:rPr>
                              <m:t>+1</m:t>
                            </m:r>
                          </m:sub>
                          <m:sup>
                            <m:r>
                              <a:rPr lang="en-US" i="1">
                                <a:solidFill>
                                  <a:schemeClr val="accent1"/>
                                </a:solidFill>
                                <a:latin typeface="Cambria Math" charset="0"/>
                              </a:rPr>
                              <m:t>𝑛</m:t>
                            </m:r>
                          </m:sup>
                          <m:e>
                            <m:f>
                              <m:fPr>
                                <m:ctrlPr>
                                  <a:rPr lang="mr-IN" i="1" smtClean="0">
                                    <a:solidFill>
                                      <a:schemeClr val="accent4"/>
                                    </a:solidFill>
                                    <a:latin typeface="Cambria Math" panose="02040503050406030204" pitchFamily="18" charset="0"/>
                                  </a:rPr>
                                </m:ctrlPr>
                              </m:fPr>
                              <m:num>
                                <m:r>
                                  <a:rPr lang="en-US" i="1">
                                    <a:solidFill>
                                      <a:schemeClr val="accent4"/>
                                    </a:solidFill>
                                    <a:latin typeface="Cambria Math" charset="0"/>
                                  </a:rPr>
                                  <m:t>2</m:t>
                                </m:r>
                              </m:num>
                              <m:den>
                                <m:r>
                                  <a:rPr lang="en-US" i="1">
                                    <a:solidFill>
                                      <a:schemeClr val="accent4"/>
                                    </a:solidFill>
                                    <a:latin typeface="Cambria Math" charset="0"/>
                                  </a:rPr>
                                  <m:t>𝑏</m:t>
                                </m:r>
                                <m:r>
                                  <a:rPr lang="en-US" i="1">
                                    <a:solidFill>
                                      <a:schemeClr val="accent4"/>
                                    </a:solidFill>
                                    <a:latin typeface="Cambria Math" charset="0"/>
                                  </a:rPr>
                                  <m:t> −</m:t>
                                </m:r>
                                <m:r>
                                  <a:rPr lang="en-US" i="1">
                                    <a:solidFill>
                                      <a:schemeClr val="accent4"/>
                                    </a:solidFill>
                                    <a:latin typeface="Cambria Math" charset="0"/>
                                  </a:rPr>
                                  <m:t>𝑎</m:t>
                                </m:r>
                                <m:r>
                                  <a:rPr lang="en-US" i="1">
                                    <a:solidFill>
                                      <a:schemeClr val="accent4"/>
                                    </a:solidFill>
                                    <a:latin typeface="Cambria Math" charset="0"/>
                                  </a:rPr>
                                  <m:t>+1</m:t>
                                </m:r>
                              </m:den>
                            </m:f>
                          </m:e>
                        </m:nary>
                      </m:e>
                    </m:nary>
                  </m:oMath>
                </a14:m>
                <a:endParaRPr lang="en-US" dirty="0"/>
              </a:p>
              <a:p>
                <a:endParaRPr lang="en-US" dirty="0"/>
              </a:p>
              <a:p>
                <a:r>
                  <a:rPr lang="en-US" dirty="0"/>
                  <a:t>This is a big nasty sum, but we can do it.</a:t>
                </a:r>
              </a:p>
              <a:p>
                <a:r>
                  <a:rPr lang="en-US" dirty="0"/>
                  <a:t>We get that this is less than </a:t>
                </a:r>
                <a:r>
                  <a:rPr lang="en-US" dirty="0">
                    <a:solidFill>
                      <a:schemeClr val="accent4"/>
                    </a:solidFill>
                  </a:rPr>
                  <a:t>2n ln(n).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7" t="-16082"/>
                </a:stretch>
              </a:blipFill>
            </p:spPr>
            <p:txBody>
              <a:bodyPr/>
              <a:lstStyle/>
              <a:p>
                <a:r>
                  <a:rPr lang="en-US">
                    <a:noFill/>
                  </a:rPr>
                  <a:t> </a:t>
                </a:r>
              </a:p>
            </p:txBody>
          </p:sp>
        </mc:Fallback>
      </mc:AlternateContent>
      <p:sp>
        <p:nvSpPr>
          <p:cNvPr id="4" name="TextBox 3"/>
          <p:cNvSpPr txBox="1"/>
          <p:nvPr/>
        </p:nvSpPr>
        <p:spPr>
          <a:xfrm>
            <a:off x="4991100" y="2425700"/>
            <a:ext cx="2590800" cy="369332"/>
          </a:xfrm>
          <a:prstGeom prst="rect">
            <a:avLst/>
          </a:prstGeom>
          <a:noFill/>
        </p:spPr>
        <p:txBody>
          <a:bodyPr wrap="square" rtlCol="0">
            <a:spAutoFit/>
          </a:bodyPr>
          <a:lstStyle/>
          <a:p>
            <a:r>
              <a:rPr lang="en-US" dirty="0"/>
              <a:t>linearity </a:t>
            </a:r>
            <a:r>
              <a:rPr lang="en-US"/>
              <a:t>of expectation</a:t>
            </a:r>
          </a:p>
        </p:txBody>
      </p:sp>
      <p:sp>
        <p:nvSpPr>
          <p:cNvPr id="5" name="TextBox 4"/>
          <p:cNvSpPr txBox="1"/>
          <p:nvPr/>
        </p:nvSpPr>
        <p:spPr>
          <a:xfrm>
            <a:off x="5645150" y="2929968"/>
            <a:ext cx="2870200" cy="369332"/>
          </a:xfrm>
          <a:prstGeom prst="rect">
            <a:avLst/>
          </a:prstGeom>
          <a:noFill/>
        </p:spPr>
        <p:txBody>
          <a:bodyPr wrap="square" rtlCol="0">
            <a:spAutoFit/>
          </a:bodyPr>
          <a:lstStyle/>
          <a:p>
            <a:r>
              <a:rPr lang="en-US" dirty="0"/>
              <a:t>definition of expectation</a:t>
            </a:r>
          </a:p>
        </p:txBody>
      </p:sp>
      <p:sp>
        <p:nvSpPr>
          <p:cNvPr id="6" name="TextBox 5"/>
          <p:cNvSpPr txBox="1"/>
          <p:nvPr/>
        </p:nvSpPr>
        <p:spPr>
          <a:xfrm>
            <a:off x="5207000" y="3543300"/>
            <a:ext cx="2794000" cy="369332"/>
          </a:xfrm>
          <a:prstGeom prst="rect">
            <a:avLst/>
          </a:prstGeom>
          <a:noFill/>
        </p:spPr>
        <p:txBody>
          <a:bodyPr wrap="square" rtlCol="0">
            <a:spAutoFit/>
          </a:bodyPr>
          <a:lstStyle/>
          <a:p>
            <a:r>
              <a:rPr lang="en-US"/>
              <a:t>the reasoning we just did</a:t>
            </a:r>
          </a:p>
        </p:txBody>
      </p:sp>
      <p:sp>
        <p:nvSpPr>
          <p:cNvPr id="7" name="TextBox 6"/>
          <p:cNvSpPr txBox="1"/>
          <p:nvPr/>
        </p:nvSpPr>
        <p:spPr>
          <a:xfrm>
            <a:off x="4991100" y="1748522"/>
            <a:ext cx="3797300" cy="646331"/>
          </a:xfrm>
          <a:prstGeom prst="rect">
            <a:avLst/>
          </a:prstGeom>
          <a:noFill/>
        </p:spPr>
        <p:txBody>
          <a:bodyPr wrap="square" rtlCol="0">
            <a:spAutoFit/>
          </a:bodyPr>
          <a:lstStyle/>
          <a:p>
            <a:r>
              <a:rPr lang="en-US" dirty="0"/>
              <a:t>This is the expected number of comparisons throughout the algorithm</a:t>
            </a:r>
          </a:p>
        </p:txBody>
      </p:sp>
      <p:sp>
        <p:nvSpPr>
          <p:cNvPr id="8" name="TextBox 7"/>
          <p:cNvSpPr txBox="1"/>
          <p:nvPr/>
        </p:nvSpPr>
        <p:spPr>
          <a:xfrm>
            <a:off x="7748217" y="4947439"/>
            <a:ext cx="1421032" cy="369332"/>
          </a:xfrm>
          <a:prstGeom prst="rect">
            <a:avLst/>
          </a:prstGeom>
          <a:noFill/>
        </p:spPr>
        <p:txBody>
          <a:bodyPr wrap="square" rtlCol="0">
            <a:spAutoFit/>
          </a:bodyPr>
          <a:lstStyle/>
          <a:p>
            <a:pPr algn="r"/>
            <a:r>
              <a:rPr lang="en-US" dirty="0">
                <a:solidFill>
                  <a:srgbClr val="7030A0"/>
                </a:solidFill>
              </a:rPr>
              <a:t>Do this sum!</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4732" y="5384239"/>
            <a:ext cx="783779" cy="1161478"/>
          </a:xfrm>
          <a:prstGeom prst="rect">
            <a:avLst/>
          </a:prstGeom>
        </p:spPr>
      </p:pic>
      <p:sp>
        <p:nvSpPr>
          <p:cNvPr id="10" name="TextBox 9"/>
          <p:cNvSpPr txBox="1"/>
          <p:nvPr/>
        </p:nvSpPr>
        <p:spPr>
          <a:xfrm>
            <a:off x="6094413" y="6442505"/>
            <a:ext cx="3074836" cy="369332"/>
          </a:xfrm>
          <a:prstGeom prst="rect">
            <a:avLst/>
          </a:prstGeom>
          <a:noFill/>
        </p:spPr>
        <p:txBody>
          <a:bodyPr wrap="square" rtlCol="0">
            <a:spAutoFit/>
          </a:bodyPr>
          <a:lstStyle/>
          <a:p>
            <a:r>
              <a:rPr lang="en-US" dirty="0">
                <a:solidFill>
                  <a:srgbClr val="7030A0"/>
                </a:solidFill>
              </a:rPr>
              <a:t>Ollie the over-achieving ostrich</a:t>
            </a:r>
          </a:p>
        </p:txBody>
      </p:sp>
    </p:spTree>
    <p:extLst>
      <p:ext uri="{BB962C8B-B14F-4D97-AF65-F5344CB8AC3E}">
        <p14:creationId xmlns:p14="http://schemas.microsoft.com/office/powerpoint/2010/main" val="11210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Almost done</a:t>
            </a:r>
          </a:p>
        </p:txBody>
      </p:sp>
      <p:sp>
        <p:nvSpPr>
          <p:cNvPr id="3" name="Content Placeholder 2"/>
          <p:cNvSpPr>
            <a:spLocks noGrp="1"/>
          </p:cNvSpPr>
          <p:nvPr>
            <p:ph idx="1"/>
          </p:nvPr>
        </p:nvSpPr>
        <p:spPr>
          <a:xfrm>
            <a:off x="628650" y="1825625"/>
            <a:ext cx="8515350" cy="4351338"/>
          </a:xfrm>
        </p:spPr>
        <p:txBody>
          <a:bodyPr/>
          <a:lstStyle/>
          <a:p>
            <a:r>
              <a:rPr lang="en-US" dirty="0"/>
              <a:t>We saw that </a:t>
            </a:r>
            <a:r>
              <a:rPr lang="en-US" dirty="0">
                <a:solidFill>
                  <a:schemeClr val="accent4"/>
                </a:solidFill>
              </a:rPr>
              <a:t>E[ number of comparisons ] = O(n log(n))</a:t>
            </a:r>
          </a:p>
          <a:p>
            <a:r>
              <a:rPr lang="en-US" dirty="0"/>
              <a:t>Is that the same as </a:t>
            </a:r>
            <a:r>
              <a:rPr lang="en-US" dirty="0">
                <a:solidFill>
                  <a:schemeClr val="accent4"/>
                </a:solidFill>
              </a:rPr>
              <a:t>E[ running time ]?</a:t>
            </a:r>
          </a:p>
          <a:p>
            <a:endParaRPr lang="en-US" dirty="0"/>
          </a:p>
          <a:p>
            <a:endParaRPr lang="en-US" dirty="0"/>
          </a:p>
        </p:txBody>
      </p:sp>
      <p:sp>
        <p:nvSpPr>
          <p:cNvPr id="4" name="Content Placeholder 2"/>
          <p:cNvSpPr txBox="1">
            <a:spLocks/>
          </p:cNvSpPr>
          <p:nvPr/>
        </p:nvSpPr>
        <p:spPr>
          <a:xfrm>
            <a:off x="4064000" y="3454400"/>
            <a:ext cx="4648200" cy="27225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QuickSort</a:t>
            </a:r>
            <a:r>
              <a:rPr lang="en-US" dirty="0"/>
              <a:t>(A):</a:t>
            </a:r>
          </a:p>
          <a:p>
            <a:pPr lvl="1"/>
            <a:r>
              <a:rPr lang="en-US" b="1" dirty="0"/>
              <a:t>If </a:t>
            </a:r>
            <a:r>
              <a:rPr lang="en-US" dirty="0" err="1"/>
              <a:t>len</a:t>
            </a:r>
            <a:r>
              <a:rPr lang="en-US" dirty="0"/>
              <a:t>(A) &lt;= 1:</a:t>
            </a:r>
          </a:p>
          <a:p>
            <a:pPr lvl="2"/>
            <a:r>
              <a:rPr lang="en-US" sz="2400" b="1" dirty="0"/>
              <a:t>return</a:t>
            </a:r>
            <a:r>
              <a:rPr lang="en-US" sz="2400" dirty="0"/>
              <a:t> </a:t>
            </a:r>
          </a:p>
          <a:p>
            <a:pPr lvl="1"/>
            <a:r>
              <a:rPr lang="en-US" dirty="0"/>
              <a:t>Pick some x = A[</a:t>
            </a:r>
            <a:r>
              <a:rPr lang="en-US" dirty="0" err="1"/>
              <a:t>i</a:t>
            </a:r>
            <a:r>
              <a:rPr lang="en-US" dirty="0"/>
              <a:t>] at random.  Call this the </a:t>
            </a:r>
            <a:r>
              <a:rPr lang="en-US" dirty="0">
                <a:solidFill>
                  <a:srgbClr val="CF6E6C"/>
                </a:solidFill>
              </a:rPr>
              <a:t>pivot.</a:t>
            </a:r>
          </a:p>
          <a:p>
            <a:pPr lvl="1"/>
            <a:r>
              <a:rPr lang="en-US" dirty="0">
                <a:solidFill>
                  <a:schemeClr val="accent4"/>
                </a:solidFill>
              </a:rPr>
              <a:t>PARTITION</a:t>
            </a:r>
            <a:r>
              <a:rPr lang="en-US" dirty="0"/>
              <a:t> the rest of A into: </a:t>
            </a:r>
          </a:p>
          <a:p>
            <a:pPr lvl="2"/>
            <a:r>
              <a:rPr lang="en-US" sz="2400" dirty="0">
                <a:solidFill>
                  <a:schemeClr val="accent4"/>
                </a:solidFill>
              </a:rPr>
              <a:t>L (less than x) and </a:t>
            </a:r>
          </a:p>
          <a:p>
            <a:pPr lvl="2"/>
            <a:r>
              <a:rPr lang="en-US" sz="2400" dirty="0">
                <a:solidFill>
                  <a:schemeClr val="accent4"/>
                </a:solidFill>
              </a:rPr>
              <a:t>R (greater than x)</a:t>
            </a:r>
          </a:p>
          <a:p>
            <a:pPr lvl="1"/>
            <a:r>
              <a:rPr lang="en-US" dirty="0"/>
              <a:t>Replace A with  [L, x, R]  </a:t>
            </a:r>
            <a:r>
              <a:rPr lang="en-US" dirty="0">
                <a:solidFill>
                  <a:schemeClr val="accent4"/>
                </a:solidFill>
              </a:rPr>
              <a:t>(that is, rearrange A in this order)</a:t>
            </a:r>
          </a:p>
          <a:p>
            <a:pPr lvl="1"/>
            <a:r>
              <a:rPr lang="en-US" dirty="0" err="1"/>
              <a:t>QuickSort</a:t>
            </a:r>
            <a:r>
              <a:rPr lang="en-US" dirty="0"/>
              <a:t>(L) </a:t>
            </a:r>
          </a:p>
          <a:p>
            <a:pPr lvl="1"/>
            <a:r>
              <a:rPr lang="en-US" dirty="0" err="1"/>
              <a:t>QuickSort</a:t>
            </a:r>
            <a:r>
              <a:rPr lang="en-US" dirty="0"/>
              <a:t>(R) </a:t>
            </a:r>
          </a:p>
          <a:p>
            <a:endParaRPr lang="en-US" dirty="0"/>
          </a:p>
        </p:txBody>
      </p:sp>
      <p:sp>
        <p:nvSpPr>
          <p:cNvPr id="5" name="TextBox 4"/>
          <p:cNvSpPr txBox="1"/>
          <p:nvPr/>
        </p:nvSpPr>
        <p:spPr>
          <a:xfrm>
            <a:off x="507999" y="3340100"/>
            <a:ext cx="3556001" cy="3046988"/>
          </a:xfrm>
          <a:prstGeom prst="rect">
            <a:avLst/>
          </a:prstGeom>
          <a:noFill/>
        </p:spPr>
        <p:txBody>
          <a:bodyPr wrap="square" rtlCol="0">
            <a:spAutoFit/>
          </a:bodyPr>
          <a:lstStyle/>
          <a:p>
            <a:pPr marL="285750" indent="-285750">
              <a:buFont typeface="Arial" charset="0"/>
              <a:buChar char="•"/>
            </a:pPr>
            <a:r>
              <a:rPr lang="en-US" sz="2400" dirty="0"/>
              <a:t>In this case, </a:t>
            </a:r>
            <a:r>
              <a:rPr lang="en-US" sz="2400" b="1" dirty="0"/>
              <a:t>yes</a:t>
            </a:r>
            <a:r>
              <a:rPr lang="en-US" sz="2400" dirty="0"/>
              <a:t>.</a:t>
            </a:r>
          </a:p>
          <a:p>
            <a:pPr marL="285750" indent="-285750">
              <a:buFont typeface="Arial" charset="0"/>
              <a:buChar char="•"/>
            </a:pPr>
            <a:endParaRPr lang="en-US" sz="2400" dirty="0"/>
          </a:p>
          <a:p>
            <a:pPr marL="285750" indent="-285750">
              <a:buFont typeface="Arial" charset="0"/>
              <a:buChar char="•"/>
            </a:pPr>
            <a:r>
              <a:rPr lang="en-US" sz="2400" dirty="0"/>
              <a:t>We need to argue that the running time is dominated by the time to do comparisons.</a:t>
            </a:r>
          </a:p>
          <a:p>
            <a:pPr marL="285750" indent="-285750">
              <a:buFont typeface="Arial" charset="0"/>
              <a:buChar char="•"/>
            </a:pPr>
            <a:endParaRPr lang="en-US" sz="2400" dirty="0"/>
          </a:p>
          <a:p>
            <a:pPr marL="285750" indent="-285750">
              <a:buFont typeface="Arial" charset="0"/>
              <a:buChar char="•"/>
            </a:pPr>
            <a:r>
              <a:rPr lang="en-US" sz="2400" dirty="0"/>
              <a:t>See lecture notes.</a:t>
            </a:r>
          </a:p>
        </p:txBody>
      </p:sp>
    </p:spTree>
    <p:extLst>
      <p:ext uri="{BB962C8B-B14F-4D97-AF65-F5344CB8AC3E}">
        <p14:creationId xmlns:p14="http://schemas.microsoft.com/office/powerpoint/2010/main" val="5857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120"/>
            <a:ext cx="7886700" cy="1325563"/>
          </a:xfrm>
        </p:spPr>
        <p:txBody>
          <a:bodyPr/>
          <a:lstStyle/>
          <a:p>
            <a:r>
              <a:rPr lang="en-US" dirty="0"/>
              <a:t>Last time</a:t>
            </a:r>
          </a:p>
        </p:txBody>
      </p:sp>
      <p:sp>
        <p:nvSpPr>
          <p:cNvPr id="3" name="Content Placeholder 2"/>
          <p:cNvSpPr>
            <a:spLocks noGrp="1"/>
          </p:cNvSpPr>
          <p:nvPr>
            <p:ph idx="1"/>
          </p:nvPr>
        </p:nvSpPr>
        <p:spPr>
          <a:xfrm>
            <a:off x="628650" y="1524683"/>
            <a:ext cx="8110746" cy="4351338"/>
          </a:xfrm>
        </p:spPr>
        <p:txBody>
          <a:bodyPr/>
          <a:lstStyle/>
          <a:p>
            <a:r>
              <a:rPr lang="en-US" dirty="0"/>
              <a:t>We saw a divide-and-conquer algorithm to solve the </a:t>
            </a:r>
            <a:r>
              <a:rPr lang="en-US" b="1" dirty="0">
                <a:latin typeface="Courier" charset="0"/>
                <a:ea typeface="Courier" charset="0"/>
                <a:cs typeface="Courier" charset="0"/>
              </a:rPr>
              <a:t>Select</a:t>
            </a:r>
            <a:r>
              <a:rPr lang="en-US" dirty="0"/>
              <a:t> problem in time O(n) in the worst-case.</a:t>
            </a:r>
          </a:p>
          <a:p>
            <a:r>
              <a:rPr lang="en-US" dirty="0">
                <a:solidFill>
                  <a:srgbClr val="CF6E6C"/>
                </a:solidFill>
              </a:rPr>
              <a:t>It all came down to picking the pivot</a:t>
            </a:r>
            <a:r>
              <a:rPr lang="mr-IN" dirty="0">
                <a:solidFill>
                  <a:srgbClr val="CF6E6C"/>
                </a:solidFill>
              </a:rPr>
              <a:t>…</a:t>
            </a:r>
            <a:endParaRPr lang="en-US" dirty="0">
              <a:solidFill>
                <a:srgbClr val="CF6E6C"/>
              </a:solidFill>
            </a:endParaRPr>
          </a:p>
        </p:txBody>
      </p:sp>
      <p:pic>
        <p:nvPicPr>
          <p:cNvPr id="4" name="Picture 3"/>
          <p:cNvPicPr>
            <a:picLocks noChangeAspect="1"/>
          </p:cNvPicPr>
          <p:nvPr/>
        </p:nvPicPr>
        <p:blipFill>
          <a:blip r:embed="rId2"/>
          <a:stretch>
            <a:fillRect/>
          </a:stretch>
        </p:blipFill>
        <p:spPr>
          <a:xfrm>
            <a:off x="736949" y="3136739"/>
            <a:ext cx="4652651" cy="3350872"/>
          </a:xfrm>
          <a:prstGeom prst="rect">
            <a:avLst/>
          </a:prstGeom>
        </p:spPr>
      </p:pic>
      <p:sp>
        <p:nvSpPr>
          <p:cNvPr id="6" name="TextBox 5"/>
          <p:cNvSpPr txBox="1"/>
          <p:nvPr/>
        </p:nvSpPr>
        <p:spPr>
          <a:xfrm>
            <a:off x="5717894" y="4233689"/>
            <a:ext cx="3009418" cy="369332"/>
          </a:xfrm>
          <a:prstGeom prst="rect">
            <a:avLst/>
          </a:prstGeom>
          <a:noFill/>
          <a:ln>
            <a:noFill/>
          </a:ln>
        </p:spPr>
        <p:txBody>
          <a:bodyPr wrap="square" rtlCol="0">
            <a:spAutoFit/>
          </a:bodyPr>
          <a:lstStyle/>
          <a:p>
            <a:r>
              <a:rPr lang="en-US" dirty="0">
                <a:solidFill>
                  <a:schemeClr val="accent1"/>
                </a:solidFill>
              </a:rPr>
              <a:t>We choose a pivot </a:t>
            </a:r>
            <a:r>
              <a:rPr lang="en-US" b="1" dirty="0">
                <a:solidFill>
                  <a:schemeClr val="accent1"/>
                </a:solidFill>
              </a:rPr>
              <a:t>cleverly</a:t>
            </a:r>
            <a:endParaRPr lang="en-US" dirty="0">
              <a:solidFill>
                <a:schemeClr val="accent1"/>
              </a:solidFill>
            </a:endParaRPr>
          </a:p>
        </p:txBody>
      </p:sp>
      <p:sp>
        <p:nvSpPr>
          <p:cNvPr id="7" name="TextBox 6"/>
          <p:cNvSpPr txBox="1"/>
          <p:nvPr/>
        </p:nvSpPr>
        <p:spPr>
          <a:xfrm>
            <a:off x="5729978" y="5330639"/>
            <a:ext cx="3009418" cy="369332"/>
          </a:xfrm>
          <a:prstGeom prst="rect">
            <a:avLst/>
          </a:prstGeom>
          <a:noFill/>
        </p:spPr>
        <p:txBody>
          <a:bodyPr wrap="square" rtlCol="0">
            <a:spAutoFit/>
          </a:bodyPr>
          <a:lstStyle/>
          <a:p>
            <a:r>
              <a:rPr lang="en-US" dirty="0">
                <a:solidFill>
                  <a:srgbClr val="CF6E6C"/>
                </a:solidFill>
              </a:rPr>
              <a:t>We choose a pivot </a:t>
            </a:r>
            <a:r>
              <a:rPr lang="en-US" b="1" dirty="0">
                <a:solidFill>
                  <a:srgbClr val="CF6E6C"/>
                </a:solidFill>
              </a:rPr>
              <a:t>randomly.</a:t>
            </a:r>
          </a:p>
        </p:txBody>
      </p:sp>
      <p:cxnSp>
        <p:nvCxnSpPr>
          <p:cNvPr id="11" name="Straight Arrow Connector 10"/>
          <p:cNvCxnSpPr>
            <a:stCxn id="6" idx="1"/>
          </p:cNvCxnSpPr>
          <p:nvPr/>
        </p:nvCxnSpPr>
        <p:spPr>
          <a:xfrm flipH="1">
            <a:off x="5173884" y="4418355"/>
            <a:ext cx="544010" cy="45844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5173884" y="5515305"/>
            <a:ext cx="556094" cy="261645"/>
          </a:xfrm>
          <a:prstGeom prst="straightConnector1">
            <a:avLst/>
          </a:prstGeom>
          <a:ln>
            <a:solidFill>
              <a:srgbClr val="CF6E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1"/>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have we learned?</a:t>
            </a:r>
          </a:p>
        </p:txBody>
      </p:sp>
      <p:sp>
        <p:nvSpPr>
          <p:cNvPr id="3" name="Content Placeholder 2"/>
          <p:cNvSpPr>
            <a:spLocks noGrp="1"/>
          </p:cNvSpPr>
          <p:nvPr>
            <p:ph idx="1"/>
          </p:nvPr>
        </p:nvSpPr>
        <p:spPr>
          <a:xfrm>
            <a:off x="628649" y="1825625"/>
            <a:ext cx="8268215" cy="4351338"/>
          </a:xfrm>
        </p:spPr>
        <p:txBody>
          <a:bodyPr/>
          <a:lstStyle/>
          <a:p>
            <a:r>
              <a:rPr lang="en-US" dirty="0"/>
              <a:t>The expected running time of </a:t>
            </a:r>
            <a:r>
              <a:rPr lang="en-US" dirty="0" err="1"/>
              <a:t>QuickSort</a:t>
            </a:r>
            <a:r>
              <a:rPr lang="en-US" dirty="0"/>
              <a:t> is O(</a:t>
            </a:r>
            <a:r>
              <a:rPr lang="en-US" dirty="0" err="1"/>
              <a:t>nlog</a:t>
            </a:r>
            <a:r>
              <a:rPr lang="en-US" dirty="0"/>
              <a:t>(n))</a:t>
            </a:r>
          </a:p>
        </p:txBody>
      </p:sp>
    </p:spTree>
    <p:extLst>
      <p:ext uri="{BB962C8B-B14F-4D97-AF65-F5344CB8AC3E}">
        <p14:creationId xmlns:p14="http://schemas.microsoft.com/office/powerpoint/2010/main" val="1489323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7" y="93278"/>
            <a:ext cx="8119934" cy="1325563"/>
          </a:xfrm>
        </p:spPr>
        <p:txBody>
          <a:bodyPr/>
          <a:lstStyle/>
          <a:p>
            <a:r>
              <a:rPr lang="en-US" dirty="0"/>
              <a:t>Worst-case running time </a:t>
            </a:r>
            <a:endParaRPr lang="en-US" sz="2800" dirty="0"/>
          </a:p>
        </p:txBody>
      </p:sp>
      <p:sp>
        <p:nvSpPr>
          <p:cNvPr id="3" name="Content Placeholder 2"/>
          <p:cNvSpPr>
            <a:spLocks noGrp="1"/>
          </p:cNvSpPr>
          <p:nvPr>
            <p:ph idx="1"/>
          </p:nvPr>
        </p:nvSpPr>
        <p:spPr>
          <a:xfrm>
            <a:off x="605479" y="1317633"/>
            <a:ext cx="7886700" cy="2479675"/>
          </a:xfrm>
        </p:spPr>
        <p:txBody>
          <a:bodyPr/>
          <a:lstStyle/>
          <a:p>
            <a:r>
              <a:rPr lang="en-US" dirty="0"/>
              <a:t>Suppose that an adversary is choosing the “random” pivots for you.</a:t>
            </a:r>
          </a:p>
          <a:p>
            <a:r>
              <a:rPr lang="en-US" dirty="0"/>
              <a:t>Then the running time might be O(n</a:t>
            </a:r>
            <a:r>
              <a:rPr lang="en-US" baseline="30000" dirty="0"/>
              <a:t>2</a:t>
            </a:r>
            <a:r>
              <a:rPr lang="en-US" dirty="0"/>
              <a:t>)</a:t>
            </a:r>
          </a:p>
          <a:p>
            <a:pPr lvl="1"/>
            <a:r>
              <a:rPr lang="en-US" dirty="0">
                <a:solidFill>
                  <a:schemeClr val="accent4"/>
                </a:solidFill>
              </a:rPr>
              <a:t>E.g., they’d choose to implement </a:t>
            </a:r>
            <a:r>
              <a:rPr lang="en-US" dirty="0" err="1">
                <a:solidFill>
                  <a:schemeClr val="accent4"/>
                </a:solidFill>
              </a:rPr>
              <a:t>SlowSort</a:t>
            </a:r>
            <a:endParaRPr lang="en-US" dirty="0">
              <a:solidFill>
                <a:schemeClr val="accent4"/>
              </a:solidFill>
            </a:endParaRPr>
          </a:p>
          <a:p>
            <a:pPr lvl="1"/>
            <a:r>
              <a:rPr lang="en-US" dirty="0">
                <a:solidFill>
                  <a:srgbClr val="CF6E6C"/>
                </a:solidFill>
              </a:rPr>
              <a:t>In practice, this doesn’t usually happen.</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020744" y="4580742"/>
            <a:ext cx="2981833" cy="227725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8122" y="3281470"/>
            <a:ext cx="974455" cy="1299272"/>
          </a:xfrm>
          <a:prstGeom prst="rect">
            <a:avLst/>
          </a:prstGeom>
        </p:spPr>
      </p:pic>
    </p:spTree>
    <p:extLst>
      <p:ext uri="{BB962C8B-B14F-4D97-AF65-F5344CB8AC3E}">
        <p14:creationId xmlns:p14="http://schemas.microsoft.com/office/powerpoint/2010/main" val="17600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0" y="-275696"/>
            <a:ext cx="7886700" cy="1325563"/>
          </a:xfrm>
        </p:spPr>
        <p:txBody>
          <a:bodyPr/>
          <a:lstStyle/>
          <a:p>
            <a:r>
              <a:rPr lang="en-US" dirty="0"/>
              <a:t>How should we implement this?</a:t>
            </a:r>
          </a:p>
        </p:txBody>
      </p:sp>
      <p:sp>
        <p:nvSpPr>
          <p:cNvPr id="3" name="Content Placeholder 2"/>
          <p:cNvSpPr>
            <a:spLocks noGrp="1"/>
          </p:cNvSpPr>
          <p:nvPr>
            <p:ph idx="1"/>
          </p:nvPr>
        </p:nvSpPr>
        <p:spPr>
          <a:xfrm>
            <a:off x="529796" y="1049867"/>
            <a:ext cx="8038471" cy="5970365"/>
          </a:xfrm>
        </p:spPr>
        <p:txBody>
          <a:bodyPr>
            <a:normAutofit fontScale="85000" lnSpcReduction="20000"/>
          </a:bodyPr>
          <a:lstStyle/>
          <a:p>
            <a:pPr>
              <a:lnSpc>
                <a:spcPct val="120000"/>
              </a:lnSpc>
            </a:pPr>
            <a:r>
              <a:rPr lang="en-US" sz="3000" dirty="0"/>
              <a:t>Our pseudocode is easy to understand and analyze, but is not a good way to implement this algorithm.</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r>
              <a:rPr lang="en-US" dirty="0"/>
              <a:t>Instead, implement it </a:t>
            </a:r>
            <a:r>
              <a:rPr lang="en-US" b="1" dirty="0">
                <a:solidFill>
                  <a:schemeClr val="accent4"/>
                </a:solidFill>
              </a:rPr>
              <a:t>in-place</a:t>
            </a:r>
            <a:r>
              <a:rPr lang="en-US" dirty="0"/>
              <a:t> (without separate L and R)</a:t>
            </a:r>
          </a:p>
          <a:p>
            <a:pPr lvl="1">
              <a:lnSpc>
                <a:spcPct val="120000"/>
              </a:lnSpc>
            </a:pPr>
            <a:r>
              <a:rPr lang="en-US" dirty="0"/>
              <a:t>You may have seen this in CS 106b.</a:t>
            </a:r>
          </a:p>
          <a:p>
            <a:pPr lvl="1">
              <a:lnSpc>
                <a:spcPct val="120000"/>
              </a:lnSpc>
            </a:pPr>
            <a:r>
              <a:rPr lang="en-US" dirty="0"/>
              <a:t>Here are some Hungarian Folk Dancers showing you how it’s done: </a:t>
            </a:r>
            <a:r>
              <a:rPr lang="en-US" dirty="0">
                <a:solidFill>
                  <a:srgbClr val="0026FF"/>
                </a:solidFill>
                <a:hlinkClick r:id="rId2"/>
              </a:rPr>
              <a:t>https://www.youtube.com/watch?v=ywWBy6J5gz8</a:t>
            </a:r>
            <a:endParaRPr lang="en-US" dirty="0">
              <a:solidFill>
                <a:srgbClr val="0026FF"/>
              </a:solidFill>
            </a:endParaRPr>
          </a:p>
          <a:p>
            <a:pPr lvl="1">
              <a:lnSpc>
                <a:spcPct val="120000"/>
              </a:lnSpc>
            </a:pPr>
            <a:r>
              <a:rPr lang="en-US" dirty="0"/>
              <a:t>Check out Python notebook for Lecture 5 for</a:t>
            </a:r>
            <a:r>
              <a:rPr lang="en-US" dirty="0">
                <a:solidFill>
                  <a:schemeClr val="accent1"/>
                </a:solidFill>
              </a:rPr>
              <a:t> </a:t>
            </a:r>
            <a:r>
              <a:rPr lang="en-US" dirty="0"/>
              <a:t>two different ways.</a:t>
            </a:r>
          </a:p>
        </p:txBody>
      </p:sp>
      <p:sp>
        <p:nvSpPr>
          <p:cNvPr id="4" name="Content Placeholder 2"/>
          <p:cNvSpPr txBox="1">
            <a:spLocks/>
          </p:cNvSpPr>
          <p:nvPr/>
        </p:nvSpPr>
        <p:spPr>
          <a:xfrm>
            <a:off x="1467651" y="2132227"/>
            <a:ext cx="5715394" cy="2493769"/>
          </a:xfrm>
          <a:prstGeom prst="rect">
            <a:avLst/>
          </a:prstGeom>
          <a:ln>
            <a:solidFill>
              <a:schemeClr val="accent2"/>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QuickSort</a:t>
            </a:r>
            <a:r>
              <a:rPr lang="en-US" dirty="0"/>
              <a:t>(A):</a:t>
            </a:r>
          </a:p>
          <a:p>
            <a:pPr lvl="1"/>
            <a:r>
              <a:rPr lang="en-US" b="1" dirty="0"/>
              <a:t>If </a:t>
            </a:r>
            <a:r>
              <a:rPr lang="en-US" dirty="0" err="1"/>
              <a:t>len</a:t>
            </a:r>
            <a:r>
              <a:rPr lang="en-US" dirty="0"/>
              <a:t>(A) &lt;= 1:</a:t>
            </a:r>
          </a:p>
          <a:p>
            <a:pPr lvl="2"/>
            <a:r>
              <a:rPr lang="en-US" sz="2400" b="1" dirty="0"/>
              <a:t>return</a:t>
            </a:r>
            <a:r>
              <a:rPr lang="en-US" sz="2400" dirty="0"/>
              <a:t> </a:t>
            </a:r>
          </a:p>
          <a:p>
            <a:pPr lvl="1"/>
            <a:r>
              <a:rPr lang="en-US" dirty="0"/>
              <a:t>Pick some x = A[</a:t>
            </a:r>
            <a:r>
              <a:rPr lang="en-US" dirty="0" err="1"/>
              <a:t>i</a:t>
            </a:r>
            <a:r>
              <a:rPr lang="en-US" dirty="0"/>
              <a:t>] at random.  Call this the </a:t>
            </a:r>
            <a:r>
              <a:rPr lang="en-US" dirty="0">
                <a:solidFill>
                  <a:srgbClr val="CF6E6C"/>
                </a:solidFill>
              </a:rPr>
              <a:t>pivot</a:t>
            </a:r>
            <a:r>
              <a:rPr lang="en-US" dirty="0"/>
              <a:t>.</a:t>
            </a:r>
          </a:p>
          <a:p>
            <a:pPr lvl="1"/>
            <a:r>
              <a:rPr lang="en-US" dirty="0">
                <a:solidFill>
                  <a:schemeClr val="accent4"/>
                </a:solidFill>
              </a:rPr>
              <a:t>PARTITION</a:t>
            </a:r>
            <a:r>
              <a:rPr lang="en-US" dirty="0"/>
              <a:t> the rest of A into: </a:t>
            </a:r>
          </a:p>
          <a:p>
            <a:pPr lvl="2"/>
            <a:r>
              <a:rPr lang="en-US" sz="2400" dirty="0">
                <a:solidFill>
                  <a:schemeClr val="accent4"/>
                </a:solidFill>
              </a:rPr>
              <a:t>L (less than x) and </a:t>
            </a:r>
          </a:p>
          <a:p>
            <a:pPr lvl="2"/>
            <a:r>
              <a:rPr lang="en-US" sz="2400" dirty="0">
                <a:solidFill>
                  <a:schemeClr val="accent4"/>
                </a:solidFill>
              </a:rPr>
              <a:t>R (greater than x)</a:t>
            </a:r>
          </a:p>
          <a:p>
            <a:pPr lvl="1"/>
            <a:r>
              <a:rPr lang="en-US" dirty="0"/>
              <a:t>Replace A with  [L, x, R]  </a:t>
            </a:r>
            <a:r>
              <a:rPr lang="en-US" dirty="0">
                <a:solidFill>
                  <a:schemeClr val="accent4"/>
                </a:solidFill>
              </a:rPr>
              <a:t>(that is, rearrange A in this order)</a:t>
            </a:r>
          </a:p>
          <a:p>
            <a:pPr lvl="1"/>
            <a:r>
              <a:rPr lang="en-US" dirty="0" err="1"/>
              <a:t>QuickSort</a:t>
            </a:r>
            <a:r>
              <a:rPr lang="en-US" dirty="0"/>
              <a:t>(L) </a:t>
            </a:r>
          </a:p>
          <a:p>
            <a:pPr lvl="1"/>
            <a:r>
              <a:rPr lang="en-US" dirty="0" err="1"/>
              <a:t>QuickSort</a:t>
            </a:r>
            <a:r>
              <a:rPr lang="en-US" dirty="0"/>
              <a:t>(R) </a:t>
            </a:r>
          </a:p>
          <a:p>
            <a:endParaRPr lang="en-US" dirty="0"/>
          </a:p>
        </p:txBody>
      </p:sp>
    </p:spTree>
    <p:extLst>
      <p:ext uri="{BB962C8B-B14F-4D97-AF65-F5344CB8AC3E}">
        <p14:creationId xmlns:p14="http://schemas.microsoft.com/office/powerpoint/2010/main" val="8320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04189" y="2573217"/>
            <a:ext cx="6396728" cy="1325563"/>
          </a:xfrm>
        </p:spPr>
        <p:txBody>
          <a:bodyPr>
            <a:normAutofit/>
          </a:bodyPr>
          <a:lstStyle/>
          <a:p>
            <a:r>
              <a:rPr lang="en-US" sz="4000" dirty="0"/>
              <a:t>A better way to do Partition</a:t>
            </a:r>
          </a:p>
        </p:txBody>
      </p:sp>
      <p:grpSp>
        <p:nvGrpSpPr>
          <p:cNvPr id="12" name="Group 11"/>
          <p:cNvGrpSpPr/>
          <p:nvPr/>
        </p:nvGrpSpPr>
        <p:grpSpPr>
          <a:xfrm>
            <a:off x="1205540" y="543902"/>
            <a:ext cx="4129549" cy="606476"/>
            <a:chOff x="1120876" y="1325563"/>
            <a:chExt cx="4232781" cy="753960"/>
          </a:xfrm>
        </p:grpSpPr>
        <p:sp>
          <p:nvSpPr>
            <p:cNvPr id="5" name="Rectangle 4"/>
            <p:cNvSpPr/>
            <p:nvPr/>
          </p:nvSpPr>
          <p:spPr>
            <a:xfrm>
              <a:off x="1120876"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6" name="Rectangle 5"/>
            <p:cNvSpPr/>
            <p:nvPr/>
          </p:nvSpPr>
          <p:spPr>
            <a:xfrm>
              <a:off x="1725559"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7" name="Rectangle 6"/>
            <p:cNvSpPr/>
            <p:nvPr/>
          </p:nvSpPr>
          <p:spPr>
            <a:xfrm>
              <a:off x="2330242"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8" name="Rectangle 7"/>
            <p:cNvSpPr/>
            <p:nvPr/>
          </p:nvSpPr>
          <p:spPr>
            <a:xfrm>
              <a:off x="2934925"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9" name="Rectangle 8"/>
            <p:cNvSpPr/>
            <p:nvPr/>
          </p:nvSpPr>
          <p:spPr>
            <a:xfrm>
              <a:off x="3539608"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0" name="Rectangle 9"/>
            <p:cNvSpPr/>
            <p:nvPr/>
          </p:nvSpPr>
          <p:spPr>
            <a:xfrm>
              <a:off x="4144291"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1" name="Rectangle 10"/>
            <p:cNvSpPr/>
            <p:nvPr/>
          </p:nvSpPr>
          <p:spPr>
            <a:xfrm>
              <a:off x="4748974"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grpSp>
      <p:grpSp>
        <p:nvGrpSpPr>
          <p:cNvPr id="13" name="Group 12"/>
          <p:cNvGrpSpPr/>
          <p:nvPr/>
        </p:nvGrpSpPr>
        <p:grpSpPr>
          <a:xfrm>
            <a:off x="1205540" y="1470913"/>
            <a:ext cx="4129549" cy="606476"/>
            <a:chOff x="1120876" y="1325563"/>
            <a:chExt cx="4232781" cy="753960"/>
          </a:xfrm>
        </p:grpSpPr>
        <p:sp>
          <p:nvSpPr>
            <p:cNvPr id="15" name="Rectangle 14"/>
            <p:cNvSpPr/>
            <p:nvPr/>
          </p:nvSpPr>
          <p:spPr>
            <a:xfrm>
              <a:off x="1120876"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p:cNvSpPr/>
            <p:nvPr/>
          </p:nvSpPr>
          <p:spPr>
            <a:xfrm>
              <a:off x="1725559"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7" name="Rectangle 16"/>
            <p:cNvSpPr/>
            <p:nvPr/>
          </p:nvSpPr>
          <p:spPr>
            <a:xfrm>
              <a:off x="2330242"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18" name="Rectangle 17"/>
            <p:cNvSpPr/>
            <p:nvPr/>
          </p:nvSpPr>
          <p:spPr>
            <a:xfrm>
              <a:off x="2934925"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9" name="Rectangle 18"/>
            <p:cNvSpPr/>
            <p:nvPr/>
          </p:nvSpPr>
          <p:spPr>
            <a:xfrm>
              <a:off x="3539608"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20" name="Rectangle 19"/>
            <p:cNvSpPr/>
            <p:nvPr/>
          </p:nvSpPr>
          <p:spPr>
            <a:xfrm>
              <a:off x="4144291"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21" name="Rectangle 20"/>
            <p:cNvSpPr/>
            <p:nvPr/>
          </p:nvSpPr>
          <p:spPr>
            <a:xfrm>
              <a:off x="4748974"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grpSp>
      <p:grpSp>
        <p:nvGrpSpPr>
          <p:cNvPr id="22" name="Group 21"/>
          <p:cNvGrpSpPr/>
          <p:nvPr/>
        </p:nvGrpSpPr>
        <p:grpSpPr>
          <a:xfrm>
            <a:off x="1205541" y="3091098"/>
            <a:ext cx="4129549" cy="606476"/>
            <a:chOff x="1120876" y="1325563"/>
            <a:chExt cx="4232781" cy="753960"/>
          </a:xfrm>
        </p:grpSpPr>
        <p:sp>
          <p:nvSpPr>
            <p:cNvPr id="24" name="Rectangle 23"/>
            <p:cNvSpPr/>
            <p:nvPr/>
          </p:nvSpPr>
          <p:spPr>
            <a:xfrm>
              <a:off x="1120876"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25" name="Rectangle 24"/>
            <p:cNvSpPr/>
            <p:nvPr/>
          </p:nvSpPr>
          <p:spPr>
            <a:xfrm>
              <a:off x="1725559"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26" name="Rectangle 25"/>
            <p:cNvSpPr/>
            <p:nvPr/>
          </p:nvSpPr>
          <p:spPr>
            <a:xfrm>
              <a:off x="2330242"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27" name="Rectangle 26"/>
            <p:cNvSpPr/>
            <p:nvPr/>
          </p:nvSpPr>
          <p:spPr>
            <a:xfrm>
              <a:off x="2934925"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28" name="Rectangle 27"/>
            <p:cNvSpPr/>
            <p:nvPr/>
          </p:nvSpPr>
          <p:spPr>
            <a:xfrm>
              <a:off x="3539608"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29" name="Rectangle 28"/>
            <p:cNvSpPr/>
            <p:nvPr/>
          </p:nvSpPr>
          <p:spPr>
            <a:xfrm>
              <a:off x="4144291"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0" name="Rectangle 29"/>
            <p:cNvSpPr/>
            <p:nvPr/>
          </p:nvSpPr>
          <p:spPr>
            <a:xfrm>
              <a:off x="4748974"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grpSp>
      <p:grpSp>
        <p:nvGrpSpPr>
          <p:cNvPr id="31" name="Group 30"/>
          <p:cNvGrpSpPr/>
          <p:nvPr/>
        </p:nvGrpSpPr>
        <p:grpSpPr>
          <a:xfrm>
            <a:off x="1205541" y="4018109"/>
            <a:ext cx="4129549" cy="606476"/>
            <a:chOff x="1120876" y="1325563"/>
            <a:chExt cx="4232781" cy="753960"/>
          </a:xfrm>
        </p:grpSpPr>
        <p:sp>
          <p:nvSpPr>
            <p:cNvPr id="33" name="Rectangle 32"/>
            <p:cNvSpPr/>
            <p:nvPr/>
          </p:nvSpPr>
          <p:spPr>
            <a:xfrm>
              <a:off x="1120876"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4" name="Rectangle 33"/>
            <p:cNvSpPr/>
            <p:nvPr/>
          </p:nvSpPr>
          <p:spPr>
            <a:xfrm>
              <a:off x="1725559"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5" name="Rectangle 34"/>
            <p:cNvSpPr/>
            <p:nvPr/>
          </p:nvSpPr>
          <p:spPr>
            <a:xfrm>
              <a:off x="2330242"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6" name="Rectangle 35"/>
            <p:cNvSpPr/>
            <p:nvPr/>
          </p:nvSpPr>
          <p:spPr>
            <a:xfrm>
              <a:off x="2934925"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7" name="Rectangle 36"/>
            <p:cNvSpPr/>
            <p:nvPr/>
          </p:nvSpPr>
          <p:spPr>
            <a:xfrm>
              <a:off x="3539608"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8" name="Rectangle 37"/>
            <p:cNvSpPr/>
            <p:nvPr/>
          </p:nvSpPr>
          <p:spPr>
            <a:xfrm>
              <a:off x="4144291"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9" name="Rectangle 38"/>
            <p:cNvSpPr/>
            <p:nvPr/>
          </p:nvSpPr>
          <p:spPr>
            <a:xfrm>
              <a:off x="4748974"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grpSp>
      <p:grpSp>
        <p:nvGrpSpPr>
          <p:cNvPr id="40" name="Group 39"/>
          <p:cNvGrpSpPr/>
          <p:nvPr/>
        </p:nvGrpSpPr>
        <p:grpSpPr>
          <a:xfrm>
            <a:off x="1205540" y="4945120"/>
            <a:ext cx="4129549" cy="606476"/>
            <a:chOff x="1120876" y="1325563"/>
            <a:chExt cx="4232781" cy="753960"/>
          </a:xfrm>
        </p:grpSpPr>
        <p:sp>
          <p:nvSpPr>
            <p:cNvPr id="42" name="Rectangle 41"/>
            <p:cNvSpPr/>
            <p:nvPr/>
          </p:nvSpPr>
          <p:spPr>
            <a:xfrm>
              <a:off x="1120876"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43" name="Rectangle 42"/>
            <p:cNvSpPr/>
            <p:nvPr/>
          </p:nvSpPr>
          <p:spPr>
            <a:xfrm>
              <a:off x="1725559"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44" name="Rectangle 43"/>
            <p:cNvSpPr/>
            <p:nvPr/>
          </p:nvSpPr>
          <p:spPr>
            <a:xfrm>
              <a:off x="2330242"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45" name="Rectangle 44"/>
            <p:cNvSpPr/>
            <p:nvPr/>
          </p:nvSpPr>
          <p:spPr>
            <a:xfrm>
              <a:off x="2934925"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46" name="Rectangle 45"/>
            <p:cNvSpPr/>
            <p:nvPr/>
          </p:nvSpPr>
          <p:spPr>
            <a:xfrm>
              <a:off x="3539608"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47" name="Rectangle 46"/>
            <p:cNvSpPr/>
            <p:nvPr/>
          </p:nvSpPr>
          <p:spPr>
            <a:xfrm>
              <a:off x="4144291"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48" name="Rectangle 47"/>
            <p:cNvSpPr/>
            <p:nvPr/>
          </p:nvSpPr>
          <p:spPr>
            <a:xfrm>
              <a:off x="4748974"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grpSp>
      <p:grpSp>
        <p:nvGrpSpPr>
          <p:cNvPr id="49" name="Group 48"/>
          <p:cNvGrpSpPr/>
          <p:nvPr/>
        </p:nvGrpSpPr>
        <p:grpSpPr>
          <a:xfrm>
            <a:off x="1205540" y="5872131"/>
            <a:ext cx="4129549" cy="606476"/>
            <a:chOff x="1120876" y="1325563"/>
            <a:chExt cx="4232781" cy="753960"/>
          </a:xfrm>
        </p:grpSpPr>
        <p:sp>
          <p:nvSpPr>
            <p:cNvPr id="51" name="Rectangle 50"/>
            <p:cNvSpPr/>
            <p:nvPr/>
          </p:nvSpPr>
          <p:spPr>
            <a:xfrm>
              <a:off x="1120876"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2" name="Rectangle 51"/>
            <p:cNvSpPr/>
            <p:nvPr/>
          </p:nvSpPr>
          <p:spPr>
            <a:xfrm>
              <a:off x="1725559" y="1325563"/>
              <a:ext cx="604683" cy="75396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53" name="Rectangle 52"/>
            <p:cNvSpPr/>
            <p:nvPr/>
          </p:nvSpPr>
          <p:spPr>
            <a:xfrm>
              <a:off x="2330242" y="1325563"/>
              <a:ext cx="604683" cy="753960"/>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54" name="Rectangle 53"/>
            <p:cNvSpPr/>
            <p:nvPr/>
          </p:nvSpPr>
          <p:spPr>
            <a:xfrm>
              <a:off x="2934925"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55" name="Rectangle 54"/>
            <p:cNvSpPr/>
            <p:nvPr/>
          </p:nvSpPr>
          <p:spPr>
            <a:xfrm>
              <a:off x="3539608"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56" name="Rectangle 55"/>
            <p:cNvSpPr/>
            <p:nvPr/>
          </p:nvSpPr>
          <p:spPr>
            <a:xfrm>
              <a:off x="4144291"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57" name="Rectangle 56"/>
            <p:cNvSpPr/>
            <p:nvPr/>
          </p:nvSpPr>
          <p:spPr>
            <a:xfrm>
              <a:off x="4748974" y="1325563"/>
              <a:ext cx="604683" cy="75396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grpSp>
      <p:cxnSp>
        <p:nvCxnSpPr>
          <p:cNvPr id="59" name="Straight Connector 58"/>
          <p:cNvCxnSpPr/>
          <p:nvPr/>
        </p:nvCxnSpPr>
        <p:spPr>
          <a:xfrm>
            <a:off x="973140" y="356745"/>
            <a:ext cx="0" cy="943897"/>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02304" y="356746"/>
            <a:ext cx="0" cy="9438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05540" y="1300643"/>
            <a:ext cx="0" cy="943897"/>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80495" y="1312610"/>
            <a:ext cx="0" cy="9438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795475" y="2922387"/>
            <a:ext cx="0" cy="943897"/>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75346" y="2922387"/>
            <a:ext cx="0" cy="9438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70664" y="3866284"/>
            <a:ext cx="0" cy="943897"/>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55450" y="3849397"/>
            <a:ext cx="0" cy="9438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4612416" y="368713"/>
            <a:ext cx="870155" cy="943897"/>
          </a:xfrm>
          <a:prstGeom prst="roundRect">
            <a:avLst/>
          </a:prstGeom>
          <a:noFill/>
          <a:ln w="76200">
            <a:solidFill>
              <a:srgbClr val="CF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84711" y="143792"/>
            <a:ext cx="1209368" cy="400110"/>
          </a:xfrm>
          <a:prstGeom prst="rect">
            <a:avLst/>
          </a:prstGeom>
          <a:noFill/>
        </p:spPr>
        <p:txBody>
          <a:bodyPr wrap="square" rtlCol="0">
            <a:spAutoFit/>
          </a:bodyPr>
          <a:lstStyle/>
          <a:p>
            <a:r>
              <a:rPr lang="en-US" sz="2000" b="1" dirty="0">
                <a:solidFill>
                  <a:srgbClr val="CF6E6C"/>
                </a:solidFill>
              </a:rPr>
              <a:t>Pivot</a:t>
            </a:r>
          </a:p>
        </p:txBody>
      </p:sp>
      <p:cxnSp>
        <p:nvCxnSpPr>
          <p:cNvPr id="96" name="Straight Connector 95"/>
          <p:cNvCxnSpPr/>
          <p:nvPr/>
        </p:nvCxnSpPr>
        <p:spPr>
          <a:xfrm>
            <a:off x="2385414" y="4793294"/>
            <a:ext cx="0" cy="943897"/>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45153" y="4776409"/>
            <a:ext cx="0" cy="9438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1480956" y="2182765"/>
            <a:ext cx="1240557" cy="440317"/>
          </a:xfrm>
          <a:custGeom>
            <a:avLst/>
            <a:gdLst>
              <a:gd name="connsiteX0" fmla="*/ 49057 w 1240557"/>
              <a:gd name="connsiteY0" fmla="*/ 0 h 314331"/>
              <a:gd name="connsiteX1" fmla="*/ 122799 w 1240557"/>
              <a:gd name="connsiteY1" fmla="*/ 280220 h 314331"/>
              <a:gd name="connsiteX2" fmla="*/ 1110940 w 1240557"/>
              <a:gd name="connsiteY2" fmla="*/ 280220 h 314331"/>
              <a:gd name="connsiteX3" fmla="*/ 1228928 w 1240557"/>
              <a:gd name="connsiteY3" fmla="*/ 14749 h 314331"/>
            </a:gdLst>
            <a:ahLst/>
            <a:cxnLst>
              <a:cxn ang="0">
                <a:pos x="connsiteX0" y="connsiteY0"/>
              </a:cxn>
              <a:cxn ang="0">
                <a:pos x="connsiteX1" y="connsiteY1"/>
              </a:cxn>
              <a:cxn ang="0">
                <a:pos x="connsiteX2" y="connsiteY2"/>
              </a:cxn>
              <a:cxn ang="0">
                <a:pos x="connsiteX3" y="connsiteY3"/>
              </a:cxn>
            </a:cxnLst>
            <a:rect l="l" t="t" r="r" b="b"/>
            <a:pathLst>
              <a:path w="1240557" h="314331">
                <a:moveTo>
                  <a:pt x="49057" y="0"/>
                </a:moveTo>
                <a:cubicBezTo>
                  <a:pt x="-2562" y="116758"/>
                  <a:pt x="-54181" y="233517"/>
                  <a:pt x="122799" y="280220"/>
                </a:cubicBezTo>
                <a:cubicBezTo>
                  <a:pt x="299779" y="326923"/>
                  <a:pt x="926585" y="324465"/>
                  <a:pt x="1110940" y="280220"/>
                </a:cubicBezTo>
                <a:cubicBezTo>
                  <a:pt x="1295295" y="235975"/>
                  <a:pt x="1228928" y="14749"/>
                  <a:pt x="1228928" y="14749"/>
                </a:cubicBezTo>
              </a:path>
            </a:pathLst>
          </a:custGeom>
          <a:noFill/>
          <a:ln w="28575">
            <a:solidFill>
              <a:srgbClr val="CF6E6C"/>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754112" y="2269045"/>
            <a:ext cx="1401105" cy="369332"/>
          </a:xfrm>
          <a:prstGeom prst="rect">
            <a:avLst/>
          </a:prstGeom>
          <a:noFill/>
        </p:spPr>
        <p:txBody>
          <a:bodyPr wrap="square" rtlCol="0">
            <a:spAutoFit/>
          </a:bodyPr>
          <a:lstStyle/>
          <a:p>
            <a:r>
              <a:rPr lang="en-US" b="1" dirty="0">
                <a:solidFill>
                  <a:srgbClr val="CF6E6C"/>
                </a:solidFill>
              </a:rPr>
              <a:t>Swap!</a:t>
            </a:r>
          </a:p>
        </p:txBody>
      </p:sp>
      <p:grpSp>
        <p:nvGrpSpPr>
          <p:cNvPr id="128" name="Group 127"/>
          <p:cNvGrpSpPr/>
          <p:nvPr/>
        </p:nvGrpSpPr>
        <p:grpSpPr>
          <a:xfrm>
            <a:off x="6087963" y="1179871"/>
            <a:ext cx="3583867" cy="4984955"/>
            <a:chOff x="6032081" y="1179871"/>
            <a:chExt cx="3583867" cy="4984955"/>
          </a:xfrm>
        </p:grpSpPr>
        <p:sp>
          <p:nvSpPr>
            <p:cNvPr id="127" name="Rounded Rectangle 126"/>
            <p:cNvSpPr/>
            <p:nvPr/>
          </p:nvSpPr>
          <p:spPr>
            <a:xfrm>
              <a:off x="6032081" y="1179871"/>
              <a:ext cx="3583867" cy="4984955"/>
            </a:xfrm>
            <a:prstGeom prst="roundRect">
              <a:avLst/>
            </a:prstGeom>
            <a:solidFill>
              <a:srgbClr val="E6FCC7"/>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6292619" y="1479667"/>
              <a:ext cx="2792377" cy="4419752"/>
              <a:chOff x="6231172" y="1368039"/>
              <a:chExt cx="2792377" cy="4419752"/>
            </a:xfrm>
          </p:grpSpPr>
          <p:sp>
            <p:nvSpPr>
              <p:cNvPr id="99" name="TextBox 98"/>
              <p:cNvSpPr txBox="1"/>
              <p:nvPr/>
            </p:nvSpPr>
            <p:spPr>
              <a:xfrm>
                <a:off x="6231172" y="1550806"/>
                <a:ext cx="2271251" cy="400110"/>
              </a:xfrm>
              <a:prstGeom prst="rect">
                <a:avLst/>
              </a:prstGeom>
              <a:noFill/>
            </p:spPr>
            <p:txBody>
              <a:bodyPr wrap="square" rtlCol="0">
                <a:spAutoFit/>
              </a:bodyPr>
              <a:lstStyle/>
              <a:p>
                <a:r>
                  <a:rPr lang="en-US" sz="2000" dirty="0"/>
                  <a:t>Initialize       and </a:t>
                </a:r>
              </a:p>
            </p:txBody>
          </p:sp>
          <p:cxnSp>
            <p:nvCxnSpPr>
              <p:cNvPr id="100" name="Straight Connector 99"/>
              <p:cNvCxnSpPr/>
              <p:nvPr/>
            </p:nvCxnSpPr>
            <p:spPr>
              <a:xfrm>
                <a:off x="7366797" y="1416388"/>
                <a:ext cx="1" cy="653092"/>
              </a:xfrm>
              <a:prstGeom prst="line">
                <a:avLst/>
              </a:prstGeom>
              <a:ln w="76200">
                <a:solidFill>
                  <a:srgbClr val="FF64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163834" y="1368039"/>
                <a:ext cx="1" cy="653092"/>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75422" y="2248176"/>
                <a:ext cx="2182751" cy="400110"/>
              </a:xfrm>
              <a:prstGeom prst="rect">
                <a:avLst/>
              </a:prstGeom>
              <a:noFill/>
            </p:spPr>
            <p:txBody>
              <a:bodyPr wrap="square" rtlCol="0">
                <a:spAutoFit/>
              </a:bodyPr>
              <a:lstStyle/>
              <a:p>
                <a:r>
                  <a:rPr lang="en-US" sz="2000" dirty="0"/>
                  <a:t>Step    forward.</a:t>
                </a:r>
              </a:p>
            </p:txBody>
          </p:sp>
          <p:cxnSp>
            <p:nvCxnSpPr>
              <p:cNvPr id="104" name="Straight Connector 103"/>
              <p:cNvCxnSpPr/>
              <p:nvPr/>
            </p:nvCxnSpPr>
            <p:spPr>
              <a:xfrm>
                <a:off x="6915142" y="2121685"/>
                <a:ext cx="1" cy="653092"/>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275422" y="2941325"/>
                <a:ext cx="2748127" cy="1631216"/>
              </a:xfrm>
              <a:prstGeom prst="rect">
                <a:avLst/>
              </a:prstGeom>
              <a:noFill/>
            </p:spPr>
            <p:txBody>
              <a:bodyPr wrap="square" rtlCol="0">
                <a:spAutoFit/>
              </a:bodyPr>
              <a:lstStyle/>
              <a:p>
                <a:r>
                  <a:rPr lang="en-US" sz="2000" dirty="0"/>
                  <a:t>When    sees something smaller than the pivot, </a:t>
                </a:r>
                <a:r>
                  <a:rPr lang="en-US" sz="2000" b="1" dirty="0">
                    <a:solidFill>
                      <a:srgbClr val="CF6E6C"/>
                    </a:solidFill>
                  </a:rPr>
                  <a:t>swap</a:t>
                </a:r>
                <a:r>
                  <a:rPr lang="en-US" sz="2000" dirty="0"/>
                  <a:t> the things ahead of the bars and </a:t>
                </a:r>
                <a:r>
                  <a:rPr lang="en-US" sz="2000"/>
                  <a:t>increment both bars.</a:t>
                </a:r>
                <a:endParaRPr lang="en-US" sz="2000" dirty="0"/>
              </a:p>
            </p:txBody>
          </p:sp>
          <p:sp>
            <p:nvSpPr>
              <p:cNvPr id="106" name="TextBox 105"/>
              <p:cNvSpPr txBox="1"/>
              <p:nvPr/>
            </p:nvSpPr>
            <p:spPr>
              <a:xfrm>
                <a:off x="6231172" y="4772128"/>
                <a:ext cx="2748127" cy="1015663"/>
              </a:xfrm>
              <a:prstGeom prst="rect">
                <a:avLst/>
              </a:prstGeom>
              <a:noFill/>
            </p:spPr>
            <p:txBody>
              <a:bodyPr wrap="square" rtlCol="0">
                <a:spAutoFit/>
              </a:bodyPr>
              <a:lstStyle/>
              <a:p>
                <a:r>
                  <a:rPr lang="en-US" sz="2000" dirty="0"/>
                  <a:t>Repeat till the end, then put the pivot in the right place.</a:t>
                </a:r>
              </a:p>
            </p:txBody>
          </p:sp>
          <p:cxnSp>
            <p:nvCxnSpPr>
              <p:cNvPr id="120" name="Straight Connector 119"/>
              <p:cNvCxnSpPr/>
              <p:nvPr/>
            </p:nvCxnSpPr>
            <p:spPr>
              <a:xfrm>
                <a:off x="7093967" y="2941325"/>
                <a:ext cx="5539" cy="373597"/>
              </a:xfrm>
              <a:prstGeom prst="line">
                <a:avLst/>
              </a:prstGeom>
              <a:ln w="76200">
                <a:solidFill>
                  <a:srgbClr val="0026FF"/>
                </a:solidFill>
              </a:ln>
            </p:spPr>
            <p:style>
              <a:lnRef idx="1">
                <a:schemeClr val="accent1"/>
              </a:lnRef>
              <a:fillRef idx="0">
                <a:schemeClr val="accent1"/>
              </a:fillRef>
              <a:effectRef idx="0">
                <a:schemeClr val="accent1"/>
              </a:effectRef>
              <a:fontRef idx="minor">
                <a:schemeClr val="tx1"/>
              </a:fontRef>
            </p:style>
          </p:cxnSp>
        </p:grpSp>
      </p:grpSp>
      <p:sp>
        <p:nvSpPr>
          <p:cNvPr id="129" name="TextBox 128"/>
          <p:cNvSpPr txBox="1"/>
          <p:nvPr/>
        </p:nvSpPr>
        <p:spPr>
          <a:xfrm>
            <a:off x="5362008" y="6189805"/>
            <a:ext cx="3746082" cy="369332"/>
          </a:xfrm>
          <a:prstGeom prst="rect">
            <a:avLst/>
          </a:prstGeom>
          <a:noFill/>
        </p:spPr>
        <p:txBody>
          <a:bodyPr wrap="square" rtlCol="0">
            <a:spAutoFit/>
          </a:bodyPr>
          <a:lstStyle/>
          <a:p>
            <a:pPr algn="r"/>
            <a:r>
              <a:rPr lang="en-US" dirty="0">
                <a:solidFill>
                  <a:schemeClr val="bg2">
                    <a:lumMod val="50000"/>
                  </a:schemeClr>
                </a:solidFill>
              </a:rPr>
              <a:t>See lecture 5 Python notebook.</a:t>
            </a:r>
          </a:p>
        </p:txBody>
      </p:sp>
      <p:sp>
        <p:nvSpPr>
          <p:cNvPr id="3" name="TextBox 2"/>
          <p:cNvSpPr txBox="1"/>
          <p:nvPr/>
        </p:nvSpPr>
        <p:spPr>
          <a:xfrm>
            <a:off x="5613874" y="466331"/>
            <a:ext cx="3642849" cy="646331"/>
          </a:xfrm>
          <a:prstGeom prst="rect">
            <a:avLst/>
          </a:prstGeom>
          <a:noFill/>
        </p:spPr>
        <p:txBody>
          <a:bodyPr wrap="square" rtlCol="0">
            <a:spAutoFit/>
          </a:bodyPr>
          <a:lstStyle/>
          <a:p>
            <a:r>
              <a:rPr lang="en-US" dirty="0">
                <a:solidFill>
                  <a:srgbClr val="CF6E6C"/>
                </a:solidFill>
              </a:rPr>
              <a:t>Choose it randomly, then swap it with the last one, so it’s at the end.</a:t>
            </a:r>
          </a:p>
        </p:txBody>
      </p:sp>
    </p:spTree>
    <p:extLst>
      <p:ext uri="{BB962C8B-B14F-4D97-AF65-F5344CB8AC3E}">
        <p14:creationId xmlns:p14="http://schemas.microsoft.com/office/powerpoint/2010/main" val="5203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06" y="196351"/>
            <a:ext cx="7886700" cy="1325563"/>
          </a:xfrm>
        </p:spPr>
        <p:txBody>
          <a:bodyPr>
            <a:normAutofit fontScale="90000"/>
          </a:bodyPr>
          <a:lstStyle/>
          <a:p>
            <a:r>
              <a:rPr lang="en-US" dirty="0" err="1"/>
              <a:t>QuickSort</a:t>
            </a:r>
            <a:r>
              <a:rPr lang="en-US" dirty="0"/>
              <a:t> vs. </a:t>
            </a:r>
            <a:br>
              <a:rPr lang="en-US" dirty="0"/>
            </a:br>
            <a:r>
              <a:rPr lang="en-US" dirty="0"/>
              <a:t>smarter </a:t>
            </a:r>
            <a:r>
              <a:rPr lang="en-US" dirty="0" err="1"/>
              <a:t>QuickSort</a:t>
            </a:r>
            <a:r>
              <a:rPr lang="en-US" dirty="0"/>
              <a:t> vs.</a:t>
            </a:r>
            <a:br>
              <a:rPr lang="en-US" dirty="0"/>
            </a:br>
            <a:r>
              <a:rPr lang="en-US" dirty="0" err="1"/>
              <a:t>Mergesort</a:t>
            </a:r>
            <a:r>
              <a:rPr lang="en-US" dirty="0"/>
              <a:t>?</a:t>
            </a:r>
          </a:p>
        </p:txBody>
      </p:sp>
      <p:sp>
        <p:nvSpPr>
          <p:cNvPr id="3" name="Content Placeholder 2"/>
          <p:cNvSpPr>
            <a:spLocks noGrp="1"/>
          </p:cNvSpPr>
          <p:nvPr>
            <p:ph idx="1"/>
          </p:nvPr>
        </p:nvSpPr>
        <p:spPr/>
        <p:txBody>
          <a:bodyPr/>
          <a:lstStyle/>
          <a:p>
            <a:r>
              <a:rPr lang="en-US" dirty="0">
                <a:solidFill>
                  <a:schemeClr val="accent4"/>
                </a:solidFill>
              </a:rPr>
              <a:t>All seem pretty comparable</a:t>
            </a:r>
            <a:r>
              <a:rPr lang="mr-IN" dirty="0">
                <a:solidFill>
                  <a:schemeClr val="accent4"/>
                </a:solidFill>
              </a:rPr>
              <a:t>…</a:t>
            </a:r>
            <a:endParaRPr lang="en-US" dirty="0">
              <a:solidFill>
                <a:schemeClr val="accent4"/>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0704" y="-20124"/>
            <a:ext cx="2170165" cy="171081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460" y="767262"/>
            <a:ext cx="2246540" cy="754652"/>
          </a:xfrm>
          <a:prstGeom prst="rect">
            <a:avLst/>
          </a:prstGeom>
        </p:spPr>
      </p:pic>
      <p:sp>
        <p:nvSpPr>
          <p:cNvPr id="7" name="TextBox 6"/>
          <p:cNvSpPr txBox="1"/>
          <p:nvPr/>
        </p:nvSpPr>
        <p:spPr>
          <a:xfrm>
            <a:off x="5485243" y="1544514"/>
            <a:ext cx="3682348" cy="369332"/>
          </a:xfrm>
          <a:prstGeom prst="rect">
            <a:avLst/>
          </a:prstGeom>
          <a:noFill/>
        </p:spPr>
        <p:txBody>
          <a:bodyPr wrap="square" rtlCol="0">
            <a:spAutoFit/>
          </a:bodyPr>
          <a:lstStyle/>
          <a:p>
            <a:r>
              <a:rPr lang="en-US" dirty="0">
                <a:solidFill>
                  <a:schemeClr val="accent1"/>
                </a:solidFill>
              </a:rPr>
              <a:t>See Python notebook for Lecture 5</a:t>
            </a:r>
          </a:p>
        </p:txBody>
      </p:sp>
      <p:sp>
        <p:nvSpPr>
          <p:cNvPr id="8" name="TextBox 7"/>
          <p:cNvSpPr txBox="1"/>
          <p:nvPr/>
        </p:nvSpPr>
        <p:spPr>
          <a:xfrm>
            <a:off x="6760791" y="4774304"/>
            <a:ext cx="2279969" cy="1477328"/>
          </a:xfrm>
          <a:prstGeom prst="rect">
            <a:avLst/>
          </a:prstGeom>
          <a:noFill/>
        </p:spPr>
        <p:txBody>
          <a:bodyPr wrap="square" rtlCol="0">
            <a:spAutoFit/>
          </a:bodyPr>
          <a:lstStyle/>
          <a:p>
            <a:r>
              <a:rPr lang="en-US" dirty="0">
                <a:solidFill>
                  <a:srgbClr val="00B050"/>
                </a:solidFill>
              </a:rPr>
              <a:t>In-place partition function uses less space, and also is a smidge faster in this implementation.</a:t>
            </a:r>
          </a:p>
        </p:txBody>
      </p:sp>
      <p:sp>
        <p:nvSpPr>
          <p:cNvPr id="12" name="TextBox 11"/>
          <p:cNvSpPr txBox="1"/>
          <p:nvPr/>
        </p:nvSpPr>
        <p:spPr>
          <a:xfrm>
            <a:off x="6760791" y="2216850"/>
            <a:ext cx="2256209" cy="1815882"/>
          </a:xfrm>
          <a:prstGeom prst="rect">
            <a:avLst/>
          </a:prstGeom>
          <a:noFill/>
        </p:spPr>
        <p:txBody>
          <a:bodyPr wrap="square" rtlCol="0">
            <a:spAutoFit/>
          </a:bodyPr>
          <a:lstStyle/>
          <a:p>
            <a:pPr algn="r"/>
            <a:r>
              <a:rPr lang="en-US" sz="1600" dirty="0">
                <a:solidFill>
                  <a:schemeClr val="tx1">
                    <a:lumMod val="75000"/>
                    <a:lumOff val="25000"/>
                  </a:schemeClr>
                </a:solidFill>
              </a:rPr>
              <a:t>Hoare Partition is a different way of doing it (c.f. CLRS Problem 7-1), which you might have seen elsewhere.  You are not responsible for knowing it for this class.</a:t>
            </a:r>
          </a:p>
        </p:txBody>
      </p:sp>
      <p:pic>
        <p:nvPicPr>
          <p:cNvPr id="4" name="Picture 3">
            <a:extLst>
              <a:ext uri="{FF2B5EF4-FFF2-40B4-BE49-F238E27FC236}">
                <a16:creationId xmlns:a16="http://schemas.microsoft.com/office/drawing/2014/main" id="{CA9D426F-08FD-524C-9966-19B422F790F7}"/>
              </a:ext>
            </a:extLst>
          </p:cNvPr>
          <p:cNvPicPr>
            <a:picLocks noChangeAspect="1"/>
          </p:cNvPicPr>
          <p:nvPr/>
        </p:nvPicPr>
        <p:blipFill>
          <a:blip r:embed="rId4"/>
          <a:stretch>
            <a:fillRect/>
          </a:stretch>
        </p:blipFill>
        <p:spPr>
          <a:xfrm>
            <a:off x="313999" y="2527821"/>
            <a:ext cx="6272212" cy="4161077"/>
          </a:xfrm>
          <a:prstGeom prst="rect">
            <a:avLst/>
          </a:prstGeom>
        </p:spPr>
      </p:pic>
      <p:cxnSp>
        <p:nvCxnSpPr>
          <p:cNvPr id="10" name="Straight Connector 9"/>
          <p:cNvCxnSpPr>
            <a:cxnSpLocks/>
          </p:cNvCxnSpPr>
          <p:nvPr/>
        </p:nvCxnSpPr>
        <p:spPr>
          <a:xfrm flipH="1" flipV="1">
            <a:off x="5686816" y="4032732"/>
            <a:ext cx="1150221" cy="802833"/>
          </a:xfrm>
          <a:prstGeom prst="line">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16A04E1-FDC2-5746-8B74-EAAE1E5CD7F9}"/>
              </a:ext>
            </a:extLst>
          </p:cNvPr>
          <p:cNvSpPr/>
          <p:nvPr/>
        </p:nvSpPr>
        <p:spPr>
          <a:xfrm>
            <a:off x="3031299" y="3444658"/>
            <a:ext cx="1149257" cy="200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7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31" y="50799"/>
            <a:ext cx="7886700" cy="1017215"/>
          </a:xfrm>
        </p:spPr>
        <p:txBody>
          <a:bodyPr/>
          <a:lstStyle/>
          <a:p>
            <a:r>
              <a:rPr lang="en-US" dirty="0" err="1"/>
              <a:t>QuickSort</a:t>
            </a:r>
            <a:r>
              <a:rPr lang="en-US" dirty="0"/>
              <a:t> vs </a:t>
            </a:r>
            <a:r>
              <a:rPr lang="en-US" dirty="0" err="1"/>
              <a:t>MergeSort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1901132"/>
              </p:ext>
            </p:extLst>
          </p:nvPr>
        </p:nvGraphicFramePr>
        <p:xfrm>
          <a:off x="319730" y="1096118"/>
          <a:ext cx="7095867" cy="5553445"/>
        </p:xfrm>
        <a:graphic>
          <a:graphicData uri="http://schemas.openxmlformats.org/drawingml/2006/table">
            <a:tbl>
              <a:tblPr firstRow="1" firstCol="1" bandRow="1">
                <a:tableStyleId>{5C22544A-7EE6-4342-B048-85BDC9FD1C3A}</a:tableStyleId>
              </a:tblPr>
              <a:tblGrid>
                <a:gridCol w="1617366">
                  <a:extLst>
                    <a:ext uri="{9D8B030D-6E8A-4147-A177-3AD203B41FA5}">
                      <a16:colId xmlns:a16="http://schemas.microsoft.com/office/drawing/2014/main" val="20000"/>
                    </a:ext>
                  </a:extLst>
                </a:gridCol>
                <a:gridCol w="2787304">
                  <a:extLst>
                    <a:ext uri="{9D8B030D-6E8A-4147-A177-3AD203B41FA5}">
                      <a16:colId xmlns:a16="http://schemas.microsoft.com/office/drawing/2014/main" val="20001"/>
                    </a:ext>
                  </a:extLst>
                </a:gridCol>
                <a:gridCol w="2691197">
                  <a:extLst>
                    <a:ext uri="{9D8B030D-6E8A-4147-A177-3AD203B41FA5}">
                      <a16:colId xmlns:a16="http://schemas.microsoft.com/office/drawing/2014/main" val="20002"/>
                    </a:ext>
                  </a:extLst>
                </a:gridCol>
              </a:tblGrid>
              <a:tr h="600538">
                <a:tc>
                  <a:txBody>
                    <a:bodyPr/>
                    <a:lstStyle/>
                    <a:p>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t>QuickSort</a:t>
                      </a:r>
                      <a:r>
                        <a:rPr lang="en-US" dirty="0"/>
                        <a:t> (random pivot)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err="1"/>
                        <a:t>MergeSort</a:t>
                      </a:r>
                      <a:r>
                        <a:rPr lang="en-US" dirty="0"/>
                        <a:t> (deterministic)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807689">
                <a:tc>
                  <a:txBody>
                    <a:bodyPr/>
                    <a:lstStyle/>
                    <a:p>
                      <a:pPr algn="ctr"/>
                      <a:r>
                        <a:rPr lang="en-US" dirty="0"/>
                        <a:t>Running</a:t>
                      </a:r>
                      <a:r>
                        <a:rPr lang="en-US" baseline="0" dirty="0"/>
                        <a:t> time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285750" indent="-285750">
                        <a:buFont typeface="Arial" charset="0"/>
                        <a:buChar char="•"/>
                      </a:pPr>
                      <a:r>
                        <a:rPr lang="en-US" dirty="0"/>
                        <a:t>Worst-case: O(n</a:t>
                      </a:r>
                      <a:r>
                        <a:rPr lang="en-US" baseline="30000" dirty="0"/>
                        <a:t>2</a:t>
                      </a:r>
                      <a:r>
                        <a:rPr lang="en-US" baseline="0" dirty="0"/>
                        <a:t>)</a:t>
                      </a:r>
                    </a:p>
                    <a:p>
                      <a:pPr marL="285750" indent="-285750">
                        <a:buFont typeface="Arial" charset="0"/>
                        <a:buChar char="•"/>
                      </a:pPr>
                      <a:r>
                        <a:rPr lang="en-US" baseline="0" dirty="0"/>
                        <a:t>Expected: O(n log(n))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t>Worst-case:</a:t>
                      </a:r>
                      <a:r>
                        <a:rPr lang="en-US" baseline="0" dirty="0"/>
                        <a:t> O(n log(n))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807689">
                <a:tc>
                  <a:txBody>
                    <a:bodyPr/>
                    <a:lstStyle/>
                    <a:p>
                      <a:pPr algn="ctr"/>
                      <a:r>
                        <a:rPr lang="en-US" dirty="0"/>
                        <a:t>Used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Arial" charset="0"/>
                        <a:buChar char="•"/>
                      </a:pPr>
                      <a:r>
                        <a:rPr lang="en-US" dirty="0"/>
                        <a:t>Java</a:t>
                      </a:r>
                      <a:r>
                        <a:rPr lang="en-US" baseline="0" dirty="0"/>
                        <a:t> for primitive types</a:t>
                      </a:r>
                    </a:p>
                    <a:p>
                      <a:pPr marL="285750" indent="-285750">
                        <a:buFont typeface="Arial" charset="0"/>
                        <a:buChar char="•"/>
                      </a:pPr>
                      <a:r>
                        <a:rPr lang="en-US" baseline="0" dirty="0"/>
                        <a:t>C </a:t>
                      </a:r>
                      <a:r>
                        <a:rPr lang="en-US" baseline="0" dirty="0" err="1"/>
                        <a:t>qsort</a:t>
                      </a:r>
                      <a:endParaRPr lang="en-US" baseline="0" dirty="0"/>
                    </a:p>
                    <a:p>
                      <a:pPr marL="285750" indent="-285750">
                        <a:buFont typeface="Arial" charset="0"/>
                        <a:buChar char="•"/>
                      </a:pPr>
                      <a:r>
                        <a:rPr lang="en-US" baseline="0" dirty="0"/>
                        <a:t>Unix</a:t>
                      </a:r>
                    </a:p>
                    <a:p>
                      <a:pPr marL="285750" indent="-285750">
                        <a:buFont typeface="Arial" charset="0"/>
                        <a:buChar char="•"/>
                      </a:pPr>
                      <a:r>
                        <a:rPr lang="en-US" baseline="0" dirty="0"/>
                        <a:t>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buFont typeface="Arial" charset="0"/>
                        <a:buChar char="•"/>
                      </a:pPr>
                      <a:r>
                        <a:rPr lang="en-US" dirty="0"/>
                        <a:t>Java for objects</a:t>
                      </a:r>
                    </a:p>
                    <a:p>
                      <a:pPr marL="285750" indent="-285750">
                        <a:buFont typeface="Arial" charset="0"/>
                        <a:buChar char="•"/>
                      </a:pPr>
                      <a:r>
                        <a:rPr lang="en-US" dirty="0"/>
                        <a:t>Perl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807689">
                <a:tc>
                  <a:txBody>
                    <a:bodyPr/>
                    <a:lstStyle/>
                    <a:p>
                      <a:pPr algn="ctr"/>
                      <a:r>
                        <a:rPr lang="en-US" dirty="0"/>
                        <a:t>In-Place?</a:t>
                      </a:r>
                    </a:p>
                    <a:p>
                      <a:pPr algn="ctr"/>
                      <a:r>
                        <a:rPr lang="en-US" dirty="0"/>
                        <a:t> </a:t>
                      </a:r>
                      <a:r>
                        <a:rPr lang="en-US" sz="1400" dirty="0"/>
                        <a:t>(With</a:t>
                      </a:r>
                      <a:r>
                        <a:rPr lang="en-US" sz="1400" baseline="0" dirty="0"/>
                        <a:t> O(log(n)) extra memory)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Yes, pretty easily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Not easily* if you want to maintain</a:t>
                      </a:r>
                      <a:r>
                        <a:rPr lang="en-US" baseline="0" dirty="0"/>
                        <a:t> both stability and runtime.</a:t>
                      </a:r>
                    </a:p>
                    <a:p>
                      <a:r>
                        <a:rPr lang="en-US" sz="1400" baseline="0" dirty="0"/>
                        <a:t>(But pretty easily if you can sacrifice runtime).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807689">
                <a:tc>
                  <a:txBody>
                    <a:bodyPr/>
                    <a:lstStyle/>
                    <a:p>
                      <a:pPr algn="ctr"/>
                      <a:r>
                        <a:rPr lang="en-US" dirty="0"/>
                        <a:t>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807689">
                <a:tc>
                  <a:txBody>
                    <a:bodyPr/>
                    <a:lstStyle/>
                    <a:p>
                      <a:pPr algn="ctr"/>
                      <a:r>
                        <a:rPr lang="en-US" dirty="0"/>
                        <a:t>Other Pros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Good cache locality if implemented for arrays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Merge step is really</a:t>
                      </a:r>
                      <a:r>
                        <a:rPr lang="en-US" baseline="0" dirty="0"/>
                        <a:t> efficient with linked lists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6" name="Left Brace 5"/>
          <p:cNvSpPr/>
          <p:nvPr/>
        </p:nvSpPr>
        <p:spPr>
          <a:xfrm rot="10800000">
            <a:off x="7415597" y="1748973"/>
            <a:ext cx="715148" cy="741405"/>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5400000">
            <a:off x="7427268" y="1796376"/>
            <a:ext cx="1927654" cy="369332"/>
          </a:xfrm>
          <a:prstGeom prst="rect">
            <a:avLst/>
          </a:prstGeom>
          <a:noFill/>
        </p:spPr>
        <p:txBody>
          <a:bodyPr wrap="square" rtlCol="0">
            <a:spAutoFit/>
          </a:bodyPr>
          <a:lstStyle/>
          <a:p>
            <a:r>
              <a:rPr lang="en-US">
                <a:solidFill>
                  <a:schemeClr val="accent4"/>
                </a:solidFill>
              </a:rPr>
              <a:t>Understand this</a:t>
            </a:r>
            <a:endParaRPr lang="en-US" dirty="0">
              <a:solidFill>
                <a:schemeClr val="accent4"/>
              </a:solidFill>
            </a:endParaRPr>
          </a:p>
        </p:txBody>
      </p:sp>
      <p:sp>
        <p:nvSpPr>
          <p:cNvPr id="8" name="Left Brace 7"/>
          <p:cNvSpPr/>
          <p:nvPr/>
        </p:nvSpPr>
        <p:spPr>
          <a:xfrm rot="10800000">
            <a:off x="7415597" y="2490377"/>
            <a:ext cx="680388" cy="425463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5400000">
            <a:off x="7368234" y="4286714"/>
            <a:ext cx="2322718" cy="646331"/>
          </a:xfrm>
          <a:prstGeom prst="rect">
            <a:avLst/>
          </a:prstGeom>
          <a:noFill/>
        </p:spPr>
        <p:txBody>
          <a:bodyPr wrap="square" rtlCol="0">
            <a:spAutoFit/>
          </a:bodyPr>
          <a:lstStyle/>
          <a:p>
            <a:pPr algn="ctr"/>
            <a:r>
              <a:rPr lang="en-US" dirty="0">
                <a:solidFill>
                  <a:schemeClr val="accent2">
                    <a:lumMod val="75000"/>
                  </a:schemeClr>
                </a:solidFill>
              </a:rPr>
              <a:t>These are just for fun. (Not on exam).</a:t>
            </a:r>
          </a:p>
        </p:txBody>
      </p:sp>
      <p:sp>
        <p:nvSpPr>
          <p:cNvPr id="10" name="TextBox 9"/>
          <p:cNvSpPr txBox="1"/>
          <p:nvPr/>
        </p:nvSpPr>
        <p:spPr>
          <a:xfrm>
            <a:off x="6135329" y="52167"/>
            <a:ext cx="2926377" cy="738664"/>
          </a:xfrm>
          <a:prstGeom prst="rect">
            <a:avLst/>
          </a:prstGeom>
          <a:noFill/>
        </p:spPr>
        <p:txBody>
          <a:bodyPr wrap="square" rtlCol="0">
            <a:spAutoFit/>
          </a:bodyPr>
          <a:lstStyle/>
          <a:p>
            <a:pPr algn="r"/>
            <a:r>
              <a:rPr lang="en-US" sz="1400" dirty="0">
                <a:solidFill>
                  <a:schemeClr val="bg2">
                    <a:lumMod val="50000"/>
                  </a:schemeClr>
                </a:solidFill>
              </a:rPr>
              <a:t>*What if you want O(</a:t>
            </a:r>
            <a:r>
              <a:rPr lang="en-US" sz="1400" dirty="0" err="1">
                <a:solidFill>
                  <a:schemeClr val="bg2">
                    <a:lumMod val="50000"/>
                  </a:schemeClr>
                </a:solidFill>
              </a:rPr>
              <a:t>nlog</a:t>
            </a:r>
            <a:r>
              <a:rPr lang="en-US" sz="1400" dirty="0">
                <a:solidFill>
                  <a:schemeClr val="bg2">
                    <a:lumMod val="50000"/>
                  </a:schemeClr>
                </a:solidFill>
              </a:rPr>
              <a:t>(n)) worst-case runtime and stability?  Check out “Block Sort” on Wikipedia!</a:t>
            </a:r>
          </a:p>
        </p:txBody>
      </p:sp>
    </p:spTree>
    <p:extLst>
      <p:ext uri="{BB962C8B-B14F-4D97-AF65-F5344CB8AC3E}">
        <p14:creationId xmlns:p14="http://schemas.microsoft.com/office/powerpoint/2010/main" val="1766840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5659" y="2536311"/>
            <a:ext cx="2085611" cy="1874409"/>
          </a:xfrm>
          <a:prstGeom prst="rect">
            <a:avLst/>
          </a:prstGeom>
        </p:spPr>
      </p:pic>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628650" y="1690689"/>
            <a:ext cx="7670398" cy="4672254"/>
          </a:xfrm>
        </p:spPr>
        <p:txBody>
          <a:bodyPr>
            <a:normAutofit/>
          </a:bodyPr>
          <a:lstStyle/>
          <a:p>
            <a:r>
              <a:rPr lang="en-US" dirty="0"/>
              <a:t>How do we analyze randomized algorithms?</a:t>
            </a:r>
          </a:p>
          <a:p>
            <a:r>
              <a:rPr lang="en-US" dirty="0"/>
              <a:t>A few randomized algorithms for sorting.</a:t>
            </a:r>
          </a:p>
          <a:p>
            <a:pPr lvl="1"/>
            <a:r>
              <a:rPr lang="en-US" dirty="0" err="1">
                <a:solidFill>
                  <a:schemeClr val="accent4"/>
                </a:solidFill>
              </a:rPr>
              <a:t>BogoSort</a:t>
            </a:r>
            <a:endParaRPr lang="en-US" dirty="0">
              <a:solidFill>
                <a:schemeClr val="accent4"/>
              </a:solidFill>
            </a:endParaRPr>
          </a:p>
          <a:p>
            <a:pPr lvl="1"/>
            <a:r>
              <a:rPr lang="en-US" dirty="0" err="1">
                <a:solidFill>
                  <a:schemeClr val="accent4"/>
                </a:solidFill>
              </a:rPr>
              <a:t>QuickSort</a:t>
            </a:r>
            <a:endParaRPr lang="en-US" dirty="0">
              <a:solidFill>
                <a:schemeClr val="accent4"/>
              </a:solidFill>
            </a:endParaRPr>
          </a:p>
          <a:p>
            <a:pPr lvl="1"/>
            <a:endParaRPr lang="en-US" dirty="0"/>
          </a:p>
          <a:p>
            <a:pPr lvl="1"/>
            <a:endParaRPr lang="en-US" dirty="0"/>
          </a:p>
          <a:p>
            <a:r>
              <a:rPr lang="en-US" dirty="0" err="1">
                <a:solidFill>
                  <a:schemeClr val="accent4"/>
                </a:solidFill>
              </a:rPr>
              <a:t>BogoSort</a:t>
            </a:r>
            <a:r>
              <a:rPr lang="en-US" dirty="0"/>
              <a:t> is a pedagogical tool.</a:t>
            </a:r>
          </a:p>
          <a:p>
            <a:r>
              <a:rPr lang="en-US" dirty="0" err="1">
                <a:solidFill>
                  <a:schemeClr val="accent4"/>
                </a:solidFill>
              </a:rPr>
              <a:t>QuickSort</a:t>
            </a:r>
            <a:r>
              <a:rPr lang="en-US" dirty="0"/>
              <a:t> is important to know.</a:t>
            </a:r>
            <a:r>
              <a:rPr lang="en-US" sz="1600" dirty="0">
                <a:solidFill>
                  <a:schemeClr val="accent4"/>
                </a:solidFill>
              </a:rPr>
              <a:t> (in contrast with </a:t>
            </a:r>
            <a:r>
              <a:rPr lang="en-US" sz="1600" dirty="0" err="1">
                <a:solidFill>
                  <a:schemeClr val="accent4"/>
                </a:solidFill>
              </a:rPr>
              <a:t>BogoSort</a:t>
            </a:r>
            <a:r>
              <a:rPr lang="mr-IN" sz="1600" dirty="0">
                <a:solidFill>
                  <a:schemeClr val="accent4"/>
                </a:solidFill>
              </a:rPr>
              <a:t>…</a:t>
            </a:r>
            <a:r>
              <a:rPr lang="en-US" sz="1600" dirty="0">
                <a:solidFill>
                  <a:schemeClr val="accent4"/>
                </a:solidFill>
              </a:rPr>
              <a:t>)</a:t>
            </a:r>
          </a:p>
        </p:txBody>
      </p:sp>
      <p:sp>
        <p:nvSpPr>
          <p:cNvPr id="5" name="Down Arrow 4"/>
          <p:cNvSpPr/>
          <p:nvPr/>
        </p:nvSpPr>
        <p:spPr>
          <a:xfrm rot="3984199">
            <a:off x="6531016" y="5360106"/>
            <a:ext cx="509286" cy="75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200650" y="563992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Recap</a:t>
            </a:r>
          </a:p>
        </p:txBody>
      </p:sp>
    </p:spTree>
    <p:extLst>
      <p:ext uri="{BB962C8B-B14F-4D97-AF65-F5344CB8AC3E}">
        <p14:creationId xmlns:p14="http://schemas.microsoft.com/office/powerpoint/2010/main" val="423107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How do we measure the runtime of a </a:t>
            </a:r>
            <a:r>
              <a:rPr lang="en-US" dirty="0">
                <a:solidFill>
                  <a:schemeClr val="accent4"/>
                </a:solidFill>
              </a:rPr>
              <a:t>randomized algorithm?</a:t>
            </a:r>
          </a:p>
          <a:p>
            <a:pPr lvl="1"/>
            <a:r>
              <a:rPr lang="en-US" dirty="0"/>
              <a:t>Expected runtime</a:t>
            </a:r>
          </a:p>
          <a:p>
            <a:pPr lvl="1"/>
            <a:r>
              <a:rPr lang="en-US" dirty="0"/>
              <a:t>Worst-case runtime</a:t>
            </a:r>
          </a:p>
          <a:p>
            <a:pPr lvl="1"/>
            <a:endParaRPr lang="en-US" dirty="0"/>
          </a:p>
          <a:p>
            <a:r>
              <a:rPr lang="en-US" dirty="0" err="1">
                <a:solidFill>
                  <a:schemeClr val="accent4"/>
                </a:solidFill>
              </a:rPr>
              <a:t>QuickSort</a:t>
            </a:r>
            <a:r>
              <a:rPr lang="en-US" dirty="0"/>
              <a:t> (with a random pivot) is a randomized sorting algorithm.</a:t>
            </a:r>
          </a:p>
          <a:p>
            <a:pPr lvl="1"/>
            <a:r>
              <a:rPr lang="en-US" dirty="0"/>
              <a:t>In many situations, </a:t>
            </a:r>
            <a:r>
              <a:rPr lang="en-US" dirty="0" err="1"/>
              <a:t>QuickSort</a:t>
            </a:r>
            <a:r>
              <a:rPr lang="en-US" dirty="0"/>
              <a:t> is nicer than </a:t>
            </a:r>
            <a:r>
              <a:rPr lang="en-US" dirty="0" err="1"/>
              <a:t>MergeSort</a:t>
            </a:r>
            <a:r>
              <a:rPr lang="en-US" dirty="0"/>
              <a:t>.</a:t>
            </a:r>
          </a:p>
          <a:p>
            <a:pPr lvl="1"/>
            <a:r>
              <a:rPr lang="en-US" dirty="0"/>
              <a:t>In many situations, </a:t>
            </a:r>
            <a:r>
              <a:rPr lang="en-US" dirty="0" err="1"/>
              <a:t>MergeSort</a:t>
            </a:r>
            <a:r>
              <a:rPr lang="en-US" dirty="0"/>
              <a:t> is nicer than </a:t>
            </a:r>
            <a:r>
              <a:rPr lang="en-US" dirty="0" err="1"/>
              <a:t>QuickSort</a:t>
            </a:r>
            <a:r>
              <a:rPr lang="en-US" dirty="0"/>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3392" y="2594813"/>
            <a:ext cx="774532" cy="103270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537" y="2419840"/>
            <a:ext cx="794845" cy="556391"/>
          </a:xfrm>
          <a:prstGeom prst="rect">
            <a:avLst/>
          </a:prstGeom>
        </p:spPr>
      </p:pic>
      <p:sp>
        <p:nvSpPr>
          <p:cNvPr id="6" name="TextBox 5"/>
          <p:cNvSpPr txBox="1"/>
          <p:nvPr/>
        </p:nvSpPr>
        <p:spPr>
          <a:xfrm>
            <a:off x="462333" y="5556315"/>
            <a:ext cx="7486650" cy="861774"/>
          </a:xfrm>
          <a:prstGeom prst="rect">
            <a:avLst/>
          </a:prstGeom>
          <a:noFill/>
        </p:spPr>
        <p:txBody>
          <a:bodyPr wrap="square" rtlCol="0">
            <a:spAutoFit/>
          </a:bodyPr>
          <a:lstStyle/>
          <a:p>
            <a:pPr algn="r"/>
            <a:r>
              <a:rPr lang="en-US" dirty="0">
                <a:solidFill>
                  <a:srgbClr val="7030A0"/>
                </a:solidFill>
              </a:rPr>
              <a:t>Code up </a:t>
            </a:r>
            <a:r>
              <a:rPr lang="en-US" dirty="0" err="1">
                <a:solidFill>
                  <a:srgbClr val="7030A0"/>
                </a:solidFill>
              </a:rPr>
              <a:t>QuickSort</a:t>
            </a:r>
            <a:r>
              <a:rPr lang="en-US" dirty="0">
                <a:solidFill>
                  <a:srgbClr val="7030A0"/>
                </a:solidFill>
              </a:rPr>
              <a:t> and </a:t>
            </a:r>
            <a:r>
              <a:rPr lang="en-US" dirty="0" err="1">
                <a:solidFill>
                  <a:srgbClr val="7030A0"/>
                </a:solidFill>
              </a:rPr>
              <a:t>MergeSort</a:t>
            </a:r>
            <a:r>
              <a:rPr lang="en-US" dirty="0">
                <a:solidFill>
                  <a:srgbClr val="7030A0"/>
                </a:solidFill>
              </a:rPr>
              <a:t> in a few different languages, with a few different implementations of lists A (array vs linked list, </a:t>
            </a:r>
            <a:r>
              <a:rPr lang="en-US" dirty="0" err="1">
                <a:solidFill>
                  <a:srgbClr val="7030A0"/>
                </a:solidFill>
              </a:rPr>
              <a:t>etc</a:t>
            </a:r>
            <a:r>
              <a:rPr lang="en-US" dirty="0">
                <a:solidFill>
                  <a:srgbClr val="7030A0"/>
                </a:solidFill>
              </a:rPr>
              <a:t>).  What’s faster? </a:t>
            </a:r>
          </a:p>
          <a:p>
            <a:pPr algn="r"/>
            <a:r>
              <a:rPr lang="en-US" sz="1400" dirty="0">
                <a:solidFill>
                  <a:srgbClr val="7030A0"/>
                </a:solidFill>
              </a:rPr>
              <a:t>(This is an exercise best done in C where you have a bit more control than in Python).</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3436" y="5641397"/>
            <a:ext cx="617462" cy="915014"/>
          </a:xfrm>
          <a:prstGeom prst="rect">
            <a:avLst/>
          </a:prstGeom>
        </p:spPr>
      </p:pic>
      <p:sp>
        <p:nvSpPr>
          <p:cNvPr id="8" name="TextBox 7"/>
          <p:cNvSpPr txBox="1"/>
          <p:nvPr/>
        </p:nvSpPr>
        <p:spPr>
          <a:xfrm>
            <a:off x="6069164" y="6488668"/>
            <a:ext cx="3074836" cy="369332"/>
          </a:xfrm>
          <a:prstGeom prst="rect">
            <a:avLst/>
          </a:prstGeom>
          <a:noFill/>
        </p:spPr>
        <p:txBody>
          <a:bodyPr wrap="square" rtlCol="0">
            <a:spAutoFit/>
          </a:bodyPr>
          <a:lstStyle/>
          <a:p>
            <a:r>
              <a:rPr lang="en-US" dirty="0">
                <a:solidFill>
                  <a:srgbClr val="7030A0"/>
                </a:solidFill>
              </a:rPr>
              <a:t>Ollie the over-achieving ostrich</a:t>
            </a:r>
          </a:p>
        </p:txBody>
      </p:sp>
    </p:spTree>
    <p:extLst>
      <p:ext uri="{BB962C8B-B14F-4D97-AF65-F5344CB8AC3E}">
        <p14:creationId xmlns:p14="http://schemas.microsoft.com/office/powerpoint/2010/main" val="130871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49" presetClass="entr" presetSubtype="0" de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Can we sort faster than </a:t>
                </a:r>
                <a14:m>
                  <m:oMath xmlns:m="http://schemas.openxmlformats.org/officeDocument/2006/math">
                    <m:r>
                      <m:rPr>
                        <m:sty m:val="p"/>
                      </m:rPr>
                      <a:rPr lang="en-US" b="0" i="0" dirty="0" smtClean="0">
                        <a:latin typeface="Cambria Math" charset="0"/>
                      </a:rPr>
                      <m:t>Θ</m:t>
                    </m:r>
                  </m:oMath>
                </a14:m>
                <a:r>
                  <a:rPr lang="en-US" dirty="0"/>
                  <a:t>(</a:t>
                </a:r>
                <a:r>
                  <a:rPr lang="en-US" dirty="0" err="1"/>
                  <a:t>nlog</a:t>
                </a:r>
                <a:r>
                  <a:rPr lang="en-US" dirty="0"/>
                  <a:t>(n))??</a:t>
                </a:r>
              </a:p>
              <a:p>
                <a:endParaRPr lang="en-US" dirty="0"/>
              </a:p>
              <a:p>
                <a:endParaRPr lang="en-US" dirty="0"/>
              </a:p>
              <a:p>
                <a:endParaRPr lang="en-US" dirty="0"/>
              </a:p>
              <a:p>
                <a:r>
                  <a:rPr lang="en-US" b="1" i="1" dirty="0">
                    <a:solidFill>
                      <a:srgbClr val="CF6E6C"/>
                    </a:solidFill>
                  </a:rPr>
                  <a:t>Pre-lecture</a:t>
                </a:r>
                <a:r>
                  <a:rPr lang="en-US" b="1" i="1" dirty="0"/>
                  <a:t> </a:t>
                </a:r>
                <a:r>
                  <a:rPr lang="en-US" b="1" i="1" dirty="0">
                    <a:solidFill>
                      <a:srgbClr val="CF6E6C"/>
                    </a:solidFill>
                  </a:rPr>
                  <a:t>exercise</a:t>
                </a:r>
                <a:r>
                  <a:rPr lang="en-US" b="1" i="1" dirty="0"/>
                  <a:t> </a:t>
                </a:r>
                <a:r>
                  <a:rPr lang="en-US" dirty="0"/>
                  <a:t>for Lecture 6.</a:t>
                </a:r>
              </a:p>
              <a:p>
                <a:pPr lvl="1"/>
                <a:r>
                  <a:rPr lang="en-US" dirty="0"/>
                  <a:t>Can we sort even faster than </a:t>
                </a:r>
                <a:r>
                  <a:rPr lang="en-US" dirty="0" err="1"/>
                  <a:t>QuickSort</a:t>
                </a:r>
                <a:r>
                  <a:rPr lang="en-US" dirty="0"/>
                  <a:t>/</a:t>
                </a:r>
                <a:r>
                  <a:rPr lang="en-US" dirty="0" err="1"/>
                  <a:t>MergeSort</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7" t="-2632"/>
                </a:stretch>
              </a:blipFill>
            </p:spPr>
            <p:txBody>
              <a:bodyPr/>
              <a:lstStyle/>
              <a:p>
                <a:r>
                  <a:rPr lang="en-US">
                    <a:noFill/>
                  </a:rPr>
                  <a:t> </a:t>
                </a:r>
              </a:p>
            </p:txBody>
          </p:sp>
        </mc:Fallback>
      </mc:AlternateContent>
      <p:sp>
        <p:nvSpPr>
          <p:cNvPr id="4" name="Title 1"/>
          <p:cNvSpPr txBox="1">
            <a:spLocks/>
          </p:cNvSpPr>
          <p:nvPr/>
        </p:nvSpPr>
        <p:spPr>
          <a:xfrm>
            <a:off x="628650" y="267573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7F00"/>
                </a:solidFill>
              </a:rPr>
              <a:t>Before</a:t>
            </a:r>
            <a:r>
              <a:rPr lang="en-US" dirty="0"/>
              <a:t> next time</a:t>
            </a:r>
          </a:p>
        </p:txBody>
      </p:sp>
    </p:spTree>
    <p:extLst>
      <p:ext uri="{BB962C8B-B14F-4D97-AF65-F5344CB8AC3E}">
        <p14:creationId xmlns:p14="http://schemas.microsoft.com/office/powerpoint/2010/main" val="599826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5451" y="0"/>
            <a:ext cx="7330966" cy="6858000"/>
          </a:xfrm>
          <a:prstGeom prst="rect">
            <a:avLst/>
          </a:prstGeom>
        </p:spPr>
      </p:pic>
      <p:sp>
        <p:nvSpPr>
          <p:cNvPr id="5" name="Rectangle 4"/>
          <p:cNvSpPr/>
          <p:nvPr/>
        </p:nvSpPr>
        <p:spPr>
          <a:xfrm>
            <a:off x="0" y="0"/>
            <a:ext cx="2433167" cy="369332"/>
          </a:xfrm>
          <a:prstGeom prst="rect">
            <a:avLst/>
          </a:prstGeom>
        </p:spPr>
        <p:txBody>
          <a:bodyPr wrap="none">
            <a:spAutoFit/>
          </a:bodyPr>
          <a:lstStyle/>
          <a:p>
            <a:r>
              <a:rPr lang="en-US" dirty="0">
                <a:solidFill>
                  <a:schemeClr val="accent4"/>
                </a:solidFill>
              </a:rPr>
              <a:t>https://</a:t>
            </a:r>
            <a:r>
              <a:rPr lang="en-US" dirty="0" err="1">
                <a:solidFill>
                  <a:schemeClr val="accent4"/>
                </a:solidFill>
              </a:rPr>
              <a:t>xkcd.com</a:t>
            </a:r>
            <a:r>
              <a:rPr lang="en-US" dirty="0">
                <a:solidFill>
                  <a:schemeClr val="accent4"/>
                </a:solidFill>
              </a:rPr>
              <a:t>/1185/</a:t>
            </a:r>
          </a:p>
        </p:txBody>
      </p:sp>
    </p:spTree>
    <p:extLst>
      <p:ext uri="{BB962C8B-B14F-4D97-AF65-F5344CB8AC3E}">
        <p14:creationId xmlns:p14="http://schemas.microsoft.com/office/powerpoint/2010/main" val="26178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algorithms</a:t>
            </a:r>
          </a:p>
        </p:txBody>
      </p:sp>
      <p:sp>
        <p:nvSpPr>
          <p:cNvPr id="5" name="Content Placeholder 2"/>
          <p:cNvSpPr txBox="1">
            <a:spLocks/>
          </p:cNvSpPr>
          <p:nvPr/>
        </p:nvSpPr>
        <p:spPr>
          <a:xfrm>
            <a:off x="781050" y="1690689"/>
            <a:ext cx="8401050" cy="1527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make some random choices during the algorithm.</a:t>
            </a:r>
          </a:p>
          <a:p>
            <a:r>
              <a:rPr lang="en-US" dirty="0"/>
              <a:t>We hope the algorithm works.</a:t>
            </a:r>
          </a:p>
          <a:p>
            <a:r>
              <a:rPr lang="en-US" dirty="0"/>
              <a:t>We hope the algorithm is fast.</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3725" y="4208702"/>
            <a:ext cx="3066143" cy="2146300"/>
          </a:xfrm>
          <a:prstGeom prst="rect">
            <a:avLst/>
          </a:prstGeom>
        </p:spPr>
      </p:pic>
      <p:sp>
        <p:nvSpPr>
          <p:cNvPr id="8" name="TextBox 7"/>
          <p:cNvSpPr txBox="1"/>
          <p:nvPr/>
        </p:nvSpPr>
        <p:spPr>
          <a:xfrm>
            <a:off x="412763" y="3712430"/>
            <a:ext cx="4568812" cy="1569660"/>
          </a:xfrm>
          <a:prstGeom prst="rect">
            <a:avLst/>
          </a:prstGeom>
          <a:noFill/>
        </p:spPr>
        <p:txBody>
          <a:bodyPr wrap="square" rtlCol="0">
            <a:spAutoFit/>
          </a:bodyPr>
          <a:lstStyle/>
          <a:p>
            <a:r>
              <a:rPr lang="en-US" sz="2400" dirty="0">
                <a:ea typeface="Courier" charset="0"/>
                <a:cs typeface="Courier" charset="0"/>
              </a:rPr>
              <a:t>E.g., </a:t>
            </a:r>
            <a:r>
              <a:rPr lang="en-US" sz="2400" b="1" dirty="0">
                <a:latin typeface="Courier" charset="0"/>
                <a:ea typeface="Courier" charset="0"/>
                <a:cs typeface="Courier" charset="0"/>
              </a:rPr>
              <a:t>Select</a:t>
            </a:r>
            <a:r>
              <a:rPr lang="en-US" sz="2400" dirty="0"/>
              <a:t> with a random pivot is a randomized algorithm.</a:t>
            </a:r>
          </a:p>
          <a:p>
            <a:pPr marL="342900" indent="-342900">
              <a:buFont typeface="Arial" panose="020B0604020202020204" pitchFamily="34" charset="0"/>
              <a:buChar char="•"/>
            </a:pPr>
            <a:r>
              <a:rPr lang="en-US" sz="2400" dirty="0">
                <a:solidFill>
                  <a:schemeClr val="accent4"/>
                </a:solidFill>
              </a:rPr>
              <a:t>Always works (aka, is correct).</a:t>
            </a:r>
          </a:p>
          <a:p>
            <a:pPr marL="342900" indent="-342900">
              <a:buFont typeface="Arial" panose="020B0604020202020204" pitchFamily="34" charset="0"/>
              <a:buChar char="•"/>
            </a:pPr>
            <a:r>
              <a:rPr lang="en-US" sz="2400" dirty="0">
                <a:solidFill>
                  <a:schemeClr val="accent4"/>
                </a:solidFill>
              </a:rPr>
              <a:t>Probably fast.</a:t>
            </a:r>
          </a:p>
        </p:txBody>
      </p:sp>
      <p:sp>
        <p:nvSpPr>
          <p:cNvPr id="4" name="TextBox 3">
            <a:extLst>
              <a:ext uri="{FF2B5EF4-FFF2-40B4-BE49-F238E27FC236}">
                <a16:creationId xmlns:a16="http://schemas.microsoft.com/office/drawing/2014/main" id="{8559F9CC-032E-5A41-9FB3-DFFE941477D9}"/>
              </a:ext>
            </a:extLst>
          </p:cNvPr>
          <p:cNvSpPr txBox="1"/>
          <p:nvPr/>
        </p:nvSpPr>
        <p:spPr>
          <a:xfrm>
            <a:off x="5869459" y="2245001"/>
            <a:ext cx="2879125" cy="923330"/>
          </a:xfrm>
          <a:prstGeom prst="rect">
            <a:avLst/>
          </a:prstGeom>
          <a:noFill/>
        </p:spPr>
        <p:txBody>
          <a:bodyPr wrap="square" rtlCol="0">
            <a:spAutoFit/>
          </a:bodyPr>
          <a:lstStyle/>
          <a:p>
            <a:r>
              <a:rPr lang="en-US" dirty="0">
                <a:solidFill>
                  <a:schemeClr val="accent4"/>
                </a:solidFill>
              </a:rPr>
              <a:t>For today we will look at algorithms that always work and are probably fast.</a:t>
            </a:r>
          </a:p>
        </p:txBody>
      </p:sp>
    </p:spTree>
    <p:extLst>
      <p:ext uri="{BB962C8B-B14F-4D97-AF65-F5344CB8AC3E}">
        <p14:creationId xmlns:p14="http://schemas.microsoft.com/office/powerpoint/2010/main" val="7578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5659" y="2536311"/>
            <a:ext cx="2085611" cy="1874409"/>
          </a:xfrm>
          <a:prstGeom prst="rect">
            <a:avLst/>
          </a:prstGeom>
        </p:spPr>
      </p:pic>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628650" y="1690689"/>
            <a:ext cx="7670398" cy="4672254"/>
          </a:xfrm>
        </p:spPr>
        <p:txBody>
          <a:bodyPr>
            <a:normAutofit/>
          </a:bodyPr>
          <a:lstStyle/>
          <a:p>
            <a:r>
              <a:rPr lang="en-US" dirty="0"/>
              <a:t>How do we analyze randomized algorithms?</a:t>
            </a:r>
          </a:p>
          <a:p>
            <a:r>
              <a:rPr lang="en-US" dirty="0"/>
              <a:t>A few randomized algorithms for sorting.</a:t>
            </a:r>
          </a:p>
          <a:p>
            <a:pPr lvl="1"/>
            <a:r>
              <a:rPr lang="en-US" dirty="0" err="1">
                <a:solidFill>
                  <a:schemeClr val="accent4"/>
                </a:solidFill>
              </a:rPr>
              <a:t>BogoSort</a:t>
            </a:r>
            <a:endParaRPr lang="en-US" dirty="0">
              <a:solidFill>
                <a:schemeClr val="accent4"/>
              </a:solidFill>
            </a:endParaRPr>
          </a:p>
          <a:p>
            <a:pPr lvl="1"/>
            <a:r>
              <a:rPr lang="en-US" dirty="0" err="1">
                <a:solidFill>
                  <a:schemeClr val="accent4"/>
                </a:solidFill>
              </a:rPr>
              <a:t>QuickSort</a:t>
            </a:r>
            <a:endParaRPr lang="en-US" dirty="0">
              <a:solidFill>
                <a:schemeClr val="accent4"/>
              </a:solidFill>
            </a:endParaRPr>
          </a:p>
          <a:p>
            <a:pPr lvl="1"/>
            <a:endParaRPr lang="en-US" dirty="0"/>
          </a:p>
          <a:p>
            <a:pPr lvl="1"/>
            <a:endParaRPr lang="en-US" dirty="0"/>
          </a:p>
          <a:p>
            <a:r>
              <a:rPr lang="en-US" dirty="0" err="1">
                <a:solidFill>
                  <a:schemeClr val="accent4"/>
                </a:solidFill>
              </a:rPr>
              <a:t>BogoSort</a:t>
            </a:r>
            <a:r>
              <a:rPr lang="en-US" dirty="0"/>
              <a:t> is a pedagogical tool.</a:t>
            </a:r>
          </a:p>
          <a:p>
            <a:r>
              <a:rPr lang="en-US" dirty="0" err="1">
                <a:solidFill>
                  <a:schemeClr val="accent4"/>
                </a:solidFill>
              </a:rPr>
              <a:t>QuickSort</a:t>
            </a:r>
            <a:r>
              <a:rPr lang="en-US" dirty="0"/>
              <a:t> is important to know</a:t>
            </a:r>
            <a:r>
              <a:rPr lang="en-US" sz="1600" dirty="0">
                <a:solidFill>
                  <a:schemeClr val="accent4"/>
                </a:solidFill>
              </a:rPr>
              <a:t>.  (in contrast with </a:t>
            </a:r>
            <a:r>
              <a:rPr lang="en-US" sz="1600" dirty="0" err="1">
                <a:solidFill>
                  <a:schemeClr val="accent4"/>
                </a:solidFill>
              </a:rPr>
              <a:t>BogoSort</a:t>
            </a:r>
            <a:r>
              <a:rPr lang="mr-IN" sz="1600" dirty="0">
                <a:solidFill>
                  <a:schemeClr val="accent4"/>
                </a:solidFill>
              </a:rPr>
              <a:t>…</a:t>
            </a:r>
            <a:r>
              <a:rPr lang="en-US" sz="1600" dirty="0">
                <a:solidFill>
                  <a:schemeClr val="accent4"/>
                </a:solidFill>
              </a:rPr>
              <a:t>)</a:t>
            </a:r>
          </a:p>
        </p:txBody>
      </p:sp>
      <p:sp>
        <p:nvSpPr>
          <p:cNvPr id="5" name="Down Arrow 4"/>
          <p:cNvSpPr/>
          <p:nvPr/>
        </p:nvSpPr>
        <p:spPr>
          <a:xfrm rot="2306746">
            <a:off x="7285891" y="1044402"/>
            <a:ext cx="509286" cy="75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8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3886" y="4339188"/>
            <a:ext cx="974455" cy="1299272"/>
          </a:xfrm>
          <a:prstGeom prst="rect">
            <a:avLst/>
          </a:prstGeom>
        </p:spPr>
      </p:pic>
      <p:sp>
        <p:nvSpPr>
          <p:cNvPr id="2" name="Title 1"/>
          <p:cNvSpPr>
            <a:spLocks noGrp="1"/>
          </p:cNvSpPr>
          <p:nvPr>
            <p:ph type="title"/>
          </p:nvPr>
        </p:nvSpPr>
        <p:spPr/>
        <p:txBody>
          <a:bodyPr/>
          <a:lstStyle/>
          <a:p>
            <a:r>
              <a:rPr lang="en-US" dirty="0"/>
              <a:t>How do we measure the runtime of a randomized algorithm?</a:t>
            </a:r>
          </a:p>
        </p:txBody>
      </p:sp>
      <p:sp>
        <p:nvSpPr>
          <p:cNvPr id="5" name="Text Placeholder 4"/>
          <p:cNvSpPr>
            <a:spLocks noGrp="1"/>
          </p:cNvSpPr>
          <p:nvPr>
            <p:ph type="body" idx="1"/>
          </p:nvPr>
        </p:nvSpPr>
        <p:spPr/>
        <p:txBody>
          <a:bodyPr/>
          <a:lstStyle/>
          <a:p>
            <a:r>
              <a:rPr lang="en-US" dirty="0">
                <a:solidFill>
                  <a:schemeClr val="accent1"/>
                </a:solidFill>
              </a:rPr>
              <a:t>Scenario 1</a:t>
            </a:r>
          </a:p>
        </p:txBody>
      </p:sp>
      <p:sp>
        <p:nvSpPr>
          <p:cNvPr id="3" name="Content Placeholder 2"/>
          <p:cNvSpPr>
            <a:spLocks noGrp="1"/>
          </p:cNvSpPr>
          <p:nvPr>
            <p:ph sz="half" idx="2"/>
          </p:nvPr>
        </p:nvSpPr>
        <p:spPr>
          <a:xfrm>
            <a:off x="629841" y="2505076"/>
            <a:ext cx="4180143" cy="2165426"/>
          </a:xfrm>
        </p:spPr>
        <p:txBody>
          <a:bodyPr>
            <a:normAutofit/>
          </a:bodyPr>
          <a:lstStyle/>
          <a:p>
            <a:pPr marL="514350" indent="-514350">
              <a:buFont typeface="+mj-lt"/>
              <a:buAutoNum type="arabicPeriod"/>
            </a:pPr>
            <a:r>
              <a:rPr lang="en-US" sz="2200" dirty="0"/>
              <a:t>You publish your algorithm.</a:t>
            </a:r>
          </a:p>
          <a:p>
            <a:pPr marL="514350" indent="-514350">
              <a:buFont typeface="+mj-lt"/>
              <a:buAutoNum type="arabicPeriod"/>
            </a:pPr>
            <a:r>
              <a:rPr lang="en-US" sz="2200" dirty="0"/>
              <a:t>Bad guy picks the input.</a:t>
            </a:r>
          </a:p>
          <a:p>
            <a:pPr marL="514350" indent="-514350">
              <a:buFont typeface="+mj-lt"/>
              <a:buAutoNum type="arabicPeriod"/>
            </a:pPr>
            <a:endParaRPr lang="en-US" sz="2200" dirty="0"/>
          </a:p>
          <a:p>
            <a:pPr marL="514350" indent="-514350">
              <a:buFont typeface="+mj-lt"/>
              <a:buAutoNum type="arabicPeriod"/>
            </a:pPr>
            <a:r>
              <a:rPr lang="en-US" sz="2200" dirty="0"/>
              <a:t>You run your randomized algorithm.</a:t>
            </a:r>
          </a:p>
        </p:txBody>
      </p:sp>
      <p:sp>
        <p:nvSpPr>
          <p:cNvPr id="6" name="Text Placeholder 5"/>
          <p:cNvSpPr>
            <a:spLocks noGrp="1"/>
          </p:cNvSpPr>
          <p:nvPr>
            <p:ph type="body" sz="quarter" idx="3"/>
          </p:nvPr>
        </p:nvSpPr>
        <p:spPr/>
        <p:txBody>
          <a:bodyPr/>
          <a:lstStyle/>
          <a:p>
            <a:r>
              <a:rPr lang="en-US" dirty="0">
                <a:solidFill>
                  <a:srgbClr val="7030A0"/>
                </a:solidFill>
              </a:rPr>
              <a:t>Scenario 2</a:t>
            </a:r>
          </a:p>
        </p:txBody>
      </p:sp>
      <p:sp>
        <p:nvSpPr>
          <p:cNvPr id="7" name="Content Placeholder 6"/>
          <p:cNvSpPr>
            <a:spLocks noGrp="1"/>
          </p:cNvSpPr>
          <p:nvPr>
            <p:ph sz="quarter" idx="4"/>
          </p:nvPr>
        </p:nvSpPr>
        <p:spPr>
          <a:xfrm>
            <a:off x="4629150" y="2505075"/>
            <a:ext cx="3887391" cy="2298419"/>
          </a:xfrm>
        </p:spPr>
        <p:txBody>
          <a:bodyPr>
            <a:normAutofit fontScale="92500"/>
          </a:bodyPr>
          <a:lstStyle/>
          <a:p>
            <a:pPr marL="514350" indent="-514350">
              <a:buFont typeface="+mj-lt"/>
              <a:buAutoNum type="arabicPeriod"/>
            </a:pPr>
            <a:r>
              <a:rPr lang="en-US" sz="2400" dirty="0"/>
              <a:t>You publish your algorithm.</a:t>
            </a:r>
          </a:p>
          <a:p>
            <a:pPr marL="514350" indent="-514350">
              <a:buFont typeface="+mj-lt"/>
              <a:buAutoNum type="arabicPeriod"/>
            </a:pPr>
            <a:r>
              <a:rPr lang="en-US" sz="2400" dirty="0"/>
              <a:t>Bad guy picks the input.</a:t>
            </a:r>
          </a:p>
          <a:p>
            <a:pPr marL="514350" indent="-514350">
              <a:buFont typeface="+mj-lt"/>
              <a:buAutoNum type="arabicPeriod"/>
            </a:pPr>
            <a:endParaRPr lang="en-US" sz="2400" dirty="0"/>
          </a:p>
          <a:p>
            <a:pPr marL="514350" indent="-514350">
              <a:buFont typeface="+mj-lt"/>
              <a:buAutoNum type="arabicPeriod"/>
            </a:pPr>
            <a:r>
              <a:rPr lang="en-US" sz="2400" dirty="0"/>
              <a:t>Bad guy chooses the randomness (fixes the dice) and runs your algorithm.</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17708" flipH="1">
            <a:off x="-777797" y="2470622"/>
            <a:ext cx="2061693" cy="15745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3593" y="4321094"/>
            <a:ext cx="911977" cy="63838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256149">
            <a:off x="7947859" y="2338938"/>
            <a:ext cx="2308603" cy="1574537"/>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519326">
            <a:off x="7757434" y="4176009"/>
            <a:ext cx="2308603" cy="1574537"/>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72942" y="4174014"/>
            <a:ext cx="580559" cy="941447"/>
          </a:xfrm>
          <a:prstGeom prst="rect">
            <a:avLst/>
          </a:prstGeom>
        </p:spPr>
      </p:pic>
      <p:sp>
        <p:nvSpPr>
          <p:cNvPr id="14" name="TextBox 13"/>
          <p:cNvSpPr txBox="1"/>
          <p:nvPr/>
        </p:nvSpPr>
        <p:spPr>
          <a:xfrm>
            <a:off x="513582" y="5209392"/>
            <a:ext cx="7952185" cy="1261884"/>
          </a:xfrm>
          <a:prstGeom prst="rect">
            <a:avLst/>
          </a:prstGeom>
          <a:noFill/>
        </p:spPr>
        <p:txBody>
          <a:bodyPr wrap="square" rtlCol="0">
            <a:spAutoFit/>
          </a:bodyPr>
          <a:lstStyle/>
          <a:p>
            <a:pPr marL="285750" indent="-285750">
              <a:buFont typeface="Arial" charset="0"/>
              <a:buChar char="•"/>
            </a:pPr>
            <a:r>
              <a:rPr lang="en-US" sz="2000" dirty="0"/>
              <a:t>In </a:t>
            </a:r>
            <a:r>
              <a:rPr lang="en-US" sz="2000" b="1" dirty="0">
                <a:solidFill>
                  <a:schemeClr val="accent1"/>
                </a:solidFill>
              </a:rPr>
              <a:t>Scenario 1</a:t>
            </a:r>
            <a:r>
              <a:rPr lang="en-US" sz="2000" dirty="0"/>
              <a:t>, the running time is a </a:t>
            </a:r>
            <a:r>
              <a:rPr lang="en-US" sz="2000" b="1" dirty="0"/>
              <a:t>random variable.</a:t>
            </a:r>
            <a:endParaRPr lang="en-US" sz="2000" dirty="0"/>
          </a:p>
          <a:p>
            <a:pPr marL="742950" lvl="1" indent="-285750">
              <a:buFont typeface="Arial" charset="0"/>
              <a:buChar char="•"/>
            </a:pPr>
            <a:r>
              <a:rPr lang="en-US" dirty="0"/>
              <a:t>It makes sense to talk about </a:t>
            </a:r>
            <a:r>
              <a:rPr lang="en-US" b="1" dirty="0">
                <a:solidFill>
                  <a:schemeClr val="accent1"/>
                </a:solidFill>
              </a:rPr>
              <a:t>expected running time</a:t>
            </a:r>
            <a:r>
              <a:rPr lang="en-US" dirty="0"/>
              <a:t>.</a:t>
            </a:r>
          </a:p>
          <a:p>
            <a:pPr marL="285750" indent="-285750">
              <a:buFont typeface="Arial" charset="0"/>
              <a:buChar char="•"/>
            </a:pPr>
            <a:r>
              <a:rPr lang="en-US" sz="2000" dirty="0"/>
              <a:t>In </a:t>
            </a:r>
            <a:r>
              <a:rPr lang="en-US" sz="2000" b="1" dirty="0">
                <a:solidFill>
                  <a:srgbClr val="7030A0"/>
                </a:solidFill>
              </a:rPr>
              <a:t>Scenario 2</a:t>
            </a:r>
            <a:r>
              <a:rPr lang="en-US" sz="2000" dirty="0"/>
              <a:t>, the running time is </a:t>
            </a:r>
            <a:r>
              <a:rPr lang="en-US" sz="2000" b="1" dirty="0"/>
              <a:t>not random</a:t>
            </a:r>
            <a:r>
              <a:rPr lang="en-US" sz="2000" dirty="0"/>
              <a:t>.</a:t>
            </a:r>
          </a:p>
          <a:p>
            <a:pPr marL="742950" lvl="1" indent="-285750">
              <a:buFont typeface="Arial" charset="0"/>
              <a:buChar char="•"/>
            </a:pPr>
            <a:r>
              <a:rPr lang="en-US" dirty="0"/>
              <a:t>We call this the </a:t>
            </a:r>
            <a:r>
              <a:rPr lang="en-US" b="1" dirty="0">
                <a:solidFill>
                  <a:srgbClr val="7030A0"/>
                </a:solidFill>
              </a:rPr>
              <a:t>worst-case running time</a:t>
            </a:r>
            <a:r>
              <a:rPr lang="en-US" dirty="0"/>
              <a:t> of the randomized algorithm.</a:t>
            </a:r>
          </a:p>
        </p:txBody>
      </p:sp>
    </p:spTree>
    <p:extLst>
      <p:ext uri="{BB962C8B-B14F-4D97-AF65-F5344CB8AC3E}">
        <p14:creationId xmlns:p14="http://schemas.microsoft.com/office/powerpoint/2010/main" val="16120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49"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par>
                                <p:cTn id="41" presetID="2" presetClass="entr" presetSubtype="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par>
                                <p:cTn id="49" presetID="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49" presetClass="entr" presetSubtype="0" decel="10000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5659" y="2536311"/>
            <a:ext cx="2085611" cy="1874409"/>
          </a:xfrm>
          <a:prstGeom prst="rect">
            <a:avLst/>
          </a:prstGeom>
        </p:spPr>
      </p:pic>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628650" y="1690689"/>
            <a:ext cx="7670398" cy="4672254"/>
          </a:xfrm>
        </p:spPr>
        <p:txBody>
          <a:bodyPr>
            <a:normAutofit/>
          </a:bodyPr>
          <a:lstStyle/>
          <a:p>
            <a:r>
              <a:rPr lang="en-US" dirty="0"/>
              <a:t>How do we analyze randomized algorithms?</a:t>
            </a:r>
          </a:p>
          <a:p>
            <a:r>
              <a:rPr lang="en-US" dirty="0"/>
              <a:t>A few randomized algorithms for sorting.</a:t>
            </a:r>
          </a:p>
          <a:p>
            <a:pPr lvl="1"/>
            <a:r>
              <a:rPr lang="en-US" dirty="0" err="1">
                <a:solidFill>
                  <a:schemeClr val="accent4"/>
                </a:solidFill>
              </a:rPr>
              <a:t>BogoSort</a:t>
            </a:r>
            <a:endParaRPr lang="en-US" dirty="0">
              <a:solidFill>
                <a:schemeClr val="accent4"/>
              </a:solidFill>
            </a:endParaRPr>
          </a:p>
          <a:p>
            <a:pPr lvl="1"/>
            <a:r>
              <a:rPr lang="en-US" dirty="0" err="1">
                <a:solidFill>
                  <a:schemeClr val="accent4"/>
                </a:solidFill>
              </a:rPr>
              <a:t>QuickSort</a:t>
            </a:r>
            <a:endParaRPr lang="en-US" dirty="0">
              <a:solidFill>
                <a:schemeClr val="accent4"/>
              </a:solidFill>
            </a:endParaRPr>
          </a:p>
          <a:p>
            <a:pPr lvl="1"/>
            <a:endParaRPr lang="en-US" dirty="0"/>
          </a:p>
          <a:p>
            <a:pPr lvl="1"/>
            <a:endParaRPr lang="en-US" dirty="0"/>
          </a:p>
          <a:p>
            <a:r>
              <a:rPr lang="en-US" dirty="0" err="1">
                <a:solidFill>
                  <a:schemeClr val="accent4"/>
                </a:solidFill>
              </a:rPr>
              <a:t>BogoSort</a:t>
            </a:r>
            <a:r>
              <a:rPr lang="en-US" dirty="0"/>
              <a:t> is a pedagogical tool.</a:t>
            </a:r>
          </a:p>
          <a:p>
            <a:r>
              <a:rPr lang="en-US" dirty="0" err="1">
                <a:solidFill>
                  <a:schemeClr val="accent4"/>
                </a:solidFill>
              </a:rPr>
              <a:t>QuickSort</a:t>
            </a:r>
            <a:r>
              <a:rPr lang="en-US" dirty="0"/>
              <a:t> is important to know</a:t>
            </a:r>
            <a:r>
              <a:rPr lang="en-US" sz="1600" dirty="0">
                <a:solidFill>
                  <a:schemeClr val="accent4"/>
                </a:solidFill>
              </a:rPr>
              <a:t>.  (in contrast with </a:t>
            </a:r>
            <a:r>
              <a:rPr lang="en-US" sz="1600" dirty="0" err="1">
                <a:solidFill>
                  <a:schemeClr val="accent4"/>
                </a:solidFill>
              </a:rPr>
              <a:t>BogoSort</a:t>
            </a:r>
            <a:r>
              <a:rPr lang="mr-IN" sz="1600" dirty="0">
                <a:solidFill>
                  <a:schemeClr val="accent4"/>
                </a:solidFill>
              </a:rPr>
              <a:t>…</a:t>
            </a:r>
            <a:r>
              <a:rPr lang="en-US" sz="1600" dirty="0">
                <a:solidFill>
                  <a:schemeClr val="accent4"/>
                </a:solidFill>
              </a:rPr>
              <a:t>)</a:t>
            </a:r>
          </a:p>
        </p:txBody>
      </p:sp>
      <p:sp>
        <p:nvSpPr>
          <p:cNvPr id="5" name="Down Arrow 4"/>
          <p:cNvSpPr/>
          <p:nvPr/>
        </p:nvSpPr>
        <p:spPr>
          <a:xfrm rot="3984199">
            <a:off x="2783340" y="2349170"/>
            <a:ext cx="509286" cy="75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69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BA69-E86A-4C47-B575-184758F91DA0}"/>
              </a:ext>
            </a:extLst>
          </p:cNvPr>
          <p:cNvSpPr>
            <a:spLocks noGrp="1"/>
          </p:cNvSpPr>
          <p:nvPr>
            <p:ph type="title"/>
          </p:nvPr>
        </p:nvSpPr>
        <p:spPr/>
        <p:txBody>
          <a:bodyPr/>
          <a:lstStyle/>
          <a:p>
            <a:r>
              <a:rPr lang="en-US" sz="2800" dirty="0"/>
              <a:t>From your pre-lecture exercise:</a:t>
            </a:r>
            <a:br>
              <a:rPr lang="en-US" dirty="0"/>
            </a:br>
            <a:r>
              <a:rPr lang="en-US" dirty="0" err="1"/>
              <a:t>BogoSort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7A70EE-57E5-2241-B3A0-7070DA87F4E0}"/>
                  </a:ext>
                </a:extLst>
              </p:cNvPr>
              <p:cNvSpPr>
                <a:spLocks noGrp="1"/>
              </p:cNvSpPr>
              <p:nvPr>
                <p:ph idx="1"/>
              </p:nvPr>
            </p:nvSpPr>
            <p:spPr>
              <a:xfrm>
                <a:off x="628650" y="1825625"/>
                <a:ext cx="7886700" cy="4921164"/>
              </a:xfrm>
            </p:spPr>
            <p:txBody>
              <a:bodyPr>
                <a:normAutofit/>
              </a:bodyPr>
              <a:lstStyle/>
              <a:p>
                <a:r>
                  <a:rPr lang="en-US" b="1" dirty="0"/>
                  <a:t>BogoSort</a:t>
                </a:r>
                <a:r>
                  <a:rPr lang="en-US" dirty="0"/>
                  <a:t>(A)</a:t>
                </a:r>
              </a:p>
              <a:p>
                <a:pPr lvl="1"/>
                <a:r>
                  <a:rPr lang="en-US" sz="2800" b="1" dirty="0"/>
                  <a:t>While</a:t>
                </a:r>
                <a:r>
                  <a:rPr lang="en-US" sz="2800" dirty="0"/>
                  <a:t> true:</a:t>
                </a:r>
              </a:p>
              <a:p>
                <a:pPr lvl="2"/>
                <a:r>
                  <a:rPr lang="en-US" sz="2800" dirty="0"/>
                  <a:t>Randomly permute A.</a:t>
                </a:r>
              </a:p>
              <a:p>
                <a:pPr lvl="2"/>
                <a:r>
                  <a:rPr lang="en-US" sz="2800" dirty="0"/>
                  <a:t>Check if A is sorted.</a:t>
                </a:r>
              </a:p>
              <a:p>
                <a:pPr lvl="2"/>
                <a:r>
                  <a:rPr lang="en-US" sz="2800" b="1" dirty="0"/>
                  <a:t>If</a:t>
                </a:r>
                <a:r>
                  <a:rPr lang="en-US" sz="2800" dirty="0"/>
                  <a:t> A is sorted, </a:t>
                </a:r>
                <a:r>
                  <a:rPr lang="en-US" sz="2800" b="1" dirty="0"/>
                  <a:t>return</a:t>
                </a:r>
                <a:r>
                  <a:rPr lang="en-US" sz="2800" dirty="0"/>
                  <a:t> A.</a:t>
                </a:r>
              </a:p>
              <a:p>
                <a:pPr lvl="2"/>
                <a:endParaRPr lang="en-US" sz="2800" dirty="0"/>
              </a:p>
              <a:p>
                <a:r>
                  <a:rPr lang="en-US" sz="2600" dirty="0">
                    <a:solidFill>
                      <a:schemeClr val="accent4"/>
                    </a:solidFill>
                  </a:rPr>
                  <a:t>Let </a:t>
                </a:r>
                <a14:m>
                  <m:oMath xmlns:m="http://schemas.openxmlformats.org/officeDocument/2006/math">
                    <m:sSub>
                      <m:sSubPr>
                        <m:ctrlPr>
                          <a:rPr lang="en-US" sz="2600" b="0" i="1" smtClean="0">
                            <a:solidFill>
                              <a:schemeClr val="accent4"/>
                            </a:solidFill>
                            <a:latin typeface="Cambria Math" panose="02040503050406030204" pitchFamily="18" charset="0"/>
                          </a:rPr>
                        </m:ctrlPr>
                      </m:sSubPr>
                      <m:e>
                        <m:r>
                          <a:rPr lang="en-US" sz="2600" b="0" i="1" smtClean="0">
                            <a:solidFill>
                              <a:schemeClr val="accent4"/>
                            </a:solidFill>
                            <a:latin typeface="Cambria Math" panose="02040503050406030204" pitchFamily="18" charset="0"/>
                          </a:rPr>
                          <m:t>𝑋</m:t>
                        </m:r>
                      </m:e>
                      <m:sub>
                        <m:r>
                          <a:rPr lang="en-US" sz="2600" b="0" i="1" smtClean="0">
                            <a:solidFill>
                              <a:schemeClr val="accent4"/>
                            </a:solidFill>
                            <a:latin typeface="Cambria Math" panose="02040503050406030204" pitchFamily="18" charset="0"/>
                          </a:rPr>
                          <m:t>𝑖</m:t>
                        </m:r>
                      </m:sub>
                    </m:sSub>
                    <m:r>
                      <a:rPr lang="en-US" sz="2600" b="0" i="1" smtClean="0">
                        <a:solidFill>
                          <a:schemeClr val="accent4"/>
                        </a:solidFill>
                        <a:latin typeface="Cambria Math" panose="02040503050406030204" pitchFamily="18" charset="0"/>
                      </a:rPr>
                      <m:t>= </m:t>
                    </m:r>
                    <m:d>
                      <m:dPr>
                        <m:begChr m:val="{"/>
                        <m:endChr m:val=""/>
                        <m:ctrlPr>
                          <a:rPr lang="en-US" sz="2600" b="0" i="1" smtClean="0">
                            <a:solidFill>
                              <a:schemeClr val="accent4"/>
                            </a:solidFill>
                            <a:latin typeface="Cambria Math" panose="02040503050406030204" pitchFamily="18" charset="0"/>
                          </a:rPr>
                        </m:ctrlPr>
                      </m:dPr>
                      <m:e>
                        <m:eqArr>
                          <m:eqArrPr>
                            <m:ctrlPr>
                              <a:rPr lang="en-US" sz="2600" b="0" i="1" smtClean="0">
                                <a:solidFill>
                                  <a:schemeClr val="accent4"/>
                                </a:solidFill>
                                <a:latin typeface="Cambria Math" panose="02040503050406030204" pitchFamily="18" charset="0"/>
                              </a:rPr>
                            </m:ctrlPr>
                          </m:eqArrPr>
                          <m:e>
                            <m:r>
                              <a:rPr lang="en-US" sz="2600" b="0" i="1" smtClean="0">
                                <a:solidFill>
                                  <a:schemeClr val="accent4"/>
                                </a:solidFill>
                                <a:latin typeface="Cambria Math" panose="02040503050406030204" pitchFamily="18" charset="0"/>
                              </a:rPr>
                              <m:t>1 </m:t>
                            </m:r>
                            <m:r>
                              <m:rPr>
                                <m:sty m:val="p"/>
                              </m:rPr>
                              <a:rPr lang="en-US" sz="2600" b="0" i="0" smtClean="0">
                                <a:solidFill>
                                  <a:schemeClr val="accent4"/>
                                </a:solidFill>
                                <a:latin typeface="Cambria Math" panose="02040503050406030204" pitchFamily="18" charset="0"/>
                              </a:rPr>
                              <m:t>if</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sorted</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after</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iteration</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m:t>
                            </m:r>
                          </m:e>
                          <m:e>
                            <m:r>
                              <a:rPr lang="en-US" sz="2600" b="0" i="1" smtClean="0">
                                <a:solidFill>
                                  <a:schemeClr val="accent4"/>
                                </a:solidFill>
                                <a:latin typeface="Cambria Math" panose="02040503050406030204" pitchFamily="18" charset="0"/>
                              </a:rPr>
                              <m:t>0 </m:t>
                            </m:r>
                            <m:r>
                              <m:rPr>
                                <m:sty m:val="p"/>
                              </m:rPr>
                              <a:rPr lang="en-US" sz="2600" b="0" i="0" smtClean="0">
                                <a:solidFill>
                                  <a:schemeClr val="accent4"/>
                                </a:solidFill>
                                <a:latin typeface="Cambria Math" panose="02040503050406030204" pitchFamily="18" charset="0"/>
                              </a:rPr>
                              <m:t>otherwise</m:t>
                            </m:r>
                          </m:e>
                        </m:eqArr>
                      </m:e>
                    </m:d>
                  </m:oMath>
                </a14:m>
                <a:endParaRPr lang="en-US" sz="2600" b="0" dirty="0">
                  <a:solidFill>
                    <a:schemeClr val="accent4"/>
                  </a:solidFill>
                </a:endParaRPr>
              </a:p>
              <a:p>
                <a14:m>
                  <m:oMath xmlns:m="http://schemas.openxmlformats.org/officeDocument/2006/math">
                    <m:sSub>
                      <m:sSubPr>
                        <m:ctrlPr>
                          <a:rPr lang="en-US" sz="2600" i="1">
                            <a:solidFill>
                              <a:schemeClr val="accent4"/>
                            </a:solidFill>
                            <a:latin typeface="Cambria Math" panose="02040503050406030204" pitchFamily="18" charset="0"/>
                          </a:rPr>
                        </m:ctrlPr>
                      </m:sSubPr>
                      <m:e>
                        <m:r>
                          <a:rPr lang="en-US" sz="2600" b="0" i="1" smtClean="0">
                            <a:solidFill>
                              <a:schemeClr val="accent4"/>
                            </a:solidFill>
                            <a:latin typeface="Cambria Math" panose="02040503050406030204" pitchFamily="18" charset="0"/>
                          </a:rPr>
                          <m:t>𝐸</m:t>
                        </m:r>
                        <m:r>
                          <a:rPr lang="en-US" sz="2600" b="0" i="1" smtClean="0">
                            <a:solidFill>
                              <a:schemeClr val="accent4"/>
                            </a:solidFill>
                            <a:latin typeface="Cambria Math" panose="02040503050406030204" pitchFamily="18" charset="0"/>
                          </a:rPr>
                          <m:t>[</m:t>
                        </m:r>
                        <m:r>
                          <a:rPr lang="en-US" sz="2600" i="1">
                            <a:solidFill>
                              <a:schemeClr val="accent4"/>
                            </a:solidFill>
                            <a:latin typeface="Cambria Math" panose="02040503050406030204" pitchFamily="18" charset="0"/>
                          </a:rPr>
                          <m:t>𝑋</m:t>
                        </m:r>
                      </m:e>
                      <m:sub>
                        <m:r>
                          <a:rPr lang="en-US" sz="2600" i="1">
                            <a:solidFill>
                              <a:schemeClr val="accent4"/>
                            </a:solidFill>
                            <a:latin typeface="Cambria Math" panose="02040503050406030204" pitchFamily="18" charset="0"/>
                          </a:rPr>
                          <m:t>𝑖</m:t>
                        </m:r>
                      </m:sub>
                    </m:sSub>
                    <m:r>
                      <a:rPr lang="en-US" sz="2600" b="0" i="1" smtClean="0">
                        <a:solidFill>
                          <a:schemeClr val="accent4"/>
                        </a:solidFill>
                        <a:latin typeface="Cambria Math" panose="02040503050406030204" pitchFamily="18" charset="0"/>
                      </a:rPr>
                      <m:t>]=</m:t>
                    </m:r>
                    <m:f>
                      <m:fPr>
                        <m:ctrlPr>
                          <a:rPr lang="en-US" sz="2600" b="0" i="1" smtClean="0">
                            <a:solidFill>
                              <a:schemeClr val="accent4"/>
                            </a:solidFill>
                            <a:latin typeface="Cambria Math" panose="02040503050406030204" pitchFamily="18" charset="0"/>
                          </a:rPr>
                        </m:ctrlPr>
                      </m:fPr>
                      <m:num>
                        <m:r>
                          <a:rPr lang="en-US" sz="2600" b="0" i="1" smtClean="0">
                            <a:solidFill>
                              <a:schemeClr val="accent4"/>
                            </a:solidFill>
                            <a:latin typeface="Cambria Math" panose="02040503050406030204" pitchFamily="18" charset="0"/>
                          </a:rPr>
                          <m:t>1</m:t>
                        </m:r>
                      </m:num>
                      <m:den>
                        <m:r>
                          <a:rPr lang="en-US" sz="2600" b="0" i="1" smtClean="0">
                            <a:solidFill>
                              <a:schemeClr val="accent4"/>
                            </a:solidFill>
                            <a:latin typeface="Cambria Math" panose="02040503050406030204" pitchFamily="18" charset="0"/>
                          </a:rPr>
                          <m:t>𝑛</m:t>
                        </m:r>
                        <m:r>
                          <a:rPr lang="en-US" sz="2600" b="0" i="1" smtClean="0">
                            <a:solidFill>
                              <a:schemeClr val="accent4"/>
                            </a:solidFill>
                            <a:latin typeface="Cambria Math" panose="02040503050406030204" pitchFamily="18" charset="0"/>
                          </a:rPr>
                          <m:t>!</m:t>
                        </m:r>
                      </m:den>
                    </m:f>
                  </m:oMath>
                </a14:m>
                <a:endParaRPr lang="en-US" sz="2600" b="0" dirty="0">
                  <a:solidFill>
                    <a:schemeClr val="accent4"/>
                  </a:solidFill>
                </a:endParaRPr>
              </a:p>
              <a:p>
                <a14:m>
                  <m:oMath xmlns:m="http://schemas.openxmlformats.org/officeDocument/2006/math">
                    <m:r>
                      <a:rPr lang="en-US" sz="2600" i="1" smtClean="0">
                        <a:solidFill>
                          <a:schemeClr val="accent4"/>
                        </a:solidFill>
                        <a:latin typeface="Cambria Math" panose="02040503050406030204" pitchFamily="18" charset="0"/>
                      </a:rPr>
                      <m:t>𝐸</m:t>
                    </m:r>
                    <m:d>
                      <m:dPr>
                        <m:begChr m:val="["/>
                        <m:endChr m:val="]"/>
                        <m:ctrlPr>
                          <a:rPr lang="en-US" sz="2600" b="0" i="1" smtClean="0">
                            <a:solidFill>
                              <a:schemeClr val="accent4"/>
                            </a:solidFill>
                            <a:latin typeface="Cambria Math" panose="02040503050406030204" pitchFamily="18" charset="0"/>
                          </a:rPr>
                        </m:ctrlPr>
                      </m:dPr>
                      <m:e>
                        <m:r>
                          <m:rPr>
                            <m:sty m:val="p"/>
                          </m:rPr>
                          <a:rPr lang="en-US" sz="2600" b="0" i="0" smtClean="0">
                            <a:solidFill>
                              <a:schemeClr val="accent4"/>
                            </a:solidFill>
                            <a:latin typeface="Cambria Math" panose="02040503050406030204" pitchFamily="18" charset="0"/>
                          </a:rPr>
                          <m:t>number</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of</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iterations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until</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A</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is</m:t>
                        </m:r>
                        <m:r>
                          <a:rPr lang="en-US" sz="2600" b="0" i="0" smtClean="0">
                            <a:solidFill>
                              <a:schemeClr val="accent4"/>
                            </a:solidFill>
                            <a:latin typeface="Cambria Math" panose="02040503050406030204" pitchFamily="18" charset="0"/>
                          </a:rPr>
                          <m:t> </m:t>
                        </m:r>
                        <m:r>
                          <m:rPr>
                            <m:sty m:val="p"/>
                          </m:rPr>
                          <a:rPr lang="en-US" sz="2600" b="0" i="0" smtClean="0">
                            <a:solidFill>
                              <a:schemeClr val="accent4"/>
                            </a:solidFill>
                            <a:latin typeface="Cambria Math" panose="02040503050406030204" pitchFamily="18" charset="0"/>
                          </a:rPr>
                          <m:t>sorted</m:t>
                        </m:r>
                      </m:e>
                    </m:d>
                    <m:r>
                      <a:rPr lang="en-US" sz="2600" b="0" i="1" smtClean="0">
                        <a:solidFill>
                          <a:schemeClr val="accent4"/>
                        </a:solidFill>
                        <a:latin typeface="Cambria Math" panose="02040503050406030204" pitchFamily="18" charset="0"/>
                      </a:rPr>
                      <m:t>=</m:t>
                    </m:r>
                    <m:r>
                      <a:rPr lang="en-US" sz="2600" b="0" i="1" smtClean="0">
                        <a:solidFill>
                          <a:schemeClr val="accent4"/>
                        </a:solidFill>
                        <a:latin typeface="Cambria Math" panose="02040503050406030204" pitchFamily="18" charset="0"/>
                      </a:rPr>
                      <m:t>𝑛</m:t>
                    </m:r>
                    <m:r>
                      <a:rPr lang="en-US" sz="2600" b="0" i="1" smtClean="0">
                        <a:solidFill>
                          <a:schemeClr val="accent4"/>
                        </a:solidFill>
                        <a:latin typeface="Cambria Math" panose="02040503050406030204" pitchFamily="18" charset="0"/>
                      </a:rPr>
                      <m:t>! </m:t>
                    </m:r>
                  </m:oMath>
                </a14:m>
                <a:endParaRPr lang="en-US" sz="2600" b="0" dirty="0">
                  <a:solidFill>
                    <a:schemeClr val="accent4"/>
                  </a:solidFill>
                </a:endParaRPr>
              </a:p>
              <a:p>
                <a:endParaRPr lang="en-US" sz="3200" dirty="0"/>
              </a:p>
            </p:txBody>
          </p:sp>
        </mc:Choice>
        <mc:Fallback xmlns="">
          <p:sp>
            <p:nvSpPr>
              <p:cNvPr id="3" name="Content Placeholder 2">
                <a:extLst>
                  <a:ext uri="{FF2B5EF4-FFF2-40B4-BE49-F238E27FC236}">
                    <a16:creationId xmlns:a16="http://schemas.microsoft.com/office/drawing/2014/main" id="{F67A70EE-57E5-2241-B3A0-7070DA87F4E0}"/>
                  </a:ext>
                </a:extLst>
              </p:cNvPr>
              <p:cNvSpPr>
                <a:spLocks noGrp="1" noRot="1" noChangeAspect="1" noMove="1" noResize="1" noEditPoints="1" noAdjustHandles="1" noChangeArrowheads="1" noChangeShapeType="1" noTextEdit="1"/>
              </p:cNvSpPr>
              <p:nvPr>
                <p:ph idx="1"/>
              </p:nvPr>
            </p:nvSpPr>
            <p:spPr>
              <a:xfrm>
                <a:off x="628650" y="1825625"/>
                <a:ext cx="7886700" cy="4921164"/>
              </a:xfrm>
              <a:blipFill>
                <a:blip r:embed="rId2"/>
                <a:stretch>
                  <a:fillRect l="-1447" t="-2326" b="-3307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F5027A-EECE-4A4E-BBA1-81D7F9162723}"/>
              </a:ext>
            </a:extLst>
          </p:cNvPr>
          <p:cNvSpPr txBox="1"/>
          <p:nvPr/>
        </p:nvSpPr>
        <p:spPr>
          <a:xfrm>
            <a:off x="7216346" y="41960"/>
            <a:ext cx="1927654" cy="646331"/>
          </a:xfrm>
          <a:prstGeom prst="rect">
            <a:avLst/>
          </a:prstGeom>
          <a:noFill/>
        </p:spPr>
        <p:txBody>
          <a:bodyPr wrap="square" rtlCol="0">
            <a:spAutoFit/>
          </a:bodyPr>
          <a:lstStyle/>
          <a:p>
            <a:pPr algn="r"/>
            <a:r>
              <a:rPr lang="en-US" dirty="0">
                <a:solidFill>
                  <a:srgbClr val="CF6E6C"/>
                </a:solidFill>
              </a:rPr>
              <a:t>Assume A has distinct entries</a:t>
            </a:r>
          </a:p>
        </p:txBody>
      </p:sp>
      <p:sp>
        <p:nvSpPr>
          <p:cNvPr id="5" name="TextBox 4">
            <a:extLst>
              <a:ext uri="{FF2B5EF4-FFF2-40B4-BE49-F238E27FC236}">
                <a16:creationId xmlns:a16="http://schemas.microsoft.com/office/drawing/2014/main" id="{7AFFCD4A-4058-2042-ACEE-E1793F2EDE13}"/>
              </a:ext>
            </a:extLst>
          </p:cNvPr>
          <p:cNvSpPr txBox="1"/>
          <p:nvPr/>
        </p:nvSpPr>
        <p:spPr>
          <a:xfrm>
            <a:off x="4670854" y="1182858"/>
            <a:ext cx="3442630" cy="1077218"/>
          </a:xfrm>
          <a:prstGeom prst="rect">
            <a:avLst/>
          </a:prstGeom>
          <a:noFill/>
        </p:spPr>
        <p:txBody>
          <a:bodyPr wrap="square" rtlCol="0">
            <a:spAutoFit/>
          </a:bodyPr>
          <a:lstStyle/>
          <a:p>
            <a:pPr algn="r"/>
            <a:r>
              <a:rPr lang="en-US" sz="1600" dirty="0">
                <a:solidFill>
                  <a:srgbClr val="7030A0"/>
                </a:solidFill>
              </a:rPr>
              <a:t>Suppose that you can draw a random integer in {1,</a:t>
            </a:r>
            <a:r>
              <a:rPr lang="mr-IN" sz="1600" dirty="0">
                <a:solidFill>
                  <a:srgbClr val="7030A0"/>
                </a:solidFill>
              </a:rPr>
              <a:t>…</a:t>
            </a:r>
            <a:r>
              <a:rPr lang="en-US" sz="1600" dirty="0">
                <a:solidFill>
                  <a:srgbClr val="7030A0"/>
                </a:solidFill>
              </a:rPr>
              <a:t>,n} in time O(1).  How would you randomly permute an array in-place in time O(n)?  </a:t>
            </a:r>
          </a:p>
        </p:txBody>
      </p:sp>
      <p:pic>
        <p:nvPicPr>
          <p:cNvPr id="6" name="Picture 5">
            <a:extLst>
              <a:ext uri="{FF2B5EF4-FFF2-40B4-BE49-F238E27FC236}">
                <a16:creationId xmlns:a16="http://schemas.microsoft.com/office/drawing/2014/main" id="{97BB9CB0-20B4-124B-879D-53DDD3790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886" y="1433116"/>
            <a:ext cx="783779" cy="1161478"/>
          </a:xfrm>
          <a:prstGeom prst="rect">
            <a:avLst/>
          </a:prstGeom>
        </p:spPr>
      </p:pic>
      <p:sp>
        <p:nvSpPr>
          <p:cNvPr id="7" name="TextBox 6">
            <a:extLst>
              <a:ext uri="{FF2B5EF4-FFF2-40B4-BE49-F238E27FC236}">
                <a16:creationId xmlns:a16="http://schemas.microsoft.com/office/drawing/2014/main" id="{72D1B771-4D35-3C43-9C32-F785B65A2DE3}"/>
              </a:ext>
            </a:extLst>
          </p:cNvPr>
          <p:cNvSpPr txBox="1"/>
          <p:nvPr/>
        </p:nvSpPr>
        <p:spPr>
          <a:xfrm>
            <a:off x="6590546" y="2524628"/>
            <a:ext cx="3074836" cy="307777"/>
          </a:xfrm>
          <a:prstGeom prst="rect">
            <a:avLst/>
          </a:prstGeom>
          <a:noFill/>
        </p:spPr>
        <p:txBody>
          <a:bodyPr wrap="square" rtlCol="0">
            <a:spAutoFit/>
          </a:bodyPr>
          <a:lstStyle/>
          <a:p>
            <a:r>
              <a:rPr lang="en-US" sz="1400" dirty="0"/>
              <a:t>Ollie the over-achieving ostrich</a:t>
            </a:r>
          </a:p>
        </p:txBody>
      </p:sp>
    </p:spTree>
    <p:extLst>
      <p:ext uri="{BB962C8B-B14F-4D97-AF65-F5344CB8AC3E}">
        <p14:creationId xmlns:p14="http://schemas.microsoft.com/office/powerpoint/2010/main" val="34349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10376</TotalTime>
  <Words>4136</Words>
  <Application>Microsoft Macintosh PowerPoint</Application>
  <PresentationFormat>On-screen Show (4:3)</PresentationFormat>
  <Paragraphs>688</Paragraphs>
  <Slides>49</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Cambria Math</vt:lpstr>
      <vt:lpstr>Courier</vt:lpstr>
      <vt:lpstr>Office Theme</vt:lpstr>
      <vt:lpstr>Lecture 5</vt:lpstr>
      <vt:lpstr>Announcements</vt:lpstr>
      <vt:lpstr>Honor Code</vt:lpstr>
      <vt:lpstr>Last time</vt:lpstr>
      <vt:lpstr>Randomized algorithms</vt:lpstr>
      <vt:lpstr>Today</vt:lpstr>
      <vt:lpstr>How do we measure the runtime of a randomized algorithm?</vt:lpstr>
      <vt:lpstr>Today</vt:lpstr>
      <vt:lpstr>From your pre-lecture exercise: BogoSort</vt:lpstr>
      <vt:lpstr>Solutions to pre-lecture exercise 1</vt:lpstr>
      <vt:lpstr>Solutions to pre-lecture exercise 2</vt:lpstr>
      <vt:lpstr>From your pre-lecture exercise: BogoSort</vt:lpstr>
      <vt:lpstr>Expected Running time of BogoSort</vt:lpstr>
      <vt:lpstr>Worst-case running time of BogoSort?</vt:lpstr>
      <vt:lpstr>PowerPoint Presentation</vt:lpstr>
      <vt:lpstr>What have we learned?</vt:lpstr>
      <vt:lpstr>Today</vt:lpstr>
      <vt:lpstr>a better randomized algorithm:  QuickSort</vt:lpstr>
      <vt:lpstr>Quicksort</vt:lpstr>
      <vt:lpstr>PseudoPseudoCode  for what we just saw</vt:lpstr>
      <vt:lpstr>Running time?</vt:lpstr>
      <vt:lpstr>The expected running time of QuickSort is O(nlog(n)).</vt:lpstr>
      <vt:lpstr>Aside why is E[|L|]=(n-1)/2  ?</vt:lpstr>
      <vt:lpstr>The expected running time of QuickSort is O(nlog(n)).</vt:lpstr>
      <vt:lpstr>Red flag</vt:lpstr>
      <vt:lpstr>The expected running time of SlowSort is O(nlog(n)).</vt:lpstr>
      <vt:lpstr>What’s wrong?</vt:lpstr>
      <vt:lpstr>Instead</vt:lpstr>
      <vt:lpstr>PowerPoint Presentation</vt:lpstr>
      <vt:lpstr>Example of recursive calls</vt:lpstr>
      <vt:lpstr>How long does this take to run?</vt:lpstr>
      <vt:lpstr>Each pair of items is compared either 0 or 1 times.  Which is it?</vt:lpstr>
      <vt:lpstr>Counting comparisons</vt:lpstr>
      <vt:lpstr>Counting comparisons</vt:lpstr>
      <vt:lpstr>Counting comparisons</vt:lpstr>
      <vt:lpstr>Aside:  Why don’t we care about 1 and 7?</vt:lpstr>
      <vt:lpstr>Aside: Why can we assume that the elements of the array are {1,2,..,n}?</vt:lpstr>
      <vt:lpstr>All together now… Expected number of comparisons</vt:lpstr>
      <vt:lpstr>Almost done</vt:lpstr>
      <vt:lpstr>What have we learned?</vt:lpstr>
      <vt:lpstr>Worst-case running time </vt:lpstr>
      <vt:lpstr>How should we implement this?</vt:lpstr>
      <vt:lpstr>A better way to do Partition</vt:lpstr>
      <vt:lpstr>QuickSort vs.  smarter QuickSort vs. Mergesort?</vt:lpstr>
      <vt:lpstr>QuickSort vs MergeSort</vt:lpstr>
      <vt:lpstr>Today</vt:lpstr>
      <vt:lpstr>Recap</vt:lpstr>
      <vt:lpstr>Next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dc:title>
  <dc:creator>Mary Katherine Wootters</dc:creator>
  <cp:lastModifiedBy>Nima Anari</cp:lastModifiedBy>
  <cp:revision>165</cp:revision>
  <cp:lastPrinted>2019-01-24T18:51:26Z</cp:lastPrinted>
  <dcterms:created xsi:type="dcterms:W3CDTF">2017-04-16T03:53:05Z</dcterms:created>
  <dcterms:modified xsi:type="dcterms:W3CDTF">2021-01-27T20:46:46Z</dcterms:modified>
</cp:coreProperties>
</file>