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76"/>
  </p:notesMasterIdLst>
  <p:handoutMasterIdLst>
    <p:handoutMasterId r:id="rId77"/>
  </p:handoutMasterIdLst>
  <p:sldIdLst>
    <p:sldId id="256" r:id="rId2"/>
    <p:sldId id="257" r:id="rId3"/>
    <p:sldId id="360" r:id="rId4"/>
    <p:sldId id="361" r:id="rId5"/>
    <p:sldId id="258" r:id="rId6"/>
    <p:sldId id="259" r:id="rId7"/>
    <p:sldId id="288" r:id="rId8"/>
    <p:sldId id="289" r:id="rId9"/>
    <p:sldId id="260" r:id="rId10"/>
    <p:sldId id="261" r:id="rId11"/>
    <p:sldId id="263" r:id="rId12"/>
    <p:sldId id="264" r:id="rId13"/>
    <p:sldId id="265" r:id="rId14"/>
    <p:sldId id="266" r:id="rId15"/>
    <p:sldId id="306" r:id="rId16"/>
    <p:sldId id="271" r:id="rId17"/>
    <p:sldId id="272" r:id="rId18"/>
    <p:sldId id="359" r:id="rId19"/>
    <p:sldId id="267" r:id="rId20"/>
    <p:sldId id="268" r:id="rId21"/>
    <p:sldId id="269" r:id="rId22"/>
    <p:sldId id="270" r:id="rId23"/>
    <p:sldId id="274" r:id="rId24"/>
    <p:sldId id="273" r:id="rId25"/>
    <p:sldId id="275" r:id="rId26"/>
    <p:sldId id="316" r:id="rId27"/>
    <p:sldId id="348" r:id="rId28"/>
    <p:sldId id="317" r:id="rId29"/>
    <p:sldId id="318" r:id="rId30"/>
    <p:sldId id="319" r:id="rId31"/>
    <p:sldId id="356" r:id="rId32"/>
    <p:sldId id="355" r:id="rId33"/>
    <p:sldId id="276" r:id="rId34"/>
    <p:sldId id="277" r:id="rId35"/>
    <p:sldId id="321" r:id="rId36"/>
    <p:sldId id="322" r:id="rId37"/>
    <p:sldId id="358" r:id="rId38"/>
    <p:sldId id="280" r:id="rId39"/>
    <p:sldId id="324" r:id="rId40"/>
    <p:sldId id="325" r:id="rId41"/>
    <p:sldId id="357" r:id="rId42"/>
    <p:sldId id="281" r:id="rId43"/>
    <p:sldId id="367" r:id="rId44"/>
    <p:sldId id="282" r:id="rId45"/>
    <p:sldId id="344" r:id="rId46"/>
    <p:sldId id="345" r:id="rId47"/>
    <p:sldId id="326" r:id="rId48"/>
    <p:sldId id="327" r:id="rId49"/>
    <p:sldId id="351" r:id="rId50"/>
    <p:sldId id="328" r:id="rId51"/>
    <p:sldId id="346" r:id="rId52"/>
    <p:sldId id="286" r:id="rId53"/>
    <p:sldId id="285" r:id="rId54"/>
    <p:sldId id="284" r:id="rId55"/>
    <p:sldId id="287" r:id="rId56"/>
    <p:sldId id="332" r:id="rId57"/>
    <p:sldId id="333" r:id="rId58"/>
    <p:sldId id="334" r:id="rId59"/>
    <p:sldId id="352" r:id="rId60"/>
    <p:sldId id="290" r:id="rId61"/>
    <p:sldId id="298" r:id="rId62"/>
    <p:sldId id="329" r:id="rId63"/>
    <p:sldId id="302" r:id="rId64"/>
    <p:sldId id="330" r:id="rId65"/>
    <p:sldId id="331" r:id="rId66"/>
    <p:sldId id="349" r:id="rId67"/>
    <p:sldId id="312" r:id="rId68"/>
    <p:sldId id="310" r:id="rId69"/>
    <p:sldId id="308" r:id="rId70"/>
    <p:sldId id="309" r:id="rId71"/>
    <p:sldId id="313" r:id="rId72"/>
    <p:sldId id="293" r:id="rId73"/>
    <p:sldId id="335" r:id="rId74"/>
    <p:sldId id="314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300"/>
    <a:srgbClr val="FF8200"/>
    <a:srgbClr val="CE7E2A"/>
    <a:srgbClr val="F6C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00"/>
    <p:restoredTop sz="89660"/>
  </p:normalViewPr>
  <p:slideViewPr>
    <p:cSldViewPr snapToGrid="0" snapToObjects="1">
      <p:cViewPr varScale="1">
        <p:scale>
          <a:sx n="114" d="100"/>
          <a:sy n="114" d="100"/>
        </p:scale>
        <p:origin x="2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D26AA-D67A-0146-A9F5-85DCC06B4350}" type="datetimeFigureOut">
              <a:rPr lang="en-US" smtClean="0"/>
              <a:t>2/8/21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5E8F4-60ED-5944-8DE2-C2F790F58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53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91FF1-A54C-2547-B3A3-496387A43B67}" type="datetimeFigureOut">
              <a:rPr lang="en-US" smtClean="0"/>
              <a:t>2/8/21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23841-6DD3-1149-8EA5-0D4E8A82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6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23841-6DD3-1149-8EA5-0D4E8A824A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4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23841-6DD3-1149-8EA5-0D4E8A824A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5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CB983-84B2-844C-99FC-452906042673}" type="datetimeFigureOut">
              <a:rPr lang="en-US" smtClean="0"/>
              <a:t>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5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5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4.tiff"/><Relationship Id="rId4" Type="http://schemas.openxmlformats.org/officeDocument/2006/relationships/image" Target="../media/image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tiff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00.png"/><Relationship Id="rId5" Type="http://schemas.openxmlformats.org/officeDocument/2006/relationships/image" Target="../media/image28.png"/><Relationship Id="rId10" Type="http://schemas.openxmlformats.org/officeDocument/2006/relationships/image" Target="../media/image22.tiff"/><Relationship Id="rId4" Type="http://schemas.openxmlformats.org/officeDocument/2006/relationships/image" Target="../media/image16.tiff"/><Relationship Id="rId9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scapetheclassroom.nl/portfolio-items/scrabble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4.tiff"/><Relationship Id="rId4" Type="http://schemas.openxmlformats.org/officeDocument/2006/relationships/image" Target="../media/image3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4.tiff"/><Relationship Id="rId4" Type="http://schemas.openxmlformats.org/officeDocument/2006/relationships/image" Target="../media/image30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10" Type="http://schemas.openxmlformats.org/officeDocument/2006/relationships/image" Target="../media/image22.tiff"/><Relationship Id="rId4" Type="http://schemas.openxmlformats.org/officeDocument/2006/relationships/image" Target="../media/image280.png"/><Relationship Id="rId9" Type="http://schemas.openxmlformats.org/officeDocument/2006/relationships/image" Target="../media/image32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4.tiff"/><Relationship Id="rId4" Type="http://schemas.openxmlformats.org/officeDocument/2006/relationships/image" Target="../media/image6.tif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/>
              <a:t>Hashing</a:t>
            </a:r>
          </a:p>
        </p:txBody>
      </p:sp>
    </p:spTree>
    <p:extLst>
      <p:ext uri="{BB962C8B-B14F-4D97-AF65-F5344CB8AC3E}">
        <p14:creationId xmlns:p14="http://schemas.microsoft.com/office/powerpoint/2010/main" val="214392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4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950">
            <a:off x="6449710" y="52187"/>
            <a:ext cx="3411456" cy="1918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should look familiar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Kind of like COUNTINGSORT from Lecture 6.</a:t>
            </a:r>
          </a:p>
          <a:p>
            <a:r>
              <a:rPr lang="en-US" dirty="0"/>
              <a:t>Same problem: if the keys may come from a “</a:t>
            </a:r>
            <a:r>
              <a:rPr lang="en-US" dirty="0">
                <a:solidFill>
                  <a:schemeClr val="accent4"/>
                </a:solidFill>
              </a:rPr>
              <a:t>universe</a:t>
            </a:r>
            <a:r>
              <a:rPr lang="en-US" dirty="0"/>
              <a:t>” U = {1,2, </a:t>
            </a:r>
            <a:r>
              <a:rPr lang="mr-IN" dirty="0"/>
              <a:t>…</a:t>
            </a:r>
            <a:r>
              <a:rPr lang="en-US" dirty="0"/>
              <a:t>., 10000000000}, it takes a lot of space.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2765806" y="4240182"/>
            <a:ext cx="13299729" cy="2492501"/>
            <a:chOff x="-2765806" y="4240182"/>
            <a:chExt cx="13299729" cy="2492501"/>
          </a:xfrm>
        </p:grpSpPr>
        <p:grpSp>
          <p:nvGrpSpPr>
            <p:cNvPr id="5" name="Group 4"/>
            <p:cNvGrpSpPr/>
            <p:nvPr/>
          </p:nvGrpSpPr>
          <p:grpSpPr>
            <a:xfrm>
              <a:off x="522506" y="4255357"/>
              <a:ext cx="3164574" cy="627805"/>
              <a:chOff x="656799" y="2524828"/>
              <a:chExt cx="8208744" cy="2156350"/>
            </a:xfrm>
          </p:grpSpPr>
          <p:grpSp>
            <p:nvGrpSpPr>
              <p:cNvPr id="376" name="Group 37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9" name="Straight Connector 40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7" name="Group 37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8" name="Group 37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3" name="Straight Connector 40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9" name="Group 37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0" name="Straight Connector 39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0" name="Group 37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7" name="Straight Connector 39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1" name="Group 38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2" name="Group 38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1" name="Straight Connector 39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3" name="Group 38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8" name="Straight Connector 38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4" name="Group 38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5" name="Straight Connector 38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Straight Connector 38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/>
            <p:nvPr/>
          </p:nvGrpSpPr>
          <p:grpSpPr>
            <a:xfrm>
              <a:off x="3829296" y="4255357"/>
              <a:ext cx="3164574" cy="627805"/>
              <a:chOff x="656799" y="2524828"/>
              <a:chExt cx="8208744" cy="2156350"/>
            </a:xfrm>
          </p:grpSpPr>
          <p:grpSp>
            <p:nvGrpSpPr>
              <p:cNvPr id="340" name="Group 339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3" name="Straight Connector 37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1" name="Group 340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2" name="Group 341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7" name="Straight Connector 36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3" name="Group 342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4" name="Group 343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1" name="Straight Connector 36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5" name="Group 344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8" name="Straight Connector 35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6" name="Group 345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5" name="Straight Connector 35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7" name="Group 346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2" name="Straight Connector 35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8" name="Group 347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49" name="Straight Connector 34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763048" y="5197062"/>
              <a:ext cx="3164574" cy="627805"/>
              <a:chOff x="656799" y="2524828"/>
              <a:chExt cx="8208744" cy="2156350"/>
            </a:xfrm>
          </p:grpSpPr>
          <p:grpSp>
            <p:nvGrpSpPr>
              <p:cNvPr id="304" name="Group 303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5" name="Group 304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4" name="Straight Connector 33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6" name="Group 305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7" name="Group 306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8" name="Group 307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5" name="Straight Connector 3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9" name="Group 308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2" name="Straight Connector 32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0" name="Group 309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9" name="Straight Connector 31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1" name="Group 310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6" name="Straight Connector 31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2" name="Group 311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3" name="Straight Connector 31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 7"/>
            <p:cNvGrpSpPr/>
            <p:nvPr/>
          </p:nvGrpSpPr>
          <p:grpSpPr>
            <a:xfrm>
              <a:off x="4070376" y="5192782"/>
              <a:ext cx="3164574" cy="627805"/>
              <a:chOff x="656799" y="2524828"/>
              <a:chExt cx="8208744" cy="2156350"/>
            </a:xfrm>
          </p:grpSpPr>
          <p:grpSp>
            <p:nvGrpSpPr>
              <p:cNvPr id="268" name="Group 267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01" name="Straight Connector 30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8" name="Straight Connector 29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0" name="Group 269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5" name="Straight Connector 29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oup 270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2" name="Straight Connector 29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oup 271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6" name="Straight Connector 28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3" name="Straight Connector 28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77" name="Straight Connector 27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/>
          </p:nvGrpSpPr>
          <p:grpSpPr>
            <a:xfrm>
              <a:off x="7121169" y="4240182"/>
              <a:ext cx="3164574" cy="627805"/>
              <a:chOff x="656799" y="2524828"/>
              <a:chExt cx="8208744" cy="2156350"/>
            </a:xfrm>
          </p:grpSpPr>
          <p:grpSp>
            <p:nvGrpSpPr>
              <p:cNvPr id="232" name="Group 231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Group 233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4" name="Straight Connector 24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1" name="Straight Connector 24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/>
          </p:nvGrpSpPr>
          <p:grpSpPr>
            <a:xfrm>
              <a:off x="7369349" y="5181887"/>
              <a:ext cx="3164574" cy="627805"/>
              <a:chOff x="656799" y="2524828"/>
              <a:chExt cx="8208744" cy="2156350"/>
            </a:xfrm>
          </p:grpSpPr>
          <p:grpSp>
            <p:nvGrpSpPr>
              <p:cNvPr id="196" name="Group 19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6" name="Straight Connector 22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8" name="Group 19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9" name="Group 19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/>
            <p:cNvGrpSpPr/>
            <p:nvPr/>
          </p:nvGrpSpPr>
          <p:grpSpPr>
            <a:xfrm>
              <a:off x="6043886" y="6104878"/>
              <a:ext cx="3164574" cy="627805"/>
              <a:chOff x="656799" y="2524828"/>
              <a:chExt cx="8208744" cy="2156350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/>
          </p:nvGrpSpPr>
          <p:grpSpPr>
            <a:xfrm>
              <a:off x="2717402" y="6104878"/>
              <a:ext cx="3164574" cy="627805"/>
              <a:chOff x="656799" y="2524828"/>
              <a:chExt cx="8208744" cy="2156350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/>
          </p:nvGrpSpPr>
          <p:grpSpPr>
            <a:xfrm>
              <a:off x="-609891" y="6104877"/>
              <a:ext cx="3164574" cy="627805"/>
              <a:chOff x="656799" y="2524828"/>
              <a:chExt cx="8208744" cy="215635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/>
            <p:cNvGrpSpPr/>
            <p:nvPr/>
          </p:nvGrpSpPr>
          <p:grpSpPr>
            <a:xfrm>
              <a:off x="-2518215" y="5180115"/>
              <a:ext cx="3164574" cy="627805"/>
              <a:chOff x="656799" y="2524828"/>
              <a:chExt cx="8208744" cy="2156350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6" name="Straight Connector 7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14"/>
            <p:cNvGrpSpPr/>
            <p:nvPr/>
          </p:nvGrpSpPr>
          <p:grpSpPr>
            <a:xfrm>
              <a:off x="-2765806" y="4240182"/>
              <a:ext cx="3164574" cy="627805"/>
              <a:chOff x="656799" y="2524828"/>
              <a:chExt cx="8208744" cy="215635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15" name="TextBox 414"/>
          <p:cNvSpPr txBox="1"/>
          <p:nvPr/>
        </p:nvSpPr>
        <p:spPr>
          <a:xfrm rot="648206">
            <a:off x="7388141" y="1985969"/>
            <a:ext cx="190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The universe is really big!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8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67" y="262944"/>
            <a:ext cx="7886700" cy="888088"/>
          </a:xfrm>
        </p:spPr>
        <p:txBody>
          <a:bodyPr>
            <a:normAutofit/>
          </a:bodyPr>
          <a:lstStyle/>
          <a:p>
            <a:r>
              <a:rPr lang="en-US" dirty="0"/>
              <a:t>Solution?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457622" y="4759208"/>
            <a:ext cx="54186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457622" y="3279395"/>
            <a:ext cx="8093722" cy="2001777"/>
            <a:chOff x="457622" y="3279395"/>
            <a:chExt cx="8093722" cy="2001777"/>
          </a:xfrm>
        </p:grpSpPr>
        <p:grpSp>
          <p:nvGrpSpPr>
            <p:cNvPr id="49" name="Group 48"/>
            <p:cNvGrpSpPr/>
            <p:nvPr/>
          </p:nvGrpSpPr>
          <p:grpSpPr>
            <a:xfrm>
              <a:off x="1365809" y="3281427"/>
              <a:ext cx="7185535" cy="1479815"/>
              <a:chOff x="452083" y="3472385"/>
              <a:chExt cx="8208744" cy="215635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353992" y="3472385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/>
              <p:cNvGrpSpPr/>
              <p:nvPr/>
            </p:nvGrpSpPr>
            <p:grpSpPr>
              <a:xfrm>
                <a:off x="3342536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4342981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>
                <a:off x="533152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6277912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717937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8029903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/>
              <p:cNvGrpSpPr/>
              <p:nvPr/>
            </p:nvGrpSpPr>
            <p:grpSpPr>
              <a:xfrm>
                <a:off x="452083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>
                <a:off x="1452528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" name="Group 49"/>
            <p:cNvGrpSpPr/>
            <p:nvPr/>
          </p:nvGrpSpPr>
          <p:grpSpPr>
            <a:xfrm>
              <a:off x="1427638" y="4666735"/>
              <a:ext cx="6972065" cy="614437"/>
              <a:chOff x="577891" y="5697462"/>
              <a:chExt cx="7989162" cy="614437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77891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578335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479799" y="5787148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470089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470533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470977" y="573088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403719" y="570052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336461" y="569746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8199644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45762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00990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68298" y="4756421"/>
              <a:ext cx="431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 rot="5400000">
            <a:off x="4454850" y="3864559"/>
            <a:ext cx="1185320" cy="4784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345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72769" y="4021335"/>
            <a:ext cx="537134" cy="726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50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055560" y="4138262"/>
            <a:ext cx="544049" cy="6100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13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406110" y="4285463"/>
            <a:ext cx="460667" cy="445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21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88543" y="3841143"/>
            <a:ext cx="547257" cy="422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413130" y="3303610"/>
            <a:ext cx="490936" cy="5036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 rot="5400000">
            <a:off x="3634838" y="3935209"/>
            <a:ext cx="1118325" cy="468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234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63773" y="1582806"/>
            <a:ext cx="8652276" cy="1349066"/>
            <a:chOff x="163773" y="1582806"/>
            <a:chExt cx="8652276" cy="1349066"/>
          </a:xfrm>
        </p:grpSpPr>
        <p:sp>
          <p:nvSpPr>
            <p:cNvPr id="52" name="Rectangle 51"/>
            <p:cNvSpPr/>
            <p:nvPr/>
          </p:nvSpPr>
          <p:spPr>
            <a:xfrm>
              <a:off x="389267" y="2216122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93812" y="2222341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345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987205" y="2257774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9908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452611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70840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930618" y="222273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3773" y="1582806"/>
              <a:ext cx="2084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F6E6C"/>
                  </a:solidFill>
                </a:rPr>
                <a:t>INSERT</a:t>
              </a:r>
              <a:r>
                <a:rPr lang="en-US" sz="2800" dirty="0"/>
                <a:t>: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86603" y="6084862"/>
            <a:ext cx="826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493114" y="6009423"/>
            <a:ext cx="885431" cy="674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111948" y="5451662"/>
            <a:ext cx="434325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It’s in this bucket somewhere</a:t>
            </a:r>
            <a:r>
              <a:rPr lang="mr-IN" sz="2400" dirty="0">
                <a:solidFill>
                  <a:schemeClr val="accent4"/>
                </a:solidFill>
              </a:rPr>
              <a:t>…</a:t>
            </a:r>
            <a:endParaRPr lang="en-US" sz="2400" dirty="0">
              <a:solidFill>
                <a:schemeClr val="accent4"/>
              </a:solidFill>
            </a:endParaRP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go through until we find it.</a:t>
            </a:r>
          </a:p>
        </p:txBody>
      </p:sp>
      <p:cxnSp>
        <p:nvCxnSpPr>
          <p:cNvPr id="76" name="Straight Arrow Connector 75"/>
          <p:cNvCxnSpPr>
            <a:stCxn id="74" idx="1"/>
            <a:endCxn id="40" idx="3"/>
          </p:cNvCxnSpPr>
          <p:nvPr/>
        </p:nvCxnSpPr>
        <p:spPr>
          <a:xfrm flipH="1" flipV="1">
            <a:off x="1748272" y="5019562"/>
            <a:ext cx="2363676" cy="847599"/>
          </a:xfrm>
          <a:prstGeom prst="straightConnector1">
            <a:avLst/>
          </a:prstGeom>
          <a:ln w="349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771BA059-730B-B04C-B69C-CB95AD60E7C0}"/>
              </a:ext>
            </a:extLst>
          </p:cNvPr>
          <p:cNvSpPr/>
          <p:nvPr/>
        </p:nvSpPr>
        <p:spPr>
          <a:xfrm>
            <a:off x="374781" y="1011905"/>
            <a:ext cx="5468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Put things in buckets based on one digit</a:t>
            </a:r>
          </a:p>
        </p:txBody>
      </p:sp>
    </p:spTree>
    <p:extLst>
      <p:ext uri="{BB962C8B-B14F-4D97-AF65-F5344CB8AC3E}">
        <p14:creationId xmlns:p14="http://schemas.microsoft.com/office/powerpoint/2010/main" val="4440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64" grpId="0"/>
          <p:bldP spid="81" grpId="0" animBg="1"/>
          <p:bldP spid="7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64" grpId="0"/>
          <p:bldP spid="81" grpId="0" animBg="1"/>
          <p:bldP spid="7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63773" y="1582806"/>
            <a:ext cx="8652276" cy="1349066"/>
            <a:chOff x="163773" y="1582806"/>
            <a:chExt cx="8652276" cy="1349066"/>
          </a:xfrm>
        </p:grpSpPr>
        <p:sp>
          <p:nvSpPr>
            <p:cNvPr id="64" name="Rectangle 63"/>
            <p:cNvSpPr/>
            <p:nvPr/>
          </p:nvSpPr>
          <p:spPr>
            <a:xfrm>
              <a:off x="389267" y="2216122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93812" y="2222341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987205" y="2257774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219908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452611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670840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930618" y="222273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3773" y="1582806"/>
              <a:ext cx="2084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F6E6C"/>
                  </a:solidFill>
                </a:rPr>
                <a:t>INSERT: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  <a:r>
              <a:rPr lang="mr-IN" dirty="0"/>
              <a:t>…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7622" y="4759208"/>
            <a:ext cx="54186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57622" y="3279395"/>
            <a:ext cx="8093722" cy="2001777"/>
            <a:chOff x="457622" y="3279395"/>
            <a:chExt cx="8093722" cy="2001777"/>
          </a:xfrm>
        </p:grpSpPr>
        <p:grpSp>
          <p:nvGrpSpPr>
            <p:cNvPr id="6" name="Group 5"/>
            <p:cNvGrpSpPr/>
            <p:nvPr/>
          </p:nvGrpSpPr>
          <p:grpSpPr>
            <a:xfrm>
              <a:off x="1365809" y="3281427"/>
              <a:ext cx="7185535" cy="1479815"/>
              <a:chOff x="452083" y="3472385"/>
              <a:chExt cx="8208744" cy="215635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353992" y="3472385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3342536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4342981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533152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6277912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717937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8029903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452083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1452528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1427638" y="4666735"/>
              <a:ext cx="6972065" cy="614437"/>
              <a:chOff x="577891" y="5697462"/>
              <a:chExt cx="7989162" cy="61443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77891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578335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79799" y="5787148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470089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70533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470977" y="573088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403719" y="570052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336461" y="569746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199644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45762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0990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68298" y="4756421"/>
              <a:ext cx="431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 rot="5400000">
            <a:off x="2080643" y="3579242"/>
            <a:ext cx="855291" cy="4784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342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352783" y="1524402"/>
            <a:ext cx="537134" cy="726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63244" y="2746390"/>
            <a:ext cx="544049" cy="6100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307579" y="4272336"/>
            <a:ext cx="460667" cy="445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22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73549" y="2298019"/>
            <a:ext cx="547257" cy="422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741737" y="477708"/>
            <a:ext cx="490936" cy="5036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409463" y="1023182"/>
            <a:ext cx="921615" cy="468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232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86603" y="6084862"/>
            <a:ext cx="872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493114" y="6009423"/>
            <a:ext cx="885431" cy="674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734685" y="5895446"/>
            <a:ext cx="256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.this hasn’t made our lives easier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endParaRPr lang="en-US" sz="2400" dirty="0">
              <a:solidFill>
                <a:srgbClr val="CF6E6C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311" y="4473658"/>
            <a:ext cx="2874878" cy="24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72" grpId="0"/>
      <p:bldP spid="73" grpId="0" animBg="1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191793" cy="4351338"/>
          </a:xfrm>
        </p:spPr>
        <p:txBody>
          <a:bodyPr/>
          <a:lstStyle/>
          <a:p>
            <a:r>
              <a:rPr lang="en-US" dirty="0"/>
              <a:t>That was an example of a hash table.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not a very good one, though.</a:t>
            </a:r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/>
              <a:t>We will be </a:t>
            </a:r>
            <a:r>
              <a:rPr lang="en-US" b="1" dirty="0"/>
              <a:t>more clever </a:t>
            </a:r>
            <a:r>
              <a:rPr lang="en-US" dirty="0"/>
              <a:t>(and less deterministic) about our bucketing.</a:t>
            </a:r>
          </a:p>
          <a:p>
            <a:endParaRPr lang="en-US" dirty="0"/>
          </a:p>
          <a:p>
            <a:r>
              <a:rPr lang="en-US" dirty="0"/>
              <a:t>This will result in fast (expected time) </a:t>
            </a:r>
            <a:r>
              <a:rPr lang="en-US" dirty="0">
                <a:solidFill>
                  <a:schemeClr val="accent4"/>
                </a:solidFill>
              </a:rPr>
              <a:t>INSERT/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>
                <a:solidFill>
                  <a:schemeClr val="accent4"/>
                </a:solidFill>
              </a:rPr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31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27" y="160505"/>
            <a:ext cx="7886700" cy="887295"/>
          </a:xfrm>
        </p:spPr>
        <p:txBody>
          <a:bodyPr/>
          <a:lstStyle/>
          <a:p>
            <a:r>
              <a:rPr lang="en-US" dirty="0"/>
              <a:t>But first!  Terminology.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58793"/>
            <a:ext cx="7886700" cy="2507538"/>
          </a:xfrm>
        </p:spPr>
        <p:txBody>
          <a:bodyPr>
            <a:normAutofit fontScale="92500"/>
          </a:bodyPr>
          <a:lstStyle/>
          <a:p>
            <a:r>
              <a:rPr lang="en-US" dirty="0"/>
              <a:t>U is a </a:t>
            </a:r>
            <a:r>
              <a:rPr lang="en-US" i="1" dirty="0"/>
              <a:t>universe</a:t>
            </a:r>
            <a:r>
              <a:rPr lang="en-US" dirty="0"/>
              <a:t> of size M.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 is really big.</a:t>
            </a:r>
          </a:p>
          <a:p>
            <a:r>
              <a:rPr lang="en-US" dirty="0"/>
              <a:t>But only a few (at most n) elements of U are ever going to show up.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 is </a:t>
            </a:r>
            <a:r>
              <a:rPr lang="en-US" dirty="0" err="1">
                <a:solidFill>
                  <a:schemeClr val="accent4"/>
                </a:solidFill>
              </a:rPr>
              <a:t>waaaayyyyyyy</a:t>
            </a:r>
            <a:r>
              <a:rPr lang="en-US" dirty="0">
                <a:solidFill>
                  <a:schemeClr val="accent4"/>
                </a:solidFill>
              </a:rPr>
              <a:t> bigger than n.</a:t>
            </a:r>
          </a:p>
          <a:p>
            <a:r>
              <a:rPr lang="en-US" dirty="0"/>
              <a:t>But we don’t know which ones will show up in advance.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21" y="142157"/>
            <a:ext cx="1019857" cy="13332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1497" y="3507475"/>
            <a:ext cx="3111690" cy="31261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All of the keys in the universe live in this blob.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8061" y="6264318"/>
            <a:ext cx="120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Universe U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796341">
            <a:off x="2359642" y="4009142"/>
            <a:ext cx="670990" cy="6425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454470">
            <a:off x="1158637" y="4439562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5305" y="3551423"/>
            <a:ext cx="320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Only a n keys will ever show up.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0" name="Straight Arrow Connector 29"/>
          <p:cNvCxnSpPr>
            <a:cxnSpLocks/>
            <a:stCxn id="28" idx="1"/>
          </p:cNvCxnSpPr>
          <p:nvPr/>
        </p:nvCxnSpPr>
        <p:spPr>
          <a:xfrm flipH="1">
            <a:off x="3095427" y="3874589"/>
            <a:ext cx="1099878" cy="455809"/>
          </a:xfrm>
          <a:prstGeom prst="straightConnector1">
            <a:avLst/>
          </a:prstGeom>
          <a:ln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26522" y="4295151"/>
            <a:ext cx="441747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Example: U is the set of all strings of at most 280 ascii characters.  </a:t>
            </a:r>
            <a:r>
              <a:rPr lang="en-US" dirty="0">
                <a:solidFill>
                  <a:schemeClr val="accent1"/>
                </a:solidFill>
              </a:rPr>
              <a:t>(128</a:t>
            </a:r>
            <a:r>
              <a:rPr lang="en-US" baseline="30000" dirty="0">
                <a:solidFill>
                  <a:schemeClr val="accent1"/>
                </a:solidFill>
              </a:rPr>
              <a:t>280</a:t>
            </a:r>
            <a:r>
              <a:rPr lang="en-US" dirty="0">
                <a:solidFill>
                  <a:schemeClr val="accent1"/>
                </a:solidFill>
              </a:rPr>
              <a:t> of them).</a:t>
            </a:r>
          </a:p>
          <a:p>
            <a:endParaRPr lang="en-US" dirty="0"/>
          </a:p>
          <a:p>
            <a:r>
              <a:rPr lang="en-US" dirty="0"/>
              <a:t>The only ones which I care about are those which appear as trending hashtags on twitter.  </a:t>
            </a:r>
            <a:r>
              <a:rPr lang="en-US" dirty="0">
                <a:solidFill>
                  <a:schemeClr val="accent4"/>
                </a:solidFill>
              </a:rPr>
              <a:t>#</a:t>
            </a:r>
            <a:r>
              <a:rPr lang="en-US" dirty="0" err="1">
                <a:solidFill>
                  <a:schemeClr val="accent4"/>
                </a:solidFill>
              </a:rPr>
              <a:t>hashinghashtags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There are way fewer than 128</a:t>
            </a:r>
            <a:r>
              <a:rPr lang="en-US" i="1" baseline="30000" dirty="0">
                <a:solidFill>
                  <a:schemeClr val="accent1"/>
                </a:solidFill>
              </a:rPr>
              <a:t>280</a:t>
            </a:r>
            <a:r>
              <a:rPr lang="en-US" i="1" dirty="0">
                <a:solidFill>
                  <a:schemeClr val="accent1"/>
                </a:solidFill>
              </a:rPr>
              <a:t> of these.</a:t>
            </a:r>
          </a:p>
        </p:txBody>
      </p:sp>
    </p:spTree>
    <p:extLst>
      <p:ext uri="{BB962C8B-B14F-4D97-AF65-F5344CB8AC3E}">
        <p14:creationId xmlns:p14="http://schemas.microsoft.com/office/powerpoint/2010/main" val="19156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16" grpId="0" animBg="1"/>
      <p:bldP spid="17" grpId="0" animBg="1"/>
      <p:bldP spid="28" grpId="0"/>
      <p:bldP spid="31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07" y="392382"/>
            <a:ext cx="7886700" cy="887295"/>
          </a:xfrm>
        </p:spPr>
        <p:txBody>
          <a:bodyPr>
            <a:normAutofit/>
          </a:bodyPr>
          <a:lstStyle/>
          <a:p>
            <a:r>
              <a:rPr lang="en-US" sz="4800" dirty="0"/>
              <a:t>Hash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6607" y="1127584"/>
                <a:ext cx="5279066" cy="2507538"/>
              </a:xfrm>
            </p:spPr>
            <p:txBody>
              <a:bodyPr>
                <a:norm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 </a:t>
                </a:r>
                <a:r>
                  <a:rPr lang="en-US" i="1" dirty="0">
                    <a:solidFill>
                      <a:schemeClr val="tx1"/>
                    </a:solidFill>
                  </a:rPr>
                  <a:t>hash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a function that maps elements of U to buckets 1, ..., 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07" y="1127584"/>
                <a:ext cx="5279066" cy="2507538"/>
              </a:xfrm>
              <a:blipFill>
                <a:blip r:embed="rId2"/>
                <a:stretch>
                  <a:fillRect l="-1923" r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571497" y="3507475"/>
            <a:ext cx="3111690" cy="31261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All of the keys in the universe live in this blob.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8061" y="6264318"/>
            <a:ext cx="120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Universe U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846062" y="3703306"/>
            <a:ext cx="2494122" cy="2866024"/>
            <a:chOff x="5336275" y="3575713"/>
            <a:chExt cx="2494122" cy="2975208"/>
          </a:xfrm>
        </p:grpSpPr>
        <p:sp>
          <p:nvSpPr>
            <p:cNvPr id="7" name="Rectangle 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14220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19164" y="3786831"/>
              <a:ext cx="1211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 rot="796341">
            <a:off x="2359642" y="4009142"/>
            <a:ext cx="670990" cy="6425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454470">
            <a:off x="1158637" y="4439562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20420" y="387471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20420" y="4420609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20420" y="498583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2502" y="3591887"/>
            <a:ext cx="293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Example: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h(x) = least significant digit of x.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746913" y="4421875"/>
            <a:ext cx="5459105" cy="1518010"/>
            <a:chOff x="1746913" y="4421875"/>
            <a:chExt cx="5459105" cy="1518010"/>
          </a:xfrm>
        </p:grpSpPr>
        <p:sp>
          <p:nvSpPr>
            <p:cNvPr id="22" name="Freeform 21"/>
            <p:cNvSpPr/>
            <p:nvPr/>
          </p:nvSpPr>
          <p:spPr>
            <a:xfrm>
              <a:off x="2988860" y="4421875"/>
              <a:ext cx="4189862" cy="644028"/>
            </a:xfrm>
            <a:custGeom>
              <a:avLst/>
              <a:gdLst>
                <a:gd name="connsiteX0" fmla="*/ 0 w 4189862"/>
                <a:gd name="connsiteY0" fmla="*/ 0 h 644028"/>
                <a:gd name="connsiteX1" fmla="*/ 996286 w 4189862"/>
                <a:gd name="connsiteY1" fmla="*/ 450376 h 644028"/>
                <a:gd name="connsiteX2" fmla="*/ 2060812 w 4189862"/>
                <a:gd name="connsiteY2" fmla="*/ 641444 h 644028"/>
                <a:gd name="connsiteX3" fmla="*/ 2852382 w 4189862"/>
                <a:gd name="connsiteY3" fmla="*/ 327546 h 644028"/>
                <a:gd name="connsiteX4" fmla="*/ 3507474 w 4189862"/>
                <a:gd name="connsiteY4" fmla="*/ 163773 h 644028"/>
                <a:gd name="connsiteX5" fmla="*/ 4189862 w 4189862"/>
                <a:gd name="connsiteY5" fmla="*/ 245659 h 64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9862" h="644028">
                  <a:moveTo>
                    <a:pt x="0" y="0"/>
                  </a:moveTo>
                  <a:cubicBezTo>
                    <a:pt x="326408" y="171734"/>
                    <a:pt x="652817" y="343469"/>
                    <a:pt x="996286" y="450376"/>
                  </a:cubicBezTo>
                  <a:cubicBezTo>
                    <a:pt x="1339755" y="557283"/>
                    <a:pt x="1751463" y="661916"/>
                    <a:pt x="2060812" y="641444"/>
                  </a:cubicBezTo>
                  <a:cubicBezTo>
                    <a:pt x="2370161" y="620972"/>
                    <a:pt x="2611272" y="407158"/>
                    <a:pt x="2852382" y="327546"/>
                  </a:cubicBezTo>
                  <a:cubicBezTo>
                    <a:pt x="3093492" y="247934"/>
                    <a:pt x="3284561" y="177421"/>
                    <a:pt x="3507474" y="163773"/>
                  </a:cubicBezTo>
                  <a:cubicBezTo>
                    <a:pt x="3730387" y="150125"/>
                    <a:pt x="4189862" y="245659"/>
                    <a:pt x="4189862" y="245659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746913" y="4967785"/>
              <a:ext cx="5459105" cy="814035"/>
            </a:xfrm>
            <a:custGeom>
              <a:avLst/>
              <a:gdLst>
                <a:gd name="connsiteX0" fmla="*/ 0 w 5459105"/>
                <a:gd name="connsiteY0" fmla="*/ 0 h 1013541"/>
                <a:gd name="connsiteX1" fmla="*/ 777923 w 5459105"/>
                <a:gd name="connsiteY1" fmla="*/ 272955 h 1013541"/>
                <a:gd name="connsiteX2" fmla="*/ 1473959 w 5459105"/>
                <a:gd name="connsiteY2" fmla="*/ 68239 h 1013541"/>
                <a:gd name="connsiteX3" fmla="*/ 2115403 w 5459105"/>
                <a:gd name="connsiteY3" fmla="*/ 27296 h 1013541"/>
                <a:gd name="connsiteX4" fmla="*/ 3152633 w 5459105"/>
                <a:gd name="connsiteY4" fmla="*/ 450376 h 1013541"/>
                <a:gd name="connsiteX5" fmla="*/ 4244454 w 5459105"/>
                <a:gd name="connsiteY5" fmla="*/ 1009934 h 1013541"/>
                <a:gd name="connsiteX6" fmla="*/ 5227093 w 5459105"/>
                <a:gd name="connsiteY6" fmla="*/ 668740 h 1013541"/>
                <a:gd name="connsiteX7" fmla="*/ 5459105 w 5459105"/>
                <a:gd name="connsiteY7" fmla="*/ 232012 h 101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9105" h="1013541">
                  <a:moveTo>
                    <a:pt x="0" y="0"/>
                  </a:moveTo>
                  <a:cubicBezTo>
                    <a:pt x="266131" y="130791"/>
                    <a:pt x="532263" y="261582"/>
                    <a:pt x="777923" y="272955"/>
                  </a:cubicBezTo>
                  <a:cubicBezTo>
                    <a:pt x="1023583" y="284328"/>
                    <a:pt x="1251046" y="109182"/>
                    <a:pt x="1473959" y="68239"/>
                  </a:cubicBezTo>
                  <a:cubicBezTo>
                    <a:pt x="1696872" y="27296"/>
                    <a:pt x="1835624" y="-36393"/>
                    <a:pt x="2115403" y="27296"/>
                  </a:cubicBezTo>
                  <a:cubicBezTo>
                    <a:pt x="2395182" y="90985"/>
                    <a:pt x="2797791" y="286603"/>
                    <a:pt x="3152633" y="450376"/>
                  </a:cubicBezTo>
                  <a:cubicBezTo>
                    <a:pt x="3507475" y="614149"/>
                    <a:pt x="3898711" y="973540"/>
                    <a:pt x="4244454" y="1009934"/>
                  </a:cubicBezTo>
                  <a:cubicBezTo>
                    <a:pt x="4590197" y="1046328"/>
                    <a:pt x="5024651" y="798394"/>
                    <a:pt x="5227093" y="668740"/>
                  </a:cubicBezTo>
                  <a:cubicBezTo>
                    <a:pt x="5429535" y="539086"/>
                    <a:pt x="5459105" y="232012"/>
                    <a:pt x="5459105" y="232012"/>
                  </a:cubicBezTo>
                </a:path>
              </a:pathLst>
            </a:custGeom>
            <a:noFill/>
            <a:ln w="41275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 rot="1455195">
              <a:off x="4667049" y="5570553"/>
              <a:ext cx="1378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h(13) = 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0355326">
              <a:off x="5266962" y="4755636"/>
              <a:ext cx="1378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h(22) = 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697414" y="126183"/>
            <a:ext cx="3446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For this lecture, we are assuming that the number of things that show up is the same as the number of buckets, both are n.  </a:t>
            </a:r>
          </a:p>
          <a:p>
            <a:pPr algn="ctr"/>
            <a:endParaRPr lang="en-US" sz="1600" dirty="0">
              <a:solidFill>
                <a:schemeClr val="accent4"/>
              </a:solidFill>
            </a:endParaRPr>
          </a:p>
          <a:p>
            <a:pPr algn="ctr"/>
            <a:r>
              <a:rPr lang="en-US" sz="1600" dirty="0">
                <a:solidFill>
                  <a:schemeClr val="accent4"/>
                </a:solidFill>
              </a:rPr>
              <a:t>This doesn’t have to be the case, although we do want:</a:t>
            </a:r>
          </a:p>
          <a:p>
            <a:pPr algn="ctr"/>
            <a:endParaRPr lang="en-US" sz="1600" dirty="0">
              <a:solidFill>
                <a:schemeClr val="accent4"/>
              </a:solidFill>
            </a:endParaRPr>
          </a:p>
          <a:p>
            <a:pPr algn="ctr"/>
            <a:r>
              <a:rPr lang="en-US" sz="1600" b="1" dirty="0">
                <a:solidFill>
                  <a:schemeClr val="accent4"/>
                </a:solidFill>
              </a:rPr>
              <a:t>#buckets = O( #things which show up )</a:t>
            </a:r>
          </a:p>
        </p:txBody>
      </p:sp>
    </p:spTree>
    <p:extLst>
      <p:ext uri="{BB962C8B-B14F-4D97-AF65-F5344CB8AC3E}">
        <p14:creationId xmlns:p14="http://schemas.microsoft.com/office/powerpoint/2010/main" val="20371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50" y="42513"/>
            <a:ext cx="7886700" cy="924656"/>
          </a:xfrm>
        </p:spPr>
        <p:txBody>
          <a:bodyPr>
            <a:normAutofit/>
          </a:bodyPr>
          <a:lstStyle/>
          <a:p>
            <a:r>
              <a:rPr lang="en-US" dirty="0"/>
              <a:t>Hash Tables (with chaining)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Array of n buckets.</a:t>
                </a:r>
              </a:p>
              <a:p>
                <a:r>
                  <a:rPr lang="en-US" sz="2400" dirty="0"/>
                  <a:t>Each bucket stores a linked list.</a:t>
                </a:r>
              </a:p>
              <a:p>
                <a:pPr lvl="1"/>
                <a:r>
                  <a:rPr lang="en-US" sz="2000" dirty="0"/>
                  <a:t>We can insert into a linked list in time O(1) </a:t>
                </a:r>
              </a:p>
              <a:p>
                <a:pPr lvl="1"/>
                <a:r>
                  <a:rPr lang="en-US" sz="2000" dirty="0"/>
                  <a:t>To find something in the linked list takes time O(length(list)).</a:t>
                </a:r>
              </a:p>
              <a:p>
                <a:r>
                  <a:rPr lang="en-US" sz="2400" dirty="0"/>
                  <a:t>A hash function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For example, </a:t>
                </a:r>
                <a:r>
                  <a:rPr lang="en-US" sz="2000" dirty="0">
                    <a:solidFill>
                      <a:srgbClr val="7030A0"/>
                    </a:solidFill>
                  </a:rPr>
                  <a:t>h(x) = least significant digit of x.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  <a:blipFill>
                <a:blip r:embed="rId2"/>
                <a:stretch>
                  <a:fillRect l="-913" t="-4520" b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244158" y="3317160"/>
            <a:ext cx="2000704" cy="3111030"/>
            <a:chOff x="5003613" y="3684896"/>
            <a:chExt cx="2000704" cy="3229547"/>
          </a:xfrm>
        </p:grpSpPr>
        <p:sp>
          <p:nvSpPr>
            <p:cNvPr id="5" name="Rectangle 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03613" y="6531041"/>
              <a:ext cx="200070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 (say n=9)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77718" y="338339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718" y="392928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7718" y="4494508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7718" y="561229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82185" y="36166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117212" y="5796852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882185" y="471075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82185" y="580257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70991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30922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78797" y="4018331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5936" y="900023"/>
            <a:ext cx="268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F6E6C"/>
                </a:solidFill>
              </a:rPr>
              <a:t>For demonstration purposes only!</a:t>
            </a:r>
          </a:p>
          <a:p>
            <a:pPr algn="ctr"/>
            <a:r>
              <a:rPr lang="en-US" dirty="0">
                <a:solidFill>
                  <a:srgbClr val="CF6E6C"/>
                </a:solidFill>
              </a:rPr>
              <a:t>This is a terrible hash function!  Don’t use this!</a:t>
            </a:r>
            <a:endParaRPr lang="en-US" b="1" dirty="0">
              <a:solidFill>
                <a:srgbClr val="CF6E6C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77757" y="4011577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6122732" y="2099327"/>
            <a:ext cx="2386551" cy="1001899"/>
          </a:xfrm>
          <a:prstGeom prst="straightConnector1">
            <a:avLst/>
          </a:prstGeom>
          <a:ln w="38100">
            <a:solidFill>
              <a:srgbClr val="CF6E6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4525" y="3436130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INSERT: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5391" y="4467544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117212" y="4710753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479351" y="3834103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4698" y="4467544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79352" y="5571842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5400000">
            <a:off x="5211778" y="5190380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7117212" y="4127461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324943" y="4710753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906145" y="414209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4525" y="4756234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SEARCH 43: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2835" y="5217899"/>
            <a:ext cx="354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Scan through all the elements in bucket h(43) = 3.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6AA78B-063F-D04F-88C1-323A80806A98}"/>
              </a:ext>
            </a:extLst>
          </p:cNvPr>
          <p:cNvSpPr txBox="1"/>
          <p:nvPr/>
        </p:nvSpPr>
        <p:spPr>
          <a:xfrm>
            <a:off x="67004" y="5816967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DELETE 43: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C0FB0-4049-7B4C-9A08-5BE0C73578BA}"/>
              </a:ext>
            </a:extLst>
          </p:cNvPr>
          <p:cNvSpPr txBox="1"/>
          <p:nvPr/>
        </p:nvSpPr>
        <p:spPr>
          <a:xfrm>
            <a:off x="628650" y="6243524"/>
            <a:ext cx="3547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Search for 43 and remove it.</a:t>
            </a:r>
          </a:p>
        </p:txBody>
      </p:sp>
    </p:spTree>
    <p:extLst>
      <p:ext uri="{BB962C8B-B14F-4D97-AF65-F5344CB8AC3E}">
        <p14:creationId xmlns:p14="http://schemas.microsoft.com/office/powerpoint/2010/main" val="1573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6" grpId="0" animBg="1"/>
      <p:bldP spid="31" grpId="0"/>
      <p:bldP spid="32" grpId="0" animBg="1"/>
      <p:bldP spid="34" grpId="0" animBg="1"/>
      <p:bldP spid="36" grpId="0" animBg="1"/>
      <p:bldP spid="37" grpId="0" animBg="1"/>
      <p:bldP spid="52" grpId="0"/>
      <p:bldP spid="53" grpId="0"/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9141"/>
            <a:ext cx="7886700" cy="868233"/>
          </a:xfrm>
        </p:spPr>
        <p:txBody>
          <a:bodyPr/>
          <a:lstStyle/>
          <a:p>
            <a:r>
              <a:rPr lang="en-US" dirty="0">
                <a:solidFill>
                  <a:srgbClr val="CF6E6C"/>
                </a:solidFill>
              </a:rPr>
              <a:t>Aside</a:t>
            </a:r>
            <a:r>
              <a:rPr lang="en-US" dirty="0"/>
              <a:t>: </a:t>
            </a:r>
            <a:r>
              <a:rPr lang="en-US" sz="3600" dirty="0"/>
              <a:t>Hash tables with open addressing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3583"/>
            <a:ext cx="8392520" cy="5032375"/>
          </a:xfrm>
        </p:spPr>
        <p:txBody>
          <a:bodyPr/>
          <a:lstStyle/>
          <a:p>
            <a:r>
              <a:rPr lang="en-US" dirty="0"/>
              <a:t>The previous slide is about hash tables with chaining.</a:t>
            </a:r>
          </a:p>
          <a:p>
            <a:r>
              <a:rPr lang="en-US" dirty="0"/>
              <a:t>There’s also something called “open addressing”</a:t>
            </a:r>
          </a:p>
          <a:p>
            <a:r>
              <a:rPr lang="en-US" dirty="0"/>
              <a:t>You don’t need to know about it for this class.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9704" y="3065933"/>
            <a:ext cx="1511484" cy="3111030"/>
            <a:chOff x="5003613" y="3684896"/>
            <a:chExt cx="1511484" cy="3229547"/>
          </a:xfrm>
        </p:grpSpPr>
        <p:sp>
          <p:nvSpPr>
            <p:cNvPr id="5" name="Rectangle 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n=9 buckets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33264" y="313216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264" y="367806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264" y="424328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3264" y="5361066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37731" y="336543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637731" y="445952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637731" y="555134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210937" y="4216317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872758" y="4459526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380244" y="4216317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5400000">
            <a:off x="967324" y="4939153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80489" y="4459526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661691" y="3890869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70085" y="5198941"/>
            <a:ext cx="179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“chain”</a:t>
            </a:r>
          </a:p>
        </p:txBody>
      </p:sp>
      <p:cxnSp>
        <p:nvCxnSpPr>
          <p:cNvPr id="33" name="Straight Arrow Connector 32"/>
          <p:cNvCxnSpPr>
            <a:stCxn id="31" idx="0"/>
          </p:cNvCxnSpPr>
          <p:nvPr/>
        </p:nvCxnSpPr>
        <p:spPr>
          <a:xfrm flipH="1" flipV="1">
            <a:off x="3120335" y="4758674"/>
            <a:ext cx="46745" cy="440267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5650724" y="3174928"/>
            <a:ext cx="1511484" cy="3111030"/>
            <a:chOff x="5003613" y="3684896"/>
            <a:chExt cx="1511484" cy="3229547"/>
          </a:xfrm>
        </p:grpSpPr>
        <p:sp>
          <p:nvSpPr>
            <p:cNvPr id="35" name="Rectangle 3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n=9 buckets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645608" y="3357766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45608" y="390366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45608" y="446888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45608" y="5586669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54" name="TextBox 53"/>
          <p:cNvSpPr txBox="1"/>
          <p:nvPr/>
        </p:nvSpPr>
        <p:spPr>
          <a:xfrm rot="5400000">
            <a:off x="5579668" y="5164756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…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6353828" y="448411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927034" y="4261802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6353828" y="5107522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911685" y="4904809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6353828" y="4030425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6353828" y="347047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274930" y="5675802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 rot="1393105">
            <a:off x="7586195" y="4546469"/>
            <a:ext cx="104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bounce!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131051" y="6191183"/>
            <a:ext cx="378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+mj-lt"/>
              </a:rPr>
              <a:t>\end{Aside}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48136" y="2447778"/>
            <a:ext cx="2028578" cy="6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59176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48 -0.39236 L 0.22848 -0.39236 C 0.22692 -0.38727 0.22535 -0.38194 0.22397 -0.37662 C 0.22345 -0.37453 0.22275 -0.37268 0.2224 -0.3706 C 0.22015 -0.35277 0.22223 -0.35717 0.21945 -0.34467 C 0.21858 -0.34074 0.21824 -0.33634 0.2165 -0.33264 C 0.21442 -0.3287 0.21164 -0.32523 0.21042 -0.32083 C 0.20834 -0.3125 0.2099 -0.31666 0.20591 -0.30879 C 0.20504 -0.30486 0.20383 -0.30092 0.20296 -0.29699 C 0.20244 -0.29421 0.20209 -0.29166 0.20157 -0.28889 C 0.20053 -0.28495 0.19949 -0.28102 0.19845 -0.27708 L 0.19706 -0.27106 C 0.19706 -0.27106 0.1941 -0.25902 0.1941 -0.25902 C 0.19306 -0.25717 0.19185 -0.25532 0.19098 -0.25301 C 0.18976 -0.2493 0.18907 -0.24514 0.18803 -0.2412 L 0.18664 -0.23518 C 0.18612 -0.2331 0.18595 -0.23102 0.18508 -0.22916 L 0.17605 -0.21134 C 0.17518 -0.20926 0.17449 -0.20694 0.1731 -0.20532 C 0.17171 -0.20324 0.16997 -0.20162 0.16858 -0.1993 C 0.1665 -0.1956 0.16268 -0.1875 0.16268 -0.1875 C 0.15938 -0.17384 0.16407 -0.18842 0.15678 -0.17754 C 0.14445 -0.15879 0.15626 -0.17037 0.14619 -0.16157 C 0.14532 -0.15949 0.14463 -0.15717 0.14324 -0.15555 C 0.14029 -0.15208 0.13265 -0.14583 0.12831 -0.14352 C 0.12535 -0.14213 0.12206 -0.1419 0.11945 -0.13958 C 0.11789 -0.13819 0.1165 -0.13657 0.11494 -0.13565 C 0.11199 -0.13402 0.10886 -0.1331 0.10591 -0.13171 L 0.1014 -0.12963 C 0.10001 -0.12824 0.09845 -0.12731 0.09706 -0.12569 C 0.09532 -0.12384 0.09428 -0.12129 0.09254 -0.11967 C 0.09115 -0.11852 0.08959 -0.11805 0.08803 -0.11782 C 0.08351 -0.11666 0.079 -0.11643 0.07466 -0.11574 L 0.06563 -0.1118 L 0.06112 -0.10972 C 0.05973 -0.10833 0.05834 -0.10671 0.0566 -0.10578 C 0.05435 -0.10463 0.05174 -0.10463 0.04914 -0.1037 C 0.04723 -0.10324 0.04515 -0.10254 0.04324 -0.10185 C 0.04775 -0.10115 0.05226 -0.10092 0.0566 -0.09977 C 0.05973 -0.09907 0.06563 -0.09583 0.06563 -0.09583 C 0.0672 -0.09444 0.06858 -0.09282 0.07015 -0.0919 C 0.07154 -0.09097 0.07327 -0.09097 0.07466 -0.08981 C 0.07779 -0.0875 0.08056 -0.08449 0.08351 -0.08194 L 0.08803 -0.07801 C 0.09532 -0.06342 0.09497 -0.07014 0.09254 -0.05393 C 0.09133 -0.04652 0.08994 -0.04166 0.08803 -0.03402 C 0.08751 -0.03217 0.08785 -0.0294 0.08647 -0.02824 L 0.07761 -0.02014 C 0.07605 -0.01875 0.07483 -0.0169 0.0731 -0.0162 L 0.06407 -0.01227 C 0.06268 -0.01157 0.06112 -0.01065 0.05973 -0.01018 C 0.05713 -0.00949 0.0547 -0.00902 0.05226 -0.00833 C 0.05018 -0.00764 0.04827 -0.00671 0.04619 -0.00625 C 0.0422 -0.00532 0.0382 -0.00509 0.03421 -0.00416 C 0.03178 -0.0037 0.02935 -0.00277 0.02674 -0.00231 C 0.02327 -0.00139 0.0198 -0.00092 0.01633 -0.00023 C 0.01338 0.00047 0.01042 0.00116 0.00747 0.00185 C 0.00192 -0.00069 0.00452 -0.00023 7.22222E-6 -0.00023 L 7.22222E-6 -0.00023 " pathEditMode="relative" ptsTypes="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  <p:bldP spid="19" grpId="0" animBg="1"/>
      <p:bldP spid="22" grpId="0" animBg="1"/>
      <p:bldP spid="24" grpId="0"/>
      <p:bldP spid="31" grpId="0"/>
      <p:bldP spid="41" grpId="0"/>
      <p:bldP spid="42" grpId="0"/>
      <p:bldP spid="43" grpId="0"/>
      <p:bldP spid="44" grpId="0"/>
      <p:bldP spid="54" grpId="0"/>
      <p:bldP spid="62" grpId="0" animBg="1"/>
      <p:bldP spid="64" grpId="0" animBg="1"/>
      <p:bldP spid="64" grpId="1" animBg="1"/>
      <p:bldP spid="64" grpId="2" animBg="1"/>
      <p:bldP spid="73" grpId="0"/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50" y="42513"/>
            <a:ext cx="7886700" cy="924656"/>
          </a:xfrm>
        </p:spPr>
        <p:txBody>
          <a:bodyPr>
            <a:normAutofit/>
          </a:bodyPr>
          <a:lstStyle/>
          <a:p>
            <a:r>
              <a:rPr lang="en-US" dirty="0"/>
              <a:t>Hash Tables (with chaining)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Array of n buckets.</a:t>
                </a:r>
              </a:p>
              <a:p>
                <a:r>
                  <a:rPr lang="en-US" sz="2400" dirty="0"/>
                  <a:t>Each bucket stores a linked list.</a:t>
                </a:r>
              </a:p>
              <a:p>
                <a:pPr lvl="1"/>
                <a:r>
                  <a:rPr lang="en-US" sz="2000" dirty="0"/>
                  <a:t>We can insert into a linked list in time O(1) </a:t>
                </a:r>
              </a:p>
              <a:p>
                <a:pPr lvl="1"/>
                <a:r>
                  <a:rPr lang="en-US" sz="2000" dirty="0"/>
                  <a:t>To find something in the linked list takes time O(length(list)).</a:t>
                </a:r>
              </a:p>
              <a:p>
                <a:r>
                  <a:rPr lang="en-US" sz="2400" dirty="0"/>
                  <a:t>A hash function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For example, </a:t>
                </a:r>
                <a:r>
                  <a:rPr lang="en-US" sz="2000" dirty="0">
                    <a:solidFill>
                      <a:srgbClr val="7030A0"/>
                    </a:solidFill>
                  </a:rPr>
                  <a:t>h(x) = least significant digit of x.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  <a:blipFill>
                <a:blip r:embed="rId2"/>
                <a:stretch>
                  <a:fillRect l="-913" t="-4520" b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244158" y="3317160"/>
            <a:ext cx="2000704" cy="3111030"/>
            <a:chOff x="5003613" y="3684896"/>
            <a:chExt cx="2000704" cy="3229547"/>
          </a:xfrm>
        </p:grpSpPr>
        <p:sp>
          <p:nvSpPr>
            <p:cNvPr id="5" name="Rectangle 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03613" y="6531041"/>
              <a:ext cx="200070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 (say n=9)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77718" y="338339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718" y="392928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7718" y="4494508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7718" y="561229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82185" y="36166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117212" y="5796852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882185" y="471075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82185" y="580257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70991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30922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78797" y="4018331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5936" y="900023"/>
            <a:ext cx="268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F6E6C"/>
                </a:solidFill>
              </a:rPr>
              <a:t>For demonstration purposes only!</a:t>
            </a:r>
          </a:p>
          <a:p>
            <a:pPr algn="ctr"/>
            <a:r>
              <a:rPr lang="en-US" dirty="0">
                <a:solidFill>
                  <a:srgbClr val="CF6E6C"/>
                </a:solidFill>
              </a:rPr>
              <a:t>This is a terrible hash function!  Don’t use this!</a:t>
            </a:r>
            <a:endParaRPr lang="en-US" b="1" dirty="0">
              <a:solidFill>
                <a:srgbClr val="CF6E6C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77757" y="4011577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6122732" y="2099327"/>
            <a:ext cx="2386551" cy="1001899"/>
          </a:xfrm>
          <a:prstGeom prst="straightConnector1">
            <a:avLst/>
          </a:prstGeom>
          <a:ln w="38100">
            <a:solidFill>
              <a:srgbClr val="CF6E6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4525" y="3436130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INSERT: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5391" y="4467544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117212" y="4710753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479351" y="3834103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4698" y="4467544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79352" y="5571842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5400000">
            <a:off x="5211778" y="5190380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7117212" y="4127461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324943" y="4710753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906145" y="414209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4525" y="4756234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SEARCH 43: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2835" y="5217899"/>
            <a:ext cx="354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Scan through all the elements in bucket h(43) = 3.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6AA78B-063F-D04F-88C1-323A80806A98}"/>
              </a:ext>
            </a:extLst>
          </p:cNvPr>
          <p:cNvSpPr txBox="1"/>
          <p:nvPr/>
        </p:nvSpPr>
        <p:spPr>
          <a:xfrm>
            <a:off x="67004" y="5816967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DELETE 43: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C0FB0-4049-7B4C-9A08-5BE0C73578BA}"/>
              </a:ext>
            </a:extLst>
          </p:cNvPr>
          <p:cNvSpPr txBox="1"/>
          <p:nvPr/>
        </p:nvSpPr>
        <p:spPr>
          <a:xfrm>
            <a:off x="628650" y="6243524"/>
            <a:ext cx="3547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Search for 43 and remove it.</a:t>
            </a:r>
          </a:p>
        </p:txBody>
      </p:sp>
    </p:spTree>
    <p:extLst>
      <p:ext uri="{BB962C8B-B14F-4D97-AF65-F5344CB8AC3E}">
        <p14:creationId xmlns:p14="http://schemas.microsoft.com/office/powerpoint/2010/main" val="3274812534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21" y="349798"/>
            <a:ext cx="7886700" cy="797025"/>
          </a:xfrm>
        </p:spPr>
        <p:txBody>
          <a:bodyPr>
            <a:noAutofit/>
          </a:bodyPr>
          <a:lstStyle/>
          <a:p>
            <a:r>
              <a:rPr lang="en-US" dirty="0"/>
              <a:t>What we want from a hash table</a:t>
            </a:r>
            <a:endParaRPr lang="en-US" dirty="0">
              <a:solidFill>
                <a:srgbClr val="CF6E6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53" y="1300501"/>
            <a:ext cx="8723759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We want there to be not many buckets (say, n).</a:t>
            </a:r>
          </a:p>
          <a:p>
            <a:pPr lvl="1"/>
            <a:r>
              <a:rPr lang="en-US" sz="2200" dirty="0">
                <a:solidFill>
                  <a:schemeClr val="accent4"/>
                </a:solidFill>
              </a:rPr>
              <a:t>This means we don’t use too much space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We want the items to be pretty spread-out in the buckets.  </a:t>
            </a:r>
          </a:p>
          <a:p>
            <a:pPr lvl="1"/>
            <a:r>
              <a:rPr lang="en-US" sz="2200" dirty="0">
                <a:solidFill>
                  <a:schemeClr val="accent4"/>
                </a:solidFill>
              </a:rPr>
              <a:t>This means it will be fast to SEARCH/INSERT/DELETE</a:t>
            </a:r>
          </a:p>
        </p:txBody>
      </p:sp>
      <p:grpSp>
        <p:nvGrpSpPr>
          <p:cNvPr id="186" name="Group 185"/>
          <p:cNvGrpSpPr/>
          <p:nvPr/>
        </p:nvGrpSpPr>
        <p:grpSpPr>
          <a:xfrm>
            <a:off x="167191" y="3535524"/>
            <a:ext cx="1511484" cy="3111030"/>
            <a:chOff x="5003613" y="3684896"/>
            <a:chExt cx="1511484" cy="3229547"/>
          </a:xfrm>
        </p:grpSpPr>
        <p:sp>
          <p:nvSpPr>
            <p:cNvPr id="187" name="Rectangle 18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n=9 buckets</a:t>
              </a:r>
            </a:p>
          </p:txBody>
        </p:sp>
      </p:grpSp>
      <p:sp>
        <p:nvSpPr>
          <p:cNvPr id="193" name="TextBox 192"/>
          <p:cNvSpPr txBox="1"/>
          <p:nvPr/>
        </p:nvSpPr>
        <p:spPr>
          <a:xfrm>
            <a:off x="200751" y="360175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200751" y="414765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200751" y="471287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200751" y="583065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97" name="Straight Arrow Connector 196"/>
          <p:cNvCxnSpPr/>
          <p:nvPr/>
        </p:nvCxnSpPr>
        <p:spPr>
          <a:xfrm>
            <a:off x="805218" y="383502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 flipV="1">
            <a:off x="2040245" y="6015216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805218" y="492911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>
            <a:off x="805218" y="60209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200"/>
          <p:cNvSpPr/>
          <p:nvPr/>
        </p:nvSpPr>
        <p:spPr>
          <a:xfrm>
            <a:off x="1378424" y="468590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2" name="Straight Arrow Connector 201"/>
          <p:cNvCxnSpPr/>
          <p:nvPr/>
        </p:nvCxnSpPr>
        <p:spPr>
          <a:xfrm>
            <a:off x="2040245" y="492911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ectangle 202"/>
          <p:cNvSpPr/>
          <p:nvPr/>
        </p:nvSpPr>
        <p:spPr>
          <a:xfrm>
            <a:off x="1402384" y="4052467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2547731" y="4685908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1402385" y="5790206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 rot="5400000">
            <a:off x="134811" y="540874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07" name="Straight Arrow Connector 206"/>
          <p:cNvCxnSpPr/>
          <p:nvPr/>
        </p:nvCxnSpPr>
        <p:spPr>
          <a:xfrm flipV="1">
            <a:off x="2040245" y="4345825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>
            <a:off x="3247976" y="4929117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>
            <a:off x="829178" y="436046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3" name="Group 212"/>
          <p:cNvGrpSpPr/>
          <p:nvPr/>
        </p:nvGrpSpPr>
        <p:grpSpPr>
          <a:xfrm>
            <a:off x="4524674" y="3535524"/>
            <a:ext cx="1511484" cy="3111030"/>
            <a:chOff x="5003613" y="3684896"/>
            <a:chExt cx="1511484" cy="3229547"/>
          </a:xfrm>
        </p:grpSpPr>
        <p:sp>
          <p:nvSpPr>
            <p:cNvPr id="214" name="Rectangle 213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n=9 buckets</a:t>
              </a:r>
            </a:p>
          </p:txBody>
        </p:sp>
      </p:grpSp>
      <p:sp>
        <p:nvSpPr>
          <p:cNvPr id="220" name="TextBox 219"/>
          <p:cNvSpPr txBox="1"/>
          <p:nvPr/>
        </p:nvSpPr>
        <p:spPr>
          <a:xfrm>
            <a:off x="4558234" y="360175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4558234" y="414765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4558234" y="471287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4558234" y="583065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224" name="Straight Arrow Connector 223"/>
          <p:cNvCxnSpPr/>
          <p:nvPr/>
        </p:nvCxnSpPr>
        <p:spPr>
          <a:xfrm>
            <a:off x="5162701" y="383502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>
            <a:endCxn id="242" idx="1"/>
          </p:cNvCxnSpPr>
          <p:nvPr/>
        </p:nvCxnSpPr>
        <p:spPr>
          <a:xfrm flipV="1">
            <a:off x="8800820" y="3373645"/>
            <a:ext cx="38277" cy="272656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>
          <a:xfrm>
            <a:off x="5162701" y="492911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>
            <a:off x="5162701" y="60209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ectangle 227"/>
          <p:cNvSpPr/>
          <p:nvPr/>
        </p:nvSpPr>
        <p:spPr>
          <a:xfrm>
            <a:off x="5735907" y="468590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9" name="Straight Arrow Connector 228"/>
          <p:cNvCxnSpPr/>
          <p:nvPr/>
        </p:nvCxnSpPr>
        <p:spPr>
          <a:xfrm>
            <a:off x="6397728" y="492911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Rectangle 229"/>
          <p:cNvSpPr/>
          <p:nvPr/>
        </p:nvSpPr>
        <p:spPr>
          <a:xfrm rot="20089825">
            <a:off x="7974139" y="4516983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6905214" y="4685908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2" name="Rectangle 231"/>
          <p:cNvSpPr/>
          <p:nvPr/>
        </p:nvSpPr>
        <p:spPr>
          <a:xfrm rot="17012512">
            <a:off x="8449239" y="3719822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 rot="5400000">
            <a:off x="4492294" y="540874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34" name="Straight Arrow Connector 233"/>
          <p:cNvCxnSpPr>
            <a:endCxn id="232" idx="1"/>
          </p:cNvCxnSpPr>
          <p:nvPr/>
        </p:nvCxnSpPr>
        <p:spPr>
          <a:xfrm flipV="1">
            <a:off x="8561240" y="4259756"/>
            <a:ext cx="121507" cy="33581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/>
          <p:nvPr/>
        </p:nvCxnSpPr>
        <p:spPr>
          <a:xfrm>
            <a:off x="7605459" y="4929117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/>
          <p:nvPr/>
        </p:nvCxnSpPr>
        <p:spPr>
          <a:xfrm>
            <a:off x="5186661" y="436046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/>
          <p:cNvSpPr/>
          <p:nvPr/>
        </p:nvSpPr>
        <p:spPr>
          <a:xfrm>
            <a:off x="1378424" y="349437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1" name="Straight Arrow Connector 240"/>
          <p:cNvCxnSpPr/>
          <p:nvPr/>
        </p:nvCxnSpPr>
        <p:spPr>
          <a:xfrm flipV="1">
            <a:off x="1973817" y="3720570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ectangle 241"/>
          <p:cNvSpPr/>
          <p:nvPr/>
        </p:nvSpPr>
        <p:spPr>
          <a:xfrm rot="16200000">
            <a:off x="8534194" y="2825234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5" name="Straight Arrow Connector 244"/>
          <p:cNvCxnSpPr/>
          <p:nvPr/>
        </p:nvCxnSpPr>
        <p:spPr>
          <a:xfrm flipH="1" flipV="1">
            <a:off x="8839097" y="2322608"/>
            <a:ext cx="4777" cy="41858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xtBox 248"/>
          <p:cNvSpPr txBox="1"/>
          <p:nvPr/>
        </p:nvSpPr>
        <p:spPr>
          <a:xfrm>
            <a:off x="3604434" y="3494379"/>
            <a:ext cx="97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vs.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544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3" grpId="0"/>
      <p:bldP spid="194" grpId="0"/>
      <p:bldP spid="195" grpId="0"/>
      <p:bldP spid="196" grpId="0"/>
      <p:bldP spid="201" grpId="0" animBg="1"/>
      <p:bldP spid="203" grpId="0" animBg="1"/>
      <p:bldP spid="204" grpId="0" animBg="1"/>
      <p:bldP spid="205" grpId="0" animBg="1"/>
      <p:bldP spid="206" grpId="0"/>
      <p:bldP spid="220" grpId="0"/>
      <p:bldP spid="221" grpId="0"/>
      <p:bldP spid="222" grpId="0"/>
      <p:bldP spid="223" grpId="0"/>
      <p:bldP spid="228" grpId="0" animBg="1"/>
      <p:bldP spid="230" grpId="0" animBg="1"/>
      <p:bldP spid="231" grpId="0" animBg="1"/>
      <p:bldP spid="232" grpId="0" animBg="1"/>
      <p:bldP spid="233" grpId="0"/>
      <p:bldP spid="240" grpId="0" animBg="1"/>
      <p:bldP spid="242" grpId="0" animBg="1"/>
      <p:bldP spid="2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Timing Announcement: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7E1052-E056-D245-84D1-FC1DE9D8C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You will have (similar to exam 1) 4 days to choose from, starting Thursday 12:01am and ending Sunday 11:59pm. (Future exams 3 and 4 will have their original 2-day windows.)</a:t>
            </a:r>
          </a:p>
          <a:p>
            <a:pPr lvl="1"/>
            <a:r>
              <a:rPr lang="en-US" dirty="0"/>
              <a:t>The time you can spend on exam 2 is at most </a:t>
            </a:r>
            <a:r>
              <a:rPr lang="en-US" strike="sngStrike" dirty="0"/>
              <a:t>2 hours</a:t>
            </a:r>
            <a:r>
              <a:rPr lang="en-US" dirty="0"/>
              <a:t> </a:t>
            </a:r>
            <a:r>
              <a:rPr lang="en-US" b="1" dirty="0"/>
              <a:t>36 hours</a:t>
            </a:r>
            <a:r>
              <a:rPr lang="en-US" dirty="0"/>
              <a:t>! (For future exams 3 and 4, you will have the entire 48-hours.)</a:t>
            </a:r>
          </a:p>
          <a:p>
            <a:pPr lvl="1"/>
            <a:r>
              <a:rPr lang="en-US" dirty="0"/>
              <a:t>The exams will still be designed for 1.5 hours.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	Start &gt;= Thursday (2/11)  12:01am</a:t>
            </a:r>
          </a:p>
          <a:p>
            <a:pPr marL="457200" lvl="1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	End &lt;= min(Start + 36 hours, Sunday (2/14)  11:59pm)</a:t>
            </a:r>
          </a:p>
        </p:txBody>
      </p:sp>
    </p:spTree>
    <p:extLst>
      <p:ext uri="{BB962C8B-B14F-4D97-AF65-F5344CB8AC3E}">
        <p14:creationId xmlns:p14="http://schemas.microsoft.com/office/powerpoint/2010/main" val="76627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Worst-case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113568" cy="4351338"/>
              </a:xfrm>
            </p:spPr>
            <p:txBody>
              <a:bodyPr/>
              <a:lstStyle/>
              <a:p>
                <a:r>
                  <a:rPr lang="en-US" dirty="0"/>
                  <a:t>Goal: Design a function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dirty="0"/>
                  <a:t>so that:</a:t>
                </a:r>
              </a:p>
              <a:p>
                <a:pPr lvl="1"/>
                <a:r>
                  <a:rPr lang="en-US" dirty="0"/>
                  <a:t>No matter what n items of U a bad guy chooses, the buckets will be balanced.</a:t>
                </a:r>
              </a:p>
              <a:p>
                <a:pPr lvl="1"/>
                <a:r>
                  <a:rPr lang="en-US" dirty="0"/>
                  <a:t>Here, balanced means O(1) entries per bucket.</a:t>
                </a:r>
              </a:p>
              <a:p>
                <a:pPr marL="457200" lvl="1" indent="0">
                  <a:buNone/>
                </a:pPr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If we had this, then we’d achieve our dream of O(1) </a:t>
                </a:r>
                <a:r>
                  <a:rPr lang="en-US" dirty="0">
                    <a:solidFill>
                      <a:schemeClr val="accent1"/>
                    </a:solidFill>
                  </a:rPr>
                  <a:t>INSERT</a:t>
                </a:r>
                <a:r>
                  <a:rPr lang="en-US" dirty="0"/>
                  <a:t>/</a:t>
                </a:r>
                <a:r>
                  <a:rPr lang="en-US" dirty="0">
                    <a:solidFill>
                      <a:schemeClr val="accent4"/>
                    </a:solidFill>
                  </a:rPr>
                  <a:t>DELETE</a:t>
                </a:r>
                <a:r>
                  <a:rPr lang="en-US" dirty="0"/>
                  <a:t>/</a:t>
                </a:r>
                <a:r>
                  <a:rPr lang="en-US" dirty="0">
                    <a:solidFill>
                      <a:srgbClr val="CF6E6C"/>
                    </a:solidFill>
                  </a:rPr>
                  <a:t>SEARCH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113568" cy="4351338"/>
              </a:xfrm>
              <a:blipFill>
                <a:blip r:embed="rId2"/>
                <a:stretch>
                  <a:fillRect l="-140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311" y="4473658"/>
            <a:ext cx="2874878" cy="2464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4722771"/>
            <a:ext cx="287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Can you come up with such a function?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AA9D4-4C54-0C49-BF94-61E8D6FE15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389562"/>
            <a:ext cx="2819400" cy="85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6B6539-90B5-6145-A524-2D814BE98EA5}"/>
              </a:ext>
            </a:extLst>
          </p:cNvPr>
          <p:cNvSpPr txBox="1"/>
          <p:nvPr/>
        </p:nvSpPr>
        <p:spPr>
          <a:xfrm>
            <a:off x="318951" y="6176963"/>
            <a:ext cx="355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Think-Share Terrapins</a:t>
            </a:r>
          </a:p>
          <a:p>
            <a:pPr algn="ctr"/>
            <a:r>
              <a:rPr lang="en-US" dirty="0"/>
              <a:t>1 min. think.  (wait) 1 min. share</a:t>
            </a:r>
          </a:p>
        </p:txBody>
      </p:sp>
    </p:spTree>
    <p:extLst>
      <p:ext uri="{BB962C8B-B14F-4D97-AF65-F5344CB8AC3E}">
        <p14:creationId xmlns:p14="http://schemas.microsoft.com/office/powerpoint/2010/main" val="20596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5" grpId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impossible!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40B75-7634-8F4F-A55B-520372F5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444"/>
            <a:ext cx="9144000" cy="51505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C7192-24C4-1348-A0DF-DCFE8139BEE9}"/>
              </a:ext>
            </a:extLst>
          </p:cNvPr>
          <p:cNvGrpSpPr/>
          <p:nvPr/>
        </p:nvGrpSpPr>
        <p:grpSpPr>
          <a:xfrm rot="15310591" flipV="1">
            <a:off x="6650860" y="158393"/>
            <a:ext cx="3249265" cy="3334460"/>
            <a:chOff x="5735907" y="2322608"/>
            <a:chExt cx="3346699" cy="28601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A4AF71-93FD-CA46-8FBF-45A6A9442F6F}"/>
                </a:ext>
              </a:extLst>
            </p:cNvPr>
            <p:cNvSpPr/>
            <p:nvPr/>
          </p:nvSpPr>
          <p:spPr>
            <a:xfrm rot="10818864">
              <a:off x="5735907" y="4685908"/>
              <a:ext cx="661821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78BC90D-A295-F44B-814B-C326D7D47D2F}"/>
                </a:ext>
              </a:extLst>
            </p:cNvPr>
            <p:cNvCxnSpPr/>
            <p:nvPr/>
          </p:nvCxnSpPr>
          <p:spPr>
            <a:xfrm>
              <a:off x="6397728" y="4929117"/>
              <a:ext cx="494308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F563AA-52A7-3142-8018-030228958736}"/>
                </a:ext>
              </a:extLst>
            </p:cNvPr>
            <p:cNvSpPr/>
            <p:nvPr/>
          </p:nvSpPr>
          <p:spPr>
            <a:xfrm rot="8589691">
              <a:off x="7974139" y="4516983"/>
              <a:ext cx="613899" cy="5275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608EE4-21DA-9441-879D-7E3E9101EA23}"/>
                </a:ext>
              </a:extLst>
            </p:cNvPr>
            <p:cNvSpPr/>
            <p:nvPr/>
          </p:nvSpPr>
          <p:spPr>
            <a:xfrm rot="10891716">
              <a:off x="6905214" y="4685908"/>
              <a:ext cx="671086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1F220F-9913-3B47-A479-1439B720E916}"/>
                </a:ext>
              </a:extLst>
            </p:cNvPr>
            <p:cNvSpPr/>
            <p:nvPr/>
          </p:nvSpPr>
          <p:spPr>
            <a:xfrm rot="6144869">
              <a:off x="8449239" y="3719823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B222B89-1CF1-D34E-B237-7BA2CE398BAA}"/>
                </a:ext>
              </a:extLst>
            </p:cNvPr>
            <p:cNvCxnSpPr/>
            <p:nvPr/>
          </p:nvCxnSpPr>
          <p:spPr>
            <a:xfrm>
              <a:off x="7605459" y="4929117"/>
              <a:ext cx="36868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18EDB8-137E-0741-A6DE-988ADA2B1E1D}"/>
                </a:ext>
              </a:extLst>
            </p:cNvPr>
            <p:cNvSpPr/>
            <p:nvPr/>
          </p:nvSpPr>
          <p:spPr>
            <a:xfrm rot="5647579">
              <a:off x="8534195" y="2825234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F84FA4B-84D5-674D-ABA5-19F299832945}"/>
                </a:ext>
              </a:extLst>
            </p:cNvPr>
            <p:cNvCxnSpPr/>
            <p:nvPr/>
          </p:nvCxnSpPr>
          <p:spPr>
            <a:xfrm flipH="1" flipV="1">
              <a:off x="8839097" y="2322608"/>
              <a:ext cx="4777" cy="41858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FCFB59-4725-9D4F-8E23-89784D9EB26E}"/>
              </a:ext>
            </a:extLst>
          </p:cNvPr>
          <p:cNvSpPr txBox="1"/>
          <p:nvPr/>
        </p:nvSpPr>
        <p:spPr>
          <a:xfrm>
            <a:off x="4968443" y="5000996"/>
            <a:ext cx="389312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 deterministic hash function can defeat worst-case input!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B45120-7664-F544-A23B-990D882A3C16}"/>
              </a:ext>
            </a:extLst>
          </p:cNvPr>
          <p:cNvCxnSpPr>
            <a:cxnSpLocks/>
            <a:stCxn id="11" idx="1"/>
            <a:endCxn id="13" idx="3"/>
          </p:cNvCxnSpPr>
          <p:nvPr/>
        </p:nvCxnSpPr>
        <p:spPr>
          <a:xfrm flipV="1">
            <a:off x="7011989" y="788866"/>
            <a:ext cx="376002" cy="248834"/>
          </a:xfrm>
          <a:prstGeom prst="straightConnector1">
            <a:avLst/>
          </a:prstGeom>
          <a:ln w="38100">
            <a:solidFill>
              <a:srgbClr val="FFC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09CFB5D-4A95-1844-B406-CFFB4FED6601}"/>
              </a:ext>
            </a:extLst>
          </p:cNvPr>
          <p:cNvCxnSpPr>
            <a:cxnSpLocks/>
            <a:stCxn id="13" idx="1"/>
            <a:endCxn id="16" idx="3"/>
          </p:cNvCxnSpPr>
          <p:nvPr/>
        </p:nvCxnSpPr>
        <p:spPr>
          <a:xfrm flipV="1">
            <a:off x="8020086" y="395044"/>
            <a:ext cx="334875" cy="68440"/>
          </a:xfrm>
          <a:prstGeom prst="straightConnector1">
            <a:avLst/>
          </a:prstGeom>
          <a:ln w="38100">
            <a:solidFill>
              <a:srgbClr val="FFC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217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850684" y="3697024"/>
            <a:ext cx="548043" cy="2760848"/>
            <a:chOff x="5336275" y="3684896"/>
            <a:chExt cx="548043" cy="2866025"/>
          </a:xfrm>
        </p:grpSpPr>
        <p:sp>
          <p:nvSpPr>
            <p:cNvPr id="35" name="Rectangle 3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7" y="93571"/>
            <a:ext cx="7886700" cy="1067888"/>
          </a:xfrm>
        </p:spPr>
        <p:txBody>
          <a:bodyPr>
            <a:normAutofit/>
          </a:bodyPr>
          <a:lstStyle/>
          <a:p>
            <a:r>
              <a:rPr lang="en-US" sz="3600" dirty="0"/>
              <a:t>We really can’t beat the bad guy here.</a:t>
            </a:r>
          </a:p>
        </p:txBody>
      </p:sp>
      <p:sp>
        <p:nvSpPr>
          <p:cNvPr id="4" name="Oval 3"/>
          <p:cNvSpPr/>
          <p:nvPr/>
        </p:nvSpPr>
        <p:spPr>
          <a:xfrm>
            <a:off x="571497" y="3507475"/>
            <a:ext cx="3111690" cy="31261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8061" y="6264318"/>
            <a:ext cx="120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Universe 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80224" y="3536952"/>
            <a:ext cx="2702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h(x)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6062" y="3695376"/>
            <a:ext cx="545910" cy="552170"/>
          </a:xfrm>
          <a:prstGeom prst="rect">
            <a:avLst/>
          </a:prstGeom>
          <a:pattFill prst="pct9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6062" y="4247548"/>
            <a:ext cx="545910" cy="552170"/>
          </a:xfrm>
          <a:prstGeom prst="rect">
            <a:avLst/>
          </a:prstGeom>
          <a:pattFill prst="wdDnDiag">
            <a:fgClr>
              <a:srgbClr val="CF6E6C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46915" y="4799717"/>
            <a:ext cx="545910" cy="552170"/>
          </a:xfrm>
          <a:prstGeom prst="rect">
            <a:avLst/>
          </a:prstGeom>
          <a:pattFill prst="solidDmnd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48195" y="5351887"/>
            <a:ext cx="545910" cy="552170"/>
          </a:xfrm>
          <a:prstGeom prst="rect">
            <a:avLst/>
          </a:prstGeom>
          <a:pattFill prst="pct80">
            <a:fgClr>
              <a:srgbClr val="7030A0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46915" y="5904056"/>
            <a:ext cx="545910" cy="552170"/>
          </a:xfrm>
          <a:prstGeom prst="rect">
            <a:avLst/>
          </a:prstGeom>
          <a:pattFill prst="dkHorz">
            <a:fgClr>
              <a:srgbClr val="92D050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7555745" y="3590202"/>
            <a:ext cx="573206" cy="2866024"/>
          </a:xfrm>
          <a:prstGeom prst="rightBrace">
            <a:avLst>
              <a:gd name="adj1" fmla="val 8333"/>
              <a:gd name="adj2" fmla="val 14220"/>
            </a:avLst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28951" y="3793572"/>
            <a:ext cx="1211233" cy="35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 buckets</a:t>
            </a:r>
          </a:p>
        </p:txBody>
      </p:sp>
      <p:sp>
        <p:nvSpPr>
          <p:cNvPr id="28" name="Freeform 27"/>
          <p:cNvSpPr/>
          <p:nvPr/>
        </p:nvSpPr>
        <p:spPr>
          <a:xfrm>
            <a:off x="551019" y="4270133"/>
            <a:ext cx="1703657" cy="1827309"/>
          </a:xfrm>
          <a:custGeom>
            <a:avLst/>
            <a:gdLst>
              <a:gd name="connsiteX0" fmla="*/ 1537088 w 1703657"/>
              <a:gd name="connsiteY0" fmla="*/ 179037 h 1827309"/>
              <a:gd name="connsiteX1" fmla="*/ 1455202 w 1703657"/>
              <a:gd name="connsiteY1" fmla="*/ 752243 h 1827309"/>
              <a:gd name="connsiteX2" fmla="*/ 1700862 w 1703657"/>
              <a:gd name="connsiteY2" fmla="*/ 1407336 h 1827309"/>
              <a:gd name="connsiteX3" fmla="*/ 1264133 w 1703657"/>
              <a:gd name="connsiteY3" fmla="*/ 1666643 h 1827309"/>
              <a:gd name="connsiteX4" fmla="*/ 363381 w 1703657"/>
              <a:gd name="connsiteY4" fmla="*/ 1789473 h 1827309"/>
              <a:gd name="connsiteX5" fmla="*/ 8539 w 1703657"/>
              <a:gd name="connsiteY5" fmla="*/ 984255 h 1827309"/>
              <a:gd name="connsiteX6" fmla="*/ 145017 w 1703657"/>
              <a:gd name="connsiteY6" fmla="*/ 192685 h 1827309"/>
              <a:gd name="connsiteX7" fmla="*/ 527154 w 1703657"/>
              <a:gd name="connsiteY7" fmla="*/ 342810 h 1827309"/>
              <a:gd name="connsiteX8" fmla="*/ 1168599 w 1703657"/>
              <a:gd name="connsiteY8" fmla="*/ 1616 h 1827309"/>
              <a:gd name="connsiteX9" fmla="*/ 1591680 w 1703657"/>
              <a:gd name="connsiteY9" fmla="*/ 219980 h 1827309"/>
              <a:gd name="connsiteX10" fmla="*/ 1537088 w 1703657"/>
              <a:gd name="connsiteY10" fmla="*/ 356458 h 182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03657" h="1827309">
                <a:moveTo>
                  <a:pt x="1537088" y="179037"/>
                </a:moveTo>
                <a:cubicBezTo>
                  <a:pt x="1482497" y="363282"/>
                  <a:pt x="1427906" y="547527"/>
                  <a:pt x="1455202" y="752243"/>
                </a:cubicBezTo>
                <a:cubicBezTo>
                  <a:pt x="1482498" y="956960"/>
                  <a:pt x="1732707" y="1254936"/>
                  <a:pt x="1700862" y="1407336"/>
                </a:cubicBezTo>
                <a:cubicBezTo>
                  <a:pt x="1669017" y="1559736"/>
                  <a:pt x="1487046" y="1602954"/>
                  <a:pt x="1264133" y="1666643"/>
                </a:cubicBezTo>
                <a:cubicBezTo>
                  <a:pt x="1041220" y="1730332"/>
                  <a:pt x="572647" y="1903204"/>
                  <a:pt x="363381" y="1789473"/>
                </a:cubicBezTo>
                <a:cubicBezTo>
                  <a:pt x="154115" y="1675742"/>
                  <a:pt x="44933" y="1250386"/>
                  <a:pt x="8539" y="984255"/>
                </a:cubicBezTo>
                <a:cubicBezTo>
                  <a:pt x="-27855" y="718124"/>
                  <a:pt x="58581" y="299592"/>
                  <a:pt x="145017" y="192685"/>
                </a:cubicBezTo>
                <a:cubicBezTo>
                  <a:pt x="231453" y="85778"/>
                  <a:pt x="356557" y="374655"/>
                  <a:pt x="527154" y="342810"/>
                </a:cubicBezTo>
                <a:cubicBezTo>
                  <a:pt x="697751" y="310965"/>
                  <a:pt x="991178" y="22088"/>
                  <a:pt x="1168599" y="1616"/>
                </a:cubicBezTo>
                <a:cubicBezTo>
                  <a:pt x="1346020" y="-18856"/>
                  <a:pt x="1530265" y="160840"/>
                  <a:pt x="1591680" y="219980"/>
                </a:cubicBezTo>
                <a:cubicBezTo>
                  <a:pt x="1653095" y="279120"/>
                  <a:pt x="1595091" y="317789"/>
                  <a:pt x="1537088" y="356458"/>
                </a:cubicBezTo>
              </a:path>
            </a:pathLst>
          </a:custGeom>
          <a:pattFill prst="solidDmnd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07314" y="3509481"/>
            <a:ext cx="2752182" cy="1173372"/>
          </a:xfrm>
          <a:custGeom>
            <a:avLst/>
            <a:gdLst>
              <a:gd name="connsiteX0" fmla="*/ 2745570 w 2752182"/>
              <a:gd name="connsiteY0" fmla="*/ 721325 h 1173372"/>
              <a:gd name="connsiteX1" fmla="*/ 2336137 w 2752182"/>
              <a:gd name="connsiteY1" fmla="*/ 1035223 h 1173372"/>
              <a:gd name="connsiteX2" fmla="*/ 1503623 w 2752182"/>
              <a:gd name="connsiteY2" fmla="*/ 926041 h 1173372"/>
              <a:gd name="connsiteX3" fmla="*/ 998656 w 2752182"/>
              <a:gd name="connsiteY3" fmla="*/ 871450 h 1173372"/>
              <a:gd name="connsiteX4" fmla="*/ 480041 w 2752182"/>
              <a:gd name="connsiteY4" fmla="*/ 1171701 h 1173372"/>
              <a:gd name="connsiteX5" fmla="*/ 2370 w 2752182"/>
              <a:gd name="connsiteY5" fmla="*/ 966985 h 1173372"/>
              <a:gd name="connsiteX6" fmla="*/ 329916 w 2752182"/>
              <a:gd name="connsiteY6" fmla="*/ 448370 h 1173372"/>
              <a:gd name="connsiteX7" fmla="*/ 1053247 w 2752182"/>
              <a:gd name="connsiteY7" fmla="*/ 38937 h 1173372"/>
              <a:gd name="connsiteX8" fmla="*/ 1899408 w 2752182"/>
              <a:gd name="connsiteY8" fmla="*/ 66232 h 1173372"/>
              <a:gd name="connsiteX9" fmla="*/ 2540853 w 2752182"/>
              <a:gd name="connsiteY9" fmla="*/ 475665 h 1173372"/>
              <a:gd name="connsiteX10" fmla="*/ 2745570 w 2752182"/>
              <a:gd name="connsiteY10" fmla="*/ 721325 h 117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2182" h="1173372">
                <a:moveTo>
                  <a:pt x="2745570" y="721325"/>
                </a:moveTo>
                <a:cubicBezTo>
                  <a:pt x="2711451" y="814585"/>
                  <a:pt x="2543128" y="1001104"/>
                  <a:pt x="2336137" y="1035223"/>
                </a:cubicBezTo>
                <a:cubicBezTo>
                  <a:pt x="2129146" y="1069342"/>
                  <a:pt x="1726536" y="953337"/>
                  <a:pt x="1503623" y="926041"/>
                </a:cubicBezTo>
                <a:cubicBezTo>
                  <a:pt x="1280709" y="898746"/>
                  <a:pt x="1169253" y="830507"/>
                  <a:pt x="998656" y="871450"/>
                </a:cubicBezTo>
                <a:cubicBezTo>
                  <a:pt x="828059" y="912393"/>
                  <a:pt x="646089" y="1155779"/>
                  <a:pt x="480041" y="1171701"/>
                </a:cubicBezTo>
                <a:cubicBezTo>
                  <a:pt x="313993" y="1187623"/>
                  <a:pt x="27391" y="1087540"/>
                  <a:pt x="2370" y="966985"/>
                </a:cubicBezTo>
                <a:cubicBezTo>
                  <a:pt x="-22651" y="846430"/>
                  <a:pt x="154770" y="603045"/>
                  <a:pt x="329916" y="448370"/>
                </a:cubicBezTo>
                <a:cubicBezTo>
                  <a:pt x="505062" y="293695"/>
                  <a:pt x="791665" y="102627"/>
                  <a:pt x="1053247" y="38937"/>
                </a:cubicBezTo>
                <a:cubicBezTo>
                  <a:pt x="1314829" y="-24753"/>
                  <a:pt x="1651474" y="-6556"/>
                  <a:pt x="1899408" y="66232"/>
                </a:cubicBezTo>
                <a:cubicBezTo>
                  <a:pt x="2147342" y="139020"/>
                  <a:pt x="2404375" y="366483"/>
                  <a:pt x="2540853" y="475665"/>
                </a:cubicBezTo>
                <a:cubicBezTo>
                  <a:pt x="2677331" y="584847"/>
                  <a:pt x="2779689" y="628065"/>
                  <a:pt x="2745570" y="721325"/>
                </a:cubicBezTo>
                <a:close/>
              </a:path>
            </a:pathLst>
          </a:custGeom>
          <a:pattFill prst="pct90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634018" y="3971461"/>
            <a:ext cx="4484999" cy="124706"/>
          </a:xfrm>
          <a:prstGeom prst="straightConnector1">
            <a:avLst/>
          </a:prstGeom>
          <a:ln w="508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31166" y="4044693"/>
            <a:ext cx="284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These are all the things that hash to the first bucket.</a:t>
            </a:r>
          </a:p>
        </p:txBody>
      </p:sp>
      <p:sp>
        <p:nvSpPr>
          <p:cNvPr id="27" name="Freeform 26"/>
          <p:cNvSpPr/>
          <p:nvPr/>
        </p:nvSpPr>
        <p:spPr>
          <a:xfrm>
            <a:off x="2052262" y="4270227"/>
            <a:ext cx="1642287" cy="1803746"/>
          </a:xfrm>
          <a:custGeom>
            <a:avLst/>
            <a:gdLst>
              <a:gd name="connsiteX0" fmla="*/ 49493 w 1642287"/>
              <a:gd name="connsiteY0" fmla="*/ 165295 h 1803746"/>
              <a:gd name="connsiteX1" fmla="*/ 22198 w 1642287"/>
              <a:gd name="connsiteY1" fmla="*/ 683910 h 1803746"/>
              <a:gd name="connsiteX2" fmla="*/ 185971 w 1642287"/>
              <a:gd name="connsiteY2" fmla="*/ 1366298 h 1803746"/>
              <a:gd name="connsiteX3" fmla="*/ 800120 w 1642287"/>
              <a:gd name="connsiteY3" fmla="*/ 1803027 h 1803746"/>
              <a:gd name="connsiteX4" fmla="*/ 1154962 w 1642287"/>
              <a:gd name="connsiteY4" fmla="*/ 1461833 h 1803746"/>
              <a:gd name="connsiteX5" fmla="*/ 1482508 w 1642287"/>
              <a:gd name="connsiteY5" fmla="*/ 1175230 h 1803746"/>
              <a:gd name="connsiteX6" fmla="*/ 1591690 w 1642287"/>
              <a:gd name="connsiteY6" fmla="*/ 1188877 h 1803746"/>
              <a:gd name="connsiteX7" fmla="*/ 1632634 w 1642287"/>
              <a:gd name="connsiteY7" fmla="*/ 451898 h 1803746"/>
              <a:gd name="connsiteX8" fmla="*/ 1414269 w 1642287"/>
              <a:gd name="connsiteY8" fmla="*/ 1522 h 1803746"/>
              <a:gd name="connsiteX9" fmla="*/ 1032132 w 1642287"/>
              <a:gd name="connsiteY9" fmla="*/ 301773 h 1803746"/>
              <a:gd name="connsiteX10" fmla="*/ 458926 w 1642287"/>
              <a:gd name="connsiteY10" fmla="*/ 206239 h 1803746"/>
              <a:gd name="connsiteX11" fmla="*/ 49493 w 1642287"/>
              <a:gd name="connsiteY11" fmla="*/ 165295 h 1803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2287" h="1803746">
                <a:moveTo>
                  <a:pt x="49493" y="165295"/>
                </a:moveTo>
                <a:cubicBezTo>
                  <a:pt x="-23295" y="244907"/>
                  <a:pt x="-548" y="483743"/>
                  <a:pt x="22198" y="683910"/>
                </a:cubicBezTo>
                <a:cubicBezTo>
                  <a:pt x="44944" y="884077"/>
                  <a:pt x="56317" y="1179779"/>
                  <a:pt x="185971" y="1366298"/>
                </a:cubicBezTo>
                <a:cubicBezTo>
                  <a:pt x="315625" y="1552817"/>
                  <a:pt x="638622" y="1787105"/>
                  <a:pt x="800120" y="1803027"/>
                </a:cubicBezTo>
                <a:cubicBezTo>
                  <a:pt x="961618" y="1818949"/>
                  <a:pt x="1041231" y="1566466"/>
                  <a:pt x="1154962" y="1461833"/>
                </a:cubicBezTo>
                <a:cubicBezTo>
                  <a:pt x="1268693" y="1357200"/>
                  <a:pt x="1409720" y="1220723"/>
                  <a:pt x="1482508" y="1175230"/>
                </a:cubicBezTo>
                <a:cubicBezTo>
                  <a:pt x="1555296" y="1129737"/>
                  <a:pt x="1566669" y="1309432"/>
                  <a:pt x="1591690" y="1188877"/>
                </a:cubicBezTo>
                <a:cubicBezTo>
                  <a:pt x="1616711" y="1068322"/>
                  <a:pt x="1662204" y="649790"/>
                  <a:pt x="1632634" y="451898"/>
                </a:cubicBezTo>
                <a:cubicBezTo>
                  <a:pt x="1603064" y="254006"/>
                  <a:pt x="1514353" y="26543"/>
                  <a:pt x="1414269" y="1522"/>
                </a:cubicBezTo>
                <a:cubicBezTo>
                  <a:pt x="1314185" y="-23499"/>
                  <a:pt x="1191356" y="267653"/>
                  <a:pt x="1032132" y="301773"/>
                </a:cubicBezTo>
                <a:cubicBezTo>
                  <a:pt x="872908" y="335893"/>
                  <a:pt x="620424" y="231260"/>
                  <a:pt x="458926" y="206239"/>
                </a:cubicBezTo>
                <a:cubicBezTo>
                  <a:pt x="297428" y="181218"/>
                  <a:pt x="122281" y="85683"/>
                  <a:pt x="49493" y="165295"/>
                </a:cubicBezTo>
                <a:close/>
              </a:path>
            </a:pathLst>
          </a:custGeom>
          <a:pattFill prst="wdDnDiag">
            <a:fgClr>
              <a:srgbClr val="CF6E6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82639" y="5704737"/>
            <a:ext cx="1760590" cy="960396"/>
          </a:xfrm>
          <a:custGeom>
            <a:avLst/>
            <a:gdLst>
              <a:gd name="connsiteX0" fmla="*/ 1542197 w 1760590"/>
              <a:gd name="connsiteY0" fmla="*/ 914427 h 960396"/>
              <a:gd name="connsiteX1" fmla="*/ 1760561 w 1760590"/>
              <a:gd name="connsiteY1" fmla="*/ 395812 h 960396"/>
              <a:gd name="connsiteX2" fmla="*/ 1555845 w 1760590"/>
              <a:gd name="connsiteY2" fmla="*/ 204744 h 960396"/>
              <a:gd name="connsiteX3" fmla="*/ 1310185 w 1760590"/>
              <a:gd name="connsiteY3" fmla="*/ 27 h 960396"/>
              <a:gd name="connsiteX4" fmla="*/ 900752 w 1760590"/>
              <a:gd name="connsiteY4" fmla="*/ 218391 h 960396"/>
              <a:gd name="connsiteX5" fmla="*/ 191068 w 1760590"/>
              <a:gd name="connsiteY5" fmla="*/ 382164 h 960396"/>
              <a:gd name="connsiteX6" fmla="*/ 0 w 1760590"/>
              <a:gd name="connsiteY6" fmla="*/ 368517 h 960396"/>
              <a:gd name="connsiteX7" fmla="*/ 191068 w 1760590"/>
              <a:gd name="connsiteY7" fmla="*/ 614176 h 960396"/>
              <a:gd name="connsiteX8" fmla="*/ 696036 w 1760590"/>
              <a:gd name="connsiteY8" fmla="*/ 900779 h 960396"/>
              <a:gd name="connsiteX9" fmla="*/ 1542197 w 1760590"/>
              <a:gd name="connsiteY9" fmla="*/ 914427 h 9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0590" h="960396">
                <a:moveTo>
                  <a:pt x="1542197" y="914427"/>
                </a:moveTo>
                <a:cubicBezTo>
                  <a:pt x="1719618" y="830266"/>
                  <a:pt x="1758286" y="514092"/>
                  <a:pt x="1760561" y="395812"/>
                </a:cubicBezTo>
                <a:cubicBezTo>
                  <a:pt x="1762836" y="277532"/>
                  <a:pt x="1630908" y="270708"/>
                  <a:pt x="1555845" y="204744"/>
                </a:cubicBezTo>
                <a:cubicBezTo>
                  <a:pt x="1480782" y="138780"/>
                  <a:pt x="1419367" y="-2247"/>
                  <a:pt x="1310185" y="27"/>
                </a:cubicBezTo>
                <a:cubicBezTo>
                  <a:pt x="1201003" y="2301"/>
                  <a:pt x="1087271" y="154701"/>
                  <a:pt x="900752" y="218391"/>
                </a:cubicBezTo>
                <a:cubicBezTo>
                  <a:pt x="714232" y="282080"/>
                  <a:pt x="341193" y="357143"/>
                  <a:pt x="191068" y="382164"/>
                </a:cubicBezTo>
                <a:cubicBezTo>
                  <a:pt x="40943" y="407185"/>
                  <a:pt x="0" y="329848"/>
                  <a:pt x="0" y="368517"/>
                </a:cubicBezTo>
                <a:cubicBezTo>
                  <a:pt x="0" y="407186"/>
                  <a:pt x="75062" y="525466"/>
                  <a:pt x="191068" y="614176"/>
                </a:cubicBezTo>
                <a:cubicBezTo>
                  <a:pt x="307074" y="702886"/>
                  <a:pt x="475397" y="850737"/>
                  <a:pt x="696036" y="900779"/>
                </a:cubicBezTo>
                <a:cubicBezTo>
                  <a:pt x="916675" y="950821"/>
                  <a:pt x="1364776" y="998588"/>
                  <a:pt x="1542197" y="914427"/>
                </a:cubicBezTo>
                <a:close/>
              </a:path>
            </a:pathLst>
          </a:custGeom>
          <a:pattFill prst="pct80">
            <a:fgClr>
              <a:srgbClr val="7030A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617253" y="5442192"/>
            <a:ext cx="1052929" cy="1095780"/>
          </a:xfrm>
          <a:custGeom>
            <a:avLst/>
            <a:gdLst>
              <a:gd name="connsiteX0" fmla="*/ 30413 w 1052929"/>
              <a:gd name="connsiteY0" fmla="*/ 1095086 h 1095780"/>
              <a:gd name="connsiteX1" fmla="*/ 480789 w 1052929"/>
              <a:gd name="connsiteY1" fmla="*/ 890369 h 1095780"/>
              <a:gd name="connsiteX2" fmla="*/ 944813 w 1052929"/>
              <a:gd name="connsiteY2" fmla="*/ 235277 h 1095780"/>
              <a:gd name="connsiteX3" fmla="*/ 1040347 w 1052929"/>
              <a:gd name="connsiteY3" fmla="*/ 16912 h 1095780"/>
              <a:gd name="connsiteX4" fmla="*/ 740096 w 1052929"/>
              <a:gd name="connsiteY4" fmla="*/ 71504 h 1095780"/>
              <a:gd name="connsiteX5" fmla="*/ 439846 w 1052929"/>
              <a:gd name="connsiteY5" fmla="*/ 521880 h 1095780"/>
              <a:gd name="connsiteX6" fmla="*/ 180538 w 1052929"/>
              <a:gd name="connsiteY6" fmla="*/ 617414 h 1095780"/>
              <a:gd name="connsiteX7" fmla="*/ 57708 w 1052929"/>
              <a:gd name="connsiteY7" fmla="*/ 944960 h 1095780"/>
              <a:gd name="connsiteX8" fmla="*/ 30413 w 1052929"/>
              <a:gd name="connsiteY8" fmla="*/ 1095086 h 109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929" h="1095780">
                <a:moveTo>
                  <a:pt x="30413" y="1095086"/>
                </a:moveTo>
                <a:cubicBezTo>
                  <a:pt x="100926" y="1085988"/>
                  <a:pt x="328389" y="1033670"/>
                  <a:pt x="480789" y="890369"/>
                </a:cubicBezTo>
                <a:cubicBezTo>
                  <a:pt x="633189" y="747067"/>
                  <a:pt x="851553" y="380853"/>
                  <a:pt x="944813" y="235277"/>
                </a:cubicBezTo>
                <a:cubicBezTo>
                  <a:pt x="1038073" y="89701"/>
                  <a:pt x="1074466" y="44207"/>
                  <a:pt x="1040347" y="16912"/>
                </a:cubicBezTo>
                <a:cubicBezTo>
                  <a:pt x="1006228" y="-10383"/>
                  <a:pt x="840179" y="-12657"/>
                  <a:pt x="740096" y="71504"/>
                </a:cubicBezTo>
                <a:cubicBezTo>
                  <a:pt x="640013" y="155665"/>
                  <a:pt x="533106" y="430895"/>
                  <a:pt x="439846" y="521880"/>
                </a:cubicBezTo>
                <a:cubicBezTo>
                  <a:pt x="346586" y="612865"/>
                  <a:pt x="244228" y="546901"/>
                  <a:pt x="180538" y="617414"/>
                </a:cubicBezTo>
                <a:cubicBezTo>
                  <a:pt x="116848" y="687927"/>
                  <a:pt x="85003" y="867623"/>
                  <a:pt x="57708" y="944960"/>
                </a:cubicBezTo>
                <a:cubicBezTo>
                  <a:pt x="30413" y="1022297"/>
                  <a:pt x="-40100" y="1104184"/>
                  <a:pt x="30413" y="1095086"/>
                </a:cubicBezTo>
                <a:close/>
              </a:path>
            </a:pathLst>
          </a:custGeom>
          <a:pattFill prst="dkHorz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50398" y="818987"/>
            <a:ext cx="2874878" cy="246418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71496" y="1121642"/>
            <a:ext cx="7362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The universe U has M items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They get hashed into n buckets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At least one bucket has at least M/n items hashed to it.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 is </a:t>
            </a:r>
            <a:r>
              <a:rPr lang="en-US" sz="2400" dirty="0" err="1"/>
              <a:t>waayyyy</a:t>
            </a:r>
            <a:r>
              <a:rPr lang="en-US" sz="2400" dirty="0"/>
              <a:t> bigger than n, so M/n is bigger than n.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/>
              <a:t>Bad guy chooses n of the items that landed in this very full bucket.</a:t>
            </a:r>
          </a:p>
        </p:txBody>
      </p:sp>
    </p:spTree>
    <p:extLst>
      <p:ext uri="{BB962C8B-B14F-4D97-AF65-F5344CB8AC3E}">
        <p14:creationId xmlns:p14="http://schemas.microsoft.com/office/powerpoint/2010/main" val="25603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8" grpId="0" animBg="1"/>
      <p:bldP spid="22" grpId="0" animBg="1"/>
      <p:bldP spid="26" grpId="0"/>
      <p:bldP spid="27" grpId="0" animBg="1"/>
      <p:bldP spid="29" grpId="0" animBg="1"/>
      <p:bldP spid="30" grpId="0" animBg="1"/>
      <p:bldP spid="3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208" y="1176953"/>
            <a:ext cx="7772400" cy="153895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accent5"/>
                </a:solidFill>
              </a:rPr>
              <a:t>Solution:</a:t>
            </a:r>
            <a:br>
              <a:rPr lang="en-US" sz="6600" dirty="0"/>
            </a:br>
            <a:r>
              <a:rPr lang="en-US" sz="6600" dirty="0"/>
              <a:t>Randomness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30" y="4243189"/>
            <a:ext cx="3449375" cy="215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20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1"/>
            <a:ext cx="7886700" cy="1057476"/>
          </a:xfrm>
        </p:spPr>
        <p:txBody>
          <a:bodyPr>
            <a:normAutofit/>
          </a:bodyPr>
          <a:lstStyle/>
          <a:p>
            <a:r>
              <a:rPr lang="en-US" dirty="0"/>
              <a:t>The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048" y="3666121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274" y="3682569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498" y="3663362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705" y="3663362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An adversary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and any sequence of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blipFill>
                <a:blip r:embed="rId3"/>
                <a:stretch>
                  <a:fillRect l="-1442" t="-3226" r="-1683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904" y="1784937"/>
            <a:ext cx="1686025" cy="1052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77226" y="1388218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tx1"/>
                    </a:solidFill>
                  </a:rPr>
                  <a:t>You, the algorithm, chooses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random</a:t>
                </a:r>
                <a:r>
                  <a:rPr lang="en-US" sz="2400" dirty="0">
                    <a:solidFill>
                      <a:schemeClr val="tx1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1,…,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blipFill>
                <a:blip r:embed="rId6"/>
                <a:stretch>
                  <a:fillRect l="-2532" t="-42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71841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08897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95833" y="432224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15895" y="649117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95833" y="54163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95833" y="65081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69039" y="517312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30860" y="541633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92999" y="4539687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93000" y="6277426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30860" y="4833045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19793" y="484768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469039" y="398159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064432" y="4207790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06397" y="3663361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76435" y="6244863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29" idx="3"/>
          </p:cNvCxnSpPr>
          <p:nvPr/>
        </p:nvCxnSpPr>
        <p:spPr>
          <a:xfrm>
            <a:off x="7102806" y="6520934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13908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954" y="290512"/>
            <a:ext cx="999261" cy="135698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447544" y="108705"/>
            <a:ext cx="1511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What does </a:t>
            </a:r>
            <a:r>
              <a:rPr lang="en-US" sz="1400" b="1" dirty="0">
                <a:solidFill>
                  <a:schemeClr val="accent4"/>
                </a:solidFill>
              </a:rPr>
              <a:t>random</a:t>
            </a:r>
            <a:r>
              <a:rPr lang="en-US" sz="1400" dirty="0">
                <a:solidFill>
                  <a:schemeClr val="accent4"/>
                </a:solidFill>
              </a:rPr>
              <a:t> mean here?  Uniformly random?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61063" y="1419367"/>
            <a:ext cx="2260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Plucky the pedantic penguin</a:t>
            </a:r>
          </a:p>
        </p:txBody>
      </p: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14273" y="4458306"/>
            <a:ext cx="355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INSERT 13, INSERT 22, INSERT 43, INSERT 92, INSERT 7, SEARCH 43, DELETE 92, SEARCH 7, INSERT 92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1396" y="3489114"/>
            <a:ext cx="13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  <a:r>
              <a:rPr lang="en-US" dirty="0" err="1"/>
              <a:t>hashpuns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  <p:bldP spid="15" grpId="0"/>
      <p:bldP spid="17" grpId="0"/>
      <p:bldP spid="18" grpId="0"/>
      <p:bldP spid="19" grpId="0"/>
      <p:bldP spid="20" grpId="0"/>
      <p:bldP spid="25" grpId="0" animBg="1"/>
      <p:bldP spid="27" grpId="0" animBg="1"/>
      <p:bldP spid="29" grpId="0" animBg="1"/>
      <p:bldP spid="30" grpId="0"/>
      <p:bldP spid="36" grpId="0" animBg="1"/>
      <p:bldP spid="40" grpId="0" animBg="1"/>
      <p:bldP spid="41" grpId="0" animBg="1"/>
      <p:bldP spid="53" grpId="0"/>
      <p:bldP spid="54" grpId="0"/>
      <p:bldP spid="56" grpId="0" animBg="1"/>
      <p:bldP spid="57" grpId="0" animBg="1"/>
      <p:bldP spid="58" grpId="0" animBg="1"/>
      <p:bldP spid="59" grpId="0" animBg="1"/>
      <p:bldP spid="61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11" y="164018"/>
            <a:ext cx="5420934" cy="1325563"/>
          </a:xfrm>
        </p:spPr>
        <p:txBody>
          <a:bodyPr/>
          <a:lstStyle/>
          <a:p>
            <a:r>
              <a:rPr lang="en-US" dirty="0"/>
              <a:t>Example of a random hash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411" y="1629396"/>
                <a:ext cx="8078622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Say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is a uniformly random function.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That means that </a:t>
                </a:r>
                <a:r>
                  <a:rPr lang="en-US" b="1" dirty="0">
                    <a:solidFill>
                      <a:schemeClr val="accent4"/>
                    </a:solidFill>
                  </a:rPr>
                  <a:t>h(1) </a:t>
                </a:r>
                <a:r>
                  <a:rPr lang="en-US" dirty="0">
                    <a:solidFill>
                      <a:schemeClr val="accent4"/>
                    </a:solidFill>
                  </a:rPr>
                  <a:t>is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</a:t>
                </a:r>
                <a:r>
                  <a:rPr lang="en-US" dirty="0">
                    <a:solidFill>
                      <a:schemeClr val="accent4"/>
                    </a:solidFill>
                  </a:rPr>
                  <a:t> number between 1 and n.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h(2) </a:t>
                </a:r>
                <a:r>
                  <a:rPr lang="en-US" dirty="0">
                    <a:solidFill>
                      <a:schemeClr val="accent4"/>
                    </a:solidFill>
                  </a:rPr>
                  <a:t>is also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 </a:t>
                </a:r>
                <a:r>
                  <a:rPr lang="en-US" dirty="0">
                    <a:solidFill>
                      <a:schemeClr val="accent4"/>
                    </a:solidFill>
                  </a:rPr>
                  <a:t>number between 1 and n, independent of h(1).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h(3) </a:t>
                </a:r>
                <a:r>
                  <a:rPr lang="en-US" dirty="0">
                    <a:solidFill>
                      <a:schemeClr val="accent4"/>
                    </a:solidFill>
                  </a:rPr>
                  <a:t>is also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</a:t>
                </a:r>
                <a:r>
                  <a:rPr lang="en-US" dirty="0">
                    <a:solidFill>
                      <a:schemeClr val="accent4"/>
                    </a:solidFill>
                  </a:rPr>
                  <a:t> number between 1 and n, independent of h(1), h(2).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h(M) </a:t>
                </a:r>
                <a:r>
                  <a:rPr lang="en-US" dirty="0">
                    <a:solidFill>
                      <a:schemeClr val="accent4"/>
                    </a:solidFill>
                  </a:rPr>
                  <a:t>is also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</a:t>
                </a:r>
                <a:r>
                  <a:rPr lang="en-US" dirty="0">
                    <a:solidFill>
                      <a:schemeClr val="accent4"/>
                    </a:solidFill>
                  </a:rPr>
                  <a:t> number between 1 and n, independent of h(1), h(2), 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 h(M-1).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411" y="1629396"/>
                <a:ext cx="8078622" cy="5032375"/>
              </a:xfrm>
              <a:blipFill>
                <a:blip r:embed="rId2"/>
                <a:stretch>
                  <a:fillRect l="-1256" t="-1759" r="-1570" b="-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5468066" y="386650"/>
            <a:ext cx="1410405" cy="100559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Universe U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018487" y="149502"/>
            <a:ext cx="1132388" cy="2040230"/>
            <a:chOff x="5336275" y="3575713"/>
            <a:chExt cx="1917117" cy="2975208"/>
          </a:xfrm>
        </p:grpSpPr>
        <p:sp>
          <p:nvSpPr>
            <p:cNvPr id="7" name="Rectangle 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7027410" y="889449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03826" y="397695"/>
            <a:ext cx="56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689" y="965390"/>
            <a:ext cx="887203" cy="5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2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74" y="226991"/>
            <a:ext cx="7783830" cy="1151253"/>
          </a:xfrm>
        </p:spPr>
        <p:txBody>
          <a:bodyPr>
            <a:normAutofit/>
          </a:bodyPr>
          <a:lstStyle/>
          <a:p>
            <a:r>
              <a:rPr lang="en-US" sz="4800" dirty="0"/>
              <a:t>Randomness helps</a:t>
            </a:r>
            <a:endParaRPr lang="en-US" sz="3600" dirty="0"/>
          </a:p>
        </p:txBody>
      </p:sp>
      <p:sp>
        <p:nvSpPr>
          <p:cNvPr id="41" name="TextBox 40"/>
          <p:cNvSpPr txBox="1"/>
          <p:nvPr/>
        </p:nvSpPr>
        <p:spPr>
          <a:xfrm>
            <a:off x="594870" y="1847463"/>
            <a:ext cx="6312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Intuitively: The bad guy can’t foil a hash function that he doesn’t yet know.</a:t>
            </a:r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29" y="944955"/>
            <a:ext cx="2089209" cy="25027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36" y="3880998"/>
            <a:ext cx="1292167" cy="169515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069633" y="3880998"/>
            <a:ext cx="6481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not?  What if there’s some strategy that foils a random function with high probability?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88789" y="6105378"/>
            <a:ext cx="545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We’ll need to do some analysis</a:t>
            </a:r>
            <a:r>
              <a:rPr lang="mr-IN" sz="2800" dirty="0">
                <a:solidFill>
                  <a:schemeClr val="accent4"/>
                </a:solidFill>
              </a:rPr>
              <a:t>…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B2021B-C20A-BC43-BA8C-18C464E792FF}"/>
              </a:ext>
            </a:extLst>
          </p:cNvPr>
          <p:cNvSpPr txBox="1"/>
          <p:nvPr/>
        </p:nvSpPr>
        <p:spPr>
          <a:xfrm>
            <a:off x="6845429" y="3035717"/>
            <a:ext cx="209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Lucky the Lackadaisical Lemur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51A85-9D7F-9A43-8ABA-60C2247327D8}"/>
              </a:ext>
            </a:extLst>
          </p:cNvPr>
          <p:cNvSpPr txBox="1"/>
          <p:nvPr/>
        </p:nvSpPr>
        <p:spPr>
          <a:xfrm>
            <a:off x="46838" y="5660184"/>
            <a:ext cx="209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Plucky the Pedantic Penguin</a:t>
            </a:r>
          </a:p>
        </p:txBody>
      </p:sp>
    </p:spTree>
    <p:extLst>
      <p:ext uri="{BB962C8B-B14F-4D97-AF65-F5344CB8AC3E}">
        <p14:creationId xmlns:p14="http://schemas.microsoft.com/office/powerpoint/2010/main" val="7998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0" grpId="0"/>
      <p:bldP spid="4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83830" cy="115125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What do we want?</a:t>
            </a:r>
            <a:br>
              <a:rPr lang="en-US" sz="6000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8089" y="3244128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089" y="3790025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8089" y="4355246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8089" y="547303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52556" y="3477395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72618" y="5646324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452556" y="457149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52556" y="566331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025762" y="4328282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687583" y="4571491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049722" y="3694841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49723" y="5432580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>
            <a:off x="782149" y="5051118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87583" y="3988199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76516" y="4002834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25762" y="3136753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621155" y="3362944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133158" y="5400017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659529" y="5676088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132334" y="3169062"/>
            <a:ext cx="548043" cy="2760848"/>
            <a:chOff x="5336275" y="3684896"/>
            <a:chExt cx="548043" cy="2866025"/>
          </a:xfrm>
        </p:grpSpPr>
        <p:sp>
          <p:nvSpPr>
            <p:cNvPr id="24" name="Rectangle 23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 flipV="1">
            <a:off x="3728079" y="456095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188619" y="4314643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783902" y="4575018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244442" y="4328711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839821" y="4575018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300361" y="4328711"/>
            <a:ext cx="615266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32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934068" y="4575018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394608" y="4328711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8028315" y="456095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488855" y="4314643"/>
            <a:ext cx="672520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8089" y="1228485"/>
            <a:ext cx="7674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It’s </a:t>
            </a:r>
            <a:r>
              <a:rPr lang="en-US" sz="3200" b="1" dirty="0"/>
              <a:t>bad</a:t>
            </a:r>
            <a:r>
              <a:rPr lang="en-US" sz="3200" dirty="0"/>
              <a:t> if lots of items land in </a:t>
            </a:r>
            <a:r>
              <a:rPr lang="en-US" sz="3200" dirty="0" err="1"/>
              <a:t>u</a:t>
            </a:r>
            <a:r>
              <a:rPr lang="en-US" sz="3200" baseline="-25000" dirty="0" err="1"/>
              <a:t>i</a:t>
            </a:r>
            <a:r>
              <a:rPr lang="en-US" sz="3200" dirty="0" err="1"/>
              <a:t>’s</a:t>
            </a:r>
            <a:r>
              <a:rPr lang="en-US" sz="3200" dirty="0"/>
              <a:t> bucket.</a:t>
            </a:r>
          </a:p>
          <a:p>
            <a:r>
              <a:rPr lang="en-US" sz="3200" dirty="0"/>
              <a:t>So we want </a:t>
            </a:r>
            <a:r>
              <a:rPr lang="en-US" sz="3200" b="1" dirty="0"/>
              <a:t>not that</a:t>
            </a:r>
            <a:r>
              <a:rPr lang="en-US" sz="3200" dirty="0"/>
              <a:t>.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30" y="3016423"/>
            <a:ext cx="3077756" cy="304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6" y="197052"/>
            <a:ext cx="7783830" cy="968698"/>
          </a:xfrm>
        </p:spPr>
        <p:txBody>
          <a:bodyPr>
            <a:normAutofit/>
          </a:bodyPr>
          <a:lstStyle/>
          <a:p>
            <a:r>
              <a:rPr lang="en-US" dirty="0"/>
              <a:t>More precisely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0" y="4536025"/>
            <a:ext cx="2525699" cy="2204854"/>
            <a:chOff x="5616051" y="3726689"/>
            <a:chExt cx="3374298" cy="2793157"/>
          </a:xfrm>
        </p:grpSpPr>
        <p:sp>
          <p:nvSpPr>
            <p:cNvPr id="4" name="TextBox 3"/>
            <p:cNvSpPr txBox="1"/>
            <p:nvPr/>
          </p:nvSpPr>
          <p:spPr>
            <a:xfrm>
              <a:off x="5616051" y="3834064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16051" y="4379961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16051" y="4945181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16051" y="6062967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220518" y="4067331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8440580" y="6236260"/>
              <a:ext cx="494308" cy="5721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6220518" y="5161427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220518" y="6253247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793724" y="4918218"/>
              <a:ext cx="661821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14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7455545" y="5161427"/>
              <a:ext cx="494308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817684" y="4284777"/>
              <a:ext cx="613899" cy="5275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17685" y="6022516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92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5400000">
              <a:off x="5550111" y="5620127"/>
              <a:ext cx="578321" cy="411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1400"/>
                <a:t>…</a:t>
              </a:r>
              <a:endParaRPr lang="en-US" sz="14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455545" y="4578135"/>
              <a:ext cx="501036" cy="14635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244478" y="4592770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793724" y="3726689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43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7389117" y="3952880"/>
              <a:ext cx="501036" cy="14635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901120" y="5989953"/>
              <a:ext cx="554787" cy="49356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427491" y="6266024"/>
              <a:ext cx="473629" cy="132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900296" y="3758998"/>
              <a:ext cx="548043" cy="2760848"/>
              <a:chOff x="5336275" y="3684896"/>
              <a:chExt cx="548043" cy="2866025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336275" y="368489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336275" y="425810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337128" y="483130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38408" y="540451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337128" y="597771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>
            <a:xfrm flipV="1">
              <a:off x="8496041" y="5164955"/>
              <a:ext cx="494308" cy="5721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7956581" y="4918218"/>
                  <a:ext cx="554787" cy="4939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08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6581" y="4918218"/>
                  <a:ext cx="554787" cy="49399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5080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65500" y="1353258"/>
                <a:ext cx="8278500" cy="3558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We want: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For all ways a bad guy could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to put into the hash table, and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800" dirty="0">
                  <a:solidFill>
                    <a:schemeClr val="accent4"/>
                  </a:solidFill>
                </a:endParaRPr>
              </a:p>
              <a:p>
                <a:pPr lvl="1" algn="ctr"/>
                <a:r>
                  <a:rPr lang="en-US" sz="2800" dirty="0">
                    <a:solidFill>
                      <a:schemeClr val="accent4"/>
                    </a:solidFill>
                  </a:rPr>
                  <a:t>E[ number of items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s bucket ]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2.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If that were the case: 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For each INSERT/DELETE/SEARCH operation involving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, </a:t>
                </a:r>
              </a:p>
              <a:p>
                <a:pPr lvl="1" algn="ctr"/>
                <a:r>
                  <a:rPr lang="en-US" sz="2800" dirty="0">
                    <a:solidFill>
                      <a:schemeClr val="accent4"/>
                    </a:solidFill>
                  </a:rPr>
                  <a:t>E[ time of operation ] = O(1)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00" y="1353258"/>
                <a:ext cx="8278500" cy="3558346"/>
              </a:xfrm>
              <a:prstGeom prst="rect">
                <a:avLst/>
              </a:prstGeom>
              <a:blipFill>
                <a:blip r:embed="rId4"/>
                <a:stretch>
                  <a:fillRect l="-1225" t="-1779" r="-766" b="-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334003" y="90939"/>
            <a:ext cx="2588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We could replace “2” here with any constant; it would still be good.  But “2” will be convenient.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65C4F6-C01F-D94C-84CD-2D19A12159CA}"/>
              </a:ext>
            </a:extLst>
          </p:cNvPr>
          <p:cNvSpPr txBox="1"/>
          <p:nvPr/>
        </p:nvSpPr>
        <p:spPr>
          <a:xfrm>
            <a:off x="5910136" y="5681875"/>
            <a:ext cx="258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This is what we wanted at the beginning of lecture!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D761F8D-4DB2-314D-B348-E7A0B92E60D6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6553200" y="4804921"/>
            <a:ext cx="651164" cy="87695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56DA2468-09DD-134F-A2A3-42521BBE1552}"/>
              </a:ext>
            </a:extLst>
          </p:cNvPr>
          <p:cNvSpPr/>
          <p:nvPr/>
        </p:nvSpPr>
        <p:spPr>
          <a:xfrm>
            <a:off x="8032489" y="1276350"/>
            <a:ext cx="1064668" cy="1657350"/>
          </a:xfrm>
          <a:custGeom>
            <a:avLst/>
            <a:gdLst>
              <a:gd name="connsiteX0" fmla="*/ 25661 w 1064668"/>
              <a:gd name="connsiteY0" fmla="*/ 0 h 1657350"/>
              <a:gd name="connsiteX1" fmla="*/ 101861 w 1064668"/>
              <a:gd name="connsiteY1" fmla="*/ 361950 h 1657350"/>
              <a:gd name="connsiteX2" fmla="*/ 844811 w 1064668"/>
              <a:gd name="connsiteY2" fmla="*/ 571500 h 1657350"/>
              <a:gd name="connsiteX3" fmla="*/ 1016261 w 1064668"/>
              <a:gd name="connsiteY3" fmla="*/ 1409700 h 1657350"/>
              <a:gd name="connsiteX4" fmla="*/ 82811 w 1064668"/>
              <a:gd name="connsiteY4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68" h="1657350">
                <a:moveTo>
                  <a:pt x="25661" y="0"/>
                </a:moveTo>
                <a:cubicBezTo>
                  <a:pt x="-4502" y="133350"/>
                  <a:pt x="-34664" y="266700"/>
                  <a:pt x="101861" y="361950"/>
                </a:cubicBezTo>
                <a:cubicBezTo>
                  <a:pt x="238386" y="457200"/>
                  <a:pt x="692411" y="396875"/>
                  <a:pt x="844811" y="571500"/>
                </a:cubicBezTo>
                <a:cubicBezTo>
                  <a:pt x="997211" y="746125"/>
                  <a:pt x="1143261" y="1228725"/>
                  <a:pt x="1016261" y="1409700"/>
                </a:cubicBezTo>
                <a:cubicBezTo>
                  <a:pt x="889261" y="1590675"/>
                  <a:pt x="486036" y="1624012"/>
                  <a:pt x="82811" y="1657350"/>
                </a:cubicBezTo>
              </a:path>
            </a:pathLst>
          </a:custGeom>
          <a:noFill/>
          <a:ln>
            <a:solidFill>
              <a:srgbClr val="CF6E6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A7D773-0BB4-CE49-8830-4387192499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842" y="5208137"/>
            <a:ext cx="1173807" cy="15987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468DC42-F68E-4740-9625-FEAFA3D1B2D1}"/>
                  </a:ext>
                </a:extLst>
              </p:cNvPr>
              <p:cNvSpPr txBox="1"/>
              <p:nvPr/>
            </p:nvSpPr>
            <p:spPr>
              <a:xfrm>
                <a:off x="2562058" y="4906622"/>
                <a:ext cx="260371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Note that the expected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’s linked list is not the same as the expected {maximum size of linked lists}. What is the latter?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468DC42-F68E-4740-9625-FEAFA3D1B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058" y="4906622"/>
                <a:ext cx="2603715" cy="1754326"/>
              </a:xfrm>
              <a:prstGeom prst="rect">
                <a:avLst/>
              </a:prstGeom>
              <a:blipFill>
                <a:blip r:embed="rId6"/>
                <a:stretch>
                  <a:fillRect l="-1942" t="-1439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09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3" grpId="0"/>
      <p:bldP spid="36" grpId="0"/>
      <p:bldP spid="44" grpId="0" animBg="1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6" y="186107"/>
            <a:ext cx="7783830" cy="968698"/>
          </a:xfrm>
        </p:spPr>
        <p:txBody>
          <a:bodyPr>
            <a:normAutofit/>
          </a:bodyPr>
          <a:lstStyle/>
          <a:p>
            <a:r>
              <a:rPr lang="en-US" dirty="0"/>
              <a:t>So we want: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For all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=1, </a:t>
                </a:r>
                <a:r>
                  <a:rPr lang="mr-IN" sz="2800" dirty="0"/>
                  <a:t>…</a:t>
                </a:r>
                <a:r>
                  <a:rPr lang="en-US" sz="2800" dirty="0"/>
                  <a:t>, n, </a:t>
                </a:r>
              </a:p>
              <a:p>
                <a:pPr algn="ctr"/>
                <a:r>
                  <a:rPr lang="en-US" sz="3600" dirty="0">
                    <a:solidFill>
                      <a:schemeClr val="tx1"/>
                    </a:solidFill>
                  </a:rPr>
                  <a:t>E[ number of items in 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u</a:t>
                </a:r>
                <a:r>
                  <a:rPr lang="en-US" sz="3600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600" dirty="0" err="1"/>
                  <a:t>’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s</a:t>
                </a:r>
                <a:r>
                  <a:rPr lang="en-US" sz="3600" dirty="0">
                    <a:solidFill>
                      <a:schemeClr val="tx1"/>
                    </a:solidFill>
                  </a:rPr>
                  <a:t> bucket ]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2.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blipFill>
                <a:blip r:embed="rId2"/>
                <a:stretch>
                  <a:fillRect l="-1220" t="-58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47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2F731-6ECF-AC49-A376-9E0392C4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Timing Announcement: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5F916-296A-CE49-8BE4-B1E943452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If you start late, you must still finish your submission no later than Sunday 11:59pm. (You are responsible for keeping track of time yourself; do NOT solely rely on </a:t>
            </a:r>
            <a:r>
              <a:rPr lang="en-US" dirty="0" err="1"/>
              <a:t>Gradescope</a:t>
            </a:r>
            <a:r>
              <a:rPr lang="en-US" dirty="0"/>
              <a:t> timer).</a:t>
            </a:r>
          </a:p>
          <a:p>
            <a:pPr lvl="1"/>
            <a:r>
              <a:rPr lang="en-US" dirty="0"/>
              <a:t>There is no grace period anymore. If your submission is past 36 hours from when you open the exam, OR if it is submitted after Sunday 11:59, we will NOT accept your submission. If you submit your answers within the bounds, there won’t be any penalties based on time.</a:t>
            </a:r>
          </a:p>
          <a:p>
            <a:pPr lvl="1"/>
            <a:r>
              <a:rPr lang="en-US" dirty="0"/>
              <a:t>You can submit multiple times (within the window of &lt;= 36 hours) and we will grade your last submission.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580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01" y="-232141"/>
            <a:ext cx="7886700" cy="1027576"/>
          </a:xfrm>
        </p:spPr>
        <p:txBody>
          <a:bodyPr/>
          <a:lstStyle/>
          <a:p>
            <a:r>
              <a:rPr lang="en-US" dirty="0"/>
              <a:t>Aside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 txBox="1">
                <a:spLocks noGrp="1"/>
              </p:cNvSpPr>
              <p:nvPr>
                <p:ph idx="1"/>
              </p:nvPr>
            </p:nvSpPr>
            <p:spPr>
              <a:xfrm>
                <a:off x="678216" y="1739042"/>
                <a:ext cx="7886700" cy="996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/>
                  <a:t>For all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=1,</a:t>
                </a:r>
                <a:r>
                  <a:rPr lang="mr-IN" sz="2400" dirty="0"/>
                  <a:t>…</a:t>
                </a:r>
                <a:r>
                  <a:rPr lang="en-US" sz="2400" dirty="0"/>
                  <a:t>,n:</a:t>
                </a:r>
              </a:p>
              <a:p>
                <a:pPr marL="0" indent="0" algn="ctr">
                  <a:buNone/>
                </a:pPr>
                <a:r>
                  <a:rPr lang="en-US" sz="3200" dirty="0">
                    <a:solidFill>
                      <a:schemeClr val="tx1"/>
                    </a:solidFill>
                  </a:rPr>
                  <a:t>E[ number of items in bucket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200" dirty="0">
                    <a:solidFill>
                      <a:schemeClr val="tx1"/>
                    </a:solidFill>
                  </a:rPr>
                  <a:t> ]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2</a:t>
                </a:r>
                <a:endParaRPr lang="en-US" sz="3200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8216" y="1739042"/>
                <a:ext cx="7886700" cy="996170"/>
              </a:xfrm>
              <a:prstGeom prst="rect">
                <a:avLst/>
              </a:prstGeom>
              <a:blipFill>
                <a:blip r:embed="rId2"/>
                <a:stretch>
                  <a:fillRect l="-804" t="-6329" b="-17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79700" y="3256447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9700" y="3749861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9700" y="4260741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700" y="5271062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09110" y="3467287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778837" y="3336937"/>
            <a:ext cx="432929" cy="517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09110" y="4456196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09110" y="5443048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47407" y="3153792"/>
            <a:ext cx="579642" cy="4491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14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27050" y="3373618"/>
            <a:ext cx="432929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59978" y="3125422"/>
            <a:ext cx="537671" cy="476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57458" y="3143743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313843" y="4894888"/>
            <a:ext cx="522720" cy="32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918636" y="3390576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30095" y="3942210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411140" y="3159395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43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932603" y="3363840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306362" y="3114310"/>
            <a:ext cx="485899" cy="446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891544" y="3363840"/>
            <a:ext cx="414818" cy="119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28650" y="3188598"/>
            <a:ext cx="479992" cy="2495418"/>
            <a:chOff x="5336275" y="3684896"/>
            <a:chExt cx="548043" cy="2866025"/>
          </a:xfrm>
        </p:grpSpPr>
        <p:sp>
          <p:nvSpPr>
            <p:cNvPr id="29" name="Rectangle 28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886089" y="3581322"/>
            <a:ext cx="206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happens with probability 1/n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2916" y="2637052"/>
            <a:ext cx="1909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Suppose that: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28566" y="4113054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28566" y="4606468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28566" y="5117348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28566" y="6127669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157976" y="4323894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040425" y="4771824"/>
            <a:ext cx="432929" cy="517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157976" y="5312803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157976" y="6299655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608995" y="4588679"/>
            <a:ext cx="579642" cy="4491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14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188638" y="4808505"/>
            <a:ext cx="432929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621566" y="4560309"/>
            <a:ext cx="537671" cy="476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619046" y="4578630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5400000">
            <a:off x="1562709" y="5751495"/>
            <a:ext cx="522720" cy="32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5180224" y="4825463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178961" y="4798817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672728" y="4594282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43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194191" y="4798727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567950" y="4549197"/>
            <a:ext cx="485899" cy="446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153132" y="4798727"/>
            <a:ext cx="414818" cy="119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1877516" y="4045205"/>
            <a:ext cx="479992" cy="2495418"/>
            <a:chOff x="5336275" y="3684896"/>
            <a:chExt cx="548043" cy="2866025"/>
          </a:xfrm>
        </p:grpSpPr>
        <p:sp>
          <p:nvSpPr>
            <p:cNvPr id="57" name="Rectangle 5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076049" y="5030153"/>
            <a:ext cx="206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and this happens with probability 1/n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755426" y="5403822"/>
            <a:ext cx="236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etc.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39771" y="5941684"/>
            <a:ext cx="6681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Then E[ number of items in bucket </a:t>
            </a:r>
            <a:r>
              <a:rPr lang="en-US" sz="2400" dirty="0" err="1"/>
              <a:t>i</a:t>
            </a:r>
            <a:r>
              <a:rPr lang="en-US" sz="2400" dirty="0"/>
              <a:t> ] = 1 for all </a:t>
            </a:r>
            <a:r>
              <a:rPr lang="en-US" sz="2400" dirty="0" err="1"/>
              <a:t>i</a:t>
            </a:r>
            <a:r>
              <a:rPr lang="en-US" sz="2400" dirty="0"/>
              <a:t>.</a:t>
            </a:r>
          </a:p>
          <a:p>
            <a:r>
              <a:rPr lang="en-US" sz="2400" dirty="0"/>
              <a:t>But E[ number of items in 43’s bucket ] = 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D366923-6F17-3142-8E26-50E93CB90A5D}"/>
                  </a:ext>
                </a:extLst>
              </p:cNvPr>
              <p:cNvSpPr txBox="1"/>
              <p:nvPr/>
            </p:nvSpPr>
            <p:spPr>
              <a:xfrm>
                <a:off x="641760" y="564675"/>
                <a:ext cx="832869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For all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=1, </a:t>
                </a:r>
                <a:r>
                  <a:rPr lang="mr-IN" sz="2400" dirty="0"/>
                  <a:t>…</a:t>
                </a:r>
                <a:r>
                  <a:rPr lang="en-US" sz="2400" dirty="0"/>
                  <a:t>, n, </a:t>
                </a:r>
              </a:p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E[ number of items in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u</a:t>
                </a:r>
                <a:r>
                  <a:rPr lang="en-US" sz="3200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200" dirty="0">
                    <a:solidFill>
                      <a:schemeClr val="tx1"/>
                    </a:solidFill>
                  </a:rPr>
                  <a:t> ‘s bucket ]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2.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D366923-6F17-3142-8E26-50E93CB90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60" y="564675"/>
                <a:ext cx="8328697" cy="954107"/>
              </a:xfrm>
              <a:prstGeom prst="rect">
                <a:avLst/>
              </a:prstGeom>
              <a:blipFill>
                <a:blip r:embed="rId3"/>
                <a:stretch>
                  <a:fillRect l="-915" t="-389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C0C8FDB-BBBB-2B4A-9D81-7A7F06C43993}"/>
              </a:ext>
            </a:extLst>
          </p:cNvPr>
          <p:cNvSpPr txBox="1"/>
          <p:nvPr/>
        </p:nvSpPr>
        <p:spPr>
          <a:xfrm>
            <a:off x="275983" y="1282598"/>
            <a:ext cx="130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1548958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 animBg="1"/>
      <p:bldP spid="17" grpId="0" animBg="1"/>
      <p:bldP spid="18" grpId="0" animBg="1"/>
      <p:bldP spid="19" grpId="0"/>
      <p:bldP spid="22" grpId="0" animBg="1"/>
      <p:bldP spid="24" grpId="0" animBg="1"/>
      <p:bldP spid="35" grpId="0"/>
      <p:bldP spid="36" grpId="0"/>
      <p:bldP spid="37" grpId="0"/>
      <p:bldP spid="38" grpId="0"/>
      <p:bldP spid="39" grpId="0"/>
      <p:bldP spid="40" grpId="0"/>
      <p:bldP spid="45" grpId="0" animBg="1"/>
      <p:bldP spid="47" grpId="0" animBg="1"/>
      <p:bldP spid="48" grpId="0" animBg="1"/>
      <p:bldP spid="49" grpId="0"/>
      <p:bldP spid="52" grpId="0" animBg="1"/>
      <p:bldP spid="54" grpId="0" animBg="1"/>
      <p:bldP spid="62" grpId="0"/>
      <p:bldP spid="63" grpId="0"/>
      <p:bldP spid="6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C401-8A3B-DD44-A00C-812FB873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distinction came up on your pre-lecture exercise!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9BB45-D3BF-A445-A003-AFB07160B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5001490"/>
            <a:ext cx="8515350" cy="1604963"/>
          </a:xfrm>
        </p:spPr>
        <p:txBody>
          <a:bodyPr/>
          <a:lstStyle/>
          <a:p>
            <a:r>
              <a:rPr lang="en-US" dirty="0"/>
              <a:t>Solution to pre-lecture exercise (skipped in class):</a:t>
            </a:r>
          </a:p>
          <a:p>
            <a:pPr lvl="1"/>
            <a:r>
              <a:rPr lang="en-US" dirty="0"/>
              <a:t>E[number of items in bucket 1] = n/6</a:t>
            </a:r>
          </a:p>
          <a:p>
            <a:pPr lvl="1"/>
            <a:r>
              <a:rPr lang="en-US" dirty="0"/>
              <a:t>E[number of items that land in the same bucket as item 1] = n</a:t>
            </a:r>
          </a:p>
        </p:txBody>
      </p:sp>
    </p:spTree>
    <p:extLst>
      <p:ext uri="{BB962C8B-B14F-4D97-AF65-F5344CB8AC3E}">
        <p14:creationId xmlns:p14="http://schemas.microsoft.com/office/powerpoint/2010/main" val="13038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6" y="186107"/>
            <a:ext cx="7783830" cy="968698"/>
          </a:xfrm>
        </p:spPr>
        <p:txBody>
          <a:bodyPr>
            <a:normAutofit/>
          </a:bodyPr>
          <a:lstStyle/>
          <a:p>
            <a:r>
              <a:rPr lang="en-US" dirty="0"/>
              <a:t>So we want: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For all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=1, </a:t>
                </a:r>
                <a:r>
                  <a:rPr lang="mr-IN" sz="2800" dirty="0"/>
                  <a:t>…</a:t>
                </a:r>
                <a:r>
                  <a:rPr lang="en-US" sz="2800" dirty="0"/>
                  <a:t>, n, </a:t>
                </a:r>
              </a:p>
              <a:p>
                <a:pPr algn="ctr"/>
                <a:r>
                  <a:rPr lang="en-US" sz="3600" dirty="0">
                    <a:solidFill>
                      <a:schemeClr val="tx1"/>
                    </a:solidFill>
                  </a:rPr>
                  <a:t>E[ number of items in 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u</a:t>
                </a:r>
                <a:r>
                  <a:rPr lang="en-US" sz="3600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600" dirty="0" err="1"/>
                  <a:t>’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s</a:t>
                </a:r>
                <a:r>
                  <a:rPr lang="en-US" sz="3600" dirty="0">
                    <a:solidFill>
                      <a:schemeClr val="tx1"/>
                    </a:solidFill>
                  </a:rPr>
                  <a:t> bucket ]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2.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blipFill>
                <a:blip r:embed="rId2"/>
                <a:stretch>
                  <a:fillRect l="-1220" t="-58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122068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05376" y="337041"/>
                <a:ext cx="8638180" cy="732041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/>
                  <a:t>Expected </a:t>
                </a:r>
                <a:r>
                  <a:rPr lang="en-US" sz="3600" dirty="0">
                    <a:solidFill>
                      <a:schemeClr val="accent1"/>
                    </a:solidFill>
                  </a:rPr>
                  <a:t>number of items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600" dirty="0" err="1">
                    <a:solidFill>
                      <a:schemeClr val="accent1"/>
                    </a:solidFill>
                  </a:rPr>
                  <a:t>’s</a:t>
                </a:r>
                <a:r>
                  <a:rPr lang="en-US" sz="3600" dirty="0">
                    <a:solidFill>
                      <a:schemeClr val="accent1"/>
                    </a:solidFill>
                  </a:rPr>
                  <a:t> bucket</a:t>
                </a:r>
                <a:r>
                  <a:rPr lang="en-US" sz="3600" dirty="0"/>
                  <a:t>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5376" y="337041"/>
                <a:ext cx="8638180" cy="732041"/>
              </a:xfrm>
              <a:blipFill>
                <a:blip r:embed="rId2"/>
                <a:stretch>
                  <a:fillRect l="-2056" t="-10345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1192485" y="4251926"/>
            <a:ext cx="3075433" cy="239733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Universe 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27133" y="3713467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78217" y="4131593"/>
                <a:ext cx="6412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217" y="4131593"/>
                <a:ext cx="64121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147" y="4732150"/>
            <a:ext cx="887203" cy="553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 rot="20891291">
                <a:off x="1561275" y="4732150"/>
                <a:ext cx="599298" cy="60610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1291">
                <a:off x="1561275" y="4732150"/>
                <a:ext cx="599298" cy="6061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 rot="1067239">
                <a:off x="2711435" y="4468943"/>
                <a:ext cx="620742" cy="54680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67239">
                <a:off x="2711435" y="4468943"/>
                <a:ext cx="620742" cy="546804"/>
              </a:xfrm>
              <a:prstGeom prst="rect">
                <a:avLst/>
              </a:prstGeom>
              <a:blipFill>
                <a:blip r:embed="rId6"/>
                <a:stretch>
                  <a:fillRect l="-1538"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 rot="19504244">
                <a:off x="3214844" y="5537565"/>
                <a:ext cx="589930" cy="55985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04244">
                <a:off x="3214844" y="5537565"/>
                <a:ext cx="589930" cy="5598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14395" y="5560654"/>
                <a:ext cx="588683" cy="55985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395" y="5560654"/>
                <a:ext cx="588683" cy="559857"/>
              </a:xfrm>
              <a:prstGeom prst="rect">
                <a:avLst/>
              </a:prstGeom>
              <a:blipFill>
                <a:blip r:embed="rId8"/>
                <a:stretch>
                  <a:fillRect b="-14286"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682251" y="5516840"/>
                <a:ext cx="531865" cy="58636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251" y="5516840"/>
                <a:ext cx="531865" cy="586369"/>
              </a:xfrm>
              <a:prstGeom prst="rect">
                <a:avLst/>
              </a:prstGeom>
              <a:blipFill>
                <a:blip r:embed="rId9"/>
                <a:stretch>
                  <a:fillRect l="-4255" b="-1961"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222656" y="5840582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580396" y="5970634"/>
            <a:ext cx="2397323" cy="778568"/>
          </a:xfrm>
          <a:custGeom>
            <a:avLst/>
            <a:gdLst>
              <a:gd name="connsiteX0" fmla="*/ 104499 w 2397323"/>
              <a:gd name="connsiteY0" fmla="*/ 90448 h 1470363"/>
              <a:gd name="connsiteX1" fmla="*/ 254625 w 2397323"/>
              <a:gd name="connsiteY1" fmla="*/ 595415 h 1470363"/>
              <a:gd name="connsiteX2" fmla="*/ 90852 w 2397323"/>
              <a:gd name="connsiteY2" fmla="*/ 882018 h 1470363"/>
              <a:gd name="connsiteX3" fmla="*/ 22613 w 2397323"/>
              <a:gd name="connsiteY3" fmla="*/ 1236860 h 1470363"/>
              <a:gd name="connsiteX4" fmla="*/ 486637 w 2397323"/>
              <a:gd name="connsiteY4" fmla="*/ 1468872 h 1470363"/>
              <a:gd name="connsiteX5" fmla="*/ 909717 w 2397323"/>
              <a:gd name="connsiteY5" fmla="*/ 1127678 h 1470363"/>
              <a:gd name="connsiteX6" fmla="*/ 773240 w 2397323"/>
              <a:gd name="connsiteY6" fmla="*/ 718245 h 1470363"/>
              <a:gd name="connsiteX7" fmla="*/ 732296 w 2397323"/>
              <a:gd name="connsiteY7" fmla="*/ 308812 h 1470363"/>
              <a:gd name="connsiteX8" fmla="*/ 1018899 w 2397323"/>
              <a:gd name="connsiteY8" fmla="*/ 117743 h 1470363"/>
              <a:gd name="connsiteX9" fmla="*/ 1428332 w 2397323"/>
              <a:gd name="connsiteY9" fmla="*/ 390699 h 1470363"/>
              <a:gd name="connsiteX10" fmla="*/ 1319150 w 2397323"/>
              <a:gd name="connsiteY10" fmla="*/ 827427 h 1470363"/>
              <a:gd name="connsiteX11" fmla="*/ 1810470 w 2397323"/>
              <a:gd name="connsiteY11" fmla="*/ 1195917 h 1470363"/>
              <a:gd name="connsiteX12" fmla="*/ 2001538 w 2397323"/>
              <a:gd name="connsiteY12" fmla="*/ 813779 h 1470363"/>
              <a:gd name="connsiteX13" fmla="*/ 1742231 w 2397323"/>
              <a:gd name="connsiteY13" fmla="*/ 363403 h 1470363"/>
              <a:gd name="connsiteX14" fmla="*/ 1851413 w 2397323"/>
              <a:gd name="connsiteY14" fmla="*/ 35857 h 1470363"/>
              <a:gd name="connsiteX15" fmla="*/ 2397323 w 2397323"/>
              <a:gd name="connsiteY15" fmla="*/ 8561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7323" h="1470363">
                <a:moveTo>
                  <a:pt x="104499" y="90448"/>
                </a:moveTo>
                <a:cubicBezTo>
                  <a:pt x="180699" y="276967"/>
                  <a:pt x="256899" y="463487"/>
                  <a:pt x="254625" y="595415"/>
                </a:cubicBezTo>
                <a:cubicBezTo>
                  <a:pt x="252351" y="727343"/>
                  <a:pt x="129521" y="775111"/>
                  <a:pt x="90852" y="882018"/>
                </a:cubicBezTo>
                <a:cubicBezTo>
                  <a:pt x="52183" y="988925"/>
                  <a:pt x="-43351" y="1139051"/>
                  <a:pt x="22613" y="1236860"/>
                </a:cubicBezTo>
                <a:cubicBezTo>
                  <a:pt x="88577" y="1334669"/>
                  <a:pt x="338786" y="1487069"/>
                  <a:pt x="486637" y="1468872"/>
                </a:cubicBezTo>
                <a:cubicBezTo>
                  <a:pt x="634488" y="1450675"/>
                  <a:pt x="861950" y="1252783"/>
                  <a:pt x="909717" y="1127678"/>
                </a:cubicBezTo>
                <a:cubicBezTo>
                  <a:pt x="957484" y="1002574"/>
                  <a:pt x="802810" y="854723"/>
                  <a:pt x="773240" y="718245"/>
                </a:cubicBezTo>
                <a:cubicBezTo>
                  <a:pt x="743670" y="581767"/>
                  <a:pt x="691353" y="408896"/>
                  <a:pt x="732296" y="308812"/>
                </a:cubicBezTo>
                <a:cubicBezTo>
                  <a:pt x="773239" y="208728"/>
                  <a:pt x="902893" y="104095"/>
                  <a:pt x="1018899" y="117743"/>
                </a:cubicBezTo>
                <a:cubicBezTo>
                  <a:pt x="1134905" y="131391"/>
                  <a:pt x="1378290" y="272418"/>
                  <a:pt x="1428332" y="390699"/>
                </a:cubicBezTo>
                <a:cubicBezTo>
                  <a:pt x="1478374" y="508980"/>
                  <a:pt x="1255460" y="693224"/>
                  <a:pt x="1319150" y="827427"/>
                </a:cubicBezTo>
                <a:cubicBezTo>
                  <a:pt x="1382840" y="961630"/>
                  <a:pt x="1696739" y="1198192"/>
                  <a:pt x="1810470" y="1195917"/>
                </a:cubicBezTo>
                <a:cubicBezTo>
                  <a:pt x="1924201" y="1193642"/>
                  <a:pt x="2012911" y="952531"/>
                  <a:pt x="2001538" y="813779"/>
                </a:cubicBezTo>
                <a:cubicBezTo>
                  <a:pt x="1990165" y="675027"/>
                  <a:pt x="1767252" y="493057"/>
                  <a:pt x="1742231" y="363403"/>
                </a:cubicBezTo>
                <a:cubicBezTo>
                  <a:pt x="1717210" y="233749"/>
                  <a:pt x="1742231" y="94997"/>
                  <a:pt x="1851413" y="35857"/>
                </a:cubicBezTo>
                <a:cubicBezTo>
                  <a:pt x="1960595" y="-23283"/>
                  <a:pt x="2397323" y="8561"/>
                  <a:pt x="2397323" y="8561"/>
                </a:cubicBezTo>
              </a:path>
            </a:pathLst>
          </a:custGeom>
          <a:noFill/>
          <a:ln w="47625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579" y="5439060"/>
            <a:ext cx="854311" cy="8543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6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   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            =</m:t>
                    </m:r>
                    <m:r>
                      <a:rPr lang="en-US" i="1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  <m:r>
                          <a:rPr lang="en-US" i="1">
                            <a:latin typeface="Cambria Math" charset="0"/>
                          </a:rPr>
                          <m:t>≠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</a:rPr>
                          <m:t>1/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            </m:t>
                    </m:r>
                    <m:r>
                      <a:rPr lang="en-US" i="1">
                        <a:latin typeface="Cambria Math" charset="0"/>
                      </a:rPr>
                      <m:t>=1+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≤2.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7" name="Content Placeholder 2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  <a:blipFill rotWithShape="0">
                <a:blip r:embed="rId11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/>
          <p:cNvSpPr/>
          <p:nvPr/>
        </p:nvSpPr>
        <p:spPr>
          <a:xfrm>
            <a:off x="1405719" y="914329"/>
            <a:ext cx="2169994" cy="601321"/>
          </a:xfrm>
          <a:custGeom>
            <a:avLst/>
            <a:gdLst>
              <a:gd name="connsiteX0" fmla="*/ 2212297 w 2212297"/>
              <a:gd name="connsiteY0" fmla="*/ 71 h 573277"/>
              <a:gd name="connsiteX1" fmla="*/ 2075820 w 2212297"/>
              <a:gd name="connsiteY1" fmla="*/ 218435 h 573277"/>
              <a:gd name="connsiteX2" fmla="*/ 1625444 w 2212297"/>
              <a:gd name="connsiteY2" fmla="*/ 245731 h 573277"/>
              <a:gd name="connsiteX3" fmla="*/ 547271 w 2212297"/>
              <a:gd name="connsiteY3" fmla="*/ 71 h 573277"/>
              <a:gd name="connsiteX4" fmla="*/ 42303 w 2212297"/>
              <a:gd name="connsiteY4" fmla="*/ 273026 h 573277"/>
              <a:gd name="connsiteX5" fmla="*/ 28656 w 2212297"/>
              <a:gd name="connsiteY5" fmla="*/ 573277 h 5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297" h="573277">
                <a:moveTo>
                  <a:pt x="2212297" y="71"/>
                </a:moveTo>
                <a:cubicBezTo>
                  <a:pt x="2192963" y="88781"/>
                  <a:pt x="2173629" y="177492"/>
                  <a:pt x="2075820" y="218435"/>
                </a:cubicBezTo>
                <a:cubicBezTo>
                  <a:pt x="1978011" y="259378"/>
                  <a:pt x="1880202" y="282125"/>
                  <a:pt x="1625444" y="245731"/>
                </a:cubicBezTo>
                <a:cubicBezTo>
                  <a:pt x="1370686" y="209337"/>
                  <a:pt x="811128" y="-4478"/>
                  <a:pt x="547271" y="71"/>
                </a:cubicBezTo>
                <a:cubicBezTo>
                  <a:pt x="283414" y="4620"/>
                  <a:pt x="128739" y="177492"/>
                  <a:pt x="42303" y="273026"/>
                </a:cubicBezTo>
                <a:cubicBezTo>
                  <a:pt x="-44133" y="368560"/>
                  <a:pt x="28656" y="573277"/>
                  <a:pt x="28656" y="573277"/>
                </a:cubicBezTo>
              </a:path>
            </a:pathLst>
          </a:custGeom>
          <a:noFill/>
          <a:ln w="34925">
            <a:solidFill>
              <a:schemeClr val="accent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479339" y="3008511"/>
            <a:ext cx="3335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That’s what we wanted!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50923" y="6293371"/>
            <a:ext cx="185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COLLISION!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1876" y="26872"/>
            <a:ext cx="31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h is uniformly random</a:t>
            </a:r>
          </a:p>
        </p:txBody>
      </p:sp>
    </p:spTree>
    <p:extLst>
      <p:ext uri="{BB962C8B-B14F-4D97-AF65-F5344CB8AC3E}">
        <p14:creationId xmlns:p14="http://schemas.microsoft.com/office/powerpoint/2010/main" val="5971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50000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4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4" grpId="0" animBg="1"/>
          <p:bldP spid="25" grpId="0" animBg="1"/>
          <p:bldP spid="27" grpId="0" uiExpand="1" build="p"/>
          <p:bldP spid="28" grpId="0" animBg="1"/>
          <p:bldP spid="29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4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4" grpId="0" animBg="1"/>
          <p:bldP spid="25" grpId="0" animBg="1"/>
          <p:bldP spid="27" grpId="0" uiExpand="1" build="p"/>
          <p:bldP spid="28" grpId="0" animBg="1"/>
          <p:bldP spid="29" grpId="0"/>
          <p:bldP spid="30" grpId="0"/>
          <p:bldP spid="31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2401"/>
            <a:ext cx="7886700" cy="1325563"/>
          </a:xfrm>
        </p:spPr>
        <p:txBody>
          <a:bodyPr/>
          <a:lstStyle/>
          <a:p>
            <a:r>
              <a:rPr lang="en-US" dirty="0"/>
              <a:t>A uniformly random hash function leads to balanced buckets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09636"/>
                <a:ext cx="8248065" cy="4834893"/>
              </a:xfrm>
            </p:spPr>
            <p:txBody>
              <a:bodyPr>
                <a:normAutofit fontScale="92500"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We just showed: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For all ways a bad guy could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to put into the hash table, and for all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800" dirty="0">
                  <a:solidFill>
                    <a:schemeClr val="accent4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en-US" sz="2800" dirty="0">
                    <a:solidFill>
                      <a:schemeClr val="accent4"/>
                    </a:solidFill>
                  </a:rPr>
                  <a:t>E[ number of items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‘s bucket ]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2.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Which implies: 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No matter what sequence of operations and items the bad guy chooses, </a:t>
                </a:r>
              </a:p>
              <a:p>
                <a:pPr marL="457200" lvl="1" indent="0" algn="ctr">
                  <a:buNone/>
                </a:pPr>
                <a:r>
                  <a:rPr lang="en-US" sz="2800" dirty="0">
                    <a:solidFill>
                      <a:schemeClr val="accent4"/>
                    </a:solidFill>
                  </a:rPr>
                  <a:t>E[ time of INSERT/DELETE/SEARCH ] = O(1)</a:t>
                </a:r>
              </a:p>
              <a:p>
                <a:r>
                  <a:rPr lang="en-US" sz="3000" dirty="0"/>
                  <a:t>So our solution is:</a:t>
                </a:r>
              </a:p>
              <a:p>
                <a:pPr marL="0" indent="0" algn="ctr">
                  <a:buNone/>
                </a:pPr>
                <a:r>
                  <a:rPr lang="en-US" sz="4000" dirty="0">
                    <a:solidFill>
                      <a:schemeClr val="accent4"/>
                    </a:solidFill>
                  </a:rPr>
                  <a:t>Pick a uniformly random hash function?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09636"/>
                <a:ext cx="8248065" cy="4834893"/>
              </a:xfrm>
              <a:blipFill>
                <a:blip r:embed="rId2"/>
                <a:stretch>
                  <a:fillRect l="-1385" t="-1832" r="-1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36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this plan?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Hint: How would you implement (and store) and uniformly random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→{1,…,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B39900-FDA2-3F46-8A13-2FF718963DE0}"/>
              </a:ext>
            </a:extLst>
          </p:cNvPr>
          <p:cNvSpPr txBox="1">
            <a:spLocks/>
          </p:cNvSpPr>
          <p:nvPr/>
        </p:nvSpPr>
        <p:spPr>
          <a:xfrm>
            <a:off x="4038600" y="3184246"/>
            <a:ext cx="5105400" cy="33661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If h is a uniformly random function: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That means that </a:t>
            </a:r>
            <a:r>
              <a:rPr lang="en-US" sz="2000" b="1" dirty="0">
                <a:solidFill>
                  <a:schemeClr val="accent4"/>
                </a:solidFill>
              </a:rPr>
              <a:t>h(1) </a:t>
            </a:r>
            <a:r>
              <a:rPr lang="en-US" sz="2000" dirty="0">
                <a:solidFill>
                  <a:schemeClr val="accent4"/>
                </a:solidFill>
              </a:rPr>
              <a:t>is a </a:t>
            </a:r>
            <a:r>
              <a:rPr lang="en-US" sz="2000" b="1" dirty="0">
                <a:solidFill>
                  <a:schemeClr val="accent4"/>
                </a:solidFill>
              </a:rPr>
              <a:t>uniformly random</a:t>
            </a:r>
            <a:r>
              <a:rPr lang="en-US" sz="2000" dirty="0">
                <a:solidFill>
                  <a:schemeClr val="accent4"/>
                </a:solidFill>
              </a:rPr>
              <a:t> number between 1 and n.</a:t>
            </a: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h(2) </a:t>
            </a:r>
            <a:r>
              <a:rPr lang="en-US" sz="2000" dirty="0">
                <a:solidFill>
                  <a:schemeClr val="accent4"/>
                </a:solidFill>
              </a:rPr>
              <a:t>is also a </a:t>
            </a:r>
            <a:r>
              <a:rPr lang="en-US" sz="2000" b="1" dirty="0">
                <a:solidFill>
                  <a:schemeClr val="accent4"/>
                </a:solidFill>
              </a:rPr>
              <a:t>uniformly random </a:t>
            </a:r>
            <a:r>
              <a:rPr lang="en-US" sz="2000" dirty="0">
                <a:solidFill>
                  <a:schemeClr val="accent4"/>
                </a:solidFill>
              </a:rPr>
              <a:t>number between 1 and n, independent of h(1).</a:t>
            </a: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h(3) </a:t>
            </a:r>
            <a:r>
              <a:rPr lang="en-US" sz="2000" dirty="0">
                <a:solidFill>
                  <a:schemeClr val="accent4"/>
                </a:solidFill>
              </a:rPr>
              <a:t>is also a </a:t>
            </a:r>
            <a:r>
              <a:rPr lang="en-US" sz="2000" b="1" dirty="0">
                <a:solidFill>
                  <a:schemeClr val="accent4"/>
                </a:solidFill>
              </a:rPr>
              <a:t>uniformly random</a:t>
            </a:r>
            <a:r>
              <a:rPr lang="en-US" sz="2000" dirty="0">
                <a:solidFill>
                  <a:schemeClr val="accent4"/>
                </a:solidFill>
              </a:rPr>
              <a:t> number between 1 and n, independent of h(1), h(2).</a:t>
            </a:r>
          </a:p>
          <a:p>
            <a:pPr lvl="1"/>
            <a:r>
              <a:rPr lang="mr-IN" sz="2000" dirty="0">
                <a:solidFill>
                  <a:schemeClr val="accent4"/>
                </a:solidFill>
              </a:rPr>
              <a:t>…</a:t>
            </a:r>
            <a:endParaRPr lang="en-US" sz="2000" dirty="0">
              <a:solidFill>
                <a:schemeClr val="accent4"/>
              </a:solidFill>
            </a:endParaRP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h(n) </a:t>
            </a:r>
            <a:r>
              <a:rPr lang="en-US" sz="2000" dirty="0">
                <a:solidFill>
                  <a:schemeClr val="accent4"/>
                </a:solidFill>
              </a:rPr>
              <a:t>is also a </a:t>
            </a:r>
            <a:r>
              <a:rPr lang="en-US" sz="2000" b="1" dirty="0">
                <a:solidFill>
                  <a:schemeClr val="accent4"/>
                </a:solidFill>
              </a:rPr>
              <a:t>uniformly random</a:t>
            </a:r>
            <a:r>
              <a:rPr lang="en-US" sz="2000" dirty="0">
                <a:solidFill>
                  <a:schemeClr val="accent4"/>
                </a:solidFill>
              </a:rPr>
              <a:t> number between 1 and n, independent of h(1), h(2), </a:t>
            </a:r>
            <a:r>
              <a:rPr lang="mr-IN" sz="2000" dirty="0">
                <a:solidFill>
                  <a:schemeClr val="accent4"/>
                </a:solidFill>
              </a:rPr>
              <a:t>…</a:t>
            </a:r>
            <a:r>
              <a:rPr lang="en-US" sz="2000" dirty="0">
                <a:solidFill>
                  <a:schemeClr val="accent4"/>
                </a:solidFill>
              </a:rPr>
              <a:t>, h(n-1).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A5168-75D3-AE41-B897-93AF83571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98" y="3451739"/>
            <a:ext cx="3628621" cy="1099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F7627-5367-2B4B-B88B-CCF5CECCE6DC}"/>
              </a:ext>
            </a:extLst>
          </p:cNvPr>
          <p:cNvSpPr txBox="1"/>
          <p:nvPr/>
        </p:nvSpPr>
        <p:spPr>
          <a:xfrm>
            <a:off x="839855" y="4431330"/>
            <a:ext cx="301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Think-Share Terrapins</a:t>
            </a:r>
          </a:p>
          <a:p>
            <a:r>
              <a:rPr lang="en-US" dirty="0"/>
              <a:t>1 minute think</a:t>
            </a:r>
          </a:p>
          <a:p>
            <a:r>
              <a:rPr lang="en-US" dirty="0"/>
              <a:t>(wait) 1 minute share</a:t>
            </a:r>
          </a:p>
        </p:txBody>
      </p:sp>
    </p:spTree>
    <p:extLst>
      <p:ext uri="{BB962C8B-B14F-4D97-AF65-F5344CB8AC3E}">
        <p14:creationId xmlns:p14="http://schemas.microsoft.com/office/powerpoint/2010/main" val="150158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uniformly random hash function is not a good idea.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657"/>
            <a:ext cx="7886700" cy="4500563"/>
          </a:xfrm>
        </p:spPr>
        <p:txBody>
          <a:bodyPr>
            <a:normAutofit/>
          </a:bodyPr>
          <a:lstStyle/>
          <a:p>
            <a:r>
              <a:rPr lang="en-US" dirty="0"/>
              <a:t>In order to store/evaluate a uniformly random hash function, we’d use a lookup table: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16F9F9-AE7F-D344-9DC6-79CAA9A61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707472"/>
              </p:ext>
            </p:extLst>
          </p:nvPr>
        </p:nvGraphicFramePr>
        <p:xfrm>
          <a:off x="2057400" y="3124200"/>
          <a:ext cx="2171700" cy="3220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5897">
                  <a:extLst>
                    <a:ext uri="{9D8B030D-6E8A-4147-A177-3AD203B41FA5}">
                      <a16:colId xmlns:a16="http://schemas.microsoft.com/office/drawing/2014/main" val="830828715"/>
                    </a:ext>
                  </a:extLst>
                </a:gridCol>
                <a:gridCol w="705803">
                  <a:extLst>
                    <a:ext uri="{9D8B030D-6E8A-4147-A177-3AD203B41FA5}">
                      <a16:colId xmlns:a16="http://schemas.microsoft.com/office/drawing/2014/main" val="668819278"/>
                    </a:ext>
                  </a:extLst>
                </a:gridCol>
              </a:tblGrid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863122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986626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027703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40209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32800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336607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ZZZZZY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209930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ZZZZZZ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6823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7184AC3-404E-534F-A81E-9B2B4A0EDAAA}"/>
              </a:ext>
            </a:extLst>
          </p:cNvPr>
          <p:cNvSpPr txBox="1"/>
          <p:nvPr/>
        </p:nvSpPr>
        <p:spPr>
          <a:xfrm>
            <a:off x="-266700" y="44919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All of the M things in the universe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97D22C9-516A-5742-B156-0CB477521991}"/>
              </a:ext>
            </a:extLst>
          </p:cNvPr>
          <p:cNvSpPr/>
          <p:nvPr/>
        </p:nvSpPr>
        <p:spPr>
          <a:xfrm>
            <a:off x="1333500" y="3562350"/>
            <a:ext cx="571500" cy="2782570"/>
          </a:xfrm>
          <a:prstGeom prst="leftBrace">
            <a:avLst/>
          </a:prstGeom>
          <a:ln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FF335-3F67-5F4E-AAA7-711D20D5C46D}"/>
              </a:ext>
            </a:extLst>
          </p:cNvPr>
          <p:cNvSpPr txBox="1"/>
          <p:nvPr/>
        </p:nvSpPr>
        <p:spPr>
          <a:xfrm>
            <a:off x="4667250" y="3028950"/>
            <a:ext cx="41338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Each value of h(x) takes log(n) bits to store.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Storing M such values requires </a:t>
            </a:r>
            <a:r>
              <a:rPr lang="en-US" sz="2400" dirty="0" err="1"/>
              <a:t>Mlog</a:t>
            </a:r>
            <a:r>
              <a:rPr lang="en-US" sz="2400" dirty="0"/>
              <a:t>(n) bits. 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contrast, direct addressing (initializing a bucket for every item in the universe) requires only M bits.</a:t>
            </a:r>
          </a:p>
        </p:txBody>
      </p:sp>
    </p:spTree>
    <p:extLst>
      <p:ext uri="{BB962C8B-B14F-4D97-AF65-F5344CB8AC3E}">
        <p14:creationId xmlns:p14="http://schemas.microsoft.com/office/powerpoint/2010/main" val="23334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6" grpId="0"/>
      <p:bldP spid="7" grpId="0" animBg="1"/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2671-14D9-5948-8811-D58A547A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way to say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99FF-6D6D-624F-8323-0D641F589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lots of hash functions.</a:t>
            </a:r>
          </a:p>
          <a:p>
            <a:r>
              <a:rPr lang="en-US" dirty="0"/>
              <a:t>There are </a:t>
            </a:r>
            <a:r>
              <a:rPr lang="en-US" dirty="0" err="1"/>
              <a:t>n</a:t>
            </a:r>
            <a:r>
              <a:rPr lang="en-US" baseline="30000" dirty="0" err="1"/>
              <a:t>M</a:t>
            </a:r>
            <a:r>
              <a:rPr lang="en-US" dirty="0"/>
              <a:t> of them.</a:t>
            </a:r>
          </a:p>
          <a:p>
            <a:r>
              <a:rPr lang="en-US" dirty="0"/>
              <a:t>Writing down a random one of them takes log(</a:t>
            </a:r>
            <a:r>
              <a:rPr lang="en-US" dirty="0" err="1"/>
              <a:t>n</a:t>
            </a:r>
            <a:r>
              <a:rPr lang="en-US" baseline="30000" dirty="0" err="1"/>
              <a:t>M</a:t>
            </a:r>
            <a:r>
              <a:rPr lang="en-US" dirty="0"/>
              <a:t>) bits, which is M log(n).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79B508E-7FFF-CA4F-AECB-4DB05C6BC898}"/>
              </a:ext>
            </a:extLst>
          </p:cNvPr>
          <p:cNvSpPr/>
          <p:nvPr/>
        </p:nvSpPr>
        <p:spPr>
          <a:xfrm rot="408978">
            <a:off x="3217190" y="3631631"/>
            <a:ext cx="5759972" cy="3154426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9ACEF-830C-8140-BB22-0FBDF5E910AA}"/>
              </a:ext>
            </a:extLst>
          </p:cNvPr>
          <p:cNvSpPr txBox="1"/>
          <p:nvPr/>
        </p:nvSpPr>
        <p:spPr>
          <a:xfrm rot="378487">
            <a:off x="4772541" y="4590143"/>
            <a:ext cx="4332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All of the hash functions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h:U</a:t>
            </a:r>
            <a:r>
              <a:rPr lang="en-US" sz="2800" dirty="0">
                <a:solidFill>
                  <a:schemeClr val="bg1"/>
                </a:solidFill>
              </a:rPr>
              <a:t> →{1,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r>
              <a:rPr lang="en-US" sz="2800" dirty="0">
                <a:solidFill>
                  <a:schemeClr val="bg1"/>
                </a:solidFill>
              </a:rPr>
              <a:t>,n}</a:t>
            </a:r>
          </a:p>
        </p:txBody>
      </p:sp>
    </p:spTree>
    <p:extLst>
      <p:ext uri="{BB962C8B-B14F-4D97-AF65-F5344CB8AC3E}">
        <p14:creationId xmlns:p14="http://schemas.microsoft.com/office/powerpoint/2010/main" val="121679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162" y="10519"/>
            <a:ext cx="7886700" cy="1325563"/>
          </a:xfrm>
        </p:spPr>
        <p:txBody>
          <a:bodyPr/>
          <a:lstStyle/>
          <a:p>
            <a:r>
              <a:rPr lang="en-US" dirty="0"/>
              <a:t>Another thought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982" y="1122927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Just remember h on the relevant values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0348" y="4001294"/>
            <a:ext cx="1529864" cy="2319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85486" y="4053377"/>
            <a:ext cx="1529864" cy="2319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348" y="6311899"/>
            <a:ext cx="2104142" cy="36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Algorithm now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7039" y="6249358"/>
            <a:ext cx="2104142" cy="36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Algorithm later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223" y="4622457"/>
            <a:ext cx="1452346" cy="906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63573" flipH="1">
            <a:off x="-1864069" y="1613902"/>
            <a:ext cx="3022693" cy="24641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3215" y="2298983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20312" y="2689221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20768" y="2417333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87584" y="2652229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94490" y="2392049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loud 15"/>
          <p:cNvSpPr/>
          <p:nvPr/>
        </p:nvSpPr>
        <p:spPr>
          <a:xfrm>
            <a:off x="5886563" y="1253176"/>
            <a:ext cx="3834581" cy="2934929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8287" y="3729482"/>
            <a:ext cx="131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h(13) =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2817" y="3247955"/>
            <a:ext cx="131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h(13) = 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37102" y="4138791"/>
            <a:ext cx="144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h(22) = 3</a:t>
            </a:r>
          </a:p>
        </p:txBody>
      </p:sp>
      <p:sp>
        <p:nvSpPr>
          <p:cNvPr id="21" name="TextBox 20"/>
          <p:cNvSpPr txBox="1"/>
          <p:nvPr/>
        </p:nvSpPr>
        <p:spPr>
          <a:xfrm rot="967771">
            <a:off x="7254295" y="2793117"/>
            <a:ext cx="144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h(22) = 3</a:t>
            </a:r>
          </a:p>
        </p:txBody>
      </p:sp>
      <p:sp>
        <p:nvSpPr>
          <p:cNvPr id="22" name="TextBox 21"/>
          <p:cNvSpPr txBox="1"/>
          <p:nvPr/>
        </p:nvSpPr>
        <p:spPr>
          <a:xfrm rot="20447495">
            <a:off x="6344620" y="2240071"/>
            <a:ext cx="15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h(43) =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85952" y="2251239"/>
            <a:ext cx="15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h(92) = 3</a:t>
            </a:r>
          </a:p>
        </p:txBody>
      </p:sp>
      <p:sp>
        <p:nvSpPr>
          <p:cNvPr id="24" name="TextBox 23"/>
          <p:cNvSpPr txBox="1"/>
          <p:nvPr/>
        </p:nvSpPr>
        <p:spPr>
          <a:xfrm rot="571654">
            <a:off x="7302657" y="1626637"/>
            <a:ext cx="15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h(7) = 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97124" y="3722524"/>
            <a:ext cx="3621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  <a:ea typeface="Comic Sans MS" charset="0"/>
                <a:cs typeface="Comic Sans MS" charset="0"/>
              </a:rPr>
              <a:t>We need some way of storing keys and values with O(1) INSERT/DELETE/SEARCH</a:t>
            </a:r>
            <a:r>
              <a:rPr lang="mr-IN" sz="2400" dirty="0">
                <a:solidFill>
                  <a:schemeClr val="accent4"/>
                </a:solidFill>
                <a:ea typeface="Comic Sans MS" charset="0"/>
                <a:cs typeface="Comic Sans MS" charset="0"/>
              </a:rPr>
              <a:t>…</a:t>
            </a:r>
            <a:endParaRPr lang="en-US" sz="2400" dirty="0">
              <a:solidFill>
                <a:schemeClr val="accent4"/>
              </a:solidFill>
              <a:ea typeface="Comic Sans MS" charset="0"/>
              <a:cs typeface="Comic Sans MS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459" y="5286252"/>
            <a:ext cx="1579978" cy="18549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2FB37-396C-744F-9B07-893DDE86671C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49809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7" grpId="0"/>
      <p:bldP spid="17" grpId="1"/>
      <p:bldP spid="18" grpId="0"/>
      <p:bldP spid="19" grpId="0"/>
      <p:bldP spid="19" grpId="1"/>
      <p:bldP spid="21" grpId="0"/>
      <p:bldP spid="22" grpId="0"/>
      <p:bldP spid="23" grpId="0"/>
      <p:bldP spid="24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Could we store a uniformly random h without using a lookup table?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36" y="3036081"/>
            <a:ext cx="2911127" cy="327581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3B09B-4C6B-7040-8556-5F71CBAF4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there’s a different way to store h that uses less space?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375FE-7746-FB48-94BD-D6BC4D5689DA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87233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7F466-7E6D-6943-80AE-E9F591B5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Announcements: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5DF63-5989-F948-B6EF-7223D096D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All lectures 1-8 will be fair game for exam 2, but emphasis on lectures 5-8 (up to and including today’s lecture).</a:t>
            </a:r>
          </a:p>
          <a:p>
            <a:r>
              <a:rPr lang="en-US" dirty="0"/>
              <a:t>Reminder about HW partners: starting from HW4, you can partner with someone and submit homework solutions as a a pair. Detailed instructions + suggestions/mechanisms for matching on Ed.</a:t>
            </a:r>
          </a:p>
          <a:p>
            <a:r>
              <a:rPr lang="en-US" dirty="0"/>
              <a:t>Collaboration and partners are for homework ONLY. On exams, you should NOT collaborate with any person, and there is NO pair submission.</a:t>
            </a:r>
          </a:p>
          <a:p>
            <a:r>
              <a:rPr lang="en-US" dirty="0"/>
              <a:t>The honor code and policies (examples of things that are OK / Not OK) on the website.</a:t>
            </a:r>
          </a:p>
        </p:txBody>
      </p:sp>
    </p:spTree>
    <p:extLst>
      <p:ext uri="{BB962C8B-B14F-4D97-AF65-F5344CB8AC3E}">
        <p14:creationId xmlns:p14="http://schemas.microsoft.com/office/powerpoint/2010/main" val="1324134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description length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0958" y="1728891"/>
                <a:ext cx="8039100" cy="4351338"/>
              </a:xfrm>
              <a:ln>
                <a:noFill/>
              </a:ln>
            </p:spPr>
            <p:txBody>
              <a:bodyPr/>
              <a:lstStyle/>
              <a:p>
                <a:r>
                  <a:rPr lang="en-US" dirty="0"/>
                  <a:t>Say I have a set S with s things in it.</a:t>
                </a:r>
              </a:p>
              <a:p>
                <a:r>
                  <a:rPr lang="en-US" dirty="0"/>
                  <a:t>I get to write down the elements of S however I like, in binary using b bits.</a:t>
                </a:r>
              </a:p>
              <a:p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binary strings of length b.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I need to have at least as many strings as I have items in 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aka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0958" y="1728891"/>
                <a:ext cx="8039100" cy="4351338"/>
              </a:xfrm>
              <a:blipFill>
                <a:blip r:embed="rId2"/>
                <a:stretch>
                  <a:fillRect l="-1262" t="-2035" r="-9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315FBF0-B915-474D-9F17-34B0AA5233BF}"/>
              </a:ext>
            </a:extLst>
          </p:cNvPr>
          <p:cNvGrpSpPr/>
          <p:nvPr/>
        </p:nvGrpSpPr>
        <p:grpSpPr>
          <a:xfrm>
            <a:off x="5484189" y="4372708"/>
            <a:ext cx="2928287" cy="1908523"/>
            <a:chOff x="5484189" y="4372708"/>
            <a:chExt cx="2928287" cy="1908523"/>
          </a:xfrm>
        </p:grpSpPr>
        <p:sp>
          <p:nvSpPr>
            <p:cNvPr id="4" name="Oval 3"/>
            <p:cNvSpPr/>
            <p:nvPr/>
          </p:nvSpPr>
          <p:spPr>
            <a:xfrm>
              <a:off x="5484189" y="4372708"/>
              <a:ext cx="2928287" cy="190852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730741">
              <a:off x="7492276" y="4797551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1320105">
              <a:off x="7412619" y="5474644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45701" y="4883984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730741">
              <a:off x="6462178" y="5375482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9237546">
              <a:off x="6193761" y="4615547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246141">
              <a:off x="5907587" y="5141310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730741">
              <a:off x="6035730" y="5632667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21311469">
              <a:off x="6723711" y="5706841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730741">
              <a:off x="6607277" y="4593697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63971" y="5412378"/>
              <a:ext cx="352052" cy="448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S</a:t>
              </a:r>
              <a:r>
                <a:rPr lang="en-US" sz="3200" dirty="0"/>
                <a:t>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79595" y="6384410"/>
            <a:ext cx="183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Or, 011011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95412" y="6518366"/>
            <a:ext cx="147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Or, 101111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6490" y="6272050"/>
            <a:ext cx="338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one is named “Hercules”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9171" y="6153671"/>
            <a:ext cx="290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I’ll call this one “Fido”</a:t>
            </a:r>
          </a:p>
        </p:txBody>
      </p:sp>
      <p:cxnSp>
        <p:nvCxnSpPr>
          <p:cNvPr id="17" name="Straight Arrow Connector 16"/>
          <p:cNvCxnSpPr>
            <a:cxnSpLocks/>
            <a:stCxn id="15" idx="0"/>
          </p:cNvCxnSpPr>
          <p:nvPr/>
        </p:nvCxnSpPr>
        <p:spPr>
          <a:xfrm flipV="1">
            <a:off x="5022808" y="5536895"/>
            <a:ext cx="1579330" cy="6167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7625157" y="5647755"/>
            <a:ext cx="219759" cy="6627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C2A04E0-0D85-C945-AD1D-BB780E763817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14933224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/>
      <p:bldP spid="22" grpId="0"/>
      <p:bldP spid="18" grpId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Could we store a uniformly random h without using a lookup table?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36" y="3036081"/>
            <a:ext cx="2911127" cy="327581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3B09B-4C6B-7040-8556-5F71CBAF4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there’s a different way to store h that uses less space?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22E36-ED51-E34F-97FB-C93A3B87B11B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412739077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162" y="229259"/>
            <a:ext cx="8863837" cy="762436"/>
          </a:xfrm>
        </p:spPr>
        <p:txBody>
          <a:bodyPr>
            <a:normAutofit fontScale="90000"/>
          </a:bodyPr>
          <a:lstStyle/>
          <a:p>
            <a:r>
              <a:rPr lang="en-US" dirty="0"/>
              <a:t>We need </a:t>
            </a:r>
            <a:r>
              <a:rPr lang="en-US" dirty="0" err="1"/>
              <a:t>Mlog</a:t>
            </a:r>
            <a:r>
              <a:rPr lang="en-US" dirty="0"/>
              <a:t>(n) bits to store a random hash function </a:t>
            </a:r>
            <a:r>
              <a:rPr lang="en-US" dirty="0" err="1"/>
              <a:t>h:U</a:t>
            </a:r>
            <a:r>
              <a:rPr lang="en-US" dirty="0"/>
              <a:t> -&gt; {1,…,n}</a:t>
            </a:r>
          </a:p>
        </p:txBody>
      </p:sp>
      <p:sp>
        <p:nvSpPr>
          <p:cNvPr id="7" name="Freeform 6"/>
          <p:cNvSpPr/>
          <p:nvPr/>
        </p:nvSpPr>
        <p:spPr>
          <a:xfrm rot="408978">
            <a:off x="3217190" y="3631631"/>
            <a:ext cx="5759972" cy="3154426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378487">
            <a:off x="4772541" y="4590143"/>
            <a:ext cx="4332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All of the hash functions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h:U</a:t>
            </a:r>
            <a:r>
              <a:rPr lang="en-US" sz="2800" dirty="0">
                <a:solidFill>
                  <a:schemeClr val="bg1"/>
                </a:solidFill>
              </a:rPr>
              <a:t> →{1,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r>
              <a:rPr lang="en-US" sz="2800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162" y="1246719"/>
            <a:ext cx="8533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Say that this elephant-shaped blob represents the set of all hash functions.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It has size </a:t>
            </a:r>
            <a:r>
              <a:rPr lang="en-US" sz="2800" dirty="0" err="1"/>
              <a:t>n</a:t>
            </a:r>
            <a:r>
              <a:rPr lang="en-US" sz="2800" baseline="30000" dirty="0" err="1"/>
              <a:t>M</a:t>
            </a:r>
            <a:r>
              <a:rPr lang="en-US" sz="2800" dirty="0"/>
              <a:t>. </a:t>
            </a:r>
            <a:r>
              <a:rPr lang="en-US" sz="2800" dirty="0">
                <a:solidFill>
                  <a:schemeClr val="accent4"/>
                </a:solidFill>
              </a:rPr>
              <a:t>(Really big!)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162" y="2750728"/>
            <a:ext cx="7654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To write down a random hash function, we need log(</a:t>
            </a:r>
            <a:r>
              <a:rPr lang="en-US" sz="2800" dirty="0" err="1"/>
              <a:t>n</a:t>
            </a:r>
            <a:r>
              <a:rPr lang="en-US" sz="2800" baseline="30000" dirty="0" err="1"/>
              <a:t>M</a:t>
            </a:r>
            <a:r>
              <a:rPr lang="en-US" sz="2800" dirty="0"/>
              <a:t>) = </a:t>
            </a:r>
            <a:r>
              <a:rPr lang="en-US" sz="2800" dirty="0" err="1"/>
              <a:t>Mlog</a:t>
            </a:r>
            <a:r>
              <a:rPr lang="en-US" sz="2800" dirty="0"/>
              <a:t>(n) bits.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DC99E4-5446-A14C-8C36-1C89E103FA8A}"/>
              </a:ext>
            </a:extLst>
          </p:cNvPr>
          <p:cNvSpPr/>
          <p:nvPr/>
        </p:nvSpPr>
        <p:spPr>
          <a:xfrm>
            <a:off x="880466" y="5785860"/>
            <a:ext cx="38527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Technically we should argue that we need at least </a:t>
            </a:r>
            <a:r>
              <a:rPr lang="en-US" sz="1400" dirty="0" err="1"/>
              <a:t>Mlog</a:t>
            </a:r>
            <a:r>
              <a:rPr lang="en-US" sz="1400" dirty="0"/>
              <a:t>(n) bits on average when we draw a random hash function… why can’t one item have a really long name and others have shorter names?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5CF0C-ACFB-CA49-A4CD-3B4271A4A8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6" y="5686246"/>
            <a:ext cx="881065" cy="1153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BF93F0-7790-5A49-A792-1AAB5369EA5D}"/>
              </a:ext>
            </a:extLst>
          </p:cNvPr>
          <p:cNvSpPr txBox="1"/>
          <p:nvPr/>
        </p:nvSpPr>
        <p:spPr>
          <a:xfrm>
            <a:off x="5314689" y="2056297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74931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uiExpand="1" build="p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B62097D-9B45-3E44-A863-60292359CB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81828"/>
            <a:ext cx="9141515" cy="60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69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8000"/>
            <a:ext cx="7886700" cy="4351338"/>
          </a:xfrm>
        </p:spPr>
        <p:txBody>
          <a:bodyPr/>
          <a:lstStyle/>
          <a:p>
            <a:r>
              <a:rPr lang="en-US" dirty="0"/>
              <a:t>Pick from a smaller set of functions.</a:t>
            </a:r>
          </a:p>
        </p:txBody>
      </p:sp>
      <p:sp>
        <p:nvSpPr>
          <p:cNvPr id="4" name="Freeform 3"/>
          <p:cNvSpPr/>
          <p:nvPr/>
        </p:nvSpPr>
        <p:spPr>
          <a:xfrm rot="283342">
            <a:off x="2583357" y="2570150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175396">
            <a:off x="4530422" y="3747987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→{1,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,n}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58041" y="5202227"/>
            <a:ext cx="1105836" cy="1274222"/>
            <a:chOff x="628650" y="4603505"/>
            <a:chExt cx="1602601" cy="1833560"/>
          </a:xfrm>
        </p:grpSpPr>
        <p:sp>
          <p:nvSpPr>
            <p:cNvPr id="8" name="Freeform 7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9187" y="2564684"/>
            <a:ext cx="3444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cleverly chosen</a:t>
            </a:r>
            <a:r>
              <a:rPr lang="en-US" sz="2400" dirty="0">
                <a:solidFill>
                  <a:schemeClr val="accent1"/>
                </a:solidFill>
              </a:rPr>
              <a:t> subset </a:t>
            </a:r>
            <a:r>
              <a:rPr lang="en-US" sz="2400" dirty="0"/>
              <a:t>of functions.  We call such a subset a </a:t>
            </a:r>
            <a:r>
              <a:rPr lang="en-US" sz="2400" dirty="0">
                <a:solidFill>
                  <a:schemeClr val="accent1"/>
                </a:solidFill>
              </a:rPr>
              <a:t>hash family.</a:t>
            </a: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1610294" y="3765013"/>
            <a:ext cx="620957" cy="1608845"/>
          </a:xfrm>
          <a:prstGeom prst="straightConnector1">
            <a:avLst/>
          </a:prstGeom>
          <a:ln w="95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54637" y="5922542"/>
            <a:ext cx="272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We need only </a:t>
            </a:r>
            <a:r>
              <a:rPr lang="en-US" i="1" dirty="0" err="1">
                <a:solidFill>
                  <a:schemeClr val="accent1"/>
                </a:solidFill>
              </a:rPr>
              <a:t>log|H</a:t>
            </a:r>
            <a:r>
              <a:rPr lang="en-US" i="1" dirty="0">
                <a:solidFill>
                  <a:schemeClr val="accent1"/>
                </a:solidFill>
              </a:rPr>
              <a:t>| bits to store an element of H. </a:t>
            </a:r>
          </a:p>
        </p:txBody>
      </p:sp>
      <p:grpSp>
        <p:nvGrpSpPr>
          <p:cNvPr id="17" name="Group 16"/>
          <p:cNvGrpSpPr/>
          <p:nvPr/>
        </p:nvGrpSpPr>
        <p:grpSpPr>
          <a:xfrm rot="18435951" flipH="1">
            <a:off x="7641615" y="3294768"/>
            <a:ext cx="958119" cy="1274222"/>
            <a:chOff x="628650" y="4603505"/>
            <a:chExt cx="1602601" cy="18335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8" name="Freeform 17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grpFill/>
            <a:ln w="19050"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70021" y="6003947"/>
            <a:ext cx="43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6092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magic.</a:t>
            </a:r>
          </a:p>
        </p:txBody>
      </p:sp>
      <p:sp>
        <p:nvSpPr>
          <p:cNvPr id="4" name="Right Arrow 3"/>
          <p:cNvSpPr/>
          <p:nvPr/>
        </p:nvSpPr>
        <p:spPr>
          <a:xfrm rot="8578113">
            <a:off x="7695027" y="3502856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1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hash family is a collection of hash functions.</a:t>
            </a:r>
          </a:p>
        </p:txBody>
      </p:sp>
      <p:sp>
        <p:nvSpPr>
          <p:cNvPr id="4" name="Freeform 3"/>
          <p:cNvSpPr/>
          <p:nvPr/>
        </p:nvSpPr>
        <p:spPr>
          <a:xfrm rot="283342">
            <a:off x="1697092" y="2612353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175396">
            <a:off x="3644157" y="3790190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→{1,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5936" y="5661355"/>
            <a:ext cx="295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”All of the hash functions” is an example of a hash family.</a:t>
            </a:r>
          </a:p>
        </p:txBody>
      </p:sp>
    </p:spTree>
    <p:extLst>
      <p:ext uri="{BB962C8B-B14F-4D97-AF65-F5344CB8AC3E}">
        <p14:creationId xmlns:p14="http://schemas.microsoft.com/office/powerpoint/2010/main" val="1519464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650" y="151814"/>
            <a:ext cx="7886700" cy="1325563"/>
          </a:xfrm>
        </p:spPr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sz="3200" dirty="0"/>
              <a:t>a smaller hash family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7377"/>
            <a:ext cx="7886700" cy="4351338"/>
          </a:xfrm>
        </p:spPr>
        <p:txBody>
          <a:bodyPr/>
          <a:lstStyle/>
          <a:p>
            <a:r>
              <a:rPr lang="en-US" dirty="0"/>
              <a:t>H = { function which returns the least sig. digit,</a:t>
            </a:r>
          </a:p>
          <a:p>
            <a:pPr marL="0" indent="0">
              <a:buNone/>
            </a:pPr>
            <a:r>
              <a:rPr lang="en-US" dirty="0"/>
              <a:t>                   function which returns the most sig. digit }</a:t>
            </a:r>
          </a:p>
          <a:p>
            <a:r>
              <a:rPr lang="en-US" dirty="0"/>
              <a:t>Pick h in H at random.</a:t>
            </a:r>
          </a:p>
        </p:txBody>
      </p:sp>
      <p:sp>
        <p:nvSpPr>
          <p:cNvPr id="4" name="Freeform 3"/>
          <p:cNvSpPr/>
          <p:nvPr/>
        </p:nvSpPr>
        <p:spPr>
          <a:xfrm rot="283342">
            <a:off x="2636467" y="3189130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175396">
            <a:off x="4530422" y="4451374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→{1,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7650" y="5583778"/>
            <a:ext cx="1105836" cy="1274222"/>
            <a:chOff x="628650" y="4603505"/>
            <a:chExt cx="1602601" cy="1833560"/>
          </a:xfrm>
        </p:grpSpPr>
        <p:sp>
          <p:nvSpPr>
            <p:cNvPr id="7" name="Freeform 6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 rot="18435951" flipH="1">
            <a:off x="7641615" y="3998155"/>
            <a:ext cx="958119" cy="1274222"/>
            <a:chOff x="628650" y="4603505"/>
            <a:chExt cx="1602601" cy="18335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" name="Freeform 9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grpFill/>
            <a:ln w="19050"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628650" y="3162060"/>
            <a:ext cx="3129768" cy="2421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Store just one bit to remember which we picked.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67754" y="192995"/>
            <a:ext cx="3150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This is still a terrible idea!  Don’t use this example!</a:t>
            </a:r>
          </a:p>
          <a:p>
            <a:pPr algn="r"/>
            <a:r>
              <a:rPr lang="en-US" dirty="0">
                <a:solidFill>
                  <a:srgbClr val="CF6E6C"/>
                </a:solidFill>
              </a:rPr>
              <a:t>For pedagogical purposes only!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6100" y="6282100"/>
            <a:ext cx="377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93139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1"/>
            <a:ext cx="7886700" cy="1057476"/>
          </a:xfrm>
        </p:spPr>
        <p:txBody>
          <a:bodyPr>
            <a:normAutofit/>
          </a:bodyPr>
          <a:lstStyle/>
          <a:p>
            <a:r>
              <a:rPr lang="en-US" dirty="0"/>
              <a:t>The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048" y="3666121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274" y="3682569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498" y="3663362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705" y="3663362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000" dirty="0">
                    <a:solidFill>
                      <a:schemeClr val="tx1"/>
                    </a:solidFill>
                  </a:rPr>
                  <a:t>An adversary (who knows H)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and any sequence of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blipFill>
                <a:blip r:embed="rId3"/>
                <a:stretch>
                  <a:fillRect l="-962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977" y="1291478"/>
            <a:ext cx="1007879" cy="629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07687" y="1066395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tx1"/>
                    </a:solidFill>
                  </a:rPr>
                  <a:t>You, the algorithm, chooses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random</a:t>
                </a:r>
                <a:r>
                  <a:rPr lang="en-US" sz="2400" dirty="0">
                    <a:solidFill>
                      <a:schemeClr val="tx1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0,…, 9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  Choose it randomly from H.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blipFill>
                <a:blip r:embed="rId6"/>
                <a:stretch>
                  <a:fillRect l="-1471" t="-4211" r="-189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95422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>
                <a:solidFill>
                  <a:schemeClr val="accent4"/>
                </a:solidFill>
              </a:rPr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112555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95833" y="432224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074225" y="4284272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95833" y="65081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45077" y="6242734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06898" y="6529869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92999" y="5074279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07710" y="5053704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30860" y="5367637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19793" y="5382272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653525" y="506639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8339393" y="5305276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06397" y="3663361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98593" y="4010922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29" idx="3"/>
          </p:cNvCxnSpPr>
          <p:nvPr/>
        </p:nvCxnSpPr>
        <p:spPr>
          <a:xfrm>
            <a:off x="9417516" y="5297212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37489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14273" y="4458306"/>
            <a:ext cx="355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INSERT 19, INSERT 22, INSERT 42, INSERT 92, INSERT 0, SEARCH 42, DELETE 92, SEARCH 0, INSERT 92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1396" y="3512695"/>
            <a:ext cx="13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  <a:r>
              <a:rPr lang="en-US" dirty="0" err="1"/>
              <a:t>hashpuns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0401" y="838789"/>
            <a:ext cx="516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 =  </a:t>
            </a:r>
            <a:r>
              <a:rPr lang="en-US" dirty="0" err="1">
                <a:solidFill>
                  <a:srgbClr val="7030A0"/>
                </a:solidFill>
              </a:rPr>
              <a:t>Most_significant_digit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 = </a:t>
            </a:r>
            <a:r>
              <a:rPr lang="en-US" dirty="0" err="1">
                <a:solidFill>
                  <a:srgbClr val="7030A0"/>
                </a:solidFill>
              </a:rPr>
              <a:t>Least_significant_digit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 = {h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, 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8064" y="1857581"/>
            <a:ext cx="220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I picked h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05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3" grpId="0"/>
      <p:bldP spid="15" grpId="0"/>
      <p:bldP spid="17" grpId="0"/>
      <p:bldP spid="18" grpId="0"/>
      <p:bldP spid="19" grpId="0"/>
      <p:bldP spid="20" grpId="0"/>
      <p:bldP spid="25" grpId="0" animBg="1"/>
      <p:bldP spid="27" grpId="0" animBg="1"/>
      <p:bldP spid="29" grpId="0" animBg="1"/>
      <p:bldP spid="30" grpId="0"/>
      <p:bldP spid="36" grpId="0" animBg="1"/>
      <p:bldP spid="40" grpId="0" animBg="1"/>
      <p:bldP spid="41" grpId="0" animBg="1"/>
      <p:bldP spid="56" grpId="0" animBg="1"/>
      <p:bldP spid="57" grpId="0" animBg="1"/>
      <p:bldP spid="58" grpId="0" animBg="1"/>
      <p:bldP spid="59" grpId="0" animBg="1"/>
      <p:bldP spid="61" grpId="0"/>
      <p:bldP spid="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BCD5-8DB4-B542-9E85-6AC5A012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not a very good hash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510A8-4E0E-F243-BE89-180F75333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 = { function which returns least sig. digit,</a:t>
            </a:r>
          </a:p>
          <a:p>
            <a:pPr marL="0" indent="0">
              <a:buNone/>
            </a:pPr>
            <a:r>
              <a:rPr lang="en-US" dirty="0"/>
              <a:t>              function which returns most sig. digit }</a:t>
            </a:r>
          </a:p>
          <a:p>
            <a:r>
              <a:rPr lang="en-US" dirty="0"/>
              <a:t>On the previous slide, the adversary could have been a lot more adversarial…</a:t>
            </a:r>
          </a:p>
        </p:txBody>
      </p:sp>
    </p:spTree>
    <p:extLst>
      <p:ext uri="{BB962C8B-B14F-4D97-AF65-F5344CB8AC3E}">
        <p14:creationId xmlns:p14="http://schemas.microsoft.com/office/powerpoint/2010/main" val="4110146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0343"/>
          </a:xfrm>
        </p:spPr>
        <p:txBody>
          <a:bodyPr/>
          <a:lstStyle/>
          <a:p>
            <a:r>
              <a:rPr lang="en-US" dirty="0"/>
              <a:t>Today: hashing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769" y="1308591"/>
            <a:ext cx="1969082" cy="1476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471991"/>
            <a:ext cx="2816824" cy="1584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809" y="1267421"/>
            <a:ext cx="1810341" cy="1792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443" y="1237449"/>
            <a:ext cx="1742707" cy="1725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046" y="4642663"/>
            <a:ext cx="2292882" cy="203276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771335" y="3964513"/>
            <a:ext cx="4185761" cy="2754511"/>
            <a:chOff x="5244158" y="3317160"/>
            <a:chExt cx="4034598" cy="3111030"/>
          </a:xfrm>
        </p:grpSpPr>
        <p:grpSp>
          <p:nvGrpSpPr>
            <p:cNvPr id="12" name="Group 11"/>
            <p:cNvGrpSpPr/>
            <p:nvPr/>
          </p:nvGrpSpPr>
          <p:grpSpPr>
            <a:xfrm>
              <a:off x="5244158" y="3317160"/>
              <a:ext cx="1511484" cy="3111030"/>
              <a:chOff x="5003613" y="3684896"/>
              <a:chExt cx="1511484" cy="3229547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336275" y="368489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336275" y="425810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337128" y="483130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338408" y="540451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337128" y="597771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003613" y="6531041"/>
                <a:ext cx="1511484" cy="38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n=9 buckets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277718" y="3383390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7718" y="3929287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77718" y="4494508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77718" y="5612293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5882185" y="3616657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7117212" y="5796852"/>
              <a:ext cx="494308" cy="5721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882185" y="4710753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882185" y="5802573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455391" y="4467544"/>
              <a:ext cx="661821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7117212" y="4710753"/>
              <a:ext cx="494308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6479351" y="3834103"/>
              <a:ext cx="613899" cy="5275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624698" y="4467544"/>
              <a:ext cx="671086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79352" y="5571842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5400000">
              <a:off x="5211778" y="5190380"/>
              <a:ext cx="578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/>
                <a:t>…</a:t>
              </a:r>
              <a:endParaRPr lang="en-US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7117212" y="4127461"/>
              <a:ext cx="501036" cy="14635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8324943" y="4710753"/>
              <a:ext cx="368680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5906145" y="4142096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640895" y="4526087"/>
              <a:ext cx="637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F6E6C"/>
                  </a:solidFill>
                </a:rPr>
                <a:t>NIL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18248" y="3942795"/>
              <a:ext cx="637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F6E6C"/>
                  </a:solidFill>
                </a:rPr>
                <a:t>NIL</a:t>
              </a:r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55391" y="3426155"/>
              <a:ext cx="637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F6E6C"/>
                  </a:solidFill>
                </a:rPr>
                <a:t>NIL</a:t>
              </a:r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11520" y="5630684"/>
              <a:ext cx="637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F6E6C"/>
                  </a:solidFill>
                </a:rPr>
                <a:t>NIL</a:t>
              </a:r>
              <a:endParaRPr lang="en-US" dirty="0">
                <a:solidFill>
                  <a:srgbClr val="CF6E6C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998293" y="1028170"/>
            <a:ext cx="23166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/>
              <a:t>#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533" y="1236496"/>
            <a:ext cx="1810341" cy="179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1"/>
            <a:ext cx="7886700" cy="1057476"/>
          </a:xfrm>
        </p:spPr>
        <p:txBody>
          <a:bodyPr>
            <a:normAutofit/>
          </a:bodyPr>
          <a:lstStyle/>
          <a:p>
            <a:r>
              <a:rPr lang="en-US" dirty="0"/>
              <a:t>The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000" dirty="0">
                    <a:solidFill>
                      <a:schemeClr val="tx1"/>
                    </a:solidFill>
                  </a:rPr>
                  <a:t>An adversary (who knows H)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and any sequence of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blipFill>
                <a:blip r:embed="rId3"/>
                <a:stretch>
                  <a:fillRect l="-962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977" y="1291478"/>
            <a:ext cx="1007879" cy="629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07687" y="1066395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You, the algorithm, chooses a </a:t>
                </a:r>
                <a:r>
                  <a:rPr lang="en-US" sz="2400" b="1" dirty="0">
                    <a:solidFill>
                      <a:sysClr val="windowText" lastClr="000000"/>
                    </a:solidFill>
                  </a:rPr>
                  <a:t>random</a:t>
                </a:r>
                <a:r>
                  <a:rPr lang="en-US" sz="2400" dirty="0">
                    <a:solidFill>
                      <a:sysClr val="windowText" lastClr="000000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0,…, 9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ysClr val="windowText" lastClr="000000"/>
                    </a:solidFill>
                  </a:rPr>
                  <a:t>.  Choose it randomly from H.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blipFill>
                <a:blip r:embed="rId6"/>
                <a:stretch>
                  <a:fillRect l="-1471" t="-4211" r="-189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95422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112555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52510" y="4593635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11268" y="4867191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878584" y="4874508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511012" y="4544908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101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306674" y="4796195"/>
            <a:ext cx="393102" cy="31017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9417516" y="5297212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37489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61396" y="3512695"/>
            <a:ext cx="13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  <a:r>
              <a:rPr lang="en-US" dirty="0" err="1"/>
              <a:t>hashpuns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0401" y="838789"/>
            <a:ext cx="516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 =  </a:t>
            </a:r>
            <a:r>
              <a:rPr lang="en-US" dirty="0" err="1">
                <a:solidFill>
                  <a:srgbClr val="7030A0"/>
                </a:solidFill>
              </a:rPr>
              <a:t>Most_significant_digit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 = </a:t>
            </a:r>
            <a:r>
              <a:rPr lang="en-US" dirty="0" err="1">
                <a:solidFill>
                  <a:srgbClr val="7030A0"/>
                </a:solidFill>
              </a:rPr>
              <a:t>Least_significant_digit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 = {h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, 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8064" y="1857581"/>
            <a:ext cx="220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CF6E6C"/>
                </a:solidFill>
              </a:rPr>
              <a:t>I picked h</a:t>
            </a:r>
            <a:r>
              <a:rPr lang="en-US" sz="3200" baseline="-25000" dirty="0">
                <a:solidFill>
                  <a:srgbClr val="CF6E6C"/>
                </a:solidFill>
              </a:rPr>
              <a:t>1</a:t>
            </a:r>
            <a:endParaRPr lang="en-US" sz="3200" dirty="0">
              <a:solidFill>
                <a:srgbClr val="CF6E6C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5111" y="3746749"/>
            <a:ext cx="743740" cy="604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20844" y="3757441"/>
            <a:ext cx="966337" cy="621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039058" y="3697361"/>
            <a:ext cx="918130" cy="707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018429" y="3804981"/>
            <a:ext cx="970269" cy="5418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131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076693" y="3707343"/>
            <a:ext cx="865786" cy="69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263331" y="5122269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141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263330" y="5839363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121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4" name="Straight Arrow Connector 63"/>
          <p:cNvCxnSpPr>
            <a:stCxn id="62" idx="2"/>
            <a:endCxn id="63" idx="0"/>
          </p:cNvCxnSpPr>
          <p:nvPr/>
        </p:nvCxnSpPr>
        <p:spPr>
          <a:xfrm flipH="1">
            <a:off x="8656931" y="5609285"/>
            <a:ext cx="1" cy="23007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3" idx="2"/>
          </p:cNvCxnSpPr>
          <p:nvPr/>
        </p:nvCxnSpPr>
        <p:spPr>
          <a:xfrm flipH="1">
            <a:off x="8306674" y="6326379"/>
            <a:ext cx="350257" cy="323692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7489951" y="6364836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131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/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magic.</a:t>
            </a:r>
          </a:p>
        </p:txBody>
      </p:sp>
      <p:sp>
        <p:nvSpPr>
          <p:cNvPr id="4" name="Right Arrow 3"/>
          <p:cNvSpPr/>
          <p:nvPr/>
        </p:nvSpPr>
        <p:spPr>
          <a:xfrm rot="8578113">
            <a:off x="7582484" y="4656407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07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pick the hash family?</a:t>
            </a:r>
          </a:p>
        </p:txBody>
      </p:sp>
      <p:grpSp>
        <p:nvGrpSpPr>
          <p:cNvPr id="4" name="Group 3"/>
          <p:cNvGrpSpPr/>
          <p:nvPr/>
        </p:nvGrpSpPr>
        <p:grpSpPr>
          <a:xfrm flipH="1">
            <a:off x="7582486" y="5314769"/>
            <a:ext cx="1081598" cy="1274222"/>
            <a:chOff x="628650" y="4603505"/>
            <a:chExt cx="1602601" cy="1833560"/>
          </a:xfrm>
        </p:grpSpPr>
        <p:sp>
          <p:nvSpPr>
            <p:cNvPr id="5" name="Freeform 4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Content Placeholder 26"/>
          <p:cNvSpPr txBox="1">
            <a:spLocks/>
          </p:cNvSpPr>
          <p:nvPr/>
        </p:nvSpPr>
        <p:spPr>
          <a:xfrm>
            <a:off x="628650" y="1842868"/>
            <a:ext cx="7886700" cy="4104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Definitely not like in that example.</a:t>
            </a:r>
          </a:p>
          <a:p>
            <a:r>
              <a:rPr lang="en-US" dirty="0"/>
              <a:t>Let’s go back to that computation from earlier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37991" y="5947419"/>
            <a:ext cx="43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911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76" y="337041"/>
            <a:ext cx="8638180" cy="732041"/>
          </a:xfrm>
        </p:spPr>
        <p:txBody>
          <a:bodyPr>
            <a:normAutofit/>
          </a:bodyPr>
          <a:lstStyle/>
          <a:p>
            <a:r>
              <a:rPr lang="en-US" sz="3600" dirty="0"/>
              <a:t>Expected </a:t>
            </a:r>
            <a:r>
              <a:rPr lang="en-US" sz="3600" dirty="0">
                <a:solidFill>
                  <a:schemeClr val="accent1"/>
                </a:solidFill>
              </a:rPr>
              <a:t>number of items in </a:t>
            </a:r>
            <a:r>
              <a:rPr lang="en-US" sz="3600" dirty="0" err="1">
                <a:solidFill>
                  <a:schemeClr val="accent1"/>
                </a:solidFill>
              </a:rPr>
              <a:t>u</a:t>
            </a:r>
            <a:r>
              <a:rPr lang="en-US" sz="3600" baseline="-25000" dirty="0" err="1">
                <a:solidFill>
                  <a:schemeClr val="accent1"/>
                </a:solidFill>
              </a:rPr>
              <a:t>i</a:t>
            </a:r>
            <a:r>
              <a:rPr lang="en-US" sz="3600" dirty="0" err="1">
                <a:solidFill>
                  <a:schemeClr val="accent1"/>
                </a:solidFill>
              </a:rPr>
              <a:t>’s</a:t>
            </a:r>
            <a:r>
              <a:rPr lang="en-US" sz="3600" dirty="0">
                <a:solidFill>
                  <a:schemeClr val="accent1"/>
                </a:solidFill>
              </a:rPr>
              <a:t> bucket</a:t>
            </a:r>
            <a:r>
              <a:rPr lang="en-US" sz="3600" dirty="0"/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1192485" y="4251926"/>
            <a:ext cx="3075433" cy="239733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Universe 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27133" y="3713467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52072" y="4131594"/>
            <a:ext cx="56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147" y="4732150"/>
            <a:ext cx="887203" cy="553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891291">
            <a:off x="1561275" y="4732150"/>
            <a:ext cx="599298" cy="606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067239">
            <a:off x="2798187" y="4482518"/>
            <a:ext cx="531865" cy="546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9504244">
            <a:off x="3214844" y="5537565"/>
            <a:ext cx="589930" cy="559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14395" y="5560654"/>
            <a:ext cx="588683" cy="559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251" y="5516840"/>
            <a:ext cx="531865" cy="586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222656" y="5840582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580396" y="5970634"/>
            <a:ext cx="2397323" cy="778568"/>
          </a:xfrm>
          <a:custGeom>
            <a:avLst/>
            <a:gdLst>
              <a:gd name="connsiteX0" fmla="*/ 104499 w 2397323"/>
              <a:gd name="connsiteY0" fmla="*/ 90448 h 1470363"/>
              <a:gd name="connsiteX1" fmla="*/ 254625 w 2397323"/>
              <a:gd name="connsiteY1" fmla="*/ 595415 h 1470363"/>
              <a:gd name="connsiteX2" fmla="*/ 90852 w 2397323"/>
              <a:gd name="connsiteY2" fmla="*/ 882018 h 1470363"/>
              <a:gd name="connsiteX3" fmla="*/ 22613 w 2397323"/>
              <a:gd name="connsiteY3" fmla="*/ 1236860 h 1470363"/>
              <a:gd name="connsiteX4" fmla="*/ 486637 w 2397323"/>
              <a:gd name="connsiteY4" fmla="*/ 1468872 h 1470363"/>
              <a:gd name="connsiteX5" fmla="*/ 909717 w 2397323"/>
              <a:gd name="connsiteY5" fmla="*/ 1127678 h 1470363"/>
              <a:gd name="connsiteX6" fmla="*/ 773240 w 2397323"/>
              <a:gd name="connsiteY6" fmla="*/ 718245 h 1470363"/>
              <a:gd name="connsiteX7" fmla="*/ 732296 w 2397323"/>
              <a:gd name="connsiteY7" fmla="*/ 308812 h 1470363"/>
              <a:gd name="connsiteX8" fmla="*/ 1018899 w 2397323"/>
              <a:gd name="connsiteY8" fmla="*/ 117743 h 1470363"/>
              <a:gd name="connsiteX9" fmla="*/ 1428332 w 2397323"/>
              <a:gd name="connsiteY9" fmla="*/ 390699 h 1470363"/>
              <a:gd name="connsiteX10" fmla="*/ 1319150 w 2397323"/>
              <a:gd name="connsiteY10" fmla="*/ 827427 h 1470363"/>
              <a:gd name="connsiteX11" fmla="*/ 1810470 w 2397323"/>
              <a:gd name="connsiteY11" fmla="*/ 1195917 h 1470363"/>
              <a:gd name="connsiteX12" fmla="*/ 2001538 w 2397323"/>
              <a:gd name="connsiteY12" fmla="*/ 813779 h 1470363"/>
              <a:gd name="connsiteX13" fmla="*/ 1742231 w 2397323"/>
              <a:gd name="connsiteY13" fmla="*/ 363403 h 1470363"/>
              <a:gd name="connsiteX14" fmla="*/ 1851413 w 2397323"/>
              <a:gd name="connsiteY14" fmla="*/ 35857 h 1470363"/>
              <a:gd name="connsiteX15" fmla="*/ 2397323 w 2397323"/>
              <a:gd name="connsiteY15" fmla="*/ 8561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7323" h="1470363">
                <a:moveTo>
                  <a:pt x="104499" y="90448"/>
                </a:moveTo>
                <a:cubicBezTo>
                  <a:pt x="180699" y="276967"/>
                  <a:pt x="256899" y="463487"/>
                  <a:pt x="254625" y="595415"/>
                </a:cubicBezTo>
                <a:cubicBezTo>
                  <a:pt x="252351" y="727343"/>
                  <a:pt x="129521" y="775111"/>
                  <a:pt x="90852" y="882018"/>
                </a:cubicBezTo>
                <a:cubicBezTo>
                  <a:pt x="52183" y="988925"/>
                  <a:pt x="-43351" y="1139051"/>
                  <a:pt x="22613" y="1236860"/>
                </a:cubicBezTo>
                <a:cubicBezTo>
                  <a:pt x="88577" y="1334669"/>
                  <a:pt x="338786" y="1487069"/>
                  <a:pt x="486637" y="1468872"/>
                </a:cubicBezTo>
                <a:cubicBezTo>
                  <a:pt x="634488" y="1450675"/>
                  <a:pt x="861950" y="1252783"/>
                  <a:pt x="909717" y="1127678"/>
                </a:cubicBezTo>
                <a:cubicBezTo>
                  <a:pt x="957484" y="1002574"/>
                  <a:pt x="802810" y="854723"/>
                  <a:pt x="773240" y="718245"/>
                </a:cubicBezTo>
                <a:cubicBezTo>
                  <a:pt x="743670" y="581767"/>
                  <a:pt x="691353" y="408896"/>
                  <a:pt x="732296" y="308812"/>
                </a:cubicBezTo>
                <a:cubicBezTo>
                  <a:pt x="773239" y="208728"/>
                  <a:pt x="902893" y="104095"/>
                  <a:pt x="1018899" y="117743"/>
                </a:cubicBezTo>
                <a:cubicBezTo>
                  <a:pt x="1134905" y="131391"/>
                  <a:pt x="1378290" y="272418"/>
                  <a:pt x="1428332" y="390699"/>
                </a:cubicBezTo>
                <a:cubicBezTo>
                  <a:pt x="1478374" y="508980"/>
                  <a:pt x="1255460" y="693224"/>
                  <a:pt x="1319150" y="827427"/>
                </a:cubicBezTo>
                <a:cubicBezTo>
                  <a:pt x="1382840" y="961630"/>
                  <a:pt x="1696739" y="1198192"/>
                  <a:pt x="1810470" y="1195917"/>
                </a:cubicBezTo>
                <a:cubicBezTo>
                  <a:pt x="1924201" y="1193642"/>
                  <a:pt x="2012911" y="952531"/>
                  <a:pt x="2001538" y="813779"/>
                </a:cubicBezTo>
                <a:cubicBezTo>
                  <a:pt x="1990165" y="675027"/>
                  <a:pt x="1767252" y="493057"/>
                  <a:pt x="1742231" y="363403"/>
                </a:cubicBezTo>
                <a:cubicBezTo>
                  <a:pt x="1717210" y="233749"/>
                  <a:pt x="1742231" y="94997"/>
                  <a:pt x="1851413" y="35857"/>
                </a:cubicBezTo>
                <a:cubicBezTo>
                  <a:pt x="1960595" y="-23283"/>
                  <a:pt x="2397323" y="8561"/>
                  <a:pt x="2397323" y="8561"/>
                </a:cubicBezTo>
              </a:path>
            </a:pathLst>
          </a:custGeom>
          <a:noFill/>
          <a:ln w="47625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579" y="5439060"/>
            <a:ext cx="854311" cy="8543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6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   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            =</m:t>
                    </m:r>
                    <m:r>
                      <a:rPr lang="en-US" i="1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  <m:r>
                          <a:rPr lang="en-US" i="1">
                            <a:latin typeface="Cambria Math" charset="0"/>
                          </a:rPr>
                          <m:t>≠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</a:rPr>
                          <m:t>1/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            </m:t>
                    </m:r>
                    <m:r>
                      <a:rPr lang="en-US" i="1">
                        <a:latin typeface="Cambria Math" charset="0"/>
                      </a:rPr>
                      <m:t>=1+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≤2.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7" name="Content Placeholder 2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  <a:blipFill rotWithShape="0">
                <a:blip r:embed="rId4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/>
          <p:cNvSpPr/>
          <p:nvPr/>
        </p:nvSpPr>
        <p:spPr>
          <a:xfrm>
            <a:off x="1405719" y="914329"/>
            <a:ext cx="2169994" cy="601321"/>
          </a:xfrm>
          <a:custGeom>
            <a:avLst/>
            <a:gdLst>
              <a:gd name="connsiteX0" fmla="*/ 2212297 w 2212297"/>
              <a:gd name="connsiteY0" fmla="*/ 71 h 573277"/>
              <a:gd name="connsiteX1" fmla="*/ 2075820 w 2212297"/>
              <a:gd name="connsiteY1" fmla="*/ 218435 h 573277"/>
              <a:gd name="connsiteX2" fmla="*/ 1625444 w 2212297"/>
              <a:gd name="connsiteY2" fmla="*/ 245731 h 573277"/>
              <a:gd name="connsiteX3" fmla="*/ 547271 w 2212297"/>
              <a:gd name="connsiteY3" fmla="*/ 71 h 573277"/>
              <a:gd name="connsiteX4" fmla="*/ 42303 w 2212297"/>
              <a:gd name="connsiteY4" fmla="*/ 273026 h 573277"/>
              <a:gd name="connsiteX5" fmla="*/ 28656 w 2212297"/>
              <a:gd name="connsiteY5" fmla="*/ 573277 h 5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297" h="573277">
                <a:moveTo>
                  <a:pt x="2212297" y="71"/>
                </a:moveTo>
                <a:cubicBezTo>
                  <a:pt x="2192963" y="88781"/>
                  <a:pt x="2173629" y="177492"/>
                  <a:pt x="2075820" y="218435"/>
                </a:cubicBezTo>
                <a:cubicBezTo>
                  <a:pt x="1978011" y="259378"/>
                  <a:pt x="1880202" y="282125"/>
                  <a:pt x="1625444" y="245731"/>
                </a:cubicBezTo>
                <a:cubicBezTo>
                  <a:pt x="1370686" y="209337"/>
                  <a:pt x="811128" y="-4478"/>
                  <a:pt x="547271" y="71"/>
                </a:cubicBezTo>
                <a:cubicBezTo>
                  <a:pt x="283414" y="4620"/>
                  <a:pt x="128739" y="177492"/>
                  <a:pt x="42303" y="273026"/>
                </a:cubicBezTo>
                <a:cubicBezTo>
                  <a:pt x="-44133" y="368560"/>
                  <a:pt x="28656" y="573277"/>
                  <a:pt x="28656" y="573277"/>
                </a:cubicBezTo>
              </a:path>
            </a:pathLst>
          </a:custGeom>
          <a:noFill/>
          <a:ln w="34925">
            <a:solidFill>
              <a:schemeClr val="accent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50923" y="6293371"/>
            <a:ext cx="185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COLLISION!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F75BB4-9BD6-B848-AE71-0D71D9A5B2A9}"/>
              </a:ext>
            </a:extLst>
          </p:cNvPr>
          <p:cNvSpPr/>
          <p:nvPr/>
        </p:nvSpPr>
        <p:spPr>
          <a:xfrm>
            <a:off x="3400860" y="1677511"/>
            <a:ext cx="3432516" cy="829994"/>
          </a:xfrm>
          <a:prstGeom prst="ellipse">
            <a:avLst/>
          </a:prstGeom>
          <a:noFill/>
          <a:ln w="41275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53F5F8-698B-114E-839A-57F730A7FFE2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5117118" y="2507505"/>
            <a:ext cx="1561067" cy="465922"/>
          </a:xfrm>
          <a:prstGeom prst="line">
            <a:avLst/>
          </a:prstGeom>
          <a:ln w="25400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01154C1-8B64-DA49-869A-1442A0AEEA3A}"/>
              </a:ext>
            </a:extLst>
          </p:cNvPr>
          <p:cNvSpPr txBox="1"/>
          <p:nvPr/>
        </p:nvSpPr>
        <p:spPr>
          <a:xfrm>
            <a:off x="6834753" y="2786284"/>
            <a:ext cx="207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All that we needed was that this is 1/n</a:t>
            </a:r>
          </a:p>
        </p:txBody>
      </p:sp>
    </p:spTree>
    <p:extLst>
      <p:ext uri="{BB962C8B-B14F-4D97-AF65-F5344CB8AC3E}">
        <p14:creationId xmlns:p14="http://schemas.microsoft.com/office/powerpoint/2010/main" val="188039867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5105"/>
            <a:ext cx="7886700" cy="1325563"/>
          </a:xfrm>
        </p:spPr>
        <p:txBody>
          <a:bodyPr/>
          <a:lstStyle/>
          <a:p>
            <a:r>
              <a:rPr lang="en-US" dirty="0"/>
              <a:t>Strategy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68880" y="1105487"/>
                <a:ext cx="7886700" cy="2604110"/>
              </a:xfrm>
            </p:spPr>
            <p:txBody>
              <a:bodyPr/>
              <a:lstStyle/>
              <a:p>
                <a:r>
                  <a:rPr lang="en-US" dirty="0"/>
                  <a:t>Pick a small hash family H, so that when I choose h randomly from H,</a:t>
                </a:r>
              </a:p>
              <a:p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or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8880" y="1105487"/>
                <a:ext cx="7886700" cy="2604110"/>
              </a:xfrm>
              <a:blipFill>
                <a:blip r:embed="rId2"/>
                <a:stretch>
                  <a:fillRect l="-1286" t="-3883" r="-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 flipH="1">
            <a:off x="6617827" y="4106177"/>
            <a:ext cx="1897523" cy="2326480"/>
            <a:chOff x="628650" y="4603505"/>
            <a:chExt cx="1602601" cy="1833560"/>
          </a:xfrm>
        </p:grpSpPr>
        <p:sp>
          <p:nvSpPr>
            <p:cNvPr id="5" name="Freeform 4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570867" y="5986697"/>
            <a:ext cx="47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8" name="Oval 7"/>
          <p:cNvSpPr/>
          <p:nvPr/>
        </p:nvSpPr>
        <p:spPr>
          <a:xfrm>
            <a:off x="7427742" y="5500468"/>
            <a:ext cx="138846" cy="14067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97165" y="5379535"/>
            <a:ext cx="325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1690" y="3618255"/>
            <a:ext cx="5989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hash family H that satisfies this is called a </a:t>
            </a:r>
            <a:r>
              <a:rPr lang="en-US" sz="2800" b="1" u="sng" dirty="0"/>
              <a:t>universal hash family</a:t>
            </a:r>
            <a:r>
              <a:rPr lang="en-US" sz="2800" b="1" dirty="0"/>
              <a:t>.</a:t>
            </a:r>
          </a:p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427741" y="2062656"/>
            <a:ext cx="1761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In English: fix any two elements of U.  The probability that they collide under a random h in H is small.</a:t>
            </a:r>
          </a:p>
        </p:txBody>
      </p:sp>
    </p:spTree>
    <p:extLst>
      <p:ext uri="{BB962C8B-B14F-4D97-AF65-F5344CB8AC3E}">
        <p14:creationId xmlns:p14="http://schemas.microsoft.com/office/powerpoint/2010/main" val="4967079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build="p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 flipH="1">
            <a:off x="7279879" y="275793"/>
            <a:ext cx="1611097" cy="2021122"/>
            <a:chOff x="628650" y="4603505"/>
            <a:chExt cx="1602601" cy="1833560"/>
          </a:xfrm>
        </p:grpSpPr>
        <p:sp>
          <p:nvSpPr>
            <p:cNvPr id="32" name="Freeform 31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76" y="337041"/>
            <a:ext cx="8638180" cy="732041"/>
          </a:xfrm>
        </p:spPr>
        <p:txBody>
          <a:bodyPr>
            <a:normAutofit/>
          </a:bodyPr>
          <a:lstStyle/>
          <a:p>
            <a:r>
              <a:rPr lang="en-US" sz="3600" dirty="0"/>
              <a:t>So the whole scheme will be</a:t>
            </a:r>
          </a:p>
        </p:txBody>
      </p:sp>
      <p:sp>
        <p:nvSpPr>
          <p:cNvPr id="4" name="Oval 3"/>
          <p:cNvSpPr/>
          <p:nvPr/>
        </p:nvSpPr>
        <p:spPr>
          <a:xfrm>
            <a:off x="126609" y="1364566"/>
            <a:ext cx="4141309" cy="528469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42940" y="3736520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02122" y="4652107"/>
            <a:ext cx="92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</a:rPr>
              <a:t>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581" y="1055893"/>
            <a:ext cx="887203" cy="553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891291">
            <a:off x="1382685" y="4750623"/>
            <a:ext cx="800409" cy="8053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067239">
            <a:off x="787924" y="3878053"/>
            <a:ext cx="753200" cy="739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9504244">
            <a:off x="2965185" y="4770005"/>
            <a:ext cx="688934" cy="825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251" y="5516840"/>
            <a:ext cx="531865" cy="586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60497" y="6323449"/>
            <a:ext cx="1863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Universe </a:t>
            </a:r>
            <a:r>
              <a:rPr lang="en-US" dirty="0"/>
              <a:t>U</a:t>
            </a:r>
          </a:p>
        </p:txBody>
      </p:sp>
      <p:sp>
        <p:nvSpPr>
          <p:cNvPr id="34" name="Rectangle 33"/>
          <p:cNvSpPr/>
          <p:nvPr/>
        </p:nvSpPr>
        <p:spPr>
          <a:xfrm rot="20442145">
            <a:off x="2207024" y="2709366"/>
            <a:ext cx="762625" cy="546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  <a:r>
              <a:rPr lang="en-US" sz="3200" baseline="-250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48171" y="1389577"/>
            <a:ext cx="2318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h randomly from a </a:t>
            </a:r>
            <a:r>
              <a:rPr lang="en-US" b="1" dirty="0"/>
              <a:t>universal hash family </a:t>
            </a:r>
            <a:r>
              <a:rPr lang="en-US" dirty="0"/>
              <a:t>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07450" y="2418407"/>
            <a:ext cx="258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We can store h using </a:t>
            </a:r>
            <a:r>
              <a:rPr lang="en-US" dirty="0" err="1">
                <a:solidFill>
                  <a:schemeClr val="accent4"/>
                </a:solidFill>
              </a:rPr>
              <a:t>log|H</a:t>
            </a:r>
            <a:r>
              <a:rPr lang="en-US" dirty="0">
                <a:solidFill>
                  <a:schemeClr val="accent4"/>
                </a:solidFill>
              </a:rPr>
              <a:t>| bits.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80280" y="3999136"/>
            <a:ext cx="1344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Probably these buckets will be pretty balanced.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" y="4514327"/>
            <a:ext cx="2874878" cy="24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6" grpId="0" animBg="1"/>
      <p:bldP spid="17" grpId="0" animBg="1"/>
      <p:bldP spid="18" grpId="0" animBg="1"/>
      <p:bldP spid="20" grpId="0" animBg="1"/>
      <p:bldP spid="24" grpId="0" animBg="1"/>
      <p:bldP spid="22" grpId="0"/>
      <p:bldP spid="34" grpId="0" animBg="1"/>
      <p:bldP spid="35" grpId="0"/>
      <p:bldP spid="36" grpId="0"/>
      <p:bldP spid="3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hash family</a:t>
            </a:r>
            <a:endParaRPr lang="en-US" sz="3200" dirty="0">
              <a:solidFill>
                <a:srgbClr val="FF7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28650" y="2402401"/>
                <a:ext cx="7886700" cy="260411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H is a </a:t>
                </a:r>
                <a:r>
                  <a:rPr lang="en-US" b="1" i="1" dirty="0"/>
                  <a:t>universal hash family </a:t>
                </a:r>
                <a:r>
                  <a:rPr lang="en-US" dirty="0"/>
                  <a:t>if, when h is chosen uniformly at random from H,</a:t>
                </a:r>
              </a:p>
              <a:p>
                <a:endParaRPr lang="en-US" sz="1200" dirty="0">
                  <a:solidFill>
                    <a:schemeClr val="accent4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402401"/>
                <a:ext cx="7886700" cy="2604110"/>
              </a:xfrm>
              <a:prstGeom prst="rect">
                <a:avLst/>
              </a:prstGeom>
              <a:blipFill>
                <a:blip r:embed="rId2"/>
                <a:stretch>
                  <a:fillRect l="-1447" t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689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 = the set of all </a:t>
                </a:r>
                <a:r>
                  <a:rPr lang="en-US" dirty="0">
                    <a:solidFill>
                      <a:schemeClr val="tx1"/>
                    </a:solidFill>
                  </a:rPr>
                  <a:t>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We saw this earlier – it corresponds to picking a uniformly random hash function.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Unfortunately this H is really really large.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Pick a small hash family H, so that when I choose h randomly from H,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sz="18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accent4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  <a:blipFill>
                <a:blip r:embed="rId3"/>
                <a:stretch>
                  <a:fillRect l="-796" t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0821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 =  </a:t>
            </a:r>
            <a:r>
              <a:rPr lang="en-US" dirty="0" err="1"/>
              <a:t>Most_significant_digit</a:t>
            </a:r>
            <a:endParaRPr lang="en-US" dirty="0"/>
          </a:p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en-US" dirty="0" err="1"/>
              <a:t>Least_significant_digit</a:t>
            </a:r>
            <a:endParaRPr lang="en-US" dirty="0"/>
          </a:p>
          <a:p>
            <a:r>
              <a:rPr lang="en-US" dirty="0"/>
              <a:t>H = {h</a:t>
            </a:r>
            <a:r>
              <a:rPr lang="en-US" baseline="-25000" dirty="0"/>
              <a:t>0</a:t>
            </a:r>
            <a:r>
              <a:rPr lang="en-US" dirty="0"/>
              <a:t>, h</a:t>
            </a:r>
            <a:r>
              <a:rPr lang="en-US" baseline="-25000" dirty="0"/>
              <a:t>1</a:t>
            </a:r>
            <a:r>
              <a:rPr lang="en-US" dirty="0"/>
              <a:t>}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Pick a small hash family H, so that when I choose h randomly from H,</a:t>
                </a:r>
              </a:p>
              <a:p>
                <a:endParaRPr lang="en-US" sz="2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sz="18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rgbClr val="CF6E6C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  <a:blipFill>
                <a:blip r:embed="rId2"/>
                <a:stretch>
                  <a:fillRect l="-796" t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FEB0EC7-3390-FD42-8C35-EB459E3EF7F1}"/>
              </a:ext>
            </a:extLst>
          </p:cNvPr>
          <p:cNvSpPr txBox="1"/>
          <p:nvPr/>
        </p:nvSpPr>
        <p:spPr>
          <a:xfrm>
            <a:off x="4997421" y="3216464"/>
            <a:ext cx="3936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Prove that this choice of H is NOT a universal hash family!</a:t>
            </a:r>
          </a:p>
          <a:p>
            <a:pPr algn="ctr"/>
            <a:r>
              <a:rPr lang="en-US" sz="2400" dirty="0"/>
              <a:t>1 minutes think</a:t>
            </a:r>
          </a:p>
          <a:p>
            <a:pPr algn="ctr"/>
            <a:r>
              <a:rPr lang="en-US" sz="2400" dirty="0"/>
              <a:t>1 minute share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71BB5-D462-334D-B270-64D5D25723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525" y="4416792"/>
            <a:ext cx="5036949" cy="192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2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 =  </a:t>
            </a:r>
            <a:r>
              <a:rPr lang="en-US" dirty="0" err="1"/>
              <a:t>Most_significant_digit</a:t>
            </a:r>
            <a:endParaRPr lang="en-US" dirty="0"/>
          </a:p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en-US" dirty="0" err="1"/>
              <a:t>Least_significant_digit</a:t>
            </a:r>
            <a:endParaRPr lang="en-US" dirty="0"/>
          </a:p>
          <a:p>
            <a:r>
              <a:rPr lang="en-US" dirty="0"/>
              <a:t>H = {h</a:t>
            </a:r>
            <a:r>
              <a:rPr lang="en-US" baseline="-25000" dirty="0"/>
              <a:t>0</a:t>
            </a:r>
            <a:r>
              <a:rPr lang="en-US" dirty="0"/>
              <a:t>, h</a:t>
            </a:r>
            <a:r>
              <a:rPr lang="en-US" baseline="-25000" dirty="0"/>
              <a:t>1</a:t>
            </a:r>
            <a:r>
              <a:rPr lang="en-US" dirty="0"/>
              <a:t>}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Pick a small hash family H, so that when I choose h randomly from H,</a:t>
                </a:r>
              </a:p>
              <a:p>
                <a:endParaRPr lang="en-US" sz="1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sz="18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accent4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  <a:blipFill>
                <a:blip r:embed="rId2"/>
                <a:stretch>
                  <a:fillRect l="-796" t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D2EFCE-409F-D04E-9E6F-150040D99B1F}"/>
                  </a:ext>
                </a:extLst>
              </p:cNvPr>
              <p:cNvSpPr txBox="1"/>
              <p:nvPr/>
            </p:nvSpPr>
            <p:spPr>
              <a:xfrm>
                <a:off x="1239864" y="4001294"/>
                <a:ext cx="6664271" cy="1509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NOT a universal hash family: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101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(111)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=1&gt;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D2EFCE-409F-D04E-9E6F-150040D99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864" y="4001294"/>
                <a:ext cx="6664271" cy="1509965"/>
              </a:xfrm>
              <a:prstGeom prst="rect">
                <a:avLst/>
              </a:prstGeom>
              <a:blipFill>
                <a:blip r:embed="rId3"/>
                <a:stretch>
                  <a:fillRect l="-2286" t="-416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05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magical.</a:t>
            </a:r>
          </a:p>
        </p:txBody>
      </p:sp>
      <p:sp>
        <p:nvSpPr>
          <p:cNvPr id="4" name="Right Arrow 3"/>
          <p:cNvSpPr/>
          <p:nvPr/>
        </p:nvSpPr>
        <p:spPr>
          <a:xfrm rot="8578113">
            <a:off x="3361100" y="1083213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5157"/>
          </a:xfrm>
        </p:spPr>
        <p:txBody>
          <a:bodyPr>
            <a:normAutofit/>
          </a:bodyPr>
          <a:lstStyle/>
          <a:p>
            <a:r>
              <a:rPr lang="en-US" sz="4000" dirty="0"/>
              <a:t>A small universal hash family??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05814"/>
                <a:ext cx="7886700" cy="5552186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dirty="0"/>
                  <a:t>Here’s one: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Pick a prime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Define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𝑎𝑥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𝑚𝑜𝑑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b="0" dirty="0">
                  <a:solidFill>
                    <a:schemeClr val="accent4"/>
                  </a:solidFill>
                </a:endParaRPr>
              </a:p>
              <a:p>
                <a:pPr marL="457200" lvl="1" indent="0">
                  <a:buNone/>
                </a:pPr>
                <a:endParaRPr lang="en-US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𝑚𝑜𝑑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𝑛</m:t>
                      </m:r>
                    </m:oMath>
                  </m:oMathPara>
                </a14:m>
                <a:endParaRPr lang="en-US" b="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dirty="0"/>
                  <a:t>Define: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: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1,…,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−1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0, …,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−1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}</m:t>
                      </m:r>
                    </m:oMath>
                  </m:oMathPara>
                </a14:m>
                <a:endParaRPr lang="en-US" b="0" dirty="0">
                  <a:solidFill>
                    <a:schemeClr val="accent4"/>
                  </a:solidFill>
                </a:endParaRPr>
              </a:p>
              <a:p>
                <a:endParaRPr lang="en-US" b="0" dirty="0"/>
              </a:p>
              <a:p>
                <a:r>
                  <a:rPr lang="en-US" b="0" dirty="0"/>
                  <a:t>Claim:</a:t>
                </a:r>
              </a:p>
              <a:p>
                <a:pPr marL="457200" lvl="1" indent="0">
                  <a:buNone/>
                </a:pPr>
                <a:r>
                  <a:rPr lang="en-US" dirty="0"/>
                  <a:t>H is a universal hash family.</a:t>
                </a:r>
                <a:endParaRPr lang="en-US" b="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05814"/>
                <a:ext cx="7886700" cy="5552186"/>
              </a:xfrm>
              <a:blipFill>
                <a:blip r:embed="rId2"/>
                <a:stretch>
                  <a:fillRect l="-1447" t="-1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 flipH="1">
            <a:off x="7751298" y="5205046"/>
            <a:ext cx="1210016" cy="1495057"/>
            <a:chOff x="628650" y="4603505"/>
            <a:chExt cx="1602601" cy="1833560"/>
          </a:xfrm>
        </p:grpSpPr>
        <p:sp>
          <p:nvSpPr>
            <p:cNvPr id="5" name="Freeform 4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 rot="1456249">
            <a:off x="8048354" y="4805571"/>
            <a:ext cx="77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??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9E9B7-FFFD-FD4D-A575-EC2101102C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507" y="1461358"/>
            <a:ext cx="1173807" cy="1598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4AE6C5-A8F4-CB44-B543-3EB7C88E222E}"/>
              </a:ext>
            </a:extLst>
          </p:cNvPr>
          <p:cNvSpPr txBox="1"/>
          <p:nvPr/>
        </p:nvSpPr>
        <p:spPr>
          <a:xfrm>
            <a:off x="5772284" y="1336487"/>
            <a:ext cx="2603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you pick the prime number p that’s not too larger than M?</a:t>
            </a:r>
          </a:p>
        </p:txBody>
      </p:sp>
    </p:spTree>
    <p:extLst>
      <p:ext uri="{BB962C8B-B14F-4D97-AF65-F5344CB8AC3E}">
        <p14:creationId xmlns:p14="http://schemas.microsoft.com/office/powerpoint/2010/main" val="47240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7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16" y="-155274"/>
            <a:ext cx="7886700" cy="1325563"/>
          </a:xfrm>
        </p:spPr>
        <p:txBody>
          <a:bodyPr/>
          <a:lstStyle/>
          <a:p>
            <a:r>
              <a:rPr lang="en-US" dirty="0"/>
              <a:t>Say what?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1853" y="1037712"/>
                <a:ext cx="7886700" cy="4351338"/>
              </a:xfrm>
              <a:ln>
                <a:noFill/>
              </a:ln>
            </p:spPr>
            <p:txBody>
              <a:bodyPr/>
              <a:lstStyle/>
              <a:p>
                <a:r>
                  <a:rPr lang="en-US" dirty="0"/>
                  <a:t>Example:  </a:t>
                </a:r>
                <a:r>
                  <a:rPr lang="en-US" dirty="0">
                    <a:solidFill>
                      <a:schemeClr val="accent4"/>
                    </a:solidFill>
                  </a:rPr>
                  <a:t>M = p = 5,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4"/>
                    </a:solidFill>
                  </a:rPr>
                  <a:t>n = 3</a:t>
                </a:r>
              </a:p>
              <a:p>
                <a:r>
                  <a:rPr lang="en-US" dirty="0"/>
                  <a:t>To draw h from H: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Pick a random a in {1,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,4}, b in {0,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,4}</a:t>
                </a:r>
              </a:p>
              <a:p>
                <a:r>
                  <a:rPr lang="en-US" dirty="0"/>
                  <a:t>As per the definition: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2,1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2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+1      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𝑚𝑜𝑑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5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    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𝑚𝑜𝑑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3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853" y="1037712"/>
                <a:ext cx="7886700" cy="4351338"/>
              </a:xfrm>
              <a:blipFill>
                <a:blip r:embed="rId2"/>
                <a:stretch>
                  <a:fillRect l="-1610" t="-23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62134" y="495711"/>
            <a:ext cx="191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1,2,3,4,5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5425161" y="533317"/>
            <a:ext cx="960330" cy="1236003"/>
            <a:chOff x="628650" y="4603505"/>
            <a:chExt cx="1602601" cy="1833560"/>
          </a:xfrm>
        </p:grpSpPr>
        <p:sp>
          <p:nvSpPr>
            <p:cNvPr id="10" name="Freeform 9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Cloud 15"/>
          <p:cNvSpPr/>
          <p:nvPr/>
        </p:nvSpPr>
        <p:spPr>
          <a:xfrm>
            <a:off x="6538802" y="505841"/>
            <a:ext cx="2364043" cy="1099315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45425" y="767446"/>
            <a:ext cx="152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= 2, b = 1</a:t>
            </a:r>
          </a:p>
        </p:txBody>
      </p:sp>
      <p:sp>
        <p:nvSpPr>
          <p:cNvPr id="18" name="Oval 17"/>
          <p:cNvSpPr/>
          <p:nvPr/>
        </p:nvSpPr>
        <p:spPr>
          <a:xfrm>
            <a:off x="6260068" y="656825"/>
            <a:ext cx="278735" cy="301457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16308" y="632089"/>
            <a:ext cx="180898" cy="175464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591100" y="4092557"/>
            <a:ext cx="1893221" cy="1885747"/>
            <a:chOff x="776688" y="3976361"/>
            <a:chExt cx="2704498" cy="2721867"/>
          </a:xfrm>
          <a:solidFill>
            <a:schemeClr val="accent1"/>
          </a:solidFill>
        </p:grpSpPr>
        <p:sp>
          <p:nvSpPr>
            <p:cNvPr id="41" name="Oval 40"/>
            <p:cNvSpPr/>
            <p:nvPr/>
          </p:nvSpPr>
          <p:spPr>
            <a:xfrm>
              <a:off x="789271" y="4027996"/>
              <a:ext cx="2513430" cy="2513430"/>
            </a:xfrm>
            <a:prstGeom prst="ellipse">
              <a:avLst/>
            </a:prstGeom>
            <a:noFill/>
            <a:ln w="730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3074213" y="5284711"/>
              <a:ext cx="406973" cy="0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482452" y="3976361"/>
              <a:ext cx="168740" cy="325903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5750" y="4282010"/>
              <a:ext cx="264312" cy="300100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310690" y="6323832"/>
              <a:ext cx="60573" cy="374396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776688" y="5831190"/>
              <a:ext cx="331613" cy="260371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734363" y="4888264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107704" y="4171097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77826" y="4401900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86569" y="5350507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24293" y="5596649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V="1">
            <a:off x="2505800" y="5101596"/>
            <a:ext cx="1351634" cy="2"/>
          </a:xfrm>
          <a:prstGeom prst="straightConnector1">
            <a:avLst/>
          </a:prstGeom>
          <a:ln w="38100">
            <a:solidFill>
              <a:schemeClr val="accent4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2486457" y="4435960"/>
                <a:ext cx="1309488" cy="55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457" y="4435960"/>
                <a:ext cx="1309488" cy="5538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/>
          <p:cNvGrpSpPr/>
          <p:nvPr/>
        </p:nvGrpSpPr>
        <p:grpSpPr>
          <a:xfrm>
            <a:off x="4051051" y="4249597"/>
            <a:ext cx="1982540" cy="1932911"/>
            <a:chOff x="5989336" y="4027996"/>
            <a:chExt cx="2704498" cy="2721867"/>
          </a:xfrm>
        </p:grpSpPr>
        <p:sp>
          <p:nvSpPr>
            <p:cNvPr id="22" name="Oval 21"/>
            <p:cNvSpPr/>
            <p:nvPr/>
          </p:nvSpPr>
          <p:spPr>
            <a:xfrm>
              <a:off x="6001919" y="4079631"/>
              <a:ext cx="2513430" cy="2513430"/>
            </a:xfrm>
            <a:prstGeom prst="ellipse">
              <a:avLst/>
            </a:prstGeom>
            <a:noFill/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8286861" y="5336346"/>
              <a:ext cx="406973" cy="0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695100" y="4027996"/>
              <a:ext cx="168740" cy="325903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228398" y="4333645"/>
              <a:ext cx="264312" cy="300100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23338" y="6375467"/>
              <a:ext cx="60573" cy="374396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5989336" y="5882825"/>
              <a:ext cx="331613" cy="260371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908914" y="5015822"/>
              <a:ext cx="450165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61131" y="4208894"/>
              <a:ext cx="450167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13990" y="4367071"/>
              <a:ext cx="450167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3</a:t>
              </a:r>
              <a:endParaRPr lang="en-US" sz="32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19464" y="5452292"/>
              <a:ext cx="450165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4</a:t>
              </a:r>
              <a:endParaRPr lang="en-US" sz="32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182049" y="5691980"/>
              <a:ext cx="450167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3473210" y="4059347"/>
                <a:ext cx="888384" cy="381515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210" y="4059347"/>
                <a:ext cx="888384" cy="381515"/>
              </a:xfrm>
              <a:prstGeom prst="rect">
                <a:avLst/>
              </a:prstGeom>
              <a:blipFill rotWithShape="0">
                <a:blip r:embed="rId4"/>
                <a:stretch>
                  <a:fillRect b="-937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6052295" y="4987053"/>
                <a:ext cx="888384" cy="381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295" y="4987053"/>
                <a:ext cx="888384" cy="381515"/>
              </a:xfrm>
              <a:prstGeom prst="rect">
                <a:avLst/>
              </a:prstGeom>
              <a:blipFill rotWithShape="0">
                <a:blip r:embed="rId5"/>
                <a:stretch>
                  <a:fillRect b="-9231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5129540" y="3843601"/>
                <a:ext cx="888384" cy="381515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540" y="3843601"/>
                <a:ext cx="888384" cy="381515"/>
              </a:xfrm>
              <a:prstGeom prst="rect">
                <a:avLst/>
              </a:prstGeom>
              <a:blipFill rotWithShape="0">
                <a:blip r:embed="rId6"/>
                <a:stretch>
                  <a:fillRect b="-937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3144755" y="5604756"/>
                <a:ext cx="888384" cy="381515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4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755" y="5604756"/>
                <a:ext cx="888384" cy="381515"/>
              </a:xfrm>
              <a:prstGeom prst="rect">
                <a:avLst/>
              </a:prstGeom>
              <a:blipFill rotWithShape="0">
                <a:blip r:embed="rId7"/>
                <a:stretch>
                  <a:fillRect b="-9231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5315944" y="5844769"/>
                <a:ext cx="888384" cy="381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944" y="5844769"/>
                <a:ext cx="888384" cy="381515"/>
              </a:xfrm>
              <a:prstGeom prst="rect">
                <a:avLst/>
              </a:prstGeom>
              <a:blipFill rotWithShape="0">
                <a:blip r:embed="rId8"/>
                <a:stretch>
                  <a:fillRect b="-937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395">
            <a:off x="6551608" y="145462"/>
            <a:ext cx="943200" cy="613304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81145" y="5801605"/>
            <a:ext cx="56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 =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8127393" y="3946812"/>
            <a:ext cx="2152516" cy="2279472"/>
            <a:chOff x="7911816" y="5029464"/>
            <a:chExt cx="1383340" cy="1137033"/>
          </a:xfrm>
        </p:grpSpPr>
        <p:sp>
          <p:nvSpPr>
            <p:cNvPr id="71" name="Rectangle 70"/>
            <p:cNvSpPr/>
            <p:nvPr/>
          </p:nvSpPr>
          <p:spPr>
            <a:xfrm>
              <a:off x="7911816" y="5054303"/>
              <a:ext cx="398859" cy="34952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924398" y="5431438"/>
              <a:ext cx="398859" cy="34952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925890" y="5816977"/>
              <a:ext cx="398859" cy="34952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282990" y="5029464"/>
              <a:ext cx="956603" cy="2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297953" y="5434924"/>
              <a:ext cx="956603" cy="2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338553" y="5840384"/>
              <a:ext cx="956603" cy="2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  <p:cxnSp>
        <p:nvCxnSpPr>
          <p:cNvPr id="78" name="Straight Arrow Connector 77"/>
          <p:cNvCxnSpPr/>
          <p:nvPr/>
        </p:nvCxnSpPr>
        <p:spPr>
          <a:xfrm flipV="1">
            <a:off x="7111818" y="5197676"/>
            <a:ext cx="879878" cy="1859"/>
          </a:xfrm>
          <a:prstGeom prst="straightConnector1">
            <a:avLst/>
          </a:prstGeom>
          <a:ln w="38100">
            <a:solidFill>
              <a:schemeClr val="accent4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6956542" y="4701212"/>
            <a:ext cx="1309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mod 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39860" y="5909792"/>
            <a:ext cx="1933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This step just scrambles stuff up.  No collisions here!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2468640" y="5246147"/>
            <a:ext cx="572688" cy="670269"/>
          </a:xfrm>
          <a:prstGeom prst="straightConnector1">
            <a:avLst/>
          </a:prstGeom>
          <a:ln w="15875">
            <a:solidFill>
              <a:schemeClr val="accent4">
                <a:lumMod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385491" y="5913854"/>
            <a:ext cx="219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This step is the one where two </a:t>
            </a:r>
            <a:r>
              <a:rPr lang="en-US" sz="1600">
                <a:solidFill>
                  <a:schemeClr val="accent4">
                    <a:lumMod val="50000"/>
                  </a:schemeClr>
                </a:solidFill>
              </a:rPr>
              <a:t>different elements might collide.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86" name="Straight Arrow Connector 85"/>
          <p:cNvCxnSpPr>
            <a:stCxn id="85" idx="0"/>
          </p:cNvCxnSpPr>
          <p:nvPr/>
        </p:nvCxnSpPr>
        <p:spPr>
          <a:xfrm flipH="1" flipV="1">
            <a:off x="7410620" y="5282882"/>
            <a:ext cx="72772" cy="630972"/>
          </a:xfrm>
          <a:prstGeom prst="straightConnector1">
            <a:avLst/>
          </a:prstGeom>
          <a:ln w="15875">
            <a:solidFill>
              <a:schemeClr val="accent4">
                <a:lumMod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 88"/>
          <p:cNvSpPr/>
          <p:nvPr/>
        </p:nvSpPr>
        <p:spPr>
          <a:xfrm rot="20855154">
            <a:off x="5034962" y="4300921"/>
            <a:ext cx="3319699" cy="1832373"/>
          </a:xfrm>
          <a:custGeom>
            <a:avLst/>
            <a:gdLst>
              <a:gd name="connsiteX0" fmla="*/ 1353 w 2055236"/>
              <a:gd name="connsiteY0" fmla="*/ 833567 h 1832373"/>
              <a:gd name="connsiteX1" fmla="*/ 85759 w 2055236"/>
              <a:gd name="connsiteY1" fmla="*/ 256792 h 1832373"/>
              <a:gd name="connsiteX2" fmla="*/ 549993 w 2055236"/>
              <a:gd name="connsiteY2" fmla="*/ 3573 h 1832373"/>
              <a:gd name="connsiteX3" fmla="*/ 1211174 w 2055236"/>
              <a:gd name="connsiteY3" fmla="*/ 425604 h 1832373"/>
              <a:gd name="connsiteX4" fmla="*/ 1394054 w 2055236"/>
              <a:gd name="connsiteY4" fmla="*/ 1522884 h 1832373"/>
              <a:gd name="connsiteX5" fmla="*/ 2055236 w 2055236"/>
              <a:gd name="connsiteY5" fmla="*/ 1832373 h 183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5236" h="1832373">
                <a:moveTo>
                  <a:pt x="1353" y="833567"/>
                </a:moveTo>
                <a:cubicBezTo>
                  <a:pt x="-2164" y="614345"/>
                  <a:pt x="-5681" y="395124"/>
                  <a:pt x="85759" y="256792"/>
                </a:cubicBezTo>
                <a:cubicBezTo>
                  <a:pt x="177199" y="118460"/>
                  <a:pt x="362424" y="-24562"/>
                  <a:pt x="549993" y="3573"/>
                </a:cubicBezTo>
                <a:cubicBezTo>
                  <a:pt x="737562" y="31708"/>
                  <a:pt x="1070497" y="172386"/>
                  <a:pt x="1211174" y="425604"/>
                </a:cubicBezTo>
                <a:cubicBezTo>
                  <a:pt x="1351851" y="678822"/>
                  <a:pt x="1253377" y="1288423"/>
                  <a:pt x="1394054" y="1522884"/>
                </a:cubicBezTo>
                <a:cubicBezTo>
                  <a:pt x="1534731" y="1757345"/>
                  <a:pt x="2055236" y="1832373"/>
                  <a:pt x="2055236" y="1832373"/>
                </a:cubicBezTo>
              </a:path>
            </a:pathLst>
          </a:custGeom>
          <a:noFill/>
          <a:ln w="25400">
            <a:solidFill>
              <a:srgbClr val="7030A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0" name="Freeform 89"/>
          <p:cNvSpPr/>
          <p:nvPr/>
        </p:nvSpPr>
        <p:spPr>
          <a:xfrm>
            <a:off x="4303365" y="3689363"/>
            <a:ext cx="4095047" cy="2346995"/>
          </a:xfrm>
          <a:custGeom>
            <a:avLst/>
            <a:gdLst>
              <a:gd name="connsiteX0" fmla="*/ 235 w 2659029"/>
              <a:gd name="connsiteY0" fmla="*/ 731589 h 2913400"/>
              <a:gd name="connsiteX1" fmla="*/ 112777 w 2659029"/>
              <a:gd name="connsiteY1" fmla="*/ 351761 h 2913400"/>
              <a:gd name="connsiteX2" fmla="*/ 689552 w 2659029"/>
              <a:gd name="connsiteY2" fmla="*/ 69 h 2913400"/>
              <a:gd name="connsiteX3" fmla="*/ 1167854 w 2659029"/>
              <a:gd name="connsiteY3" fmla="*/ 379896 h 2913400"/>
              <a:gd name="connsiteX4" fmla="*/ 1336666 w 2659029"/>
              <a:gd name="connsiteY4" fmla="*/ 1294296 h 2913400"/>
              <a:gd name="connsiteX5" fmla="*/ 1885306 w 2659029"/>
              <a:gd name="connsiteY5" fmla="*/ 2743269 h 2913400"/>
              <a:gd name="connsiteX6" fmla="*/ 2659029 w 2659029"/>
              <a:gd name="connsiteY6" fmla="*/ 2827675 h 291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9029" h="2913400">
                <a:moveTo>
                  <a:pt x="235" y="731589"/>
                </a:moveTo>
                <a:cubicBezTo>
                  <a:pt x="-937" y="602635"/>
                  <a:pt x="-2109" y="473681"/>
                  <a:pt x="112777" y="351761"/>
                </a:cubicBezTo>
                <a:cubicBezTo>
                  <a:pt x="227663" y="229841"/>
                  <a:pt x="513706" y="-4620"/>
                  <a:pt x="689552" y="69"/>
                </a:cubicBezTo>
                <a:cubicBezTo>
                  <a:pt x="865398" y="4758"/>
                  <a:pt x="1060002" y="164192"/>
                  <a:pt x="1167854" y="379896"/>
                </a:cubicBezTo>
                <a:cubicBezTo>
                  <a:pt x="1275706" y="595600"/>
                  <a:pt x="1217091" y="900401"/>
                  <a:pt x="1336666" y="1294296"/>
                </a:cubicBezTo>
                <a:cubicBezTo>
                  <a:pt x="1456241" y="1688191"/>
                  <a:pt x="1664912" y="2487706"/>
                  <a:pt x="1885306" y="2743269"/>
                </a:cubicBezTo>
                <a:cubicBezTo>
                  <a:pt x="2105700" y="2998832"/>
                  <a:pt x="2382364" y="2913253"/>
                  <a:pt x="2659029" y="2827675"/>
                </a:cubicBezTo>
              </a:path>
            </a:pathLst>
          </a:custGeom>
          <a:noFill/>
          <a:ln w="31750">
            <a:solidFill>
              <a:srgbClr val="CF6E6C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334" y="5551149"/>
            <a:ext cx="854311" cy="85431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F84EE4D1-14CF-F245-B0BC-057E09C03988}"/>
              </a:ext>
            </a:extLst>
          </p:cNvPr>
          <p:cNvSpPr/>
          <p:nvPr/>
        </p:nvSpPr>
        <p:spPr>
          <a:xfrm>
            <a:off x="1937288" y="3800815"/>
            <a:ext cx="3006671" cy="1701083"/>
          </a:xfrm>
          <a:custGeom>
            <a:avLst/>
            <a:gdLst>
              <a:gd name="connsiteX0" fmla="*/ 0 w 3006671"/>
              <a:gd name="connsiteY0" fmla="*/ 166751 h 1701083"/>
              <a:gd name="connsiteX1" fmla="*/ 573437 w 3006671"/>
              <a:gd name="connsiteY1" fmla="*/ 73761 h 1701083"/>
              <a:gd name="connsiteX2" fmla="*/ 2340244 w 3006671"/>
              <a:gd name="connsiteY2" fmla="*/ 1112148 h 1701083"/>
              <a:gd name="connsiteX3" fmla="*/ 3006671 w 3006671"/>
              <a:gd name="connsiteY3" fmla="*/ 1701083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6671" h="1701083">
                <a:moveTo>
                  <a:pt x="0" y="166751"/>
                </a:moveTo>
                <a:cubicBezTo>
                  <a:pt x="91698" y="41473"/>
                  <a:pt x="183396" y="-83805"/>
                  <a:pt x="573437" y="73761"/>
                </a:cubicBezTo>
                <a:cubicBezTo>
                  <a:pt x="963478" y="231327"/>
                  <a:pt x="1934705" y="840928"/>
                  <a:pt x="2340244" y="1112148"/>
                </a:cubicBezTo>
                <a:cubicBezTo>
                  <a:pt x="2745783" y="1383368"/>
                  <a:pt x="2876227" y="1542225"/>
                  <a:pt x="3006671" y="1701083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BE44D29-1F80-FE40-AB5D-0FB80B3107C6}"/>
              </a:ext>
            </a:extLst>
          </p:cNvPr>
          <p:cNvSpPr/>
          <p:nvPr/>
        </p:nvSpPr>
        <p:spPr>
          <a:xfrm>
            <a:off x="2433234" y="3857504"/>
            <a:ext cx="1689315" cy="993465"/>
          </a:xfrm>
          <a:custGeom>
            <a:avLst/>
            <a:gdLst>
              <a:gd name="connsiteX0" fmla="*/ 0 w 1689315"/>
              <a:gd name="connsiteY0" fmla="*/ 993465 h 993465"/>
              <a:gd name="connsiteX1" fmla="*/ 325464 w 1689315"/>
              <a:gd name="connsiteY1" fmla="*/ 373533 h 993465"/>
              <a:gd name="connsiteX2" fmla="*/ 883403 w 1689315"/>
              <a:gd name="connsiteY2" fmla="*/ 1574 h 993465"/>
              <a:gd name="connsiteX3" fmla="*/ 1689315 w 1689315"/>
              <a:gd name="connsiteY3" fmla="*/ 265045 h 99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9315" h="993465">
                <a:moveTo>
                  <a:pt x="0" y="993465"/>
                </a:moveTo>
                <a:cubicBezTo>
                  <a:pt x="89115" y="766156"/>
                  <a:pt x="178230" y="538848"/>
                  <a:pt x="325464" y="373533"/>
                </a:cubicBezTo>
                <a:cubicBezTo>
                  <a:pt x="472698" y="208218"/>
                  <a:pt x="656095" y="19655"/>
                  <a:pt x="883403" y="1574"/>
                </a:cubicBezTo>
                <a:cubicBezTo>
                  <a:pt x="1110711" y="-16507"/>
                  <a:pt x="1400013" y="124269"/>
                  <a:pt x="1689315" y="265045"/>
                </a:cubicBezTo>
              </a:path>
            </a:pathLst>
          </a:custGeom>
          <a:noFill/>
          <a:ln w="31750">
            <a:solidFill>
              <a:srgbClr val="CF6E6C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 animBg="1"/>
      <p:bldP spid="17" grpId="0"/>
      <p:bldP spid="18" grpId="0" animBg="1"/>
      <p:bldP spid="19" grpId="0" animBg="1"/>
      <p:bldP spid="58" grpId="0"/>
      <p:bldP spid="61" grpId="0" animBg="1"/>
      <p:bldP spid="62" grpId="0" animBg="1"/>
      <p:bldP spid="63" grpId="0" animBg="1"/>
      <p:bldP spid="64" grpId="0" animBg="1"/>
      <p:bldP spid="65" grpId="0" animBg="1"/>
      <p:bldP spid="70" grpId="0"/>
      <p:bldP spid="79" grpId="0"/>
      <p:bldP spid="81" grpId="0"/>
      <p:bldP spid="85" grpId="0"/>
      <p:bldP spid="89" grpId="0" animBg="1"/>
      <p:bldP spid="90" grpId="0" animBg="1"/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484" y="108166"/>
            <a:ext cx="7886700" cy="1325563"/>
          </a:xfrm>
        </p:spPr>
        <p:txBody>
          <a:bodyPr/>
          <a:lstStyle/>
          <a:p>
            <a:r>
              <a:rPr lang="en-US" dirty="0"/>
              <a:t>h takes O(log M) bits to 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83" y="1433729"/>
            <a:ext cx="9095059" cy="5178086"/>
          </a:xfrm>
        </p:spPr>
        <p:txBody>
          <a:bodyPr>
            <a:normAutofit/>
          </a:bodyPr>
          <a:lstStyle/>
          <a:p>
            <a:r>
              <a:rPr lang="en-US" dirty="0"/>
              <a:t>Just need to store two numbers: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a is in {1,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,p-1}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b is in {0,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,p-1}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So about 2log(p) bits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By our choice of p (close to M), that’s O(log(M)) bits.</a:t>
            </a:r>
          </a:p>
          <a:p>
            <a:r>
              <a:rPr lang="en-US" dirty="0"/>
              <a:t>Also, given a and b, h is fast to evaluate!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takes time O(1) to compute h(x).</a:t>
            </a:r>
          </a:p>
          <a:p>
            <a:r>
              <a:rPr lang="en-US" dirty="0"/>
              <a:t>Compare: direct addressing was M bits!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Twitter example: log(M) = 140 log(128) = </a:t>
            </a:r>
            <a:r>
              <a:rPr lang="en-US" b="1" dirty="0">
                <a:solidFill>
                  <a:schemeClr val="accent4"/>
                </a:solidFill>
              </a:rPr>
              <a:t>980</a:t>
            </a:r>
            <a:r>
              <a:rPr lang="en-US" dirty="0">
                <a:solidFill>
                  <a:schemeClr val="accent4"/>
                </a:solidFill>
              </a:rPr>
              <a:t> vs M = </a:t>
            </a:r>
            <a:r>
              <a:rPr lang="en-US" b="1" dirty="0">
                <a:solidFill>
                  <a:schemeClr val="accent4"/>
                </a:solidFill>
              </a:rPr>
              <a:t>128</a:t>
            </a:r>
            <a:r>
              <a:rPr lang="en-US" b="1" baseline="30000" dirty="0">
                <a:solidFill>
                  <a:schemeClr val="accent4"/>
                </a:solidFill>
              </a:rPr>
              <a:t>280</a:t>
            </a:r>
            <a:r>
              <a:rPr lang="en-US" b="1" dirty="0">
                <a:solidFill>
                  <a:schemeClr val="accent4"/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9832" y="1141341"/>
            <a:ext cx="191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1,2,3,4,5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5902859" y="1178947"/>
            <a:ext cx="960330" cy="1236003"/>
            <a:chOff x="628650" y="4603505"/>
            <a:chExt cx="1602601" cy="1833560"/>
          </a:xfrm>
        </p:grpSpPr>
        <p:sp>
          <p:nvSpPr>
            <p:cNvPr id="10" name="Freeform 9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Cloud 15"/>
          <p:cNvSpPr/>
          <p:nvPr/>
        </p:nvSpPr>
        <p:spPr>
          <a:xfrm>
            <a:off x="7016500" y="1151471"/>
            <a:ext cx="2364043" cy="1099315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23123" y="1413076"/>
            <a:ext cx="152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= 2, b = 1</a:t>
            </a:r>
          </a:p>
        </p:txBody>
      </p:sp>
      <p:sp>
        <p:nvSpPr>
          <p:cNvPr id="18" name="Oval 17"/>
          <p:cNvSpPr/>
          <p:nvPr/>
        </p:nvSpPr>
        <p:spPr>
          <a:xfrm>
            <a:off x="6737766" y="1302455"/>
            <a:ext cx="278735" cy="301457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94006" y="1277719"/>
            <a:ext cx="180898" cy="175464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299" y="6153506"/>
            <a:ext cx="860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9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18402" cy="5166018"/>
          </a:xfrm>
        </p:spPr>
        <p:txBody>
          <a:bodyPr>
            <a:normAutofit/>
          </a:bodyPr>
          <a:lstStyle/>
          <a:p>
            <a:r>
              <a:rPr lang="en-US" dirty="0"/>
              <a:t>This is actually a little complicated.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See lecture note if you are curious.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are NOT RESPONSIBLE for the proof in this class.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you should know that a universal hash family of size O(M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) exists.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42535-C270-DB49-BC1E-C47C54BB4E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036" y="5045212"/>
            <a:ext cx="1173807" cy="1598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6850E-0DC8-544D-A2F8-FBA3B6F0E1D4}"/>
              </a:ext>
            </a:extLst>
          </p:cNvPr>
          <p:cNvSpPr txBox="1"/>
          <p:nvPr/>
        </p:nvSpPr>
        <p:spPr>
          <a:xfrm>
            <a:off x="5548393" y="4654579"/>
            <a:ext cx="26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Try to prove that this is a universal hash family!</a:t>
            </a:r>
          </a:p>
        </p:txBody>
      </p:sp>
    </p:spTree>
    <p:extLst>
      <p:ext uri="{BB962C8B-B14F-4D97-AF65-F5344CB8AC3E}">
        <p14:creationId xmlns:p14="http://schemas.microsoft.com/office/powerpoint/2010/main" val="18422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41" y="2184352"/>
            <a:ext cx="7051957" cy="4631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let’s check that it </a:t>
            </a:r>
            <a:r>
              <a:rPr lang="en-US" b="1" dirty="0"/>
              <a:t>does</a:t>
            </a:r>
            <a:r>
              <a:rPr lang="en-US" dirty="0"/>
              <a:t>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8000"/>
            <a:ext cx="7886700" cy="4351338"/>
          </a:xfrm>
        </p:spPr>
        <p:txBody>
          <a:bodyPr/>
          <a:lstStyle/>
          <a:p>
            <a:r>
              <a:rPr lang="en-US" dirty="0"/>
              <a:t>Check out the Python notebook for lecture 8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234416" y="2378308"/>
            <a:ext cx="5416065" cy="4479692"/>
            <a:chOff x="2037468" y="2280134"/>
            <a:chExt cx="5416065" cy="4479692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2560319" y="2335239"/>
              <a:ext cx="0" cy="37279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037468" y="2296551"/>
              <a:ext cx="0" cy="37666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090200" y="2296550"/>
              <a:ext cx="0" cy="37666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664632" y="2280134"/>
              <a:ext cx="0" cy="3783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210929" y="2305922"/>
              <a:ext cx="0" cy="3757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743155" y="2368016"/>
              <a:ext cx="0" cy="3695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289453" y="2940148"/>
              <a:ext cx="0" cy="3123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835746" y="2940149"/>
              <a:ext cx="0" cy="312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32806" y="2940149"/>
              <a:ext cx="0" cy="312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879101" y="2940149"/>
              <a:ext cx="0" cy="312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453533" y="2912013"/>
              <a:ext cx="0" cy="31511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321812" y="6390494"/>
              <a:ext cx="4842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Empirical probability of collision out of 100 trials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 rot="16200000">
                <a:off x="-822200" y="3855199"/>
                <a:ext cx="3520079" cy="7702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70C0"/>
                    </a:solidFill>
                  </a:rPr>
                  <a:t>Number of pairs of (</a:t>
                </a:r>
                <a:r>
                  <a:rPr lang="en-US" sz="2000" dirty="0" err="1">
                    <a:solidFill>
                      <a:srgbClr val="0070C0"/>
                    </a:solidFill>
                  </a:rPr>
                  <a:t>x,y</a:t>
                </a:r>
                <a:r>
                  <a:rPr lang="en-US" sz="2000" dirty="0">
                    <a:solidFill>
                      <a:srgbClr val="0070C0"/>
                    </a:solidFill>
                  </a:rPr>
                  <a:t>). </a:t>
                </a:r>
              </a:p>
              <a:p>
                <a:pPr algn="ctr"/>
                <a:r>
                  <a:rPr lang="en-US" sz="2000" dirty="0">
                    <a:solidFill>
                      <a:srgbClr val="0070C0"/>
                    </a:solidFill>
                  </a:rPr>
                  <a:t>(Out of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mr-I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0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dirty="0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200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000" b="0" i="1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i="1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 19900 </m:t>
                    </m:r>
                    <m:r>
                      <a:rPr lang="en-US" sz="2000" b="0" i="0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pairs) 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22200" y="3855199"/>
                <a:ext cx="3520079" cy="770211"/>
              </a:xfrm>
              <a:prstGeom prst="rect">
                <a:avLst/>
              </a:prstGeom>
              <a:blipFill rotWithShape="0">
                <a:blip r:embed="rId3"/>
                <a:stretch>
                  <a:fillRect l="-8730" t="-1040" r="-6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7357080" y="1909846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M=200, n=10</a:t>
            </a:r>
          </a:p>
        </p:txBody>
      </p:sp>
    </p:spTree>
    <p:extLst>
      <p:ext uri="{BB962C8B-B14F-4D97-AF65-F5344CB8AC3E}">
        <p14:creationId xmlns:p14="http://schemas.microsoft.com/office/powerpoint/2010/main" val="20798444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 flipH="1">
            <a:off x="7279879" y="275793"/>
            <a:ext cx="1611097" cy="2021122"/>
            <a:chOff x="628650" y="4603505"/>
            <a:chExt cx="1602601" cy="1833560"/>
          </a:xfrm>
        </p:grpSpPr>
        <p:sp>
          <p:nvSpPr>
            <p:cNvPr id="32" name="Freeform 31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76" y="337041"/>
            <a:ext cx="8638180" cy="732041"/>
          </a:xfrm>
        </p:spPr>
        <p:txBody>
          <a:bodyPr>
            <a:normAutofit/>
          </a:bodyPr>
          <a:lstStyle/>
          <a:p>
            <a:r>
              <a:rPr lang="en-US" sz="3600" dirty="0"/>
              <a:t>So the whole scheme will be</a:t>
            </a:r>
          </a:p>
        </p:txBody>
      </p:sp>
      <p:sp>
        <p:nvSpPr>
          <p:cNvPr id="4" name="Oval 3"/>
          <p:cNvSpPr/>
          <p:nvPr/>
        </p:nvSpPr>
        <p:spPr>
          <a:xfrm>
            <a:off x="126609" y="1364566"/>
            <a:ext cx="4141309" cy="528469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42940" y="3736520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02122" y="4652107"/>
            <a:ext cx="92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</a:rPr>
              <a:t>h</a:t>
            </a:r>
            <a:r>
              <a:rPr lang="en-US" sz="2800" baseline="-25000" dirty="0" err="1">
                <a:solidFill>
                  <a:srgbClr val="7030A0"/>
                </a:solidFill>
              </a:rPr>
              <a:t>a,b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581" y="1055893"/>
            <a:ext cx="887203" cy="553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891291">
            <a:off x="1382685" y="4750623"/>
            <a:ext cx="800409" cy="8053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067239">
            <a:off x="787924" y="3878053"/>
            <a:ext cx="753200" cy="739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9504244">
            <a:off x="2965185" y="4770005"/>
            <a:ext cx="688934" cy="825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251" y="5516840"/>
            <a:ext cx="531865" cy="586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60497" y="6323449"/>
            <a:ext cx="1863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Universe </a:t>
            </a:r>
            <a:r>
              <a:rPr lang="en-US" dirty="0"/>
              <a:t>U</a:t>
            </a:r>
          </a:p>
        </p:txBody>
      </p:sp>
      <p:sp>
        <p:nvSpPr>
          <p:cNvPr id="34" name="Rectangle 33"/>
          <p:cNvSpPr/>
          <p:nvPr/>
        </p:nvSpPr>
        <p:spPr>
          <a:xfrm rot="20442145">
            <a:off x="2207024" y="2709366"/>
            <a:ext cx="762625" cy="546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  <a:r>
              <a:rPr lang="en-US" sz="3200" baseline="-250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57527" y="1378011"/>
            <a:ext cx="289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a and b at random and form the function </a:t>
            </a:r>
            <a:r>
              <a:rPr lang="en-US" dirty="0" err="1"/>
              <a:t>h</a:t>
            </a:r>
            <a:r>
              <a:rPr lang="en-US" baseline="-25000" dirty="0" err="1"/>
              <a:t>a,b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842940" y="2419643"/>
            <a:ext cx="304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We can store h in space O(log(M)) since we just need to store a and b.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80280" y="3999136"/>
            <a:ext cx="1344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Probably these buckets will be pretty balanced.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" y="4514327"/>
            <a:ext cx="2874878" cy="24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6" grpId="0" animBg="1"/>
      <p:bldP spid="17" grpId="0" animBg="1"/>
      <p:bldP spid="18" grpId="0" animBg="1"/>
      <p:bldP spid="20" grpId="0" animBg="1"/>
      <p:bldP spid="24" grpId="0" animBg="1"/>
      <p:bldP spid="22" grpId="0"/>
      <p:bldP spid="34" grpId="0" animBg="1"/>
      <p:bldP spid="35" grpId="0"/>
      <p:bldP spid="36" grpId="0"/>
      <p:bldP spid="3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magic.</a:t>
            </a:r>
          </a:p>
        </p:txBody>
      </p:sp>
      <p:sp>
        <p:nvSpPr>
          <p:cNvPr id="4" name="Right Arrow 3"/>
          <p:cNvSpPr/>
          <p:nvPr/>
        </p:nvSpPr>
        <p:spPr>
          <a:xfrm rot="10498236">
            <a:off x="6583680" y="5882124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62578" y="551418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6046178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882683" y="3094893"/>
            <a:ext cx="5008099" cy="344209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O(1)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interested in putting nodes with keys into a data structure that supports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INSERT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9750" y="3838959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6726" y="6176963"/>
            <a:ext cx="16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structure</a:t>
            </a:r>
          </a:p>
        </p:txBody>
      </p:sp>
      <p:sp>
        <p:nvSpPr>
          <p:cNvPr id="7" name="Rectangle 6"/>
          <p:cNvSpPr/>
          <p:nvPr/>
        </p:nvSpPr>
        <p:spPr>
          <a:xfrm rot="19973546">
            <a:off x="715755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792545">
            <a:off x="6762746" y="4670607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0600793">
            <a:off x="5362742" y="5007961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167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1670" y="455752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9280" y="557926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5953" y="5633742"/>
            <a:ext cx="1578540" cy="1092563"/>
            <a:chOff x="4375953" y="5633742"/>
            <a:chExt cx="1578540" cy="1092563"/>
          </a:xfrm>
        </p:grpSpPr>
        <p:sp>
          <p:nvSpPr>
            <p:cNvPr id="13" name="Triangle 12"/>
            <p:cNvSpPr/>
            <p:nvPr/>
          </p:nvSpPr>
          <p:spPr>
            <a:xfrm>
              <a:off x="5476191" y="5633742"/>
              <a:ext cx="478302" cy="912553"/>
            </a:xfrm>
            <a:prstGeom prst="triangle">
              <a:avLst/>
            </a:prstGeom>
            <a:solidFill>
              <a:srgbClr val="CF6E6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75953" y="6356973"/>
              <a:ext cx="1339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F6E6C"/>
                  </a:solidFill>
                </a:rPr>
                <a:t>HERE IT 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03104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0"/>
            <a:ext cx="5038209" cy="1437501"/>
          </a:xfrm>
        </p:spPr>
        <p:txBody>
          <a:bodyPr>
            <a:normAutofit/>
          </a:bodyPr>
          <a:lstStyle/>
          <a:p>
            <a:r>
              <a:rPr lang="en-US"/>
              <a:t>We studied </a:t>
            </a:r>
            <a:br>
              <a:rPr lang="en-US"/>
            </a:br>
            <a:r>
              <a:rPr lang="en-US"/>
              <a:t>this game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048" y="3666121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274" y="3682569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498" y="3663362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705" y="3663362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An adversary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and any sequence of L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blipFill>
                <a:blip r:embed="rId3"/>
                <a:stretch>
                  <a:fillRect l="-1442" t="-3226" r="-1683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904" y="1784937"/>
            <a:ext cx="1686025" cy="1052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64322" y="1542052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tx1"/>
                    </a:solidFill>
                  </a:rPr>
                  <a:t>You, the algorithm, chooses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random</a:t>
                </a:r>
                <a:r>
                  <a:rPr lang="en-US" sz="2400" dirty="0">
                    <a:solidFill>
                      <a:schemeClr val="tx1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1,…,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blipFill>
                <a:blip r:embed="rId6"/>
                <a:stretch>
                  <a:fillRect l="-2532" t="-42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71841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08897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95833" y="432224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15895" y="649117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95833" y="54163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95833" y="65081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69039" y="517312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30860" y="541633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92999" y="4539687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93000" y="6277426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30860" y="4833045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19793" y="484768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469039" y="398159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064432" y="4207790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06397" y="3663361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76435" y="6244863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29" idx="3"/>
          </p:cNvCxnSpPr>
          <p:nvPr/>
        </p:nvCxnSpPr>
        <p:spPr>
          <a:xfrm>
            <a:off x="7102806" y="6520934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13908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273" y="4458306"/>
            <a:ext cx="355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INSERT 13, INSERT 22, INSERT 43, INSERT 92, INSERT 7, SEARCH 43, DELETE 92, SEARCH 7, INSERT 92</a:t>
            </a:r>
          </a:p>
        </p:txBody>
      </p:sp>
    </p:spTree>
    <p:extLst>
      <p:ext uri="{BB962C8B-B14F-4D97-AF65-F5344CB8AC3E}">
        <p14:creationId xmlns:p14="http://schemas.microsoft.com/office/powerpoint/2010/main" val="19253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  <p:bldP spid="15" grpId="0"/>
      <p:bldP spid="17" grpId="0"/>
      <p:bldP spid="18" grpId="0"/>
      <p:bldP spid="19" grpId="0"/>
      <p:bldP spid="20" grpId="0"/>
      <p:bldP spid="25" grpId="0" animBg="1"/>
      <p:bldP spid="27" grpId="0" animBg="1"/>
      <p:bldP spid="29" grpId="0" animBg="1"/>
      <p:bldP spid="30" grpId="0"/>
      <p:bldP spid="36" grpId="0" animBg="1"/>
      <p:bldP spid="40" grpId="0" animBg="1"/>
      <p:bldP spid="41" grpId="0" animBg="1"/>
      <p:bldP spid="56" grpId="0" animBg="1"/>
      <p:bldP spid="56" grpId="1" animBg="1"/>
      <p:bldP spid="57" grpId="0" animBg="1"/>
      <p:bldP spid="58" grpId="0" animBg="1"/>
      <p:bldP spid="59" grpId="0" animBg="1"/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Uniformly random </a:t>
            </a:r>
            <a:r>
              <a:rPr lang="en-US"/>
              <a:t>h was </a:t>
            </a:r>
            <a:r>
              <a:rPr lang="en-US" dirty="0"/>
              <a:t>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689"/>
                <a:ext cx="7516544" cy="4351338"/>
              </a:xfrm>
            </p:spPr>
            <p:txBody>
              <a:bodyPr/>
              <a:lstStyle/>
              <a:p>
                <a:r>
                  <a:rPr lang="en-US" dirty="0"/>
                  <a:t>If we choose h uniformly at random,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  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 That was enough to ensure that all INSERT/DELETE/SEARCH operations took O(1) time in expectation, even on adversarial inputs.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689"/>
                <a:ext cx="7516544" cy="4351338"/>
              </a:xfrm>
              <a:blipFill>
                <a:blip r:embed="rId2"/>
                <a:stretch>
                  <a:fillRect l="-152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166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882683" y="3094893"/>
            <a:ext cx="5008099" cy="344209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store nodes with keys in a data structure that supports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INSERT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9750" y="3838959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6726" y="6176963"/>
            <a:ext cx="16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structure</a:t>
            </a:r>
          </a:p>
        </p:txBody>
      </p:sp>
      <p:sp>
        <p:nvSpPr>
          <p:cNvPr id="7" name="Rectangle 6"/>
          <p:cNvSpPr/>
          <p:nvPr/>
        </p:nvSpPr>
        <p:spPr>
          <a:xfrm rot="19973546">
            <a:off x="715755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792545">
            <a:off x="6762746" y="4670607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0600793">
            <a:off x="5362742" y="5007961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167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1670" y="455752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9280" y="557926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5953" y="5633742"/>
            <a:ext cx="1578540" cy="1092563"/>
            <a:chOff x="4375953" y="5633742"/>
            <a:chExt cx="1578540" cy="1092563"/>
          </a:xfrm>
        </p:grpSpPr>
        <p:sp>
          <p:nvSpPr>
            <p:cNvPr id="13" name="Triangle 12"/>
            <p:cNvSpPr/>
            <p:nvPr/>
          </p:nvSpPr>
          <p:spPr>
            <a:xfrm>
              <a:off x="5476191" y="5633742"/>
              <a:ext cx="478302" cy="912553"/>
            </a:xfrm>
            <a:prstGeom prst="triangle">
              <a:avLst/>
            </a:prstGeom>
            <a:solidFill>
              <a:srgbClr val="CF6E6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75953" y="6356973"/>
              <a:ext cx="1339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F6E6C"/>
                  </a:solidFill>
                </a:rPr>
                <a:t>HERE IT IS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89976" y="2461846"/>
            <a:ext cx="206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node with key “2”</a:t>
            </a:r>
          </a:p>
        </p:txBody>
      </p:sp>
      <p:cxnSp>
        <p:nvCxnSpPr>
          <p:cNvPr id="18" name="Straight Arrow Connector 17"/>
          <p:cNvCxnSpPr>
            <a:endCxn id="7" idx="0"/>
          </p:cNvCxnSpPr>
          <p:nvPr/>
        </p:nvCxnSpPr>
        <p:spPr>
          <a:xfrm>
            <a:off x="7032570" y="2827606"/>
            <a:ext cx="313869" cy="691536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9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Uniformly random h was bad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100455"/>
          </a:xfrm>
        </p:spPr>
        <p:txBody>
          <a:bodyPr/>
          <a:lstStyle/>
          <a:p>
            <a:r>
              <a:rPr lang="en-US" dirty="0"/>
              <a:t>If we actually want to implement this, we have to store the hash function h.</a:t>
            </a:r>
          </a:p>
        </p:txBody>
      </p:sp>
      <p:sp>
        <p:nvSpPr>
          <p:cNvPr id="9" name="Freeform 8"/>
          <p:cNvSpPr/>
          <p:nvPr/>
        </p:nvSpPr>
        <p:spPr>
          <a:xfrm rot="178816">
            <a:off x="3360482" y="2517800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567443">
            <a:off x="5010040" y="3658868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→{1,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2330" y="3097022"/>
            <a:ext cx="4571831" cy="1404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That takes a lot of space!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may as well have just initialized a bucket for every single item in U.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2329" y="5499084"/>
            <a:ext cx="4571831" cy="1404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Instead, we chose a function randomly from a smaller set.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94160" y="5451935"/>
            <a:ext cx="675248" cy="749469"/>
            <a:chOff x="628650" y="4603505"/>
            <a:chExt cx="1602601" cy="1833560"/>
          </a:xfrm>
        </p:grpSpPr>
        <p:sp>
          <p:nvSpPr>
            <p:cNvPr id="14" name="Freeform 13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060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/>
      <p:bldP spid="11" grpId="0" build="p"/>
      <p:bldP spid="12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Universal Hash Families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813728" y="2012757"/>
                <a:ext cx="7516544" cy="16855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If we choose h uniformly at random in H,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  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28" y="2012757"/>
                <a:ext cx="7516544" cy="1685558"/>
              </a:xfrm>
              <a:prstGeom prst="rect">
                <a:avLst/>
              </a:prstGeom>
              <a:blipFill>
                <a:blip r:embed="rId2"/>
                <a:stretch>
                  <a:fillRect l="-1347" t="-51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020972" y="3713873"/>
            <a:ext cx="3123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This was all we needed to make sure that the buckets were balanced in expectation!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13728" y="4637203"/>
            <a:ext cx="8330272" cy="25641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gave an example of a really small universal hash family, of size O(M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That means we need only O(log M) bits to store it.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8330272" y="5910918"/>
            <a:ext cx="703514" cy="749469"/>
            <a:chOff x="628650" y="4603505"/>
            <a:chExt cx="1602601" cy="1833560"/>
          </a:xfrm>
        </p:grpSpPr>
        <p:sp>
          <p:nvSpPr>
            <p:cNvPr id="8" name="Freeform 7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479600A-CA52-D84C-BFAE-707A24D39478}"/>
              </a:ext>
            </a:extLst>
          </p:cNvPr>
          <p:cNvSpPr txBox="1"/>
          <p:nvPr/>
        </p:nvSpPr>
        <p:spPr>
          <a:xfrm>
            <a:off x="471055" y="1551709"/>
            <a:ext cx="351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is a universal hash family if:</a:t>
            </a:r>
          </a:p>
        </p:txBody>
      </p:sp>
    </p:spTree>
    <p:extLst>
      <p:ext uri="{BB962C8B-B14F-4D97-AF65-F5344CB8AC3E}">
        <p14:creationId xmlns:p14="http://schemas.microsoft.com/office/powerpoint/2010/main" val="126149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515350" cy="5032375"/>
          </a:xfrm>
        </p:spPr>
        <p:txBody>
          <a:bodyPr>
            <a:normAutofit/>
          </a:bodyPr>
          <a:lstStyle/>
          <a:p>
            <a:r>
              <a:rPr lang="en-US" dirty="0"/>
              <a:t>We can build a hash table that supports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/>
              <a:t>in O(1) expected time</a:t>
            </a:r>
          </a:p>
          <a:p>
            <a:r>
              <a:rPr lang="en-US" dirty="0"/>
              <a:t>Requires O(n log(M)) bits of space.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O(n) buckets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O(n) items with log(M) bits per item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O(log(M)) to store the hash function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2F545-2882-B545-B39B-A50C8B7141D1}"/>
              </a:ext>
            </a:extLst>
          </p:cNvPr>
          <p:cNvSpPr txBox="1"/>
          <p:nvPr/>
        </p:nvSpPr>
        <p:spPr>
          <a:xfrm>
            <a:off x="5501898" y="0"/>
            <a:ext cx="3642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Hashing a universe of size M into n buckets, where at most n of the items in M ever show up.</a:t>
            </a:r>
          </a:p>
        </p:txBody>
      </p:sp>
    </p:spTree>
    <p:extLst>
      <p:ext uri="{BB962C8B-B14F-4D97-AF65-F5344CB8AC3E}">
        <p14:creationId xmlns:p14="http://schemas.microsoft.com/office/powerpoint/2010/main" val="20986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it for data structures </a:t>
            </a:r>
            <a:br>
              <a:rPr lang="en-US" dirty="0"/>
            </a:br>
            <a:r>
              <a:rPr lang="en-US" dirty="0"/>
              <a:t>(for now)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5852"/>
            <a:ext cx="9144000" cy="2251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6425" y="4037428"/>
            <a:ext cx="603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Data Structure: </a:t>
            </a:r>
            <a:r>
              <a:rPr lang="en-US" sz="2800" dirty="0" err="1">
                <a:solidFill>
                  <a:schemeClr val="bg2"/>
                </a:solidFill>
              </a:rPr>
              <a:t>RBTrees</a:t>
            </a:r>
            <a:r>
              <a:rPr lang="en-US" sz="2800" dirty="0">
                <a:solidFill>
                  <a:schemeClr val="bg2"/>
                </a:solidFill>
              </a:rPr>
              <a:t> and Hash Tables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9144" y="5439836"/>
            <a:ext cx="700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Now we can use these going forward!</a:t>
            </a:r>
          </a:p>
        </p:txBody>
      </p:sp>
    </p:spTree>
    <p:extLst>
      <p:ext uri="{BB962C8B-B14F-4D97-AF65-F5344CB8AC3E}">
        <p14:creationId xmlns:p14="http://schemas.microsoft.com/office/powerpoint/2010/main" val="2004012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106" y="0"/>
            <a:ext cx="5298568" cy="4255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67649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 algorithms!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 for Lecture 9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Intro to graphs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Next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94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76098"/>
            <a:ext cx="7886700" cy="1325563"/>
          </a:xfrm>
        </p:spPr>
        <p:txBody>
          <a:bodyPr/>
          <a:lstStyle/>
          <a:p>
            <a:r>
              <a:rPr lang="en-US" dirty="0"/>
              <a:t>Today: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501661"/>
            <a:ext cx="7886700" cy="1675301"/>
          </a:xfrm>
        </p:spPr>
        <p:txBody>
          <a:bodyPr>
            <a:normAutofit/>
          </a:bodyPr>
          <a:lstStyle/>
          <a:p>
            <a:r>
              <a:rPr lang="en-US" sz="3200" dirty="0"/>
              <a:t>Hash tables:</a:t>
            </a:r>
          </a:p>
          <a:p>
            <a:pPr lvl="1"/>
            <a:r>
              <a:rPr lang="en-US" sz="2800" dirty="0"/>
              <a:t>O(1) expected time </a:t>
            </a:r>
            <a:r>
              <a:rPr lang="en-US" sz="2800" dirty="0">
                <a:solidFill>
                  <a:schemeClr val="accent4"/>
                </a:solidFill>
              </a:rPr>
              <a:t>INSERT</a:t>
            </a:r>
            <a:r>
              <a:rPr lang="en-US" sz="2800" dirty="0"/>
              <a:t>/</a:t>
            </a: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  <a:p>
            <a:r>
              <a:rPr lang="en-US" sz="2400" dirty="0"/>
              <a:t>Worse worst-case performance, but often great in practice.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19749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Last time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500797"/>
            <a:ext cx="7886700" cy="167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Self balancing trees:</a:t>
            </a:r>
          </a:p>
          <a:p>
            <a:pPr lvl="1"/>
            <a:r>
              <a:rPr lang="en-US" sz="2800" dirty="0"/>
              <a:t>O(log(n)) deterministic </a:t>
            </a:r>
            <a:r>
              <a:rPr lang="en-US" sz="2800" dirty="0">
                <a:solidFill>
                  <a:schemeClr val="accent4"/>
                </a:solidFill>
              </a:rPr>
              <a:t>INSERT</a:t>
            </a:r>
            <a:r>
              <a:rPr lang="en-US" sz="2800" dirty="0"/>
              <a:t>/</a:t>
            </a: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8257">
            <a:off x="7307392" y="4197014"/>
            <a:ext cx="1686025" cy="10524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9944" y="2539184"/>
            <a:ext cx="185693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prettysweet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98296" y="5950606"/>
            <a:ext cx="253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evensweeterinpractice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9649" y="6270387"/>
            <a:ext cx="734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accent4"/>
                </a:solidFill>
              </a:rPr>
              <a:t>eg</a:t>
            </a:r>
            <a:r>
              <a:rPr lang="en-US" dirty="0">
                <a:solidFill>
                  <a:schemeClr val="accent4"/>
                </a:solidFill>
              </a:rPr>
              <a:t>, Python’s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dict</a:t>
            </a:r>
            <a:r>
              <a:rPr lang="en-US" dirty="0">
                <a:solidFill>
                  <a:schemeClr val="accent4"/>
                </a:solidFill>
              </a:rPr>
              <a:t>, Java’s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HashSet</a:t>
            </a:r>
            <a:r>
              <a:rPr lang="en-US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HashMap</a:t>
            </a:r>
            <a:r>
              <a:rPr lang="en-US" dirty="0">
                <a:solidFill>
                  <a:schemeClr val="accent4"/>
                </a:solidFill>
              </a:rPr>
              <a:t>, C++’s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unordered_map</a:t>
            </a:r>
            <a:endParaRPr lang="en-US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r"/>
            <a:r>
              <a:rPr lang="en-US" dirty="0">
                <a:solidFill>
                  <a:schemeClr val="accent4"/>
                </a:solidFill>
              </a:rPr>
              <a:t>Hash tables are used for databases, caching, object representation, 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6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9807"/>
          </a:xfrm>
        </p:spPr>
        <p:txBody>
          <a:bodyPr>
            <a:normAutofit/>
          </a:bodyPr>
          <a:lstStyle/>
          <a:p>
            <a:r>
              <a:rPr lang="en-US" dirty="0"/>
              <a:t>One way to get O(1)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3659"/>
            <a:ext cx="7886700" cy="4351338"/>
          </a:xfrm>
        </p:spPr>
        <p:txBody>
          <a:bodyPr/>
          <a:lstStyle/>
          <a:p>
            <a:r>
              <a:rPr lang="en-US" dirty="0"/>
              <a:t>Say all keys are in the set {1,2,3,4,5,6,7,8,9}. </a:t>
            </a:r>
          </a:p>
          <a:p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6501" y="1780802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0739" y="1776342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76952" y="1776342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8058" y="1775045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85489" y="5049669"/>
            <a:ext cx="630924" cy="1105465"/>
            <a:chOff x="628650" y="3152633"/>
            <a:chExt cx="889379" cy="2115403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474033" y="5049670"/>
            <a:ext cx="630924" cy="1105465"/>
            <a:chOff x="628650" y="3152633"/>
            <a:chExt cx="889379" cy="211540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474478" y="5049671"/>
            <a:ext cx="630924" cy="1105465"/>
            <a:chOff x="628650" y="3152633"/>
            <a:chExt cx="889379" cy="211540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463023" y="5049672"/>
            <a:ext cx="630924" cy="1105465"/>
            <a:chOff x="628650" y="3152633"/>
            <a:chExt cx="889379" cy="2115403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409409" y="5049672"/>
            <a:ext cx="630924" cy="1105465"/>
            <a:chOff x="628650" y="3152633"/>
            <a:chExt cx="889379" cy="211540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7310873" y="5049672"/>
            <a:ext cx="630924" cy="1105465"/>
            <a:chOff x="628650" y="3152633"/>
            <a:chExt cx="889379" cy="2115403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8161400" y="5049672"/>
            <a:ext cx="630924" cy="1105465"/>
            <a:chOff x="628650" y="3152633"/>
            <a:chExt cx="889379" cy="2115403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83580" y="5049670"/>
            <a:ext cx="630924" cy="1105465"/>
            <a:chOff x="628650" y="3152633"/>
            <a:chExt cx="889379" cy="211540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584025" y="5049671"/>
            <a:ext cx="630924" cy="1105465"/>
            <a:chOff x="628650" y="3152633"/>
            <a:chExt cx="889379" cy="2115403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/>
          <p:cNvSpPr/>
          <p:nvPr/>
        </p:nvSpPr>
        <p:spPr>
          <a:xfrm>
            <a:off x="3601586" y="626034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602030" y="626034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602474" y="625728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535216" y="622692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467958" y="622386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282167" y="619350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213135" y="5452954"/>
            <a:ext cx="546901" cy="648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514758" y="5452954"/>
            <a:ext cx="535272" cy="651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37224" y="5452954"/>
            <a:ext cx="535568" cy="682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526213" y="5452954"/>
            <a:ext cx="530679" cy="6599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14367" y="624684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714811" y="624684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616275" y="6245313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323711" y="267159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291071" y="362836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263794" y="3628363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2838734" y="4517409"/>
            <a:ext cx="0" cy="750627"/>
          </a:xfrm>
          <a:prstGeom prst="straightConnector1">
            <a:avLst/>
          </a:prstGeom>
          <a:ln w="76200">
            <a:solidFill>
              <a:srgbClr val="CF6E6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983684" y="4476466"/>
            <a:ext cx="161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3 is here.</a:t>
            </a:r>
          </a:p>
        </p:txBody>
      </p:sp>
      <p:sp>
        <p:nvSpPr>
          <p:cNvPr id="77" name="TextBox 76"/>
          <p:cNvSpPr txBox="1"/>
          <p:nvPr/>
        </p:nvSpPr>
        <p:spPr>
          <a:xfrm rot="2030683">
            <a:off x="1276508" y="4343973"/>
            <a:ext cx="1278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2 isn’t in the data structure.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028433" y="365125"/>
            <a:ext cx="196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This is called “direct addressing”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EDA2859-22A7-CA4B-9C5F-D739154CB1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094" y="3230016"/>
            <a:ext cx="1173807" cy="159875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315BD86-53AA-9F42-8251-85C2F308C738}"/>
              </a:ext>
            </a:extLst>
          </p:cNvPr>
          <p:cNvSpPr txBox="1"/>
          <p:nvPr/>
        </p:nvSpPr>
        <p:spPr>
          <a:xfrm>
            <a:off x="5593451" y="2839383"/>
            <a:ext cx="2603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 we delegating to hardware/memory? What are the assumptions behind our model of computation?</a:t>
            </a:r>
          </a:p>
        </p:txBody>
      </p:sp>
    </p:spTree>
    <p:extLst>
      <p:ext uri="{BB962C8B-B14F-4D97-AF65-F5344CB8AC3E}">
        <p14:creationId xmlns:p14="http://schemas.microsoft.com/office/powerpoint/2010/main" val="2910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202 -0.5338 L 5E-6 -1.11111E-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1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177 -0.53009 L -1.66667E-6 -2.59259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5 -0.53241 L -8.33333E-7 2.59259E-6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98 -0.52894 L 1.66667E-6 0.00347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9" y="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4" grpId="1" animBg="1"/>
      <p:bldP spid="55" grpId="0" animBg="1"/>
      <p:bldP spid="55" grpId="1" animBg="1"/>
      <p:bldP spid="55" grpId="2" animBg="1"/>
      <p:bldP spid="56" grpId="0" animBg="1"/>
      <p:bldP spid="56" grpId="1" animBg="1"/>
      <p:bldP spid="57" grpId="0" animBg="1"/>
      <p:bldP spid="57" grpId="1" animBg="1"/>
      <p:bldP spid="68" grpId="0"/>
      <p:bldP spid="69" grpId="0"/>
      <p:bldP spid="70" grpId="0"/>
      <p:bldP spid="71" grpId="0" animBg="1"/>
      <p:bldP spid="72" grpId="0" animBg="1"/>
      <p:bldP spid="73" grpId="0" animBg="1"/>
      <p:bldP spid="76" grpId="0"/>
      <p:bldP spid="77" grpId="0"/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6289</TotalTime>
  <Words>5228</Words>
  <Application>Microsoft Macintosh PowerPoint</Application>
  <PresentationFormat>On-screen Show (4:3)</PresentationFormat>
  <Paragraphs>946</Paragraphs>
  <Slides>74</Slides>
  <Notes>2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Courier</vt:lpstr>
      <vt:lpstr>Office Theme</vt:lpstr>
      <vt:lpstr>Lecture 8</vt:lpstr>
      <vt:lpstr>Exam Timing Announcement:</vt:lpstr>
      <vt:lpstr>Exam Timing Announcement:</vt:lpstr>
      <vt:lpstr>Other Announcements:</vt:lpstr>
      <vt:lpstr>Today: hashing</vt:lpstr>
      <vt:lpstr>Outline</vt:lpstr>
      <vt:lpstr>Goal</vt:lpstr>
      <vt:lpstr>Today:</vt:lpstr>
      <vt:lpstr>One way to get O(1) time</vt:lpstr>
      <vt:lpstr>That should look familiar</vt:lpstr>
      <vt:lpstr>Solution?</vt:lpstr>
      <vt:lpstr>Problem…</vt:lpstr>
      <vt:lpstr>Hash tables</vt:lpstr>
      <vt:lpstr>But first!  Terminology.</vt:lpstr>
      <vt:lpstr>Hash Functions</vt:lpstr>
      <vt:lpstr>Hash Tables (with chaining)</vt:lpstr>
      <vt:lpstr>Aside: Hash tables with open addressing</vt:lpstr>
      <vt:lpstr>Hash Tables (with chaining)</vt:lpstr>
      <vt:lpstr>What we want from a hash table</vt:lpstr>
      <vt:lpstr>Worst-case analysis</vt:lpstr>
      <vt:lpstr>This is impossible!</vt:lpstr>
      <vt:lpstr>We really can’t beat the bad guy here.</vt:lpstr>
      <vt:lpstr>Solution: Randomness</vt:lpstr>
      <vt:lpstr>The game</vt:lpstr>
      <vt:lpstr>Example of a random hash function</vt:lpstr>
      <vt:lpstr>Randomness helps</vt:lpstr>
      <vt:lpstr>What do we want? </vt:lpstr>
      <vt:lpstr>More precisely</vt:lpstr>
      <vt:lpstr>So we want:</vt:lpstr>
      <vt:lpstr>Aside</vt:lpstr>
      <vt:lpstr>This distinction came up on your pre-lecture exercise!</vt:lpstr>
      <vt:lpstr>So we want:</vt:lpstr>
      <vt:lpstr>Expected number of items in u_i’s bucket?</vt:lpstr>
      <vt:lpstr>A uniformly random hash function leads to balanced buckets</vt:lpstr>
      <vt:lpstr>What’s wrong with this plan?</vt:lpstr>
      <vt:lpstr>A uniformly random hash function is not a good idea.</vt:lpstr>
      <vt:lpstr>Another way to say this</vt:lpstr>
      <vt:lpstr>Another thought…</vt:lpstr>
      <vt:lpstr>Could we store a uniformly random h without using a lookup table?</vt:lpstr>
      <vt:lpstr>Aside: description length</vt:lpstr>
      <vt:lpstr>Could we store a uniformly random h without using a lookup table?</vt:lpstr>
      <vt:lpstr>We need Mlog(n) bits to store a random hash function h:U -&gt; {1,…,n}</vt:lpstr>
      <vt:lpstr>PowerPoint Presentation</vt:lpstr>
      <vt:lpstr>Solution</vt:lpstr>
      <vt:lpstr>Outline</vt:lpstr>
      <vt:lpstr>Hash families</vt:lpstr>
      <vt:lpstr>Example:  a smaller hash family</vt:lpstr>
      <vt:lpstr>The game</vt:lpstr>
      <vt:lpstr>This is not a very good hash family</vt:lpstr>
      <vt:lpstr>The game</vt:lpstr>
      <vt:lpstr>Outline</vt:lpstr>
      <vt:lpstr>How to pick the hash family?</vt:lpstr>
      <vt:lpstr>Expected number of items in ui’s bucket?</vt:lpstr>
      <vt:lpstr>Strategy</vt:lpstr>
      <vt:lpstr>So the whole scheme will be</vt:lpstr>
      <vt:lpstr>Universal hash family</vt:lpstr>
      <vt:lpstr>Example</vt:lpstr>
      <vt:lpstr>Non-example</vt:lpstr>
      <vt:lpstr>Non-example</vt:lpstr>
      <vt:lpstr>A small universal hash family??</vt:lpstr>
      <vt:lpstr>Say what?</vt:lpstr>
      <vt:lpstr>h takes O(log M) bits to store</vt:lpstr>
      <vt:lpstr>Why does this work?</vt:lpstr>
      <vt:lpstr>But let’s check that it does work</vt:lpstr>
      <vt:lpstr>So the whole scheme will be</vt:lpstr>
      <vt:lpstr>Outline</vt:lpstr>
      <vt:lpstr>Want O(1) INSERT/DELETE/SEARCH</vt:lpstr>
      <vt:lpstr>We studied  this game</vt:lpstr>
      <vt:lpstr>Uniformly random h was good</vt:lpstr>
      <vt:lpstr>Uniformly random h was bad</vt:lpstr>
      <vt:lpstr>Universal Hash Families </vt:lpstr>
      <vt:lpstr>Conclusion:</vt:lpstr>
      <vt:lpstr>That’s it for data structures  (for now)</vt:lpstr>
      <vt:lpstr>Before 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8</dc:title>
  <dc:creator>Mary Katherine Wootters</dc:creator>
  <cp:lastModifiedBy>Nima Anari</cp:lastModifiedBy>
  <cp:revision>182</cp:revision>
  <cp:lastPrinted>2020-02-03T07:32:29Z</cp:lastPrinted>
  <dcterms:created xsi:type="dcterms:W3CDTF">2017-04-25T03:21:42Z</dcterms:created>
  <dcterms:modified xsi:type="dcterms:W3CDTF">2021-02-08T16:50:54Z</dcterms:modified>
</cp:coreProperties>
</file>