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8"/>
  </p:notesMasterIdLst>
  <p:sldIdLst>
    <p:sldId id="256" r:id="rId2"/>
    <p:sldId id="405" r:id="rId3"/>
    <p:sldId id="394" r:id="rId4"/>
    <p:sldId id="261" r:id="rId5"/>
    <p:sldId id="258" r:id="rId6"/>
    <p:sldId id="401" r:id="rId7"/>
    <p:sldId id="319" r:id="rId8"/>
    <p:sldId id="402" r:id="rId9"/>
    <p:sldId id="404" r:id="rId10"/>
    <p:sldId id="400" r:id="rId11"/>
    <p:sldId id="384" r:id="rId12"/>
    <p:sldId id="385" r:id="rId13"/>
    <p:sldId id="386" r:id="rId14"/>
    <p:sldId id="387" r:id="rId15"/>
    <p:sldId id="388" r:id="rId16"/>
    <p:sldId id="367" r:id="rId17"/>
    <p:sldId id="374" r:id="rId18"/>
    <p:sldId id="318" r:id="rId19"/>
    <p:sldId id="375" r:id="rId20"/>
    <p:sldId id="390" r:id="rId21"/>
    <p:sldId id="376" r:id="rId22"/>
    <p:sldId id="341" r:id="rId23"/>
    <p:sldId id="342" r:id="rId24"/>
    <p:sldId id="343" r:id="rId25"/>
    <p:sldId id="345" r:id="rId26"/>
    <p:sldId id="346" r:id="rId27"/>
    <p:sldId id="365" r:id="rId28"/>
    <p:sldId id="262" r:id="rId29"/>
    <p:sldId id="352" r:id="rId30"/>
    <p:sldId id="353" r:id="rId31"/>
    <p:sldId id="354" r:id="rId32"/>
    <p:sldId id="355" r:id="rId33"/>
    <p:sldId id="357" r:id="rId34"/>
    <p:sldId id="358" r:id="rId35"/>
    <p:sldId id="359" r:id="rId36"/>
    <p:sldId id="360" r:id="rId37"/>
    <p:sldId id="361" r:id="rId38"/>
    <p:sldId id="362" r:id="rId39"/>
    <p:sldId id="368" r:id="rId40"/>
    <p:sldId id="363" r:id="rId41"/>
    <p:sldId id="364" r:id="rId42"/>
    <p:sldId id="369" r:id="rId43"/>
    <p:sldId id="370" r:id="rId44"/>
    <p:sldId id="371" r:id="rId45"/>
    <p:sldId id="292" r:id="rId46"/>
    <p:sldId id="265" r:id="rId47"/>
    <p:sldId id="263" r:id="rId48"/>
    <p:sldId id="329" r:id="rId49"/>
    <p:sldId id="293" r:id="rId50"/>
    <p:sldId id="395" r:id="rId51"/>
    <p:sldId id="294" r:id="rId52"/>
    <p:sldId id="372" r:id="rId53"/>
    <p:sldId id="297" r:id="rId54"/>
    <p:sldId id="296" r:id="rId55"/>
    <p:sldId id="298" r:id="rId56"/>
    <p:sldId id="300" r:id="rId57"/>
    <p:sldId id="396" r:id="rId58"/>
    <p:sldId id="306" r:id="rId59"/>
    <p:sldId id="324" r:id="rId60"/>
    <p:sldId id="307" r:id="rId61"/>
    <p:sldId id="308" r:id="rId62"/>
    <p:sldId id="309" r:id="rId63"/>
    <p:sldId id="310" r:id="rId64"/>
    <p:sldId id="403" r:id="rId65"/>
    <p:sldId id="312" r:id="rId66"/>
    <p:sldId id="313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25"/>
    <a:srgbClr val="FF00EB"/>
    <a:srgbClr val="FF8200"/>
    <a:srgbClr val="ECDBF5"/>
    <a:srgbClr val="0051FF"/>
    <a:srgbClr val="4C206E"/>
    <a:srgbClr val="FF9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/>
    <p:restoredTop sz="92721"/>
  </p:normalViewPr>
  <p:slideViewPr>
    <p:cSldViewPr snapToGrid="0" snapToObjects="1">
      <p:cViewPr varScale="1">
        <p:scale>
          <a:sx n="118" d="100"/>
          <a:sy n="118" d="100"/>
        </p:scale>
        <p:origin x="22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1A995-36C9-1C4B-92F1-874F9DFE7E7D}" type="datetimeFigureOut">
              <a:rPr lang="en-US" smtClean="0"/>
              <a:t>2/20/22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061C1-965D-044E-B44D-B88191E3D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7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061C1-965D-044E-B44D-B88191E3D6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061C1-965D-044E-B44D-B88191E3D6F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4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30B9-617B-644B-982C-B6EC4913F914}" type="datetime1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6641-0B26-CD4C-81EA-E82ECB7A8E98}" type="datetime1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8DD5-D0BF-DE44-BF71-8A651EE8B189}" type="datetime1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A4BA-87FF-9541-8814-144EDBD19E8E}" type="datetime1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8F3-28FD-724B-92AD-A2E661DEA72F}" type="datetime1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010D-A970-F549-8D7D-6508E010C72A}" type="datetime1">
              <a:rPr lang="en-US" smtClean="0"/>
              <a:t>2/20/22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75A1-1D1D-3246-92E1-79151FA9BB56}" type="datetime1">
              <a:rPr lang="en-US" smtClean="0"/>
              <a:t>2/20/22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3411-1C3D-2A48-AFAE-C116210EAA31}" type="datetime1">
              <a:rPr lang="en-US" smtClean="0"/>
              <a:t>2/20/22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C2DA-A717-CB48-9120-F5911649C0F4}" type="datetime1">
              <a:rPr lang="en-US" smtClean="0"/>
              <a:t>2/20/22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7C2F-60DF-844B-A9B0-F59F4C32B152}" type="datetime1">
              <a:rPr lang="en-US" smtClean="0"/>
              <a:t>2/20/22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7F92-2032-9B48-9F8D-084AB414F584}" type="datetime1">
              <a:rPr lang="en-US" smtClean="0"/>
              <a:t>2/20/22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EEBAA-88C1-1043-9162-ACF2DFD6BD0D}" type="datetime1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1EE34-B5EC-3346-996B-F676A1369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0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50.png"/><Relationship Id="rId4" Type="http://schemas.openxmlformats.org/officeDocument/2006/relationships/image" Target="../media/image12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3.png"/><Relationship Id="rId5" Type="http://schemas.openxmlformats.org/officeDocument/2006/relationships/image" Target="../media/image400.png"/><Relationship Id="rId10" Type="http://schemas.openxmlformats.org/officeDocument/2006/relationships/image" Target="../media/image50.png"/><Relationship Id="rId4" Type="http://schemas.openxmlformats.org/officeDocument/2006/relationships/image" Target="../media/image12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5" Type="http://schemas.openxmlformats.org/officeDocument/2006/relationships/image" Target="../media/image51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5" Type="http://schemas.openxmlformats.org/officeDocument/2006/relationships/image" Target="../media/image41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5" Type="http://schemas.openxmlformats.org/officeDocument/2006/relationships/image" Target="../media/image41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10.png"/><Relationship Id="rId7" Type="http://schemas.openxmlformats.org/officeDocument/2006/relationships/image" Target="../media/image7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480.png"/><Relationship Id="rId4" Type="http://schemas.openxmlformats.org/officeDocument/2006/relationships/image" Target="../media/image520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480.png"/><Relationship Id="rId4" Type="http://schemas.openxmlformats.org/officeDocument/2006/relationships/image" Target="../media/image5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20.png"/><Relationship Id="rId4" Type="http://schemas.openxmlformats.org/officeDocument/2006/relationships/image" Target="../media/image4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20.png"/><Relationship Id="rId4" Type="http://schemas.openxmlformats.org/officeDocument/2006/relationships/image" Target="../media/image48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10.png"/><Relationship Id="rId7" Type="http://schemas.openxmlformats.org/officeDocument/2006/relationships/image" Target="../media/image7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480.png"/><Relationship Id="rId4" Type="http://schemas.openxmlformats.org/officeDocument/2006/relationships/image" Target="../media/image520.png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378" y="1947684"/>
            <a:ext cx="7772400" cy="1170461"/>
          </a:xfrm>
        </p:spPr>
        <p:txBody>
          <a:bodyPr/>
          <a:lstStyle/>
          <a:p>
            <a:r>
              <a:rPr lang="en-US" dirty="0"/>
              <a:t>Lecture 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202" y="3118145"/>
            <a:ext cx="6858000" cy="1655762"/>
          </a:xfrm>
        </p:spPr>
        <p:txBody>
          <a:bodyPr/>
          <a:lstStyle/>
          <a:p>
            <a:r>
              <a:rPr lang="en-US" dirty="0"/>
              <a:t>Bellman-Ford, Floyd-</a:t>
            </a:r>
            <a:r>
              <a:rPr lang="en-US" dirty="0" err="1"/>
              <a:t>Warshall</a:t>
            </a:r>
            <a:r>
              <a:rPr lang="en-US" dirty="0"/>
              <a:t>, </a:t>
            </a:r>
          </a:p>
          <a:p>
            <a:r>
              <a:rPr lang="en-US" dirty="0"/>
              <a:t>and Dynamic Programming!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94D4-A5D6-B44A-96F2-8A9D471CC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AC7CF-6E53-5447-A6EE-85E4A081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vs. Dijkstra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E8A0E-418C-044C-AA68-8263F6B61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Dijkstra: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Find the u with the smallest d[u]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Update u’s neighbors: d[v] = min( d[v], d[u] + w(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) )</a:t>
            </a:r>
          </a:p>
          <a:p>
            <a:pPr lvl="1"/>
            <a:endParaRPr lang="en-US" dirty="0"/>
          </a:p>
          <a:p>
            <a:r>
              <a:rPr lang="en-US" dirty="0"/>
              <a:t>Bellman-Ford: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Don’t bother finding the u with the smallest d[u]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Everyone updates!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4367E-86FB-8E47-93DE-635EC59D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9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/>
          <p:cNvSpPr/>
          <p:nvPr/>
        </p:nvSpPr>
        <p:spPr>
          <a:xfrm>
            <a:off x="3920920" y="396015"/>
            <a:ext cx="228344" cy="1971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626893" y="428773"/>
            <a:ext cx="228344" cy="1971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4149264" y="494596"/>
            <a:ext cx="477629" cy="32758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220424" y="459832"/>
            <a:ext cx="228344" cy="1971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926397" y="492590"/>
            <a:ext cx="228344" cy="1971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5415328" y="628120"/>
            <a:ext cx="625241" cy="61632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4"/>
            </a:solidFill>
            <a:head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415328" y="488706"/>
            <a:ext cx="625241" cy="3884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4"/>
            </a:solidFill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907878" y="288172"/>
            <a:ext cx="47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7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09081" y="1525144"/>
            <a:ext cx="4401580" cy="2596937"/>
            <a:chOff x="509081" y="1525144"/>
            <a:chExt cx="4401580" cy="2596937"/>
          </a:xfrm>
        </p:grpSpPr>
        <p:grpSp>
          <p:nvGrpSpPr>
            <p:cNvPr id="24" name="Group 23"/>
            <p:cNvGrpSpPr/>
            <p:nvPr/>
          </p:nvGrpSpPr>
          <p:grpSpPr>
            <a:xfrm>
              <a:off x="526039" y="1525144"/>
              <a:ext cx="4384622" cy="1987322"/>
              <a:chOff x="526039" y="1525144"/>
              <a:chExt cx="4384622" cy="19873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Rectangle 81"/>
              <p:cNvSpPr/>
              <p:nvPr/>
            </p:nvSpPr>
            <p:spPr>
              <a:xfrm>
                <a:off x="3926028" y="24572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58" name="Rectangle 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9" name="Rectangle 5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Rectangle 59"/>
                      <p:cNvSpPr/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0" name="Rectangle 5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2593178" y="2312970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280522" y="2312969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CF6E6C"/>
                      </a:solidFill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3967866" y="2312969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CF6E6C"/>
                      </a:solidFill>
                    </a:endParaRPr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4647487" y="2312969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2593178" y="291992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3280522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3967866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CF6E6C"/>
                      </a:solidFill>
                    </a:endParaRP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4647487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CF6E6C"/>
                      </a:solidFill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3908655" y="3083294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7" name="Rectangle 66"/>
            <p:cNvSpPr/>
            <p:nvPr/>
          </p:nvSpPr>
          <p:spPr>
            <a:xfrm>
              <a:off x="1162119" y="3687363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849463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36807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F6E6C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216428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F6E6C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9081" y="3660416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(3)</a:t>
              </a:r>
              <a:endParaRPr lang="en-US" sz="24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891697" y="3692909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1143442" y="438536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830786" y="438535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517740" y="43960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225857" y="4402162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90404" y="435841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87" name="Rectangle 86"/>
          <p:cNvSpPr/>
          <p:nvPr/>
        </p:nvSpPr>
        <p:spPr>
          <a:xfrm>
            <a:off x="3873020" y="439090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B1D2FA8-5284-434B-A48E-30CF7752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25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09081" y="1525144"/>
            <a:ext cx="4401580" cy="2596937"/>
            <a:chOff x="509081" y="1525144"/>
            <a:chExt cx="4401580" cy="2596937"/>
          </a:xfrm>
        </p:grpSpPr>
        <p:grpSp>
          <p:nvGrpSpPr>
            <p:cNvPr id="24" name="Group 23"/>
            <p:cNvGrpSpPr/>
            <p:nvPr/>
          </p:nvGrpSpPr>
          <p:grpSpPr>
            <a:xfrm>
              <a:off x="526039" y="1525144"/>
              <a:ext cx="4384622" cy="1987322"/>
              <a:chOff x="526039" y="1525144"/>
              <a:chExt cx="4384622" cy="19873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Rectangle 81"/>
              <p:cNvSpPr/>
              <p:nvPr/>
            </p:nvSpPr>
            <p:spPr>
              <a:xfrm>
                <a:off x="3926028" y="24572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58" name="Rectangle 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9" name="Rectangle 5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Rectangle 59"/>
                      <p:cNvSpPr/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0" name="Rectangle 5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2593178" y="2312970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280522" y="2312969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Rectangle 64"/>
                      <p:cNvSpPr/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rgbClr val="CF6E6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5" name="Rectangle 6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Rectangle 65"/>
                      <p:cNvSpPr/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6" name="Rectangle 6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8" name="Rectangle 67"/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2593178" y="291992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3280522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3967866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CF6E6C"/>
                      </a:solidFill>
                    </a:endParaRP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4647487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CF6E6C"/>
                      </a:solidFill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3908655" y="3083294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7" name="Rectangle 66"/>
            <p:cNvSpPr/>
            <p:nvPr/>
          </p:nvSpPr>
          <p:spPr>
            <a:xfrm>
              <a:off x="1162119" y="3687363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849463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36807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F6E6C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216428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F6E6C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9081" y="3660416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(3)</a:t>
              </a:r>
              <a:endParaRPr lang="en-US" sz="24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891697" y="3692909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1143442" y="438536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830786" y="438535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518130" y="439738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197751" y="438535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90404" y="435841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87" name="Rectangle 86"/>
          <p:cNvSpPr/>
          <p:nvPr/>
        </p:nvSpPr>
        <p:spPr>
          <a:xfrm>
            <a:off x="3873020" y="439090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42CEFF1-EAD0-7F49-B68A-464AC508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0C57107-792D-C64E-88E1-5D9AB6F446F0}"/>
                  </a:ext>
                </a:extLst>
              </p:cNvPr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0C57107-792D-C64E-88E1-5D9AB6F446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11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10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45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09081" y="1525144"/>
            <a:ext cx="4401580" cy="2596937"/>
            <a:chOff x="509081" y="1525144"/>
            <a:chExt cx="4401580" cy="2596937"/>
          </a:xfrm>
        </p:grpSpPr>
        <p:grpSp>
          <p:nvGrpSpPr>
            <p:cNvPr id="24" name="Group 23"/>
            <p:cNvGrpSpPr/>
            <p:nvPr/>
          </p:nvGrpSpPr>
          <p:grpSpPr>
            <a:xfrm>
              <a:off x="526039" y="1525144"/>
              <a:ext cx="4384622" cy="1987322"/>
              <a:chOff x="526039" y="1525144"/>
              <a:chExt cx="4384622" cy="19873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Rectangle 81"/>
              <p:cNvSpPr/>
              <p:nvPr/>
            </p:nvSpPr>
            <p:spPr>
              <a:xfrm>
                <a:off x="3926028" y="24572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58" name="Rectangle 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9" name="Rectangle 5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Rectangle 59"/>
                      <p:cNvSpPr/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0" name="Rectangle 5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2593178" y="2312970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280522" y="2312969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Rectangle 64"/>
                      <p:cNvSpPr/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rgbClr val="CF6E6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5" name="Rectangle 6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Rectangle 65"/>
                      <p:cNvSpPr/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6" name="Rectangle 6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8" name="Rectangle 67"/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2593178" y="291992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3280522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3967866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4647487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45</a:t>
                    </a: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3908655" y="3083294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23</a:t>
                  </a:r>
                </a:p>
              </p:txBody>
            </p:sp>
          </p:grpSp>
        </p:grpSp>
        <p:sp>
          <p:nvSpPr>
            <p:cNvPr id="67" name="Rectangle 66"/>
            <p:cNvSpPr/>
            <p:nvPr/>
          </p:nvSpPr>
          <p:spPr>
            <a:xfrm>
              <a:off x="1162119" y="3687363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849463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36807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F6E6C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216428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F6E6C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9081" y="3660416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(3)</a:t>
              </a:r>
              <a:endParaRPr lang="en-US" sz="24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891697" y="3692909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1143442" y="438536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830786" y="438535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518130" y="4398302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197751" y="438535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90404" y="435841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87" name="Rectangle 86"/>
          <p:cNvSpPr/>
          <p:nvPr/>
        </p:nvSpPr>
        <p:spPr>
          <a:xfrm>
            <a:off x="3873020" y="439090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8E48CD5D-A331-1C42-BF2C-32093C01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5675660-8C47-9348-AC8E-4F6D7502EB7E}"/>
                  </a:ext>
                </a:extLst>
              </p:cNvPr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5675660-8C47-9348-AC8E-4F6D7502E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11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83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09081" y="1525144"/>
            <a:ext cx="4401580" cy="2596937"/>
            <a:chOff x="509081" y="1525144"/>
            <a:chExt cx="4401580" cy="2596937"/>
          </a:xfrm>
        </p:grpSpPr>
        <p:grpSp>
          <p:nvGrpSpPr>
            <p:cNvPr id="24" name="Group 23"/>
            <p:cNvGrpSpPr/>
            <p:nvPr/>
          </p:nvGrpSpPr>
          <p:grpSpPr>
            <a:xfrm>
              <a:off x="526039" y="1525144"/>
              <a:ext cx="4384622" cy="1987322"/>
              <a:chOff x="526039" y="1525144"/>
              <a:chExt cx="4384622" cy="19873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Rectangle 81"/>
              <p:cNvSpPr/>
              <p:nvPr/>
            </p:nvSpPr>
            <p:spPr>
              <a:xfrm>
                <a:off x="3926028" y="24572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58" name="Rectangle 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9" name="Rectangle 5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Rectangle 59"/>
                      <p:cNvSpPr/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0" name="Rectangle 5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2593178" y="2312970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280522" y="2312969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Rectangle 64"/>
                      <p:cNvSpPr/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rgbClr val="CF6E6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5" name="Rectangle 6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Rectangle 65"/>
                      <p:cNvSpPr/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6" name="Rectangle 6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8" name="Rectangle 67"/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2593178" y="291992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3280522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3967866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4647487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45</a:t>
                    </a: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3908655" y="3083294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23</a:t>
                  </a:r>
                </a:p>
              </p:txBody>
            </p:sp>
          </p:grpSp>
        </p:grpSp>
        <p:sp>
          <p:nvSpPr>
            <p:cNvPr id="67" name="Rectangle 66"/>
            <p:cNvSpPr/>
            <p:nvPr/>
          </p:nvSpPr>
          <p:spPr>
            <a:xfrm>
              <a:off x="1162119" y="3687363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849463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36807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216428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9081" y="3660416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(3)</a:t>
              </a:r>
              <a:endParaRPr lang="en-US" sz="24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891697" y="3692909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143442" y="438536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830786" y="438535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518130" y="4352983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197751" y="438535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90404" y="435841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87" name="Rectangle 86"/>
          <p:cNvSpPr/>
          <p:nvPr/>
        </p:nvSpPr>
        <p:spPr>
          <a:xfrm>
            <a:off x="3873020" y="439090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06C48691-CB4D-EE46-AA9B-EFAE63A9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22519AC-78C3-8449-A2FB-F627166D9379}"/>
                  </a:ext>
                </a:extLst>
              </p:cNvPr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22519AC-78C3-8449-A2FB-F627166D93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11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787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262180"/>
            <a:ext cx="7886700" cy="818860"/>
          </a:xfrm>
        </p:spPr>
        <p:txBody>
          <a:bodyPr/>
          <a:lstStyle/>
          <a:p>
            <a:r>
              <a:rPr lang="en-US" dirty="0"/>
              <a:t>Bellman-Ford</a:t>
            </a:r>
          </a:p>
        </p:txBody>
      </p:sp>
      <p:cxnSp>
        <p:nvCxnSpPr>
          <p:cNvPr id="4" name="Straight Connector 3"/>
          <p:cNvCxnSpPr>
            <a:stCxn id="6" idx="4"/>
            <a:endCxn id="9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4"/>
            <a:endCxn id="8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20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18" name="Straight Connector 17"/>
          <p:cNvCxnSpPr>
            <a:endCxn id="8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7" idx="0"/>
            <a:endCxn id="20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4852" y="1132605"/>
            <a:ext cx="350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far is a node from Gates?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09081" y="1525144"/>
            <a:ext cx="4401580" cy="2596937"/>
            <a:chOff x="509081" y="1525144"/>
            <a:chExt cx="4401580" cy="2596937"/>
          </a:xfrm>
        </p:grpSpPr>
        <p:grpSp>
          <p:nvGrpSpPr>
            <p:cNvPr id="24" name="Group 23"/>
            <p:cNvGrpSpPr/>
            <p:nvPr/>
          </p:nvGrpSpPr>
          <p:grpSpPr>
            <a:xfrm>
              <a:off x="526039" y="1525144"/>
              <a:ext cx="4384622" cy="1987322"/>
              <a:chOff x="526039" y="1525144"/>
              <a:chExt cx="4384622" cy="19873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Rectangle 81"/>
              <p:cNvSpPr/>
              <p:nvPr/>
            </p:nvSpPr>
            <p:spPr>
              <a:xfrm>
                <a:off x="3926028" y="24572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58" name="Rectangle 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9" name="Rectangle 5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Rectangle 59"/>
                      <p:cNvSpPr/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0" name="Rectangle 5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2593178" y="2312970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280522" y="2312969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Rectangle 64"/>
                      <p:cNvSpPr/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rgbClr val="CF6E6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5" name="Rectangle 6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Rectangle 65"/>
                      <p:cNvSpPr/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6" name="Rectangle 6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8" name="Rectangle 67"/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2593178" y="291992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3280522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3967866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4647487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45</a:t>
                    </a: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3908655" y="3083294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23</a:t>
                  </a:r>
                </a:p>
              </p:txBody>
            </p:sp>
          </p:grpSp>
        </p:grpSp>
        <p:sp>
          <p:nvSpPr>
            <p:cNvPr id="67" name="Rectangle 66"/>
            <p:cNvSpPr/>
            <p:nvPr/>
          </p:nvSpPr>
          <p:spPr>
            <a:xfrm>
              <a:off x="1162119" y="3687363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849463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36807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216428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9081" y="3660416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(3)</a:t>
              </a:r>
              <a:endParaRPr lang="en-US" sz="24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891697" y="3692909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143442" y="438536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830786" y="4430618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2518130" y="4398242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197751" y="4430618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90404" y="435841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87" name="Rectangle 86"/>
          <p:cNvSpPr/>
          <p:nvPr/>
        </p:nvSpPr>
        <p:spPr>
          <a:xfrm>
            <a:off x="3873020" y="443616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20D038-B4E0-DE4B-BD73-401014E064E3}"/>
              </a:ext>
            </a:extLst>
          </p:cNvPr>
          <p:cNvSpPr txBox="1"/>
          <p:nvPr/>
        </p:nvSpPr>
        <p:spPr>
          <a:xfrm>
            <a:off x="2305894" y="4959784"/>
            <a:ext cx="32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These are the final distances!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F1AA2DDD-B6D9-5241-AE4A-B41DB866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692DE6F-CB0B-8B44-A714-7455D54C2E6B}"/>
                  </a:ext>
                </a:extLst>
              </p:cNvPr>
              <p:cNvSpPr/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 )</a:t>
                </a:r>
              </a:p>
              <a:p>
                <a:pPr lvl="2"/>
                <a:r>
                  <a:rPr lang="en-US" sz="2000" dirty="0">
                    <a:solidFill>
                      <a:schemeClr val="accent4"/>
                    </a:solidFill>
                  </a:rPr>
                  <a:t>     where we are also taking the min over all u in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v.inNeighbors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692DE6F-CB0B-8B44-A714-7455D54C2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464419"/>
                <a:ext cx="7913141" cy="1323439"/>
              </a:xfrm>
              <a:prstGeom prst="rect">
                <a:avLst/>
              </a:prstGeom>
              <a:blipFill>
                <a:blip r:embed="rId11"/>
                <a:stretch>
                  <a:fillRect l="-641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48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61" y="164970"/>
            <a:ext cx="7886700" cy="1325563"/>
          </a:xfrm>
        </p:spPr>
        <p:txBody>
          <a:bodyPr/>
          <a:lstStyle/>
          <a:p>
            <a:r>
              <a:rPr lang="en-US" dirty="0"/>
              <a:t>Interpretation of d</a:t>
            </a:r>
            <a:r>
              <a:rPr lang="en-US" baseline="30000" dirty="0"/>
              <a:t>(</a:t>
            </a:r>
            <a:r>
              <a:rPr lang="en-US" baseline="30000" dirty="0" err="1"/>
              <a:t>i</a:t>
            </a:r>
            <a:r>
              <a:rPr lang="en-US" baseline="30000" dirty="0"/>
              <a:t>)</a:t>
            </a:r>
            <a:endParaRPr lang="en-US" sz="3600" b="1" baseline="30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00430" y="3119644"/>
            <a:ext cx="4406348" cy="3192255"/>
            <a:chOff x="504313" y="1525144"/>
            <a:chExt cx="4406348" cy="3192255"/>
          </a:xfrm>
        </p:grpSpPr>
        <p:grpSp>
          <p:nvGrpSpPr>
            <p:cNvPr id="5" name="Group 4"/>
            <p:cNvGrpSpPr/>
            <p:nvPr/>
          </p:nvGrpSpPr>
          <p:grpSpPr>
            <a:xfrm>
              <a:off x="509081" y="1525144"/>
              <a:ext cx="4401580" cy="2596937"/>
              <a:chOff x="509081" y="1525144"/>
              <a:chExt cx="4401580" cy="259693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3924812" y="188853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" name="Rectangle 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24812" y="1888537"/>
                      <a:ext cx="679621" cy="407774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/>
                      </a:stretch>
                    </a:blipFill>
                    <a:ln w="38100"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" name="Rectangle 19"/>
                <p:cNvSpPr/>
                <p:nvPr/>
              </p:nvSpPr>
              <p:spPr>
                <a:xfrm>
                  <a:off x="3926028" y="2457267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25</a:t>
                  </a: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526039" y="1525144"/>
                  <a:ext cx="4384622" cy="1987322"/>
                  <a:chOff x="526039" y="1525144"/>
                  <a:chExt cx="4384622" cy="1987322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526039" y="1525144"/>
                    <a:ext cx="4384622" cy="1987322"/>
                    <a:chOff x="1940140" y="1367323"/>
                    <a:chExt cx="4384622" cy="1987322"/>
                  </a:xfrm>
                </p:grpSpPr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2604182" y="1722604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" name="Rectangle 24"/>
                        <p:cNvSpPr/>
                        <p:nvPr/>
                      </p:nvSpPr>
                      <p:spPr>
                        <a:xfrm>
                          <a:off x="3291526" y="1722603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p:txBody>
                    </p:sp>
                  </mc:Choice>
                  <mc:Fallback xmlns="">
                    <p:sp>
                      <p:nvSpPr>
                        <p:cNvPr id="19" name="Rectangle 18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291526" y="1722603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3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" name="Rectangle 25"/>
                        <p:cNvSpPr/>
                        <p:nvPr/>
                      </p:nvSpPr>
                      <p:spPr>
                        <a:xfrm>
                          <a:off x="3978870" y="1722603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0" name="Rectangle 19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78870" y="1722603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4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7" name="Rectangle 26"/>
                        <p:cNvSpPr/>
                        <p:nvPr/>
                      </p:nvSpPr>
                      <p:spPr>
                        <a:xfrm>
                          <a:off x="4658491" y="1722603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1" name="Rectangle 20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58491" y="1722603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2628044" y="1367323"/>
                      <a:ext cx="369671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Gates  Packard CS161 Union  Dish      </a:t>
                      </a:r>
                    </a:p>
                  </p:txBody>
                </p: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1951144" y="1695657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baseline="30000" dirty="0"/>
                        <a:t>(0)</a:t>
                      </a:r>
                      <a:endParaRPr lang="en-US" sz="2400" dirty="0"/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2593178" y="2312970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31" name="Rectangle 30"/>
                    <p:cNvSpPr/>
                    <p:nvPr/>
                  </p:nvSpPr>
                  <p:spPr>
                    <a:xfrm>
                      <a:off x="3280522" y="2312969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2" name="Rectangle 31"/>
                        <p:cNvSpPr/>
                        <p:nvPr/>
                      </p:nvSpPr>
                      <p:spPr>
                        <a:xfrm>
                          <a:off x="3967866" y="2312969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F6E6C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" name="Rectangle 25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67866" y="2312969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3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3" name="Rectangle 32"/>
                        <p:cNvSpPr/>
                        <p:nvPr/>
                      </p:nvSpPr>
                      <p:spPr>
                        <a:xfrm>
                          <a:off x="4647487" y="2312969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7" name="Rectangle 26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47487" y="2312969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1940140" y="2286023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baseline="30000" dirty="0"/>
                        <a:t>(1)</a:t>
                      </a:r>
                      <a:endParaRPr lang="en-US" sz="2400" dirty="0"/>
                    </a:p>
                  </p:txBody>
                </p:sp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2593178" y="291992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3280522" y="2919926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3967866" y="2919926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38" name="Rectangle 37"/>
                    <p:cNvSpPr/>
                    <p:nvPr/>
                  </p:nvSpPr>
                  <p:spPr>
                    <a:xfrm>
                      <a:off x="4647487" y="2919926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p:txBody>
                </p:sp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1940140" y="2892980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baseline="30000" dirty="0"/>
                        <a:t>(2)</a:t>
                      </a:r>
                      <a:endParaRPr lang="en-US" sz="2400" dirty="0"/>
                    </a:p>
                  </p:txBody>
                </p:sp>
              </p:grpSp>
              <p:sp>
                <p:nvSpPr>
                  <p:cNvPr id="23" name="Rectangle 22"/>
                  <p:cNvSpPr/>
                  <p:nvPr/>
                </p:nvSpPr>
                <p:spPr>
                  <a:xfrm>
                    <a:off x="3908655" y="308329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23</a:t>
                    </a:r>
                  </a:p>
                </p:txBody>
              </p:sp>
            </p:grpSp>
          </p:grpSp>
          <p:sp>
            <p:nvSpPr>
              <p:cNvPr id="13" name="Rectangle 12"/>
              <p:cNvSpPr/>
              <p:nvPr/>
            </p:nvSpPr>
            <p:spPr>
              <a:xfrm>
                <a:off x="1162119" y="3687363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849463" y="3687362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536807" y="3687362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16428" y="3687362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9081" y="3660416"/>
                <a:ext cx="575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d</a:t>
                </a:r>
                <a:r>
                  <a:rPr lang="en-US" sz="2400" baseline="30000" dirty="0"/>
                  <a:t>(3)</a:t>
                </a:r>
                <a:endParaRPr lang="en-US" sz="24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91697" y="3692909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157351" y="4282681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4695" y="4282680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32039" y="4282680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1660" y="4282680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4313" y="4255734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(4)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86929" y="4288227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628650" y="1708836"/>
            <a:ext cx="4178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d</a:t>
            </a:r>
            <a:r>
              <a:rPr lang="en-US" sz="2400" baseline="30000" dirty="0">
                <a:solidFill>
                  <a:schemeClr val="accent4"/>
                </a:solidFill>
              </a:rPr>
              <a:t>(</a:t>
            </a:r>
            <a:r>
              <a:rPr lang="en-US" sz="2400" baseline="30000" dirty="0" err="1">
                <a:solidFill>
                  <a:schemeClr val="accent4"/>
                </a:solidFill>
              </a:rPr>
              <a:t>i</a:t>
            </a:r>
            <a:r>
              <a:rPr lang="en-US" sz="2400" baseline="30000" dirty="0">
                <a:solidFill>
                  <a:schemeClr val="accent4"/>
                </a:solidFill>
              </a:rPr>
              <a:t>)</a:t>
            </a:r>
            <a:r>
              <a:rPr lang="en-US" sz="2400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sz="2400" b="1" dirty="0">
                <a:solidFill>
                  <a:schemeClr val="accent4"/>
                </a:solidFill>
              </a:rPr>
              <a:t>with at most </a:t>
            </a:r>
            <a:r>
              <a:rPr lang="en-US" sz="2400" b="1" dirty="0" err="1">
                <a:solidFill>
                  <a:schemeClr val="accent4"/>
                </a:solidFill>
              </a:rPr>
              <a:t>i</a:t>
            </a:r>
            <a:r>
              <a:rPr lang="en-US" sz="2400" b="1" dirty="0">
                <a:solidFill>
                  <a:schemeClr val="accent4"/>
                </a:solidFill>
              </a:rPr>
              <a:t> edges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</p:txBody>
      </p:sp>
      <p:cxnSp>
        <p:nvCxnSpPr>
          <p:cNvPr id="58" name="Straight Connector 57"/>
          <p:cNvCxnSpPr>
            <a:stCxn id="62" idx="4"/>
            <a:endCxn id="65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63" idx="4"/>
            <a:endCxn id="64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61" name="Oval 60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62" name="Oval 61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>
            <a:stCxn id="76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71" name="Straight Connector 70"/>
          <p:cNvCxnSpPr>
            <a:endCxn id="64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73" name="Oval 72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>
            <a:stCxn id="63" idx="0"/>
            <a:endCxn id="76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886CD-1500-7B42-BF5C-FE08D3CC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82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Bellman-Ford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Inductive hypothesis: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baseline="30000" dirty="0">
                <a:solidFill>
                  <a:schemeClr val="accent4"/>
                </a:solidFill>
              </a:rPr>
              <a:t>(</a:t>
            </a:r>
            <a:r>
              <a:rPr lang="en-US" baseline="30000" dirty="0" err="1">
                <a:solidFill>
                  <a:schemeClr val="accent4"/>
                </a:solidFill>
              </a:rPr>
              <a:t>i</a:t>
            </a:r>
            <a:r>
              <a:rPr lang="en-US" baseline="30000" dirty="0">
                <a:solidFill>
                  <a:schemeClr val="accent4"/>
                </a:solidFill>
              </a:rPr>
              <a:t>)</a:t>
            </a:r>
            <a:r>
              <a:rPr lang="en-US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b="1" dirty="0">
                <a:solidFill>
                  <a:schemeClr val="accent4"/>
                </a:solidFill>
              </a:rPr>
              <a:t>with at most </a:t>
            </a:r>
            <a:r>
              <a:rPr lang="en-US" b="1" dirty="0" err="1">
                <a:solidFill>
                  <a:schemeClr val="accent4"/>
                </a:solidFill>
              </a:rPr>
              <a:t>i</a:t>
            </a:r>
            <a:r>
              <a:rPr lang="en-US" b="1" dirty="0">
                <a:solidFill>
                  <a:schemeClr val="accent4"/>
                </a:solidFill>
              </a:rPr>
              <a:t> edges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baseline="30000" dirty="0">
                <a:solidFill>
                  <a:schemeClr val="accent4"/>
                </a:solidFill>
              </a:rPr>
              <a:t>(n-1)</a:t>
            </a:r>
            <a:r>
              <a:rPr lang="en-US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b="1" dirty="0">
                <a:solidFill>
                  <a:schemeClr val="accent4"/>
                </a:solidFill>
              </a:rPr>
              <a:t>with at most n-1 edges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791C38-3094-C443-A05F-CA87AC2337D5}"/>
              </a:ext>
            </a:extLst>
          </p:cNvPr>
          <p:cNvSpPr txBox="1"/>
          <p:nvPr/>
        </p:nvSpPr>
        <p:spPr>
          <a:xfrm>
            <a:off x="6345278" y="4231280"/>
            <a:ext cx="276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 the base case and inductive step!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F0D30D-3C99-9A4F-80C0-8ED2F21069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088" y="4689382"/>
            <a:ext cx="1446632" cy="19839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3086B-6C04-C24C-9AB1-547C35ED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73" y="15153"/>
            <a:ext cx="7886700" cy="1325563"/>
          </a:xfrm>
        </p:spPr>
        <p:txBody>
          <a:bodyPr/>
          <a:lstStyle/>
          <a:p>
            <a:r>
              <a:rPr lang="en-US" dirty="0"/>
              <a:t>Aside: simple paths</a:t>
            </a:r>
            <a:br>
              <a:rPr lang="en-US" dirty="0"/>
            </a:br>
            <a:r>
              <a:rPr lang="en-US" sz="3200" dirty="0">
                <a:solidFill>
                  <a:srgbClr val="7030A0"/>
                </a:solidFill>
              </a:rPr>
              <a:t>Assume there is no negative cycle.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8694"/>
            <a:ext cx="7886700" cy="5570745"/>
          </a:xfrm>
        </p:spPr>
        <p:txBody>
          <a:bodyPr>
            <a:normAutofit/>
          </a:bodyPr>
          <a:lstStyle/>
          <a:p>
            <a:r>
              <a:rPr lang="en-US" dirty="0"/>
              <a:t>Then there is a shortest path from s to t, and moreover there is a </a:t>
            </a:r>
            <a:r>
              <a:rPr lang="en-US" dirty="0">
                <a:solidFill>
                  <a:schemeClr val="accent4"/>
                </a:solidFill>
              </a:rPr>
              <a:t>simple</a:t>
            </a:r>
            <a:r>
              <a:rPr lang="en-US" dirty="0"/>
              <a:t> shortest path.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4"/>
                </a:solidFill>
              </a:rPr>
              <a:t>simple path </a:t>
            </a:r>
            <a:r>
              <a:rPr lang="en-US" dirty="0"/>
              <a:t>in a graph with n vertices has at most n-1 edges in it.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there is a shortest path with at most n-1 edges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205" y="5436973"/>
            <a:ext cx="991152" cy="1421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0283" y="5036274"/>
            <a:ext cx="1828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“Simple” means that the path has no cycles in it.</a:t>
            </a:r>
          </a:p>
        </p:txBody>
      </p:sp>
      <p:cxnSp>
        <p:nvCxnSpPr>
          <p:cNvPr id="7" name="Straight Arrow Connector 6"/>
          <p:cNvCxnSpPr>
            <a:cxnSpLocks/>
            <a:stCxn id="10" idx="2"/>
          </p:cNvCxnSpPr>
          <p:nvPr/>
        </p:nvCxnSpPr>
        <p:spPr>
          <a:xfrm flipH="1" flipV="1">
            <a:off x="3473774" y="5830150"/>
            <a:ext cx="1024402" cy="16646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498176" y="5544055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11" name="Straight Arrow Connector 10"/>
          <p:cNvCxnSpPr>
            <a:cxnSpLocks/>
            <a:stCxn id="13" idx="6"/>
            <a:endCxn id="23" idx="2"/>
          </p:cNvCxnSpPr>
          <p:nvPr/>
        </p:nvCxnSpPr>
        <p:spPr>
          <a:xfrm>
            <a:off x="4412023" y="5195199"/>
            <a:ext cx="1286652" cy="59286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806542" y="4892458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3" name="Oval 22"/>
          <p:cNvSpPr/>
          <p:nvPr/>
        </p:nvSpPr>
        <p:spPr>
          <a:xfrm>
            <a:off x="5698675" y="4951744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</a:t>
            </a:r>
          </a:p>
        </p:txBody>
      </p:sp>
      <p:cxnSp>
        <p:nvCxnSpPr>
          <p:cNvPr id="174" name="Straight Arrow Connector 173"/>
          <p:cNvCxnSpPr>
            <a:cxnSpLocks/>
            <a:stCxn id="23" idx="4"/>
            <a:endCxn id="10" idx="6"/>
          </p:cNvCxnSpPr>
          <p:nvPr/>
        </p:nvCxnSpPr>
        <p:spPr>
          <a:xfrm flipH="1">
            <a:off x="5103657" y="5557225"/>
            <a:ext cx="897759" cy="289571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203"/>
          <p:cNvGrpSpPr/>
          <p:nvPr/>
        </p:nvGrpSpPr>
        <p:grpSpPr>
          <a:xfrm>
            <a:off x="2296872" y="2433637"/>
            <a:ext cx="3875094" cy="1686771"/>
            <a:chOff x="2296872" y="2433637"/>
            <a:chExt cx="3875094" cy="1686771"/>
          </a:xfrm>
        </p:grpSpPr>
        <p:sp>
          <p:nvSpPr>
            <p:cNvPr id="16" name="Oval 15"/>
            <p:cNvSpPr/>
            <p:nvPr/>
          </p:nvSpPr>
          <p:spPr>
            <a:xfrm>
              <a:off x="3338002" y="3300355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566485" y="2690398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902353" y="2690398"/>
              <a:ext cx="1041130" cy="128243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79" idx="6"/>
            </p:cNvCxnSpPr>
            <p:nvPr/>
          </p:nvCxnSpPr>
          <p:spPr>
            <a:xfrm>
              <a:off x="4525463" y="2754519"/>
              <a:ext cx="987970" cy="199057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296872" y="2515899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79" name="Oval 178"/>
            <p:cNvSpPr/>
            <p:nvPr/>
          </p:nvSpPr>
          <p:spPr>
            <a:xfrm>
              <a:off x="3919982" y="2451778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81" name="Oval 180"/>
            <p:cNvSpPr/>
            <p:nvPr/>
          </p:nvSpPr>
          <p:spPr>
            <a:xfrm>
              <a:off x="4412023" y="3409536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y</a:t>
              </a:r>
            </a:p>
          </p:txBody>
        </p:sp>
        <p:cxnSp>
          <p:nvCxnSpPr>
            <p:cNvPr id="182" name="Straight Arrow Connector 181"/>
            <p:cNvCxnSpPr>
              <a:stCxn id="179" idx="4"/>
              <a:endCxn id="16" idx="7"/>
            </p:cNvCxnSpPr>
            <p:nvPr/>
          </p:nvCxnSpPr>
          <p:spPr>
            <a:xfrm flipH="1">
              <a:off x="3854812" y="3057259"/>
              <a:ext cx="367911" cy="331767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stCxn id="16" idx="6"/>
              <a:endCxn id="181" idx="2"/>
            </p:cNvCxnSpPr>
            <p:nvPr/>
          </p:nvCxnSpPr>
          <p:spPr>
            <a:xfrm>
              <a:off x="3943483" y="3603096"/>
              <a:ext cx="468540" cy="109181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81" idx="0"/>
              <a:endCxn id="179" idx="5"/>
            </p:cNvCxnSpPr>
            <p:nvPr/>
          </p:nvCxnSpPr>
          <p:spPr>
            <a:xfrm flipH="1" flipV="1">
              <a:off x="4436792" y="2968588"/>
              <a:ext cx="277972" cy="440948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3118796" y="243363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-2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3678755" y="291875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3973499" y="3751076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4657817" y="3026308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-5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4819342" y="244930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10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99" name="Oval 198"/>
          <p:cNvSpPr/>
          <p:nvPr/>
        </p:nvSpPr>
        <p:spPr>
          <a:xfrm>
            <a:off x="2868292" y="5477351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83182" y="5324326"/>
            <a:ext cx="2615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Can’t add another edge without making a cycle!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6408507" y="3288089"/>
            <a:ext cx="236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This cycle isn’t helping.  Just get rid of it.</a:t>
            </a:r>
          </a:p>
        </p:txBody>
      </p:sp>
      <p:sp>
        <p:nvSpPr>
          <p:cNvPr id="203" name="Freeform 202"/>
          <p:cNvSpPr/>
          <p:nvPr/>
        </p:nvSpPr>
        <p:spPr>
          <a:xfrm>
            <a:off x="2296871" y="2987176"/>
            <a:ext cx="3187957" cy="1191618"/>
          </a:xfrm>
          <a:custGeom>
            <a:avLst/>
            <a:gdLst>
              <a:gd name="connsiteX0" fmla="*/ 3286898 w 3286898"/>
              <a:gd name="connsiteY0" fmla="*/ 968860 h 1339563"/>
              <a:gd name="connsiteX1" fmla="*/ 3064476 w 3286898"/>
              <a:gd name="connsiteY1" fmla="*/ 524017 h 1339563"/>
              <a:gd name="connsiteX2" fmla="*/ 2607276 w 3286898"/>
              <a:gd name="connsiteY2" fmla="*/ 116244 h 1339563"/>
              <a:gd name="connsiteX3" fmla="*/ 2088292 w 3286898"/>
              <a:gd name="connsiteY3" fmla="*/ 239812 h 1339563"/>
              <a:gd name="connsiteX4" fmla="*/ 1717589 w 3286898"/>
              <a:gd name="connsiteY4" fmla="*/ 66817 h 1339563"/>
              <a:gd name="connsiteX5" fmla="*/ 1297460 w 3286898"/>
              <a:gd name="connsiteY5" fmla="*/ 42104 h 1339563"/>
              <a:gd name="connsiteX6" fmla="*/ 580768 w 3286898"/>
              <a:gd name="connsiteY6" fmla="*/ 622871 h 1339563"/>
              <a:gd name="connsiteX7" fmla="*/ 0 w 3286898"/>
              <a:gd name="connsiteY7" fmla="*/ 1339563 h 133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6898" h="1339563">
                <a:moveTo>
                  <a:pt x="3286898" y="968860"/>
                </a:moveTo>
                <a:cubicBezTo>
                  <a:pt x="3232322" y="817490"/>
                  <a:pt x="3177746" y="666120"/>
                  <a:pt x="3064476" y="524017"/>
                </a:cubicBezTo>
                <a:cubicBezTo>
                  <a:pt x="2951206" y="381914"/>
                  <a:pt x="2769973" y="163611"/>
                  <a:pt x="2607276" y="116244"/>
                </a:cubicBezTo>
                <a:cubicBezTo>
                  <a:pt x="2444579" y="68877"/>
                  <a:pt x="2236573" y="248050"/>
                  <a:pt x="2088292" y="239812"/>
                </a:cubicBezTo>
                <a:cubicBezTo>
                  <a:pt x="1940011" y="231574"/>
                  <a:pt x="1849394" y="99768"/>
                  <a:pt x="1717589" y="66817"/>
                </a:cubicBezTo>
                <a:cubicBezTo>
                  <a:pt x="1585784" y="33866"/>
                  <a:pt x="1486930" y="-50572"/>
                  <a:pt x="1297460" y="42104"/>
                </a:cubicBezTo>
                <a:cubicBezTo>
                  <a:pt x="1107990" y="134780"/>
                  <a:pt x="797011" y="406628"/>
                  <a:pt x="580768" y="622871"/>
                </a:cubicBezTo>
                <a:cubicBezTo>
                  <a:pt x="364525" y="839114"/>
                  <a:pt x="0" y="1339563"/>
                  <a:pt x="0" y="1339563"/>
                </a:cubicBezTo>
              </a:path>
            </a:pathLst>
          </a:custGeom>
          <a:solidFill>
            <a:schemeClr val="bg1">
              <a:alpha val="68000"/>
            </a:schemeClr>
          </a:solidFill>
          <a:ln w="41275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8330F1A-87C2-784C-9F01-E821432D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922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10" grpId="0" animBg="1"/>
      <p:bldP spid="13" grpId="0" animBg="1"/>
      <p:bldP spid="23" grpId="0" animBg="1"/>
      <p:bldP spid="199" grpId="0" animBg="1"/>
      <p:bldP spid="201" grpId="0"/>
      <p:bldP spid="202" grpId="0"/>
      <p:bldP spid="2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Inductive hypothesis: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baseline="30000" dirty="0">
                <a:solidFill>
                  <a:schemeClr val="accent4"/>
                </a:solidFill>
              </a:rPr>
              <a:t>(</a:t>
            </a:r>
            <a:r>
              <a:rPr lang="en-US" baseline="30000" dirty="0" err="1">
                <a:solidFill>
                  <a:schemeClr val="accent4"/>
                </a:solidFill>
              </a:rPr>
              <a:t>i</a:t>
            </a:r>
            <a:r>
              <a:rPr lang="en-US" baseline="30000" dirty="0">
                <a:solidFill>
                  <a:schemeClr val="accent4"/>
                </a:solidFill>
              </a:rPr>
              <a:t>)</a:t>
            </a:r>
            <a:r>
              <a:rPr lang="en-US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b="1" dirty="0">
                <a:solidFill>
                  <a:schemeClr val="accent4"/>
                </a:solidFill>
              </a:rPr>
              <a:t>with at most </a:t>
            </a:r>
            <a:r>
              <a:rPr lang="en-US" b="1" dirty="0" err="1">
                <a:solidFill>
                  <a:schemeClr val="accent4"/>
                </a:solidFill>
              </a:rPr>
              <a:t>i</a:t>
            </a:r>
            <a:r>
              <a:rPr lang="en-US" b="1" dirty="0">
                <a:solidFill>
                  <a:schemeClr val="accent4"/>
                </a:solidFill>
              </a:rPr>
              <a:t> edges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Conclusion: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>
                <a:solidFill>
                  <a:schemeClr val="accent4"/>
                </a:solidFill>
              </a:rPr>
              <a:t>d</a:t>
            </a:r>
            <a:r>
              <a:rPr lang="en-US" sz="2400" baseline="30000" dirty="0">
                <a:solidFill>
                  <a:schemeClr val="accent4"/>
                </a:solidFill>
              </a:rPr>
              <a:t>(n-1)</a:t>
            </a:r>
            <a:r>
              <a:rPr lang="en-US" sz="2400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sz="2400" b="1" dirty="0">
                <a:solidFill>
                  <a:schemeClr val="accent4"/>
                </a:solidFill>
              </a:rPr>
              <a:t>with at most n-1 edges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  <a:p>
            <a:pPr marL="685800" lvl="2">
              <a:spcBef>
                <a:spcPts val="1000"/>
              </a:spcBef>
            </a:pPr>
            <a:r>
              <a:rPr lang="en-US" sz="2400" b="1" dirty="0">
                <a:solidFill>
                  <a:schemeClr val="accent4"/>
                </a:solidFill>
              </a:rPr>
              <a:t>If there are no negative cycles</a:t>
            </a:r>
            <a:r>
              <a:rPr lang="en-US" sz="2400" dirty="0">
                <a:solidFill>
                  <a:schemeClr val="accent4"/>
                </a:solidFill>
              </a:rPr>
              <a:t>, d</a:t>
            </a:r>
            <a:r>
              <a:rPr lang="en-US" sz="2400" baseline="30000" dirty="0">
                <a:solidFill>
                  <a:schemeClr val="accent4"/>
                </a:solidFill>
              </a:rPr>
              <a:t>(n-1)</a:t>
            </a:r>
            <a:r>
              <a:rPr lang="en-US" sz="2400" dirty="0">
                <a:solidFill>
                  <a:schemeClr val="accent4"/>
                </a:solidFill>
              </a:rPr>
              <a:t>[v] is equal to the cost of the shortest path.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48980" y="6127233"/>
            <a:ext cx="45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that negative edge </a:t>
            </a:r>
            <a:r>
              <a:rPr lang="en-US" dirty="0">
                <a:solidFill>
                  <a:srgbClr val="CF6E6C"/>
                </a:solidFill>
              </a:rPr>
              <a:t>weights</a:t>
            </a:r>
            <a:r>
              <a:rPr lang="en-US" dirty="0"/>
              <a:t> are fine.  Just not negative cycles.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E3AF0-2A8C-D74E-893F-4AE3D289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344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359E1-0A63-824D-8060-8C8AEEFE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C022-0245-C144-ADFF-9CEC42275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HW5 due Wednesday</a:t>
            </a:r>
          </a:p>
          <a:p>
            <a:pPr lvl="1"/>
            <a:r>
              <a:rPr lang="en-US" dirty="0"/>
              <a:t>Some problems worth 0pts. These are ungraded, and just for extra practice.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5001D-4EBA-7244-BF27-FAEE1104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10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68444"/>
            <a:ext cx="7886700" cy="1325563"/>
          </a:xfrm>
        </p:spPr>
        <p:txBody>
          <a:bodyPr/>
          <a:lstStyle/>
          <a:p>
            <a:r>
              <a:rPr lang="en-US" dirty="0"/>
              <a:t>Bellman-Ford* algorithm</a:t>
            </a:r>
            <a:endParaRPr lang="en-US" sz="3200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D0B41BD1-3B47-7E4A-ACBB-F68F089795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325" y="1894117"/>
                <a:ext cx="8515349" cy="3604064"/>
              </a:xfrm>
              <a:prstGeom prst="rect">
                <a:avLst/>
              </a:prstGeom>
              <a:noFill/>
              <a:ln>
                <a:solidFill>
                  <a:srgbClr val="CF6E6C"/>
                </a:solidFill>
              </a:ln>
              <a:effectLst/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/>
                  <a:t>Initialize arrays d</a:t>
                </a:r>
                <a:r>
                  <a:rPr lang="en-US" sz="2400" baseline="30000" dirty="0"/>
                  <a:t>(0)</a:t>
                </a:r>
                <a:r>
                  <a:rPr lang="en-US" sz="2400" dirty="0"/>
                  <a:t>,…,d</a:t>
                </a:r>
                <a:r>
                  <a:rPr lang="en-US" sz="2400" baseline="30000" dirty="0"/>
                  <a:t>(n-1)</a:t>
                </a:r>
                <a:r>
                  <a:rPr lang="en-US" sz="2400" dirty="0"/>
                  <a:t> of length n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(0)</a:t>
                </a:r>
                <a:r>
                  <a:rPr lang="en-US" sz="2400" dirty="0">
                    <a:solidFill>
                      <a:schemeClr val="tx1"/>
                    </a:solidFill>
                  </a:rPr>
                  <a:t>[v]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v in V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(0) </a:t>
                </a:r>
                <a:r>
                  <a:rPr lang="en-US" sz="2400" dirty="0">
                    <a:solidFill>
                      <a:schemeClr val="tx1"/>
                    </a:solidFill>
                  </a:rPr>
                  <a:t>[s] = 0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b="1" dirty="0"/>
                  <a:t>For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=0,</a:t>
                </a:r>
                <a:r>
                  <a:rPr lang="mr-IN" sz="2400" dirty="0"/>
                  <a:t>…</a:t>
                </a:r>
                <a:r>
                  <a:rPr lang="en-US" sz="24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b="1" dirty="0"/>
                  <a:t>For</a:t>
                </a:r>
                <a:r>
                  <a:rPr lang="en-US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6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6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6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[v] , </a:t>
                </a:r>
                <a:r>
                  <a:rPr lang="en-US" sz="2600" dirty="0" err="1">
                    <a:solidFill>
                      <a:schemeClr val="accent4"/>
                    </a:solidFill>
                  </a:rPr>
                  <a:t>min</a:t>
                </a:r>
                <a:r>
                  <a:rPr lang="en-US" sz="2600" baseline="-25000" dirty="0" err="1">
                    <a:solidFill>
                      <a:schemeClr val="accent4"/>
                    </a:solidFill>
                  </a:rPr>
                  <a:t>u</a:t>
                </a:r>
                <a:r>
                  <a:rPr lang="en-US" sz="2600" baseline="-25000" dirty="0">
                    <a:solidFill>
                      <a:schemeClr val="accent4"/>
                    </a:solidFill>
                  </a:rPr>
                  <a:t> in </a:t>
                </a:r>
                <a:r>
                  <a:rPr lang="en-US" sz="2600" baseline="-25000" dirty="0" err="1">
                    <a:solidFill>
                      <a:schemeClr val="accent4"/>
                    </a:solidFill>
                  </a:rPr>
                  <a:t>v.inNbrs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{d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6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6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6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600" dirty="0">
                    <a:solidFill>
                      <a:schemeClr val="accent4"/>
                    </a:solidFill>
                  </a:rPr>
                  <a:t>)} )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/>
                  <a:t>Now, </a:t>
                </a:r>
                <a:r>
                  <a:rPr lang="en-US" sz="2400" dirty="0" err="1"/>
                  <a:t>dist</a:t>
                </a:r>
                <a:r>
                  <a:rPr lang="en-US" sz="2400" dirty="0"/>
                  <a:t>(</a:t>
                </a:r>
                <a:r>
                  <a:rPr lang="en-US" sz="2400" dirty="0" err="1"/>
                  <a:t>s,v</a:t>
                </a:r>
                <a:r>
                  <a:rPr lang="en-US" sz="2400" dirty="0"/>
                  <a:t>) = d</a:t>
                </a:r>
                <a:r>
                  <a:rPr lang="en-US" sz="2400" baseline="30000" dirty="0"/>
                  <a:t>(n-1)</a:t>
                </a:r>
                <a:r>
                  <a:rPr lang="en-US" sz="2400" dirty="0"/>
                  <a:t>[v] for all v in V.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dirty="0"/>
                  <a:t>(Assuming no negative cycles)</a:t>
                </a:r>
              </a:p>
            </p:txBody>
          </p:sp>
        </mc:Choice>
        <mc:Fallback xmlns="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D0B41BD1-3B47-7E4A-ACBB-F68F08979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" y="1894117"/>
                <a:ext cx="8515349" cy="3604064"/>
              </a:xfrm>
              <a:prstGeom prst="rect">
                <a:avLst/>
              </a:prstGeom>
              <a:blipFill>
                <a:blip r:embed="rId2"/>
                <a:stretch>
                  <a:fillRect l="-893" t="-1748"/>
                </a:stretch>
              </a:blipFill>
              <a:ln>
                <a:solidFill>
                  <a:srgbClr val="CF6E6C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4D8E2F8-7C60-4A4D-A3D0-C4C7E1FC2FE3}"/>
              </a:ext>
            </a:extLst>
          </p:cNvPr>
          <p:cNvSpPr txBox="1"/>
          <p:nvPr/>
        </p:nvSpPr>
        <p:spPr>
          <a:xfrm>
            <a:off x="148160" y="1494007"/>
            <a:ext cx="27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Bellman-Ford*(G,s):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3701B1-6AF2-9C44-AA05-F166905D606D}"/>
              </a:ext>
            </a:extLst>
          </p:cNvPr>
          <p:cNvSpPr txBox="1"/>
          <p:nvPr/>
        </p:nvSpPr>
        <p:spPr>
          <a:xfrm>
            <a:off x="3191399" y="6211669"/>
            <a:ext cx="59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*Slightly different than some versions of Bellman-Ford…but this way is pedagogically convenient for today’s lecture.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4F413-D22C-844D-B388-A24A60AB2E63}"/>
              </a:ext>
            </a:extLst>
          </p:cNvPr>
          <p:cNvSpPr txBox="1"/>
          <p:nvPr/>
        </p:nvSpPr>
        <p:spPr>
          <a:xfrm>
            <a:off x="6167699" y="168444"/>
            <a:ext cx="284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/>
                </a:solidFill>
              </a:rPr>
              <a:t>G = (V,E) is a graph with n vertices and m edges.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1D273B-350D-1745-9ADE-1A30BDCD5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84904-1231-304B-9772-8681174ADD08}"/>
              </a:ext>
            </a:extLst>
          </p:cNvPr>
          <p:cNvSpPr txBox="1"/>
          <p:nvPr/>
        </p:nvSpPr>
        <p:spPr>
          <a:xfrm>
            <a:off x="3863497" y="2764835"/>
            <a:ext cx="43375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Here, Dijkstra picked a special vertex u and updated u’s neighbors – Bellman-Ford will update all the vertices.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66E04B-65CF-E64B-A61D-F674C993F51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569991" y="3226500"/>
            <a:ext cx="1293506" cy="584776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4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535232" y="5215346"/>
            <a:ext cx="5131039" cy="13168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308873" cy="4351338"/>
          </a:xfrm>
        </p:spPr>
        <p:txBody>
          <a:bodyPr/>
          <a:lstStyle/>
          <a:p>
            <a:r>
              <a:rPr lang="en-US" dirty="0"/>
              <a:t>Don’t actually keep all n arrays around.</a:t>
            </a:r>
          </a:p>
          <a:p>
            <a:r>
              <a:rPr lang="en-US" dirty="0"/>
              <a:t>Just keep two at a time: “last round” and “this round”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02459" y="3140488"/>
            <a:ext cx="4401580" cy="2596937"/>
            <a:chOff x="509081" y="1525144"/>
            <a:chExt cx="4401580" cy="2596937"/>
          </a:xfrm>
        </p:grpSpPr>
        <p:grpSp>
          <p:nvGrpSpPr>
            <p:cNvPr id="5" name="Group 4"/>
            <p:cNvGrpSpPr/>
            <p:nvPr/>
          </p:nvGrpSpPr>
          <p:grpSpPr>
            <a:xfrm>
              <a:off x="526039" y="1525144"/>
              <a:ext cx="4384622" cy="1987322"/>
              <a:chOff x="526039" y="1525144"/>
              <a:chExt cx="4384622" cy="19873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4812" y="1888537"/>
                    <a:ext cx="679621" cy="407774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  <a:ln w="38100"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Rectangle 12"/>
              <p:cNvSpPr/>
              <p:nvPr/>
            </p:nvSpPr>
            <p:spPr>
              <a:xfrm>
                <a:off x="3926028" y="24572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526039" y="1525144"/>
                  <a:ext cx="4384622" cy="1987322"/>
                  <a:chOff x="1940140" y="1367323"/>
                  <a:chExt cx="4384622" cy="1987322"/>
                </a:xfrm>
              </p:grpSpPr>
              <p:sp>
                <p:nvSpPr>
                  <p:cNvPr id="17" name="Rectangle 16"/>
                  <p:cNvSpPr/>
                  <p:nvPr/>
                </p:nvSpPr>
                <p:spPr>
                  <a:xfrm>
                    <a:off x="2604182" y="172260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Rectangle 17"/>
                      <p:cNvSpPr/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b="0" dirty="0"/>
                      </a:p>
                    </p:txBody>
                  </p:sp>
                </mc:Choice>
                <mc:Fallback xmlns="">
                  <p:sp>
                    <p:nvSpPr>
                      <p:cNvPr id="19" name="Rectangle 1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91526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3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Rectangle 18"/>
                      <p:cNvSpPr/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0" name="Rectangle 1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78870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4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Rectangle 19"/>
                      <p:cNvSpPr/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1" name="Rectangle 20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58491" y="1722603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5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628044" y="1367323"/>
                    <a:ext cx="36967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Gates  Packard CS161 Union  Dish      </a:t>
                    </a: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1951144" y="1695657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(0)</a:t>
                    </a:r>
                    <a:endParaRPr lang="en-US" sz="2400" dirty="0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2593178" y="2312970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3280522" y="2312969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" name="Rectangle 24"/>
                      <p:cNvSpPr/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rgbClr val="CF6E6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6" name="Rectangle 2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67866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3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6" name="Rectangle 25"/>
                      <p:cNvSpPr/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7" name="Rectangle 2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47487" y="2312969"/>
                        <a:ext cx="679621" cy="407774"/>
                      </a:xfrm>
                      <a:prstGeom prst="rect">
                        <a:avLst/>
                      </a:prstGeom>
                      <a:blipFill rotWithShape="0">
                        <a:blip r:embed="rId5"/>
                        <a:stretch>
                          <a:fillRect/>
                        </a:stretch>
                      </a:blipFill>
                      <a:ln w="38100">
                        <a:solidFill>
                          <a:srgbClr val="7030A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7" name="Rectangle 26"/>
                  <p:cNvSpPr/>
                  <p:nvPr/>
                </p:nvSpPr>
                <p:spPr>
                  <a:xfrm>
                    <a:off x="1940140" y="2286023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(1)</a:t>
                    </a:r>
                    <a:endParaRPr lang="en-US" sz="2400" dirty="0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2593178" y="2919927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3280522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3967866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4647487" y="2919926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45</a:t>
                    </a: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1940140" y="2892980"/>
                    <a:ext cx="57579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/>
                      <a:t>d</a:t>
                    </a:r>
                    <a:r>
                      <a:rPr lang="en-US" sz="2400" baseline="30000" dirty="0"/>
                      <a:t>(2)</a:t>
                    </a:r>
                    <a:endParaRPr lang="en-US" sz="2400" dirty="0"/>
                  </a:p>
                </p:txBody>
              </p:sp>
            </p:grpSp>
            <p:sp>
              <p:nvSpPr>
                <p:cNvPr id="16" name="Rectangle 15"/>
                <p:cNvSpPr/>
                <p:nvPr/>
              </p:nvSpPr>
              <p:spPr>
                <a:xfrm>
                  <a:off x="3908655" y="3083294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23</a:t>
                  </a:r>
                </a:p>
              </p:txBody>
            </p:sp>
          </p:grpSp>
        </p:grpSp>
        <p:sp>
          <p:nvSpPr>
            <p:cNvPr id="6" name="Rectangle 5"/>
            <p:cNvSpPr/>
            <p:nvPr/>
          </p:nvSpPr>
          <p:spPr>
            <a:xfrm>
              <a:off x="1162119" y="3687363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9463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36807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6428" y="3687362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81" y="3660416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(3)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91697" y="3692909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735502" y="590144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93564" y="588766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78732" y="588396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79912" y="5889173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85074" y="587717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138144" y="5850234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6916924" y="5395825"/>
            <a:ext cx="1799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Only need these two in order to compute d</a:t>
            </a:r>
            <a:r>
              <a:rPr lang="en-US" baseline="30000" dirty="0">
                <a:solidFill>
                  <a:schemeClr val="accent4"/>
                </a:solidFill>
              </a:rPr>
              <a:t>(4)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1858297" y="3140488"/>
            <a:ext cx="5058627" cy="1987322"/>
          </a:xfrm>
          <a:prstGeom prst="line">
            <a:avLst/>
          </a:prstGeom>
          <a:ln w="57150">
            <a:solidFill>
              <a:srgbClr val="CF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58297" y="3425186"/>
            <a:ext cx="4926953" cy="1686560"/>
          </a:xfrm>
          <a:prstGeom prst="line">
            <a:avLst/>
          </a:prstGeom>
          <a:ln w="57150">
            <a:solidFill>
              <a:srgbClr val="CF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F75F5DA2-A4EE-754E-9931-A88DEF1F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21</a:t>
            </a:fld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3BB3FCE-2F1D-884A-9EFB-6FCD8F7823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053" y="413581"/>
            <a:ext cx="1446632" cy="19839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5FC8EBF-AA68-2E42-9D2D-AAAC674FAB10}"/>
              </a:ext>
            </a:extLst>
          </p:cNvPr>
          <p:cNvSpPr txBox="1"/>
          <p:nvPr/>
        </p:nvSpPr>
        <p:spPr>
          <a:xfrm>
            <a:off x="6558424" y="41837"/>
            <a:ext cx="2271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We don’t even need two, just one array is fine. Why?</a:t>
            </a:r>
            <a:endParaRPr lang="en-US" baseline="30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4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Bellman-Ford take-</a:t>
            </a:r>
            <a:r>
              <a:rPr lang="en-US" sz="4000" dirty="0" err="1"/>
              <a:t>aways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Running time is O(</a:t>
            </a:r>
            <a:r>
              <a:rPr lang="en-US" dirty="0" err="1"/>
              <a:t>mn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For each of n rounds, update m edges.</a:t>
            </a:r>
          </a:p>
          <a:p>
            <a:r>
              <a:rPr lang="en-US" dirty="0"/>
              <a:t>Works fine with negative edges.</a:t>
            </a:r>
          </a:p>
          <a:p>
            <a:r>
              <a:rPr lang="en-US" dirty="0"/>
              <a:t>Does not work with negative cycles.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No algorithm can – shortest paths aren’t defined if there are negative cycles.</a:t>
            </a:r>
          </a:p>
          <a:p>
            <a:r>
              <a:rPr lang="en-US" dirty="0"/>
              <a:t>B-F can detect negative cycles!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See skipped slides to see how, or think about it on your own!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D0213-703E-AE41-88D7-041D3C56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0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193863"/>
            <a:ext cx="7886700" cy="1325563"/>
          </a:xfrm>
        </p:spPr>
        <p:txBody>
          <a:bodyPr/>
          <a:lstStyle/>
          <a:p>
            <a:r>
              <a:rPr lang="en-US" dirty="0"/>
              <a:t>BF with negative cycles</a:t>
            </a:r>
            <a:br>
              <a:rPr lang="en-US" dirty="0"/>
            </a:br>
            <a:endParaRPr lang="en-US" sz="3600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>
            <a:stCxn id="14" idx="4"/>
            <a:endCxn id="17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4"/>
            <a:endCxn id="16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-3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10</a:t>
            </a:r>
          </a:p>
        </p:txBody>
      </p:sp>
      <p:cxnSp>
        <p:nvCxnSpPr>
          <p:cNvPr id="16" name="Straight Connector 15"/>
          <p:cNvCxnSpPr>
            <a:endCxn id="16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-2</a:t>
            </a:r>
          </a:p>
        </p:txBody>
      </p:sp>
      <p:cxnSp>
        <p:nvCxnSpPr>
          <p:cNvPr id="18" name="Straight Connector 17"/>
          <p:cNvCxnSpPr>
            <a:stCxn id="15" idx="0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9871" y="5733187"/>
                <a:ext cx="791314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min</a:t>
                </a:r>
                <a:r>
                  <a:rPr lang="en-US" sz="2000" baseline="-25000" dirty="0" err="1">
                    <a:solidFill>
                      <a:schemeClr val="accent4"/>
                    </a:solidFill>
                  </a:rPr>
                  <a:t>u</a:t>
                </a:r>
                <a:r>
                  <a:rPr lang="en-US" sz="2000" baseline="-25000" dirty="0">
                    <a:solidFill>
                      <a:schemeClr val="accent4"/>
                    </a:solidFill>
                  </a:rPr>
                  <a:t> in </a:t>
                </a:r>
                <a:r>
                  <a:rPr lang="en-US" sz="2000" baseline="-25000" dirty="0" err="1">
                    <a:solidFill>
                      <a:schemeClr val="accent4"/>
                    </a:solidFill>
                  </a:rPr>
                  <a:t>v.nbrs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{d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)} )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1" y="5733187"/>
                <a:ext cx="7913141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693" t="-2994" b="-48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057917" y="1506714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917" y="1506714"/>
                <a:ext cx="679621" cy="407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4059133" y="207544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323186" y="1498602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10530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530" y="1498601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697874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874" y="1498601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377495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495" y="1498601"/>
                <a:ext cx="679621" cy="4077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347048" y="1143321"/>
            <a:ext cx="369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Gates  Packard CS161 Union  Dish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70148" y="1471655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(0)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1312182" y="2088968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999526" y="2088967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686870" y="20889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CF6E6C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870" y="2088967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366491" y="20889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491" y="2088967"/>
                <a:ext cx="679621" cy="4077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659144" y="2062021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(1)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1312182" y="269592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999526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686870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366491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59144" y="2668978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(2)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4041760" y="270147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95224" y="3305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82568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69912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49533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2186" y="327859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(3)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4024802" y="331108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441076" y="3023856"/>
            <a:ext cx="842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50340" y="4425911"/>
            <a:ext cx="3757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F6E6C"/>
                </a:solidFill>
              </a:rPr>
              <a:t>This is not looking good!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293284" y="396354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980628" y="3963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667972" y="3963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47593" y="3963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40246" y="3936594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56" name="Rectangle 55"/>
          <p:cNvSpPr/>
          <p:nvPr/>
        </p:nvSpPr>
        <p:spPr>
          <a:xfrm>
            <a:off x="4022862" y="3969087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0C915C-21FB-144E-93D0-128ED155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23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813A3B-1DA1-3C4B-9163-AAA17C3F71AE}"/>
              </a:ext>
            </a:extLst>
          </p:cNvPr>
          <p:cNvSpPr txBox="1"/>
          <p:nvPr/>
        </p:nvSpPr>
        <p:spPr>
          <a:xfrm>
            <a:off x="5815110" y="16886"/>
            <a:ext cx="104469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112882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/>
      <p:bldP spid="34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06" y="193863"/>
            <a:ext cx="7886700" cy="1325563"/>
          </a:xfrm>
        </p:spPr>
        <p:txBody>
          <a:bodyPr/>
          <a:lstStyle/>
          <a:p>
            <a:r>
              <a:rPr lang="en-US" dirty="0"/>
              <a:t>BF with negative cycles</a:t>
            </a:r>
            <a:br>
              <a:rPr lang="en-US" dirty="0"/>
            </a:br>
            <a:endParaRPr lang="en-US" sz="3600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>
            <a:stCxn id="14" idx="4"/>
            <a:endCxn id="17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4"/>
            <a:endCxn id="16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7" name="Oval 6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8" name="Oval 7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-3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10</a:t>
            </a:r>
          </a:p>
        </p:txBody>
      </p:sp>
      <p:cxnSp>
        <p:nvCxnSpPr>
          <p:cNvPr id="16" name="Straight Connector 15"/>
          <p:cNvCxnSpPr>
            <a:endCxn id="16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-2</a:t>
            </a:r>
          </a:p>
        </p:txBody>
      </p:sp>
      <p:cxnSp>
        <p:nvCxnSpPr>
          <p:cNvPr id="18" name="Straight Connector 17"/>
          <p:cNvCxnSpPr>
            <a:stCxn id="15" idx="0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8438" y="5730831"/>
                <a:ext cx="791314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=0,</a:t>
                </a:r>
                <a:r>
                  <a:rPr lang="mr-IN" sz="2000" dirty="0"/>
                  <a:t>…</a:t>
                </a:r>
                <a:r>
                  <a:rPr lang="en-US" sz="2000" dirty="0"/>
                  <a:t>,n-2: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b="1" dirty="0"/>
                  <a:t>For</a:t>
                </a:r>
                <a:r>
                  <a:rPr lang="en-US" sz="2000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[v] ,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min</a:t>
                </a:r>
                <a:r>
                  <a:rPr lang="en-US" sz="2000" baseline="-25000" dirty="0" err="1">
                    <a:solidFill>
                      <a:schemeClr val="accent4"/>
                    </a:solidFill>
                  </a:rPr>
                  <a:t>u</a:t>
                </a:r>
                <a:r>
                  <a:rPr lang="en-US" sz="2000" baseline="-25000" dirty="0">
                    <a:solidFill>
                      <a:schemeClr val="accent4"/>
                    </a:solidFill>
                  </a:rPr>
                  <a:t> in </a:t>
                </a:r>
                <a:r>
                  <a:rPr lang="en-US" sz="2000" baseline="-25000" dirty="0" err="1">
                    <a:solidFill>
                      <a:schemeClr val="accent4"/>
                    </a:solidFill>
                  </a:rPr>
                  <a:t>v.nbrs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{d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0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)} )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8" y="5730831"/>
                <a:ext cx="7913141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693" t="-2994" b="-48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057917" y="1506714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917" y="1506714"/>
                <a:ext cx="679621" cy="407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4059133" y="207544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323186" y="1498602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10530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530" y="1498601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697874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874" y="1498601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377495" y="1498601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495" y="1498601"/>
                <a:ext cx="679621" cy="4077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347048" y="1143321"/>
            <a:ext cx="369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Gates  Packard CS161 Union  Dish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70148" y="1471655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(0)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1312182" y="2088968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999526" y="2088967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686870" y="20889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CF6E6C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870" y="2088967"/>
                <a:ext cx="679621" cy="407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366491" y="2088967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491" y="2088967"/>
                <a:ext cx="679621" cy="4077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659144" y="2062021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(1)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1312182" y="269592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999526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686870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366491" y="269592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59144" y="2668978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(2)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4041760" y="270147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95224" y="3305540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82568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69912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49533" y="3305539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2186" y="327859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(3)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4024802" y="331108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260104" y="393379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947448" y="393379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634792" y="393379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14413" y="3933794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7066" y="3906848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(4)</a:t>
            </a:r>
            <a:endParaRPr lang="en-US" sz="2400" dirty="0"/>
          </a:p>
        </p:txBody>
      </p:sp>
      <p:sp>
        <p:nvSpPr>
          <p:cNvPr id="56" name="Rectangle 55"/>
          <p:cNvSpPr/>
          <p:nvPr/>
        </p:nvSpPr>
        <p:spPr>
          <a:xfrm>
            <a:off x="3989682" y="3939341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441076" y="3023856"/>
            <a:ext cx="842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8386" y="4403619"/>
            <a:ext cx="428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</a:t>
            </a:r>
            <a:r>
              <a:rPr lang="en-US" b="1" dirty="0">
                <a:solidFill>
                  <a:srgbClr val="CF6E6C"/>
                </a:solidFill>
              </a:rPr>
              <a:t>we can tell </a:t>
            </a:r>
            <a:r>
              <a:rPr lang="en-US" dirty="0"/>
              <a:t>that it’s not looking good: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740348" y="5293276"/>
            <a:ext cx="234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F6E6C"/>
                </a:solidFill>
              </a:rPr>
              <a:t>Some stuff changed!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295224" y="4838436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982568" y="483843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-9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669912" y="483843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349533" y="4838435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42186" y="4811489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30000" dirty="0"/>
              <a:t>(5)</a:t>
            </a:r>
            <a:endParaRPr lang="en-US" sz="2400" dirty="0"/>
          </a:p>
        </p:txBody>
      </p:sp>
      <p:sp>
        <p:nvSpPr>
          <p:cNvPr id="64" name="Rectangle 63"/>
          <p:cNvSpPr/>
          <p:nvPr/>
        </p:nvSpPr>
        <p:spPr>
          <a:xfrm>
            <a:off x="4024802" y="4843982"/>
            <a:ext cx="679621" cy="407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-7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4A43B8-61A4-6941-86AE-FE745ECE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24</a:t>
            </a:fld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BFDEBCB-143B-4D45-BA71-75F3FE863438}"/>
              </a:ext>
            </a:extLst>
          </p:cNvPr>
          <p:cNvSpPr txBox="1"/>
          <p:nvPr/>
        </p:nvSpPr>
        <p:spPr>
          <a:xfrm>
            <a:off x="5815110" y="16886"/>
            <a:ext cx="104469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134478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/>
      <p:bldP spid="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cycles in Bellman-Ford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82800"/>
            <a:ext cx="8343072" cy="4351338"/>
          </a:xfrm>
        </p:spPr>
        <p:txBody>
          <a:bodyPr>
            <a:normAutofit/>
          </a:bodyPr>
          <a:lstStyle/>
          <a:p>
            <a:r>
              <a:rPr lang="en-US" dirty="0"/>
              <a:t>If there are no negative cycles: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Everything works as it should, and stabilizes in n-1 rounds.</a:t>
            </a:r>
          </a:p>
          <a:p>
            <a:r>
              <a:rPr lang="en-US" dirty="0"/>
              <a:t>If there are negative cycles: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Not everything works as it should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d[v] values will keep changing.</a:t>
            </a:r>
          </a:p>
          <a:p>
            <a:r>
              <a:rPr lang="en-US" dirty="0"/>
              <a:t>Solution: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Go one round more and see if things change.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76DEA-BF01-5C49-B736-AFC8B2DA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D82CC-E2DF-7242-836D-2179C1D2A7BE}"/>
              </a:ext>
            </a:extLst>
          </p:cNvPr>
          <p:cNvSpPr txBox="1"/>
          <p:nvPr/>
        </p:nvSpPr>
        <p:spPr>
          <a:xfrm>
            <a:off x="6283077" y="180460"/>
            <a:ext cx="26886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39806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68444"/>
            <a:ext cx="7886700" cy="1325563"/>
          </a:xfrm>
        </p:spPr>
        <p:txBody>
          <a:bodyPr/>
          <a:lstStyle/>
          <a:p>
            <a:r>
              <a:rPr lang="en-US" dirty="0"/>
              <a:t>Bellman-Ford algorithm</a:t>
            </a:r>
            <a:endParaRPr lang="en-US" sz="3200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428625" y="1709412"/>
                <a:ext cx="8515349" cy="3512244"/>
              </a:xfrm>
              <a:prstGeom prst="rect">
                <a:avLst/>
              </a:prstGeom>
              <a:noFill/>
              <a:ln>
                <a:solidFill>
                  <a:srgbClr val="CF6E6C"/>
                </a:solidFill>
              </a:ln>
              <a:effectLst/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(0)</a:t>
                </a:r>
                <a:r>
                  <a:rPr lang="en-US" sz="2400" dirty="0">
                    <a:solidFill>
                      <a:schemeClr val="tx1"/>
                    </a:solidFill>
                  </a:rPr>
                  <a:t>[v]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v, where U is a very large number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(0)</a:t>
                </a:r>
                <a:r>
                  <a:rPr lang="en-US" sz="2400" dirty="0">
                    <a:solidFill>
                      <a:schemeClr val="tx1"/>
                    </a:solidFill>
                  </a:rPr>
                  <a:t>[s] = 0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b="1" dirty="0"/>
                  <a:t>For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=0,</a:t>
                </a:r>
                <a:r>
                  <a:rPr lang="mr-IN" sz="2400" dirty="0"/>
                  <a:t>…</a:t>
                </a:r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CF6E6C"/>
                    </a:solidFill>
                  </a:rPr>
                  <a:t>n-1</a:t>
                </a:r>
                <a:r>
                  <a:rPr lang="en-US" sz="2400" dirty="0"/>
                  <a:t>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b="1" dirty="0"/>
                  <a:t>For</a:t>
                </a:r>
                <a:r>
                  <a:rPr lang="en-US" dirty="0"/>
                  <a:t> v in V:</a:t>
                </a:r>
              </a:p>
              <a:p>
                <a:pPr marL="1200150" lvl="2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accent4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(i+1)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charset="0"/>
                      </a:rPr>
                      <m:t>← 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min( d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4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[v] , </a:t>
                </a:r>
                <a:r>
                  <a:rPr lang="en-US" sz="2400" dirty="0" err="1">
                    <a:solidFill>
                      <a:schemeClr val="accent4"/>
                    </a:solidFill>
                  </a:rPr>
                  <a:t>min</a:t>
                </a:r>
                <a:r>
                  <a:rPr lang="en-US" sz="2400" baseline="-25000" dirty="0" err="1">
                    <a:solidFill>
                      <a:schemeClr val="accent4"/>
                    </a:solidFill>
                  </a:rPr>
                  <a:t>u</a:t>
                </a:r>
                <a:r>
                  <a:rPr lang="en-US" sz="2400" baseline="-25000" dirty="0">
                    <a:solidFill>
                      <a:schemeClr val="accent4"/>
                    </a:solidFill>
                  </a:rPr>
                  <a:t> in </a:t>
                </a:r>
                <a:r>
                  <a:rPr lang="en-US" sz="2400" baseline="-25000" dirty="0" err="1">
                    <a:solidFill>
                      <a:schemeClr val="accent4"/>
                    </a:solidFill>
                  </a:rPr>
                  <a:t>v.inNeighbors</a:t>
                </a:r>
                <a:r>
                  <a:rPr lang="en-US" sz="2400" baseline="-25000" dirty="0">
                    <a:solidFill>
                      <a:schemeClr val="accent4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{d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(</a:t>
                </a:r>
                <a:r>
                  <a:rPr lang="en-US" sz="2400" baseline="30000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sz="2400" baseline="30000" dirty="0">
                    <a:solidFill>
                      <a:schemeClr val="accent4"/>
                    </a:solidFill>
                  </a:rPr>
                  <a:t>)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[u] + w(</a:t>
                </a:r>
                <a:r>
                  <a:rPr lang="en-US" sz="2400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)} )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>
                    <a:solidFill>
                      <a:srgbClr val="CF6E6C"/>
                    </a:solidFill>
                  </a:rPr>
                  <a:t>If d</a:t>
                </a:r>
                <a:r>
                  <a:rPr lang="en-US" sz="2400" baseline="30000" dirty="0">
                    <a:solidFill>
                      <a:srgbClr val="CF6E6C"/>
                    </a:solidFill>
                  </a:rPr>
                  <a:t>(n-1)</a:t>
                </a:r>
                <a:r>
                  <a:rPr lang="en-US" sz="2400" dirty="0">
                    <a:solidFill>
                      <a:srgbClr val="CF6E6C"/>
                    </a:solidFill>
                  </a:rPr>
                  <a:t> != d</a:t>
                </a:r>
                <a:r>
                  <a:rPr lang="en-US" sz="2400" baseline="30000" dirty="0">
                    <a:solidFill>
                      <a:srgbClr val="CF6E6C"/>
                    </a:solidFill>
                  </a:rPr>
                  <a:t>(n)</a:t>
                </a:r>
                <a:r>
                  <a:rPr lang="en-US" sz="2400" dirty="0">
                    <a:solidFill>
                      <a:srgbClr val="CF6E6C"/>
                    </a:solidFill>
                  </a:rPr>
                  <a:t> :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b="1" dirty="0">
                    <a:solidFill>
                      <a:srgbClr val="CF6E6C"/>
                    </a:solidFill>
                  </a:rPr>
                  <a:t>Return</a:t>
                </a:r>
                <a:r>
                  <a:rPr lang="en-US" dirty="0">
                    <a:solidFill>
                      <a:srgbClr val="CF6E6C"/>
                    </a:solidFill>
                  </a:rPr>
                  <a:t> NEGATIVE CYCLE </a:t>
                </a:r>
                <a:r>
                  <a:rPr lang="en-US" dirty="0">
                    <a:solidFill>
                      <a:srgbClr val="CF6E6C"/>
                    </a:solidFill>
                    <a:sym typeface="Wingdings"/>
                  </a:rPr>
                  <a:t></a:t>
                </a:r>
                <a:endParaRPr lang="en-US" dirty="0">
                  <a:solidFill>
                    <a:srgbClr val="CF6E6C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/>
                  <a:t>Otherwise, </a:t>
                </a:r>
                <a:r>
                  <a:rPr lang="en-US" sz="2400" dirty="0" err="1"/>
                  <a:t>dist</a:t>
                </a:r>
                <a:r>
                  <a:rPr lang="en-US" sz="2400" dirty="0"/>
                  <a:t>(</a:t>
                </a:r>
                <a:r>
                  <a:rPr lang="en-US" sz="2400" dirty="0" err="1"/>
                  <a:t>s,v</a:t>
                </a:r>
                <a:r>
                  <a:rPr lang="en-US" sz="2400" dirty="0"/>
                  <a:t>) = d</a:t>
                </a:r>
                <a:r>
                  <a:rPr lang="en-US" sz="2400" baseline="30000" dirty="0"/>
                  <a:t>(n-1)</a:t>
                </a:r>
                <a:r>
                  <a:rPr lang="en-US" sz="2400" dirty="0"/>
                  <a:t>[v]</a:t>
                </a:r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1709412"/>
                <a:ext cx="8515349" cy="3512244"/>
              </a:xfrm>
              <a:prstGeom prst="rect">
                <a:avLst/>
              </a:prstGeom>
              <a:blipFill>
                <a:blip r:embed="rId2"/>
                <a:stretch>
                  <a:fillRect l="-893" t="-2509" b="-2867"/>
                </a:stretch>
              </a:blipFill>
              <a:ln>
                <a:solidFill>
                  <a:srgbClr val="CF6E6C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85737" y="1316049"/>
            <a:ext cx="27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Bellman-Ford*(G,s):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97362" y="5897699"/>
            <a:ext cx="2604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Running time: O(</a:t>
            </a:r>
            <a:r>
              <a:rPr lang="en-US" b="1" dirty="0" err="1"/>
              <a:t>mn</a:t>
            </a:r>
            <a:r>
              <a:rPr lang="en-US" b="1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CEC4F-1E88-5842-A4F0-6AE87DD9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E5247A-715F-C742-BD57-927B19C017D3}"/>
              </a:ext>
            </a:extLst>
          </p:cNvPr>
          <p:cNvSpPr txBox="1"/>
          <p:nvPr/>
        </p:nvSpPr>
        <p:spPr>
          <a:xfrm>
            <a:off x="7899279" y="168444"/>
            <a:ext cx="104469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91871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31" y="202765"/>
            <a:ext cx="7886700" cy="1325563"/>
          </a:xfrm>
        </p:spPr>
        <p:txBody>
          <a:bodyPr/>
          <a:lstStyle/>
          <a:p>
            <a:r>
              <a:rPr lang="en-US" dirty="0"/>
              <a:t>Important thing about B-F</a:t>
            </a:r>
            <a:br>
              <a:rPr lang="en-US" dirty="0"/>
            </a:br>
            <a:r>
              <a:rPr lang="en-US" sz="3600" b="1" dirty="0"/>
              <a:t>for the rest of this lecture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0430" y="3119644"/>
            <a:ext cx="4406348" cy="3192255"/>
            <a:chOff x="504313" y="1525144"/>
            <a:chExt cx="4406348" cy="3192255"/>
          </a:xfrm>
        </p:grpSpPr>
        <p:grpSp>
          <p:nvGrpSpPr>
            <p:cNvPr id="5" name="Group 4"/>
            <p:cNvGrpSpPr/>
            <p:nvPr/>
          </p:nvGrpSpPr>
          <p:grpSpPr>
            <a:xfrm>
              <a:off x="509081" y="1525144"/>
              <a:ext cx="4401580" cy="2596937"/>
              <a:chOff x="509081" y="1525144"/>
              <a:chExt cx="4401580" cy="259693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26039" y="1525144"/>
                <a:ext cx="4384622" cy="1987322"/>
                <a:chOff x="526039" y="1525144"/>
                <a:chExt cx="4384622" cy="198732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3924812" y="188853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" name="Rectangle 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24812" y="1888537"/>
                      <a:ext cx="679621" cy="407774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/>
                      </a:stretch>
                    </a:blipFill>
                    <a:ln w="38100"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" name="Rectangle 19"/>
                <p:cNvSpPr/>
                <p:nvPr/>
              </p:nvSpPr>
              <p:spPr>
                <a:xfrm>
                  <a:off x="3926028" y="2457267"/>
                  <a:ext cx="679621" cy="4077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25</a:t>
                  </a: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526039" y="1525144"/>
                  <a:ext cx="4384622" cy="1987322"/>
                  <a:chOff x="526039" y="1525144"/>
                  <a:chExt cx="4384622" cy="1987322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526039" y="1525144"/>
                    <a:ext cx="4384622" cy="1987322"/>
                    <a:chOff x="1940140" y="1367323"/>
                    <a:chExt cx="4384622" cy="1987322"/>
                  </a:xfrm>
                </p:grpSpPr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2604182" y="1722604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" name="Rectangle 24"/>
                        <p:cNvSpPr/>
                        <p:nvPr/>
                      </p:nvSpPr>
                      <p:spPr>
                        <a:xfrm>
                          <a:off x="3291526" y="1722603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p:txBody>
                    </p:sp>
                  </mc:Choice>
                  <mc:Fallback xmlns="">
                    <p:sp>
                      <p:nvSpPr>
                        <p:cNvPr id="19" name="Rectangle 18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291526" y="1722603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3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" name="Rectangle 25"/>
                        <p:cNvSpPr/>
                        <p:nvPr/>
                      </p:nvSpPr>
                      <p:spPr>
                        <a:xfrm>
                          <a:off x="3978870" y="1722603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0" name="Rectangle 19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78870" y="1722603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4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7" name="Rectangle 26"/>
                        <p:cNvSpPr/>
                        <p:nvPr/>
                      </p:nvSpPr>
                      <p:spPr>
                        <a:xfrm>
                          <a:off x="4658491" y="1722603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1" name="Rectangle 20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58491" y="1722603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2628044" y="1367323"/>
                      <a:ext cx="369671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Gates  Packard CS161 Union  Dish      </a:t>
                      </a:r>
                    </a:p>
                  </p:txBody>
                </p: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1951144" y="1695657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baseline="30000" dirty="0"/>
                        <a:t>(0)</a:t>
                      </a:r>
                      <a:endParaRPr lang="en-US" sz="2400" dirty="0"/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2593178" y="2312970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31" name="Rectangle 30"/>
                    <p:cNvSpPr/>
                    <p:nvPr/>
                  </p:nvSpPr>
                  <p:spPr>
                    <a:xfrm>
                      <a:off x="3280522" y="2312969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2" name="Rectangle 31"/>
                        <p:cNvSpPr/>
                        <p:nvPr/>
                      </p:nvSpPr>
                      <p:spPr>
                        <a:xfrm>
                          <a:off x="3967866" y="2312969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F6E6C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6" name="Rectangle 25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67866" y="2312969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3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3" name="Rectangle 32"/>
                        <p:cNvSpPr/>
                        <p:nvPr/>
                      </p:nvSpPr>
                      <p:spPr>
                        <a:xfrm>
                          <a:off x="4647487" y="2312969"/>
                          <a:ext cx="679621" cy="407774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7" name="Rectangle 26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47487" y="2312969"/>
                          <a:ext cx="679621" cy="407774"/>
                        </a:xfrm>
                        <a:prstGeom prst="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  <a:ln w="38100">
                          <a:solidFill>
                            <a:srgbClr val="7030A0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1940140" y="2286023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baseline="30000" dirty="0"/>
                        <a:t>(1)</a:t>
                      </a:r>
                      <a:endParaRPr lang="en-US" sz="2400" dirty="0"/>
                    </a:p>
                  </p:txBody>
                </p:sp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2593178" y="2919927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3280522" y="2919926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3967866" y="2919926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38" name="Rectangle 37"/>
                    <p:cNvSpPr/>
                    <p:nvPr/>
                  </p:nvSpPr>
                  <p:spPr>
                    <a:xfrm>
                      <a:off x="4647487" y="2919926"/>
                      <a:ext cx="679621" cy="40777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p:txBody>
                </p:sp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1940140" y="2892980"/>
                      <a:ext cx="57579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/>
                        <a:t>d</a:t>
                      </a:r>
                      <a:r>
                        <a:rPr lang="en-US" sz="2400" baseline="30000" dirty="0"/>
                        <a:t>(2)</a:t>
                      </a:r>
                      <a:endParaRPr lang="en-US" sz="2400" dirty="0"/>
                    </a:p>
                  </p:txBody>
                </p:sp>
              </p:grpSp>
              <p:sp>
                <p:nvSpPr>
                  <p:cNvPr id="23" name="Rectangle 22"/>
                  <p:cNvSpPr/>
                  <p:nvPr/>
                </p:nvSpPr>
                <p:spPr>
                  <a:xfrm>
                    <a:off x="3908655" y="3083294"/>
                    <a:ext cx="679621" cy="40777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381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23</a:t>
                    </a:r>
                  </a:p>
                </p:txBody>
              </p:sp>
            </p:grpSp>
          </p:grpSp>
          <p:sp>
            <p:nvSpPr>
              <p:cNvPr id="13" name="Rectangle 12"/>
              <p:cNvSpPr/>
              <p:nvPr/>
            </p:nvSpPr>
            <p:spPr>
              <a:xfrm>
                <a:off x="1162119" y="3687363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849463" y="3687362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536807" y="3687362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16428" y="3687362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9081" y="3660416"/>
                <a:ext cx="575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d</a:t>
                </a:r>
                <a:r>
                  <a:rPr lang="en-US" sz="2400" baseline="30000" dirty="0"/>
                  <a:t>(3)</a:t>
                </a:r>
                <a:endParaRPr lang="en-US" sz="24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91697" y="3692909"/>
                <a:ext cx="679621" cy="4077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157351" y="4282681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4695" y="4282680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32039" y="4282680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1660" y="4282680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4313" y="4255734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d</a:t>
              </a:r>
              <a:r>
                <a:rPr lang="en-US" sz="2400" baseline="30000" dirty="0"/>
                <a:t>(4)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86929" y="4288227"/>
              <a:ext cx="679621" cy="4077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628650" y="1708836"/>
            <a:ext cx="4178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d</a:t>
            </a:r>
            <a:r>
              <a:rPr lang="en-US" sz="2400" baseline="30000" dirty="0">
                <a:solidFill>
                  <a:schemeClr val="accent4"/>
                </a:solidFill>
              </a:rPr>
              <a:t>(</a:t>
            </a:r>
            <a:r>
              <a:rPr lang="en-US" sz="2400" baseline="30000" dirty="0" err="1">
                <a:solidFill>
                  <a:schemeClr val="accent4"/>
                </a:solidFill>
              </a:rPr>
              <a:t>i</a:t>
            </a:r>
            <a:r>
              <a:rPr lang="en-US" sz="2400" baseline="30000" dirty="0">
                <a:solidFill>
                  <a:schemeClr val="accent4"/>
                </a:solidFill>
              </a:rPr>
              <a:t>)</a:t>
            </a:r>
            <a:r>
              <a:rPr lang="en-US" sz="2400" dirty="0">
                <a:solidFill>
                  <a:schemeClr val="accent4"/>
                </a:solidFill>
              </a:rPr>
              <a:t>[v] is equal to the cost of the shortest path between s and v </a:t>
            </a:r>
            <a:r>
              <a:rPr lang="en-US" sz="2400" b="1" dirty="0">
                <a:solidFill>
                  <a:schemeClr val="accent4"/>
                </a:solidFill>
              </a:rPr>
              <a:t>with at most </a:t>
            </a:r>
            <a:r>
              <a:rPr lang="en-US" sz="2400" b="1" dirty="0" err="1">
                <a:solidFill>
                  <a:schemeClr val="accent4"/>
                </a:solidFill>
              </a:rPr>
              <a:t>i</a:t>
            </a:r>
            <a:r>
              <a:rPr lang="en-US" sz="2400" b="1" dirty="0">
                <a:solidFill>
                  <a:schemeClr val="accent4"/>
                </a:solidFill>
              </a:rPr>
              <a:t> edges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</p:txBody>
      </p:sp>
      <p:cxnSp>
        <p:nvCxnSpPr>
          <p:cNvPr id="58" name="Straight Connector 57"/>
          <p:cNvCxnSpPr>
            <a:stCxn id="62" idx="4"/>
            <a:endCxn id="65" idx="0"/>
          </p:cNvCxnSpPr>
          <p:nvPr/>
        </p:nvCxnSpPr>
        <p:spPr>
          <a:xfrm flipH="1">
            <a:off x="6867261" y="1066933"/>
            <a:ext cx="1029196" cy="176579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63" idx="4"/>
            <a:endCxn id="64" idx="7"/>
          </p:cNvCxnSpPr>
          <p:nvPr/>
        </p:nvCxnSpPr>
        <p:spPr>
          <a:xfrm flipH="1">
            <a:off x="7940556" y="4817510"/>
            <a:ext cx="338650" cy="1108321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071219" y="326358"/>
            <a:ext cx="1650476" cy="74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61" name="Oval 60"/>
          <p:cNvSpPr/>
          <p:nvPr/>
        </p:nvSpPr>
        <p:spPr>
          <a:xfrm>
            <a:off x="7717503" y="4214985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Union</a:t>
            </a:r>
          </a:p>
        </p:txBody>
      </p:sp>
      <p:sp>
        <p:nvSpPr>
          <p:cNvPr id="62" name="Oval 61"/>
          <p:cNvSpPr/>
          <p:nvPr/>
        </p:nvSpPr>
        <p:spPr>
          <a:xfrm>
            <a:off x="6981669" y="5837593"/>
            <a:ext cx="1123406" cy="602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191150" y="2832724"/>
            <a:ext cx="1352222" cy="495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Packard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>
            <a:stCxn id="76" idx="3"/>
          </p:cNvCxnSpPr>
          <p:nvPr/>
        </p:nvCxnSpPr>
        <p:spPr>
          <a:xfrm flipH="1">
            <a:off x="6867261" y="1921820"/>
            <a:ext cx="1324356" cy="91090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 rot="20572491">
            <a:off x="5921523" y="896500"/>
            <a:ext cx="1961955" cy="5074500"/>
          </a:xfrm>
          <a:custGeom>
            <a:avLst/>
            <a:gdLst>
              <a:gd name="connsiteX0" fmla="*/ 337885 w 2106725"/>
              <a:gd name="connsiteY0" fmla="*/ 3657600 h 3657600"/>
              <a:gd name="connsiteX1" fmla="*/ 8102 w 2106725"/>
              <a:gd name="connsiteY1" fmla="*/ 2083632 h 3657600"/>
              <a:gd name="connsiteX2" fmla="*/ 637689 w 2106725"/>
              <a:gd name="connsiteY2" fmla="*/ 434714 h 3657600"/>
              <a:gd name="connsiteX3" fmla="*/ 2106725 w 2106725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725" h="3657600">
                <a:moveTo>
                  <a:pt x="337885" y="3657600"/>
                </a:moveTo>
                <a:cubicBezTo>
                  <a:pt x="148010" y="3139190"/>
                  <a:pt x="-41865" y="2620780"/>
                  <a:pt x="8102" y="2083632"/>
                </a:cubicBezTo>
                <a:cubicBezTo>
                  <a:pt x="58069" y="1546484"/>
                  <a:pt x="287919" y="781986"/>
                  <a:pt x="637689" y="434714"/>
                </a:cubicBezTo>
                <a:cubicBezTo>
                  <a:pt x="987459" y="87442"/>
                  <a:pt x="2106725" y="0"/>
                  <a:pt x="2106725" y="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504222" y="2309001"/>
            <a:ext cx="4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82035" y="1355443"/>
            <a:ext cx="8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408512" y="3150795"/>
            <a:ext cx="86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385122" y="4705591"/>
            <a:ext cx="114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25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22425" y="5150622"/>
            <a:ext cx="5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20</a:t>
            </a:r>
          </a:p>
        </p:txBody>
      </p:sp>
      <p:cxnSp>
        <p:nvCxnSpPr>
          <p:cNvPr id="71" name="Straight Connector 70"/>
          <p:cNvCxnSpPr>
            <a:endCxn id="64" idx="0"/>
          </p:cNvCxnSpPr>
          <p:nvPr/>
        </p:nvCxnSpPr>
        <p:spPr>
          <a:xfrm>
            <a:off x="6867262" y="3328249"/>
            <a:ext cx="676110" cy="2509344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112058" y="3912701"/>
            <a:ext cx="113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22</a:t>
            </a:r>
          </a:p>
        </p:txBody>
      </p:sp>
      <p:sp>
        <p:nvSpPr>
          <p:cNvPr id="73" name="Oval 72"/>
          <p:cNvSpPr/>
          <p:nvPr/>
        </p:nvSpPr>
        <p:spPr>
          <a:xfrm>
            <a:off x="8028214" y="1595687"/>
            <a:ext cx="1115786" cy="3820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CS161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>
            <a:stCxn id="63" idx="0"/>
            <a:endCxn id="76" idx="4"/>
          </p:cNvCxnSpPr>
          <p:nvPr/>
        </p:nvCxnSpPr>
        <p:spPr>
          <a:xfrm flipV="1">
            <a:off x="8279206" y="1977776"/>
            <a:ext cx="306901" cy="2237209"/>
          </a:xfrm>
          <a:prstGeom prst="line">
            <a:avLst/>
          </a:prstGeom>
          <a:ln w="50800">
            <a:solidFill>
              <a:schemeClr val="accent4"/>
            </a:solidFill>
            <a:headEnd type="stealt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256551" y="416699"/>
            <a:ext cx="551611" cy="531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1" y="1157275"/>
                <a:ext cx="628650" cy="5121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72" y="3873175"/>
                <a:ext cx="523255" cy="5121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23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04" y="6107351"/>
                <a:ext cx="600946" cy="50422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476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4" y="3211227"/>
                <a:ext cx="616440" cy="5121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4762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FF821-06A2-0842-8F82-8CCC922E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1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Bellman-Ford is an example of</a:t>
            </a:r>
            <a:r>
              <a:rPr lang="mr-IN" sz="3200" dirty="0"/>
              <a:t>…</a:t>
            </a:r>
            <a:br>
              <a:rPr lang="en-US" dirty="0"/>
            </a:br>
            <a:r>
              <a:rPr lang="en-US" b="1" i="1" dirty="0">
                <a:solidFill>
                  <a:srgbClr val="CF6E6C"/>
                </a:solidFill>
              </a:rPr>
              <a:t>Dynamic Programming!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/>
          <a:lstStyle/>
          <a:p>
            <a:r>
              <a:rPr lang="en-US" dirty="0"/>
              <a:t>Example of Dynamic programming: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Fibonacci numbers.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(And Bellman-Ford)</a:t>
            </a:r>
          </a:p>
          <a:p>
            <a:r>
              <a:rPr lang="en-US" dirty="0"/>
              <a:t>What is dynamic programming, exactly?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And why is it called “dynamic programming”?</a:t>
            </a:r>
          </a:p>
          <a:p>
            <a:r>
              <a:rPr lang="en-US" dirty="0"/>
              <a:t>Another example: 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An “all-pairs” shortest path algorithm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343" y="1899375"/>
            <a:ext cx="322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Today:</a:t>
            </a:r>
          </a:p>
        </p:txBody>
      </p:sp>
      <p:sp>
        <p:nvSpPr>
          <p:cNvPr id="5" name="Down Arrow 4"/>
          <p:cNvSpPr/>
          <p:nvPr/>
        </p:nvSpPr>
        <p:spPr>
          <a:xfrm rot="5125436">
            <a:off x="6328230" y="2129290"/>
            <a:ext cx="508000" cy="754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5F797-4600-4B4A-846E-6DDAB7CF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Pre-Lecture exercise:</a:t>
            </a:r>
            <a:br>
              <a:rPr lang="en-US" dirty="0"/>
            </a:br>
            <a:r>
              <a:rPr lang="en-US" sz="3600" dirty="0"/>
              <a:t>How not to compute Fibonacci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F(n) = F(n-1) + F(n-2), with F(1) = F(2) = 1.</a:t>
            </a:r>
            <a:endParaRPr lang="en-US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first several are: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1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1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2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3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5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8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13, 21, 34, 55, 89, 144,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Question: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Given n, what is F(n)?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E7373-F40E-204B-A624-6ACA9A14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9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14F89-EE12-8E4F-A7B3-2EA9CE1F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158873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CED71-309C-AD41-90E4-41901E6EB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710678" cy="4968873"/>
          </a:xfrm>
        </p:spPr>
        <p:txBody>
          <a:bodyPr>
            <a:normAutofit/>
          </a:bodyPr>
          <a:lstStyle/>
          <a:p>
            <a:r>
              <a:rPr lang="en-US" dirty="0"/>
              <a:t>Bellman-Ford Algorithm</a:t>
            </a:r>
          </a:p>
          <a:p>
            <a:r>
              <a:rPr lang="en-US" dirty="0"/>
              <a:t>Bellman-Ford is a special case of </a:t>
            </a:r>
            <a:r>
              <a:rPr lang="en-US" b="1" i="1" dirty="0">
                <a:solidFill>
                  <a:srgbClr val="CF6E6C"/>
                </a:solidFill>
              </a:rPr>
              <a:t>Dynamic Programming!</a:t>
            </a:r>
          </a:p>
          <a:p>
            <a:r>
              <a:rPr lang="en-US" dirty="0"/>
              <a:t>What is dynamic programming?</a:t>
            </a:r>
          </a:p>
          <a:p>
            <a:pPr lvl="1"/>
            <a:r>
              <a:rPr lang="en-US" dirty="0"/>
              <a:t>Warm-up example: Fibonacci numbers</a:t>
            </a:r>
          </a:p>
          <a:p>
            <a:r>
              <a:rPr lang="en-US" dirty="0"/>
              <a:t>Another example:</a:t>
            </a:r>
          </a:p>
          <a:p>
            <a:pPr lvl="1"/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B244C-D0E1-EE44-9B9A-A6F98B0E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8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028"/>
            <a:ext cx="7886700" cy="998368"/>
          </a:xfrm>
        </p:spPr>
        <p:txBody>
          <a:bodyPr/>
          <a:lstStyle/>
          <a:p>
            <a:r>
              <a:rPr lang="en-US" dirty="0"/>
              <a:t>Candidate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59" y="1356185"/>
            <a:ext cx="7886700" cy="142593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Fibonacci(n):    </a:t>
            </a:r>
          </a:p>
          <a:p>
            <a:pPr lvl="1"/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n == 0, </a:t>
            </a: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0</a:t>
            </a:r>
          </a:p>
          <a:p>
            <a:pPr lvl="1"/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n == 1, </a:t>
            </a: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1    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Fibonacci(n-1) + Fibonacci(n-2)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3699" y="6550223"/>
            <a:ext cx="5240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See </a:t>
            </a:r>
            <a:r>
              <a:rPr lang="en-US" sz="1400" dirty="0" err="1">
                <a:solidFill>
                  <a:schemeClr val="accent4"/>
                </a:solidFill>
              </a:rPr>
              <a:t>IPython</a:t>
            </a:r>
            <a:r>
              <a:rPr lang="en-US" sz="1400" dirty="0">
                <a:solidFill>
                  <a:schemeClr val="accent4"/>
                </a:solidFill>
              </a:rPr>
              <a:t> notebook for lecture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3059" y="3395608"/>
                <a:ext cx="4003590" cy="2935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Running time?  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T(n) = T(n-1) + T(n-2) + O(1)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4"/>
                    </a:solidFill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4"/>
                        </a:solidFill>
                        <a:latin typeface="Cambria Math" charset="0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accent4"/>
                    </a:solidFill>
                  </a:rPr>
                  <a:t>T(n-1) + T(n-2) for 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≥2</m:t>
                    </m:r>
                  </m:oMath>
                </a14:m>
                <a:endParaRPr lang="en-US" sz="2000" dirty="0">
                  <a:solidFill>
                    <a:schemeClr val="accent4"/>
                  </a:solidFill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/>
                  <a:t>So 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T(n)</a:t>
                </a:r>
                <a:r>
                  <a:rPr lang="en-US" sz="2000" dirty="0"/>
                  <a:t> grows </a:t>
                </a:r>
                <a:r>
                  <a:rPr lang="en-US" sz="2000" i="1" dirty="0"/>
                  <a:t>at least </a:t>
                </a:r>
                <a:r>
                  <a:rPr lang="en-US" sz="2000" dirty="0"/>
                  <a:t>as fast as the Fibonacci numbers themselves</a:t>
                </a:r>
                <a:r>
                  <a:rPr lang="mr-IN" sz="2000" dirty="0"/>
                  <a:t>…</a:t>
                </a:r>
                <a:r>
                  <a:rPr lang="en-US" sz="2000" dirty="0"/>
                  <a:t> 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/>
                  <a:t>This is </a:t>
                </a:r>
                <a:r>
                  <a:rPr lang="en-US" sz="2000" b="1" dirty="0"/>
                  <a:t>EXPONENTIALLY QUICKLY</a:t>
                </a:r>
                <a:r>
                  <a:rPr lang="en-US" sz="2000" dirty="0"/>
                  <a:t>!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sz="2000" dirty="0"/>
                  <a:t> implies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59" y="3395608"/>
                <a:ext cx="4003590" cy="2935419"/>
              </a:xfrm>
              <a:prstGeom prst="rect">
                <a:avLst/>
              </a:prstGeom>
              <a:blipFill>
                <a:blip r:embed="rId2"/>
                <a:stretch>
                  <a:fillRect l="-2532" t="-1724" r="-1582" b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432" y="3645243"/>
            <a:ext cx="4199857" cy="297847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AF2ED-5A95-E649-BECD-62B9A086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9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4"/>
                </a:solidFill>
              </a:rPr>
              <a:t>What’s going on?</a:t>
            </a:r>
            <a:br>
              <a:rPr lang="en-US" dirty="0"/>
            </a:br>
            <a:r>
              <a:rPr lang="en-US" dirty="0"/>
              <a:t>Consider Fib(8)</a:t>
            </a:r>
          </a:p>
        </p:txBody>
      </p:sp>
      <p:sp>
        <p:nvSpPr>
          <p:cNvPr id="4" name="Oval 3"/>
          <p:cNvSpPr/>
          <p:nvPr/>
        </p:nvSpPr>
        <p:spPr>
          <a:xfrm>
            <a:off x="4127157" y="1927655"/>
            <a:ext cx="889686" cy="51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5770607" y="2722606"/>
            <a:ext cx="889686" cy="5189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2393093" y="2722606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7496433" y="3616669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5226908" y="3643313"/>
            <a:ext cx="889686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087130" y="3643313"/>
            <a:ext cx="889686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02509" y="3616669"/>
            <a:ext cx="889686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943599" y="4510732"/>
            <a:ext cx="556055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849129" y="4506871"/>
            <a:ext cx="556055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204884" y="4506871"/>
            <a:ext cx="556057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234879" y="4506871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019931" y="450687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761735" y="450687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473545" y="450687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26708" y="4515883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751572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087131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262173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940378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385221" y="5261407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8026743" y="5261407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468497" y="5261407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841141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285984" y="5261407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3711657" y="526140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156500" y="5261407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1280986" y="5261407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642288" y="5261407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840243" y="5261407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90695" y="5261407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35939" y="5261407"/>
            <a:ext cx="556055" cy="5189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6" name="Oval 35"/>
          <p:cNvSpPr/>
          <p:nvPr/>
        </p:nvSpPr>
        <p:spPr>
          <a:xfrm>
            <a:off x="2090608" y="6015942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692880" y="6015943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8" name="Oval 37"/>
          <p:cNvSpPr/>
          <p:nvPr/>
        </p:nvSpPr>
        <p:spPr>
          <a:xfrm>
            <a:off x="3282779" y="6085204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920315" y="6114029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0" name="Oval 39"/>
          <p:cNvSpPr/>
          <p:nvPr/>
        </p:nvSpPr>
        <p:spPr>
          <a:xfrm>
            <a:off x="4014016" y="6114029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62105" y="6090081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2" name="Oval 41"/>
          <p:cNvSpPr/>
          <p:nvPr/>
        </p:nvSpPr>
        <p:spPr>
          <a:xfrm>
            <a:off x="5488333" y="6107316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5136422" y="6083368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4" name="Oval 43"/>
          <p:cNvSpPr/>
          <p:nvPr/>
        </p:nvSpPr>
        <p:spPr>
          <a:xfrm>
            <a:off x="6149036" y="6083368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797125" y="6059420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6" name="Oval 45"/>
          <p:cNvSpPr/>
          <p:nvPr/>
        </p:nvSpPr>
        <p:spPr>
          <a:xfrm>
            <a:off x="7195558" y="6107316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843647" y="6083368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8" name="Oval 47"/>
          <p:cNvSpPr/>
          <p:nvPr/>
        </p:nvSpPr>
        <p:spPr>
          <a:xfrm>
            <a:off x="4568012" y="6043076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4295393" y="6090081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6624128" y="5849283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6351509" y="5896288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7706507" y="5941472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7433888" y="5988477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8327943" y="6076833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8055324" y="6123838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4772278" y="6470062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409814" y="6498887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8" name="Oval 57"/>
          <p:cNvSpPr/>
          <p:nvPr/>
        </p:nvSpPr>
        <p:spPr>
          <a:xfrm>
            <a:off x="6648708" y="6434524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286244" y="6463349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0" name="Oval 59"/>
          <p:cNvSpPr/>
          <p:nvPr/>
        </p:nvSpPr>
        <p:spPr>
          <a:xfrm>
            <a:off x="7865661" y="6484732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7503197" y="6513557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2" name="Oval 61"/>
          <p:cNvSpPr/>
          <p:nvPr/>
        </p:nvSpPr>
        <p:spPr>
          <a:xfrm>
            <a:off x="8691565" y="6497106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8329101" y="6525931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691565" y="5849283"/>
            <a:ext cx="57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etc</a:t>
            </a:r>
            <a:endParaRPr lang="en-US" dirty="0"/>
          </a:p>
        </p:txBody>
      </p:sp>
      <p:cxnSp>
        <p:nvCxnSpPr>
          <p:cNvPr id="66" name="Straight Connector 65"/>
          <p:cNvCxnSpPr>
            <a:stCxn id="4" idx="4"/>
            <a:endCxn id="5" idx="0"/>
          </p:cNvCxnSpPr>
          <p:nvPr/>
        </p:nvCxnSpPr>
        <p:spPr>
          <a:xfrm>
            <a:off x="4572000" y="2446639"/>
            <a:ext cx="1643450" cy="275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" idx="4"/>
            <a:endCxn id="6" idx="0"/>
          </p:cNvCxnSpPr>
          <p:nvPr/>
        </p:nvCxnSpPr>
        <p:spPr>
          <a:xfrm flipH="1">
            <a:off x="2837936" y="2446639"/>
            <a:ext cx="1734064" cy="275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" idx="4"/>
            <a:endCxn id="7" idx="0"/>
          </p:cNvCxnSpPr>
          <p:nvPr/>
        </p:nvCxnSpPr>
        <p:spPr>
          <a:xfrm>
            <a:off x="6215450" y="3241590"/>
            <a:ext cx="1725826" cy="375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" idx="4"/>
            <a:endCxn id="8" idx="0"/>
          </p:cNvCxnSpPr>
          <p:nvPr/>
        </p:nvCxnSpPr>
        <p:spPr>
          <a:xfrm flipH="1">
            <a:off x="5671751" y="3241590"/>
            <a:ext cx="543699" cy="401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" idx="4"/>
            <a:endCxn id="13" idx="0"/>
          </p:cNvCxnSpPr>
          <p:nvPr/>
        </p:nvCxnSpPr>
        <p:spPr>
          <a:xfrm>
            <a:off x="7941276" y="4135653"/>
            <a:ext cx="541637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" idx="4"/>
            <a:endCxn id="14" idx="0"/>
          </p:cNvCxnSpPr>
          <p:nvPr/>
        </p:nvCxnSpPr>
        <p:spPr>
          <a:xfrm flipH="1">
            <a:off x="7527323" y="4135653"/>
            <a:ext cx="413953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8" idx="4"/>
            <a:endCxn id="11" idx="0"/>
          </p:cNvCxnSpPr>
          <p:nvPr/>
        </p:nvCxnSpPr>
        <p:spPr>
          <a:xfrm>
            <a:off x="5671751" y="4162297"/>
            <a:ext cx="549876" cy="3484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" idx="4"/>
            <a:endCxn id="15" idx="0"/>
          </p:cNvCxnSpPr>
          <p:nvPr/>
        </p:nvCxnSpPr>
        <p:spPr>
          <a:xfrm flipH="1">
            <a:off x="5297959" y="4162297"/>
            <a:ext cx="373792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9" idx="4"/>
            <a:endCxn id="12" idx="0"/>
          </p:cNvCxnSpPr>
          <p:nvPr/>
        </p:nvCxnSpPr>
        <p:spPr>
          <a:xfrm>
            <a:off x="3531973" y="4162297"/>
            <a:ext cx="595184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9" idx="4"/>
            <a:endCxn id="17" idx="0"/>
          </p:cNvCxnSpPr>
          <p:nvPr/>
        </p:nvCxnSpPr>
        <p:spPr>
          <a:xfrm flipH="1">
            <a:off x="3039763" y="4162297"/>
            <a:ext cx="492210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0" idx="4"/>
            <a:endCxn id="18" idx="0"/>
          </p:cNvCxnSpPr>
          <p:nvPr/>
        </p:nvCxnSpPr>
        <p:spPr>
          <a:xfrm>
            <a:off x="947352" y="4135653"/>
            <a:ext cx="804221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0" idx="4"/>
            <a:endCxn id="19" idx="0"/>
          </p:cNvCxnSpPr>
          <p:nvPr/>
        </p:nvCxnSpPr>
        <p:spPr>
          <a:xfrm flipH="1">
            <a:off x="804736" y="4135653"/>
            <a:ext cx="142616" cy="3802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6" idx="4"/>
            <a:endCxn id="10" idx="7"/>
          </p:cNvCxnSpPr>
          <p:nvPr/>
        </p:nvCxnSpPr>
        <p:spPr>
          <a:xfrm flipH="1">
            <a:off x="1261904" y="3241590"/>
            <a:ext cx="1576032" cy="451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6" idx="4"/>
            <a:endCxn id="9" idx="0"/>
          </p:cNvCxnSpPr>
          <p:nvPr/>
        </p:nvCxnSpPr>
        <p:spPr>
          <a:xfrm>
            <a:off x="2837936" y="3241590"/>
            <a:ext cx="694037" cy="401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2" idx="4"/>
            <a:endCxn id="30" idx="0"/>
          </p:cNvCxnSpPr>
          <p:nvPr/>
        </p:nvCxnSpPr>
        <p:spPr>
          <a:xfrm>
            <a:off x="4127157" y="5025855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" idx="4"/>
            <a:endCxn id="29" idx="0"/>
          </p:cNvCxnSpPr>
          <p:nvPr/>
        </p:nvCxnSpPr>
        <p:spPr>
          <a:xfrm flipH="1">
            <a:off x="3989685" y="5025855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018660" y="5032296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2881188" y="5032296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268615" y="5032296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5131143" y="5032296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219311" y="5017454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6081839" y="5017454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455501" y="5029725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7318029" y="5029725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457427" y="5032296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8319955" y="5032296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683997" y="5032296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1546525" y="5032296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758531" y="5043879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621059" y="5043879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endCxn id="36" idx="0"/>
          </p:cNvCxnSpPr>
          <p:nvPr/>
        </p:nvCxnSpPr>
        <p:spPr>
          <a:xfrm>
            <a:off x="2005402" y="5769846"/>
            <a:ext cx="274869" cy="246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36" idx="0"/>
          </p:cNvCxnSpPr>
          <p:nvPr/>
        </p:nvCxnSpPr>
        <p:spPr>
          <a:xfrm>
            <a:off x="2005402" y="5769846"/>
            <a:ext cx="274869" cy="246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0" idx="4"/>
          </p:cNvCxnSpPr>
          <p:nvPr/>
        </p:nvCxnSpPr>
        <p:spPr>
          <a:xfrm>
            <a:off x="2029600" y="5780391"/>
            <a:ext cx="403071" cy="387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0" idx="4"/>
            <a:endCxn id="37" idx="0"/>
          </p:cNvCxnSpPr>
          <p:nvPr/>
        </p:nvCxnSpPr>
        <p:spPr>
          <a:xfrm flipH="1">
            <a:off x="1882543" y="5780391"/>
            <a:ext cx="147057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39" idx="0"/>
          </p:cNvCxnSpPr>
          <p:nvPr/>
        </p:nvCxnSpPr>
        <p:spPr>
          <a:xfrm flipH="1">
            <a:off x="3109978" y="5784509"/>
            <a:ext cx="235101" cy="329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39" idx="0"/>
          </p:cNvCxnSpPr>
          <p:nvPr/>
        </p:nvCxnSpPr>
        <p:spPr>
          <a:xfrm flipH="1">
            <a:off x="3109978" y="5784509"/>
            <a:ext cx="235102" cy="329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816436" y="5745458"/>
            <a:ext cx="102780" cy="486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336948" y="5780391"/>
            <a:ext cx="241395" cy="355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29" idx="4"/>
            <a:endCxn id="40" idx="0"/>
          </p:cNvCxnSpPr>
          <p:nvPr/>
        </p:nvCxnSpPr>
        <p:spPr>
          <a:xfrm>
            <a:off x="3989685" y="5780391"/>
            <a:ext cx="213994" cy="333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30" idx="4"/>
            <a:endCxn id="49" idx="0"/>
          </p:cNvCxnSpPr>
          <p:nvPr/>
        </p:nvCxnSpPr>
        <p:spPr>
          <a:xfrm>
            <a:off x="4434528" y="5780391"/>
            <a:ext cx="50528" cy="3096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30" idx="4"/>
            <a:endCxn id="48" idx="0"/>
          </p:cNvCxnSpPr>
          <p:nvPr/>
        </p:nvCxnSpPr>
        <p:spPr>
          <a:xfrm>
            <a:off x="4434528" y="5780391"/>
            <a:ext cx="349983" cy="262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22" idx="4"/>
            <a:endCxn id="43" idx="0"/>
          </p:cNvCxnSpPr>
          <p:nvPr/>
        </p:nvCxnSpPr>
        <p:spPr>
          <a:xfrm flipH="1">
            <a:off x="5326085" y="5780391"/>
            <a:ext cx="214116" cy="302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22" idx="4"/>
            <a:endCxn id="42" idx="0"/>
          </p:cNvCxnSpPr>
          <p:nvPr/>
        </p:nvCxnSpPr>
        <p:spPr>
          <a:xfrm>
            <a:off x="5540201" y="5780391"/>
            <a:ext cx="137795" cy="32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27" idx="4"/>
            <a:endCxn id="45" idx="0"/>
          </p:cNvCxnSpPr>
          <p:nvPr/>
        </p:nvCxnSpPr>
        <p:spPr>
          <a:xfrm flipH="1">
            <a:off x="5986788" y="5780391"/>
            <a:ext cx="132381" cy="279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27" idx="4"/>
            <a:endCxn id="44" idx="0"/>
          </p:cNvCxnSpPr>
          <p:nvPr/>
        </p:nvCxnSpPr>
        <p:spPr>
          <a:xfrm>
            <a:off x="6119169" y="5780391"/>
            <a:ext cx="219530" cy="302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28" idx="4"/>
            <a:endCxn id="51" idx="0"/>
          </p:cNvCxnSpPr>
          <p:nvPr/>
        </p:nvCxnSpPr>
        <p:spPr>
          <a:xfrm flipH="1">
            <a:off x="6541172" y="5780391"/>
            <a:ext cx="22840" cy="115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28" idx="4"/>
            <a:endCxn id="50" idx="0"/>
          </p:cNvCxnSpPr>
          <p:nvPr/>
        </p:nvCxnSpPr>
        <p:spPr>
          <a:xfrm>
            <a:off x="6564012" y="5780391"/>
            <a:ext cx="276615" cy="68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23" idx="4"/>
            <a:endCxn id="47" idx="7"/>
          </p:cNvCxnSpPr>
          <p:nvPr/>
        </p:nvCxnSpPr>
        <p:spPr>
          <a:xfrm flipH="1">
            <a:off x="7167422" y="5780391"/>
            <a:ext cx="50984" cy="3551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23" idx="4"/>
            <a:endCxn id="46" idx="0"/>
          </p:cNvCxnSpPr>
          <p:nvPr/>
        </p:nvCxnSpPr>
        <p:spPr>
          <a:xfrm>
            <a:off x="7218406" y="5780391"/>
            <a:ext cx="166815" cy="32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24" idx="4"/>
            <a:endCxn id="53" idx="0"/>
          </p:cNvCxnSpPr>
          <p:nvPr/>
        </p:nvCxnSpPr>
        <p:spPr>
          <a:xfrm flipH="1">
            <a:off x="7623551" y="5780391"/>
            <a:ext cx="39698" cy="208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24" idx="4"/>
            <a:endCxn id="52" idx="0"/>
          </p:cNvCxnSpPr>
          <p:nvPr/>
        </p:nvCxnSpPr>
        <p:spPr>
          <a:xfrm>
            <a:off x="7663249" y="5780391"/>
            <a:ext cx="259757" cy="161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25" idx="4"/>
            <a:endCxn id="55" idx="0"/>
          </p:cNvCxnSpPr>
          <p:nvPr/>
        </p:nvCxnSpPr>
        <p:spPr>
          <a:xfrm flipH="1">
            <a:off x="8244987" y="5780391"/>
            <a:ext cx="59784" cy="3434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25" idx="4"/>
            <a:endCxn id="54" idx="0"/>
          </p:cNvCxnSpPr>
          <p:nvPr/>
        </p:nvCxnSpPr>
        <p:spPr>
          <a:xfrm>
            <a:off x="8304771" y="5780391"/>
            <a:ext cx="239671" cy="296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6040813" y="404533"/>
            <a:ext cx="2530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F6E6C"/>
                </a:solidFill>
              </a:rPr>
              <a:t>That’s a lot of repeated computation!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F54415-D3FC-2947-B0DC-C6BBC47C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94" y="-125908"/>
            <a:ext cx="7886700" cy="1325563"/>
          </a:xfrm>
        </p:spPr>
        <p:txBody>
          <a:bodyPr/>
          <a:lstStyle/>
          <a:p>
            <a:r>
              <a:rPr lang="en-US" dirty="0"/>
              <a:t>Maybe this would be better:</a:t>
            </a:r>
          </a:p>
        </p:txBody>
      </p:sp>
      <p:sp>
        <p:nvSpPr>
          <p:cNvPr id="4" name="Oval 3"/>
          <p:cNvSpPr/>
          <p:nvPr/>
        </p:nvSpPr>
        <p:spPr>
          <a:xfrm>
            <a:off x="939114" y="1039255"/>
            <a:ext cx="889686" cy="51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939114" y="1950888"/>
            <a:ext cx="889686" cy="5189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939114" y="2862521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1105928" y="3631353"/>
            <a:ext cx="556057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077098" y="4379448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cxnSp>
        <p:nvCxnSpPr>
          <p:cNvPr id="66" name="Straight Connector 65"/>
          <p:cNvCxnSpPr>
            <a:stCxn id="4" idx="4"/>
            <a:endCxn id="5" idx="0"/>
          </p:cNvCxnSpPr>
          <p:nvPr/>
        </p:nvCxnSpPr>
        <p:spPr>
          <a:xfrm>
            <a:off x="1383957" y="1558239"/>
            <a:ext cx="0" cy="392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" idx="4"/>
            <a:endCxn id="7" idx="0"/>
          </p:cNvCxnSpPr>
          <p:nvPr/>
        </p:nvCxnSpPr>
        <p:spPr>
          <a:xfrm>
            <a:off x="1383957" y="2469872"/>
            <a:ext cx="0" cy="392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" idx="4"/>
            <a:endCxn id="13" idx="0"/>
          </p:cNvCxnSpPr>
          <p:nvPr/>
        </p:nvCxnSpPr>
        <p:spPr>
          <a:xfrm>
            <a:off x="1383957" y="3381505"/>
            <a:ext cx="0" cy="249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3" idx="4"/>
            <a:endCxn id="26" idx="0"/>
          </p:cNvCxnSpPr>
          <p:nvPr/>
        </p:nvCxnSpPr>
        <p:spPr>
          <a:xfrm flipH="1">
            <a:off x="1369542" y="4150337"/>
            <a:ext cx="14415" cy="229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1077098" y="4943239"/>
            <a:ext cx="556057" cy="44484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3" name="Oval 132"/>
          <p:cNvSpPr/>
          <p:nvPr/>
        </p:nvSpPr>
        <p:spPr>
          <a:xfrm>
            <a:off x="1091513" y="5483130"/>
            <a:ext cx="527225" cy="36933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1138885" y="5947507"/>
            <a:ext cx="401596" cy="37490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1165462" y="6417458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38" name="Straight Connector 137"/>
          <p:cNvCxnSpPr>
            <a:stCxn id="26" idx="4"/>
            <a:endCxn id="130" idx="0"/>
          </p:cNvCxnSpPr>
          <p:nvPr/>
        </p:nvCxnSpPr>
        <p:spPr>
          <a:xfrm flipH="1">
            <a:off x="1355127" y="4898432"/>
            <a:ext cx="14415" cy="44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3" idx="0"/>
            <a:endCxn id="130" idx="4"/>
          </p:cNvCxnSpPr>
          <p:nvPr/>
        </p:nvCxnSpPr>
        <p:spPr>
          <a:xfrm flipV="1">
            <a:off x="1355126" y="5388085"/>
            <a:ext cx="1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34" idx="0"/>
            <a:endCxn id="133" idx="4"/>
          </p:cNvCxnSpPr>
          <p:nvPr/>
        </p:nvCxnSpPr>
        <p:spPr>
          <a:xfrm flipV="1">
            <a:off x="1339683" y="5852462"/>
            <a:ext cx="15443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35" idx="0"/>
            <a:endCxn id="134" idx="4"/>
          </p:cNvCxnSpPr>
          <p:nvPr/>
        </p:nvCxnSpPr>
        <p:spPr>
          <a:xfrm flipH="1" flipV="1">
            <a:off x="1339683" y="6322413"/>
            <a:ext cx="15442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 94"/>
          <p:cNvSpPr/>
          <p:nvPr/>
        </p:nvSpPr>
        <p:spPr>
          <a:xfrm>
            <a:off x="1383957" y="1581665"/>
            <a:ext cx="741413" cy="1297459"/>
          </a:xfrm>
          <a:custGeom>
            <a:avLst/>
            <a:gdLst>
              <a:gd name="connsiteX0" fmla="*/ 12357 w 741413"/>
              <a:gd name="connsiteY0" fmla="*/ 0 h 1297459"/>
              <a:gd name="connsiteX1" fmla="*/ 741405 w 741413"/>
              <a:gd name="connsiteY1" fmla="*/ 556054 h 1297459"/>
              <a:gd name="connsiteX2" fmla="*/ 0 w 741413"/>
              <a:gd name="connsiteY2" fmla="*/ 1297459 h 129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413" h="1297459">
                <a:moveTo>
                  <a:pt x="12357" y="0"/>
                </a:moveTo>
                <a:cubicBezTo>
                  <a:pt x="377911" y="169905"/>
                  <a:pt x="743465" y="339811"/>
                  <a:pt x="741405" y="556054"/>
                </a:cubicBezTo>
                <a:cubicBezTo>
                  <a:pt x="739346" y="772297"/>
                  <a:pt x="369673" y="1034878"/>
                  <a:pt x="0" y="129745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1408670" y="2508422"/>
            <a:ext cx="717307" cy="1149178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1433383" y="3374191"/>
            <a:ext cx="659032" cy="1111312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1440598" y="4131680"/>
            <a:ext cx="659032" cy="91881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1408670" y="4845231"/>
            <a:ext cx="659032" cy="69601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1413311" y="5373302"/>
            <a:ext cx="659032" cy="63789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1369541" y="5847858"/>
            <a:ext cx="659032" cy="63789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2764117" y="1124969"/>
            <a:ext cx="6215449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fasterFibonacci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(n):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F = [0, 1, None, None, 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None ] 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14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\\ F has length n + 1</a:t>
            </a:r>
            <a:endParaRPr lang="en-US" dirty="0">
              <a:solidFill>
                <a:srgbClr val="7030A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for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 2, </a:t>
            </a:r>
            <a:r>
              <a:rPr lang="mr-IN" dirty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n: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F[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] = F[i-1] + F[i-2]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F[n]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764117" y="2903454"/>
            <a:ext cx="4563440" cy="371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Much better running time!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765" y="3327400"/>
            <a:ext cx="5105400" cy="3530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166C10-DB06-5A40-9F9A-12D96BBB4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2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was an example of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657985">
            <a:off x="110970" y="1731369"/>
            <a:ext cx="8922058" cy="3631763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Dynamic </a:t>
            </a:r>
          </a:p>
          <a:p>
            <a:pPr algn="ctr"/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Programming!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367F5-CBAB-FC4B-A996-B044132D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3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b="1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an algorithm design paradigm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like divide-and-conquer is an algorithm design paradigm.</a:t>
            </a:r>
          </a:p>
          <a:p>
            <a:r>
              <a:rPr lang="en-US" dirty="0"/>
              <a:t>Usually, it is for solving </a:t>
            </a:r>
            <a:r>
              <a:rPr lang="en-US" b="1" dirty="0"/>
              <a:t>optimization problems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E.g., </a:t>
            </a:r>
            <a:r>
              <a:rPr lang="en-US" b="1" i="1" dirty="0">
                <a:solidFill>
                  <a:schemeClr val="accent4"/>
                </a:solidFill>
              </a:rPr>
              <a:t>shortest </a:t>
            </a:r>
            <a:r>
              <a:rPr lang="en-US" dirty="0">
                <a:solidFill>
                  <a:schemeClr val="accent4"/>
                </a:solidFill>
              </a:rPr>
              <a:t>path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(Fibonacci numbers aren’t an optimization problem, but they are a good example of DP anyway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D6AF9-8946-E64E-BA65-4CDB7E6D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087" y="605483"/>
            <a:ext cx="9071404" cy="889686"/>
          </a:xfrm>
        </p:spPr>
        <p:txBody>
          <a:bodyPr/>
          <a:lstStyle/>
          <a:p>
            <a:r>
              <a:rPr lang="en-US" dirty="0"/>
              <a:t>Elements of dynamic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12" y="2459162"/>
                <a:ext cx="8379425" cy="329925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Big problems break up into sub-problems.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Fibonacci: F(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dirty="0">
                    <a:solidFill>
                      <a:schemeClr val="accent4"/>
                    </a:solidFill>
                  </a:rPr>
                  <a:t>) for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n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Bellman-Ford: Shortest paths with at most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i</a:t>
                </a:r>
                <a:r>
                  <a:rPr lang="en-US" dirty="0">
                    <a:solidFill>
                      <a:schemeClr val="accent4"/>
                    </a:solidFill>
                  </a:rPr>
                  <a:t> edges for i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n  </a:t>
                </a:r>
              </a:p>
              <a:p>
                <a:r>
                  <a:rPr lang="en-US" dirty="0"/>
                  <a:t>The solution to a problem can be expressed in terms of solutions to smaller sub-problems.</a:t>
                </a:r>
              </a:p>
              <a:p>
                <a:pPr marL="685800" lvl="3">
                  <a:spcBef>
                    <a:spcPts val="1000"/>
                  </a:spcBef>
                </a:pPr>
                <a:r>
                  <a:rPr lang="en-US" sz="2400" dirty="0">
                    <a:solidFill>
                      <a:schemeClr val="accent4"/>
                    </a:solidFill>
                  </a:rPr>
                  <a:t>Fibonacci: </a:t>
                </a:r>
              </a:p>
              <a:p>
                <a:pPr marL="457200" lvl="3" indent="0" algn="ctr">
                  <a:spcBef>
                    <a:spcPts val="1000"/>
                  </a:spcBef>
                  <a:buNone/>
                </a:pPr>
                <a:r>
                  <a:rPr lang="en-US" sz="2400" dirty="0"/>
                  <a:t>F(i+1) = </a:t>
                </a:r>
                <a:r>
                  <a:rPr lang="en-US" sz="2400" dirty="0">
                    <a:solidFill>
                      <a:srgbClr val="FF8200"/>
                    </a:solidFill>
                  </a:rPr>
                  <a:t>F(</a:t>
                </a:r>
                <a:r>
                  <a:rPr lang="en-US" sz="2400" dirty="0" err="1">
                    <a:solidFill>
                      <a:srgbClr val="FF8200"/>
                    </a:solidFill>
                  </a:rPr>
                  <a:t>i</a:t>
                </a:r>
                <a:r>
                  <a:rPr lang="en-US" sz="2400" dirty="0">
                    <a:solidFill>
                      <a:srgbClr val="FF8200"/>
                    </a:solidFill>
                  </a:rPr>
                  <a:t>)</a:t>
                </a:r>
                <a:r>
                  <a:rPr lang="en-US" sz="2400" dirty="0"/>
                  <a:t> + </a:t>
                </a:r>
                <a:r>
                  <a:rPr lang="en-US" sz="2400" dirty="0">
                    <a:solidFill>
                      <a:srgbClr val="CF6E6C"/>
                    </a:solidFill>
                  </a:rPr>
                  <a:t>F(i-1)</a:t>
                </a:r>
              </a:p>
              <a:p>
                <a:pPr marL="685800" lvl="3">
                  <a:spcBef>
                    <a:spcPts val="1000"/>
                  </a:spcBef>
                </a:pPr>
                <a:r>
                  <a:rPr lang="en-US" sz="2400" dirty="0">
                    <a:solidFill>
                      <a:schemeClr val="accent4"/>
                    </a:solidFill>
                  </a:rPr>
                  <a:t>Bellman-Ford: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 </a:t>
                </a:r>
              </a:p>
              <a:p>
                <a:pPr marL="457200" lvl="3" indent="0" algn="ctr">
                  <a:spcBef>
                    <a:spcPts val="1000"/>
                  </a:spcBef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  <a:r>
                  <a:rPr lang="en-US" sz="2400" baseline="30000" dirty="0">
                    <a:solidFill>
                      <a:schemeClr val="tx1"/>
                    </a:solidFill>
                  </a:rPr>
                  <a:t>(i+1)</a:t>
                </a:r>
                <a:r>
                  <a:rPr lang="en-US" sz="2400" dirty="0">
                    <a:solidFill>
                      <a:schemeClr val="tx1"/>
                    </a:solidFill>
                  </a:rPr>
                  <a:t>[v]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charset="0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min{ </a:t>
                </a:r>
                <a:r>
                  <a:rPr lang="en-US" sz="2400" dirty="0">
                    <a:solidFill>
                      <a:srgbClr val="FF8200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FF8200"/>
                    </a:solidFill>
                  </a:rPr>
                  <a:t>(</a:t>
                </a:r>
                <a:r>
                  <a:rPr lang="en-US" sz="2400" baseline="30000" dirty="0" err="1">
                    <a:solidFill>
                      <a:srgbClr val="FF8200"/>
                    </a:solidFill>
                  </a:rPr>
                  <a:t>i</a:t>
                </a:r>
                <a:r>
                  <a:rPr lang="en-US" sz="2400" baseline="30000" dirty="0">
                    <a:solidFill>
                      <a:srgbClr val="FF8200"/>
                    </a:solidFill>
                  </a:rPr>
                  <a:t>)</a:t>
                </a:r>
                <a:r>
                  <a:rPr lang="en-US" sz="2400" dirty="0">
                    <a:solidFill>
                      <a:srgbClr val="FF8200"/>
                    </a:solidFill>
                  </a:rPr>
                  <a:t>[v]</a:t>
                </a:r>
                <a:r>
                  <a:rPr lang="en-US" sz="2400" dirty="0">
                    <a:solidFill>
                      <a:schemeClr val="tx1"/>
                    </a:solidFill>
                  </a:rPr>
                  <a:t>,  </a:t>
                </a:r>
                <a:r>
                  <a:rPr lang="en-US" sz="2400" dirty="0" err="1"/>
                  <a:t>min</a:t>
                </a:r>
                <a:r>
                  <a:rPr lang="en-US" sz="2400" baseline="-25000" dirty="0" err="1"/>
                  <a:t>u</a:t>
                </a:r>
                <a:r>
                  <a:rPr lang="en-US" sz="2400" dirty="0"/>
                  <a:t> {</a:t>
                </a:r>
                <a:r>
                  <a:rPr lang="en-US" sz="2400" dirty="0">
                    <a:solidFill>
                      <a:srgbClr val="CF6E6C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CF6E6C"/>
                    </a:solidFill>
                  </a:rPr>
                  <a:t>(</a:t>
                </a:r>
                <a:r>
                  <a:rPr lang="en-US" sz="2400" baseline="30000" dirty="0" err="1">
                    <a:solidFill>
                      <a:srgbClr val="CF6E6C"/>
                    </a:solidFill>
                  </a:rPr>
                  <a:t>i</a:t>
                </a:r>
                <a:r>
                  <a:rPr lang="en-US" sz="2400" baseline="30000" dirty="0">
                    <a:solidFill>
                      <a:srgbClr val="CF6E6C"/>
                    </a:solidFill>
                  </a:rPr>
                  <a:t>)</a:t>
                </a:r>
                <a:r>
                  <a:rPr lang="en-US" sz="2400" dirty="0">
                    <a:solidFill>
                      <a:srgbClr val="CF6E6C"/>
                    </a:solidFill>
                  </a:rPr>
                  <a:t>[u]  </a:t>
                </a:r>
                <a:r>
                  <a:rPr lang="en-US" sz="2400" dirty="0"/>
                  <a:t>+ weight(</a:t>
                </a:r>
                <a:r>
                  <a:rPr lang="en-US" sz="2400" dirty="0" err="1"/>
                  <a:t>u,v</a:t>
                </a:r>
                <a:r>
                  <a:rPr lang="en-US" sz="2400" dirty="0"/>
                  <a:t>)} }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12" y="2459162"/>
                <a:ext cx="8379425" cy="3299253"/>
              </a:xfrm>
              <a:blipFill rotWithShape="0">
                <a:blip r:embed="rId2"/>
                <a:stretch>
                  <a:fillRect l="-1164" t="-4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2087" y="1512035"/>
            <a:ext cx="631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Optimal sub-structure: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3004" y="5980837"/>
            <a:ext cx="2458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8200"/>
                </a:solidFill>
              </a:rPr>
              <a:t>Shortest path with at most </a:t>
            </a:r>
            <a:r>
              <a:rPr lang="en-US" dirty="0" err="1">
                <a:solidFill>
                  <a:srgbClr val="FF8200"/>
                </a:solidFill>
              </a:rPr>
              <a:t>i</a:t>
            </a:r>
            <a:r>
              <a:rPr lang="en-US" dirty="0">
                <a:solidFill>
                  <a:srgbClr val="FF8200"/>
                </a:solidFill>
              </a:rPr>
              <a:t> edges from s to v 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3342502" y="5548185"/>
            <a:ext cx="703949" cy="432652"/>
          </a:xfrm>
          <a:prstGeom prst="straightConnector1">
            <a:avLst/>
          </a:prstGeom>
          <a:ln>
            <a:solidFill>
              <a:srgbClr val="FF8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7789" y="6005717"/>
            <a:ext cx="267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Shortest path with at most </a:t>
            </a:r>
            <a:r>
              <a:rPr lang="en-US" dirty="0" err="1">
                <a:solidFill>
                  <a:srgbClr val="CF6E6C"/>
                </a:solidFill>
              </a:rPr>
              <a:t>i</a:t>
            </a:r>
            <a:r>
              <a:rPr lang="en-US" dirty="0">
                <a:solidFill>
                  <a:srgbClr val="CF6E6C"/>
                </a:solidFill>
              </a:rPr>
              <a:t> edges from s to u.</a:t>
            </a: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H="1" flipV="1">
            <a:off x="5511117" y="5548185"/>
            <a:ext cx="696288" cy="457532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2B8C3-EEF6-D041-9DE1-6168ADD9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9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323072"/>
            <a:ext cx="8379425" cy="5708822"/>
          </a:xfrm>
        </p:spPr>
        <p:txBody>
          <a:bodyPr>
            <a:normAutofit/>
          </a:bodyPr>
          <a:lstStyle/>
          <a:p>
            <a:r>
              <a:rPr lang="en-US" dirty="0"/>
              <a:t>The sub-problems overlap.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Fibonacci:</a:t>
            </a:r>
          </a:p>
          <a:p>
            <a:pPr lvl="2"/>
            <a:r>
              <a:rPr lang="en-US" dirty="0"/>
              <a:t>Both </a:t>
            </a:r>
            <a:r>
              <a:rPr lang="en-US" dirty="0">
                <a:solidFill>
                  <a:srgbClr val="CF6E6C"/>
                </a:solidFill>
              </a:rPr>
              <a:t>F[i+1] </a:t>
            </a:r>
            <a:r>
              <a:rPr lang="en-US" dirty="0"/>
              <a:t>and </a:t>
            </a:r>
            <a:r>
              <a:rPr lang="en-US" dirty="0">
                <a:solidFill>
                  <a:srgbClr val="CF6E6C"/>
                </a:solidFill>
              </a:rPr>
              <a:t>F[i+2] </a:t>
            </a:r>
            <a:r>
              <a:rPr lang="en-US" dirty="0"/>
              <a:t>directly use </a:t>
            </a:r>
            <a:r>
              <a:rPr lang="en-US" dirty="0">
                <a:solidFill>
                  <a:srgbClr val="CF6E6C"/>
                </a:solidFill>
              </a:rPr>
              <a:t>F[</a:t>
            </a:r>
            <a:r>
              <a:rPr lang="en-US" dirty="0" err="1">
                <a:solidFill>
                  <a:srgbClr val="CF6E6C"/>
                </a:solidFill>
              </a:rPr>
              <a:t>i</a:t>
            </a:r>
            <a:r>
              <a:rPr lang="en-US" dirty="0">
                <a:solidFill>
                  <a:srgbClr val="CF6E6C"/>
                </a:solidFill>
              </a:rPr>
              <a:t>].</a:t>
            </a:r>
          </a:p>
          <a:p>
            <a:pPr lvl="2"/>
            <a:r>
              <a:rPr lang="en-US" dirty="0"/>
              <a:t>And lots of different </a:t>
            </a:r>
            <a:r>
              <a:rPr lang="en-US" dirty="0">
                <a:solidFill>
                  <a:srgbClr val="CF6E6C"/>
                </a:solidFill>
              </a:rPr>
              <a:t>F[</a:t>
            </a:r>
            <a:r>
              <a:rPr lang="en-US" dirty="0" err="1">
                <a:solidFill>
                  <a:srgbClr val="CF6E6C"/>
                </a:solidFill>
              </a:rPr>
              <a:t>i+x</a:t>
            </a:r>
            <a:r>
              <a:rPr lang="en-US" dirty="0">
                <a:solidFill>
                  <a:srgbClr val="CF6E6C"/>
                </a:solidFill>
              </a:rPr>
              <a:t>] </a:t>
            </a:r>
            <a:r>
              <a:rPr lang="en-US" dirty="0"/>
              <a:t>indirectly use </a:t>
            </a:r>
            <a:r>
              <a:rPr lang="en-US" dirty="0">
                <a:solidFill>
                  <a:srgbClr val="CF6E6C"/>
                </a:solidFill>
              </a:rPr>
              <a:t>F[</a:t>
            </a:r>
            <a:r>
              <a:rPr lang="en-US" dirty="0" err="1">
                <a:solidFill>
                  <a:srgbClr val="CF6E6C"/>
                </a:solidFill>
              </a:rPr>
              <a:t>i</a:t>
            </a:r>
            <a:r>
              <a:rPr lang="en-US" dirty="0">
                <a:solidFill>
                  <a:srgbClr val="CF6E6C"/>
                </a:solidFill>
              </a:rPr>
              <a:t>].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Bellman-Ford:</a:t>
            </a:r>
          </a:p>
          <a:p>
            <a:pPr lvl="2"/>
            <a:r>
              <a:rPr lang="en-US" dirty="0"/>
              <a:t>Many different entries of </a:t>
            </a:r>
            <a:r>
              <a:rPr lang="en-US" dirty="0">
                <a:solidFill>
                  <a:srgbClr val="CF6E6C"/>
                </a:solidFill>
              </a:rPr>
              <a:t>d</a:t>
            </a:r>
            <a:r>
              <a:rPr lang="en-US" baseline="30000" dirty="0">
                <a:solidFill>
                  <a:srgbClr val="CF6E6C"/>
                </a:solidFill>
              </a:rPr>
              <a:t>(i+1)</a:t>
            </a:r>
            <a:r>
              <a:rPr lang="en-US" dirty="0"/>
              <a:t> will directly use </a:t>
            </a:r>
            <a:r>
              <a:rPr lang="en-US" dirty="0">
                <a:solidFill>
                  <a:srgbClr val="CF6E6C"/>
                </a:solidFill>
              </a:rPr>
              <a:t>d</a:t>
            </a:r>
            <a:r>
              <a:rPr lang="en-US" baseline="30000" dirty="0">
                <a:solidFill>
                  <a:srgbClr val="CF6E6C"/>
                </a:solidFill>
              </a:rPr>
              <a:t>(</a:t>
            </a:r>
            <a:r>
              <a:rPr lang="en-US" baseline="30000" dirty="0" err="1">
                <a:solidFill>
                  <a:srgbClr val="CF6E6C"/>
                </a:solidFill>
              </a:rPr>
              <a:t>i</a:t>
            </a:r>
            <a:r>
              <a:rPr lang="en-US" baseline="30000" dirty="0">
                <a:solidFill>
                  <a:srgbClr val="CF6E6C"/>
                </a:solidFill>
              </a:rPr>
              <a:t>)</a:t>
            </a:r>
            <a:r>
              <a:rPr lang="en-US" dirty="0">
                <a:solidFill>
                  <a:srgbClr val="CF6E6C"/>
                </a:solidFill>
              </a:rPr>
              <a:t>[v].</a:t>
            </a:r>
          </a:p>
          <a:p>
            <a:pPr lvl="2"/>
            <a:r>
              <a:rPr lang="en-US" dirty="0"/>
              <a:t>And lots of different entries of </a:t>
            </a:r>
            <a:r>
              <a:rPr lang="en-US" dirty="0">
                <a:solidFill>
                  <a:srgbClr val="CF6E6C"/>
                </a:solidFill>
              </a:rPr>
              <a:t>d</a:t>
            </a:r>
            <a:r>
              <a:rPr lang="en-US" baseline="30000" dirty="0">
                <a:solidFill>
                  <a:srgbClr val="CF6E6C"/>
                </a:solidFill>
              </a:rPr>
              <a:t>(</a:t>
            </a:r>
            <a:r>
              <a:rPr lang="en-US" baseline="30000" dirty="0" err="1">
                <a:solidFill>
                  <a:srgbClr val="CF6E6C"/>
                </a:solidFill>
              </a:rPr>
              <a:t>i+x</a:t>
            </a:r>
            <a:r>
              <a:rPr lang="en-US" baseline="30000" dirty="0">
                <a:solidFill>
                  <a:srgbClr val="CF6E6C"/>
                </a:solidFill>
              </a:rPr>
              <a:t>)</a:t>
            </a:r>
            <a:r>
              <a:rPr lang="en-US" dirty="0">
                <a:solidFill>
                  <a:srgbClr val="CF6E6C"/>
                </a:solidFill>
              </a:rPr>
              <a:t> </a:t>
            </a:r>
            <a:r>
              <a:rPr lang="en-US" dirty="0"/>
              <a:t>will indirectly use </a:t>
            </a:r>
            <a:r>
              <a:rPr lang="en-US" dirty="0">
                <a:solidFill>
                  <a:srgbClr val="CF6E6C"/>
                </a:solidFill>
              </a:rPr>
              <a:t>d</a:t>
            </a:r>
            <a:r>
              <a:rPr lang="en-US" baseline="30000" dirty="0">
                <a:solidFill>
                  <a:srgbClr val="CF6E6C"/>
                </a:solidFill>
              </a:rPr>
              <a:t>(</a:t>
            </a:r>
            <a:r>
              <a:rPr lang="en-US" baseline="30000" dirty="0" err="1">
                <a:solidFill>
                  <a:srgbClr val="CF6E6C"/>
                </a:solidFill>
              </a:rPr>
              <a:t>i</a:t>
            </a:r>
            <a:r>
              <a:rPr lang="en-US" baseline="30000" dirty="0">
                <a:solidFill>
                  <a:srgbClr val="CF6E6C"/>
                </a:solidFill>
              </a:rPr>
              <a:t>)</a:t>
            </a:r>
            <a:r>
              <a:rPr lang="en-US" dirty="0">
                <a:solidFill>
                  <a:srgbClr val="CF6E6C"/>
                </a:solidFill>
              </a:rPr>
              <a:t>[v].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means that we can save time by solving a sub-problem just once and storing the answer.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087" y="1512035"/>
            <a:ext cx="631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Overlapping sub-problems: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1BFAD-947F-7741-AA16-CAF8B9E6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8CD745-0379-8E4C-AEFD-2BD5546DA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87" y="605483"/>
            <a:ext cx="9071404" cy="889686"/>
          </a:xfrm>
        </p:spPr>
        <p:txBody>
          <a:bodyPr/>
          <a:lstStyle/>
          <a:p>
            <a:r>
              <a:rPr lang="en-US" dirty="0"/>
              <a:t>Elements of dynamic programming</a:t>
            </a:r>
          </a:p>
        </p:txBody>
      </p:sp>
    </p:spTree>
    <p:extLst>
      <p:ext uri="{BB962C8B-B14F-4D97-AF65-F5344CB8AC3E}">
        <p14:creationId xmlns:p14="http://schemas.microsoft.com/office/powerpoint/2010/main" val="18389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17" y="358347"/>
            <a:ext cx="9071404" cy="889686"/>
          </a:xfrm>
        </p:spPr>
        <p:txBody>
          <a:bodyPr/>
          <a:lstStyle/>
          <a:p>
            <a:r>
              <a:rPr lang="en-US" dirty="0"/>
              <a:t>Elements of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12" y="1248033"/>
            <a:ext cx="8379425" cy="5708822"/>
          </a:xfrm>
        </p:spPr>
        <p:txBody>
          <a:bodyPr>
            <a:normAutofit/>
          </a:bodyPr>
          <a:lstStyle/>
          <a:p>
            <a:r>
              <a:rPr lang="en-US" dirty="0"/>
              <a:t>Optimal substructure.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Optimal solutions to sub-problems can be used to find the optimal solution of the original problem.</a:t>
            </a:r>
          </a:p>
          <a:p>
            <a:r>
              <a:rPr lang="en-US" dirty="0"/>
              <a:t>Overlapping </a:t>
            </a:r>
            <a:r>
              <a:rPr lang="en-US" dirty="0" err="1"/>
              <a:t>subproblems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</a:t>
            </a:r>
            <a:r>
              <a:rPr lang="en-US" dirty="0" err="1">
                <a:solidFill>
                  <a:schemeClr val="accent4"/>
                </a:solidFill>
              </a:rPr>
              <a:t>subproblems</a:t>
            </a:r>
            <a:r>
              <a:rPr lang="en-US" dirty="0">
                <a:solidFill>
                  <a:schemeClr val="accent4"/>
                </a:solidFill>
              </a:rPr>
              <a:t> show up again and again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Using these properties, we can design a </a:t>
            </a:r>
            <a:r>
              <a:rPr lang="en-US" b="1" i="1" dirty="0">
                <a:solidFill>
                  <a:srgbClr val="CF6E6C"/>
                </a:solidFill>
              </a:rPr>
              <a:t>dynamic programming </a:t>
            </a:r>
            <a:r>
              <a:rPr lang="en-US" dirty="0"/>
              <a:t>algorithm: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Keep a table of solutions to the smaller problems.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Use the solutions in the table to solve bigger problems.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At the end we can use information we collected along the way to find the solution to the whole thing.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FDA88-86BC-8C44-B6FE-C56C98CC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4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Two ways to </a:t>
            </a:r>
            <a:r>
              <a:rPr lang="en-US" dirty="0">
                <a:solidFill>
                  <a:schemeClr val="accent4"/>
                </a:solidFill>
              </a:rPr>
              <a:t>think about and/or implement </a:t>
            </a:r>
            <a:r>
              <a:rPr lang="en-US" dirty="0"/>
              <a:t>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10100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Top down</a:t>
            </a:r>
          </a:p>
          <a:p>
            <a:endParaRPr lang="en-US" sz="3600" dirty="0"/>
          </a:p>
          <a:p>
            <a:r>
              <a:rPr lang="en-US" sz="3600" dirty="0"/>
              <a:t>Bottom 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524" y="2806300"/>
            <a:ext cx="5067815" cy="386583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37843-6281-4349-8D3E-DD3E9624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46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up approach</a:t>
            </a:r>
            <a:br>
              <a:rPr lang="en-US" dirty="0"/>
            </a:br>
            <a:r>
              <a:rPr lang="en-US" sz="2800" dirty="0">
                <a:solidFill>
                  <a:srgbClr val="7030A0"/>
                </a:solidFill>
              </a:rPr>
              <a:t>what we just saw.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17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For Fibonacci:</a:t>
            </a:r>
          </a:p>
          <a:p>
            <a:r>
              <a:rPr lang="en-US" dirty="0"/>
              <a:t>Solve the small problems first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fill in F[0],F[1]</a:t>
            </a:r>
          </a:p>
          <a:p>
            <a:r>
              <a:rPr lang="en-US" dirty="0"/>
              <a:t>Then bigger problems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fill in F[2]</a:t>
            </a:r>
          </a:p>
          <a:p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Then bigger problems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fill in F[n-1]</a:t>
            </a:r>
          </a:p>
          <a:p>
            <a:r>
              <a:rPr lang="en-US" dirty="0"/>
              <a:t>Then finally solve the real problem.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fill in F[n]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10596">
            <a:off x="6269081" y="766105"/>
            <a:ext cx="2777899" cy="21190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34140-5733-C24E-949F-0AFC9F59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0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4772"/>
            <a:ext cx="7886700" cy="1325563"/>
          </a:xfrm>
        </p:spPr>
        <p:txBody>
          <a:bodyPr/>
          <a:lstStyle/>
          <a:p>
            <a:r>
              <a:rPr lang="en-US" dirty="0"/>
              <a:t>Recall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1464"/>
            <a:ext cx="7886700" cy="4351338"/>
          </a:xfrm>
        </p:spPr>
        <p:txBody>
          <a:bodyPr/>
          <a:lstStyle/>
          <a:p>
            <a:r>
              <a:rPr lang="en-US" dirty="0"/>
              <a:t>A weighted directed graph:</a:t>
            </a:r>
          </a:p>
        </p:txBody>
      </p:sp>
      <p:sp>
        <p:nvSpPr>
          <p:cNvPr id="5" name="Oval 4"/>
          <p:cNvSpPr/>
          <p:nvPr/>
        </p:nvSpPr>
        <p:spPr>
          <a:xfrm>
            <a:off x="3039757" y="2514597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6" name="Oval 5"/>
          <p:cNvSpPr/>
          <p:nvPr/>
        </p:nvSpPr>
        <p:spPr>
          <a:xfrm>
            <a:off x="4662610" y="3927152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7" name="Oval 6"/>
          <p:cNvSpPr/>
          <p:nvPr/>
        </p:nvSpPr>
        <p:spPr>
          <a:xfrm>
            <a:off x="263606" y="4532633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434276" y="3927152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2870881" y="5598136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 flipV="1">
            <a:off x="1643443" y="2817338"/>
            <a:ext cx="1396314" cy="240958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5"/>
            <a:endCxn id="8" idx="1"/>
          </p:cNvCxnSpPr>
          <p:nvPr/>
        </p:nvCxnSpPr>
        <p:spPr>
          <a:xfrm>
            <a:off x="1554772" y="3272365"/>
            <a:ext cx="968175" cy="743458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3"/>
          </p:cNvCxnSpPr>
          <p:nvPr/>
        </p:nvCxnSpPr>
        <p:spPr>
          <a:xfrm>
            <a:off x="3039757" y="4229892"/>
            <a:ext cx="1711524" cy="214070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4"/>
            <a:endCxn id="6" idx="2"/>
          </p:cNvCxnSpPr>
          <p:nvPr/>
        </p:nvCxnSpPr>
        <p:spPr>
          <a:xfrm>
            <a:off x="3342498" y="3120078"/>
            <a:ext cx="1320112" cy="1109815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0"/>
            <a:endCxn id="5" idx="6"/>
          </p:cNvCxnSpPr>
          <p:nvPr/>
        </p:nvCxnSpPr>
        <p:spPr>
          <a:xfrm flipH="1" flipV="1">
            <a:off x="3645238" y="2817338"/>
            <a:ext cx="1320113" cy="1109814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4"/>
            <a:endCxn id="9" idx="7"/>
          </p:cNvCxnSpPr>
          <p:nvPr/>
        </p:nvCxnSpPr>
        <p:spPr>
          <a:xfrm flipH="1">
            <a:off x="3387691" y="4532633"/>
            <a:ext cx="1577660" cy="1154174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4"/>
            <a:endCxn id="9" idx="0"/>
          </p:cNvCxnSpPr>
          <p:nvPr/>
        </p:nvCxnSpPr>
        <p:spPr>
          <a:xfrm>
            <a:off x="2737017" y="4532633"/>
            <a:ext cx="436605" cy="1065503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2"/>
            <a:endCxn id="7" idx="5"/>
          </p:cNvCxnSpPr>
          <p:nvPr/>
        </p:nvCxnSpPr>
        <p:spPr>
          <a:xfrm flipH="1" flipV="1">
            <a:off x="780416" y="5049443"/>
            <a:ext cx="2090465" cy="851434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7"/>
            <a:endCxn id="4" idx="3"/>
          </p:cNvCxnSpPr>
          <p:nvPr/>
        </p:nvCxnSpPr>
        <p:spPr>
          <a:xfrm flipV="1">
            <a:off x="780416" y="3272365"/>
            <a:ext cx="346217" cy="1348939"/>
          </a:xfrm>
          <a:prstGeom prst="straightConnector1">
            <a:avLst/>
          </a:prstGeom>
          <a:ln w="444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42946" y="2924709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07071" y="2972364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32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57848" y="3399967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19719" y="4760749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79282" y="4259296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13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72919" y="5571747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16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4340" y="3740134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5"/>
                </a:solidFill>
              </a:rPr>
              <a:t>1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52410" y="286418"/>
            <a:ext cx="30026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Weights on edges represent </a:t>
            </a:r>
            <a:r>
              <a:rPr lang="en-US" sz="2000" dirty="0">
                <a:solidFill>
                  <a:schemeClr val="accent4"/>
                </a:solidFill>
              </a:rPr>
              <a:t>costs</a:t>
            </a:r>
            <a:r>
              <a:rPr lang="en-US" sz="2000" dirty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The </a:t>
            </a:r>
            <a:r>
              <a:rPr lang="en-US" sz="2000" dirty="0">
                <a:solidFill>
                  <a:schemeClr val="accent4"/>
                </a:solidFill>
              </a:rPr>
              <a:t>cost of a path </a:t>
            </a:r>
            <a:r>
              <a:rPr lang="en-US" sz="2000" dirty="0"/>
              <a:t>is the sum of the weights along that path.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A </a:t>
            </a:r>
            <a:r>
              <a:rPr lang="en-US" sz="2000" dirty="0">
                <a:solidFill>
                  <a:schemeClr val="accent4"/>
                </a:solidFill>
              </a:rPr>
              <a:t>shortest path</a:t>
            </a:r>
            <a:r>
              <a:rPr lang="en-US" sz="2000" dirty="0"/>
              <a:t> from s to t is a directed path from s to t with the smallest cost.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The </a:t>
            </a:r>
            <a:r>
              <a:rPr lang="en-US" sz="2000" dirty="0">
                <a:solidFill>
                  <a:schemeClr val="accent4"/>
                </a:solidFill>
              </a:rPr>
              <a:t>single-source shortest path problem </a:t>
            </a:r>
            <a:r>
              <a:rPr lang="en-US" sz="2000" dirty="0"/>
              <a:t>is to find the shortest path from s to v for all v in the graph.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49931" y="3315716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5"/>
                </a:solidFill>
              </a:rPr>
              <a:t>1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77915" y="4750270"/>
            <a:ext cx="49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21</a:t>
            </a:r>
          </a:p>
        </p:txBody>
      </p:sp>
      <p:sp>
        <p:nvSpPr>
          <p:cNvPr id="56" name="Freeform 55"/>
          <p:cNvSpPr/>
          <p:nvPr/>
        </p:nvSpPr>
        <p:spPr>
          <a:xfrm>
            <a:off x="1433650" y="3372245"/>
            <a:ext cx="1458097" cy="2199502"/>
          </a:xfrm>
          <a:custGeom>
            <a:avLst/>
            <a:gdLst>
              <a:gd name="connsiteX0" fmla="*/ 0 w 1458097"/>
              <a:gd name="connsiteY0" fmla="*/ 0 h 2199502"/>
              <a:gd name="connsiteX1" fmla="*/ 1136821 w 1458097"/>
              <a:gd name="connsiteY1" fmla="*/ 976183 h 2199502"/>
              <a:gd name="connsiteX2" fmla="*/ 1458097 w 1458097"/>
              <a:gd name="connsiteY2" fmla="*/ 2199502 h 219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8097" h="2199502">
                <a:moveTo>
                  <a:pt x="0" y="0"/>
                </a:moveTo>
                <a:cubicBezTo>
                  <a:pt x="446902" y="304799"/>
                  <a:pt x="893805" y="609599"/>
                  <a:pt x="1136821" y="976183"/>
                </a:cubicBezTo>
                <a:cubicBezTo>
                  <a:pt x="1379837" y="1342767"/>
                  <a:pt x="1458097" y="2199502"/>
                  <a:pt x="1458097" y="2199502"/>
                </a:cubicBezTo>
              </a:path>
            </a:pathLst>
          </a:custGeom>
          <a:noFill/>
          <a:ln w="44450">
            <a:solidFill>
              <a:srgbClr val="FF00EB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391861" y="4028463"/>
            <a:ext cx="1199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EB"/>
                </a:solidFill>
              </a:rPr>
              <a:t>This is a path from s to t of cost 22.</a:t>
            </a:r>
          </a:p>
        </p:txBody>
      </p:sp>
      <p:sp>
        <p:nvSpPr>
          <p:cNvPr id="58" name="Freeform 57"/>
          <p:cNvSpPr/>
          <p:nvPr/>
        </p:nvSpPr>
        <p:spPr>
          <a:xfrm rot="21416032">
            <a:off x="1416477" y="2640702"/>
            <a:ext cx="3621324" cy="3171922"/>
          </a:xfrm>
          <a:custGeom>
            <a:avLst/>
            <a:gdLst>
              <a:gd name="connsiteX0" fmla="*/ 0 w 3621324"/>
              <a:gd name="connsiteY0" fmla="*/ 441079 h 3171922"/>
              <a:gd name="connsiteX1" fmla="*/ 1668163 w 3621324"/>
              <a:gd name="connsiteY1" fmla="*/ 82733 h 3171922"/>
              <a:gd name="connsiteX2" fmla="*/ 3620530 w 3621324"/>
              <a:gd name="connsiteY2" fmla="*/ 1825036 h 3171922"/>
              <a:gd name="connsiteX3" fmla="*/ 1927654 w 3621324"/>
              <a:gd name="connsiteY3" fmla="*/ 3171922 h 317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1324" h="3171922">
                <a:moveTo>
                  <a:pt x="0" y="441079"/>
                </a:moveTo>
                <a:cubicBezTo>
                  <a:pt x="532370" y="146576"/>
                  <a:pt x="1064741" y="-147926"/>
                  <a:pt x="1668163" y="82733"/>
                </a:cubicBezTo>
                <a:cubicBezTo>
                  <a:pt x="2271585" y="313392"/>
                  <a:pt x="3577282" y="1310171"/>
                  <a:pt x="3620530" y="1825036"/>
                </a:cubicBezTo>
                <a:cubicBezTo>
                  <a:pt x="3663779" y="2339901"/>
                  <a:pt x="1927654" y="3171922"/>
                  <a:pt x="1927654" y="3171922"/>
                </a:cubicBezTo>
              </a:path>
            </a:pathLst>
          </a:custGeom>
          <a:noFill/>
          <a:ln w="47625">
            <a:solidFill>
              <a:srgbClr val="CF6E6C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37962" y="2755555"/>
            <a:ext cx="605481" cy="6054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13936" y="5715614"/>
            <a:ext cx="2658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a path from s to t of cost 10.  It is the shortest path from s to t.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F2F0BA-1D57-214C-A28A-6D071F92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  <p:bldP spid="56" grpId="0" animBg="1"/>
      <p:bldP spid="57" grpId="0"/>
      <p:bldP spid="58" grpId="0" animBg="1"/>
      <p:bldP spid="5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up approach</a:t>
            </a:r>
            <a:br>
              <a:rPr lang="en-US" dirty="0"/>
            </a:br>
            <a:r>
              <a:rPr lang="en-US" sz="2800" dirty="0">
                <a:solidFill>
                  <a:srgbClr val="7030A0"/>
                </a:solidFill>
              </a:rPr>
              <a:t>what we just saw.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17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For Bellman-Ford:</a:t>
            </a:r>
          </a:p>
          <a:p>
            <a:r>
              <a:rPr lang="en-US" dirty="0"/>
              <a:t>Solve the small problems first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fill in d</a:t>
            </a:r>
            <a:r>
              <a:rPr lang="en-US" baseline="30000" dirty="0">
                <a:solidFill>
                  <a:schemeClr val="accent5"/>
                </a:solidFill>
              </a:rPr>
              <a:t>(0)</a:t>
            </a:r>
            <a:r>
              <a:rPr lang="en-US" dirty="0">
                <a:solidFill>
                  <a:schemeClr val="accent5"/>
                </a:solidFill>
              </a:rPr>
              <a:t> </a:t>
            </a:r>
          </a:p>
          <a:p>
            <a:r>
              <a:rPr lang="en-US" dirty="0"/>
              <a:t>Then bigger problems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fill in d</a:t>
            </a:r>
            <a:r>
              <a:rPr lang="en-US" baseline="30000" dirty="0">
                <a:solidFill>
                  <a:schemeClr val="accent6"/>
                </a:solidFill>
              </a:rPr>
              <a:t>(1)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Then bigger problems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fill in d</a:t>
            </a:r>
            <a:r>
              <a:rPr lang="en-US" baseline="30000" dirty="0">
                <a:solidFill>
                  <a:schemeClr val="accent1"/>
                </a:solidFill>
              </a:rPr>
              <a:t>(n-2)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r>
              <a:rPr lang="en-US" dirty="0"/>
              <a:t>Then finally solve the real problem.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fill in d</a:t>
            </a:r>
            <a:r>
              <a:rPr lang="en-US" baseline="30000" dirty="0">
                <a:solidFill>
                  <a:schemeClr val="accent4"/>
                </a:solidFill>
              </a:rPr>
              <a:t>(n-1)</a:t>
            </a:r>
            <a:r>
              <a:rPr lang="en-US" dirty="0">
                <a:solidFill>
                  <a:schemeClr val="accent4"/>
                </a:solidFill>
              </a:rPr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10596">
            <a:off x="6269081" y="766105"/>
            <a:ext cx="2777899" cy="21190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1D040-BC8B-0D49-BCFB-55D7F092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7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down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01928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Think of it like a recursive algorithm.</a:t>
            </a:r>
          </a:p>
          <a:p>
            <a:r>
              <a:rPr lang="en-US" dirty="0">
                <a:solidFill>
                  <a:schemeClr val="accent4"/>
                </a:solidFill>
              </a:rPr>
              <a:t>To solve the big problem: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Recurse</a:t>
            </a:r>
            <a:r>
              <a:rPr lang="en-US" dirty="0">
                <a:solidFill>
                  <a:schemeClr val="accent4"/>
                </a:solidFill>
              </a:rPr>
              <a:t> to solve smaller problems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Those </a:t>
            </a:r>
            <a:r>
              <a:rPr lang="en-US" dirty="0" err="1">
                <a:solidFill>
                  <a:schemeClr val="accent4"/>
                </a:solidFill>
              </a:rPr>
              <a:t>recurse</a:t>
            </a:r>
            <a:r>
              <a:rPr lang="en-US" dirty="0">
                <a:solidFill>
                  <a:schemeClr val="accent4"/>
                </a:solidFill>
              </a:rPr>
              <a:t> to solve smaller problems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etc..</a:t>
            </a:r>
          </a:p>
          <a:p>
            <a:pPr lvl="1"/>
            <a:endParaRPr lang="en-US" dirty="0">
              <a:solidFill>
                <a:srgbClr val="7030A0"/>
              </a:solidFill>
            </a:endParaRPr>
          </a:p>
          <a:p>
            <a:r>
              <a:rPr lang="en-US" dirty="0"/>
              <a:t>The difference from divide and conquer: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Keep track of what small problems you’ve already solved to prevent re-solving the same problem twice.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Aka, “</a:t>
            </a:r>
            <a:r>
              <a:rPr lang="en-US" b="1" dirty="0">
                <a:solidFill>
                  <a:schemeClr val="accent4"/>
                </a:solidFill>
              </a:rPr>
              <a:t>memo-</a:t>
            </a:r>
            <a:r>
              <a:rPr lang="en-US" b="1" dirty="0" err="1">
                <a:solidFill>
                  <a:schemeClr val="accent4"/>
                </a:solidFill>
              </a:rPr>
              <a:t>ization</a:t>
            </a:r>
            <a:r>
              <a:rPr lang="en-US" b="1" dirty="0">
                <a:solidFill>
                  <a:schemeClr val="accent4"/>
                </a:solidFill>
              </a:rPr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910" y="4275437"/>
            <a:ext cx="2062187" cy="2075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66882" y="534595"/>
            <a:ext cx="2777899" cy="211903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47A6C-3327-AC42-875E-75766EAB3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Example of top-down Fibonacci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325564"/>
            <a:ext cx="7886700" cy="25791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define a global list F = [0,1,None, None, </a:t>
            </a:r>
            <a:r>
              <a:rPr lang="mr-IN" sz="1800" dirty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, None]</a:t>
            </a:r>
          </a:p>
          <a:p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Fibonacci(n):</a:t>
            </a:r>
          </a:p>
          <a:p>
            <a:pPr lvl="1"/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F[n] != None:</a:t>
            </a:r>
          </a:p>
          <a:p>
            <a:pPr lvl="2"/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F[n]    </a:t>
            </a:r>
          </a:p>
          <a:p>
            <a:pPr lvl="1"/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else:</a:t>
            </a:r>
          </a:p>
          <a:p>
            <a:pPr lvl="2"/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F[n] = Fibonacci(n-1) + Fibonacci(n-2)</a:t>
            </a:r>
          </a:p>
          <a:p>
            <a:pPr lvl="1"/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F[n]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322" y="3452620"/>
            <a:ext cx="5105400" cy="353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74" y="4282106"/>
            <a:ext cx="2032198" cy="2032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436367">
            <a:off x="817939" y="4809174"/>
            <a:ext cx="1902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Memo-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</a:rPr>
              <a:t>ization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: Keeps track (in F) of the stuff you’ve already done.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F92ABC-76B0-5544-92D8-4EE852FA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9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138517" y="3153262"/>
            <a:ext cx="8979438" cy="2587134"/>
          </a:xfrm>
          <a:custGeom>
            <a:avLst/>
            <a:gdLst>
              <a:gd name="connsiteX0" fmla="*/ 775883 w 8979438"/>
              <a:gd name="connsiteY0" fmla="*/ 34781 h 2587134"/>
              <a:gd name="connsiteX1" fmla="*/ 108618 w 8979438"/>
              <a:gd name="connsiteY1" fmla="*/ 108922 h 2587134"/>
              <a:gd name="connsiteX2" fmla="*/ 34478 w 8979438"/>
              <a:gd name="connsiteY2" fmla="*/ 627906 h 2587134"/>
              <a:gd name="connsiteX3" fmla="*/ 454607 w 8979438"/>
              <a:gd name="connsiteY3" fmla="*/ 1023322 h 2587134"/>
              <a:gd name="connsiteX4" fmla="*/ 1257797 w 8979438"/>
              <a:gd name="connsiteY4" fmla="*/ 739116 h 2587134"/>
              <a:gd name="connsiteX5" fmla="*/ 2617040 w 8979438"/>
              <a:gd name="connsiteY5" fmla="*/ 862684 h 2587134"/>
              <a:gd name="connsiteX6" fmla="*/ 3407872 w 8979438"/>
              <a:gd name="connsiteY6" fmla="*/ 1468165 h 2587134"/>
              <a:gd name="connsiteX7" fmla="*/ 4149278 w 8979438"/>
              <a:gd name="connsiteY7" fmla="*/ 1801797 h 2587134"/>
              <a:gd name="connsiteX8" fmla="*/ 4569407 w 8979438"/>
              <a:gd name="connsiteY8" fmla="*/ 1381668 h 2587134"/>
              <a:gd name="connsiteX9" fmla="*/ 4853613 w 8979438"/>
              <a:gd name="connsiteY9" fmla="*/ 949181 h 2587134"/>
              <a:gd name="connsiteX10" fmla="*/ 5372597 w 8979438"/>
              <a:gd name="connsiteY10" fmla="*/ 1072749 h 2587134"/>
              <a:gd name="connsiteX11" fmla="*/ 5730942 w 8979438"/>
              <a:gd name="connsiteY11" fmla="*/ 1727657 h 2587134"/>
              <a:gd name="connsiteX12" fmla="*/ 7090186 w 8979438"/>
              <a:gd name="connsiteY12" fmla="*/ 1715300 h 2587134"/>
              <a:gd name="connsiteX13" fmla="*/ 7992229 w 8979438"/>
              <a:gd name="connsiteY13" fmla="*/ 1777084 h 2587134"/>
              <a:gd name="connsiteX14" fmla="*/ 8288791 w 8979438"/>
              <a:gd name="connsiteY14" fmla="*/ 2518489 h 2587134"/>
              <a:gd name="connsiteX15" fmla="*/ 8844845 w 8979438"/>
              <a:gd name="connsiteY15" fmla="*/ 2469062 h 2587134"/>
              <a:gd name="connsiteX16" fmla="*/ 8931342 w 8979438"/>
              <a:gd name="connsiteY16" fmla="*/ 1764727 h 2587134"/>
              <a:gd name="connsiteX17" fmla="*/ 8214651 w 8979438"/>
              <a:gd name="connsiteY17" fmla="*/ 1715300 h 2587134"/>
              <a:gd name="connsiteX18" fmla="*/ 7806878 w 8979438"/>
              <a:gd name="connsiteY18" fmla="*/ 1542306 h 2587134"/>
              <a:gd name="connsiteX19" fmla="*/ 7460888 w 8979438"/>
              <a:gd name="connsiteY19" fmla="*/ 1085106 h 2587134"/>
              <a:gd name="connsiteX20" fmla="*/ 5595018 w 8979438"/>
              <a:gd name="connsiteY20" fmla="*/ 949181 h 2587134"/>
              <a:gd name="connsiteX21" fmla="*/ 4581764 w 8979438"/>
              <a:gd name="connsiteY21" fmla="*/ 702046 h 2587134"/>
              <a:gd name="connsiteX22" fmla="*/ 3420229 w 8979438"/>
              <a:gd name="connsiteY22" fmla="*/ 1072749 h 2587134"/>
              <a:gd name="connsiteX23" fmla="*/ 2382261 w 8979438"/>
              <a:gd name="connsiteY23" fmla="*/ 541408 h 2587134"/>
              <a:gd name="connsiteX24" fmla="*/ 775883 w 8979438"/>
              <a:gd name="connsiteY24" fmla="*/ 34781 h 2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979438" h="2587134">
                <a:moveTo>
                  <a:pt x="775883" y="34781"/>
                </a:moveTo>
                <a:cubicBezTo>
                  <a:pt x="396943" y="-37300"/>
                  <a:pt x="232185" y="10068"/>
                  <a:pt x="108618" y="108922"/>
                </a:cubicBezTo>
                <a:cubicBezTo>
                  <a:pt x="-14949" y="207776"/>
                  <a:pt x="-23187" y="475506"/>
                  <a:pt x="34478" y="627906"/>
                </a:cubicBezTo>
                <a:cubicBezTo>
                  <a:pt x="92143" y="780306"/>
                  <a:pt x="250721" y="1004787"/>
                  <a:pt x="454607" y="1023322"/>
                </a:cubicBezTo>
                <a:cubicBezTo>
                  <a:pt x="658493" y="1041857"/>
                  <a:pt x="897392" y="765889"/>
                  <a:pt x="1257797" y="739116"/>
                </a:cubicBezTo>
                <a:cubicBezTo>
                  <a:pt x="1618203" y="712343"/>
                  <a:pt x="2258694" y="741176"/>
                  <a:pt x="2617040" y="862684"/>
                </a:cubicBezTo>
                <a:cubicBezTo>
                  <a:pt x="2975386" y="984192"/>
                  <a:pt x="3152499" y="1311646"/>
                  <a:pt x="3407872" y="1468165"/>
                </a:cubicBezTo>
                <a:cubicBezTo>
                  <a:pt x="3663245" y="1624684"/>
                  <a:pt x="3955689" y="1816213"/>
                  <a:pt x="4149278" y="1801797"/>
                </a:cubicBezTo>
                <a:cubicBezTo>
                  <a:pt x="4342867" y="1787381"/>
                  <a:pt x="4452018" y="1523771"/>
                  <a:pt x="4569407" y="1381668"/>
                </a:cubicBezTo>
                <a:cubicBezTo>
                  <a:pt x="4686796" y="1239565"/>
                  <a:pt x="4719748" y="1000667"/>
                  <a:pt x="4853613" y="949181"/>
                </a:cubicBezTo>
                <a:cubicBezTo>
                  <a:pt x="4987478" y="897695"/>
                  <a:pt x="5226376" y="943003"/>
                  <a:pt x="5372597" y="1072749"/>
                </a:cubicBezTo>
                <a:cubicBezTo>
                  <a:pt x="5518819" y="1202495"/>
                  <a:pt x="5444677" y="1620565"/>
                  <a:pt x="5730942" y="1727657"/>
                </a:cubicBezTo>
                <a:cubicBezTo>
                  <a:pt x="6017207" y="1834749"/>
                  <a:pt x="6713305" y="1707062"/>
                  <a:pt x="7090186" y="1715300"/>
                </a:cubicBezTo>
                <a:cubicBezTo>
                  <a:pt x="7467067" y="1723538"/>
                  <a:pt x="7792462" y="1643219"/>
                  <a:pt x="7992229" y="1777084"/>
                </a:cubicBezTo>
                <a:cubicBezTo>
                  <a:pt x="8191997" y="1910949"/>
                  <a:pt x="8146688" y="2403159"/>
                  <a:pt x="8288791" y="2518489"/>
                </a:cubicBezTo>
                <a:cubicBezTo>
                  <a:pt x="8430894" y="2633819"/>
                  <a:pt x="8737753" y="2594689"/>
                  <a:pt x="8844845" y="2469062"/>
                </a:cubicBezTo>
                <a:cubicBezTo>
                  <a:pt x="8951937" y="2343435"/>
                  <a:pt x="9036374" y="1890354"/>
                  <a:pt x="8931342" y="1764727"/>
                </a:cubicBezTo>
                <a:cubicBezTo>
                  <a:pt x="8826310" y="1639100"/>
                  <a:pt x="8402062" y="1752370"/>
                  <a:pt x="8214651" y="1715300"/>
                </a:cubicBezTo>
                <a:cubicBezTo>
                  <a:pt x="8027240" y="1678230"/>
                  <a:pt x="7932505" y="1647338"/>
                  <a:pt x="7806878" y="1542306"/>
                </a:cubicBezTo>
                <a:cubicBezTo>
                  <a:pt x="7681251" y="1437274"/>
                  <a:pt x="7829531" y="1183960"/>
                  <a:pt x="7460888" y="1085106"/>
                </a:cubicBezTo>
                <a:cubicBezTo>
                  <a:pt x="7092245" y="986252"/>
                  <a:pt x="6074872" y="1013024"/>
                  <a:pt x="5595018" y="949181"/>
                </a:cubicBezTo>
                <a:cubicBezTo>
                  <a:pt x="5115164" y="885338"/>
                  <a:pt x="4944229" y="681451"/>
                  <a:pt x="4581764" y="702046"/>
                </a:cubicBezTo>
                <a:cubicBezTo>
                  <a:pt x="4219299" y="722641"/>
                  <a:pt x="3786813" y="1099522"/>
                  <a:pt x="3420229" y="1072749"/>
                </a:cubicBezTo>
                <a:cubicBezTo>
                  <a:pt x="3053645" y="1045976"/>
                  <a:pt x="2822985" y="716462"/>
                  <a:pt x="2382261" y="541408"/>
                </a:cubicBezTo>
                <a:cubicBezTo>
                  <a:pt x="1941537" y="366354"/>
                  <a:pt x="1154823" y="106862"/>
                  <a:pt x="775883" y="34781"/>
                </a:cubicBezTo>
                <a:close/>
              </a:path>
            </a:pathLst>
          </a:custGeom>
          <a:solidFill>
            <a:srgbClr val="ECDBF5"/>
          </a:solidFill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732967" y="3163292"/>
            <a:ext cx="6152023" cy="1859819"/>
          </a:xfrm>
          <a:custGeom>
            <a:avLst/>
            <a:gdLst>
              <a:gd name="connsiteX0" fmla="*/ 10233 w 6152023"/>
              <a:gd name="connsiteY0" fmla="*/ 383097 h 1859819"/>
              <a:gd name="connsiteX1" fmla="*/ 319152 w 6152023"/>
              <a:gd name="connsiteY1" fmla="*/ 38 h 1859819"/>
              <a:gd name="connsiteX2" fmla="*/ 1876103 w 6152023"/>
              <a:gd name="connsiteY2" fmla="*/ 358384 h 1859819"/>
              <a:gd name="connsiteX3" fmla="*/ 2456871 w 6152023"/>
              <a:gd name="connsiteY3" fmla="*/ 185389 h 1859819"/>
              <a:gd name="connsiteX4" fmla="*/ 3272417 w 6152023"/>
              <a:gd name="connsiteY4" fmla="*/ 185389 h 1859819"/>
              <a:gd name="connsiteX5" fmla="*/ 4013822 w 6152023"/>
              <a:gd name="connsiteY5" fmla="*/ 617876 h 1859819"/>
              <a:gd name="connsiteX6" fmla="*/ 5830265 w 6152023"/>
              <a:gd name="connsiteY6" fmla="*/ 939151 h 1859819"/>
              <a:gd name="connsiteX7" fmla="*/ 6139184 w 6152023"/>
              <a:gd name="connsiteY7" fmla="*/ 1519919 h 1859819"/>
              <a:gd name="connsiteX8" fmla="*/ 5669628 w 6152023"/>
              <a:gd name="connsiteY8" fmla="*/ 1841194 h 1859819"/>
              <a:gd name="connsiteX9" fmla="*/ 4644017 w 6152023"/>
              <a:gd name="connsiteY9" fmla="*/ 976222 h 1859819"/>
              <a:gd name="connsiteX10" fmla="*/ 3049995 w 6152023"/>
              <a:gd name="connsiteY10" fmla="*/ 852654 h 1859819"/>
              <a:gd name="connsiteX11" fmla="*/ 2271519 w 6152023"/>
              <a:gd name="connsiteY11" fmla="*/ 827940 h 1859819"/>
              <a:gd name="connsiteX12" fmla="*/ 1443617 w 6152023"/>
              <a:gd name="connsiteY12" fmla="*/ 543735 h 1859819"/>
              <a:gd name="connsiteX13" fmla="*/ 1048201 w 6152023"/>
              <a:gd name="connsiteY13" fmla="*/ 877367 h 1859819"/>
              <a:gd name="connsiteX14" fmla="*/ 170871 w 6152023"/>
              <a:gd name="connsiteY14" fmla="*/ 865011 h 1859819"/>
              <a:gd name="connsiteX15" fmla="*/ 10233 w 6152023"/>
              <a:gd name="connsiteY15" fmla="*/ 383097 h 185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52023" h="1859819">
                <a:moveTo>
                  <a:pt x="10233" y="383097"/>
                </a:moveTo>
                <a:cubicBezTo>
                  <a:pt x="34947" y="238935"/>
                  <a:pt x="8174" y="4157"/>
                  <a:pt x="319152" y="38"/>
                </a:cubicBezTo>
                <a:cubicBezTo>
                  <a:pt x="630130" y="-4081"/>
                  <a:pt x="1519817" y="327492"/>
                  <a:pt x="1876103" y="358384"/>
                </a:cubicBezTo>
                <a:cubicBezTo>
                  <a:pt x="2232389" y="389276"/>
                  <a:pt x="2224152" y="214222"/>
                  <a:pt x="2456871" y="185389"/>
                </a:cubicBezTo>
                <a:cubicBezTo>
                  <a:pt x="2689590" y="156556"/>
                  <a:pt x="3012925" y="113308"/>
                  <a:pt x="3272417" y="185389"/>
                </a:cubicBezTo>
                <a:cubicBezTo>
                  <a:pt x="3531909" y="257470"/>
                  <a:pt x="3587514" y="492249"/>
                  <a:pt x="4013822" y="617876"/>
                </a:cubicBezTo>
                <a:cubicBezTo>
                  <a:pt x="4440130" y="743503"/>
                  <a:pt x="5476038" y="788810"/>
                  <a:pt x="5830265" y="939151"/>
                </a:cubicBezTo>
                <a:cubicBezTo>
                  <a:pt x="6184492" y="1089492"/>
                  <a:pt x="6165957" y="1369579"/>
                  <a:pt x="6139184" y="1519919"/>
                </a:cubicBezTo>
                <a:cubicBezTo>
                  <a:pt x="6112411" y="1670259"/>
                  <a:pt x="5918822" y="1931810"/>
                  <a:pt x="5669628" y="1841194"/>
                </a:cubicBezTo>
                <a:cubicBezTo>
                  <a:pt x="5420434" y="1750578"/>
                  <a:pt x="5080622" y="1140979"/>
                  <a:pt x="4644017" y="976222"/>
                </a:cubicBezTo>
                <a:cubicBezTo>
                  <a:pt x="4207412" y="811465"/>
                  <a:pt x="3445411" y="877368"/>
                  <a:pt x="3049995" y="852654"/>
                </a:cubicBezTo>
                <a:cubicBezTo>
                  <a:pt x="2654579" y="827940"/>
                  <a:pt x="2539249" y="879426"/>
                  <a:pt x="2271519" y="827940"/>
                </a:cubicBezTo>
                <a:cubicBezTo>
                  <a:pt x="2003789" y="776454"/>
                  <a:pt x="1647503" y="535497"/>
                  <a:pt x="1443617" y="543735"/>
                </a:cubicBezTo>
                <a:cubicBezTo>
                  <a:pt x="1239731" y="551973"/>
                  <a:pt x="1260325" y="823821"/>
                  <a:pt x="1048201" y="877367"/>
                </a:cubicBezTo>
                <a:cubicBezTo>
                  <a:pt x="836077" y="930913"/>
                  <a:pt x="347985" y="943270"/>
                  <a:pt x="170871" y="865011"/>
                </a:cubicBezTo>
                <a:cubicBezTo>
                  <a:pt x="-6243" y="786752"/>
                  <a:pt x="-14481" y="527259"/>
                  <a:pt x="10233" y="383097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904952" y="2145999"/>
            <a:ext cx="6741763" cy="2059438"/>
          </a:xfrm>
          <a:custGeom>
            <a:avLst/>
            <a:gdLst>
              <a:gd name="connsiteX0" fmla="*/ 381048 w 6741763"/>
              <a:gd name="connsiteY0" fmla="*/ 102931 h 2059438"/>
              <a:gd name="connsiteX1" fmla="*/ 84486 w 6741763"/>
              <a:gd name="connsiteY1" fmla="*/ 387136 h 2059438"/>
              <a:gd name="connsiteX2" fmla="*/ 59772 w 6741763"/>
              <a:gd name="connsiteY2" fmla="*/ 844336 h 2059438"/>
              <a:gd name="connsiteX3" fmla="*/ 813534 w 6741763"/>
              <a:gd name="connsiteY3" fmla="*/ 1153255 h 2059438"/>
              <a:gd name="connsiteX4" fmla="*/ 2506410 w 6741763"/>
              <a:gd name="connsiteY4" fmla="*/ 1140898 h 2059438"/>
              <a:gd name="connsiteX5" fmla="*/ 3816226 w 6741763"/>
              <a:gd name="connsiteY5" fmla="*/ 1066758 h 2059438"/>
              <a:gd name="connsiteX6" fmla="*/ 4878907 w 6741763"/>
              <a:gd name="connsiteY6" fmla="*/ 1350963 h 2059438"/>
              <a:gd name="connsiteX7" fmla="*/ 5373178 w 6741763"/>
              <a:gd name="connsiteY7" fmla="*/ 1820520 h 2059438"/>
              <a:gd name="connsiteX8" fmla="*/ 5991016 w 6741763"/>
              <a:gd name="connsiteY8" fmla="*/ 2055298 h 2059438"/>
              <a:gd name="connsiteX9" fmla="*/ 6645924 w 6741763"/>
              <a:gd name="connsiteY9" fmla="*/ 1635169 h 2059438"/>
              <a:gd name="connsiteX10" fmla="*/ 6584140 w 6741763"/>
              <a:gd name="connsiteY10" fmla="*/ 1066758 h 2059438"/>
              <a:gd name="connsiteX11" fmla="*/ 5212540 w 6741763"/>
              <a:gd name="connsiteY11" fmla="*/ 967904 h 2059438"/>
              <a:gd name="connsiteX12" fmla="*/ 4359924 w 6741763"/>
              <a:gd name="connsiteY12" fmla="*/ 1054401 h 2059438"/>
              <a:gd name="connsiteX13" fmla="*/ 2543480 w 6741763"/>
              <a:gd name="connsiteY13" fmla="*/ 733125 h 2059438"/>
              <a:gd name="connsiteX14" fmla="*/ 615826 w 6741763"/>
              <a:gd name="connsiteY14" fmla="*/ 41147 h 2059438"/>
              <a:gd name="connsiteX15" fmla="*/ 381048 w 6741763"/>
              <a:gd name="connsiteY15" fmla="*/ 102931 h 205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41763" h="2059438">
                <a:moveTo>
                  <a:pt x="381048" y="102931"/>
                </a:moveTo>
                <a:cubicBezTo>
                  <a:pt x="292491" y="160596"/>
                  <a:pt x="138032" y="263569"/>
                  <a:pt x="84486" y="387136"/>
                </a:cubicBezTo>
                <a:cubicBezTo>
                  <a:pt x="30940" y="510704"/>
                  <a:pt x="-61736" y="716650"/>
                  <a:pt x="59772" y="844336"/>
                </a:cubicBezTo>
                <a:cubicBezTo>
                  <a:pt x="181280" y="972022"/>
                  <a:pt x="405761" y="1103828"/>
                  <a:pt x="813534" y="1153255"/>
                </a:cubicBezTo>
                <a:cubicBezTo>
                  <a:pt x="1221307" y="1202682"/>
                  <a:pt x="2005961" y="1155314"/>
                  <a:pt x="2506410" y="1140898"/>
                </a:cubicBezTo>
                <a:cubicBezTo>
                  <a:pt x="3006859" y="1126482"/>
                  <a:pt x="3420810" y="1031747"/>
                  <a:pt x="3816226" y="1066758"/>
                </a:cubicBezTo>
                <a:cubicBezTo>
                  <a:pt x="4211642" y="1101769"/>
                  <a:pt x="4619415" y="1225336"/>
                  <a:pt x="4878907" y="1350963"/>
                </a:cubicBezTo>
                <a:cubicBezTo>
                  <a:pt x="5138399" y="1476590"/>
                  <a:pt x="5187827" y="1703131"/>
                  <a:pt x="5373178" y="1820520"/>
                </a:cubicBezTo>
                <a:cubicBezTo>
                  <a:pt x="5558529" y="1937909"/>
                  <a:pt x="5778892" y="2086190"/>
                  <a:pt x="5991016" y="2055298"/>
                </a:cubicBezTo>
                <a:cubicBezTo>
                  <a:pt x="6203140" y="2024406"/>
                  <a:pt x="6547070" y="1799926"/>
                  <a:pt x="6645924" y="1635169"/>
                </a:cubicBezTo>
                <a:cubicBezTo>
                  <a:pt x="6744778" y="1470412"/>
                  <a:pt x="6823037" y="1177969"/>
                  <a:pt x="6584140" y="1066758"/>
                </a:cubicBezTo>
                <a:cubicBezTo>
                  <a:pt x="6345243" y="955547"/>
                  <a:pt x="5583243" y="969964"/>
                  <a:pt x="5212540" y="967904"/>
                </a:cubicBezTo>
                <a:cubicBezTo>
                  <a:pt x="4841837" y="965845"/>
                  <a:pt x="4804767" y="1093531"/>
                  <a:pt x="4359924" y="1054401"/>
                </a:cubicBezTo>
                <a:cubicBezTo>
                  <a:pt x="3915081" y="1015271"/>
                  <a:pt x="3167496" y="902001"/>
                  <a:pt x="2543480" y="733125"/>
                </a:cubicBezTo>
                <a:cubicBezTo>
                  <a:pt x="1919464" y="564249"/>
                  <a:pt x="978291" y="140001"/>
                  <a:pt x="615826" y="41147"/>
                </a:cubicBezTo>
                <a:cubicBezTo>
                  <a:pt x="253361" y="-57707"/>
                  <a:pt x="469605" y="45266"/>
                  <a:pt x="381048" y="10293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82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09" y="339104"/>
            <a:ext cx="7886700" cy="1325563"/>
          </a:xfrm>
        </p:spPr>
        <p:txBody>
          <a:bodyPr/>
          <a:lstStyle/>
          <a:p>
            <a:r>
              <a:rPr lang="en-US" dirty="0"/>
              <a:t>Memo-</a:t>
            </a:r>
            <a:r>
              <a:rPr lang="en-US" dirty="0" err="1"/>
              <a:t>ization</a:t>
            </a:r>
            <a:r>
              <a:rPr lang="en-US" dirty="0"/>
              <a:t> visualization</a:t>
            </a:r>
          </a:p>
        </p:txBody>
      </p:sp>
      <p:sp>
        <p:nvSpPr>
          <p:cNvPr id="4" name="Oval 3"/>
          <p:cNvSpPr/>
          <p:nvPr/>
        </p:nvSpPr>
        <p:spPr>
          <a:xfrm>
            <a:off x="4003589" y="1690689"/>
            <a:ext cx="889686" cy="51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5647039" y="2485640"/>
            <a:ext cx="889686" cy="5189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2269525" y="2485640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7372865" y="3379703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5103340" y="3406347"/>
            <a:ext cx="889686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63562" y="3406347"/>
            <a:ext cx="889686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78941" y="3379703"/>
            <a:ext cx="889686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820031" y="4273766"/>
            <a:ext cx="556055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725561" y="4269905"/>
            <a:ext cx="556055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081316" y="4269905"/>
            <a:ext cx="556057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111311" y="4269905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896363" y="4269905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638167" y="4269905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349977" y="4269905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03140" y="4278917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628004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963563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138605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816810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261653" y="502444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7903175" y="502444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344929" y="5024441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717573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162416" y="502444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3588089" y="5024441"/>
            <a:ext cx="556055" cy="5189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032932" y="5024441"/>
            <a:ext cx="556055" cy="5189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1157418" y="5024441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518720" y="5024441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716675" y="5024441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67127" y="5024441"/>
            <a:ext cx="556055" cy="51898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112371" y="5024441"/>
            <a:ext cx="556055" cy="5189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6" name="Oval 35"/>
          <p:cNvSpPr/>
          <p:nvPr/>
        </p:nvSpPr>
        <p:spPr>
          <a:xfrm>
            <a:off x="1967040" y="5778976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569312" y="5778977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8" name="Oval 37"/>
          <p:cNvSpPr/>
          <p:nvPr/>
        </p:nvSpPr>
        <p:spPr>
          <a:xfrm>
            <a:off x="3159211" y="5848238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796747" y="5877063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0" name="Oval 39"/>
          <p:cNvSpPr/>
          <p:nvPr/>
        </p:nvSpPr>
        <p:spPr>
          <a:xfrm>
            <a:off x="3890448" y="5877063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538537" y="5853115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2" name="Oval 41"/>
          <p:cNvSpPr/>
          <p:nvPr/>
        </p:nvSpPr>
        <p:spPr>
          <a:xfrm>
            <a:off x="5364765" y="5870350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5012854" y="5846402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4" name="Oval 43"/>
          <p:cNvSpPr/>
          <p:nvPr/>
        </p:nvSpPr>
        <p:spPr>
          <a:xfrm>
            <a:off x="6025468" y="5846402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673557" y="5822454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6" name="Oval 45"/>
          <p:cNvSpPr/>
          <p:nvPr/>
        </p:nvSpPr>
        <p:spPr>
          <a:xfrm>
            <a:off x="7071990" y="5870350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720079" y="5846402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8" name="Oval 47"/>
          <p:cNvSpPr/>
          <p:nvPr/>
        </p:nvSpPr>
        <p:spPr>
          <a:xfrm>
            <a:off x="4444444" y="5806110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4171825" y="5853115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6500560" y="5612317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6227941" y="5659322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7582939" y="5704506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7310320" y="5751511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8204375" y="5839867"/>
            <a:ext cx="432998" cy="4202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7931756" y="5886872"/>
            <a:ext cx="379326" cy="35603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4648710" y="6233096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286246" y="6261921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8" name="Oval 57"/>
          <p:cNvSpPr/>
          <p:nvPr/>
        </p:nvSpPr>
        <p:spPr>
          <a:xfrm>
            <a:off x="6525140" y="6197558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162676" y="6226383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0" name="Oval 59"/>
          <p:cNvSpPr/>
          <p:nvPr/>
        </p:nvSpPr>
        <p:spPr>
          <a:xfrm>
            <a:off x="7742093" y="6247766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7379629" y="6276591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2" name="Oval 61"/>
          <p:cNvSpPr/>
          <p:nvPr/>
        </p:nvSpPr>
        <p:spPr>
          <a:xfrm>
            <a:off x="8567997" y="6260140"/>
            <a:ext cx="379326" cy="34932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8205533" y="6288965"/>
            <a:ext cx="379326" cy="3493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567997" y="5612317"/>
            <a:ext cx="57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etc</a:t>
            </a:r>
            <a:endParaRPr lang="en-US" dirty="0"/>
          </a:p>
        </p:txBody>
      </p:sp>
      <p:cxnSp>
        <p:nvCxnSpPr>
          <p:cNvPr id="66" name="Straight Connector 65"/>
          <p:cNvCxnSpPr>
            <a:stCxn id="4" idx="4"/>
            <a:endCxn id="5" idx="0"/>
          </p:cNvCxnSpPr>
          <p:nvPr/>
        </p:nvCxnSpPr>
        <p:spPr>
          <a:xfrm>
            <a:off x="4448432" y="2209673"/>
            <a:ext cx="1643450" cy="275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" idx="4"/>
            <a:endCxn id="6" idx="0"/>
          </p:cNvCxnSpPr>
          <p:nvPr/>
        </p:nvCxnSpPr>
        <p:spPr>
          <a:xfrm flipH="1">
            <a:off x="2714368" y="2209673"/>
            <a:ext cx="1734064" cy="2759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" idx="4"/>
            <a:endCxn id="7" idx="0"/>
          </p:cNvCxnSpPr>
          <p:nvPr/>
        </p:nvCxnSpPr>
        <p:spPr>
          <a:xfrm>
            <a:off x="6091882" y="3004624"/>
            <a:ext cx="1725826" cy="375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" idx="4"/>
            <a:endCxn id="8" idx="0"/>
          </p:cNvCxnSpPr>
          <p:nvPr/>
        </p:nvCxnSpPr>
        <p:spPr>
          <a:xfrm flipH="1">
            <a:off x="5548183" y="3004624"/>
            <a:ext cx="543699" cy="401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" idx="4"/>
            <a:endCxn id="13" idx="0"/>
          </p:cNvCxnSpPr>
          <p:nvPr/>
        </p:nvCxnSpPr>
        <p:spPr>
          <a:xfrm>
            <a:off x="7817708" y="3898687"/>
            <a:ext cx="541637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" idx="4"/>
            <a:endCxn id="14" idx="0"/>
          </p:cNvCxnSpPr>
          <p:nvPr/>
        </p:nvCxnSpPr>
        <p:spPr>
          <a:xfrm flipH="1">
            <a:off x="7403755" y="3898687"/>
            <a:ext cx="413953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8" idx="4"/>
            <a:endCxn id="11" idx="0"/>
          </p:cNvCxnSpPr>
          <p:nvPr/>
        </p:nvCxnSpPr>
        <p:spPr>
          <a:xfrm>
            <a:off x="5548183" y="3925331"/>
            <a:ext cx="549876" cy="3484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" idx="4"/>
            <a:endCxn id="15" idx="0"/>
          </p:cNvCxnSpPr>
          <p:nvPr/>
        </p:nvCxnSpPr>
        <p:spPr>
          <a:xfrm flipH="1">
            <a:off x="5174391" y="3925331"/>
            <a:ext cx="373792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9" idx="4"/>
            <a:endCxn id="12" idx="0"/>
          </p:cNvCxnSpPr>
          <p:nvPr/>
        </p:nvCxnSpPr>
        <p:spPr>
          <a:xfrm>
            <a:off x="3408405" y="3925331"/>
            <a:ext cx="595184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9" idx="4"/>
            <a:endCxn id="17" idx="0"/>
          </p:cNvCxnSpPr>
          <p:nvPr/>
        </p:nvCxnSpPr>
        <p:spPr>
          <a:xfrm flipH="1">
            <a:off x="2916195" y="3925331"/>
            <a:ext cx="492210" cy="344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0" idx="4"/>
            <a:endCxn id="18" idx="0"/>
          </p:cNvCxnSpPr>
          <p:nvPr/>
        </p:nvCxnSpPr>
        <p:spPr>
          <a:xfrm>
            <a:off x="823784" y="3898687"/>
            <a:ext cx="804221" cy="371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0" idx="4"/>
            <a:endCxn id="19" idx="0"/>
          </p:cNvCxnSpPr>
          <p:nvPr/>
        </p:nvCxnSpPr>
        <p:spPr>
          <a:xfrm flipH="1">
            <a:off x="681168" y="3898687"/>
            <a:ext cx="142616" cy="3802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6" idx="4"/>
            <a:endCxn id="10" idx="7"/>
          </p:cNvCxnSpPr>
          <p:nvPr/>
        </p:nvCxnSpPr>
        <p:spPr>
          <a:xfrm flipH="1">
            <a:off x="1138336" y="3004624"/>
            <a:ext cx="1576032" cy="451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6" idx="4"/>
            <a:endCxn id="9" idx="0"/>
          </p:cNvCxnSpPr>
          <p:nvPr/>
        </p:nvCxnSpPr>
        <p:spPr>
          <a:xfrm>
            <a:off x="2714368" y="3004624"/>
            <a:ext cx="694037" cy="401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2" idx="4"/>
            <a:endCxn id="30" idx="0"/>
          </p:cNvCxnSpPr>
          <p:nvPr/>
        </p:nvCxnSpPr>
        <p:spPr>
          <a:xfrm>
            <a:off x="4003589" y="4788889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" idx="4"/>
            <a:endCxn id="29" idx="0"/>
          </p:cNvCxnSpPr>
          <p:nvPr/>
        </p:nvCxnSpPr>
        <p:spPr>
          <a:xfrm flipH="1">
            <a:off x="3866117" y="4788889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895092" y="4795330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2757620" y="4795330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145047" y="4795330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5007575" y="4795330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095743" y="4780488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5958271" y="4780488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331933" y="4792759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7194461" y="4792759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333859" y="4795330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8196387" y="4795330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560429" y="4795330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1422957" y="4795330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34963" y="4806913"/>
            <a:ext cx="307371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497491" y="4806913"/>
            <a:ext cx="137472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endCxn id="36" idx="0"/>
          </p:cNvCxnSpPr>
          <p:nvPr/>
        </p:nvCxnSpPr>
        <p:spPr>
          <a:xfrm>
            <a:off x="1881834" y="5532880"/>
            <a:ext cx="274869" cy="246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36" idx="0"/>
          </p:cNvCxnSpPr>
          <p:nvPr/>
        </p:nvCxnSpPr>
        <p:spPr>
          <a:xfrm>
            <a:off x="1881834" y="5532880"/>
            <a:ext cx="274869" cy="246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0" idx="4"/>
          </p:cNvCxnSpPr>
          <p:nvPr/>
        </p:nvCxnSpPr>
        <p:spPr>
          <a:xfrm>
            <a:off x="1906032" y="5543425"/>
            <a:ext cx="403071" cy="387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0" idx="4"/>
            <a:endCxn id="37" idx="0"/>
          </p:cNvCxnSpPr>
          <p:nvPr/>
        </p:nvCxnSpPr>
        <p:spPr>
          <a:xfrm flipH="1">
            <a:off x="1758975" y="5543425"/>
            <a:ext cx="147057" cy="23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39" idx="0"/>
          </p:cNvCxnSpPr>
          <p:nvPr/>
        </p:nvCxnSpPr>
        <p:spPr>
          <a:xfrm flipH="1">
            <a:off x="2986410" y="5547543"/>
            <a:ext cx="235101" cy="329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39" idx="0"/>
          </p:cNvCxnSpPr>
          <p:nvPr/>
        </p:nvCxnSpPr>
        <p:spPr>
          <a:xfrm flipH="1">
            <a:off x="2986410" y="5547543"/>
            <a:ext cx="235102" cy="329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692868" y="5508492"/>
            <a:ext cx="102780" cy="486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213380" y="5543425"/>
            <a:ext cx="241395" cy="355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29" idx="4"/>
            <a:endCxn id="40" idx="0"/>
          </p:cNvCxnSpPr>
          <p:nvPr/>
        </p:nvCxnSpPr>
        <p:spPr>
          <a:xfrm>
            <a:off x="3866117" y="5543425"/>
            <a:ext cx="213994" cy="333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30" idx="4"/>
            <a:endCxn id="49" idx="0"/>
          </p:cNvCxnSpPr>
          <p:nvPr/>
        </p:nvCxnSpPr>
        <p:spPr>
          <a:xfrm>
            <a:off x="4310960" y="5543425"/>
            <a:ext cx="50528" cy="3096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30" idx="4"/>
            <a:endCxn id="48" idx="0"/>
          </p:cNvCxnSpPr>
          <p:nvPr/>
        </p:nvCxnSpPr>
        <p:spPr>
          <a:xfrm>
            <a:off x="4310960" y="5543425"/>
            <a:ext cx="349983" cy="262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22" idx="4"/>
            <a:endCxn id="43" idx="0"/>
          </p:cNvCxnSpPr>
          <p:nvPr/>
        </p:nvCxnSpPr>
        <p:spPr>
          <a:xfrm flipH="1">
            <a:off x="5202517" y="5543425"/>
            <a:ext cx="214116" cy="302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22" idx="4"/>
            <a:endCxn id="42" idx="0"/>
          </p:cNvCxnSpPr>
          <p:nvPr/>
        </p:nvCxnSpPr>
        <p:spPr>
          <a:xfrm>
            <a:off x="5416633" y="5543425"/>
            <a:ext cx="137795" cy="32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27" idx="4"/>
            <a:endCxn id="45" idx="0"/>
          </p:cNvCxnSpPr>
          <p:nvPr/>
        </p:nvCxnSpPr>
        <p:spPr>
          <a:xfrm flipH="1">
            <a:off x="5863220" y="5543425"/>
            <a:ext cx="132381" cy="279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27" idx="4"/>
            <a:endCxn id="44" idx="0"/>
          </p:cNvCxnSpPr>
          <p:nvPr/>
        </p:nvCxnSpPr>
        <p:spPr>
          <a:xfrm>
            <a:off x="5995601" y="5543425"/>
            <a:ext cx="219530" cy="302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28" idx="4"/>
            <a:endCxn id="51" idx="0"/>
          </p:cNvCxnSpPr>
          <p:nvPr/>
        </p:nvCxnSpPr>
        <p:spPr>
          <a:xfrm flipH="1">
            <a:off x="6417604" y="5543425"/>
            <a:ext cx="22840" cy="115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28" idx="4"/>
            <a:endCxn id="50" idx="0"/>
          </p:cNvCxnSpPr>
          <p:nvPr/>
        </p:nvCxnSpPr>
        <p:spPr>
          <a:xfrm>
            <a:off x="6440444" y="5543425"/>
            <a:ext cx="276615" cy="68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23" idx="4"/>
            <a:endCxn id="47" idx="7"/>
          </p:cNvCxnSpPr>
          <p:nvPr/>
        </p:nvCxnSpPr>
        <p:spPr>
          <a:xfrm flipH="1">
            <a:off x="7043854" y="5543425"/>
            <a:ext cx="50984" cy="3551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23" idx="4"/>
            <a:endCxn id="46" idx="0"/>
          </p:cNvCxnSpPr>
          <p:nvPr/>
        </p:nvCxnSpPr>
        <p:spPr>
          <a:xfrm>
            <a:off x="7094838" y="5543425"/>
            <a:ext cx="166815" cy="32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24" idx="4"/>
            <a:endCxn id="53" idx="0"/>
          </p:cNvCxnSpPr>
          <p:nvPr/>
        </p:nvCxnSpPr>
        <p:spPr>
          <a:xfrm flipH="1">
            <a:off x="7499983" y="5543425"/>
            <a:ext cx="39698" cy="208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24" idx="4"/>
            <a:endCxn id="52" idx="0"/>
          </p:cNvCxnSpPr>
          <p:nvPr/>
        </p:nvCxnSpPr>
        <p:spPr>
          <a:xfrm>
            <a:off x="7539681" y="5543425"/>
            <a:ext cx="259757" cy="161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25" idx="4"/>
            <a:endCxn id="55" idx="0"/>
          </p:cNvCxnSpPr>
          <p:nvPr/>
        </p:nvCxnSpPr>
        <p:spPr>
          <a:xfrm flipH="1">
            <a:off x="8121419" y="5543425"/>
            <a:ext cx="59784" cy="3434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25" idx="4"/>
            <a:endCxn id="54" idx="0"/>
          </p:cNvCxnSpPr>
          <p:nvPr/>
        </p:nvCxnSpPr>
        <p:spPr>
          <a:xfrm>
            <a:off x="8181203" y="5543425"/>
            <a:ext cx="239671" cy="296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1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310" y="142103"/>
            <a:ext cx="1758522" cy="1758522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 rot="21436367">
            <a:off x="7004541" y="462584"/>
            <a:ext cx="1623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Collapse repeated nodes and don’t do the same work twice!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69A27DC1-E6D2-F840-AB6C-408CFF3F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8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5" grpId="0" animBg="1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Memo-</a:t>
            </a:r>
            <a:r>
              <a:rPr lang="en-US" dirty="0" err="1"/>
              <a:t>ization</a:t>
            </a:r>
            <a:r>
              <a:rPr lang="en-US" dirty="0"/>
              <a:t> Visualization</a:t>
            </a:r>
            <a:br>
              <a:rPr lang="en-US" dirty="0"/>
            </a:br>
            <a:r>
              <a:rPr lang="en-US" sz="2800" dirty="0" err="1"/>
              <a:t>ctd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7328487" y="779056"/>
            <a:ext cx="889686" cy="51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5" name="Oval 4"/>
          <p:cNvSpPr/>
          <p:nvPr/>
        </p:nvSpPr>
        <p:spPr>
          <a:xfrm>
            <a:off x="7328487" y="1690689"/>
            <a:ext cx="889686" cy="5189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7328487" y="2602322"/>
            <a:ext cx="889686" cy="5189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7495301" y="3371154"/>
            <a:ext cx="556057" cy="51898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466471" y="4119249"/>
            <a:ext cx="584887" cy="5189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cxnSp>
        <p:nvCxnSpPr>
          <p:cNvPr id="9" name="Straight Connector 8"/>
          <p:cNvCxnSpPr>
            <a:stCxn id="6" idx="4"/>
            <a:endCxn id="7" idx="0"/>
          </p:cNvCxnSpPr>
          <p:nvPr/>
        </p:nvCxnSpPr>
        <p:spPr>
          <a:xfrm>
            <a:off x="7773330" y="1298040"/>
            <a:ext cx="0" cy="392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4"/>
            <a:endCxn id="9" idx="0"/>
          </p:cNvCxnSpPr>
          <p:nvPr/>
        </p:nvCxnSpPr>
        <p:spPr>
          <a:xfrm>
            <a:off x="7773330" y="2209673"/>
            <a:ext cx="0" cy="392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4"/>
            <a:endCxn id="15" idx="0"/>
          </p:cNvCxnSpPr>
          <p:nvPr/>
        </p:nvCxnSpPr>
        <p:spPr>
          <a:xfrm>
            <a:off x="7773330" y="3121306"/>
            <a:ext cx="0" cy="249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5" idx="4"/>
          </p:cNvCxnSpPr>
          <p:nvPr/>
        </p:nvCxnSpPr>
        <p:spPr>
          <a:xfrm flipH="1">
            <a:off x="7758915" y="3890138"/>
            <a:ext cx="14415" cy="229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466471" y="4683040"/>
            <a:ext cx="556057" cy="44484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7480886" y="5222931"/>
            <a:ext cx="527225" cy="36933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528258" y="5687308"/>
            <a:ext cx="401596" cy="37490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54835" y="6157259"/>
            <a:ext cx="379326" cy="3560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7744500" y="4638233"/>
            <a:ext cx="14415" cy="44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744499" y="5127886"/>
            <a:ext cx="1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729056" y="5592263"/>
            <a:ext cx="15443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729056" y="6062214"/>
            <a:ext cx="15442" cy="9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7773330" y="1321466"/>
            <a:ext cx="741413" cy="1297459"/>
          </a:xfrm>
          <a:custGeom>
            <a:avLst/>
            <a:gdLst>
              <a:gd name="connsiteX0" fmla="*/ 12357 w 741413"/>
              <a:gd name="connsiteY0" fmla="*/ 0 h 1297459"/>
              <a:gd name="connsiteX1" fmla="*/ 741405 w 741413"/>
              <a:gd name="connsiteY1" fmla="*/ 556054 h 1297459"/>
              <a:gd name="connsiteX2" fmla="*/ 0 w 741413"/>
              <a:gd name="connsiteY2" fmla="*/ 1297459 h 129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413" h="1297459">
                <a:moveTo>
                  <a:pt x="12357" y="0"/>
                </a:moveTo>
                <a:cubicBezTo>
                  <a:pt x="377911" y="169905"/>
                  <a:pt x="743465" y="339811"/>
                  <a:pt x="741405" y="556054"/>
                </a:cubicBezTo>
                <a:cubicBezTo>
                  <a:pt x="739346" y="772297"/>
                  <a:pt x="369673" y="1034878"/>
                  <a:pt x="0" y="129745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798043" y="2248223"/>
            <a:ext cx="717307" cy="1149178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822756" y="3113992"/>
            <a:ext cx="659032" cy="1111312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829971" y="3871481"/>
            <a:ext cx="659032" cy="91881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798043" y="4585032"/>
            <a:ext cx="659032" cy="69601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802684" y="5113103"/>
            <a:ext cx="659032" cy="63789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758914" y="5587659"/>
            <a:ext cx="659032" cy="637899"/>
          </a:xfrm>
          <a:custGeom>
            <a:avLst/>
            <a:gdLst>
              <a:gd name="connsiteX0" fmla="*/ 0 w 717307"/>
              <a:gd name="connsiteY0" fmla="*/ 0 h 1149178"/>
              <a:gd name="connsiteX1" fmla="*/ 716692 w 717307"/>
              <a:gd name="connsiteY1" fmla="*/ 407773 h 1149178"/>
              <a:gd name="connsiteX2" fmla="*/ 98854 w 717307"/>
              <a:gd name="connsiteY2" fmla="*/ 1149178 h 11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307" h="1149178">
                <a:moveTo>
                  <a:pt x="0" y="0"/>
                </a:moveTo>
                <a:cubicBezTo>
                  <a:pt x="350108" y="108121"/>
                  <a:pt x="700216" y="216243"/>
                  <a:pt x="716692" y="407773"/>
                </a:cubicBezTo>
                <a:cubicBezTo>
                  <a:pt x="733168" y="599303"/>
                  <a:pt x="416011" y="874240"/>
                  <a:pt x="98854" y="11491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83" y="1616989"/>
            <a:ext cx="2677399" cy="267739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21436367">
            <a:off x="1248334" y="2123147"/>
            <a:ext cx="2446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Collapse repeated nodes and don’t do the same work twice!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082" y="1690689"/>
            <a:ext cx="2677399" cy="26773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rot="21436367">
            <a:off x="4369433" y="2196847"/>
            <a:ext cx="2446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But otherwise treat it like the same old recursive algorithm.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21411" y="4585032"/>
            <a:ext cx="6739460" cy="21366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define a global list F = [0,1,None, None, </a:t>
            </a:r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…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, None]</a:t>
            </a:r>
          </a:p>
          <a:p>
            <a:r>
              <a:rPr lang="en-US" sz="1600" b="1" dirty="0" err="1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Fibonacci(n):</a:t>
            </a:r>
          </a:p>
          <a:p>
            <a:pPr lvl="1"/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F[n] != None:</a:t>
            </a:r>
          </a:p>
          <a:p>
            <a:pPr lvl="2"/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F[n]    </a:t>
            </a:r>
          </a:p>
          <a:p>
            <a:pPr lvl="1"/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else:</a:t>
            </a:r>
          </a:p>
          <a:p>
            <a:pPr lvl="2"/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F[n] = Fibonacci(n-1) + Fibonacci(n-2)</a:t>
            </a:r>
          </a:p>
          <a:p>
            <a:pPr lvl="1"/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F[n]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29C44-8721-0C45-A3CC-89B3D8CE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5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Dynamic programming:</a:t>
            </a:r>
          </a:p>
          <a:p>
            <a:pPr lvl="1"/>
            <a:r>
              <a:rPr lang="en-US" dirty="0"/>
              <a:t>Paradigm in algorithm design.</a:t>
            </a:r>
          </a:p>
          <a:p>
            <a:pPr lvl="1"/>
            <a:r>
              <a:rPr lang="en-US" dirty="0"/>
              <a:t>Uses </a:t>
            </a:r>
            <a:r>
              <a:rPr lang="en-US" b="1" dirty="0">
                <a:solidFill>
                  <a:schemeClr val="accent4"/>
                </a:solidFill>
              </a:rPr>
              <a:t>optimal substructure</a:t>
            </a:r>
          </a:p>
          <a:p>
            <a:pPr lvl="1"/>
            <a:r>
              <a:rPr lang="en-US" dirty="0"/>
              <a:t>Uses </a:t>
            </a:r>
            <a:r>
              <a:rPr lang="en-US" b="1" dirty="0">
                <a:solidFill>
                  <a:schemeClr val="accent4"/>
                </a:solidFill>
              </a:rPr>
              <a:t>overlapping </a:t>
            </a:r>
            <a:r>
              <a:rPr lang="en-US" b="1" dirty="0" err="1">
                <a:solidFill>
                  <a:schemeClr val="accent4"/>
                </a:solidFill>
              </a:rPr>
              <a:t>subproblems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/>
              <a:t>Can be implemented </a:t>
            </a:r>
            <a:r>
              <a:rPr lang="en-US" b="1" dirty="0">
                <a:solidFill>
                  <a:schemeClr val="accent4"/>
                </a:solidFill>
              </a:rPr>
              <a:t>bottom-up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4"/>
                </a:solidFill>
              </a:rPr>
              <a:t>top-down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pPr lvl="1"/>
            <a:r>
              <a:rPr lang="en-US" dirty="0"/>
              <a:t>It’s a fancy name for a pretty common-sense idea: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27" y="4300151"/>
            <a:ext cx="2243166" cy="2243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36367">
            <a:off x="3607676" y="4703997"/>
            <a:ext cx="2034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Don’t duplicate </a:t>
            </a:r>
            <a:r>
              <a:rPr lang="en-US" sz="2400">
                <a:latin typeface="Chalkboard" charset="0"/>
                <a:ea typeface="Chalkboard" charset="0"/>
                <a:cs typeface="Chalkboard" charset="0"/>
              </a:rPr>
              <a:t>work if you don’t have to!</a:t>
            </a:r>
            <a:endParaRPr lang="en-US" sz="2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496E3-774A-1543-865D-8AECE650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“</a:t>
            </a:r>
            <a:r>
              <a:rPr lang="en-US" b="1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”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54712" cy="4351338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Programming</a:t>
            </a:r>
            <a:r>
              <a:rPr lang="en-US" dirty="0"/>
              <a:t> refers to finding the optimal “program.” </a:t>
            </a:r>
          </a:p>
          <a:p>
            <a:pPr lvl="1"/>
            <a:r>
              <a:rPr lang="en-US" dirty="0"/>
              <a:t>as in, a shortest route is a </a:t>
            </a:r>
            <a:r>
              <a:rPr lang="en-US" i="1" dirty="0"/>
              <a:t>plan</a:t>
            </a:r>
            <a:r>
              <a:rPr lang="en-US" dirty="0"/>
              <a:t> aka a </a:t>
            </a:r>
            <a:r>
              <a:rPr lang="en-US" i="1" dirty="0"/>
              <a:t>program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4"/>
                </a:solidFill>
              </a:rPr>
              <a:t>Dynamic</a:t>
            </a:r>
            <a:r>
              <a:rPr lang="en-US" dirty="0"/>
              <a:t> refers to the fact that it’s multi-stage.</a:t>
            </a:r>
          </a:p>
          <a:p>
            <a:r>
              <a:rPr lang="en-US" dirty="0">
                <a:solidFill>
                  <a:schemeClr val="accent4"/>
                </a:solidFill>
              </a:rPr>
              <a:t>But also it’s just a fancy-sounding name.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9490">
            <a:off x="123314" y="4220513"/>
            <a:ext cx="3569473" cy="2158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6785">
            <a:off x="6214300" y="4098151"/>
            <a:ext cx="2844683" cy="1922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390" y="4210866"/>
            <a:ext cx="2983232" cy="19888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02443" y="6355511"/>
            <a:ext cx="535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Manipulating computer code in an action movie?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80F3D-547B-1B40-8D28-FC5985E2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6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“</a:t>
            </a:r>
            <a:r>
              <a:rPr lang="en-US" b="1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”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72883"/>
          </a:xfrm>
        </p:spPr>
        <p:txBody>
          <a:bodyPr>
            <a:normAutofit/>
          </a:bodyPr>
          <a:lstStyle/>
          <a:p>
            <a:r>
              <a:rPr lang="en-US" dirty="0"/>
              <a:t>Richard Bellman invented the name in the 1950’s.</a:t>
            </a:r>
          </a:p>
          <a:p>
            <a:r>
              <a:rPr lang="en-US" dirty="0"/>
              <a:t>At the time, he was working for the RAND Corporation, which was basically working for the Air Force, and government projects needed flashy names to get funded.</a:t>
            </a:r>
          </a:p>
          <a:p>
            <a:r>
              <a:rPr lang="en-US" dirty="0"/>
              <a:t>From Bellman’s autobiography:</a:t>
            </a:r>
          </a:p>
          <a:p>
            <a:pPr lvl="1"/>
            <a:r>
              <a:rPr lang="en-US" dirty="0">
                <a:solidFill>
                  <a:schemeClr val="accent4"/>
                </a:solidFill>
                <a:latin typeface="Bell MT" charset="0"/>
                <a:ea typeface="Bell MT" charset="0"/>
                <a:cs typeface="Bell MT" charset="0"/>
              </a:rPr>
              <a:t>“It’s impossible to use the word, dynamic, in the pejorative sense</a:t>
            </a:r>
            <a:r>
              <a:rPr lang="mr-IN" dirty="0">
                <a:solidFill>
                  <a:schemeClr val="accent4"/>
                </a:solidFill>
                <a:latin typeface="Bell MT" charset="0"/>
                <a:ea typeface="Bell MT" charset="0"/>
                <a:cs typeface="Bell MT" charset="0"/>
              </a:rPr>
              <a:t>…</a:t>
            </a:r>
            <a:r>
              <a:rPr lang="en-US" dirty="0">
                <a:solidFill>
                  <a:schemeClr val="accent4"/>
                </a:solidFill>
                <a:latin typeface="Bell MT" charset="0"/>
                <a:ea typeface="Bell MT" charset="0"/>
                <a:cs typeface="Bell MT" charset="0"/>
              </a:rPr>
              <a:t>I thought dynamic programming was a good name.  It was something not even a Congressman could object to.”</a:t>
            </a:r>
          </a:p>
          <a:p>
            <a:endParaRPr lang="en-US" dirty="0">
              <a:solidFill>
                <a:schemeClr val="accent4"/>
              </a:solidFill>
              <a:ea typeface="Bell MT" charset="0"/>
              <a:cs typeface="Bell MT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C9864-C301-6942-B573-4A3E4103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5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  <a:br>
              <a:rPr lang="en-US" dirty="0"/>
            </a:br>
            <a:r>
              <a:rPr lang="en-US" sz="3200" dirty="0"/>
              <a:t>Another example of 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92928" cy="4351338"/>
          </a:xfrm>
        </p:spPr>
        <p:txBody>
          <a:bodyPr>
            <a:normAutofit/>
          </a:bodyPr>
          <a:lstStyle/>
          <a:p>
            <a:r>
              <a:rPr lang="en-US" dirty="0"/>
              <a:t>This is an algorithm for </a:t>
            </a:r>
            <a:r>
              <a:rPr lang="en-US" b="1" dirty="0"/>
              <a:t>All-Pairs Shortest Paths </a:t>
            </a:r>
            <a:r>
              <a:rPr lang="en-US" dirty="0"/>
              <a:t>(APSP)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is, I want to know the shortest path from u to v for </a:t>
            </a:r>
            <a:r>
              <a:rPr lang="en-US" b="1" dirty="0">
                <a:solidFill>
                  <a:schemeClr val="accent4"/>
                </a:solidFill>
              </a:rPr>
              <a:t>ALL pairs 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 of vertices in the graph.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Not just from a special single source 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13325" y="4085891"/>
            <a:ext cx="3819582" cy="2617648"/>
            <a:chOff x="4695768" y="3523242"/>
            <a:chExt cx="3819582" cy="2617648"/>
          </a:xfrm>
        </p:grpSpPr>
        <p:sp>
          <p:nvSpPr>
            <p:cNvPr id="6" name="Oval 5"/>
            <p:cNvSpPr/>
            <p:nvPr/>
          </p:nvSpPr>
          <p:spPr>
            <a:xfrm>
              <a:off x="4695768" y="5366971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7" name="Straight Arrow Connector 6"/>
            <p:cNvCxnSpPr>
              <a:stCxn id="14" idx="2"/>
              <a:endCxn id="9" idx="6"/>
            </p:cNvCxnSpPr>
            <p:nvPr/>
          </p:nvCxnSpPr>
          <p:spPr>
            <a:xfrm flipH="1" flipV="1">
              <a:off x="5301249" y="5669712"/>
              <a:ext cx="1702859" cy="168438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849124" y="5753931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-2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884391" y="3523242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909869" y="4128723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004108" y="5535409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12" name="Straight Arrow Connector 11"/>
            <p:cNvCxnSpPr>
              <a:stCxn id="12" idx="4"/>
              <a:endCxn id="14" idx="1"/>
            </p:cNvCxnSpPr>
            <p:nvPr/>
          </p:nvCxnSpPr>
          <p:spPr>
            <a:xfrm>
              <a:off x="6187132" y="4128723"/>
              <a:ext cx="905647" cy="1495357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2" idx="6"/>
              <a:endCxn id="13" idx="1"/>
            </p:cNvCxnSpPr>
            <p:nvPr/>
          </p:nvCxnSpPr>
          <p:spPr>
            <a:xfrm>
              <a:off x="6489872" y="3825983"/>
              <a:ext cx="1508668" cy="391411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3" idx="4"/>
              <a:endCxn id="14" idx="7"/>
            </p:cNvCxnSpPr>
            <p:nvPr/>
          </p:nvCxnSpPr>
          <p:spPr>
            <a:xfrm flipH="1">
              <a:off x="7520918" y="4734204"/>
              <a:ext cx="691692" cy="889876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3" idx="2"/>
              <a:endCxn id="12" idx="5"/>
            </p:cNvCxnSpPr>
            <p:nvPr/>
          </p:nvCxnSpPr>
          <p:spPr>
            <a:xfrm flipH="1" flipV="1">
              <a:off x="6401201" y="4040052"/>
              <a:ext cx="1508668" cy="391412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301960" y="4788014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5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2421" y="3652356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19051" y="5086251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11143" y="430005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5799840"/>
                  </p:ext>
                </p:extLst>
              </p:nvPr>
            </p:nvGraphicFramePr>
            <p:xfrm>
              <a:off x="718843" y="4215005"/>
              <a:ext cx="3237085" cy="2381930"/>
            </p:xfrm>
            <a:graphic>
              <a:graphicData uri="http://schemas.openxmlformats.org/drawingml/2006/table">
                <a:tbl>
                  <a:tblPr firstRow="1" firstCol="1" bandRow="1">
                    <a:tableStyleId>{93296810-A885-4BE3-A3E7-6D5BEEA58F35}</a:tableStyleId>
                  </a:tblPr>
                  <a:tblGrid>
                    <a:gridCol w="6474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4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474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474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4741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7638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5799840"/>
                  </p:ext>
                </p:extLst>
              </p:nvPr>
            </p:nvGraphicFramePr>
            <p:xfrm>
              <a:off x="718843" y="4215005"/>
              <a:ext cx="3237085" cy="2381930"/>
            </p:xfrm>
            <a:graphic>
              <a:graphicData uri="http://schemas.openxmlformats.org/drawingml/2006/table">
                <a:tbl>
                  <a:tblPr firstRow="1" firstCol="1" bandRow="1">
                    <a:tableStyleId>{93296810-A885-4BE3-A3E7-6D5BEEA58F35}</a:tableStyleId>
                  </a:tblPr>
                  <a:tblGrid>
                    <a:gridCol w="647417"/>
                    <a:gridCol w="647417"/>
                    <a:gridCol w="647417"/>
                    <a:gridCol w="647417"/>
                    <a:gridCol w="647417"/>
                  </a:tblGrid>
                  <a:tr h="47638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303797" r="-302804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1887" t="-303797" r="-205660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76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408974" r="-302804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1887" t="-408974" r="-205660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99065" t="-408974" r="-103738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 rot="16200000">
            <a:off x="-61924" y="4219353"/>
            <a:ext cx="1186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Source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8842" y="3932845"/>
            <a:ext cx="150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Destination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1118-A977-9945-AE8A-C23AC3BC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7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29292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This is an algorithm for </a:t>
                </a:r>
                <a:r>
                  <a:rPr lang="en-US" b="1" dirty="0"/>
                  <a:t>All-Pairs Shortest Paths (</a:t>
                </a:r>
                <a:r>
                  <a:rPr lang="en-US" dirty="0"/>
                  <a:t>APSP)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That is, I want to know the shortest path from u to v for </a:t>
                </a:r>
                <a:r>
                  <a:rPr lang="en-US" b="1" dirty="0">
                    <a:solidFill>
                      <a:schemeClr val="accent4"/>
                    </a:solidFill>
                  </a:rPr>
                  <a:t>ALL pairs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 of vertices in the graph.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Not just from a special single source s.</a:t>
                </a:r>
              </a:p>
              <a:p>
                <a:r>
                  <a:rPr lang="en-US" dirty="0"/>
                  <a:t>Naïve solution 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(if we want to handle negative edge weights):</a:t>
                </a:r>
              </a:p>
              <a:p>
                <a:pPr lvl="1"/>
                <a:r>
                  <a:rPr lang="en-US" dirty="0">
                    <a:solidFill>
                      <a:srgbClr val="CF6E6C"/>
                    </a:solidFill>
                  </a:rPr>
                  <a:t>For all s in G:</a:t>
                </a:r>
              </a:p>
              <a:p>
                <a:pPr lvl="2"/>
                <a:r>
                  <a:rPr lang="en-US" sz="2400" dirty="0">
                    <a:solidFill>
                      <a:srgbClr val="CF6E6C"/>
                    </a:solidFill>
                  </a:rPr>
                  <a:t>Run Bellman-Ford on G starting at s.</a:t>
                </a:r>
                <a:endParaRPr lang="en-US" dirty="0">
                  <a:solidFill>
                    <a:srgbClr val="CF6E6C"/>
                  </a:solidFill>
                </a:endParaRPr>
              </a:p>
              <a:p>
                <a:pPr lvl="1"/>
                <a:endParaRPr lang="en-US" dirty="0">
                  <a:solidFill>
                    <a:schemeClr val="accent4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Time O(n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nm) = O(n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2</a:t>
                </a:r>
                <a:r>
                  <a:rPr lang="en-US" dirty="0">
                    <a:solidFill>
                      <a:schemeClr val="accent4"/>
                    </a:solidFill>
                  </a:rPr>
                  <a:t>m), </a:t>
                </a:r>
              </a:p>
              <a:p>
                <a:pPr lvl="2"/>
                <a:r>
                  <a:rPr lang="en-US" dirty="0">
                    <a:solidFill>
                      <a:schemeClr val="accent4"/>
                    </a:solidFill>
                  </a:rPr>
                  <a:t>may be as bad as n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4</a:t>
                </a:r>
                <a:r>
                  <a:rPr lang="en-US" dirty="0">
                    <a:solidFill>
                      <a:schemeClr val="accent4"/>
                    </a:solidFill>
                  </a:rPr>
                  <a:t> if m=n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2</a:t>
                </a:r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292928" cy="4351338"/>
              </a:xfrm>
              <a:blipFill>
                <a:blip r:embed="rId2"/>
                <a:stretch>
                  <a:fillRect l="-1378" t="-2632" r="-1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rot="21020892">
            <a:off x="5263979" y="5586947"/>
            <a:ext cx="4289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F6E6C"/>
                </a:solidFill>
              </a:rPr>
              <a:t>Can we do better?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40120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  <a:br>
              <a:rPr lang="en-US" dirty="0"/>
            </a:br>
            <a:r>
              <a:rPr lang="en-US" sz="3200" dirty="0"/>
              <a:t>Another example of DP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DA23C9-3C87-4443-9A9E-FCE5952A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601847" cy="4351338"/>
          </a:xfrm>
        </p:spPr>
        <p:txBody>
          <a:bodyPr/>
          <a:lstStyle/>
          <a:p>
            <a:r>
              <a:rPr lang="en-US" dirty="0"/>
              <a:t>Dijkstra’s algorithm!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Solves the single-source shortest path problem in weighted graphs.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940136" y="3789865"/>
            <a:ext cx="3575214" cy="2790076"/>
            <a:chOff x="2351897" y="2919294"/>
            <a:chExt cx="5004485" cy="3689020"/>
          </a:xfrm>
        </p:grpSpPr>
        <p:sp>
          <p:nvSpPr>
            <p:cNvPr id="4" name="Oval 3"/>
            <p:cNvSpPr/>
            <p:nvPr/>
          </p:nvSpPr>
          <p:spPr>
            <a:xfrm>
              <a:off x="5128048" y="2919294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6750901" y="4331849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51897" y="4937330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522567" y="4331849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959172" y="6002833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9" name="Straight Arrow Connector 8"/>
            <p:cNvCxnSpPr>
              <a:stCxn id="6" idx="6"/>
              <a:endCxn id="7" idx="2"/>
            </p:cNvCxnSpPr>
            <p:nvPr/>
          </p:nvCxnSpPr>
          <p:spPr>
            <a:xfrm flipV="1">
              <a:off x="3731734" y="3222035"/>
              <a:ext cx="1396314" cy="240958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5"/>
              <a:endCxn id="10" idx="1"/>
            </p:cNvCxnSpPr>
            <p:nvPr/>
          </p:nvCxnSpPr>
          <p:spPr>
            <a:xfrm>
              <a:off x="3643063" y="3677062"/>
              <a:ext cx="968175" cy="743458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8" idx="3"/>
            </p:cNvCxnSpPr>
            <p:nvPr/>
          </p:nvCxnSpPr>
          <p:spPr>
            <a:xfrm>
              <a:off x="5128048" y="4634589"/>
              <a:ext cx="1711524" cy="214070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4"/>
              <a:endCxn id="8" idx="2"/>
            </p:cNvCxnSpPr>
            <p:nvPr/>
          </p:nvCxnSpPr>
          <p:spPr>
            <a:xfrm>
              <a:off x="5430789" y="3524775"/>
              <a:ext cx="1320112" cy="1109815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0"/>
              <a:endCxn id="7" idx="6"/>
            </p:cNvCxnSpPr>
            <p:nvPr/>
          </p:nvCxnSpPr>
          <p:spPr>
            <a:xfrm flipH="1" flipV="1">
              <a:off x="5733529" y="3222035"/>
              <a:ext cx="1320113" cy="1109814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4"/>
              <a:endCxn id="11" idx="7"/>
            </p:cNvCxnSpPr>
            <p:nvPr/>
          </p:nvCxnSpPr>
          <p:spPr>
            <a:xfrm flipH="1">
              <a:off x="5475982" y="4937330"/>
              <a:ext cx="1577660" cy="1154174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4"/>
              <a:endCxn id="11" idx="0"/>
            </p:cNvCxnSpPr>
            <p:nvPr/>
          </p:nvCxnSpPr>
          <p:spPr>
            <a:xfrm>
              <a:off x="4825308" y="4937330"/>
              <a:ext cx="436605" cy="1065503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2"/>
              <a:endCxn id="9" idx="5"/>
            </p:cNvCxnSpPr>
            <p:nvPr/>
          </p:nvCxnSpPr>
          <p:spPr>
            <a:xfrm flipH="1" flipV="1">
              <a:off x="2868707" y="5454140"/>
              <a:ext cx="2090465" cy="851434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7"/>
              <a:endCxn id="6" idx="3"/>
            </p:cNvCxnSpPr>
            <p:nvPr/>
          </p:nvCxnSpPr>
          <p:spPr>
            <a:xfrm flipV="1">
              <a:off x="2868707" y="3677062"/>
              <a:ext cx="346217" cy="1348939"/>
            </a:xfrm>
            <a:prstGeom prst="straightConnector1">
              <a:avLst/>
            </a:prstGeom>
            <a:ln w="4445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331237" y="3329406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95362" y="3377061"/>
              <a:ext cx="1056647" cy="488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32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46139" y="3804664"/>
              <a:ext cx="747669" cy="488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08010" y="5165446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67573" y="4663993"/>
              <a:ext cx="980588" cy="488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13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61211" y="5976444"/>
              <a:ext cx="792480" cy="488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16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92631" y="4144831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38222" y="3720413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66206" y="5154967"/>
              <a:ext cx="498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21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3126253" y="3160252"/>
              <a:ext cx="605481" cy="60548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6A64E07-C0CC-ED44-BF4E-76C5EA0A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797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/>
          </a:bodyPr>
          <a:lstStyle/>
          <a:p>
            <a:r>
              <a:rPr lang="en-US" dirty="0"/>
              <a:t>Optimal substructure</a:t>
            </a:r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0140" y="186394"/>
            <a:ext cx="283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Label the vertices 1,2,</a:t>
            </a:r>
            <a:r>
              <a:rPr lang="mr-IN" dirty="0"/>
              <a:t>…</a:t>
            </a:r>
            <a:r>
              <a:rPr lang="en-US" dirty="0"/>
              <a:t>,n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5"/>
            <a:endCxn id="5" idx="1"/>
          </p:cNvCxnSpPr>
          <p:nvPr/>
        </p:nvCxnSpPr>
        <p:spPr>
          <a:xfrm>
            <a:off x="4164656" y="4328329"/>
            <a:ext cx="1391337" cy="756100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21" idx="2"/>
          </p:cNvCxnSpPr>
          <p:nvPr/>
        </p:nvCxnSpPr>
        <p:spPr>
          <a:xfrm flipV="1">
            <a:off x="6051121" y="4386135"/>
            <a:ext cx="1537987" cy="698294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5C41B5C-7D4C-FE49-99A3-4BE2223B6A78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4267200" y="2939236"/>
            <a:ext cx="732739" cy="944271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E47C716-9A75-C648-8786-D9421CC3A58A}"/>
              </a:ext>
            </a:extLst>
          </p:cNvPr>
          <p:cNvCxnSpPr>
            <a:cxnSpLocks/>
            <a:stCxn id="18" idx="2"/>
            <a:endCxn id="20" idx="7"/>
          </p:cNvCxnSpPr>
          <p:nvPr/>
        </p:nvCxnSpPr>
        <p:spPr>
          <a:xfrm flipH="1">
            <a:off x="1426471" y="2581920"/>
            <a:ext cx="2410302" cy="1238562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2209ACB-C87D-1942-B7F1-CBB1DF9AADF1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>
            <a:off x="4536989" y="2581920"/>
            <a:ext cx="2543432" cy="28214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25B5834-AA60-6C4A-9AD1-8486485D1BFE}"/>
              </a:ext>
            </a:extLst>
          </p:cNvPr>
          <p:cNvCxnSpPr>
            <a:cxnSpLocks/>
            <a:stCxn id="22" idx="7"/>
            <a:endCxn id="17" idx="3"/>
          </p:cNvCxnSpPr>
          <p:nvPr/>
        </p:nvCxnSpPr>
        <p:spPr>
          <a:xfrm flipV="1">
            <a:off x="1688021" y="5010012"/>
            <a:ext cx="840567" cy="505537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858AABD-AC0B-7A40-9107-7F278FC5E548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7469659" y="3212758"/>
            <a:ext cx="389237" cy="862910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9130DD7-011E-7147-971A-4FA30A70CDD6}"/>
              </a:ext>
            </a:extLst>
          </p:cNvPr>
          <p:cNvCxnSpPr>
            <a:cxnSpLocks/>
            <a:stCxn id="19" idx="3"/>
            <a:endCxn id="14" idx="7"/>
          </p:cNvCxnSpPr>
          <p:nvPr/>
        </p:nvCxnSpPr>
        <p:spPr>
          <a:xfrm flipH="1">
            <a:off x="5495067" y="3110628"/>
            <a:ext cx="1699359" cy="772879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ED08B20-B54D-1044-903D-A90869FC86D3}"/>
              </a:ext>
            </a:extLst>
          </p:cNvPr>
          <p:cNvCxnSpPr>
            <a:cxnSpLocks/>
            <a:endCxn id="14" idx="6"/>
          </p:cNvCxnSpPr>
          <p:nvPr/>
        </p:nvCxnSpPr>
        <p:spPr>
          <a:xfrm flipH="1" flipV="1">
            <a:off x="5597611" y="4136168"/>
            <a:ext cx="1991498" cy="57808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BDA854A-AA35-3A42-ACDA-356E3F6C6ABA}"/>
              </a:ext>
            </a:extLst>
          </p:cNvPr>
          <p:cNvCxnSpPr>
            <a:cxnSpLocks/>
            <a:stCxn id="16" idx="1"/>
            <a:endCxn id="20" idx="6"/>
          </p:cNvCxnSpPr>
          <p:nvPr/>
        </p:nvCxnSpPr>
        <p:spPr>
          <a:xfrm flipH="1">
            <a:off x="1540476" y="3823008"/>
            <a:ext cx="2129052" cy="24403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36021AE-3192-DB47-BC39-5481A591103E}"/>
              </a:ext>
            </a:extLst>
          </p:cNvPr>
          <p:cNvCxnSpPr>
            <a:cxnSpLocks/>
            <a:stCxn id="16" idx="0"/>
            <a:endCxn id="18" idx="4"/>
          </p:cNvCxnSpPr>
          <p:nvPr/>
        </p:nvCxnSpPr>
        <p:spPr>
          <a:xfrm flipV="1">
            <a:off x="3917092" y="2939236"/>
            <a:ext cx="269789" cy="779116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846CDB7-7AC4-E24E-9FC5-06BA180CEEE1}"/>
              </a:ext>
            </a:extLst>
          </p:cNvPr>
          <p:cNvCxnSpPr>
            <a:cxnSpLocks/>
            <a:stCxn id="22" idx="5"/>
            <a:endCxn id="5" idx="3"/>
          </p:cNvCxnSpPr>
          <p:nvPr/>
        </p:nvCxnSpPr>
        <p:spPr>
          <a:xfrm flipV="1">
            <a:off x="1688021" y="5589750"/>
            <a:ext cx="3867972" cy="418923"/>
          </a:xfrm>
          <a:prstGeom prst="straightConnector1">
            <a:avLst/>
          </a:prstGeom>
          <a:ln w="3175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30BADC36-995B-8243-9B16-DC5F14AF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861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/>
          </a:bodyPr>
          <a:lstStyle/>
          <a:p>
            <a:r>
              <a:rPr lang="en-US" dirty="0"/>
              <a:t>Optimal substructure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0140" y="186394"/>
            <a:ext cx="2837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Label the vertices 1,2,</a:t>
            </a:r>
            <a:r>
              <a:rPr lang="mr-IN" dirty="0"/>
              <a:t>…</a:t>
            </a:r>
            <a:r>
              <a:rPr lang="en-US" dirty="0"/>
              <a:t>,n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</a:rPr>
              <a:t>(We omit some edges in the picture below – meant to be a cartoon, not an example).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5"/>
            <a:endCxn id="5" idx="1"/>
          </p:cNvCxnSpPr>
          <p:nvPr/>
        </p:nvCxnSpPr>
        <p:spPr>
          <a:xfrm>
            <a:off x="4164656" y="4328329"/>
            <a:ext cx="1391337" cy="756100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21" idx="2"/>
          </p:cNvCxnSpPr>
          <p:nvPr/>
        </p:nvCxnSpPr>
        <p:spPr>
          <a:xfrm flipV="1">
            <a:off x="6051121" y="4386135"/>
            <a:ext cx="1537987" cy="698294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6902" y="2486370"/>
            <a:ext cx="299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D</a:t>
            </a:r>
            <a:r>
              <a:rPr lang="en-US" baseline="30000" dirty="0"/>
              <a:t>(k-1)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be the solution to Sub-problem(k-1).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395" y="1190012"/>
            <a:ext cx="2073749" cy="20737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 rot="21436367">
            <a:off x="4969323" y="1565142"/>
            <a:ext cx="1951016" cy="159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Our DP algorithm will fill in the </a:t>
            </a:r>
          </a:p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n-by-n arrays </a:t>
            </a:r>
          </a:p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(0)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(1)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</a:t>
            </a:r>
            <a:r>
              <a:rPr lang="mr-IN" sz="1600" dirty="0">
                <a:latin typeface="Chalkboard" charset="0"/>
                <a:ea typeface="Chalkboard" charset="0"/>
                <a:cs typeface="Chalkboard" charset="0"/>
              </a:rPr>
              <a:t>…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(n)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 iteratively and then we’ll be done.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5373" y="4961123"/>
            <a:ext cx="2258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6625"/>
                </a:solidFill>
              </a:rPr>
              <a:t>This is the shortest path from u to v through the blue set.  It has cost D</a:t>
            </a:r>
            <a:r>
              <a:rPr lang="en-US" baseline="30000" dirty="0">
                <a:solidFill>
                  <a:srgbClr val="FF6625"/>
                </a:solidFill>
              </a:rPr>
              <a:t>(k-1)</a:t>
            </a:r>
            <a:r>
              <a:rPr lang="en-US" dirty="0">
                <a:solidFill>
                  <a:srgbClr val="FF6625"/>
                </a:solidFill>
              </a:rPr>
              <a:t>[</a:t>
            </a:r>
            <a:r>
              <a:rPr lang="en-US" dirty="0" err="1">
                <a:solidFill>
                  <a:srgbClr val="FF6625"/>
                </a:solidFill>
              </a:rPr>
              <a:t>u,v</a:t>
            </a:r>
            <a:r>
              <a:rPr lang="en-US" dirty="0">
                <a:solidFill>
                  <a:srgbClr val="FF6625"/>
                </a:solidFill>
              </a:rPr>
              <a:t>]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198" y="1152177"/>
            <a:ext cx="4475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Sub-problem(k-1)</a:t>
            </a:r>
            <a:r>
              <a:rPr lang="en-US" dirty="0">
                <a:solidFill>
                  <a:schemeClr val="accent4"/>
                </a:solidFill>
              </a:rPr>
              <a:t>: </a:t>
            </a:r>
          </a:p>
          <a:p>
            <a:r>
              <a:rPr lang="en-US" dirty="0">
                <a:solidFill>
                  <a:schemeClr val="accent4"/>
                </a:solidFill>
              </a:rPr>
              <a:t>For all pairs, 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, find the cost of the  shortest path from u to v, so that all the internal vertices on that path are in {1,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,k-1}.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E5223-7F58-E94A-B6F1-B1E3EEA7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/>
      <p:bldP spid="40" grpId="0"/>
      <p:bldP spid="41" grpId="0"/>
      <p:bldP spid="42" grpId="0"/>
      <p:bldP spid="4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/>
          </a:bodyPr>
          <a:lstStyle/>
          <a:p>
            <a:r>
              <a:rPr lang="en-US" dirty="0"/>
              <a:t>Optimal substructure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5"/>
            <a:endCxn id="5" idx="1"/>
          </p:cNvCxnSpPr>
          <p:nvPr/>
        </p:nvCxnSpPr>
        <p:spPr>
          <a:xfrm>
            <a:off x="4164656" y="4328329"/>
            <a:ext cx="1391337" cy="756100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21" idx="2"/>
          </p:cNvCxnSpPr>
          <p:nvPr/>
        </p:nvCxnSpPr>
        <p:spPr>
          <a:xfrm flipV="1">
            <a:off x="6051121" y="4386135"/>
            <a:ext cx="1537987" cy="698294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6902" y="2486370"/>
            <a:ext cx="299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D</a:t>
            </a:r>
            <a:r>
              <a:rPr lang="en-US" baseline="30000" dirty="0"/>
              <a:t>(k-1)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be the solution to Sub-problem(k-1).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395" y="1190012"/>
            <a:ext cx="2073749" cy="20737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 rot="21436367">
            <a:off x="4969323" y="1565142"/>
            <a:ext cx="1951016" cy="159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Our DP algorithm will fill in the </a:t>
            </a:r>
          </a:p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n-by-n arrays </a:t>
            </a:r>
          </a:p>
          <a:p>
            <a:pPr algn="ctr"/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(0)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(1)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</a:t>
            </a:r>
            <a:r>
              <a:rPr lang="mr-IN" sz="1600" dirty="0">
                <a:latin typeface="Chalkboard" charset="0"/>
                <a:ea typeface="Chalkboard" charset="0"/>
                <a:cs typeface="Chalkboard" charset="0"/>
              </a:rPr>
              <a:t>…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, D</a:t>
            </a:r>
            <a:r>
              <a:rPr lang="en-US" sz="1600" baseline="30000" dirty="0">
                <a:latin typeface="Chalkboard" charset="0"/>
                <a:ea typeface="Chalkboard" charset="0"/>
                <a:cs typeface="Chalkboard" charset="0"/>
              </a:rPr>
              <a:t>(n)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 iteratively and then we’ll be done.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5373" y="4961123"/>
            <a:ext cx="2258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6625"/>
                </a:solidFill>
              </a:rPr>
              <a:t>This is the shortest path from u to v through the blue set.  It has cost D</a:t>
            </a:r>
            <a:r>
              <a:rPr lang="en-US" baseline="30000" dirty="0">
                <a:solidFill>
                  <a:srgbClr val="FF6625"/>
                </a:solidFill>
              </a:rPr>
              <a:t>(k-1)</a:t>
            </a:r>
            <a:r>
              <a:rPr lang="en-US" dirty="0">
                <a:solidFill>
                  <a:srgbClr val="FF6625"/>
                </a:solidFill>
              </a:rPr>
              <a:t>[</a:t>
            </a:r>
            <a:r>
              <a:rPr lang="en-US" dirty="0" err="1">
                <a:solidFill>
                  <a:srgbClr val="FF6625"/>
                </a:solidFill>
              </a:rPr>
              <a:t>u,v</a:t>
            </a:r>
            <a:r>
              <a:rPr lang="en-US" dirty="0">
                <a:solidFill>
                  <a:srgbClr val="FF6625"/>
                </a:solidFill>
              </a:rPr>
              <a:t>]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198" y="1152177"/>
            <a:ext cx="4475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Sub-problem(k-1)</a:t>
            </a:r>
            <a:r>
              <a:rPr lang="en-US" dirty="0">
                <a:solidFill>
                  <a:schemeClr val="accent4"/>
                </a:solidFill>
              </a:rPr>
              <a:t>: </a:t>
            </a:r>
          </a:p>
          <a:p>
            <a:r>
              <a:rPr lang="en-US" dirty="0">
                <a:solidFill>
                  <a:schemeClr val="accent4"/>
                </a:solidFill>
              </a:rPr>
              <a:t>For all pairs, 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, find the cost of the  shortest path from u to v, so that all the internal vertices on that path are in {1,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,k-1}.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3551" y="3207208"/>
            <a:ext cx="7481504" cy="523220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F6E6C"/>
                </a:solidFill>
              </a:rPr>
              <a:t>Question: How can we find D</a:t>
            </a:r>
            <a:r>
              <a:rPr lang="en-US" sz="2800" b="1" baseline="30000" dirty="0">
                <a:solidFill>
                  <a:srgbClr val="CF6E6C"/>
                </a:solidFill>
              </a:rPr>
              <a:t>(k)</a:t>
            </a:r>
            <a:r>
              <a:rPr lang="en-US" sz="2800" b="1" dirty="0">
                <a:solidFill>
                  <a:srgbClr val="CF6E6C"/>
                </a:solidFill>
              </a:rPr>
              <a:t>[</a:t>
            </a:r>
            <a:r>
              <a:rPr lang="en-US" sz="2800" b="1" dirty="0" err="1">
                <a:solidFill>
                  <a:srgbClr val="CF6E6C"/>
                </a:solidFill>
              </a:rPr>
              <a:t>u,v</a:t>
            </a:r>
            <a:r>
              <a:rPr lang="en-US" sz="2800" b="1" dirty="0">
                <a:solidFill>
                  <a:srgbClr val="CF6E6C"/>
                </a:solidFill>
              </a:rPr>
              <a:t>] using D</a:t>
            </a:r>
            <a:r>
              <a:rPr lang="en-US" sz="2800" b="1" baseline="30000" dirty="0">
                <a:solidFill>
                  <a:srgbClr val="CF6E6C"/>
                </a:solidFill>
              </a:rPr>
              <a:t>(k-1)</a:t>
            </a:r>
            <a:r>
              <a:rPr lang="en-US" sz="2800" b="1" dirty="0">
                <a:solidFill>
                  <a:srgbClr val="CF6E6C"/>
                </a:solidFill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30284A-6560-2E45-8418-3C34C92A45BE}"/>
              </a:ext>
            </a:extLst>
          </p:cNvPr>
          <p:cNvSpPr txBox="1"/>
          <p:nvPr/>
        </p:nvSpPr>
        <p:spPr>
          <a:xfrm>
            <a:off x="6170140" y="186394"/>
            <a:ext cx="2837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Label the vertices 1,2,</a:t>
            </a:r>
            <a:r>
              <a:rPr lang="mr-IN" dirty="0"/>
              <a:t>…</a:t>
            </a:r>
            <a:r>
              <a:rPr lang="en-US" dirty="0"/>
              <a:t>,n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</a:rPr>
              <a:t>(We omit some edges in the picture below – meant to be a cartoon, not an example).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061719-B5BF-2A4B-9907-951D47FA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477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1901579" y="1927507"/>
            <a:ext cx="4988547" cy="4769869"/>
          </a:xfrm>
          <a:custGeom>
            <a:avLst/>
            <a:gdLst>
              <a:gd name="connsiteX0" fmla="*/ 4956421 w 4988547"/>
              <a:gd name="connsiteY0" fmla="*/ 2088439 h 4769869"/>
              <a:gd name="connsiteX1" fmla="*/ 4845210 w 4988547"/>
              <a:gd name="connsiteY1" fmla="*/ 3410612 h 4769869"/>
              <a:gd name="connsiteX2" fmla="*/ 3807243 w 4988547"/>
              <a:gd name="connsiteY2" fmla="*/ 4572147 h 4769869"/>
              <a:gd name="connsiteX3" fmla="*/ 1261751 w 4988547"/>
              <a:gd name="connsiteY3" fmla="*/ 4633931 h 4769869"/>
              <a:gd name="connsiteX4" fmla="*/ 50789 w 4988547"/>
              <a:gd name="connsiteY4" fmla="*/ 3200547 h 4769869"/>
              <a:gd name="connsiteX5" fmla="*/ 384421 w 4988547"/>
              <a:gd name="connsiteY5" fmla="*/ 1507671 h 4769869"/>
              <a:gd name="connsiteX6" fmla="*/ 1805448 w 4988547"/>
              <a:gd name="connsiteY6" fmla="*/ 136071 h 4769869"/>
              <a:gd name="connsiteX7" fmla="*/ 3004053 w 4988547"/>
              <a:gd name="connsiteY7" fmla="*/ 197855 h 4769869"/>
              <a:gd name="connsiteX8" fmla="*/ 4622789 w 4988547"/>
              <a:gd name="connsiteY8" fmla="*/ 1445888 h 4769869"/>
              <a:gd name="connsiteX9" fmla="*/ 4956421 w 4988547"/>
              <a:gd name="connsiteY9" fmla="*/ 2088439 h 476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8547" h="4769869">
                <a:moveTo>
                  <a:pt x="4956421" y="2088439"/>
                </a:moveTo>
                <a:cubicBezTo>
                  <a:pt x="4993491" y="2415893"/>
                  <a:pt x="5036740" y="2996661"/>
                  <a:pt x="4845210" y="3410612"/>
                </a:cubicBezTo>
                <a:cubicBezTo>
                  <a:pt x="4653680" y="3824563"/>
                  <a:pt x="4404486" y="4368261"/>
                  <a:pt x="3807243" y="4572147"/>
                </a:cubicBezTo>
                <a:cubicBezTo>
                  <a:pt x="3210000" y="4776033"/>
                  <a:pt x="1887827" y="4862531"/>
                  <a:pt x="1261751" y="4633931"/>
                </a:cubicBezTo>
                <a:cubicBezTo>
                  <a:pt x="635675" y="4405331"/>
                  <a:pt x="197011" y="3721590"/>
                  <a:pt x="50789" y="3200547"/>
                </a:cubicBezTo>
                <a:cubicBezTo>
                  <a:pt x="-95433" y="2679504"/>
                  <a:pt x="91978" y="2018417"/>
                  <a:pt x="384421" y="1507671"/>
                </a:cubicBezTo>
                <a:cubicBezTo>
                  <a:pt x="676864" y="996925"/>
                  <a:pt x="1368843" y="354374"/>
                  <a:pt x="1805448" y="136071"/>
                </a:cubicBezTo>
                <a:cubicBezTo>
                  <a:pt x="2242053" y="-82232"/>
                  <a:pt x="2534496" y="-20448"/>
                  <a:pt x="3004053" y="197855"/>
                </a:cubicBezTo>
                <a:cubicBezTo>
                  <a:pt x="3473610" y="416158"/>
                  <a:pt x="4297394" y="1136969"/>
                  <a:pt x="4622789" y="1445888"/>
                </a:cubicBezTo>
                <a:cubicBezTo>
                  <a:pt x="4948184" y="1754807"/>
                  <a:pt x="4919351" y="1760985"/>
                  <a:pt x="4956421" y="208843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1992514">
            <a:off x="4480429" y="3155705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Vertices 1, </a:t>
            </a:r>
            <a:r>
              <a:rPr lang="mr-IN" dirty="0"/>
              <a:t>…</a:t>
            </a:r>
            <a:r>
              <a:rPr lang="en-US" dirty="0"/>
              <a:t>, 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find 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using D</a:t>
            </a:r>
            <a:r>
              <a:rPr lang="en-US" baseline="30000" dirty="0"/>
              <a:t>(k-1)</a:t>
            </a:r>
            <a:r>
              <a:rPr lang="en-US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0166" y="1134750"/>
            <a:ext cx="590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baseline="30000" dirty="0"/>
              <a:t>(k)</a:t>
            </a:r>
            <a:r>
              <a:rPr lang="en-US" sz="2000" dirty="0"/>
              <a:t>[</a:t>
            </a:r>
            <a:r>
              <a:rPr lang="en-US" sz="2000" dirty="0" err="1"/>
              <a:t>u,v</a:t>
            </a:r>
            <a:r>
              <a:rPr lang="en-US" sz="2000" dirty="0"/>
              <a:t>] is the cost of the shortest path from u to v so that all internal vertices on that path are in {1, </a:t>
            </a:r>
            <a:r>
              <a:rPr lang="mr-IN" sz="2000" dirty="0"/>
              <a:t>…</a:t>
            </a:r>
            <a:r>
              <a:rPr lang="en-US" sz="2000" dirty="0"/>
              <a:t>, k}.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6CD90B-AB03-154E-BF37-B01E5F70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4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901579" y="1927507"/>
            <a:ext cx="4988547" cy="4769869"/>
          </a:xfrm>
          <a:custGeom>
            <a:avLst/>
            <a:gdLst>
              <a:gd name="connsiteX0" fmla="*/ 4956421 w 4988547"/>
              <a:gd name="connsiteY0" fmla="*/ 2088439 h 4769869"/>
              <a:gd name="connsiteX1" fmla="*/ 4845210 w 4988547"/>
              <a:gd name="connsiteY1" fmla="*/ 3410612 h 4769869"/>
              <a:gd name="connsiteX2" fmla="*/ 3807243 w 4988547"/>
              <a:gd name="connsiteY2" fmla="*/ 4572147 h 4769869"/>
              <a:gd name="connsiteX3" fmla="*/ 1261751 w 4988547"/>
              <a:gd name="connsiteY3" fmla="*/ 4633931 h 4769869"/>
              <a:gd name="connsiteX4" fmla="*/ 50789 w 4988547"/>
              <a:gd name="connsiteY4" fmla="*/ 3200547 h 4769869"/>
              <a:gd name="connsiteX5" fmla="*/ 384421 w 4988547"/>
              <a:gd name="connsiteY5" fmla="*/ 1507671 h 4769869"/>
              <a:gd name="connsiteX6" fmla="*/ 1805448 w 4988547"/>
              <a:gd name="connsiteY6" fmla="*/ 136071 h 4769869"/>
              <a:gd name="connsiteX7" fmla="*/ 3004053 w 4988547"/>
              <a:gd name="connsiteY7" fmla="*/ 197855 h 4769869"/>
              <a:gd name="connsiteX8" fmla="*/ 4622789 w 4988547"/>
              <a:gd name="connsiteY8" fmla="*/ 1445888 h 4769869"/>
              <a:gd name="connsiteX9" fmla="*/ 4956421 w 4988547"/>
              <a:gd name="connsiteY9" fmla="*/ 2088439 h 476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8547" h="4769869">
                <a:moveTo>
                  <a:pt x="4956421" y="2088439"/>
                </a:moveTo>
                <a:cubicBezTo>
                  <a:pt x="4993491" y="2415893"/>
                  <a:pt x="5036740" y="2996661"/>
                  <a:pt x="4845210" y="3410612"/>
                </a:cubicBezTo>
                <a:cubicBezTo>
                  <a:pt x="4653680" y="3824563"/>
                  <a:pt x="4404486" y="4368261"/>
                  <a:pt x="3807243" y="4572147"/>
                </a:cubicBezTo>
                <a:cubicBezTo>
                  <a:pt x="3210000" y="4776033"/>
                  <a:pt x="1887827" y="4862531"/>
                  <a:pt x="1261751" y="4633931"/>
                </a:cubicBezTo>
                <a:cubicBezTo>
                  <a:pt x="635675" y="4405331"/>
                  <a:pt x="197011" y="3721590"/>
                  <a:pt x="50789" y="3200547"/>
                </a:cubicBezTo>
                <a:cubicBezTo>
                  <a:pt x="-95433" y="2679504"/>
                  <a:pt x="91978" y="2018417"/>
                  <a:pt x="384421" y="1507671"/>
                </a:cubicBezTo>
                <a:cubicBezTo>
                  <a:pt x="676864" y="996925"/>
                  <a:pt x="1368843" y="354374"/>
                  <a:pt x="1805448" y="136071"/>
                </a:cubicBezTo>
                <a:cubicBezTo>
                  <a:pt x="2242053" y="-82232"/>
                  <a:pt x="2534496" y="-20448"/>
                  <a:pt x="3004053" y="197855"/>
                </a:cubicBezTo>
                <a:cubicBezTo>
                  <a:pt x="3473610" y="416158"/>
                  <a:pt x="4297394" y="1136969"/>
                  <a:pt x="4622789" y="1445888"/>
                </a:cubicBezTo>
                <a:cubicBezTo>
                  <a:pt x="4948184" y="1754807"/>
                  <a:pt x="4919351" y="1760985"/>
                  <a:pt x="4956421" y="208843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find 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using D</a:t>
            </a:r>
            <a:r>
              <a:rPr lang="en-US" baseline="30000" dirty="0"/>
              <a:t>(k-1)</a:t>
            </a:r>
            <a:r>
              <a:rPr lang="en-US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5"/>
            <a:endCxn id="5" idx="1"/>
          </p:cNvCxnSpPr>
          <p:nvPr/>
        </p:nvCxnSpPr>
        <p:spPr>
          <a:xfrm>
            <a:off x="4164656" y="4328329"/>
            <a:ext cx="1391337" cy="756100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7"/>
            <a:endCxn id="21" idx="2"/>
          </p:cNvCxnSpPr>
          <p:nvPr/>
        </p:nvCxnSpPr>
        <p:spPr>
          <a:xfrm flipV="1">
            <a:off x="6051121" y="4386135"/>
            <a:ext cx="1537987" cy="698294"/>
          </a:xfrm>
          <a:prstGeom prst="straightConnector1">
            <a:avLst/>
          </a:prstGeom>
          <a:ln w="31750">
            <a:solidFill>
              <a:srgbClr val="FF662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0166" y="1134750"/>
            <a:ext cx="590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D</a:t>
            </a:r>
            <a:r>
              <a:rPr lang="en-US" sz="2000" baseline="30000"/>
              <a:t>(k</a:t>
            </a:r>
            <a:r>
              <a:rPr lang="en-US" sz="2000" baseline="30000" dirty="0"/>
              <a:t>)</a:t>
            </a:r>
            <a:r>
              <a:rPr lang="en-US" sz="2000" dirty="0"/>
              <a:t>[</a:t>
            </a:r>
            <a:r>
              <a:rPr lang="en-US" sz="2000" dirty="0" err="1"/>
              <a:t>u,v</a:t>
            </a:r>
            <a:r>
              <a:rPr lang="en-US" sz="2000" dirty="0"/>
              <a:t>] is the cost of the shortest path from u to v so that all internal vertices on that path are in {1, </a:t>
            </a:r>
            <a:r>
              <a:rPr lang="mr-IN" sz="2000" dirty="0"/>
              <a:t>…</a:t>
            </a:r>
            <a:r>
              <a:rPr lang="en-US" sz="2000" dirty="0"/>
              <a:t>, k}.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66" y="2084248"/>
            <a:ext cx="2631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Case 1: </a:t>
            </a:r>
            <a:r>
              <a:rPr lang="en-US" sz="2800" dirty="0">
                <a:solidFill>
                  <a:schemeClr val="accent1"/>
                </a:solidFill>
              </a:rPr>
              <a:t>we don</a:t>
            </a:r>
            <a:r>
              <a:rPr lang="mr-IN" sz="2800" dirty="0">
                <a:solidFill>
                  <a:schemeClr val="accent1"/>
                </a:solidFill>
              </a:rPr>
              <a:t>’</a:t>
            </a:r>
            <a:r>
              <a:rPr lang="en-US" sz="2800" dirty="0">
                <a:solidFill>
                  <a:schemeClr val="accent1"/>
                </a:solidFill>
              </a:rPr>
              <a:t>t need vertex 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1866" y="5919085"/>
            <a:ext cx="3253312" cy="523220"/>
          </a:xfrm>
          <a:prstGeom prst="rect">
            <a:avLst/>
          </a:prstGeom>
          <a:solidFill>
            <a:schemeClr val="bg1"/>
          </a:solidFill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F6E6C"/>
                </a:solidFill>
              </a:rPr>
              <a:t>D</a:t>
            </a:r>
            <a:r>
              <a:rPr lang="en-US" sz="2800" baseline="30000" dirty="0">
                <a:solidFill>
                  <a:srgbClr val="CF6E6C"/>
                </a:solidFill>
              </a:rPr>
              <a:t>(k)</a:t>
            </a:r>
            <a:r>
              <a:rPr lang="en-US" sz="2800" dirty="0">
                <a:solidFill>
                  <a:srgbClr val="CF6E6C"/>
                </a:solidFill>
              </a:rPr>
              <a:t>[</a:t>
            </a:r>
            <a:r>
              <a:rPr lang="en-US" sz="2800" dirty="0" err="1">
                <a:solidFill>
                  <a:srgbClr val="CF6E6C"/>
                </a:solidFill>
              </a:rPr>
              <a:t>u,v</a:t>
            </a:r>
            <a:r>
              <a:rPr lang="en-US" sz="2800" dirty="0">
                <a:solidFill>
                  <a:srgbClr val="CF6E6C"/>
                </a:solidFill>
              </a:rPr>
              <a:t>] = D</a:t>
            </a:r>
            <a:r>
              <a:rPr lang="en-US" sz="2800" baseline="30000" dirty="0">
                <a:solidFill>
                  <a:srgbClr val="CF6E6C"/>
                </a:solidFill>
              </a:rPr>
              <a:t>(k-1)</a:t>
            </a:r>
            <a:r>
              <a:rPr lang="en-US" sz="2800" dirty="0">
                <a:solidFill>
                  <a:srgbClr val="CF6E6C"/>
                </a:solidFill>
              </a:rPr>
              <a:t>[</a:t>
            </a:r>
            <a:r>
              <a:rPr lang="en-US" sz="2800" dirty="0" err="1">
                <a:solidFill>
                  <a:srgbClr val="CF6E6C"/>
                </a:solidFill>
              </a:rPr>
              <a:t>u,v</a:t>
            </a:r>
            <a:r>
              <a:rPr lang="en-US" sz="2800" dirty="0">
                <a:solidFill>
                  <a:srgbClr val="CF6E6C"/>
                </a:solidFill>
              </a:rPr>
              <a:t>] </a:t>
            </a:r>
          </a:p>
        </p:txBody>
      </p:sp>
      <p:sp>
        <p:nvSpPr>
          <p:cNvPr id="7" name="TextBox 6"/>
          <p:cNvSpPr txBox="1"/>
          <p:nvPr/>
        </p:nvSpPr>
        <p:spPr>
          <a:xfrm rot="587502">
            <a:off x="6950664" y="4995434"/>
            <a:ext cx="2467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25"/>
                </a:solidFill>
              </a:rPr>
              <a:t>This path was the shortest before, so it’s still the shortest now.</a:t>
            </a:r>
          </a:p>
        </p:txBody>
      </p:sp>
      <p:sp>
        <p:nvSpPr>
          <p:cNvPr id="30" name="TextBox 29"/>
          <p:cNvSpPr txBox="1"/>
          <p:nvPr/>
        </p:nvSpPr>
        <p:spPr>
          <a:xfrm rot="1992514">
            <a:off x="4480429" y="3155705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Vertices 1, </a:t>
            </a:r>
            <a:r>
              <a:rPr lang="mr-IN" dirty="0"/>
              <a:t>…</a:t>
            </a:r>
            <a:r>
              <a:rPr lang="en-US" dirty="0"/>
              <a:t>, 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1C1B6D-9DC4-4E49-9F07-41627D804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3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1901579" y="1927507"/>
            <a:ext cx="4988547" cy="4769869"/>
          </a:xfrm>
          <a:custGeom>
            <a:avLst/>
            <a:gdLst>
              <a:gd name="connsiteX0" fmla="*/ 4956421 w 4988547"/>
              <a:gd name="connsiteY0" fmla="*/ 2088439 h 4769869"/>
              <a:gd name="connsiteX1" fmla="*/ 4845210 w 4988547"/>
              <a:gd name="connsiteY1" fmla="*/ 3410612 h 4769869"/>
              <a:gd name="connsiteX2" fmla="*/ 3807243 w 4988547"/>
              <a:gd name="connsiteY2" fmla="*/ 4572147 h 4769869"/>
              <a:gd name="connsiteX3" fmla="*/ 1261751 w 4988547"/>
              <a:gd name="connsiteY3" fmla="*/ 4633931 h 4769869"/>
              <a:gd name="connsiteX4" fmla="*/ 50789 w 4988547"/>
              <a:gd name="connsiteY4" fmla="*/ 3200547 h 4769869"/>
              <a:gd name="connsiteX5" fmla="*/ 384421 w 4988547"/>
              <a:gd name="connsiteY5" fmla="*/ 1507671 h 4769869"/>
              <a:gd name="connsiteX6" fmla="*/ 1805448 w 4988547"/>
              <a:gd name="connsiteY6" fmla="*/ 136071 h 4769869"/>
              <a:gd name="connsiteX7" fmla="*/ 3004053 w 4988547"/>
              <a:gd name="connsiteY7" fmla="*/ 197855 h 4769869"/>
              <a:gd name="connsiteX8" fmla="*/ 4622789 w 4988547"/>
              <a:gd name="connsiteY8" fmla="*/ 1445888 h 4769869"/>
              <a:gd name="connsiteX9" fmla="*/ 4956421 w 4988547"/>
              <a:gd name="connsiteY9" fmla="*/ 2088439 h 476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8547" h="4769869">
                <a:moveTo>
                  <a:pt x="4956421" y="2088439"/>
                </a:moveTo>
                <a:cubicBezTo>
                  <a:pt x="4993491" y="2415893"/>
                  <a:pt x="5036740" y="2996661"/>
                  <a:pt x="4845210" y="3410612"/>
                </a:cubicBezTo>
                <a:cubicBezTo>
                  <a:pt x="4653680" y="3824563"/>
                  <a:pt x="4404486" y="4368261"/>
                  <a:pt x="3807243" y="4572147"/>
                </a:cubicBezTo>
                <a:cubicBezTo>
                  <a:pt x="3210000" y="4776033"/>
                  <a:pt x="1887827" y="4862531"/>
                  <a:pt x="1261751" y="4633931"/>
                </a:cubicBezTo>
                <a:cubicBezTo>
                  <a:pt x="635675" y="4405331"/>
                  <a:pt x="197011" y="3721590"/>
                  <a:pt x="50789" y="3200547"/>
                </a:cubicBezTo>
                <a:cubicBezTo>
                  <a:pt x="-95433" y="2679504"/>
                  <a:pt x="91978" y="2018417"/>
                  <a:pt x="384421" y="1507671"/>
                </a:cubicBezTo>
                <a:cubicBezTo>
                  <a:pt x="676864" y="996925"/>
                  <a:pt x="1368843" y="354374"/>
                  <a:pt x="1805448" y="136071"/>
                </a:cubicBezTo>
                <a:cubicBezTo>
                  <a:pt x="2242053" y="-82232"/>
                  <a:pt x="2534496" y="-20448"/>
                  <a:pt x="3004053" y="197855"/>
                </a:cubicBezTo>
                <a:cubicBezTo>
                  <a:pt x="3473610" y="416158"/>
                  <a:pt x="4297394" y="1136969"/>
                  <a:pt x="4622789" y="1445888"/>
                </a:cubicBezTo>
                <a:cubicBezTo>
                  <a:pt x="4948184" y="1754807"/>
                  <a:pt x="4919351" y="1760985"/>
                  <a:pt x="4956421" y="208843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1992514">
            <a:off x="4480429" y="3155705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Vertices 1, </a:t>
            </a:r>
            <a:r>
              <a:rPr lang="mr-IN" dirty="0"/>
              <a:t>…</a:t>
            </a:r>
            <a:r>
              <a:rPr lang="en-US" dirty="0"/>
              <a:t>, 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254727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find 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using D</a:t>
            </a:r>
            <a:r>
              <a:rPr lang="en-US" baseline="30000" dirty="0"/>
              <a:t>(k-1)</a:t>
            </a:r>
            <a:r>
              <a:rPr lang="en-US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236573" y="3212757"/>
            <a:ext cx="4411362" cy="30891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449" y="497977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k-1</a:t>
            </a:r>
          </a:p>
        </p:txBody>
      </p:sp>
      <p:sp>
        <p:nvSpPr>
          <p:cNvPr id="14" name="Oval 13"/>
          <p:cNvSpPr/>
          <p:nvPr/>
        </p:nvSpPr>
        <p:spPr>
          <a:xfrm>
            <a:off x="4897395" y="3778851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836773" y="4938580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6984" y="3718352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26044" y="4400035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3836773" y="2224603"/>
            <a:ext cx="700216" cy="7146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9" name="Oval 18"/>
          <p:cNvSpPr/>
          <p:nvPr/>
        </p:nvSpPr>
        <p:spPr>
          <a:xfrm>
            <a:off x="7080421" y="2515374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k+1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1" y="3718352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1" name="Oval 20"/>
          <p:cNvSpPr/>
          <p:nvPr/>
        </p:nvSpPr>
        <p:spPr>
          <a:xfrm>
            <a:off x="7589108" y="4037443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23551" y="5413419"/>
            <a:ext cx="778475" cy="6973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27" name="Straight Arrow Connector 26"/>
          <p:cNvCxnSpPr>
            <a:stCxn id="20" idx="5"/>
            <a:endCxn id="17" idx="2"/>
          </p:cNvCxnSpPr>
          <p:nvPr/>
        </p:nvCxnSpPr>
        <p:spPr>
          <a:xfrm>
            <a:off x="1426471" y="4313606"/>
            <a:ext cx="999573" cy="443746"/>
          </a:xfrm>
          <a:prstGeom prst="straightConnector1">
            <a:avLst/>
          </a:prstGeom>
          <a:ln w="317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16" idx="3"/>
          </p:cNvCxnSpPr>
          <p:nvPr/>
        </p:nvCxnSpPr>
        <p:spPr>
          <a:xfrm flipV="1">
            <a:off x="3126260" y="4328329"/>
            <a:ext cx="543268" cy="429023"/>
          </a:xfrm>
          <a:prstGeom prst="straightConnector1">
            <a:avLst/>
          </a:prstGeom>
          <a:ln w="317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0"/>
            <a:endCxn id="18" idx="4"/>
          </p:cNvCxnSpPr>
          <p:nvPr/>
        </p:nvCxnSpPr>
        <p:spPr>
          <a:xfrm flipV="1">
            <a:off x="3917092" y="2939236"/>
            <a:ext cx="269789" cy="779116"/>
          </a:xfrm>
          <a:prstGeom prst="straightConnector1">
            <a:avLst/>
          </a:prstGeom>
          <a:ln w="317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1" idx="3"/>
          </p:cNvCxnSpPr>
          <p:nvPr/>
        </p:nvCxnSpPr>
        <p:spPr>
          <a:xfrm flipV="1">
            <a:off x="6177778" y="4632697"/>
            <a:ext cx="1525335" cy="588420"/>
          </a:xfrm>
          <a:prstGeom prst="straightConnector1">
            <a:avLst/>
          </a:prstGeom>
          <a:ln w="31750">
            <a:solidFill>
              <a:srgbClr val="FF00EB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0166" y="1134750"/>
            <a:ext cx="590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D</a:t>
            </a:r>
            <a:r>
              <a:rPr lang="en-US" sz="2000" baseline="30000"/>
              <a:t>(k</a:t>
            </a:r>
            <a:r>
              <a:rPr lang="en-US" sz="2000" baseline="30000" dirty="0"/>
              <a:t>)</a:t>
            </a:r>
            <a:r>
              <a:rPr lang="en-US" sz="2000" dirty="0"/>
              <a:t>[</a:t>
            </a:r>
            <a:r>
              <a:rPr lang="en-US" sz="2000" dirty="0" err="1"/>
              <a:t>u,v</a:t>
            </a:r>
            <a:r>
              <a:rPr lang="en-US" sz="2000" dirty="0"/>
              <a:t>] is the cost of the shortest path from u to v so that all internal vertices on that path are in {1, </a:t>
            </a:r>
            <a:r>
              <a:rPr lang="mr-IN" sz="2000" dirty="0"/>
              <a:t>…</a:t>
            </a:r>
            <a:r>
              <a:rPr lang="en-US" sz="2000" dirty="0"/>
              <a:t>, k}.</a:t>
            </a:r>
          </a:p>
        </p:txBody>
      </p:sp>
      <p:sp>
        <p:nvSpPr>
          <p:cNvPr id="42" name="TextBox 41"/>
          <p:cNvSpPr txBox="1"/>
          <p:nvPr/>
        </p:nvSpPr>
        <p:spPr>
          <a:xfrm rot="593209">
            <a:off x="2899504" y="5796910"/>
            <a:ext cx="327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Vertices 1,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k-1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66" y="2084248"/>
            <a:ext cx="2631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Case 2: </a:t>
            </a:r>
            <a:r>
              <a:rPr lang="en-US" sz="2800" dirty="0">
                <a:solidFill>
                  <a:schemeClr val="accent1"/>
                </a:solidFill>
              </a:rPr>
              <a:t>we need vertex k.</a:t>
            </a:r>
          </a:p>
        </p:txBody>
      </p:sp>
      <p:cxnSp>
        <p:nvCxnSpPr>
          <p:cNvPr id="24" name="Straight Arrow Connector 23"/>
          <p:cNvCxnSpPr>
            <a:stCxn id="14" idx="4"/>
            <a:endCxn id="5" idx="1"/>
          </p:cNvCxnSpPr>
          <p:nvPr/>
        </p:nvCxnSpPr>
        <p:spPr>
          <a:xfrm>
            <a:off x="5247503" y="4493484"/>
            <a:ext cx="308490" cy="590945"/>
          </a:xfrm>
          <a:prstGeom prst="straightConnector1">
            <a:avLst/>
          </a:prstGeom>
          <a:ln w="31750">
            <a:solidFill>
              <a:srgbClr val="FF00EB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5"/>
            <a:endCxn id="14" idx="1"/>
          </p:cNvCxnSpPr>
          <p:nvPr/>
        </p:nvCxnSpPr>
        <p:spPr>
          <a:xfrm>
            <a:off x="4434445" y="2834580"/>
            <a:ext cx="565494" cy="1048927"/>
          </a:xfrm>
          <a:prstGeom prst="straightConnector1">
            <a:avLst/>
          </a:prstGeom>
          <a:ln w="31750">
            <a:solidFill>
              <a:srgbClr val="FF00EB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CADEE-AAC2-DD4B-BA3B-F5514A14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30481" y="2286467"/>
            <a:ext cx="3484632" cy="3336471"/>
            <a:chOff x="1901579" y="1927507"/>
            <a:chExt cx="5853819" cy="4769869"/>
          </a:xfrm>
        </p:grpSpPr>
        <p:sp>
          <p:nvSpPr>
            <p:cNvPr id="30" name="Freeform 29"/>
            <p:cNvSpPr/>
            <p:nvPr/>
          </p:nvSpPr>
          <p:spPr>
            <a:xfrm>
              <a:off x="1901579" y="1927507"/>
              <a:ext cx="4988547" cy="4769869"/>
            </a:xfrm>
            <a:custGeom>
              <a:avLst/>
              <a:gdLst>
                <a:gd name="connsiteX0" fmla="*/ 4956421 w 4988547"/>
                <a:gd name="connsiteY0" fmla="*/ 2088439 h 4769869"/>
                <a:gd name="connsiteX1" fmla="*/ 4845210 w 4988547"/>
                <a:gd name="connsiteY1" fmla="*/ 3410612 h 4769869"/>
                <a:gd name="connsiteX2" fmla="*/ 3807243 w 4988547"/>
                <a:gd name="connsiteY2" fmla="*/ 4572147 h 4769869"/>
                <a:gd name="connsiteX3" fmla="*/ 1261751 w 4988547"/>
                <a:gd name="connsiteY3" fmla="*/ 4633931 h 4769869"/>
                <a:gd name="connsiteX4" fmla="*/ 50789 w 4988547"/>
                <a:gd name="connsiteY4" fmla="*/ 3200547 h 4769869"/>
                <a:gd name="connsiteX5" fmla="*/ 384421 w 4988547"/>
                <a:gd name="connsiteY5" fmla="*/ 1507671 h 4769869"/>
                <a:gd name="connsiteX6" fmla="*/ 1805448 w 4988547"/>
                <a:gd name="connsiteY6" fmla="*/ 136071 h 4769869"/>
                <a:gd name="connsiteX7" fmla="*/ 3004053 w 4988547"/>
                <a:gd name="connsiteY7" fmla="*/ 197855 h 4769869"/>
                <a:gd name="connsiteX8" fmla="*/ 4622789 w 4988547"/>
                <a:gd name="connsiteY8" fmla="*/ 1445888 h 4769869"/>
                <a:gd name="connsiteX9" fmla="*/ 4956421 w 4988547"/>
                <a:gd name="connsiteY9" fmla="*/ 2088439 h 476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8547" h="4769869">
                  <a:moveTo>
                    <a:pt x="4956421" y="2088439"/>
                  </a:moveTo>
                  <a:cubicBezTo>
                    <a:pt x="4993491" y="2415893"/>
                    <a:pt x="5036740" y="2996661"/>
                    <a:pt x="4845210" y="3410612"/>
                  </a:cubicBezTo>
                  <a:cubicBezTo>
                    <a:pt x="4653680" y="3824563"/>
                    <a:pt x="4404486" y="4368261"/>
                    <a:pt x="3807243" y="4572147"/>
                  </a:cubicBezTo>
                  <a:cubicBezTo>
                    <a:pt x="3210000" y="4776033"/>
                    <a:pt x="1887827" y="4862531"/>
                    <a:pt x="1261751" y="4633931"/>
                  </a:cubicBezTo>
                  <a:cubicBezTo>
                    <a:pt x="635675" y="4405331"/>
                    <a:pt x="197011" y="3721590"/>
                    <a:pt x="50789" y="3200547"/>
                  </a:cubicBezTo>
                  <a:cubicBezTo>
                    <a:pt x="-95433" y="2679504"/>
                    <a:pt x="91978" y="2018417"/>
                    <a:pt x="384421" y="1507671"/>
                  </a:cubicBezTo>
                  <a:cubicBezTo>
                    <a:pt x="676864" y="996925"/>
                    <a:pt x="1368843" y="354374"/>
                    <a:pt x="1805448" y="136071"/>
                  </a:cubicBezTo>
                  <a:cubicBezTo>
                    <a:pt x="2242053" y="-82232"/>
                    <a:pt x="2534496" y="-20448"/>
                    <a:pt x="3004053" y="197855"/>
                  </a:cubicBezTo>
                  <a:cubicBezTo>
                    <a:pt x="3473610" y="416158"/>
                    <a:pt x="4297394" y="1136969"/>
                    <a:pt x="4622789" y="1445888"/>
                  </a:cubicBezTo>
                  <a:cubicBezTo>
                    <a:pt x="4948184" y="1754807"/>
                    <a:pt x="4919351" y="1760985"/>
                    <a:pt x="4956421" y="208843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2579088">
              <a:off x="4480429" y="3155705"/>
              <a:ext cx="327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Vertices 1, </a:t>
              </a:r>
              <a:r>
                <a:rPr lang="mr-IN" dirty="0"/>
                <a:t>…</a:t>
              </a:r>
              <a:r>
                <a:rPr lang="en-US" dirty="0"/>
                <a:t>, k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9068"/>
            <a:ext cx="7886700" cy="1032531"/>
          </a:xfrm>
        </p:spPr>
        <p:txBody>
          <a:bodyPr>
            <a:normAutofit/>
          </a:bodyPr>
          <a:lstStyle/>
          <a:p>
            <a:r>
              <a:rPr lang="en-US" dirty="0"/>
              <a:t>Case 2 continued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59644" y="2570205"/>
            <a:ext cx="4438134" cy="2594920"/>
            <a:chOff x="762001" y="2224603"/>
            <a:chExt cx="7605582" cy="4077344"/>
          </a:xfrm>
        </p:grpSpPr>
        <p:sp>
          <p:nvSpPr>
            <p:cNvPr id="4" name="Oval 3"/>
            <p:cNvSpPr/>
            <p:nvPr/>
          </p:nvSpPr>
          <p:spPr>
            <a:xfrm>
              <a:off x="2236573" y="3212757"/>
              <a:ext cx="4411362" cy="308919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49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233084" y="4979773"/>
              <a:ext cx="1182811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k-1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97395" y="3778851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046536" y="4686241"/>
              <a:ext cx="746262" cy="7146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566984" y="3718352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426044" y="4400035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3836773" y="2224603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762001" y="3718352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7589108" y="4037443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023551" y="5413419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</a:p>
          </p:txBody>
        </p:sp>
        <p:cxnSp>
          <p:nvCxnSpPr>
            <p:cNvPr id="27" name="Straight Arrow Connector 26"/>
            <p:cNvCxnSpPr>
              <a:stCxn id="20" idx="5"/>
              <a:endCxn id="17" idx="2"/>
            </p:cNvCxnSpPr>
            <p:nvPr/>
          </p:nvCxnSpPr>
          <p:spPr>
            <a:xfrm>
              <a:off x="1426471" y="4313606"/>
              <a:ext cx="999573" cy="443746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7" idx="6"/>
              <a:endCxn id="16" idx="3"/>
            </p:cNvCxnSpPr>
            <p:nvPr/>
          </p:nvCxnSpPr>
          <p:spPr>
            <a:xfrm flipV="1">
              <a:off x="3126260" y="4328329"/>
              <a:ext cx="543268" cy="429023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6" idx="0"/>
              <a:endCxn id="18" idx="4"/>
            </p:cNvCxnSpPr>
            <p:nvPr/>
          </p:nvCxnSpPr>
          <p:spPr>
            <a:xfrm flipV="1">
              <a:off x="3917092" y="2939236"/>
              <a:ext cx="269789" cy="779116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21" idx="3"/>
            </p:cNvCxnSpPr>
            <p:nvPr/>
          </p:nvCxnSpPr>
          <p:spPr>
            <a:xfrm flipV="1">
              <a:off x="6177778" y="4632697"/>
              <a:ext cx="1525335" cy="588420"/>
            </a:xfrm>
            <a:prstGeom prst="straightConnector1">
              <a:avLst/>
            </a:prstGeom>
            <a:ln w="31750">
              <a:solidFill>
                <a:srgbClr val="FF00EB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867166">
              <a:off x="2455899" y="5405356"/>
              <a:ext cx="3274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Vertices 1, </a:t>
              </a:r>
              <a:r>
                <a:rPr lang="mr-IN" dirty="0">
                  <a:solidFill>
                    <a:schemeClr val="accent4"/>
                  </a:solidFill>
                </a:rPr>
                <a:t>…</a:t>
              </a:r>
              <a:r>
                <a:rPr lang="en-US" dirty="0">
                  <a:solidFill>
                    <a:schemeClr val="accent4"/>
                  </a:solidFill>
                </a:rPr>
                <a:t>, k-1</a:t>
              </a:r>
            </a:p>
          </p:txBody>
        </p:sp>
        <p:cxnSp>
          <p:nvCxnSpPr>
            <p:cNvPr id="24" name="Straight Arrow Connector 23"/>
            <p:cNvCxnSpPr>
              <a:stCxn id="14" idx="4"/>
              <a:endCxn id="5" idx="1"/>
            </p:cNvCxnSpPr>
            <p:nvPr/>
          </p:nvCxnSpPr>
          <p:spPr>
            <a:xfrm>
              <a:off x="5247503" y="4493484"/>
              <a:ext cx="158799" cy="590944"/>
            </a:xfrm>
            <a:prstGeom prst="straightConnector1">
              <a:avLst/>
            </a:prstGeom>
            <a:ln w="31750">
              <a:solidFill>
                <a:srgbClr val="FF00EB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8" idx="5"/>
              <a:endCxn id="14" idx="1"/>
            </p:cNvCxnSpPr>
            <p:nvPr/>
          </p:nvCxnSpPr>
          <p:spPr>
            <a:xfrm>
              <a:off x="4434445" y="2834580"/>
              <a:ext cx="565494" cy="1048927"/>
            </a:xfrm>
            <a:prstGeom prst="straightConnector1">
              <a:avLst/>
            </a:prstGeom>
            <a:ln w="31750">
              <a:solidFill>
                <a:srgbClr val="FF00EB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24663" y="1121599"/>
            <a:ext cx="46888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20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Suppose there are </a:t>
            </a:r>
            <a:r>
              <a:rPr lang="en-US" sz="2400" dirty="0">
                <a:solidFill>
                  <a:srgbClr val="CF6E6C"/>
                </a:solidFill>
              </a:rPr>
              <a:t>no negative cycles.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Then WLOG the shortest path from u to v through {1,</a:t>
            </a:r>
            <a:r>
              <a:rPr lang="mr-IN" sz="2000" dirty="0">
                <a:solidFill>
                  <a:schemeClr val="accent4"/>
                </a:solidFill>
              </a:rPr>
              <a:t>…</a:t>
            </a:r>
            <a:r>
              <a:rPr lang="en-US" sz="2000" dirty="0">
                <a:solidFill>
                  <a:schemeClr val="accent4"/>
                </a:solidFill>
              </a:rPr>
              <a:t>,k} is </a:t>
            </a:r>
            <a:r>
              <a:rPr lang="en-US" sz="2000" b="1" dirty="0">
                <a:solidFill>
                  <a:schemeClr val="accent4"/>
                </a:solidFill>
              </a:rPr>
              <a:t>simple</a:t>
            </a:r>
            <a:r>
              <a:rPr lang="en-US" sz="2000" dirty="0">
                <a:solidFill>
                  <a:schemeClr val="accent4"/>
                </a:solidFill>
              </a:rPr>
              <a:t>.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If </a:t>
            </a:r>
            <a:r>
              <a:rPr lang="en-US" sz="2400" b="1" u="sng" dirty="0">
                <a:solidFill>
                  <a:srgbClr val="7030A0"/>
                </a:solidFill>
              </a:rPr>
              <a:t>that </a:t>
            </a:r>
            <a:r>
              <a:rPr lang="en-US" sz="2400" b="1" u="sng" dirty="0">
                <a:solidFill>
                  <a:srgbClr val="FF00EB"/>
                </a:solidFill>
              </a:rPr>
              <a:t>path</a:t>
            </a:r>
            <a:r>
              <a:rPr lang="en-US" sz="2400" b="1" dirty="0"/>
              <a:t> </a:t>
            </a:r>
            <a:r>
              <a:rPr lang="en-US" sz="2400" dirty="0"/>
              <a:t>passes through k, it must look like this: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b="1" u="sng" dirty="0">
                <a:solidFill>
                  <a:srgbClr val="7030A0"/>
                </a:solidFill>
              </a:rPr>
              <a:t>This path </a:t>
            </a:r>
            <a:r>
              <a:rPr lang="en-US" sz="2400" dirty="0"/>
              <a:t>is the shortest path from u to k through {1,</a:t>
            </a:r>
            <a:r>
              <a:rPr lang="mr-IN" sz="2400" dirty="0"/>
              <a:t>…</a:t>
            </a:r>
            <a:r>
              <a:rPr lang="en-US" sz="2400" dirty="0"/>
              <a:t>,k-1}.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sub-paths of shortest paths are shortest paths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Similarly for </a:t>
            </a:r>
            <a:r>
              <a:rPr lang="en-US" sz="2400" b="1" u="sng" dirty="0">
                <a:solidFill>
                  <a:srgbClr val="FF00EB"/>
                </a:solidFill>
              </a:rPr>
              <a:t>this path</a:t>
            </a:r>
            <a:r>
              <a:rPr lang="en-US" sz="2400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56802" y="1110988"/>
            <a:ext cx="2631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Case 2: </a:t>
            </a:r>
            <a:r>
              <a:rPr lang="en-US" sz="2800" dirty="0">
                <a:solidFill>
                  <a:schemeClr val="accent1"/>
                </a:solidFill>
              </a:rPr>
              <a:t>we need vertex k.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81880" y="6139502"/>
            <a:ext cx="526603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r>
              <a:rPr lang="en-US" sz="2800" baseline="30000" dirty="0"/>
              <a:t>(k)</a:t>
            </a:r>
            <a:r>
              <a:rPr lang="en-US" sz="2800" dirty="0"/>
              <a:t>[</a:t>
            </a:r>
            <a:r>
              <a:rPr lang="en-US" sz="2800" dirty="0" err="1"/>
              <a:t>u,v</a:t>
            </a:r>
            <a:r>
              <a:rPr lang="en-US" sz="2800" dirty="0"/>
              <a:t>] = </a:t>
            </a:r>
            <a:r>
              <a:rPr lang="en-US" sz="2800" dirty="0">
                <a:solidFill>
                  <a:srgbClr val="7030A0"/>
                </a:solidFill>
              </a:rPr>
              <a:t>D</a:t>
            </a:r>
            <a:r>
              <a:rPr lang="en-US" sz="2800" baseline="30000" dirty="0">
                <a:solidFill>
                  <a:srgbClr val="7030A0"/>
                </a:solidFill>
              </a:rPr>
              <a:t>(k-1)</a:t>
            </a:r>
            <a:r>
              <a:rPr lang="en-US" sz="2800" dirty="0">
                <a:solidFill>
                  <a:srgbClr val="7030A0"/>
                </a:solidFill>
              </a:rPr>
              <a:t>[</a:t>
            </a:r>
            <a:r>
              <a:rPr lang="en-US" sz="2800" dirty="0" err="1">
                <a:solidFill>
                  <a:srgbClr val="7030A0"/>
                </a:solidFill>
              </a:rPr>
              <a:t>u,k</a:t>
            </a:r>
            <a:r>
              <a:rPr lang="en-US" sz="2800" dirty="0">
                <a:solidFill>
                  <a:srgbClr val="7030A0"/>
                </a:solidFill>
              </a:rPr>
              <a:t>] </a:t>
            </a:r>
            <a:r>
              <a:rPr lang="en-US" sz="2800" dirty="0"/>
              <a:t>+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rgbClr val="FF00EB"/>
                </a:solidFill>
              </a:rPr>
              <a:t>D</a:t>
            </a:r>
            <a:r>
              <a:rPr lang="en-US" sz="2800" baseline="30000" dirty="0">
                <a:solidFill>
                  <a:srgbClr val="FF00EB"/>
                </a:solidFill>
              </a:rPr>
              <a:t>(k-1)</a:t>
            </a:r>
            <a:r>
              <a:rPr lang="en-US" sz="2800" dirty="0">
                <a:solidFill>
                  <a:srgbClr val="FF00EB"/>
                </a:solidFill>
              </a:rPr>
              <a:t>[</a:t>
            </a:r>
            <a:r>
              <a:rPr lang="en-US" sz="2800" dirty="0" err="1">
                <a:solidFill>
                  <a:srgbClr val="FF00EB"/>
                </a:solidFill>
              </a:rPr>
              <a:t>k,v</a:t>
            </a:r>
            <a:r>
              <a:rPr lang="en-US" sz="2800" dirty="0">
                <a:solidFill>
                  <a:srgbClr val="FF00EB"/>
                </a:solidFill>
              </a:rPr>
              <a:t>]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76832" y="3723940"/>
            <a:ext cx="11986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3370703D-D4ED-0B4B-9B51-6A3F40EDA9D2}"/>
              </a:ext>
            </a:extLst>
          </p:cNvPr>
          <p:cNvSpPr/>
          <p:nvPr/>
        </p:nvSpPr>
        <p:spPr>
          <a:xfrm>
            <a:off x="1121568" y="4045454"/>
            <a:ext cx="3913895" cy="225921"/>
          </a:xfrm>
          <a:custGeom>
            <a:avLst/>
            <a:gdLst>
              <a:gd name="connsiteX0" fmla="*/ 68405 w 3913895"/>
              <a:gd name="connsiteY0" fmla="*/ 225921 h 225921"/>
              <a:gd name="connsiteX1" fmla="*/ 331451 w 3913895"/>
              <a:gd name="connsiteY1" fmla="*/ 453 h 225921"/>
              <a:gd name="connsiteX2" fmla="*/ 2661292 w 3913895"/>
              <a:gd name="connsiteY2" fmla="*/ 163291 h 225921"/>
              <a:gd name="connsiteX3" fmla="*/ 3913895 w 3913895"/>
              <a:gd name="connsiteY3" fmla="*/ 453 h 22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3895" h="225921">
                <a:moveTo>
                  <a:pt x="68405" y="225921"/>
                </a:moveTo>
                <a:cubicBezTo>
                  <a:pt x="-16146" y="118406"/>
                  <a:pt x="-100697" y="10891"/>
                  <a:pt x="331451" y="453"/>
                </a:cubicBezTo>
                <a:cubicBezTo>
                  <a:pt x="763599" y="-9985"/>
                  <a:pt x="2064218" y="163291"/>
                  <a:pt x="2661292" y="163291"/>
                </a:cubicBezTo>
                <a:cubicBezTo>
                  <a:pt x="3258366" y="163291"/>
                  <a:pt x="3586130" y="81872"/>
                  <a:pt x="3913895" y="453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A7B93A2-7129-0149-9D34-A650C7D54933}"/>
              </a:ext>
            </a:extLst>
          </p:cNvPr>
          <p:cNvSpPr/>
          <p:nvPr/>
        </p:nvSpPr>
        <p:spPr>
          <a:xfrm>
            <a:off x="2570568" y="4359058"/>
            <a:ext cx="5802079" cy="1798361"/>
          </a:xfrm>
          <a:custGeom>
            <a:avLst/>
            <a:gdLst>
              <a:gd name="connsiteX0" fmla="*/ 122528 w 5802079"/>
              <a:gd name="connsiteY0" fmla="*/ 1565753 h 1798361"/>
              <a:gd name="connsiteX1" fmla="*/ 322944 w 5802079"/>
              <a:gd name="connsiteY1" fmla="*/ 1791221 h 1798361"/>
              <a:gd name="connsiteX2" fmla="*/ 2890780 w 5802079"/>
              <a:gd name="connsiteY2" fmla="*/ 1327758 h 1798361"/>
              <a:gd name="connsiteX3" fmla="*/ 5370933 w 5802079"/>
              <a:gd name="connsiteY3" fmla="*/ 1540701 h 1798361"/>
              <a:gd name="connsiteX4" fmla="*/ 5784292 w 5802079"/>
              <a:gd name="connsiteY4" fmla="*/ 0 h 179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2079" h="1798361">
                <a:moveTo>
                  <a:pt x="122528" y="1565753"/>
                </a:moveTo>
                <a:cubicBezTo>
                  <a:pt x="-7952" y="1698320"/>
                  <a:pt x="-138431" y="1830887"/>
                  <a:pt x="322944" y="1791221"/>
                </a:cubicBezTo>
                <a:cubicBezTo>
                  <a:pt x="784319" y="1751555"/>
                  <a:pt x="2049449" y="1369511"/>
                  <a:pt x="2890780" y="1327758"/>
                </a:cubicBezTo>
                <a:cubicBezTo>
                  <a:pt x="3732112" y="1286005"/>
                  <a:pt x="4888681" y="1761994"/>
                  <a:pt x="5370933" y="1540701"/>
                </a:cubicBezTo>
                <a:cubicBezTo>
                  <a:pt x="5853185" y="1319408"/>
                  <a:pt x="5818738" y="659704"/>
                  <a:pt x="5784292" y="0"/>
                </a:cubicBezTo>
              </a:path>
            </a:pathLst>
          </a:custGeom>
          <a:noFill/>
          <a:ln>
            <a:solidFill>
              <a:srgbClr val="FF00EB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B2332F-2E4A-1046-BAE9-84521474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5" grpId="0" animBg="1"/>
      <p:bldP spid="6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63" y="253915"/>
            <a:ext cx="819407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can we find D</a:t>
            </a:r>
            <a:r>
              <a:rPr lang="en-US" sz="4000" baseline="30000" dirty="0"/>
              <a:t>(k)</a:t>
            </a:r>
            <a:r>
              <a:rPr lang="en-US" sz="4000" dirty="0"/>
              <a:t>[</a:t>
            </a:r>
            <a:r>
              <a:rPr lang="en-US" sz="4000" dirty="0" err="1"/>
              <a:t>u,v</a:t>
            </a:r>
            <a:r>
              <a:rPr lang="en-US" sz="4000" dirty="0"/>
              <a:t>] using D</a:t>
            </a:r>
            <a:r>
              <a:rPr lang="en-US" sz="4000" baseline="30000" dirty="0"/>
              <a:t>(k-1)</a:t>
            </a:r>
            <a:r>
              <a:rPr lang="en-US" sz="4000" dirty="0"/>
              <a:t>?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305BC72-2EA6-CD4D-9395-543D3E3C6F15}"/>
              </a:ext>
            </a:extLst>
          </p:cNvPr>
          <p:cNvGrpSpPr/>
          <p:nvPr/>
        </p:nvGrpSpPr>
        <p:grpSpPr>
          <a:xfrm>
            <a:off x="4687168" y="2364730"/>
            <a:ext cx="4438134" cy="3336471"/>
            <a:chOff x="4559644" y="2286467"/>
            <a:chExt cx="4438134" cy="333647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6FEC9AB-B7E4-4249-B6AE-903447AAF08C}"/>
                </a:ext>
              </a:extLst>
            </p:cNvPr>
            <p:cNvGrpSpPr/>
            <p:nvPr/>
          </p:nvGrpSpPr>
          <p:grpSpPr>
            <a:xfrm>
              <a:off x="5230481" y="2286467"/>
              <a:ext cx="3484632" cy="3336471"/>
              <a:chOff x="1901579" y="1927507"/>
              <a:chExt cx="5853819" cy="4769869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1D096D11-0E2A-5A41-8448-8DE0E0A8CB14}"/>
                  </a:ext>
                </a:extLst>
              </p:cNvPr>
              <p:cNvSpPr/>
              <p:nvPr/>
            </p:nvSpPr>
            <p:spPr>
              <a:xfrm>
                <a:off x="1901579" y="1927507"/>
                <a:ext cx="4988547" cy="4769869"/>
              </a:xfrm>
              <a:custGeom>
                <a:avLst/>
                <a:gdLst>
                  <a:gd name="connsiteX0" fmla="*/ 4956421 w 4988547"/>
                  <a:gd name="connsiteY0" fmla="*/ 2088439 h 4769869"/>
                  <a:gd name="connsiteX1" fmla="*/ 4845210 w 4988547"/>
                  <a:gd name="connsiteY1" fmla="*/ 3410612 h 4769869"/>
                  <a:gd name="connsiteX2" fmla="*/ 3807243 w 4988547"/>
                  <a:gd name="connsiteY2" fmla="*/ 4572147 h 4769869"/>
                  <a:gd name="connsiteX3" fmla="*/ 1261751 w 4988547"/>
                  <a:gd name="connsiteY3" fmla="*/ 4633931 h 4769869"/>
                  <a:gd name="connsiteX4" fmla="*/ 50789 w 4988547"/>
                  <a:gd name="connsiteY4" fmla="*/ 3200547 h 4769869"/>
                  <a:gd name="connsiteX5" fmla="*/ 384421 w 4988547"/>
                  <a:gd name="connsiteY5" fmla="*/ 1507671 h 4769869"/>
                  <a:gd name="connsiteX6" fmla="*/ 1805448 w 4988547"/>
                  <a:gd name="connsiteY6" fmla="*/ 136071 h 4769869"/>
                  <a:gd name="connsiteX7" fmla="*/ 3004053 w 4988547"/>
                  <a:gd name="connsiteY7" fmla="*/ 197855 h 4769869"/>
                  <a:gd name="connsiteX8" fmla="*/ 4622789 w 4988547"/>
                  <a:gd name="connsiteY8" fmla="*/ 1445888 h 4769869"/>
                  <a:gd name="connsiteX9" fmla="*/ 4956421 w 4988547"/>
                  <a:gd name="connsiteY9" fmla="*/ 2088439 h 4769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8547" h="4769869">
                    <a:moveTo>
                      <a:pt x="4956421" y="2088439"/>
                    </a:moveTo>
                    <a:cubicBezTo>
                      <a:pt x="4993491" y="2415893"/>
                      <a:pt x="5036740" y="2996661"/>
                      <a:pt x="4845210" y="3410612"/>
                    </a:cubicBezTo>
                    <a:cubicBezTo>
                      <a:pt x="4653680" y="3824563"/>
                      <a:pt x="4404486" y="4368261"/>
                      <a:pt x="3807243" y="4572147"/>
                    </a:cubicBezTo>
                    <a:cubicBezTo>
                      <a:pt x="3210000" y="4776033"/>
                      <a:pt x="1887827" y="4862531"/>
                      <a:pt x="1261751" y="4633931"/>
                    </a:cubicBezTo>
                    <a:cubicBezTo>
                      <a:pt x="635675" y="4405331"/>
                      <a:pt x="197011" y="3721590"/>
                      <a:pt x="50789" y="3200547"/>
                    </a:cubicBezTo>
                    <a:cubicBezTo>
                      <a:pt x="-95433" y="2679504"/>
                      <a:pt x="91978" y="2018417"/>
                      <a:pt x="384421" y="1507671"/>
                    </a:cubicBezTo>
                    <a:cubicBezTo>
                      <a:pt x="676864" y="996925"/>
                      <a:pt x="1368843" y="354374"/>
                      <a:pt x="1805448" y="136071"/>
                    </a:cubicBezTo>
                    <a:cubicBezTo>
                      <a:pt x="2242053" y="-82232"/>
                      <a:pt x="2534496" y="-20448"/>
                      <a:pt x="3004053" y="197855"/>
                    </a:cubicBezTo>
                    <a:cubicBezTo>
                      <a:pt x="3473610" y="416158"/>
                      <a:pt x="4297394" y="1136969"/>
                      <a:pt x="4622789" y="1445888"/>
                    </a:cubicBezTo>
                    <a:cubicBezTo>
                      <a:pt x="4948184" y="1754807"/>
                      <a:pt x="4919351" y="1760985"/>
                      <a:pt x="4956421" y="2088439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3D8077-4094-AB41-A7D6-A3506B0C6FDC}"/>
                  </a:ext>
                </a:extLst>
              </p:cNvPr>
              <p:cNvSpPr txBox="1"/>
              <p:nvPr/>
            </p:nvSpPr>
            <p:spPr>
              <a:xfrm rot="2579088">
                <a:off x="4480429" y="3155705"/>
                <a:ext cx="32749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Vertices 1, </a:t>
                </a:r>
                <a:r>
                  <a:rPr lang="mr-IN" dirty="0"/>
                  <a:t>…</a:t>
                </a:r>
                <a:r>
                  <a:rPr lang="en-US" dirty="0"/>
                  <a:t>, k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72937D-73FC-2342-BF94-3FB61F9FCCC6}"/>
                </a:ext>
              </a:extLst>
            </p:cNvPr>
            <p:cNvGrpSpPr/>
            <p:nvPr/>
          </p:nvGrpSpPr>
          <p:grpSpPr>
            <a:xfrm>
              <a:off x="4559644" y="2570205"/>
              <a:ext cx="4438134" cy="2594920"/>
              <a:chOff x="762001" y="2224603"/>
              <a:chExt cx="7605582" cy="407734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F137A7A-93AA-DB42-9DFD-800138CCE4F3}"/>
                  </a:ext>
                </a:extLst>
              </p:cNvPr>
              <p:cNvSpPr/>
              <p:nvPr/>
            </p:nvSpPr>
            <p:spPr>
              <a:xfrm>
                <a:off x="2236573" y="3212757"/>
                <a:ext cx="4411362" cy="308919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49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D894FE-6372-D749-B3B4-A8D2C49034B1}"/>
                  </a:ext>
                </a:extLst>
              </p:cNvPr>
              <p:cNvSpPr/>
              <p:nvPr/>
            </p:nvSpPr>
            <p:spPr>
              <a:xfrm>
                <a:off x="5233084" y="4979773"/>
                <a:ext cx="1182811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k-1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C0FE002-C55C-CA4E-9BA9-BD673ACCFD3B}"/>
                  </a:ext>
                </a:extLst>
              </p:cNvPr>
              <p:cNvSpPr/>
              <p:nvPr/>
            </p:nvSpPr>
            <p:spPr>
              <a:xfrm>
                <a:off x="4897395" y="3778851"/>
                <a:ext cx="700216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2317DD8-8308-0D49-BBE8-1B0C6CC99C3A}"/>
                  </a:ext>
                </a:extLst>
              </p:cNvPr>
              <p:cNvSpPr/>
              <p:nvPr/>
            </p:nvSpPr>
            <p:spPr>
              <a:xfrm>
                <a:off x="4046536" y="4686241"/>
                <a:ext cx="746262" cy="71463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r-IN" dirty="0">
                    <a:solidFill>
                      <a:schemeClr val="tx1"/>
                    </a:solidFill>
                  </a:rPr>
                  <a:t>…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D9A4167-B90E-A947-9D46-661E631E38EF}"/>
                  </a:ext>
                </a:extLst>
              </p:cNvPr>
              <p:cNvSpPr/>
              <p:nvPr/>
            </p:nvSpPr>
            <p:spPr>
              <a:xfrm>
                <a:off x="3566984" y="3718352"/>
                <a:ext cx="700216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9BBF14B-1A18-B342-9A40-999CDD7196AE}"/>
                  </a:ext>
                </a:extLst>
              </p:cNvPr>
              <p:cNvSpPr/>
              <p:nvPr/>
            </p:nvSpPr>
            <p:spPr>
              <a:xfrm>
                <a:off x="2426044" y="4400035"/>
                <a:ext cx="700216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B80E6B-1475-4E43-93F1-1CFD9AFE0BD5}"/>
                  </a:ext>
                </a:extLst>
              </p:cNvPr>
              <p:cNvSpPr/>
              <p:nvPr/>
            </p:nvSpPr>
            <p:spPr>
              <a:xfrm>
                <a:off x="3836773" y="2224603"/>
                <a:ext cx="700216" cy="71463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k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F31B132-9F4C-ED46-A683-416D5EE2591D}"/>
                  </a:ext>
                </a:extLst>
              </p:cNvPr>
              <p:cNvSpPr/>
              <p:nvPr/>
            </p:nvSpPr>
            <p:spPr>
              <a:xfrm>
                <a:off x="762001" y="3718352"/>
                <a:ext cx="778475" cy="69738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96C0A1E-9FBE-F64A-BF4D-E29028366D09}"/>
                  </a:ext>
                </a:extLst>
              </p:cNvPr>
              <p:cNvSpPr/>
              <p:nvPr/>
            </p:nvSpPr>
            <p:spPr>
              <a:xfrm>
                <a:off x="7589108" y="4037443"/>
                <a:ext cx="778475" cy="69738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v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0D380D80-F782-7844-9EA2-4065CEBC1C4E}"/>
                  </a:ext>
                </a:extLst>
              </p:cNvPr>
              <p:cNvCxnSpPr>
                <a:stCxn id="21" idx="5"/>
                <a:endCxn id="19" idx="2"/>
              </p:cNvCxnSpPr>
              <p:nvPr/>
            </p:nvCxnSpPr>
            <p:spPr>
              <a:xfrm>
                <a:off x="1426471" y="4313606"/>
                <a:ext cx="999573" cy="443746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DD9BB973-8B9D-9248-9DD6-3E190A8E2BC9}"/>
                  </a:ext>
                </a:extLst>
              </p:cNvPr>
              <p:cNvCxnSpPr>
                <a:stCxn id="19" idx="6"/>
                <a:endCxn id="18" idx="3"/>
              </p:cNvCxnSpPr>
              <p:nvPr/>
            </p:nvCxnSpPr>
            <p:spPr>
              <a:xfrm flipV="1">
                <a:off x="3126260" y="4328329"/>
                <a:ext cx="543268" cy="429023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150A7A1-BD63-3342-8B2A-546C21D65A6A}"/>
                  </a:ext>
                </a:extLst>
              </p:cNvPr>
              <p:cNvCxnSpPr>
                <a:stCxn id="18" idx="0"/>
                <a:endCxn id="20" idx="4"/>
              </p:cNvCxnSpPr>
              <p:nvPr/>
            </p:nvCxnSpPr>
            <p:spPr>
              <a:xfrm flipV="1">
                <a:off x="3917092" y="2939236"/>
                <a:ext cx="269789" cy="779116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AC8CE6D9-F148-3B45-94DD-8B5692FB2C67}"/>
                  </a:ext>
                </a:extLst>
              </p:cNvPr>
              <p:cNvCxnSpPr>
                <a:endCxn id="22" idx="3"/>
              </p:cNvCxnSpPr>
              <p:nvPr/>
            </p:nvCxnSpPr>
            <p:spPr>
              <a:xfrm flipV="1">
                <a:off x="6177778" y="4632697"/>
                <a:ext cx="1525335" cy="588420"/>
              </a:xfrm>
              <a:prstGeom prst="straightConnector1">
                <a:avLst/>
              </a:prstGeom>
              <a:ln w="31750">
                <a:solidFill>
                  <a:srgbClr val="FF00EB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7B1309A-FD62-FA44-AC42-C0171063C1BC}"/>
                  </a:ext>
                </a:extLst>
              </p:cNvPr>
              <p:cNvSpPr txBox="1"/>
              <p:nvPr/>
            </p:nvSpPr>
            <p:spPr>
              <a:xfrm rot="867166">
                <a:off x="2455899" y="5405356"/>
                <a:ext cx="32749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Vertices 1, </a:t>
                </a:r>
                <a:r>
                  <a:rPr lang="mr-IN" dirty="0">
                    <a:solidFill>
                      <a:schemeClr val="accent4"/>
                    </a:solidFill>
                  </a:rPr>
                  <a:t>…</a:t>
                </a:r>
                <a:r>
                  <a:rPr lang="en-US" dirty="0">
                    <a:solidFill>
                      <a:schemeClr val="accent4"/>
                    </a:solidFill>
                  </a:rPr>
                  <a:t>, k-1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8983716-CE7E-3D44-BEF4-1A1B3272A586}"/>
                  </a:ext>
                </a:extLst>
              </p:cNvPr>
              <p:cNvCxnSpPr>
                <a:stCxn id="16" idx="4"/>
                <a:endCxn id="15" idx="1"/>
              </p:cNvCxnSpPr>
              <p:nvPr/>
            </p:nvCxnSpPr>
            <p:spPr>
              <a:xfrm>
                <a:off x="5247503" y="4493484"/>
                <a:ext cx="158799" cy="590944"/>
              </a:xfrm>
              <a:prstGeom prst="straightConnector1">
                <a:avLst/>
              </a:prstGeom>
              <a:ln w="31750">
                <a:solidFill>
                  <a:srgbClr val="FF00EB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A52601A-43B7-574A-A2E6-36BF0434D684}"/>
                  </a:ext>
                </a:extLst>
              </p:cNvPr>
              <p:cNvCxnSpPr>
                <a:stCxn id="20" idx="5"/>
                <a:endCxn id="16" idx="1"/>
              </p:cNvCxnSpPr>
              <p:nvPr/>
            </p:nvCxnSpPr>
            <p:spPr>
              <a:xfrm>
                <a:off x="4434445" y="2834580"/>
                <a:ext cx="565494" cy="1048927"/>
              </a:xfrm>
              <a:prstGeom prst="straightConnector1">
                <a:avLst/>
              </a:prstGeom>
              <a:ln w="31750">
                <a:solidFill>
                  <a:srgbClr val="FF00EB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497D663-8BE8-1B49-86D3-B517B22CE0CA}"/>
              </a:ext>
            </a:extLst>
          </p:cNvPr>
          <p:cNvSpPr txBox="1"/>
          <p:nvPr/>
        </p:nvSpPr>
        <p:spPr>
          <a:xfrm>
            <a:off x="4572000" y="1661341"/>
            <a:ext cx="4462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Case 2: </a:t>
            </a:r>
            <a:r>
              <a:rPr lang="en-US" sz="2400" dirty="0">
                <a:solidFill>
                  <a:schemeClr val="accent1"/>
                </a:solidFill>
              </a:rPr>
              <a:t>we need vertex k.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820825-C4E5-E84F-BDCA-6873FEA4418F}"/>
              </a:ext>
            </a:extLst>
          </p:cNvPr>
          <p:cNvSpPr txBox="1"/>
          <p:nvPr/>
        </p:nvSpPr>
        <p:spPr>
          <a:xfrm>
            <a:off x="3972037" y="6044634"/>
            <a:ext cx="52660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  <a:r>
              <a:rPr lang="en-US" sz="2400" baseline="30000" dirty="0"/>
              <a:t>(k)</a:t>
            </a:r>
            <a:r>
              <a:rPr lang="en-US" sz="2400" dirty="0"/>
              <a:t>[</a:t>
            </a:r>
            <a:r>
              <a:rPr lang="en-US" sz="2400" dirty="0" err="1"/>
              <a:t>u,v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7030A0"/>
                </a:solidFill>
              </a:rPr>
              <a:t>D</a:t>
            </a:r>
            <a:r>
              <a:rPr lang="en-US" sz="2400" baseline="30000" dirty="0">
                <a:solidFill>
                  <a:srgbClr val="7030A0"/>
                </a:solidFill>
              </a:rPr>
              <a:t>(k-1)</a:t>
            </a:r>
            <a:r>
              <a:rPr lang="en-US" sz="2400" dirty="0">
                <a:solidFill>
                  <a:srgbClr val="7030A0"/>
                </a:solidFill>
              </a:rPr>
              <a:t>[</a:t>
            </a:r>
            <a:r>
              <a:rPr lang="en-US" sz="2400" dirty="0" err="1">
                <a:solidFill>
                  <a:srgbClr val="7030A0"/>
                </a:solidFill>
              </a:rPr>
              <a:t>u,k</a:t>
            </a:r>
            <a:r>
              <a:rPr lang="en-US" sz="2400" dirty="0">
                <a:solidFill>
                  <a:srgbClr val="7030A0"/>
                </a:solidFill>
              </a:rPr>
              <a:t>] </a:t>
            </a:r>
            <a:r>
              <a:rPr lang="en-US" sz="2400" dirty="0"/>
              <a:t>+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rgbClr val="FF00EB"/>
                </a:solidFill>
              </a:rPr>
              <a:t>D</a:t>
            </a:r>
            <a:r>
              <a:rPr lang="en-US" sz="2400" baseline="30000" dirty="0">
                <a:solidFill>
                  <a:srgbClr val="FF00EB"/>
                </a:solidFill>
              </a:rPr>
              <a:t>(k-1)</a:t>
            </a:r>
            <a:r>
              <a:rPr lang="en-US" sz="2400" dirty="0">
                <a:solidFill>
                  <a:srgbClr val="FF00EB"/>
                </a:solidFill>
              </a:rPr>
              <a:t>[</a:t>
            </a:r>
            <a:r>
              <a:rPr lang="en-US" sz="2400" dirty="0" err="1">
                <a:solidFill>
                  <a:srgbClr val="FF00EB"/>
                </a:solidFill>
              </a:rPr>
              <a:t>k,v</a:t>
            </a:r>
            <a:r>
              <a:rPr lang="en-US" sz="2400" dirty="0">
                <a:solidFill>
                  <a:srgbClr val="FF00EB"/>
                </a:solidFill>
              </a:rPr>
              <a:t>] 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E6536BE-C645-CA4F-96D9-FF996747F816}"/>
              </a:ext>
            </a:extLst>
          </p:cNvPr>
          <p:cNvGrpSpPr/>
          <p:nvPr/>
        </p:nvGrpSpPr>
        <p:grpSpPr>
          <a:xfrm>
            <a:off x="-29977" y="2483965"/>
            <a:ext cx="4529281" cy="3237618"/>
            <a:chOff x="762001" y="1927507"/>
            <a:chExt cx="7605582" cy="4769869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5A8415D-1781-654A-8D76-0AD5418C2486}"/>
                </a:ext>
              </a:extLst>
            </p:cNvPr>
            <p:cNvSpPr/>
            <p:nvPr/>
          </p:nvSpPr>
          <p:spPr>
            <a:xfrm>
              <a:off x="1901579" y="1927507"/>
              <a:ext cx="4988547" cy="4769869"/>
            </a:xfrm>
            <a:custGeom>
              <a:avLst/>
              <a:gdLst>
                <a:gd name="connsiteX0" fmla="*/ 4956421 w 4988547"/>
                <a:gd name="connsiteY0" fmla="*/ 2088439 h 4769869"/>
                <a:gd name="connsiteX1" fmla="*/ 4845210 w 4988547"/>
                <a:gd name="connsiteY1" fmla="*/ 3410612 h 4769869"/>
                <a:gd name="connsiteX2" fmla="*/ 3807243 w 4988547"/>
                <a:gd name="connsiteY2" fmla="*/ 4572147 h 4769869"/>
                <a:gd name="connsiteX3" fmla="*/ 1261751 w 4988547"/>
                <a:gd name="connsiteY3" fmla="*/ 4633931 h 4769869"/>
                <a:gd name="connsiteX4" fmla="*/ 50789 w 4988547"/>
                <a:gd name="connsiteY4" fmla="*/ 3200547 h 4769869"/>
                <a:gd name="connsiteX5" fmla="*/ 384421 w 4988547"/>
                <a:gd name="connsiteY5" fmla="*/ 1507671 h 4769869"/>
                <a:gd name="connsiteX6" fmla="*/ 1805448 w 4988547"/>
                <a:gd name="connsiteY6" fmla="*/ 136071 h 4769869"/>
                <a:gd name="connsiteX7" fmla="*/ 3004053 w 4988547"/>
                <a:gd name="connsiteY7" fmla="*/ 197855 h 4769869"/>
                <a:gd name="connsiteX8" fmla="*/ 4622789 w 4988547"/>
                <a:gd name="connsiteY8" fmla="*/ 1445888 h 4769869"/>
                <a:gd name="connsiteX9" fmla="*/ 4956421 w 4988547"/>
                <a:gd name="connsiteY9" fmla="*/ 2088439 h 476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8547" h="4769869">
                  <a:moveTo>
                    <a:pt x="4956421" y="2088439"/>
                  </a:moveTo>
                  <a:cubicBezTo>
                    <a:pt x="4993491" y="2415893"/>
                    <a:pt x="5036740" y="2996661"/>
                    <a:pt x="4845210" y="3410612"/>
                  </a:cubicBezTo>
                  <a:cubicBezTo>
                    <a:pt x="4653680" y="3824563"/>
                    <a:pt x="4404486" y="4368261"/>
                    <a:pt x="3807243" y="4572147"/>
                  </a:cubicBezTo>
                  <a:cubicBezTo>
                    <a:pt x="3210000" y="4776033"/>
                    <a:pt x="1887827" y="4862531"/>
                    <a:pt x="1261751" y="4633931"/>
                  </a:cubicBezTo>
                  <a:cubicBezTo>
                    <a:pt x="635675" y="4405331"/>
                    <a:pt x="197011" y="3721590"/>
                    <a:pt x="50789" y="3200547"/>
                  </a:cubicBezTo>
                  <a:cubicBezTo>
                    <a:pt x="-95433" y="2679504"/>
                    <a:pt x="91978" y="2018417"/>
                    <a:pt x="384421" y="1507671"/>
                  </a:cubicBezTo>
                  <a:cubicBezTo>
                    <a:pt x="676864" y="996925"/>
                    <a:pt x="1368843" y="354374"/>
                    <a:pt x="1805448" y="136071"/>
                  </a:cubicBezTo>
                  <a:cubicBezTo>
                    <a:pt x="2242053" y="-82232"/>
                    <a:pt x="2534496" y="-20448"/>
                    <a:pt x="3004053" y="197855"/>
                  </a:cubicBezTo>
                  <a:cubicBezTo>
                    <a:pt x="3473610" y="416158"/>
                    <a:pt x="4297394" y="1136969"/>
                    <a:pt x="4622789" y="1445888"/>
                  </a:cubicBezTo>
                  <a:cubicBezTo>
                    <a:pt x="4948184" y="1754807"/>
                    <a:pt x="4919351" y="1760985"/>
                    <a:pt x="4956421" y="208843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C0273C1-374E-E045-B28D-1BF139638433}"/>
                </a:ext>
              </a:extLst>
            </p:cNvPr>
            <p:cNvSpPr/>
            <p:nvPr/>
          </p:nvSpPr>
          <p:spPr>
            <a:xfrm>
              <a:off x="2236573" y="3212757"/>
              <a:ext cx="4411362" cy="308919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49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3E0C626-9E1D-BB45-9300-9086B5A1573D}"/>
                </a:ext>
              </a:extLst>
            </p:cNvPr>
            <p:cNvSpPr/>
            <p:nvPr/>
          </p:nvSpPr>
          <p:spPr>
            <a:xfrm>
              <a:off x="5012097" y="4979773"/>
              <a:ext cx="1174199" cy="7146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k-1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DD84A56-42DC-D241-B258-C6774CF5796D}"/>
                </a:ext>
              </a:extLst>
            </p:cNvPr>
            <p:cNvSpPr/>
            <p:nvPr/>
          </p:nvSpPr>
          <p:spPr>
            <a:xfrm>
              <a:off x="4897395" y="3778851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3633E42-F0E0-2A45-9911-9F1AF41D0FD9}"/>
                </a:ext>
              </a:extLst>
            </p:cNvPr>
            <p:cNvSpPr/>
            <p:nvPr/>
          </p:nvSpPr>
          <p:spPr>
            <a:xfrm>
              <a:off x="3653839" y="4706379"/>
              <a:ext cx="700216" cy="7146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dirty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7B21398-0D41-D042-A7BB-74DE2442E381}"/>
                </a:ext>
              </a:extLst>
            </p:cNvPr>
            <p:cNvSpPr/>
            <p:nvPr/>
          </p:nvSpPr>
          <p:spPr>
            <a:xfrm>
              <a:off x="3566984" y="3718352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3F23E39-D5A6-9340-B714-0B9CD81E72B0}"/>
                </a:ext>
              </a:extLst>
            </p:cNvPr>
            <p:cNvSpPr/>
            <p:nvPr/>
          </p:nvSpPr>
          <p:spPr>
            <a:xfrm>
              <a:off x="2426044" y="4400035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D59AB3-725D-BC4E-ADA2-5378365CB906}"/>
                </a:ext>
              </a:extLst>
            </p:cNvPr>
            <p:cNvSpPr/>
            <p:nvPr/>
          </p:nvSpPr>
          <p:spPr>
            <a:xfrm>
              <a:off x="3836773" y="2224603"/>
              <a:ext cx="700216" cy="7146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3D63D01-3095-A74E-A0FD-54825FEE9902}"/>
                </a:ext>
              </a:extLst>
            </p:cNvPr>
            <p:cNvSpPr/>
            <p:nvPr/>
          </p:nvSpPr>
          <p:spPr>
            <a:xfrm>
              <a:off x="762001" y="3718352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A13642F-FB95-BA45-A4BF-86C742323AE3}"/>
                </a:ext>
              </a:extLst>
            </p:cNvPr>
            <p:cNvSpPr/>
            <p:nvPr/>
          </p:nvSpPr>
          <p:spPr>
            <a:xfrm>
              <a:off x="7589108" y="4037443"/>
              <a:ext cx="778475" cy="6973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CFAE773-989F-024B-A96E-50E1FF00415C}"/>
                </a:ext>
              </a:extLst>
            </p:cNvPr>
            <p:cNvCxnSpPr>
              <a:stCxn id="42" idx="5"/>
              <a:endCxn id="39" idx="2"/>
            </p:cNvCxnSpPr>
            <p:nvPr/>
          </p:nvCxnSpPr>
          <p:spPr>
            <a:xfrm>
              <a:off x="1426471" y="4313606"/>
              <a:ext cx="999573" cy="443746"/>
            </a:xfrm>
            <a:prstGeom prst="straightConnector1">
              <a:avLst/>
            </a:prstGeom>
            <a:ln w="31750">
              <a:solidFill>
                <a:srgbClr val="FF6625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D1A4024-1F96-DF4B-B069-39F317525134}"/>
                </a:ext>
              </a:extLst>
            </p:cNvPr>
            <p:cNvCxnSpPr>
              <a:stCxn id="39" idx="6"/>
              <a:endCxn id="38" idx="3"/>
            </p:cNvCxnSpPr>
            <p:nvPr/>
          </p:nvCxnSpPr>
          <p:spPr>
            <a:xfrm flipV="1">
              <a:off x="3126260" y="4328329"/>
              <a:ext cx="543268" cy="429023"/>
            </a:xfrm>
            <a:prstGeom prst="straightConnector1">
              <a:avLst/>
            </a:prstGeom>
            <a:ln w="31750">
              <a:solidFill>
                <a:srgbClr val="FF6625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30438F8-517C-CA48-8DD8-B2913755F0F8}"/>
                </a:ext>
              </a:extLst>
            </p:cNvPr>
            <p:cNvCxnSpPr>
              <a:cxnSpLocks/>
              <a:stCxn id="38" idx="5"/>
              <a:endCxn id="35" idx="1"/>
            </p:cNvCxnSpPr>
            <p:nvPr/>
          </p:nvCxnSpPr>
          <p:spPr>
            <a:xfrm>
              <a:off x="4164656" y="4328329"/>
              <a:ext cx="1019399" cy="756100"/>
            </a:xfrm>
            <a:prstGeom prst="straightConnector1">
              <a:avLst/>
            </a:prstGeom>
            <a:ln w="31750">
              <a:solidFill>
                <a:srgbClr val="FF6625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52B7C01-C414-2447-B640-219FC866EAD6}"/>
                </a:ext>
              </a:extLst>
            </p:cNvPr>
            <p:cNvCxnSpPr>
              <a:cxnSpLocks/>
              <a:stCxn id="35" idx="7"/>
              <a:endCxn id="43" idx="2"/>
            </p:cNvCxnSpPr>
            <p:nvPr/>
          </p:nvCxnSpPr>
          <p:spPr>
            <a:xfrm flipV="1">
              <a:off x="6014340" y="4386136"/>
              <a:ext cx="1574768" cy="698294"/>
            </a:xfrm>
            <a:prstGeom prst="straightConnector1">
              <a:avLst/>
            </a:prstGeom>
            <a:ln w="31750">
              <a:solidFill>
                <a:srgbClr val="FF6625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F3AB855-E84F-2B44-88DB-9FE5B2158310}"/>
                </a:ext>
              </a:extLst>
            </p:cNvPr>
            <p:cNvSpPr txBox="1"/>
            <p:nvPr/>
          </p:nvSpPr>
          <p:spPr>
            <a:xfrm rot="593209">
              <a:off x="2527171" y="5453837"/>
              <a:ext cx="327497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Vertices 1, </a:t>
              </a:r>
              <a:r>
                <a:rPr lang="mr-IN" dirty="0">
                  <a:solidFill>
                    <a:schemeClr val="accent4"/>
                  </a:solidFill>
                </a:rPr>
                <a:t>…</a:t>
              </a:r>
              <a:r>
                <a:rPr lang="en-US" dirty="0">
                  <a:solidFill>
                    <a:schemeClr val="accent4"/>
                  </a:solidFill>
                </a:rPr>
                <a:t>, k-1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3F13600-8361-BC4D-ADBD-5856C37F8821}"/>
                </a:ext>
              </a:extLst>
            </p:cNvPr>
            <p:cNvSpPr txBox="1"/>
            <p:nvPr/>
          </p:nvSpPr>
          <p:spPr>
            <a:xfrm rot="2481110">
              <a:off x="4439984" y="3064686"/>
              <a:ext cx="327497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Vertices 1, </a:t>
              </a:r>
              <a:r>
                <a:rPr lang="mr-IN" dirty="0"/>
                <a:t>…</a:t>
              </a:r>
              <a:r>
                <a:rPr lang="en-US" dirty="0"/>
                <a:t>, k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D8892A9-CDB3-564C-B9AE-9F731341063E}"/>
              </a:ext>
            </a:extLst>
          </p:cNvPr>
          <p:cNvSpPr txBox="1"/>
          <p:nvPr/>
        </p:nvSpPr>
        <p:spPr>
          <a:xfrm>
            <a:off x="170582" y="1658415"/>
            <a:ext cx="425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Case 1: </a:t>
            </a:r>
            <a:r>
              <a:rPr lang="en-US" sz="2400" dirty="0">
                <a:solidFill>
                  <a:schemeClr val="accent1"/>
                </a:solidFill>
              </a:rPr>
              <a:t>we don</a:t>
            </a:r>
            <a:r>
              <a:rPr lang="mr-IN" sz="2400" dirty="0">
                <a:solidFill>
                  <a:schemeClr val="accent1"/>
                </a:solidFill>
              </a:rPr>
              <a:t>’</a:t>
            </a:r>
            <a:r>
              <a:rPr lang="en-US" sz="2400" dirty="0">
                <a:solidFill>
                  <a:schemeClr val="accent1"/>
                </a:solidFill>
              </a:rPr>
              <a:t>t need vertex k.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4BE35A5-F091-DF4E-88F7-2A8DAF99732B}"/>
              </a:ext>
            </a:extLst>
          </p:cNvPr>
          <p:cNvSpPr txBox="1"/>
          <p:nvPr/>
        </p:nvSpPr>
        <p:spPr>
          <a:xfrm>
            <a:off x="474963" y="6051658"/>
            <a:ext cx="32042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  <a:r>
              <a:rPr lang="en-US" sz="2400" baseline="30000" dirty="0"/>
              <a:t>(k)</a:t>
            </a:r>
            <a:r>
              <a:rPr lang="en-US" sz="2400" dirty="0"/>
              <a:t>[</a:t>
            </a:r>
            <a:r>
              <a:rPr lang="en-US" sz="2400" dirty="0" err="1"/>
              <a:t>u,v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FF6625"/>
                </a:solidFill>
              </a:rPr>
              <a:t>D</a:t>
            </a:r>
            <a:r>
              <a:rPr lang="en-US" sz="2400" baseline="30000" dirty="0">
                <a:solidFill>
                  <a:srgbClr val="FF6625"/>
                </a:solidFill>
              </a:rPr>
              <a:t>(k-1)</a:t>
            </a:r>
            <a:r>
              <a:rPr lang="en-US" sz="2400" dirty="0">
                <a:solidFill>
                  <a:srgbClr val="FF6625"/>
                </a:solidFill>
              </a:rPr>
              <a:t>[</a:t>
            </a:r>
            <a:r>
              <a:rPr lang="en-US" sz="2400" dirty="0" err="1">
                <a:solidFill>
                  <a:srgbClr val="FF6625"/>
                </a:solidFill>
              </a:rPr>
              <a:t>u,v</a:t>
            </a:r>
            <a:r>
              <a:rPr lang="en-US" sz="2400" dirty="0">
                <a:solidFill>
                  <a:srgbClr val="FF6625"/>
                </a:solidFill>
              </a:rPr>
              <a:t>] </a:t>
            </a:r>
          </a:p>
        </p:txBody>
      </p: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B9117A7C-3DC5-1949-9F26-8ABBADB7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718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63" y="253915"/>
            <a:ext cx="819407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can we find D</a:t>
            </a:r>
            <a:r>
              <a:rPr lang="en-US" sz="4000" baseline="30000" dirty="0"/>
              <a:t>(k)</a:t>
            </a:r>
            <a:r>
              <a:rPr lang="en-US" sz="4000" dirty="0"/>
              <a:t>[</a:t>
            </a:r>
            <a:r>
              <a:rPr lang="en-US" sz="4000" dirty="0" err="1"/>
              <a:t>u,v</a:t>
            </a:r>
            <a:r>
              <a:rPr lang="en-US" sz="4000" dirty="0"/>
              <a:t>] using D</a:t>
            </a:r>
            <a:r>
              <a:rPr lang="en-US" sz="4000" baseline="30000" dirty="0"/>
              <a:t>(k-1)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= min{ </a:t>
            </a:r>
            <a:r>
              <a:rPr lang="en-US" dirty="0">
                <a:solidFill>
                  <a:srgbClr val="FF6625"/>
                </a:solidFill>
              </a:rPr>
              <a:t>D</a:t>
            </a:r>
            <a:r>
              <a:rPr lang="en-US" baseline="30000" dirty="0">
                <a:solidFill>
                  <a:srgbClr val="FF6625"/>
                </a:solidFill>
              </a:rPr>
              <a:t>(k-1)</a:t>
            </a:r>
            <a:r>
              <a:rPr lang="en-US" dirty="0">
                <a:solidFill>
                  <a:srgbClr val="FF6625"/>
                </a:solidFill>
              </a:rPr>
              <a:t>[</a:t>
            </a:r>
            <a:r>
              <a:rPr lang="en-US" dirty="0" err="1">
                <a:solidFill>
                  <a:srgbClr val="FF6625"/>
                </a:solidFill>
              </a:rPr>
              <a:t>u,v</a:t>
            </a:r>
            <a:r>
              <a:rPr lang="en-US" dirty="0">
                <a:solidFill>
                  <a:srgbClr val="FF6625"/>
                </a:solidFill>
              </a:rPr>
              <a:t>]</a:t>
            </a:r>
            <a:r>
              <a:rPr lang="en-US" dirty="0"/>
              <a:t>,</a:t>
            </a:r>
            <a:r>
              <a:rPr lang="en-US" dirty="0">
                <a:solidFill>
                  <a:srgbClr val="FF6625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D</a:t>
            </a:r>
            <a:r>
              <a:rPr lang="en-US" baseline="30000" dirty="0">
                <a:solidFill>
                  <a:srgbClr val="7030A0"/>
                </a:solidFill>
              </a:rPr>
              <a:t>(k-1)</a:t>
            </a:r>
            <a:r>
              <a:rPr lang="en-US" dirty="0">
                <a:solidFill>
                  <a:srgbClr val="7030A0"/>
                </a:solidFill>
              </a:rPr>
              <a:t>[</a:t>
            </a:r>
            <a:r>
              <a:rPr lang="en-US" dirty="0" err="1">
                <a:solidFill>
                  <a:srgbClr val="7030A0"/>
                </a:solidFill>
              </a:rPr>
              <a:t>u,k</a:t>
            </a:r>
            <a:r>
              <a:rPr lang="en-US" dirty="0">
                <a:solidFill>
                  <a:srgbClr val="7030A0"/>
                </a:solidFill>
              </a:rPr>
              <a:t>]</a:t>
            </a:r>
            <a:r>
              <a:rPr lang="en-US" dirty="0"/>
              <a:t> + </a:t>
            </a:r>
            <a:r>
              <a:rPr lang="en-US" dirty="0">
                <a:solidFill>
                  <a:srgbClr val="FF00EB"/>
                </a:solidFill>
              </a:rPr>
              <a:t>D</a:t>
            </a:r>
            <a:r>
              <a:rPr lang="en-US" baseline="30000" dirty="0">
                <a:solidFill>
                  <a:srgbClr val="FF00EB"/>
                </a:solidFill>
              </a:rPr>
              <a:t>(k-1)</a:t>
            </a:r>
            <a:r>
              <a:rPr lang="en-US" dirty="0">
                <a:solidFill>
                  <a:srgbClr val="FF00EB"/>
                </a:solidFill>
              </a:rPr>
              <a:t>[</a:t>
            </a:r>
            <a:r>
              <a:rPr lang="en-US" dirty="0" err="1">
                <a:solidFill>
                  <a:srgbClr val="FF00EB"/>
                </a:solidFill>
              </a:rPr>
              <a:t>k,v</a:t>
            </a:r>
            <a:r>
              <a:rPr lang="en-US" dirty="0">
                <a:solidFill>
                  <a:srgbClr val="FF00EB"/>
                </a:solidFill>
              </a:rPr>
              <a:t>] </a:t>
            </a:r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Optimal substructure: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 can solve the big problem using solutions to smaller problems.</a:t>
            </a:r>
          </a:p>
          <a:p>
            <a:r>
              <a:rPr lang="en-US" dirty="0"/>
              <a:t>Overlapping sub-problems: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baseline="30000" dirty="0">
                <a:solidFill>
                  <a:schemeClr val="accent4"/>
                </a:solidFill>
              </a:rPr>
              <a:t>(k-1)</a:t>
            </a:r>
            <a:r>
              <a:rPr lang="en-US" dirty="0">
                <a:solidFill>
                  <a:schemeClr val="accent4"/>
                </a:solidFill>
              </a:rPr>
              <a:t>[</a:t>
            </a:r>
            <a:r>
              <a:rPr lang="en-US" dirty="0" err="1">
                <a:solidFill>
                  <a:schemeClr val="accent4"/>
                </a:solidFill>
              </a:rPr>
              <a:t>k,v</a:t>
            </a:r>
            <a:r>
              <a:rPr lang="en-US" dirty="0">
                <a:solidFill>
                  <a:schemeClr val="accent4"/>
                </a:solidFill>
              </a:rPr>
              <a:t>] can be used to help compute D</a:t>
            </a:r>
            <a:r>
              <a:rPr lang="en-US" baseline="30000" dirty="0">
                <a:solidFill>
                  <a:schemeClr val="accent4"/>
                </a:solidFill>
              </a:rPr>
              <a:t>(k)</a:t>
            </a:r>
            <a:r>
              <a:rPr lang="en-US" dirty="0">
                <a:solidFill>
                  <a:schemeClr val="accent4"/>
                </a:solidFill>
              </a:rPr>
              <a:t>[</a:t>
            </a:r>
            <a:r>
              <a:rPr lang="en-US" dirty="0" err="1">
                <a:solidFill>
                  <a:schemeClr val="accent4"/>
                </a:solidFill>
              </a:rPr>
              <a:t>u,v</a:t>
            </a:r>
            <a:r>
              <a:rPr lang="en-US" dirty="0">
                <a:solidFill>
                  <a:schemeClr val="accent4"/>
                </a:solidFill>
              </a:rPr>
              <a:t>] for lots of different u’s.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0270" y="2379581"/>
            <a:ext cx="190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625"/>
                </a:solidFill>
              </a:rPr>
              <a:t>Case 1</a:t>
            </a:r>
            <a:r>
              <a:rPr lang="en-US" dirty="0">
                <a:solidFill>
                  <a:srgbClr val="FF6625"/>
                </a:solidFill>
              </a:rPr>
              <a:t>: Cost of shortest path through {1,</a:t>
            </a:r>
            <a:r>
              <a:rPr lang="mr-IN" dirty="0">
                <a:solidFill>
                  <a:srgbClr val="FF6625"/>
                </a:solidFill>
              </a:rPr>
              <a:t>…</a:t>
            </a:r>
            <a:r>
              <a:rPr lang="en-US" dirty="0">
                <a:solidFill>
                  <a:srgbClr val="FF6625"/>
                </a:solidFill>
              </a:rPr>
              <a:t>,k-1}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645" y="2379581"/>
            <a:ext cx="3257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Case 2</a:t>
            </a:r>
            <a:r>
              <a:rPr lang="en-US" dirty="0"/>
              <a:t>: Cost of shortest path from </a:t>
            </a:r>
            <a:r>
              <a:rPr lang="en-US" b="1" dirty="0">
                <a:solidFill>
                  <a:srgbClr val="7030A0"/>
                </a:solidFill>
              </a:rPr>
              <a:t>u to k </a:t>
            </a:r>
            <a:r>
              <a:rPr lang="en-US" dirty="0"/>
              <a:t>and then from </a:t>
            </a:r>
            <a:r>
              <a:rPr lang="en-US" b="1" dirty="0">
                <a:solidFill>
                  <a:srgbClr val="FF00EB"/>
                </a:solidFill>
              </a:rPr>
              <a:t>k to v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dirty="0"/>
              <a:t>through {1,</a:t>
            </a:r>
            <a:r>
              <a:rPr lang="mr-IN" dirty="0"/>
              <a:t>…</a:t>
            </a:r>
            <a:r>
              <a:rPr lang="en-US" dirty="0"/>
              <a:t>,k-1}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C7192-393B-6543-B538-B22EA962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6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63" y="253915"/>
            <a:ext cx="819407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can we find D</a:t>
            </a:r>
            <a:r>
              <a:rPr lang="en-US" sz="4000" baseline="30000" dirty="0"/>
              <a:t>(k)</a:t>
            </a:r>
            <a:r>
              <a:rPr lang="en-US" sz="4000" dirty="0"/>
              <a:t>[</a:t>
            </a:r>
            <a:r>
              <a:rPr lang="en-US" sz="4000" dirty="0" err="1"/>
              <a:t>u,v</a:t>
            </a:r>
            <a:r>
              <a:rPr lang="en-US" sz="4000" dirty="0"/>
              <a:t>] using D</a:t>
            </a:r>
            <a:r>
              <a:rPr lang="en-US" sz="4000" baseline="30000" dirty="0"/>
              <a:t>(k-1)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baseline="30000" dirty="0"/>
              <a:t>(k)</a:t>
            </a:r>
            <a:r>
              <a:rPr lang="en-US" dirty="0"/>
              <a:t>[</a:t>
            </a:r>
            <a:r>
              <a:rPr lang="en-US" dirty="0" err="1"/>
              <a:t>u,v</a:t>
            </a:r>
            <a:r>
              <a:rPr lang="en-US" dirty="0"/>
              <a:t>] = min{ </a:t>
            </a:r>
            <a:r>
              <a:rPr lang="en-US" dirty="0">
                <a:solidFill>
                  <a:srgbClr val="FF6625"/>
                </a:solidFill>
              </a:rPr>
              <a:t>D</a:t>
            </a:r>
            <a:r>
              <a:rPr lang="en-US" baseline="30000" dirty="0">
                <a:solidFill>
                  <a:srgbClr val="FF6625"/>
                </a:solidFill>
              </a:rPr>
              <a:t>(k-1)</a:t>
            </a:r>
            <a:r>
              <a:rPr lang="en-US" dirty="0">
                <a:solidFill>
                  <a:srgbClr val="FF6625"/>
                </a:solidFill>
              </a:rPr>
              <a:t>[</a:t>
            </a:r>
            <a:r>
              <a:rPr lang="en-US" dirty="0" err="1">
                <a:solidFill>
                  <a:srgbClr val="FF6625"/>
                </a:solidFill>
              </a:rPr>
              <a:t>u,v</a:t>
            </a:r>
            <a:r>
              <a:rPr lang="en-US" dirty="0">
                <a:solidFill>
                  <a:srgbClr val="FF6625"/>
                </a:solidFill>
              </a:rPr>
              <a:t>]</a:t>
            </a:r>
            <a:r>
              <a:rPr lang="en-US" dirty="0"/>
              <a:t>,</a:t>
            </a:r>
            <a:r>
              <a:rPr lang="en-US" dirty="0">
                <a:solidFill>
                  <a:srgbClr val="FF6625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D</a:t>
            </a:r>
            <a:r>
              <a:rPr lang="en-US" baseline="30000" dirty="0">
                <a:solidFill>
                  <a:srgbClr val="7030A0"/>
                </a:solidFill>
              </a:rPr>
              <a:t>(k-1)</a:t>
            </a:r>
            <a:r>
              <a:rPr lang="en-US" dirty="0">
                <a:solidFill>
                  <a:srgbClr val="7030A0"/>
                </a:solidFill>
              </a:rPr>
              <a:t>[</a:t>
            </a:r>
            <a:r>
              <a:rPr lang="en-US" dirty="0" err="1">
                <a:solidFill>
                  <a:srgbClr val="7030A0"/>
                </a:solidFill>
              </a:rPr>
              <a:t>u,k</a:t>
            </a:r>
            <a:r>
              <a:rPr lang="en-US" dirty="0">
                <a:solidFill>
                  <a:srgbClr val="7030A0"/>
                </a:solidFill>
              </a:rPr>
              <a:t>]</a:t>
            </a:r>
            <a:r>
              <a:rPr lang="en-US" dirty="0"/>
              <a:t> + </a:t>
            </a:r>
            <a:r>
              <a:rPr lang="en-US" dirty="0">
                <a:solidFill>
                  <a:srgbClr val="FF00EB"/>
                </a:solidFill>
              </a:rPr>
              <a:t>D</a:t>
            </a:r>
            <a:r>
              <a:rPr lang="en-US" baseline="30000" dirty="0">
                <a:solidFill>
                  <a:srgbClr val="FF00EB"/>
                </a:solidFill>
              </a:rPr>
              <a:t>(k-1)</a:t>
            </a:r>
            <a:r>
              <a:rPr lang="en-US" dirty="0">
                <a:solidFill>
                  <a:srgbClr val="FF00EB"/>
                </a:solidFill>
              </a:rPr>
              <a:t>[</a:t>
            </a:r>
            <a:r>
              <a:rPr lang="en-US" dirty="0" err="1">
                <a:solidFill>
                  <a:srgbClr val="FF00EB"/>
                </a:solidFill>
              </a:rPr>
              <a:t>k,v</a:t>
            </a:r>
            <a:r>
              <a:rPr lang="en-US" dirty="0">
                <a:solidFill>
                  <a:srgbClr val="FF00EB"/>
                </a:solidFill>
              </a:rPr>
              <a:t>] </a:t>
            </a:r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Using our </a:t>
            </a:r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Dynamic programming</a:t>
            </a:r>
            <a:r>
              <a:rPr lang="en-US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dirty="0"/>
              <a:t>paradigm, this immediately gives us an algorithm!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9150">
            <a:off x="5846443" y="4567392"/>
            <a:ext cx="2983232" cy="1988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0270" y="2379581"/>
            <a:ext cx="190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625"/>
                </a:solidFill>
              </a:rPr>
              <a:t>Case 1</a:t>
            </a:r>
            <a:r>
              <a:rPr lang="en-US" dirty="0">
                <a:solidFill>
                  <a:srgbClr val="FF6625"/>
                </a:solidFill>
              </a:rPr>
              <a:t>: Cost of shortest path through {1,</a:t>
            </a:r>
            <a:r>
              <a:rPr lang="mr-IN" dirty="0">
                <a:solidFill>
                  <a:srgbClr val="FF6625"/>
                </a:solidFill>
              </a:rPr>
              <a:t>…</a:t>
            </a:r>
            <a:r>
              <a:rPr lang="en-US" dirty="0">
                <a:solidFill>
                  <a:srgbClr val="FF6625"/>
                </a:solidFill>
              </a:rPr>
              <a:t>,k-1}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645" y="2379581"/>
            <a:ext cx="3257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Case 2</a:t>
            </a:r>
            <a:r>
              <a:rPr lang="en-US" dirty="0"/>
              <a:t>: Cost of shortest path from </a:t>
            </a:r>
            <a:r>
              <a:rPr lang="en-US" b="1" dirty="0">
                <a:solidFill>
                  <a:srgbClr val="7030A0"/>
                </a:solidFill>
              </a:rPr>
              <a:t>u to k </a:t>
            </a:r>
            <a:r>
              <a:rPr lang="en-US" dirty="0"/>
              <a:t>and then from </a:t>
            </a:r>
            <a:r>
              <a:rPr lang="en-US" b="1" dirty="0">
                <a:solidFill>
                  <a:srgbClr val="FF00EB"/>
                </a:solidFill>
              </a:rPr>
              <a:t>k to v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dirty="0"/>
              <a:t>through {1,</a:t>
            </a:r>
            <a:r>
              <a:rPr lang="mr-IN" dirty="0"/>
              <a:t>…</a:t>
            </a:r>
            <a:r>
              <a:rPr lang="en-US" dirty="0"/>
              <a:t>,k-1}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A85FC-2105-B444-854D-E4A6F525D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3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5165"/>
            <a:ext cx="7886700" cy="1325563"/>
          </a:xfrm>
        </p:spPr>
        <p:txBody>
          <a:bodyPr/>
          <a:lstStyle/>
          <a:p>
            <a:r>
              <a:rPr lang="en-US" dirty="0"/>
              <a:t>Dijkstra Drawbacks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307" y="1840615"/>
            <a:ext cx="6941384" cy="4351338"/>
          </a:xfrm>
        </p:spPr>
        <p:txBody>
          <a:bodyPr/>
          <a:lstStyle/>
          <a:p>
            <a:r>
              <a:rPr lang="en-US" dirty="0"/>
              <a:t>Needs </a:t>
            </a:r>
            <a:r>
              <a:rPr lang="en-US" dirty="0">
                <a:solidFill>
                  <a:srgbClr val="FF5C00"/>
                </a:solidFill>
              </a:rPr>
              <a:t>non-negative edge weights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r>
              <a:rPr lang="en-US" dirty="0"/>
              <a:t>If the weights change, we need to re-run the whole thing.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EF195-842F-B443-ADB1-B147F1AB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2726-1625-1D48-938C-A194C6675D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5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Initialize n-by-n arrays D</a:t>
                </a:r>
                <a:r>
                  <a:rPr lang="en-US" baseline="30000" dirty="0"/>
                  <a:t>(k) </a:t>
                </a:r>
                <a:r>
                  <a:rPr lang="en-US" dirty="0"/>
                  <a:t>for k = 0,</a:t>
                </a:r>
                <a:r>
                  <a:rPr lang="mr-IN" dirty="0"/>
                  <a:t>…</a:t>
                </a:r>
                <a:r>
                  <a:rPr lang="en-US" dirty="0"/>
                  <a:t>,n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D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(k)</a:t>
                </a:r>
                <a:r>
                  <a:rPr lang="en-US" dirty="0">
                    <a:solidFill>
                      <a:schemeClr val="accent4"/>
                    </a:solidFill>
                  </a:rPr>
                  <a:t>[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u,u</a:t>
                </a:r>
                <a:r>
                  <a:rPr lang="en-US" dirty="0">
                    <a:solidFill>
                      <a:schemeClr val="accent4"/>
                    </a:solidFill>
                  </a:rPr>
                  <a:t>] = 0 for all u, for all k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D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(k)</a:t>
                </a:r>
                <a:r>
                  <a:rPr lang="en-US" dirty="0">
                    <a:solidFill>
                      <a:schemeClr val="accent4"/>
                    </a:solidFill>
                  </a:rPr>
                  <a:t>[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for all u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v, for all k 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D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(0)</a:t>
                </a:r>
                <a:r>
                  <a:rPr lang="en-US" dirty="0">
                    <a:solidFill>
                      <a:schemeClr val="accent4"/>
                    </a:solidFill>
                  </a:rPr>
                  <a:t>[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] = weight(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) for all (</a:t>
                </a:r>
                <a:r>
                  <a:rPr lang="en-US" dirty="0" err="1">
                    <a:solidFill>
                      <a:schemeClr val="accent4"/>
                    </a:solidFill>
                  </a:rPr>
                  <a:t>u,v</a:t>
                </a:r>
                <a:r>
                  <a:rPr lang="en-US" dirty="0">
                    <a:solidFill>
                      <a:schemeClr val="accent4"/>
                    </a:solidFill>
                  </a:rPr>
                  <a:t>) in E.</a:t>
                </a:r>
              </a:p>
              <a:p>
                <a:r>
                  <a:rPr lang="en-US" b="1" dirty="0"/>
                  <a:t>For</a:t>
                </a:r>
                <a:r>
                  <a:rPr lang="en-US" dirty="0"/>
                  <a:t> k = 1, </a:t>
                </a:r>
                <a:r>
                  <a:rPr lang="mr-IN" dirty="0"/>
                  <a:t>…</a:t>
                </a:r>
                <a:r>
                  <a:rPr lang="en-US" dirty="0"/>
                  <a:t>, n:</a:t>
                </a:r>
              </a:p>
              <a:p>
                <a:pPr lvl="1"/>
                <a:r>
                  <a:rPr lang="en-US" b="1" dirty="0"/>
                  <a:t>For</a:t>
                </a:r>
                <a:r>
                  <a:rPr lang="en-US" dirty="0"/>
                  <a:t> pairs </a:t>
                </a:r>
                <a:r>
                  <a:rPr lang="en-US" dirty="0" err="1"/>
                  <a:t>u,v</a:t>
                </a:r>
                <a:r>
                  <a:rPr lang="en-US" dirty="0"/>
                  <a:t> in V</a:t>
                </a:r>
                <a:r>
                  <a:rPr lang="en-US" baseline="30000" dirty="0"/>
                  <a:t>2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sz="2400" dirty="0"/>
                  <a:t>D</a:t>
                </a:r>
                <a:r>
                  <a:rPr lang="en-US" sz="2400" baseline="30000" dirty="0"/>
                  <a:t>(k)</a:t>
                </a:r>
                <a:r>
                  <a:rPr lang="en-US" sz="2400" dirty="0"/>
                  <a:t>[</a:t>
                </a:r>
                <a:r>
                  <a:rPr lang="en-US" sz="2400" dirty="0" err="1"/>
                  <a:t>u,v</a:t>
                </a:r>
                <a:r>
                  <a:rPr lang="en-US" sz="2400" dirty="0"/>
                  <a:t>] = min{ </a:t>
                </a:r>
                <a:r>
                  <a:rPr lang="en-US" sz="2400" dirty="0">
                    <a:solidFill>
                      <a:srgbClr val="FF6625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FF6625"/>
                    </a:solidFill>
                  </a:rPr>
                  <a:t>(k-1)</a:t>
                </a:r>
                <a:r>
                  <a:rPr lang="en-US" sz="2400" dirty="0">
                    <a:solidFill>
                      <a:srgbClr val="FF6625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FF6625"/>
                    </a:solidFill>
                  </a:rPr>
                  <a:t>u,v</a:t>
                </a:r>
                <a:r>
                  <a:rPr lang="en-US" sz="2400" dirty="0">
                    <a:solidFill>
                      <a:srgbClr val="FF6625"/>
                    </a:solidFill>
                  </a:rPr>
                  <a:t>]</a:t>
                </a:r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FF6625"/>
                    </a:solidFill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7030A0"/>
                    </a:solidFill>
                  </a:rPr>
                  <a:t>(k-1)</a:t>
                </a:r>
                <a:r>
                  <a:rPr lang="en-US" sz="2400" dirty="0">
                    <a:solidFill>
                      <a:srgbClr val="7030A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u,k</a:t>
                </a:r>
                <a:r>
                  <a:rPr lang="en-US" sz="2400" dirty="0">
                    <a:solidFill>
                      <a:srgbClr val="7030A0"/>
                    </a:solidFill>
                  </a:rPr>
                  <a:t>]</a:t>
                </a:r>
                <a:r>
                  <a:rPr lang="en-US" sz="2400" dirty="0"/>
                  <a:t> + </a:t>
                </a:r>
                <a:r>
                  <a:rPr lang="en-US" sz="2400" dirty="0">
                    <a:solidFill>
                      <a:srgbClr val="FF00EB"/>
                    </a:solidFill>
                  </a:rPr>
                  <a:t>D</a:t>
                </a:r>
                <a:r>
                  <a:rPr lang="en-US" sz="2400" baseline="30000" dirty="0">
                    <a:solidFill>
                      <a:srgbClr val="FF00EB"/>
                    </a:solidFill>
                  </a:rPr>
                  <a:t>(k-1)</a:t>
                </a:r>
                <a:r>
                  <a:rPr lang="en-US" sz="2400" dirty="0">
                    <a:solidFill>
                      <a:srgbClr val="FF00EB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FF00EB"/>
                    </a:solidFill>
                  </a:rPr>
                  <a:t>k,v</a:t>
                </a:r>
                <a:r>
                  <a:rPr lang="en-US" sz="2400" dirty="0">
                    <a:solidFill>
                      <a:srgbClr val="FF00EB"/>
                    </a:solidFill>
                  </a:rPr>
                  <a:t>] </a:t>
                </a:r>
                <a:r>
                  <a:rPr lang="en-US" sz="2400" dirty="0"/>
                  <a:t>}</a:t>
                </a:r>
              </a:p>
              <a:p>
                <a:r>
                  <a:rPr lang="en-US" b="1" dirty="0"/>
                  <a:t>Return</a:t>
                </a:r>
                <a:r>
                  <a:rPr lang="en-US" dirty="0"/>
                  <a:t> D</a:t>
                </a:r>
                <a:r>
                  <a:rPr lang="en-US" baseline="30000" dirty="0"/>
                  <a:t>(n)</a:t>
                </a:r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944497" y="2179500"/>
            <a:ext cx="1952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/>
                </a:solidFill>
              </a:rPr>
              <a:t>The base case checks out: the only path through zero other vertices are edges directly from u to v.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6176963"/>
            <a:ext cx="860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is a bottom-up </a:t>
            </a:r>
            <a:r>
              <a:rPr lang="en-US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F6E6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Dynamic programming</a:t>
            </a:r>
            <a:r>
              <a:rPr lang="en-US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dirty="0"/>
              <a:t> algorithm. </a:t>
            </a:r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6105832" y="3056663"/>
            <a:ext cx="838665" cy="173234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DC46-EED1-2D49-B961-71A122BD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105"/>
            <a:ext cx="7886700" cy="1325563"/>
          </a:xfrm>
        </p:spPr>
        <p:txBody>
          <a:bodyPr/>
          <a:lstStyle/>
          <a:p>
            <a:r>
              <a:rPr lang="en-US" dirty="0"/>
              <a:t>We’ve basically just shown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5668"/>
            <a:ext cx="8268215" cy="4962202"/>
          </a:xfrm>
        </p:spPr>
        <p:txBody>
          <a:bodyPr>
            <a:normAutofit/>
          </a:bodyPr>
          <a:lstStyle/>
          <a:p>
            <a:r>
              <a:rPr lang="en-US" dirty="0"/>
              <a:t>Theorem:</a:t>
            </a:r>
          </a:p>
          <a:p>
            <a:pPr marL="457200" lvl="1" indent="0">
              <a:buNone/>
            </a:pPr>
            <a:r>
              <a:rPr lang="en-US" dirty="0"/>
              <a:t>If there are </a:t>
            </a:r>
            <a:r>
              <a:rPr lang="en-US" dirty="0">
                <a:solidFill>
                  <a:srgbClr val="CF6E6C"/>
                </a:solidFill>
              </a:rPr>
              <a:t>no negative cycles </a:t>
            </a:r>
            <a:r>
              <a:rPr lang="en-US" dirty="0"/>
              <a:t>in a weighted directed graph G, then the Floyd-</a:t>
            </a:r>
            <a:r>
              <a:rPr lang="en-US" dirty="0" err="1"/>
              <a:t>Warshall</a:t>
            </a:r>
            <a:r>
              <a:rPr lang="en-US" dirty="0"/>
              <a:t> algorithm, running on G, returns a matrix D</a:t>
            </a:r>
            <a:r>
              <a:rPr lang="en-US" baseline="30000" dirty="0"/>
              <a:t>(n)</a:t>
            </a:r>
            <a:r>
              <a:rPr lang="en-US" dirty="0"/>
              <a:t> so that</a:t>
            </a:r>
            <a:r>
              <a:rPr lang="en-US" dirty="0">
                <a:solidFill>
                  <a:schemeClr val="accent4"/>
                </a:solidFill>
              </a:rPr>
              <a:t>: </a:t>
            </a:r>
          </a:p>
          <a:p>
            <a:pPr marL="0" indent="0" algn="ctr">
              <a:buNone/>
            </a:pPr>
            <a:r>
              <a:rPr lang="en-US" sz="2400" dirty="0"/>
              <a:t>D</a:t>
            </a:r>
            <a:r>
              <a:rPr lang="en-US" sz="2400" baseline="30000" dirty="0"/>
              <a:t>(n)</a:t>
            </a:r>
            <a:r>
              <a:rPr lang="en-US" sz="2400" dirty="0"/>
              <a:t>[</a:t>
            </a:r>
            <a:r>
              <a:rPr lang="en-US" sz="2400" dirty="0" err="1"/>
              <a:t>u,v</a:t>
            </a:r>
            <a:r>
              <a:rPr lang="en-US" sz="2400" dirty="0"/>
              <a:t>] = distance between u and v in G.</a:t>
            </a:r>
          </a:p>
          <a:p>
            <a:pPr marL="0" indent="0" algn="ctr">
              <a:buNone/>
            </a:pPr>
            <a:endParaRPr lang="en-US" sz="2000" dirty="0"/>
          </a:p>
          <a:p>
            <a:r>
              <a:rPr lang="en-US" dirty="0"/>
              <a:t>Running time: O(n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Better than running Bellman-Ford n times!</a:t>
            </a:r>
          </a:p>
          <a:p>
            <a:endParaRPr lang="en-US" dirty="0"/>
          </a:p>
          <a:p>
            <a:r>
              <a:rPr lang="en-US" dirty="0"/>
              <a:t>Storage: </a:t>
            </a:r>
          </a:p>
          <a:p>
            <a:pPr lvl="1"/>
            <a:r>
              <a:rPr lang="en-US" dirty="0"/>
              <a:t>Need to store </a:t>
            </a:r>
            <a:r>
              <a:rPr lang="en-US" b="1" dirty="0"/>
              <a:t>two</a:t>
            </a:r>
            <a:r>
              <a:rPr lang="en-US" dirty="0"/>
              <a:t> n-by-n arrays, and the original graph.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marL="914400" lvl="2" indent="0" algn="ctr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3847" y="3694735"/>
            <a:ext cx="1595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7030A0"/>
                </a:solidFill>
              </a:rPr>
              <a:t>Work out the details of a proof!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7579" y="6299172"/>
            <a:ext cx="687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As with Bellman-Ford, we don’t really need to store all n of the D</a:t>
            </a:r>
            <a:r>
              <a:rPr lang="en-US" baseline="30000" dirty="0">
                <a:solidFill>
                  <a:schemeClr val="accent4"/>
                </a:solidFill>
              </a:rPr>
              <a:t>(k)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005" y="3648767"/>
            <a:ext cx="1084743" cy="10000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31B40-F861-6B44-B9C4-41FA87C9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8E20C4-F8B3-2D4A-9FD2-AC58488B55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116" y="4918409"/>
            <a:ext cx="1446632" cy="1983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AAE3BB-F1F3-244E-8683-BEA39F84987E}"/>
              </a:ext>
            </a:extLst>
          </p:cNvPr>
          <p:cNvSpPr txBox="1"/>
          <p:nvPr/>
        </p:nvSpPr>
        <p:spPr>
          <a:xfrm>
            <a:off x="6807487" y="4546665"/>
            <a:ext cx="2271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We don’t even need two, just one array is fine. Why?</a:t>
            </a:r>
            <a:endParaRPr lang="en-US" baseline="30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6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there </a:t>
            </a:r>
            <a:r>
              <a:rPr lang="en-US" i="1" dirty="0"/>
              <a:t>are</a:t>
            </a:r>
            <a:r>
              <a:rPr lang="en-US" dirty="0"/>
              <a:t> negative cycles?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Just like Bellman-Ford, Floyd-</a:t>
            </a:r>
            <a:r>
              <a:rPr lang="en-US" dirty="0" err="1"/>
              <a:t>Warshall</a:t>
            </a:r>
            <a:r>
              <a:rPr lang="en-US" dirty="0"/>
              <a:t> can detect negative cycles: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“Negative cycle” means that there’s some v so that there is a path from v to v that has cost &lt; 0.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Aka, D</a:t>
            </a:r>
            <a:r>
              <a:rPr lang="en-US" baseline="30000" dirty="0">
                <a:solidFill>
                  <a:schemeClr val="accent4"/>
                </a:solidFill>
              </a:rPr>
              <a:t>(n)</a:t>
            </a:r>
            <a:r>
              <a:rPr lang="en-US" dirty="0">
                <a:solidFill>
                  <a:schemeClr val="accent4"/>
                </a:solidFill>
              </a:rPr>
              <a:t>[</a:t>
            </a:r>
            <a:r>
              <a:rPr lang="en-US" dirty="0" err="1">
                <a:solidFill>
                  <a:schemeClr val="accent4"/>
                </a:solidFill>
              </a:rPr>
              <a:t>v,v</a:t>
            </a:r>
            <a:r>
              <a:rPr lang="en-US" dirty="0">
                <a:solidFill>
                  <a:schemeClr val="accent4"/>
                </a:solidFill>
              </a:rPr>
              <a:t>] &lt; 0.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Algorithm: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Run Floyd-</a:t>
            </a:r>
            <a:r>
              <a:rPr lang="en-US" dirty="0" err="1">
                <a:solidFill>
                  <a:schemeClr val="accent4"/>
                </a:solidFill>
              </a:rPr>
              <a:t>Warshall</a:t>
            </a:r>
            <a:r>
              <a:rPr lang="en-US" dirty="0">
                <a:solidFill>
                  <a:schemeClr val="accent4"/>
                </a:solidFill>
              </a:rPr>
              <a:t> as before.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there is some v so that D</a:t>
            </a:r>
            <a:r>
              <a:rPr lang="en-US" baseline="30000" dirty="0">
                <a:solidFill>
                  <a:schemeClr val="accent4"/>
                </a:solidFill>
              </a:rPr>
              <a:t>(n)</a:t>
            </a:r>
            <a:r>
              <a:rPr lang="en-US" dirty="0">
                <a:solidFill>
                  <a:schemeClr val="accent4"/>
                </a:solidFill>
              </a:rPr>
              <a:t>[</a:t>
            </a:r>
            <a:r>
              <a:rPr lang="en-US" dirty="0" err="1">
                <a:solidFill>
                  <a:schemeClr val="accent4"/>
                </a:solidFill>
              </a:rPr>
              <a:t>v,v</a:t>
            </a:r>
            <a:r>
              <a:rPr lang="en-US" dirty="0">
                <a:solidFill>
                  <a:schemeClr val="accent4"/>
                </a:solidFill>
              </a:rPr>
              <a:t>] &lt; 0:</a:t>
            </a:r>
          </a:p>
          <a:p>
            <a:pPr lvl="2"/>
            <a:r>
              <a:rPr lang="en-US" sz="2400" b="1" dirty="0">
                <a:solidFill>
                  <a:schemeClr val="accent4"/>
                </a:solidFill>
              </a:rPr>
              <a:t>return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Courier" charset="0"/>
                <a:ea typeface="Courier" charset="0"/>
                <a:cs typeface="Courier" charset="0"/>
              </a:rPr>
              <a:t>negative cycle.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B7CB8-1BE0-B746-8021-EE3D0405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Floyd-</a:t>
            </a:r>
            <a:r>
              <a:rPr lang="en-US" dirty="0" err="1"/>
              <a:t>Warshall</a:t>
            </a:r>
            <a:r>
              <a:rPr lang="en-US" dirty="0"/>
              <a:t> algorithm is another example of </a:t>
            </a:r>
            <a:r>
              <a:rPr lang="en-US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.</a:t>
            </a:r>
          </a:p>
          <a:p>
            <a:r>
              <a:rPr lang="en-US" dirty="0"/>
              <a:t>It computes All Pairs Shortest Paths in a directed weighted graph in time O(n</a:t>
            </a:r>
            <a:r>
              <a:rPr lang="en-US" baseline="30000" dirty="0"/>
              <a:t>3</a:t>
            </a:r>
            <a:r>
              <a:rPr lang="en-US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71695-FD66-9749-803C-D6B39769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62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6088-4925-6C4F-BA98-46B2B8E3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do better than O(n</a:t>
            </a:r>
            <a:r>
              <a:rPr lang="en-US" baseline="30000" dirty="0"/>
              <a:t>3</a:t>
            </a:r>
            <a:r>
              <a:rPr lang="en-US" dirty="0"/>
              <a:t>)?</a:t>
            </a:r>
            <a:br>
              <a:rPr lang="en-US" dirty="0"/>
            </a:br>
            <a:r>
              <a:rPr lang="en-US" sz="2700" dirty="0"/>
              <a:t>Nothing on this slide is required knowledge for this class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CC85C-5A7A-CB4B-BFDF-8453E1A34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63" y="1690689"/>
            <a:ext cx="8343073" cy="4351338"/>
          </a:xfrm>
        </p:spPr>
        <p:txBody>
          <a:bodyPr>
            <a:normAutofit/>
          </a:bodyPr>
          <a:lstStyle/>
          <a:p>
            <a:r>
              <a:rPr lang="en-US" dirty="0"/>
              <a:t>There is an algorithm that runs in time O(n</a:t>
            </a:r>
            <a:r>
              <a:rPr lang="en-US" baseline="30000" dirty="0"/>
              <a:t>3</a:t>
            </a:r>
            <a:r>
              <a:rPr lang="en-US" dirty="0"/>
              <a:t>/log</a:t>
            </a:r>
            <a:r>
              <a:rPr lang="en-US" baseline="30000" dirty="0"/>
              <a:t>100</a:t>
            </a:r>
            <a:r>
              <a:rPr lang="en-US" dirty="0"/>
              <a:t>(n)).</a:t>
            </a:r>
          </a:p>
          <a:p>
            <a:pPr lvl="1"/>
            <a:r>
              <a:rPr lang="en-US" i="1" dirty="0">
                <a:solidFill>
                  <a:schemeClr val="accent4"/>
                </a:solidFill>
              </a:rPr>
              <a:t>[Williams, “Faster APSP via Circuit Complexity”, STOC 2014]</a:t>
            </a:r>
          </a:p>
          <a:p>
            <a:r>
              <a:rPr lang="en-US" dirty="0"/>
              <a:t>If you can come up with an algorithm for All-Pairs-Shortest-Path that runs in time O(n</a:t>
            </a:r>
            <a:r>
              <a:rPr lang="en-US" baseline="30000" dirty="0"/>
              <a:t>2.99</a:t>
            </a:r>
            <a:r>
              <a:rPr lang="en-US" dirty="0"/>
              <a:t>), that would be a really big deal.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Let me know if you can!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See </a:t>
            </a:r>
            <a:r>
              <a:rPr lang="en-US" i="1" dirty="0">
                <a:solidFill>
                  <a:schemeClr val="accent4"/>
                </a:solidFill>
              </a:rPr>
              <a:t>[</a:t>
            </a:r>
            <a:r>
              <a:rPr lang="en-US" i="1" dirty="0" err="1">
                <a:solidFill>
                  <a:schemeClr val="accent4"/>
                </a:solidFill>
              </a:rPr>
              <a:t>Abboud</a:t>
            </a:r>
            <a:r>
              <a:rPr lang="en-US" i="1" dirty="0">
                <a:solidFill>
                  <a:schemeClr val="accent4"/>
                </a:solidFill>
              </a:rPr>
              <a:t>, </a:t>
            </a:r>
            <a:r>
              <a:rPr lang="en-US" i="1" dirty="0" err="1">
                <a:solidFill>
                  <a:schemeClr val="accent4"/>
                </a:solidFill>
              </a:rPr>
              <a:t>Vassilevska</a:t>
            </a:r>
            <a:r>
              <a:rPr lang="en-US" i="1" dirty="0">
                <a:solidFill>
                  <a:schemeClr val="accent4"/>
                </a:solidFill>
              </a:rPr>
              <a:t>-Williams, “Popular conjectures imply strong lower bounds for dynamic problems”, FOCS 2014] </a:t>
            </a:r>
            <a:r>
              <a:rPr lang="en-US" dirty="0">
                <a:solidFill>
                  <a:schemeClr val="accent4"/>
                </a:solidFill>
              </a:rPr>
              <a:t>for some evidence that this is a very difficult problem!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9A6AE-A37B-B54D-938A-69C89FBE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00950" cy="4351338"/>
          </a:xfrm>
        </p:spPr>
        <p:txBody>
          <a:bodyPr/>
          <a:lstStyle/>
          <a:p>
            <a:r>
              <a:rPr lang="en-US" dirty="0"/>
              <a:t>Two shortest-path algorithms: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Bellman-Ford for single-source shortest path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Floyd-</a:t>
            </a:r>
            <a:r>
              <a:rPr lang="en-US" dirty="0" err="1">
                <a:solidFill>
                  <a:schemeClr val="accent4"/>
                </a:solidFill>
              </a:rPr>
              <a:t>Warshall</a:t>
            </a:r>
            <a:r>
              <a:rPr lang="en-US" dirty="0">
                <a:solidFill>
                  <a:schemeClr val="accent4"/>
                </a:solidFill>
              </a:rPr>
              <a:t> for all-pairs shortest path</a:t>
            </a:r>
          </a:p>
          <a:p>
            <a:r>
              <a:rPr lang="en-US" b="1" i="1" dirty="0">
                <a:solidFill>
                  <a:srgbClr val="CF6E6C"/>
                </a:solidFill>
              </a:rPr>
              <a:t>Dynamic programming!</a:t>
            </a:r>
          </a:p>
          <a:p>
            <a:pPr lvl="1"/>
            <a:r>
              <a:rPr lang="en-US" dirty="0"/>
              <a:t>This is a fancy name for:</a:t>
            </a:r>
          </a:p>
          <a:p>
            <a:pPr lvl="2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Break up an optimization problem into smaller problems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The optimal solutions to the sub-problems should be sub-solutions to the original problem.</a:t>
            </a:r>
          </a:p>
          <a:p>
            <a:pPr lvl="2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Build the optimal solution iteratively by filling in a table of sub-solutions.</a:t>
            </a:r>
          </a:p>
          <a:p>
            <a:pPr lvl="3"/>
            <a:r>
              <a:rPr lang="en-US" dirty="0">
                <a:solidFill>
                  <a:schemeClr val="accent4"/>
                </a:solidFill>
              </a:rPr>
              <a:t>Take advantage of overlapping sub-problems!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84AB6-0F2A-AB42-8C54-63A52BF3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2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r>
              <a:rPr lang="en-US" dirty="0"/>
              <a:t>More examples of </a:t>
            </a:r>
            <a:r>
              <a:rPr lang="en-US" b="1" i="1" dirty="0">
                <a:solidFill>
                  <a:srgbClr val="CF6E6C"/>
                </a:solidFill>
              </a:rPr>
              <a:t>dynamic programming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 pre-lecture exercise for next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419" y="2480284"/>
            <a:ext cx="3425213" cy="2071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6705" y="2800965"/>
            <a:ext cx="2963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We will stop bullets with </a:t>
            </a:r>
            <a:r>
              <a:rPr lang="en-US">
                <a:solidFill>
                  <a:schemeClr val="accent4"/>
                </a:solidFill>
              </a:rPr>
              <a:t>our action-packed coding </a:t>
            </a:r>
            <a:r>
              <a:rPr lang="en-US" dirty="0">
                <a:solidFill>
                  <a:schemeClr val="accent4"/>
                </a:solidFill>
              </a:rPr>
              <a:t>skills, and also maybe find longest common subsequences.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3E95E-3F8D-9F46-B8CE-F9EBB76B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0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(-) Slower than Dijkstra’s algorithm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(+) Can handle negative edge weights.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Can be useful if you want to say that some edges are actively good to take, rather than costly.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Can be useful as a building block in other algorithms.</a:t>
            </a:r>
          </a:p>
          <a:p>
            <a:pPr lvl="1"/>
            <a:endParaRPr lang="en-US" b="1" dirty="0">
              <a:solidFill>
                <a:schemeClr val="accent5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/>
              <a:t>(+) Allows for some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flexibility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if the weights change.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We’ll see what this means later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3D24D-2614-A045-A775-8774DBC9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2726-1625-1D48-938C-A194C6675D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6E6F-C0EA-AC4A-AA78-975ACC42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Negative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315D1-1200-C444-A872-06882B81B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80219" cy="435133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negative cycle </a:t>
            </a:r>
            <a:r>
              <a:rPr lang="en-US" dirty="0"/>
              <a:t>is a cycle whose edge weights sum to a negative number.</a:t>
            </a:r>
          </a:p>
          <a:p>
            <a:r>
              <a:rPr lang="en-US" dirty="0"/>
              <a:t>Shortest paths aren’t defined when there are negative cycles!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4A515-026A-044A-A1EE-10E95A5A4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EE34-B5EC-3346-996B-F676A1369648}" type="slidenum">
              <a:rPr lang="en-US" smtClean="0"/>
              <a:t>8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8E4FB3-F38D-FF4B-8B14-F288D2E67B79}"/>
              </a:ext>
            </a:extLst>
          </p:cNvPr>
          <p:cNvGrpSpPr/>
          <p:nvPr/>
        </p:nvGrpSpPr>
        <p:grpSpPr>
          <a:xfrm>
            <a:off x="1920681" y="3976339"/>
            <a:ext cx="3318095" cy="2562574"/>
            <a:chOff x="628649" y="4221367"/>
            <a:chExt cx="3382952" cy="247461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4270015-DA50-F640-AEF4-89E7423A1C8B}"/>
                </a:ext>
              </a:extLst>
            </p:cNvPr>
            <p:cNvSpPr/>
            <p:nvPr/>
          </p:nvSpPr>
          <p:spPr>
            <a:xfrm>
              <a:off x="645738" y="4221367"/>
              <a:ext cx="692332" cy="67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E53B29-0366-4943-8E84-BD2881218B0F}"/>
                </a:ext>
              </a:extLst>
            </p:cNvPr>
            <p:cNvSpPr/>
            <p:nvPr/>
          </p:nvSpPr>
          <p:spPr>
            <a:xfrm>
              <a:off x="3319269" y="5248978"/>
              <a:ext cx="692332" cy="67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6F10326-F3D2-6546-9889-52D903984EE4}"/>
                </a:ext>
              </a:extLst>
            </p:cNvPr>
            <p:cNvSpPr/>
            <p:nvPr/>
          </p:nvSpPr>
          <p:spPr>
            <a:xfrm>
              <a:off x="876515" y="6016717"/>
              <a:ext cx="692332" cy="67926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DC96957-E055-EA4F-80F9-3DDFE15A1981}"/>
                </a:ext>
              </a:extLst>
            </p:cNvPr>
            <p:cNvCxnSpPr>
              <a:cxnSpLocks/>
              <a:stCxn id="5" idx="6"/>
              <a:endCxn id="6" idx="1"/>
            </p:cNvCxnSpPr>
            <p:nvPr/>
          </p:nvCxnSpPr>
          <p:spPr>
            <a:xfrm>
              <a:off x="1338070" y="4561001"/>
              <a:ext cx="2082589" cy="787453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71377A0-61B5-9045-8F30-2C9E1758D190}"/>
                </a:ext>
              </a:extLst>
            </p:cNvPr>
            <p:cNvCxnSpPr>
              <a:cxnSpLocks/>
              <a:stCxn id="6" idx="3"/>
              <a:endCxn id="7" idx="6"/>
            </p:cNvCxnSpPr>
            <p:nvPr/>
          </p:nvCxnSpPr>
          <p:spPr>
            <a:xfrm flipH="1">
              <a:off x="1568847" y="5828770"/>
              <a:ext cx="1851812" cy="527581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0D9A27E-2726-AE43-BECE-5237E5B1B8C0}"/>
                </a:ext>
              </a:extLst>
            </p:cNvPr>
            <p:cNvCxnSpPr>
              <a:cxnSpLocks/>
              <a:stCxn id="7" idx="0"/>
              <a:endCxn id="5" idx="4"/>
            </p:cNvCxnSpPr>
            <p:nvPr/>
          </p:nvCxnSpPr>
          <p:spPr>
            <a:xfrm flipH="1" flipV="1">
              <a:off x="991904" y="4900635"/>
              <a:ext cx="230777" cy="1116082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519E2F-67A2-DC44-BE95-3B6A91AA2BF2}"/>
                </a:ext>
              </a:extLst>
            </p:cNvPr>
            <p:cNvSpPr txBox="1"/>
            <p:nvPr/>
          </p:nvSpPr>
          <p:spPr>
            <a:xfrm>
              <a:off x="2030402" y="4377415"/>
              <a:ext cx="83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</a:rPr>
                <a:t>-10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F8DD52-932B-BC43-AECF-EAFEB68DA2E9}"/>
                </a:ext>
              </a:extLst>
            </p:cNvPr>
            <p:cNvSpPr txBox="1"/>
            <p:nvPr/>
          </p:nvSpPr>
          <p:spPr>
            <a:xfrm>
              <a:off x="2407613" y="6135426"/>
              <a:ext cx="83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824399-AF44-894C-9E7E-44F07CB76C70}"/>
                </a:ext>
              </a:extLst>
            </p:cNvPr>
            <p:cNvSpPr txBox="1"/>
            <p:nvPr/>
          </p:nvSpPr>
          <p:spPr>
            <a:xfrm>
              <a:off x="628649" y="5279856"/>
              <a:ext cx="839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</a:rPr>
                <a:t>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3F9BA8A-D519-DB47-B862-00FC3EE6A391}"/>
              </a:ext>
            </a:extLst>
          </p:cNvPr>
          <p:cNvSpPr txBox="1"/>
          <p:nvPr/>
        </p:nvSpPr>
        <p:spPr>
          <a:xfrm>
            <a:off x="5793219" y="5097555"/>
            <a:ext cx="300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The shortest path from A to B has cost…negative infinity?</a:t>
            </a:r>
          </a:p>
        </p:txBody>
      </p:sp>
    </p:spTree>
    <p:extLst>
      <p:ext uri="{BB962C8B-B14F-4D97-AF65-F5344CB8AC3E}">
        <p14:creationId xmlns:p14="http://schemas.microsoft.com/office/powerpoint/2010/main" val="40772551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(-) Slower than Dijkstra’s algorithm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(+) Can handle negative edge weights.</a:t>
            </a:r>
          </a:p>
          <a:p>
            <a:pPr lvl="1"/>
            <a:r>
              <a:rPr lang="en-US" dirty="0">
                <a:solidFill>
                  <a:srgbClr val="CF6E6C"/>
                </a:solidFill>
              </a:rPr>
              <a:t>Can </a:t>
            </a:r>
            <a:r>
              <a:rPr lang="en-US" b="1" dirty="0">
                <a:solidFill>
                  <a:srgbClr val="CF6E6C"/>
                </a:solidFill>
              </a:rPr>
              <a:t>detect</a:t>
            </a:r>
            <a:r>
              <a:rPr lang="en-US" dirty="0">
                <a:solidFill>
                  <a:srgbClr val="CF6E6C"/>
                </a:solidFill>
              </a:rPr>
              <a:t> negative cycles!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Can be useful if you want to say that some edges are actively good to take, rather than costly.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Can be useful as a building block in other algorithms.</a:t>
            </a:r>
          </a:p>
          <a:p>
            <a:pPr lvl="1"/>
            <a:endParaRPr lang="en-US" b="1" dirty="0">
              <a:solidFill>
                <a:schemeClr val="accent5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/>
              <a:t>(+) Allows for some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flexibility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if the weights change.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We’ll see what this means later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3D24D-2614-A045-A775-8774DBC9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2726-1625-1D48-938C-A194C6675D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85811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7912</TotalTime>
  <Words>5828</Words>
  <Application>Microsoft Macintosh PowerPoint</Application>
  <PresentationFormat>On-screen Show (4:3)</PresentationFormat>
  <Paragraphs>1283</Paragraphs>
  <Slides>66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Bell MT</vt:lpstr>
      <vt:lpstr>Calibri</vt:lpstr>
      <vt:lpstr>Calibri Light</vt:lpstr>
      <vt:lpstr>Cambria Math</vt:lpstr>
      <vt:lpstr>Chalkboard</vt:lpstr>
      <vt:lpstr>Courier</vt:lpstr>
      <vt:lpstr>Office Theme</vt:lpstr>
      <vt:lpstr>Lecture 12</vt:lpstr>
      <vt:lpstr>Announcements</vt:lpstr>
      <vt:lpstr>Today</vt:lpstr>
      <vt:lpstr>Recall</vt:lpstr>
      <vt:lpstr>Last time</vt:lpstr>
      <vt:lpstr>Dijkstra Drawbacks</vt:lpstr>
      <vt:lpstr>Bellman-Ford algorithm</vt:lpstr>
      <vt:lpstr>Aside: Negative Cycles</vt:lpstr>
      <vt:lpstr>Bellman-Ford algorithm</vt:lpstr>
      <vt:lpstr>Bellman-Ford vs. Dijkstra</vt:lpstr>
      <vt:lpstr>Bellman-Ford</vt:lpstr>
      <vt:lpstr>Bellman-Ford</vt:lpstr>
      <vt:lpstr>Bellman-Ford</vt:lpstr>
      <vt:lpstr>Bellman-Ford</vt:lpstr>
      <vt:lpstr>Bellman-Ford</vt:lpstr>
      <vt:lpstr>Interpretation of d(i)</vt:lpstr>
      <vt:lpstr>Why does Bellman-Ford work?</vt:lpstr>
      <vt:lpstr>Aside: simple paths Assume there is no negative cycle.</vt:lpstr>
      <vt:lpstr>Why does it work?</vt:lpstr>
      <vt:lpstr>Bellman-Ford* algorithm</vt:lpstr>
      <vt:lpstr>Note on implementation</vt:lpstr>
      <vt:lpstr>Bellman-Ford take-aways</vt:lpstr>
      <vt:lpstr>BF with negative cycles </vt:lpstr>
      <vt:lpstr>BF with negative cycles </vt:lpstr>
      <vt:lpstr>Negative cycles in Bellman-Ford</vt:lpstr>
      <vt:lpstr>Bellman-Ford algorithm</vt:lpstr>
      <vt:lpstr>Important thing about B-F for the rest of this lecture</vt:lpstr>
      <vt:lpstr>Bellman-Ford is an example of… Dynamic Programming!</vt:lpstr>
      <vt:lpstr>Pre-Lecture exercise: How not to compute Fibonacci Numbers</vt:lpstr>
      <vt:lpstr>Candidate algorithm</vt:lpstr>
      <vt:lpstr>What’s going on? Consider Fib(8)</vt:lpstr>
      <vt:lpstr>Maybe this would be better:</vt:lpstr>
      <vt:lpstr>This was an example of…</vt:lpstr>
      <vt:lpstr>What is dynamic programming?</vt:lpstr>
      <vt:lpstr>Elements of dynamic programming</vt:lpstr>
      <vt:lpstr>Elements of dynamic programming</vt:lpstr>
      <vt:lpstr>Elements of dynamic programming</vt:lpstr>
      <vt:lpstr>Two ways to think about and/or implement DP algorithms</vt:lpstr>
      <vt:lpstr>Bottom up approach what we just saw.</vt:lpstr>
      <vt:lpstr>Bottom up approach what we just saw.</vt:lpstr>
      <vt:lpstr>Top down approach</vt:lpstr>
      <vt:lpstr>Example of top-down Fibonacci</vt:lpstr>
      <vt:lpstr>Memo-ization visualization</vt:lpstr>
      <vt:lpstr>Memo-ization Visualization ctd</vt:lpstr>
      <vt:lpstr>What have we learned?</vt:lpstr>
      <vt:lpstr>Why “dynamic programming” ?</vt:lpstr>
      <vt:lpstr>Why “dynamic programming” ?</vt:lpstr>
      <vt:lpstr>Floyd-Warshall Algorithm Another example of DP</vt:lpstr>
      <vt:lpstr>PowerPoint Presentation</vt:lpstr>
      <vt:lpstr>Optimal substructure</vt:lpstr>
      <vt:lpstr>Optimal substructure</vt:lpstr>
      <vt:lpstr>Optimal substructure</vt:lpstr>
      <vt:lpstr>How can we find D(k)[u,v] using D(k-1)?</vt:lpstr>
      <vt:lpstr>How can we find D(k)[u,v] using D(k-1)?</vt:lpstr>
      <vt:lpstr>How can we find D(k)[u,v] using D(k-1)?</vt:lpstr>
      <vt:lpstr>Case 2 continued</vt:lpstr>
      <vt:lpstr>How can we find D(k)[u,v] using D(k-1)?</vt:lpstr>
      <vt:lpstr>How can we find D(k)[u,v] using D(k-1)?</vt:lpstr>
      <vt:lpstr>How can we find D(k)[u,v] using D(k-1)?</vt:lpstr>
      <vt:lpstr>Floyd-Warshall algorithm</vt:lpstr>
      <vt:lpstr>We’ve basically just shown</vt:lpstr>
      <vt:lpstr>What if there are negative cycles?</vt:lpstr>
      <vt:lpstr>What have we learned?</vt:lpstr>
      <vt:lpstr>Can we do better than O(n3)? Nothing on this slide is required knowledge for this class</vt:lpstr>
      <vt:lpstr>Recap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</dc:title>
  <dc:creator>Mary Katherine Wootters</dc:creator>
  <cp:lastModifiedBy>Nima Anari</cp:lastModifiedBy>
  <cp:revision>185</cp:revision>
  <cp:lastPrinted>2019-02-25T21:11:03Z</cp:lastPrinted>
  <dcterms:created xsi:type="dcterms:W3CDTF">2017-05-13T04:05:16Z</dcterms:created>
  <dcterms:modified xsi:type="dcterms:W3CDTF">2022-02-20T16:55:57Z</dcterms:modified>
</cp:coreProperties>
</file>