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8" r:id="rId3"/>
    <p:sldId id="306" r:id="rId4"/>
    <p:sldId id="328" r:id="rId5"/>
    <p:sldId id="257" r:id="rId6"/>
    <p:sldId id="259" r:id="rId7"/>
    <p:sldId id="260" r:id="rId8"/>
    <p:sldId id="261" r:id="rId9"/>
    <p:sldId id="286" r:id="rId10"/>
    <p:sldId id="327" r:id="rId11"/>
    <p:sldId id="262" r:id="rId12"/>
    <p:sldId id="263" r:id="rId13"/>
    <p:sldId id="264" r:id="rId14"/>
    <p:sldId id="265" r:id="rId15"/>
    <p:sldId id="266" r:id="rId16"/>
    <p:sldId id="285" r:id="rId17"/>
    <p:sldId id="267" r:id="rId18"/>
    <p:sldId id="268" r:id="rId19"/>
    <p:sldId id="269" r:id="rId20"/>
    <p:sldId id="270" r:id="rId21"/>
    <p:sldId id="271" r:id="rId22"/>
    <p:sldId id="299" r:id="rId23"/>
    <p:sldId id="272" r:id="rId24"/>
    <p:sldId id="322" r:id="rId25"/>
    <p:sldId id="287" r:id="rId26"/>
    <p:sldId id="273" r:id="rId27"/>
    <p:sldId id="290" r:id="rId28"/>
    <p:sldId id="291" r:id="rId29"/>
    <p:sldId id="274" r:id="rId30"/>
    <p:sldId id="275" r:id="rId31"/>
    <p:sldId id="323" r:id="rId32"/>
    <p:sldId id="276" r:id="rId33"/>
    <p:sldId id="277" r:id="rId34"/>
    <p:sldId id="278" r:id="rId35"/>
    <p:sldId id="280" r:id="rId36"/>
    <p:sldId id="300" r:id="rId37"/>
    <p:sldId id="281" r:id="rId38"/>
    <p:sldId id="301" r:id="rId39"/>
    <p:sldId id="302" r:id="rId40"/>
    <p:sldId id="321" r:id="rId41"/>
    <p:sldId id="303" r:id="rId42"/>
    <p:sldId id="304" r:id="rId43"/>
    <p:sldId id="305" r:id="rId44"/>
    <p:sldId id="308" r:id="rId45"/>
    <p:sldId id="307" r:id="rId46"/>
    <p:sldId id="309" r:id="rId47"/>
    <p:sldId id="310" r:id="rId48"/>
    <p:sldId id="311" r:id="rId49"/>
    <p:sldId id="313" r:id="rId50"/>
    <p:sldId id="314" r:id="rId51"/>
    <p:sldId id="315" r:id="rId52"/>
    <p:sldId id="316" r:id="rId53"/>
    <p:sldId id="317" r:id="rId54"/>
    <p:sldId id="294" r:id="rId55"/>
    <p:sldId id="295" r:id="rId56"/>
    <p:sldId id="318" r:id="rId57"/>
    <p:sldId id="319" r:id="rId58"/>
    <p:sldId id="297" r:id="rId59"/>
    <p:sldId id="296" r:id="rId60"/>
    <p:sldId id="29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92789"/>
  </p:normalViewPr>
  <p:slideViewPr>
    <p:cSldViewPr snapToGrid="0" snapToObjects="1">
      <p:cViewPr varScale="1">
        <p:scale>
          <a:sx n="114" d="100"/>
          <a:sy n="114" d="100"/>
        </p:scale>
        <p:origin x="1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EE7D-9BA9-584B-91CC-AE143B513D8E}" type="datetimeFigureOut">
              <a:rPr lang="en-US" smtClean="0"/>
              <a:t>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F906A-332C-FF4D-90AE-385C5545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5B36-363E-4C40-9A42-00F726CC1755}" type="datetimeFigureOut">
              <a:rPr lang="en-US" smtClean="0"/>
              <a:t>1/22/22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D841-B791-BC4E-BB7B-773CB5D67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3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23D3FA-A147-584B-9C3F-377E443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04E-50EF-644B-A4E7-7F8F64E5A98B}" type="datetime1">
              <a:rPr lang="en-US" smtClean="0"/>
              <a:t>1/22/22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732341-DC43-0244-8BAD-02212678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454E17-291A-9B4A-B77E-7BDF113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D36F-0E82-4B44-BD1D-C80683BF0DB2}" type="datetime1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1D8B-726A-5A47-BB02-986ADF145D2C}" type="datetime1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DB5-46FF-1A47-94E4-7B4DE357A1C5}" type="datetime1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792-6C47-2542-8699-BB865DA99899}" type="datetime1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0544-EAF0-2E49-8D38-42411FC49FFC}" type="datetime1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E367-A50D-1845-A3AF-0699281DF1D9}" type="datetime1">
              <a:rPr lang="en-US" smtClean="0"/>
              <a:t>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B2E0-6C22-FA46-BE82-CD993121FE33}" type="datetime1">
              <a:rPr lang="en-US" smtClean="0"/>
              <a:t>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B7C-C5D8-6F40-B08E-B0F68D642422}" type="datetime1">
              <a:rPr lang="en-US" smtClean="0"/>
              <a:t>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96ED-3BDB-B348-AF28-C076A0489537}" type="datetime1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F51F-F7BA-0B4F-BEB2-83D43C31E1C9}" type="datetime1">
              <a:rPr lang="en-US" smtClean="0"/>
              <a:t>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B2F3-7490-564D-8548-6F1142181EB7}" type="datetime1">
              <a:rPr lang="en-US" smtClean="0"/>
              <a:t>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13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22.tiff"/><Relationship Id="rId12" Type="http://schemas.openxmlformats.org/officeDocument/2006/relationships/image" Target="../media/image26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5.tiff"/><Relationship Id="rId5" Type="http://schemas.openxmlformats.org/officeDocument/2006/relationships/image" Target="../media/image16.tiff"/><Relationship Id="rId10" Type="http://schemas.openxmlformats.org/officeDocument/2006/relationships/image" Target="../media/image15.png"/><Relationship Id="rId4" Type="http://schemas.openxmlformats.org/officeDocument/2006/relationships/image" Target="../media/image15.tiff"/><Relationship Id="rId9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tiff"/><Relationship Id="rId7" Type="http://schemas.openxmlformats.org/officeDocument/2006/relationships/image" Target="../media/image33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23.tiff"/><Relationship Id="rId9" Type="http://schemas.openxmlformats.org/officeDocument/2006/relationships/image" Target="../media/image3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iff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7.tiff"/><Relationship Id="rId7" Type="http://schemas.openxmlformats.org/officeDocument/2006/relationships/image" Target="../media/image51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tiff"/><Relationship Id="rId4" Type="http://schemas.openxmlformats.org/officeDocument/2006/relationships/image" Target="../media/image55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7.tiff"/><Relationship Id="rId7" Type="http://schemas.openxmlformats.org/officeDocument/2006/relationships/image" Target="../media/image51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Sorting lower bounds and O(n)-time sorting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D5197-B1B1-3D4B-9980-85D2407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C48B-EB9B-004E-927F-2CA12795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F3B3-F68D-6341-A93B-A0AAD519C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want to sort an array of items.</a:t>
            </a:r>
          </a:p>
          <a:p>
            <a:r>
              <a:rPr lang="en-US" dirty="0"/>
              <a:t>You can’t access the items’ values directly: you can only compare two items and find out which is bigger or smaller.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EB28-275C-A041-9FBB-79E8169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79"/>
          </a:xfrm>
        </p:spPr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587" y="2028671"/>
            <a:ext cx="2497185" cy="2827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6579" y="4851380"/>
            <a:ext cx="3506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a </a:t>
            </a:r>
            <a:r>
              <a:rPr lang="en-US" dirty="0">
                <a:solidFill>
                  <a:schemeClr val="accent4"/>
                </a:solidFill>
              </a:rPr>
              <a:t>genie</a:t>
            </a:r>
            <a:r>
              <a:rPr lang="en-US" dirty="0"/>
              <a:t> who knows what the right order is.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genie can answer YES/NO questions of the form: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 is [this] bigger than [that]?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4089246"/>
            <a:ext cx="1853442" cy="239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175" y="6299422"/>
            <a:ext cx="12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Algorithm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637" y="2187767"/>
            <a:ext cx="637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sort these items. </a:t>
            </a:r>
          </a:p>
          <a:p>
            <a:r>
              <a:rPr lang="en-US" dirty="0"/>
              <a:t>There’s some ordering on them, but we don’t know what it is.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7" y="1236939"/>
            <a:ext cx="810776" cy="810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1236939"/>
            <a:ext cx="813389" cy="8133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6" y="1166917"/>
            <a:ext cx="808236" cy="808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13" y="1260803"/>
            <a:ext cx="804865" cy="8048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1236939"/>
            <a:ext cx="852594" cy="852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2" y="1213172"/>
            <a:ext cx="822761" cy="8227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3557" y="3192195"/>
            <a:ext cx="48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  bigger than          ?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2916478"/>
            <a:ext cx="813389" cy="813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2972194"/>
            <a:ext cx="822761" cy="8227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4885572" y="3051100"/>
            <a:ext cx="1522015" cy="1417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98154" y="4502509"/>
            <a:ext cx="212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069748" y="3794955"/>
            <a:ext cx="646156" cy="6700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1417" y="5653091"/>
            <a:ext cx="2871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The algorithm’s job is to output </a:t>
            </a:r>
            <a:r>
              <a:rPr lang="en-US" sz="2000">
                <a:solidFill>
                  <a:schemeClr val="accent5"/>
                </a:solidFill>
              </a:rPr>
              <a:t>a correctly sorted </a:t>
            </a:r>
            <a:r>
              <a:rPr lang="en-US" sz="2000" dirty="0">
                <a:solidFill>
                  <a:schemeClr val="accent5"/>
                </a:solidFill>
              </a:rPr>
              <a:t>list of all the objects.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439" y="1016561"/>
            <a:ext cx="440756" cy="4407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42738" y="1066739"/>
            <a:ext cx="2956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           is shorthand for</a:t>
            </a:r>
          </a:p>
          <a:p>
            <a:endParaRPr lang="en-US" sz="1000" dirty="0">
              <a:solidFill>
                <a:schemeClr val="accent5"/>
              </a:solidFill>
            </a:endParaRPr>
          </a:p>
          <a:p>
            <a:r>
              <a:rPr lang="en-US" sz="1600" dirty="0">
                <a:solidFill>
                  <a:schemeClr val="accent5"/>
                </a:solidFill>
              </a:rPr>
              <a:t> “the first thing in the input list”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28931-518B-304D-A5CA-6B74B121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/>
      <p:bldP spid="3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6270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All the sorting algorithms we have seen work like this.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56373" y="18310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857" y="1687939"/>
            <a:ext cx="273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5"/>
                </a:solidFill>
              </a:rPr>
              <a:t>QuickSort</a:t>
            </a:r>
            <a:r>
              <a:rPr lang="en-US" sz="2000" dirty="0"/>
              <a:t>:</a:t>
            </a:r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341" y="3096537"/>
            <a:ext cx="1659320" cy="1878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1" y="2991056"/>
            <a:ext cx="1378424" cy="1781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78775" y="2933236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5751" y="2774009"/>
            <a:ext cx="489086" cy="5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8601" y="277400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8775" y="3673712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8775" y="4422990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8312" y="3590805"/>
            <a:ext cx="466526" cy="581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1376" y="4360005"/>
            <a:ext cx="493462" cy="596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8601" y="3622228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8601" y="438855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1914" y="2835834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1914" y="3621196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233" y="4388559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27302" y="183124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32679" y="183817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90042" y="1914561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3785" y="5602300"/>
            <a:ext cx="705201" cy="718565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4938" y="5733933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etc.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5243" y="1481638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2E788-A1D9-9C4F-B67D-ADADCC7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01 0.53889 " pathEditMode="relative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111 L 0.3658 0.54884 " pathEditMode="relative" ptsTypes="A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48148E-6 L -0.30469 0.54722 " pathEditMode="relative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813" y="316885"/>
            <a:ext cx="7177404" cy="1325563"/>
          </a:xfrm>
        </p:spPr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861" y="1828715"/>
            <a:ext cx="860287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Theorem: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deterministic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randomized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  <a:p>
            <a:r>
              <a:rPr lang="en-US" dirty="0"/>
              <a:t>How might we prove this?</a:t>
            </a:r>
          </a:p>
          <a:p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Consider all comparison-based algorithms, one-by-one, and analyze them.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Don’t do that.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8" y="263528"/>
            <a:ext cx="1117600" cy="137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8096">
            <a:off x="6321734" y="3588032"/>
            <a:ext cx="202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This covers all the sorting algorithms we know!!!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328" y="5809014"/>
            <a:ext cx="516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Instead, argue that all comparison-based sorting algorithms give rise to a </a:t>
            </a:r>
            <a:r>
              <a:rPr lang="en-US" b="1" dirty="0">
                <a:solidFill>
                  <a:schemeClr val="accent4"/>
                </a:solidFill>
              </a:rPr>
              <a:t>decision tree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r>
              <a:rPr lang="en-US" dirty="0">
                <a:solidFill>
                  <a:schemeClr val="accent4"/>
                </a:solidFill>
              </a:rPr>
              <a:t>Then analyze decision trees.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D3280-C672-A044-A2F7-A1E6AD7B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21" y="158390"/>
            <a:ext cx="8865441" cy="71268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Decision trees</a:t>
            </a:r>
            <a:endParaRPr lang="en-US" sz="4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024" y="1506406"/>
            <a:ext cx="1308577" cy="1481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9" y="1079034"/>
            <a:ext cx="810776" cy="81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108" y="996967"/>
            <a:ext cx="852594" cy="85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43" y="1039325"/>
            <a:ext cx="822761" cy="822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83" y="1957998"/>
            <a:ext cx="246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these three things.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8843" y="1824675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979787" y="1794344"/>
            <a:ext cx="1619056" cy="627561"/>
            <a:chOff x="3979787" y="1794344"/>
            <a:chExt cx="1619056" cy="627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≤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787" y="1889810"/>
              <a:ext cx="532095" cy="5320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1282" y="1794344"/>
              <a:ext cx="627561" cy="627561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552752" y="2501923"/>
            <a:ext cx="940289" cy="6783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2201" y="2496347"/>
            <a:ext cx="1378862" cy="5991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7509" y="2548195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8590" y="244955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3121644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2" y="3222220"/>
            <a:ext cx="552990" cy="55299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95477" y="3934129"/>
            <a:ext cx="833378" cy="5696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994" y="3936451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8" y="4560732"/>
            <a:ext cx="678420" cy="6784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51" y="4676550"/>
            <a:ext cx="528286" cy="528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04" y="4614521"/>
            <a:ext cx="624631" cy="6246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86925" y="3175656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611" y="4523147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241533" y="387658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9636" y="3888572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625" y="4496667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76034" y="469001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74" y="4556100"/>
            <a:ext cx="627561" cy="62756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3316770" y="5228902"/>
            <a:ext cx="1070391" cy="775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55365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997094" y="525430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76034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804" y="6064023"/>
            <a:ext cx="678420" cy="6784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51" y="6157605"/>
            <a:ext cx="528286" cy="5282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391" y="6076397"/>
            <a:ext cx="624631" cy="6246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82298" y="5985023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63" y="6046053"/>
            <a:ext cx="678420" cy="6784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15" y="6157605"/>
            <a:ext cx="528286" cy="5282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48" y="6076396"/>
            <a:ext cx="624631" cy="62463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3340" y="5969886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558381" y="3139078"/>
            <a:ext cx="105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etc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6127A-822C-BE49-B8C4-4FEFF817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1" grpId="0"/>
      <p:bldP spid="24" grpId="0"/>
      <p:bldP spid="28" grpId="0"/>
      <p:bldP spid="29" grpId="0" animBg="1"/>
      <p:bldP spid="31" grpId="0"/>
      <p:bldP spid="33" grpId="0"/>
      <p:bldP spid="34" grpId="0"/>
      <p:bldP spid="37" grpId="0"/>
      <p:bldP spid="39" grpId="0"/>
      <p:bldP spid="45" grpId="0" animBg="1"/>
      <p:bldP spid="49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64" y="262547"/>
            <a:ext cx="7886700" cy="1325563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58498" y="1226869"/>
            <a:ext cx="4125533" cy="2655277"/>
            <a:chOff x="2084198" y="1903075"/>
            <a:chExt cx="4672399" cy="316458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3988662" y="3815195"/>
            <a:ext cx="404343" cy="82952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8214094" y="3829305"/>
            <a:ext cx="614769" cy="156693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76088" y="4665261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279" y="4786190"/>
            <a:ext cx="287594" cy="300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21" y="4711833"/>
            <a:ext cx="384394" cy="4012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21" y="4721752"/>
            <a:ext cx="342770" cy="35779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03504" y="5441055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1" y="5548917"/>
            <a:ext cx="287594" cy="300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37" y="5487627"/>
            <a:ext cx="384394" cy="4012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7" y="5497546"/>
            <a:ext cx="342770" cy="35779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980767" y="5450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97" y="5588670"/>
            <a:ext cx="287594" cy="300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45" y="5497546"/>
            <a:ext cx="384394" cy="4012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71" y="5519877"/>
            <a:ext cx="342770" cy="35779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132100" y="465053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301" y="4784068"/>
            <a:ext cx="287594" cy="300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732" y="4711833"/>
            <a:ext cx="384394" cy="4012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033" y="4707025"/>
            <a:ext cx="342770" cy="35779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8055903" y="5387082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43" y="5520607"/>
            <a:ext cx="287594" cy="3002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26" y="5453834"/>
            <a:ext cx="384394" cy="40124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863" y="5459308"/>
            <a:ext cx="342770" cy="357795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>
            <a:off x="6928875" y="380204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962157" y="383161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18015" y="375199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503150" y="382251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447123" y="379748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757308" y="382478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6416" y="1357748"/>
            <a:ext cx="34228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nodes correspond to yes/no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Each internal node has two children, one for “yes” and one for “no.”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Leaf nodes correspond to outputs.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case, all possible orderings of the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Running an algorithm on a particular input corresponds to a particular path through the tree.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5134416" y="177441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1E854-7D33-794A-977C-0C9AC14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7134132" y="3494642"/>
            <a:ext cx="1107423" cy="54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5" y="-16438"/>
            <a:ext cx="8993889" cy="549778"/>
          </a:xfrm>
        </p:spPr>
        <p:txBody>
          <a:bodyPr>
            <a:noAutofit/>
          </a:bodyPr>
          <a:lstStyle/>
          <a:p>
            <a:r>
              <a:rPr lang="en-US" sz="3200" dirty="0"/>
              <a:t>Comparison-based algorithms look like decision trees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43" y="879169"/>
            <a:ext cx="616748" cy="61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5" y="803363"/>
            <a:ext cx="648558" cy="64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230" y="842673"/>
            <a:ext cx="625864" cy="625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449" y="1520170"/>
            <a:ext cx="226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Example: Sort these three things using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93" y="854628"/>
            <a:ext cx="484438" cy="484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15" y="817412"/>
            <a:ext cx="491599" cy="491599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4" idx="2"/>
          </p:cNvCxnSpPr>
          <p:nvPr/>
        </p:nvCxnSpPr>
        <p:spPr>
          <a:xfrm>
            <a:off x="4481764" y="1358457"/>
            <a:ext cx="264232" cy="4705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1835" y="1453600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81" y="1790335"/>
            <a:ext cx="484438" cy="484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36" y="1785671"/>
            <a:ext cx="491599" cy="4915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62695" y="73169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27" name="Straight Connector 26"/>
          <p:cNvCxnSpPr>
            <a:stCxn id="14" idx="2"/>
          </p:cNvCxnSpPr>
          <p:nvPr/>
        </p:nvCxnSpPr>
        <p:spPr>
          <a:xfrm flipH="1">
            <a:off x="2244472" y="1358457"/>
            <a:ext cx="2237292" cy="5233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1730" y="160259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6" y="1818093"/>
            <a:ext cx="484438" cy="484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45" y="1854126"/>
            <a:ext cx="491599" cy="49159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015535" y="2276021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3906" y="2235740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12208" y="2275665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955" y="22846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7839" y="2207210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5839" y="223407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96665" y="2255011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252" y="2275665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506" y="2540394"/>
            <a:ext cx="491599" cy="4915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70525" y="2482189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274134" y="3129292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44061" y="3042562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51059" y="3099485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23870" y="295849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20" y="3539971"/>
            <a:ext cx="484438" cy="4844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075" y="3535307"/>
            <a:ext cx="491599" cy="49159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7111674" y="402565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60045" y="39853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83978" y="395684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91978" y="398371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14" y="3634681"/>
            <a:ext cx="484438" cy="4844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69" y="3630017"/>
            <a:ext cx="491599" cy="49159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3372168" y="412036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820539" y="408008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44472" y="405155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52472" y="407842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602" y="3584928"/>
            <a:ext cx="509424" cy="5094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2535158"/>
            <a:ext cx="509424" cy="5094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80" y="3507130"/>
            <a:ext cx="509424" cy="50942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952985" y="4655153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629" y="4682463"/>
            <a:ext cx="484438" cy="4844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08" y="4657477"/>
            <a:ext cx="509424" cy="5094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31" y="4640932"/>
            <a:ext cx="491599" cy="49159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624246" y="4298692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16" y="4288074"/>
            <a:ext cx="484438" cy="484438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7026335" y="4809728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96262" y="4722998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503260" y="4779921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76071" y="4638929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1104" y="4169970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92" y="4262025"/>
            <a:ext cx="509424" cy="50942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-176173" y="4376404"/>
            <a:ext cx="1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Then we’re done (after some base-case stuff)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60470" y="4034971"/>
            <a:ext cx="104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Now </a:t>
            </a:r>
            <a:r>
              <a:rPr lang="en-US" dirty="0" err="1">
                <a:solidFill>
                  <a:schemeClr val="accent5"/>
                </a:solidFill>
              </a:rPr>
              <a:t>recurse</a:t>
            </a:r>
            <a:r>
              <a:rPr lang="en-US" dirty="0">
                <a:solidFill>
                  <a:schemeClr val="accent5"/>
                </a:solidFill>
              </a:rPr>
              <a:t> on 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616255" y="3139926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48" y="5350140"/>
            <a:ext cx="509424" cy="509424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5767876" y="5789895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78510" y="5749614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58340" y="5721084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3338" y="5747950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215" y="5268954"/>
            <a:ext cx="484438" cy="48443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70" y="5264043"/>
            <a:ext cx="509424" cy="509424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8379798" y="5703798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90432" y="5663517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470262" y="5634987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05260" y="5661853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90" y="5156443"/>
            <a:ext cx="484438" cy="484438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306516" y="860697"/>
            <a:ext cx="2210938" cy="525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56" y="902227"/>
            <a:ext cx="484438" cy="48443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87" y="842872"/>
            <a:ext cx="509424" cy="50942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41" y="860697"/>
            <a:ext cx="491599" cy="49159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987741" y="512057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26261" y="6224472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34" y="6251782"/>
            <a:ext cx="484438" cy="4844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61" y="6240901"/>
            <a:ext cx="509424" cy="50942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16" y="6219538"/>
            <a:ext cx="491599" cy="491599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6924372" y="6159518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683" y="6210676"/>
            <a:ext cx="484438" cy="4844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33" y="6167790"/>
            <a:ext cx="509424" cy="50942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27" y="6154584"/>
            <a:ext cx="491599" cy="49159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3805030" y="5883671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39655" y="5841344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83337" y="5983932"/>
            <a:ext cx="276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In either case, we’re done (after some base case stuff and returning recursive calls).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99093" y="2660301"/>
            <a:ext cx="160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etc...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1F93B-142A-B54D-850C-36F39C1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4" grpId="0"/>
      <p:bldP spid="19" grpId="0"/>
      <p:bldP spid="26" grpId="0"/>
      <p:bldP spid="28" grpId="0"/>
      <p:bldP spid="39" grpId="0"/>
      <p:bldP spid="40" grpId="0"/>
      <p:bldP spid="41" grpId="0"/>
      <p:bldP spid="42" grpId="0"/>
      <p:bldP spid="45" grpId="0"/>
      <p:bldP spid="48" grpId="0"/>
      <p:bldP spid="50" grpId="0"/>
      <p:bldP spid="52" grpId="0"/>
      <p:bldP spid="57" grpId="0"/>
      <p:bldP spid="58" grpId="0"/>
      <p:bldP spid="63" grpId="0"/>
      <p:bldP spid="64" grpId="0"/>
      <p:bldP spid="68" grpId="0" animBg="1"/>
      <p:bldP spid="72" grpId="0"/>
      <p:bldP spid="73" grpId="0"/>
      <p:bldP spid="77" grpId="0"/>
      <p:bldP spid="79" grpId="0"/>
      <p:bldP spid="80" grpId="0"/>
      <p:bldP spid="82" grpId="0"/>
      <p:bldP spid="83" grpId="0"/>
      <p:bldP spid="85" grpId="0"/>
      <p:bldP spid="89" grpId="0"/>
      <p:bldP spid="90" grpId="0"/>
      <p:bldP spid="98" grpId="0"/>
      <p:bldP spid="99" grpId="0"/>
      <p:bldP spid="106" grpId="0" animBg="1"/>
      <p:bldP spid="110" grpId="0"/>
      <p:bldP spid="111" grpId="0" animBg="1"/>
      <p:bldP spid="115" grpId="0" animBg="1"/>
      <p:bldP spid="119" grpId="0"/>
      <p:bldP spid="120" grpId="0"/>
      <p:bldP spid="121" grpId="0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99" y="67492"/>
            <a:ext cx="8755087" cy="1178335"/>
          </a:xfrm>
        </p:spPr>
        <p:txBody>
          <a:bodyPr>
            <a:noAutofit/>
          </a:bodyPr>
          <a:lstStyle/>
          <a:p>
            <a:r>
              <a:rPr lang="en-US" sz="3600" dirty="0"/>
              <a:t>Q: What’s the runtime on a particular input?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54239" y="6275936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296" y="6383798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72" y="6322508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32" y="6332427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85151" y="223823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08951" y="1444583"/>
            <a:ext cx="303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E6769"/>
                </a:solidFill>
              </a:rPr>
              <a:t>If we take this path through the tree, the runtime is </a:t>
            </a:r>
          </a:p>
          <a:p>
            <a:pPr algn="ctr"/>
            <a:r>
              <a:rPr lang="en-US" sz="2000" b="1" dirty="0" err="1">
                <a:solidFill>
                  <a:srgbClr val="DE6769"/>
                </a:solidFill>
              </a:rPr>
              <a:t>Ω</a:t>
            </a:r>
            <a:r>
              <a:rPr lang="en-US" sz="2000" b="1" dirty="0">
                <a:solidFill>
                  <a:srgbClr val="DE6769"/>
                </a:solidFill>
              </a:rPr>
              <a:t>(length of the path).</a:t>
            </a: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4275191" y="1952415"/>
            <a:ext cx="1533760" cy="1372037"/>
          </a:xfrm>
          <a:prstGeom prst="straightConnector1">
            <a:avLst/>
          </a:prstGeom>
          <a:ln w="9525">
            <a:solidFill>
              <a:srgbClr val="DE676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6670" y="1125054"/>
            <a:ext cx="332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At least the length of the path from the root to the corresponding leaf.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808D5-89C5-4248-ABCF-ECB119F1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62" y="75524"/>
            <a:ext cx="7886700" cy="1178335"/>
          </a:xfrm>
        </p:spPr>
        <p:txBody>
          <a:bodyPr>
            <a:normAutofit fontScale="90000"/>
          </a:bodyPr>
          <a:lstStyle/>
          <a:p>
            <a:r>
              <a:rPr lang="en-US" dirty="0"/>
              <a:t>Q: What’s the worst-case runtime?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908234" y="6243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91" y="6351836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7" y="6290546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27" y="6300465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6887" y="996857"/>
            <a:ext cx="65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A: At least </a:t>
            </a:r>
            <a:r>
              <a:rPr lang="en-US" sz="2800" dirty="0" err="1"/>
              <a:t>Ω</a:t>
            </a:r>
            <a:r>
              <a:rPr lang="en-US" sz="2800" dirty="0"/>
              <a:t>(length of the longest path).</a:t>
            </a:r>
          </a:p>
        </p:txBody>
      </p:sp>
      <p:sp>
        <p:nvSpPr>
          <p:cNvPr id="3" name="Freeform 2"/>
          <p:cNvSpPr/>
          <p:nvPr/>
        </p:nvSpPr>
        <p:spPr>
          <a:xfrm>
            <a:off x="3068566" y="2150533"/>
            <a:ext cx="1283301" cy="4080934"/>
          </a:xfrm>
          <a:custGeom>
            <a:avLst/>
            <a:gdLst>
              <a:gd name="connsiteX0" fmla="*/ 1283301 w 1283301"/>
              <a:gd name="connsiteY0" fmla="*/ 0 h 4080934"/>
              <a:gd name="connsiteX1" fmla="*/ 792234 w 1283301"/>
              <a:gd name="connsiteY1" fmla="*/ 677334 h 4080934"/>
              <a:gd name="connsiteX2" fmla="*/ 775301 w 1283301"/>
              <a:gd name="connsiteY2" fmla="*/ 1049867 h 4080934"/>
              <a:gd name="connsiteX3" fmla="*/ 1097034 w 1283301"/>
              <a:gd name="connsiteY3" fmla="*/ 1625600 h 4080934"/>
              <a:gd name="connsiteX4" fmla="*/ 1029301 w 1283301"/>
              <a:gd name="connsiteY4" fmla="*/ 1913467 h 4080934"/>
              <a:gd name="connsiteX5" fmla="*/ 368901 w 1283301"/>
              <a:gd name="connsiteY5" fmla="*/ 2540000 h 4080934"/>
              <a:gd name="connsiteX6" fmla="*/ 724501 w 1283301"/>
              <a:gd name="connsiteY6" fmla="*/ 2794000 h 4080934"/>
              <a:gd name="connsiteX7" fmla="*/ 1130901 w 1283301"/>
              <a:gd name="connsiteY7" fmla="*/ 2946400 h 4080934"/>
              <a:gd name="connsiteX8" fmla="*/ 419701 w 1283301"/>
              <a:gd name="connsiteY8" fmla="*/ 3318934 h 4080934"/>
              <a:gd name="connsiteX9" fmla="*/ 1080101 w 1283301"/>
              <a:gd name="connsiteY9" fmla="*/ 3572934 h 4080934"/>
              <a:gd name="connsiteX10" fmla="*/ 13301 w 1283301"/>
              <a:gd name="connsiteY10" fmla="*/ 3860800 h 4080934"/>
              <a:gd name="connsiteX11" fmla="*/ 453567 w 1283301"/>
              <a:gd name="connsiteY11" fmla="*/ 4080934 h 408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301" h="4080934">
                <a:moveTo>
                  <a:pt x="1283301" y="0"/>
                </a:moveTo>
                <a:cubicBezTo>
                  <a:pt x="1080101" y="251178"/>
                  <a:pt x="876901" y="502356"/>
                  <a:pt x="792234" y="677334"/>
                </a:cubicBezTo>
                <a:cubicBezTo>
                  <a:pt x="707567" y="852312"/>
                  <a:pt x="724501" y="891823"/>
                  <a:pt x="775301" y="1049867"/>
                </a:cubicBezTo>
                <a:cubicBezTo>
                  <a:pt x="826101" y="1207911"/>
                  <a:pt x="1054701" y="1481667"/>
                  <a:pt x="1097034" y="1625600"/>
                </a:cubicBezTo>
                <a:cubicBezTo>
                  <a:pt x="1139367" y="1769533"/>
                  <a:pt x="1150657" y="1761067"/>
                  <a:pt x="1029301" y="1913467"/>
                </a:cubicBezTo>
                <a:cubicBezTo>
                  <a:pt x="907945" y="2065867"/>
                  <a:pt x="419701" y="2393244"/>
                  <a:pt x="368901" y="2540000"/>
                </a:cubicBezTo>
                <a:cubicBezTo>
                  <a:pt x="318101" y="2686756"/>
                  <a:pt x="597501" y="2726267"/>
                  <a:pt x="724501" y="2794000"/>
                </a:cubicBezTo>
                <a:cubicBezTo>
                  <a:pt x="851501" y="2861733"/>
                  <a:pt x="1181701" y="2858911"/>
                  <a:pt x="1130901" y="2946400"/>
                </a:cubicBezTo>
                <a:cubicBezTo>
                  <a:pt x="1080101" y="3033889"/>
                  <a:pt x="428168" y="3214512"/>
                  <a:pt x="419701" y="3318934"/>
                </a:cubicBezTo>
                <a:cubicBezTo>
                  <a:pt x="411234" y="3423356"/>
                  <a:pt x="1147834" y="3482623"/>
                  <a:pt x="1080101" y="3572934"/>
                </a:cubicBezTo>
                <a:cubicBezTo>
                  <a:pt x="1012368" y="3663245"/>
                  <a:pt x="117723" y="3776133"/>
                  <a:pt x="13301" y="3860800"/>
                </a:cubicBezTo>
                <a:cubicBezTo>
                  <a:pt x="-91121" y="3945467"/>
                  <a:pt x="453567" y="4080934"/>
                  <a:pt x="453567" y="4080934"/>
                </a:cubicBezTo>
              </a:path>
            </a:pathLst>
          </a:custGeom>
          <a:noFill/>
          <a:ln w="76200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258" flipH="1">
            <a:off x="450847" y="5144908"/>
            <a:ext cx="2633452" cy="2331361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D5F2CCBC-403B-9F49-ACB5-02D7A2AC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26" y="211376"/>
            <a:ext cx="7886700" cy="927577"/>
          </a:xfrm>
        </p:spPr>
        <p:txBody>
          <a:bodyPr/>
          <a:lstStyle/>
          <a:p>
            <a:r>
              <a:rPr lang="en-US" dirty="0"/>
              <a:t>How long is the longest path?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1626" y="1690689"/>
            <a:ext cx="4994524" cy="3672881"/>
            <a:chOff x="382694" y="1690689"/>
            <a:chExt cx="7672018" cy="4715425"/>
          </a:xfrm>
        </p:grpSpPr>
        <p:grpSp>
          <p:nvGrpSpPr>
            <p:cNvPr id="4" name="Group 3"/>
            <p:cNvGrpSpPr/>
            <p:nvPr/>
          </p:nvGrpSpPr>
          <p:grpSpPr>
            <a:xfrm>
              <a:off x="2509233" y="1690689"/>
              <a:ext cx="4125533" cy="2655277"/>
              <a:chOff x="2084198" y="1903075"/>
              <a:chExt cx="4672399" cy="316458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602851" y="2515571"/>
                <a:ext cx="557548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560997" y="2515571"/>
                <a:ext cx="53891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229064" y="2686220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30456" y="2561846"/>
                <a:ext cx="1073893" cy="42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2471" y="1903075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82120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158288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4972802" y="3771807"/>
                <a:ext cx="10436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33722" y="3676270"/>
                <a:ext cx="863639" cy="773871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38494" y="3899241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21316" y="3782161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2601274" y="3760129"/>
                <a:ext cx="679466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81337" y="3760129"/>
                <a:ext cx="264944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229533" y="3782161"/>
                <a:ext cx="1290773" cy="36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32886" y="3928216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85500" y="4386727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3069" y="4369256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84050" y="4403869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84198" y="4408894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>
              <a:off x="969548" y="4157737"/>
              <a:ext cx="1463246" cy="135786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64829" y="4293125"/>
              <a:ext cx="798108" cy="63686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82694" y="5515597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85" y="5636526"/>
              <a:ext cx="287594" cy="300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227" y="5562169"/>
              <a:ext cx="384394" cy="4012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27" y="5572088"/>
              <a:ext cx="342770" cy="35779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959857" y="4956679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9048" y="5077608"/>
              <a:ext cx="287594" cy="300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598" y="5020070"/>
              <a:ext cx="384394" cy="401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0483" y="5063518"/>
              <a:ext cx="342770" cy="35779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854239" y="5904875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7296" y="6012737"/>
              <a:ext cx="287594" cy="300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772" y="5951447"/>
              <a:ext cx="384394" cy="401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8232" y="5961366"/>
              <a:ext cx="342770" cy="35779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231502" y="591479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832" y="6052490"/>
              <a:ext cx="287594" cy="300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680" y="5961366"/>
              <a:ext cx="384394" cy="40124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706" y="5983697"/>
              <a:ext cx="342770" cy="35779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382835" y="511435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036" y="5247888"/>
              <a:ext cx="287594" cy="300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6467" y="5175653"/>
              <a:ext cx="384394" cy="40124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768" y="5170845"/>
              <a:ext cx="342770" cy="35779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881004" y="4929993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8444" y="5063518"/>
              <a:ext cx="287594" cy="3002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527" y="4996745"/>
              <a:ext cx="384394" cy="4012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964" y="5002219"/>
              <a:ext cx="342770" cy="357795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5179610" y="426586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12892" y="429543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8750" y="4215817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753885" y="4286330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697858" y="4261309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08043" y="4288604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4951980" y="1801504"/>
            <a:ext cx="4225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is a binary tree with at least _____ leaves.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shallowest tree with </a:t>
            </a:r>
            <a:r>
              <a:rPr lang="en-US" sz="2400" dirty="0">
                <a:solidFill>
                  <a:srgbClr val="DE6769"/>
                </a:solidFill>
              </a:rPr>
              <a:t>n! </a:t>
            </a:r>
            <a:r>
              <a:rPr lang="en-US" sz="2400" dirty="0"/>
              <a:t>leaves is the completely balanced one, which has depth ______.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So in all such trees, the longest path is at least </a:t>
            </a:r>
            <a:r>
              <a:rPr lang="en-US" sz="2400" dirty="0">
                <a:solidFill>
                  <a:srgbClr val="DE6769"/>
                </a:solidFill>
              </a:rPr>
              <a:t>log(n!).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163448" y="2123142"/>
            <a:ext cx="5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n!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55224" y="3981708"/>
            <a:ext cx="8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E6769"/>
                </a:solidFill>
              </a:rPr>
              <a:t>log(n!)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7120" y="5651851"/>
            <a:ext cx="533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n! is about (n/e)</a:t>
            </a:r>
            <a:r>
              <a:rPr lang="en-US" sz="2400" baseline="30000" dirty="0"/>
              <a:t>n</a:t>
            </a:r>
            <a:r>
              <a:rPr lang="en-US" sz="2400" dirty="0"/>
              <a:t> (</a:t>
            </a:r>
            <a:r>
              <a:rPr lang="en-US" sz="2400" dirty="0" err="1"/>
              <a:t>Stirling’s</a:t>
            </a:r>
            <a:r>
              <a:rPr lang="en-US" sz="2400" dirty="0"/>
              <a:t> approx.</a:t>
            </a:r>
            <a:r>
              <a:rPr lang="en-US" sz="2400" b="1" dirty="0"/>
              <a:t>*</a:t>
            </a:r>
            <a:r>
              <a:rPr lang="en-US" sz="2400" dirty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log(n!) is about n log(n/e) = </a:t>
            </a:r>
            <a:r>
              <a:rPr lang="en-US" sz="2400" dirty="0" err="1"/>
              <a:t>Ω</a:t>
            </a:r>
            <a:r>
              <a:rPr lang="en-US" sz="2400" dirty="0"/>
              <a:t>(n log(n)).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92928" y="5776491"/>
            <a:ext cx="342276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Conclusion</a:t>
            </a:r>
            <a:r>
              <a:rPr lang="en-US" sz="2000" dirty="0">
                <a:solidFill>
                  <a:srgbClr val="7030A0"/>
                </a:solidFill>
              </a:rPr>
              <a:t>: the longest path has length at least </a:t>
            </a:r>
            <a:r>
              <a:rPr lang="en-US" sz="2000" dirty="0" err="1">
                <a:solidFill>
                  <a:srgbClr val="7030A0"/>
                </a:solidFill>
              </a:rPr>
              <a:t>Ω</a:t>
            </a:r>
            <a:r>
              <a:rPr lang="en-US" sz="2000" dirty="0">
                <a:solidFill>
                  <a:srgbClr val="7030A0"/>
                </a:solidFill>
              </a:rPr>
              <a:t>(n log(n)).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74" y="87360"/>
            <a:ext cx="415246" cy="5555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404120" y="14469"/>
            <a:ext cx="16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being sloppy about floors  and ceilings!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79590" y="948237"/>
            <a:ext cx="40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want a statement: in all such trees, the longest path is at least 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6506"/>
            <a:ext cx="8964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Stirling’s</a:t>
            </a:r>
            <a:r>
              <a:rPr lang="en-US" sz="1200" dirty="0"/>
              <a:t> approximation is a bit more complicated than this, but this is good enough for the asymptotic result we want.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18EE0E13-8D6C-CD45-810D-E3532030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bldLvl="2"/>
      <p:bldP spid="58" grpId="0"/>
      <p:bldP spid="59" grpId="0"/>
      <p:bldP spid="60" grpId="0" uiExpand="1" build="p"/>
      <p:bldP spid="61" grpId="0" animBg="1"/>
      <p:bldP spid="6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81198CB-F894-244E-B9F5-A1ADC40F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3609976"/>
            <a:ext cx="4864100" cy="311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6723"/>
          </a:xfrm>
        </p:spPr>
        <p:txBody>
          <a:bodyPr>
            <a:normAutofit/>
          </a:bodyPr>
          <a:lstStyle/>
          <a:p>
            <a:r>
              <a:rPr lang="en-US" dirty="0"/>
              <a:t>See “In-person Logistics” Ed post for changes to the course</a:t>
            </a:r>
          </a:p>
          <a:p>
            <a:r>
              <a:rPr lang="en-US" dirty="0"/>
              <a:t>About that homework 2 …</a:t>
            </a:r>
            <a:br>
              <a:rPr lang="en-US" dirty="0"/>
            </a:br>
            <a:r>
              <a:rPr lang="en-US" dirty="0"/>
              <a:t>Tarsiers </a:t>
            </a:r>
            <a:r>
              <a:rPr lang="en-US" dirty="0">
                <a:sym typeface="Wingdings" pitchFamily="2" charset="2"/>
              </a:rPr>
              <a:t> Quokkas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0E9A-7025-D146-B4D4-22994EAA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501778"/>
            <a:ext cx="8858037" cy="53874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 recap:</a:t>
            </a:r>
          </a:p>
          <a:p>
            <a:pPr lvl="1"/>
            <a:r>
              <a:rPr lang="en-US" dirty="0"/>
              <a:t>Any deterministic comparison-based algorithm can be represented as a decision tree with n! leaves.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The worst-case running time is at least the depth of the decision tree.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All decision trees with n! leaves have depth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any comparison-based sorting algorithm must have worst-case running time at least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933" y="311769"/>
            <a:ext cx="1117600" cy="1378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A498-D4A3-EE49-82EC-A5E8A1F2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2" y="5672667"/>
            <a:ext cx="2937935" cy="13875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E6769"/>
                </a:solidFill>
              </a:rPr>
              <a:t>\end{Aside}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</a:t>
            </a:r>
            <a:r>
              <a:rPr lang="en-US" dirty="0" err="1"/>
              <a:t>QuickSort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Proof:</a:t>
            </a:r>
          </a:p>
          <a:p>
            <a:pPr lvl="1"/>
            <a:r>
              <a:rPr lang="en-US" dirty="0"/>
              <a:t>(same ideas as deterministic case)</a:t>
            </a:r>
          </a:p>
          <a:p>
            <a:pPr lvl="1"/>
            <a:r>
              <a:rPr lang="en-US" dirty="0"/>
              <a:t>(you are not responsible for this proof in this class)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6885" y="5468499"/>
            <a:ext cx="247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Try to prove this yourself!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2807"/>
            <a:ext cx="897467" cy="11073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5448" y="386342"/>
            <a:ext cx="914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DE6769"/>
                </a:solidFill>
              </a:rPr>
              <a:t>Aside: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/>
              <a:t>What about randomized algorithms?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DA3D2-C0E6-0A4B-96F2-C0CF9F12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83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896224"/>
            <a:ext cx="8858037" cy="53874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6" y="365126"/>
            <a:ext cx="1326776" cy="16370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 that’s bad news</a:t>
            </a:r>
            <a:endParaRPr lang="en-US" dirty="0">
              <a:solidFill>
                <a:srgbClr val="DE676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FE3DB-D385-4842-863D-DAAE2F20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1419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99" y="2139567"/>
            <a:ext cx="7741655" cy="962785"/>
          </a:xfrm>
        </p:spPr>
        <p:txBody>
          <a:bodyPr>
            <a:normAutofit/>
          </a:bodyPr>
          <a:lstStyle/>
          <a:p>
            <a:r>
              <a:rPr lang="en-US" sz="2400" dirty="0"/>
              <a:t>This is one of the cool things about lower bounds like this: we know when we can declare victory!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355" y="234901"/>
            <a:ext cx="7886700" cy="162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On the bright side,</a:t>
            </a:r>
          </a:p>
          <a:p>
            <a:r>
              <a:rPr lang="en-US" dirty="0" err="1"/>
              <a:t>MergeSort</a:t>
            </a:r>
            <a:r>
              <a:rPr lang="en-US" dirty="0"/>
              <a:t> is optimal!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543" y="3386616"/>
            <a:ext cx="2028874" cy="2857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E37B3-AA56-1246-86B5-898E7F8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29" y="130547"/>
            <a:ext cx="7886700" cy="1325563"/>
          </a:xfrm>
        </p:spPr>
        <p:txBody>
          <a:bodyPr/>
          <a:lstStyle/>
          <a:p>
            <a:r>
              <a:rPr lang="en-US" dirty="0"/>
              <a:t>But what about </a:t>
            </a:r>
            <a:r>
              <a:rPr lang="en-US" dirty="0" err="1"/>
              <a:t>StickSort</a:t>
            </a:r>
            <a:r>
              <a:rPr lang="en-US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937" y="1499510"/>
            <a:ext cx="7533564" cy="169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StickSort</a:t>
            </a:r>
            <a:r>
              <a:rPr lang="en-US" sz="2400" dirty="0"/>
              <a:t> can’t be implemented as a comparison-based sorting algorithm.  So these lower bounds don’t apply.</a:t>
            </a:r>
          </a:p>
          <a:p>
            <a:r>
              <a:rPr lang="en-US" sz="2400" dirty="0"/>
              <a:t>But </a:t>
            </a:r>
            <a:r>
              <a:rPr lang="en-US" sz="2400" dirty="0" err="1"/>
              <a:t>StickSort</a:t>
            </a:r>
            <a:r>
              <a:rPr lang="en-US" sz="2400" dirty="0"/>
              <a:t> was kind of silly.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1" y="4076112"/>
            <a:ext cx="1139798" cy="152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6499" y="3169740"/>
            <a:ext cx="195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Especially if I have to spend time cutting all those sticks to be the right size!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1473" y="4407113"/>
            <a:ext cx="5797135" cy="185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Is there another model of computation that’s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less silly </a:t>
            </a:r>
            <a:r>
              <a:rPr lang="en-US" sz="2400" dirty="0">
                <a:latin typeface="+mn-lt"/>
              </a:rPr>
              <a:t>than the </a:t>
            </a:r>
            <a:r>
              <a:rPr lang="en-US" sz="2400" dirty="0" err="1">
                <a:latin typeface="+mn-lt"/>
              </a:rPr>
              <a:t>StickSort</a:t>
            </a:r>
            <a:r>
              <a:rPr lang="en-US" sz="2400" dirty="0">
                <a:latin typeface="+mn-lt"/>
              </a:rPr>
              <a:t> model,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in which we can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sort faster </a:t>
            </a:r>
            <a:r>
              <a:rPr lang="en-US" sz="2400" dirty="0">
                <a:latin typeface="+mn-lt"/>
              </a:rPr>
              <a:t>than </a:t>
            </a:r>
            <a:r>
              <a:rPr lang="en-US" sz="2400" dirty="0" err="1">
                <a:latin typeface="+mn-lt"/>
              </a:rPr>
              <a:t>nlog</a:t>
            </a:r>
            <a:r>
              <a:rPr lang="en-US" sz="2400" dirty="0">
                <a:latin typeface="+mn-lt"/>
              </a:rPr>
              <a:t>(n)?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CF44F-4F09-B448-8771-342F797C3422}"/>
              </a:ext>
            </a:extLst>
          </p:cNvPr>
          <p:cNvSpPr txBox="1">
            <a:spLocks/>
          </p:cNvSpPr>
          <p:nvPr/>
        </p:nvSpPr>
        <p:spPr>
          <a:xfrm>
            <a:off x="452029" y="35129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 we do better?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D8826-DC49-E348-84AA-28A3014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6" y="558800"/>
            <a:ext cx="8520114" cy="1794933"/>
          </a:xfrm>
        </p:spPr>
        <p:txBody>
          <a:bodyPr>
            <a:normAutofit/>
          </a:bodyPr>
          <a:lstStyle/>
          <a:p>
            <a:r>
              <a:rPr lang="en-US"/>
              <a:t>Beyond comparison-based </a:t>
            </a:r>
            <a:br>
              <a:rPr lang="en-US" dirty="0"/>
            </a:br>
            <a:r>
              <a:rPr lang="en-US" dirty="0"/>
              <a:t>sorting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077802"/>
            <a:ext cx="3731260" cy="33920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77E8B-55AA-014E-8FC7-3727953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E309D7-396C-B747-B6D2-7E386D0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does it take to sort n people by their month of birth?</a:t>
            </a:r>
          </a:p>
          <a:p>
            <a:r>
              <a:rPr lang="en-US" dirty="0">
                <a:solidFill>
                  <a:schemeClr val="accent4"/>
                </a:solidFill>
              </a:rPr>
              <a:t>[discussion]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898" y="4792132"/>
            <a:ext cx="846617" cy="120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95" y="4550849"/>
            <a:ext cx="1169603" cy="144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780" y="4792132"/>
            <a:ext cx="1118635" cy="1130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79" y="4527617"/>
            <a:ext cx="942463" cy="1466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0297" y="6070057"/>
            <a:ext cx="143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78864" y="6070057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525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(Apr)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4761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 (May)</a:t>
            </a:r>
            <a:endParaRPr lang="en-US" sz="1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82A5FF-C118-0C4D-A0EB-E7F68690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2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CA6316-971C-8B47-A4B2-81E40DC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8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49" y="127194"/>
            <a:ext cx="7886700" cy="685752"/>
          </a:xfrm>
        </p:spPr>
        <p:txBody>
          <a:bodyPr>
            <a:normAutofit fontScale="90000"/>
          </a:bodyPr>
          <a:lstStyle/>
          <a:p>
            <a:r>
              <a:rPr lang="en-US" dirty="0"/>
              <a:t>Why might this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50" y="1314506"/>
            <a:ext cx="2462166" cy="50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CountingSort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6559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647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13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159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96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162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1541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8708" y="2524828"/>
            <a:ext cx="630924" cy="2156347"/>
            <a:chOff x="628650" y="3152633"/>
            <a:chExt cx="889379" cy="211540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47252" y="2524829"/>
            <a:ext cx="630924" cy="2156347"/>
            <a:chOff x="628650" y="3152633"/>
            <a:chExt cx="889379" cy="211540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47697" y="2524830"/>
            <a:ext cx="630924" cy="2156347"/>
            <a:chOff x="628650" y="3152633"/>
            <a:chExt cx="889379" cy="211540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36242" y="2524831"/>
            <a:ext cx="630924" cy="2156347"/>
            <a:chOff x="628650" y="3152633"/>
            <a:chExt cx="889379" cy="21154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82628" y="2524831"/>
            <a:ext cx="630924" cy="2156347"/>
            <a:chOff x="628650" y="3152633"/>
            <a:chExt cx="889379" cy="211540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84092" y="2524831"/>
            <a:ext cx="630924" cy="2156347"/>
            <a:chOff x="628650" y="3152633"/>
            <a:chExt cx="889379" cy="21154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34619" y="2524831"/>
            <a:ext cx="630924" cy="2156347"/>
            <a:chOff x="628650" y="3152633"/>
            <a:chExt cx="889379" cy="211540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6799" y="2524829"/>
            <a:ext cx="630924" cy="2156347"/>
            <a:chOff x="628650" y="3152633"/>
            <a:chExt cx="889379" cy="21154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57244" y="2524830"/>
            <a:ext cx="630924" cy="2156347"/>
            <a:chOff x="628650" y="3152633"/>
            <a:chExt cx="889379" cy="211540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82607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83051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84515" y="4839591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74805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75249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75693" y="478332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08435" y="475296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41177" y="474990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55386" y="471954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86354" y="3978995"/>
            <a:ext cx="546901" cy="64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87977" y="3978995"/>
            <a:ext cx="535272" cy="651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10443" y="3978995"/>
            <a:ext cx="535568" cy="682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99432" y="3978995"/>
            <a:ext cx="530679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08979" y="3978995"/>
            <a:ext cx="549945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6044" y="4021229"/>
            <a:ext cx="542380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8979" y="3330054"/>
            <a:ext cx="542051" cy="625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31868" y="5595583"/>
            <a:ext cx="19069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E6769"/>
                </a:solidFill>
              </a:rPr>
              <a:t>SORTED!</a:t>
            </a:r>
          </a:p>
          <a:p>
            <a:r>
              <a:rPr lang="en-US" sz="2100" dirty="0"/>
              <a:t>In time O(n).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36" y="76110"/>
            <a:ext cx="649282" cy="86863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912618" y="-58666"/>
            <a:ext cx="3281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 the buckets as linked lists.  They are first-in, first-out.   This will be useful later.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3307" y="5726387"/>
            <a:ext cx="15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Concatenate </a:t>
            </a:r>
            <a:r>
              <a:rPr lang="en-US"/>
              <a:t>the buckets!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B3C5-960D-9745-95BC-EA3C5038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23 -0.34675 L -1.11111E-6 -4.8148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8 -0.36181 L 2.22222E-6 3.7037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38009 L -1.66667E-6 -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39606 L 5E-6 -3.703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39143 L -0.00208 0.0007 " pathEditMode="relative" ptsTypes="AA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9 -0.40532 L 0.00121 -0.0053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62 -0.29444 L -3.05556E-6 0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635 0.2312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4914 0.2354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21164 0.3305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604 0.2338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2275 0.2335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2309 0.2361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5608 0.2345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1" animBg="1"/>
      <p:bldP spid="63" grpId="2" animBg="1"/>
      <p:bldP spid="63" grpId="3" animBg="1"/>
      <p:bldP spid="64" grpId="1" animBg="1"/>
      <p:bldP spid="64" grpId="2" animBg="1"/>
      <p:bldP spid="64" grpId="3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0576" cy="1325563"/>
          </a:xfrm>
        </p:spPr>
        <p:txBody>
          <a:bodyPr>
            <a:normAutofit/>
          </a:bodyPr>
          <a:lstStyle/>
          <a:p>
            <a:r>
              <a:rPr lang="en-US" dirty="0"/>
              <a:t>Everyone can succeed in this class!</a:t>
            </a:r>
            <a:endParaRPr lang="en-US" i="1" dirty="0">
              <a:solidFill>
                <a:srgbClr val="F1792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0443"/>
            <a:ext cx="424815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 hard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smart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for help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634" y="2182109"/>
            <a:ext cx="3289716" cy="43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26" y="381626"/>
            <a:ext cx="7886700" cy="614101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57" y="1234628"/>
            <a:ext cx="837530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Need to be able to know what bucket to put something in.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We assume we can evaluate the items directly, not just by comparison </a:t>
            </a:r>
          </a:p>
          <a:p>
            <a:r>
              <a:rPr lang="en-US" sz="2400" dirty="0"/>
              <a:t>Need to know what values might show up ahead of time.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Need to assume there are not too many such values.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9757" y="2570707"/>
            <a:ext cx="7992844" cy="674098"/>
            <a:chOff x="1997317" y="3229162"/>
            <a:chExt cx="5040183" cy="718565"/>
          </a:xfrm>
        </p:grpSpPr>
        <p:sp>
          <p:nvSpPr>
            <p:cNvPr id="4" name="Rectangle 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2723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12345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aseline="30000" dirty="0">
                  <a:solidFill>
                    <a:schemeClr val="tx1"/>
                  </a:solidFill>
                </a:rPr>
                <a:t>1000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100000000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-2765806" y="4240182"/>
            <a:ext cx="13299729" cy="2492501"/>
            <a:chOff x="-2765806" y="4240182"/>
            <a:chExt cx="13299729" cy="2492501"/>
          </a:xfrm>
        </p:grpSpPr>
        <p:grpSp>
          <p:nvGrpSpPr>
            <p:cNvPr id="48" name="Group 47"/>
            <p:cNvGrpSpPr/>
            <p:nvPr/>
          </p:nvGrpSpPr>
          <p:grpSpPr>
            <a:xfrm>
              <a:off x="52250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2929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Group 85"/>
            <p:cNvGrpSpPr/>
            <p:nvPr/>
          </p:nvGrpSpPr>
          <p:grpSpPr>
            <a:xfrm>
              <a:off x="763048" y="5197062"/>
              <a:ext cx="3164574" cy="627805"/>
              <a:chOff x="656799" y="2524828"/>
              <a:chExt cx="8208744" cy="215635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/>
            <p:cNvGrpSpPr/>
            <p:nvPr/>
          </p:nvGrpSpPr>
          <p:grpSpPr>
            <a:xfrm>
              <a:off x="4070376" y="5192782"/>
              <a:ext cx="3164574" cy="627805"/>
              <a:chOff x="656799" y="2524828"/>
              <a:chExt cx="8208744" cy="215635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7121169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Group 196"/>
            <p:cNvGrpSpPr/>
            <p:nvPr/>
          </p:nvGrpSpPr>
          <p:grpSpPr>
            <a:xfrm>
              <a:off x="7369349" y="5181887"/>
              <a:ext cx="3164574" cy="627805"/>
              <a:chOff x="656799" y="2524828"/>
              <a:chExt cx="8208744" cy="215635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/>
            <p:cNvGrpSpPr/>
            <p:nvPr/>
          </p:nvGrpSpPr>
          <p:grpSpPr>
            <a:xfrm>
              <a:off x="6043886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" name="Group 270"/>
            <p:cNvGrpSpPr/>
            <p:nvPr/>
          </p:nvGrpSpPr>
          <p:grpSpPr>
            <a:xfrm>
              <a:off x="2717402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8" name="Group 307"/>
            <p:cNvGrpSpPr/>
            <p:nvPr/>
          </p:nvGrpSpPr>
          <p:grpSpPr>
            <a:xfrm>
              <a:off x="-609891" y="6104877"/>
              <a:ext cx="3164574" cy="627805"/>
              <a:chOff x="656799" y="2524828"/>
              <a:chExt cx="8208744" cy="2156350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310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315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5" name="Group 344"/>
            <p:cNvGrpSpPr/>
            <p:nvPr/>
          </p:nvGrpSpPr>
          <p:grpSpPr>
            <a:xfrm>
              <a:off x="-2518215" y="5180115"/>
              <a:ext cx="3164574" cy="627805"/>
              <a:chOff x="656799" y="2524828"/>
              <a:chExt cx="8208744" cy="215635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346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347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349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Group 350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Group 351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35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2" name="Group 381"/>
            <p:cNvGrpSpPr/>
            <p:nvPr/>
          </p:nvGrpSpPr>
          <p:grpSpPr>
            <a:xfrm>
              <a:off x="-2765806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383" name="Group 382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" name="Group 384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385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" name="Group 38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" name="Group 390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0" name="Slide Number Placeholder 419">
            <a:extLst>
              <a:ext uri="{FF2B5EF4-FFF2-40B4-BE49-F238E27FC236}">
                <a16:creationId xmlns:a16="http://schemas.microsoft.com/office/drawing/2014/main" id="{85352BD0-9F31-CA47-9321-165B976D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EFD3-B617-D944-AE53-5171C911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FEEC-380C-4F40-A27E-488FB1E5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sorting integers up to size M</a:t>
            </a:r>
          </a:p>
          <a:p>
            <a:pPr lvl="1"/>
            <a:r>
              <a:rPr lang="en-US" dirty="0"/>
              <a:t>or more generally for lexicographically sorting strings</a:t>
            </a:r>
          </a:p>
          <a:p>
            <a:r>
              <a:rPr lang="en-US" dirty="0"/>
              <a:t>Can use less space than </a:t>
            </a:r>
            <a:r>
              <a:rPr lang="en-US" dirty="0" err="1"/>
              <a:t>CountingSort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 err="1"/>
              <a:t>CountingSort</a:t>
            </a:r>
            <a:r>
              <a:rPr lang="en-US" dirty="0"/>
              <a:t> on the least-significant digit first, then the next least-significant, and so 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59A2-0010-B24B-A28F-963855E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72332" y="3260608"/>
            <a:ext cx="7185535" cy="1479815"/>
            <a:chOff x="452083" y="3472385"/>
            <a:chExt cx="8208744" cy="2156350"/>
          </a:xfrm>
        </p:grpSpPr>
        <p:grpSp>
          <p:nvGrpSpPr>
            <p:cNvPr id="4" name="Group 3"/>
            <p:cNvGrpSpPr/>
            <p:nvPr/>
          </p:nvGrpSpPr>
          <p:grpSpPr>
            <a:xfrm>
              <a:off x="2353992" y="3472385"/>
              <a:ext cx="630924" cy="2156347"/>
              <a:chOff x="628650" y="3152633"/>
              <a:chExt cx="889379" cy="211540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342536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342981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33152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6277912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717937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029903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52083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452528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1434161" y="4645916"/>
            <a:ext cx="6972065" cy="614437"/>
            <a:chOff x="577891" y="5697462"/>
            <a:chExt cx="7989162" cy="614437"/>
          </a:xfrm>
        </p:grpSpPr>
        <p:sp>
          <p:nvSpPr>
            <p:cNvPr id="40" name="Rectangle 39"/>
            <p:cNvSpPr/>
            <p:nvPr/>
          </p:nvSpPr>
          <p:spPr>
            <a:xfrm>
              <a:off x="577891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335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79799" y="5787148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70089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70533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0977" y="573088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3719" y="570052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36461" y="569746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99644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8677" y="1982161"/>
            <a:ext cx="7992844" cy="674098"/>
            <a:chOff x="1997317" y="3229162"/>
            <a:chExt cx="5040183" cy="718565"/>
          </a:xfrm>
        </p:grpSpPr>
        <p:sp>
          <p:nvSpPr>
            <p:cNvPr id="52" name="Rectangle 5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46414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642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4145" y="4738389"/>
            <a:ext cx="5418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4821" y="4735602"/>
            <a:ext cx="43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4461373" y="3843740"/>
            <a:ext cx="1185320" cy="478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345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9292" y="4000516"/>
            <a:ext cx="537134" cy="726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62083" y="4117443"/>
            <a:ext cx="544049" cy="6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12633" y="4264644"/>
            <a:ext cx="460667" cy="445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95066" y="3820324"/>
            <a:ext cx="547257" cy="42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19653" y="3282791"/>
            <a:ext cx="490936" cy="503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3641361" y="3914390"/>
            <a:ext cx="1118325" cy="468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234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83420" y="5672766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72" name="Title 71">
            <a:extLst>
              <a:ext uri="{FF2B5EF4-FFF2-40B4-BE49-F238E27FC236}">
                <a16:creationId xmlns:a16="http://schemas.microsoft.com/office/drawing/2014/main" id="{3AB59E5F-5495-6B49-B247-A1D08C2D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64" y="298087"/>
            <a:ext cx="8708836" cy="1325563"/>
          </a:xfrm>
        </p:spPr>
        <p:txBody>
          <a:bodyPr/>
          <a:lstStyle/>
          <a:p>
            <a:r>
              <a:rPr lang="en-US" dirty="0"/>
              <a:t>Step 1: </a:t>
            </a:r>
            <a:r>
              <a:rPr lang="en-US" sz="3600" dirty="0" err="1"/>
              <a:t>CountingSort</a:t>
            </a:r>
            <a:r>
              <a:rPr lang="en-US" sz="3600" dirty="0"/>
              <a:t> on least significant digit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AD8A1-3AB0-8048-9BE9-6FE16845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12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2" y="353491"/>
            <a:ext cx="8774198" cy="82573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sz="3600" dirty="0" err="1"/>
              <a:t>CountingSort</a:t>
            </a:r>
            <a:r>
              <a:rPr lang="en-US" sz="3600" dirty="0"/>
              <a:t> on the 2</a:t>
            </a:r>
            <a:r>
              <a:rPr lang="en-US" sz="3600" baseline="30000" dirty="0"/>
              <a:t>nd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7767" y="1622631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" name="Rectangle 7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873350" y="3821968"/>
            <a:ext cx="445400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95542" y="3776542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35002" y="3812980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1372" y="3902755"/>
            <a:ext cx="481821" cy="511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880562" y="3736542"/>
            <a:ext cx="932528" cy="491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7395" y="3382323"/>
            <a:ext cx="446190" cy="531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3689192" y="3597071"/>
            <a:ext cx="1074177" cy="504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597B9-4DC0-0B48-8B8D-C5460F4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1" y="371624"/>
            <a:ext cx="8931854" cy="825731"/>
          </a:xfrm>
        </p:spPr>
        <p:txBody>
          <a:bodyPr>
            <a:normAutofit/>
          </a:bodyPr>
          <a:lstStyle/>
          <a:p>
            <a:r>
              <a:rPr lang="en-US" dirty="0"/>
              <a:t>Step 3: </a:t>
            </a:r>
            <a:r>
              <a:rPr lang="en-US" sz="3600" dirty="0" err="1"/>
              <a:t>CountingSort</a:t>
            </a:r>
            <a:r>
              <a:rPr lang="en-US" sz="3600" dirty="0"/>
              <a:t> on the 3</a:t>
            </a:r>
            <a:r>
              <a:rPr lang="en-US" sz="3600" baseline="30000" dirty="0"/>
              <a:t>rd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48622" y="2643613"/>
            <a:ext cx="445400" cy="329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8055" y="3039301"/>
            <a:ext cx="529311" cy="36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0162" y="3431581"/>
            <a:ext cx="529311" cy="359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41843" y="3859472"/>
            <a:ext cx="481821" cy="511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088388" y="3684996"/>
            <a:ext cx="932528" cy="491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6893" y="3835174"/>
            <a:ext cx="446190" cy="531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2891242" y="3685864"/>
            <a:ext cx="947472" cy="504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4250" y="1529294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5644" y="6190961"/>
            <a:ext cx="178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worked!!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4C307C7E-4568-6C48-B3A4-E90A495A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Why does this work?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506" y="2809986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8777" y="5139956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815" y="397497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6320" y="2442245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digit.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319" y="3588957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two digits.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524" y="4770624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all three digits.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2038" y="5814054"/>
            <a:ext cx="16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Sorted array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27253" y="2812480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r>
                <a:rPr lang="en-US" sz="32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</a:t>
              </a: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</a:t>
              </a:r>
              <a:r>
                <a:rPr lang="en-US" sz="3200" b="1" dirty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7815" y="3990572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r>
                <a:rPr lang="en-US" sz="3200" b="1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8777" y="5155557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001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013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021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050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537C3-B22A-1C4B-A990-BBEF529F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82CD-74E8-0A49-B429-DDBBB394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this is correct…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48AD-2942-E246-9ADB-A384EB40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inductive hypothesis?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E5254E-9944-124A-B3EA-5D9CFFEE5E41}"/>
              </a:ext>
            </a:extLst>
          </p:cNvPr>
          <p:cNvGrpSpPr/>
          <p:nvPr/>
        </p:nvGrpSpPr>
        <p:grpSpPr>
          <a:xfrm>
            <a:off x="3657600" y="3389586"/>
            <a:ext cx="5486400" cy="3225763"/>
            <a:chOff x="216319" y="1260578"/>
            <a:chExt cx="8927681" cy="49812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1595C6-E35E-1047-8D0B-57EB1A8E12AF}"/>
                </a:ext>
              </a:extLst>
            </p:cNvPr>
            <p:cNvGrpSpPr/>
            <p:nvPr/>
          </p:nvGrpSpPr>
          <p:grpSpPr>
            <a:xfrm>
              <a:off x="522506" y="1690689"/>
              <a:ext cx="7992844" cy="674098"/>
              <a:chOff x="1997317" y="3229162"/>
              <a:chExt cx="5040183" cy="7185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3DE895-1792-EB4C-8CA9-0EA631431F1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4DCF21-9AA5-BF48-9EC3-A5A017E729A5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FD6780-926A-7A4B-9BBA-CE0D6F318D6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F23C95-85C6-F842-84A0-8E186C51ADA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D76DC3-9DB3-3244-9C4F-175575F0BD79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66B606-35AB-3F4C-A785-33CFFEA30DE9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C315DA-149D-7348-8EAC-6C9863D60343}"/>
                  </a:ext>
                </a:extLst>
              </p:cNvPr>
              <p:cNvSpPr/>
              <p:nvPr/>
            </p:nvSpPr>
            <p:spPr>
              <a:xfrm>
                <a:off x="6332299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5E070-5723-4F46-8239-E7870BC1165A}"/>
                </a:ext>
              </a:extLst>
            </p:cNvPr>
            <p:cNvGrpSpPr/>
            <p:nvPr/>
          </p:nvGrpSpPr>
          <p:grpSpPr>
            <a:xfrm>
              <a:off x="522506" y="2809986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F94BF1-8A8D-3547-8138-B3B3D8819977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2AEECD-BE7D-CD43-AD3D-339742AF038E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E91783-2410-3B43-89E1-1159CFAB8B6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D5300E-F9F9-9B40-BEDE-3A0044166BBD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19BE1-F85B-0A4F-91F8-9B42B1EBAFDD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230C1C-4C94-F54C-8C4B-D5B581BFFB72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339B43-D1BF-C740-8386-517A1FEDEDE1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AE64E4-6053-914E-98C3-631AE8B4BBF7}"/>
                </a:ext>
              </a:extLst>
            </p:cNvPr>
            <p:cNvGrpSpPr/>
            <p:nvPr/>
          </p:nvGrpSpPr>
          <p:grpSpPr>
            <a:xfrm>
              <a:off x="578777" y="5139956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335854-B217-9E4A-AC04-FF783638A26F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F195E3-F604-0946-9480-AF0B38EC69A0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D801D-3832-764D-A5E1-3A857C9613A8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8A0988-15EB-1C46-8899-5E12331AFA92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2F193D-A755-2242-8DF9-1204C83C1BC1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A8BDB4-A262-CA44-8383-9B3403F81D35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B9BE37-B0BD-6D47-A0D9-6DD8C3DD26B3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48265E-B1A7-BC4E-8573-97CB40AD2B16}"/>
                </a:ext>
              </a:extLst>
            </p:cNvPr>
            <p:cNvGrpSpPr/>
            <p:nvPr/>
          </p:nvGrpSpPr>
          <p:grpSpPr>
            <a:xfrm>
              <a:off x="527815" y="397497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EDF7CB-2740-F944-81B1-5196C8ADC97D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35CFA9-2295-D242-8025-A77DD92AEA1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6FBDB4-10F4-AC41-A8B0-92391C6357F3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FBA2C-F5F9-994D-AE48-D49339C788F7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CBCEEF-DAD9-8947-B5B7-9CA2390D41A8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274624-C8FA-9E45-8F7A-E2A1055AD2D0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78071B-F8C6-2548-AFB6-76BD45D54611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CFE899-76E0-1A47-B9BB-3D3DAD5BF65B}"/>
                </a:ext>
              </a:extLst>
            </p:cNvPr>
            <p:cNvSpPr txBox="1"/>
            <p:nvPr/>
          </p:nvSpPr>
          <p:spPr>
            <a:xfrm>
              <a:off x="244524" y="1260578"/>
              <a:ext cx="2961564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Original array: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80ED8D-CB32-B24C-BC98-EA9DC72EEE74}"/>
                </a:ext>
              </a:extLst>
            </p:cNvPr>
            <p:cNvSpPr txBox="1"/>
            <p:nvPr/>
          </p:nvSpPr>
          <p:spPr>
            <a:xfrm>
              <a:off x="216321" y="2442245"/>
              <a:ext cx="5310429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digit.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FACD6-3BE2-E546-B46A-4158EBDFD039}"/>
                </a:ext>
              </a:extLst>
            </p:cNvPr>
            <p:cNvSpPr txBox="1"/>
            <p:nvPr/>
          </p:nvSpPr>
          <p:spPr>
            <a:xfrm>
              <a:off x="216319" y="3588957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two digits.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5E8A8-1F48-F048-AD2E-4BAE9EF931AC}"/>
                </a:ext>
              </a:extLst>
            </p:cNvPr>
            <p:cNvSpPr txBox="1"/>
            <p:nvPr/>
          </p:nvSpPr>
          <p:spPr>
            <a:xfrm>
              <a:off x="244524" y="4770624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all three digits.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2E8597-6B98-9145-9EB2-CA8A2DC87BDB}"/>
                </a:ext>
              </a:extLst>
            </p:cNvPr>
            <p:cNvSpPr txBox="1"/>
            <p:nvPr/>
          </p:nvSpPr>
          <p:spPr>
            <a:xfrm>
              <a:off x="7522039" y="5814054"/>
              <a:ext cx="1621961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Sorted array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D8D1D0-AE88-B844-A231-6B141CC73273}"/>
                </a:ext>
              </a:extLst>
            </p:cNvPr>
            <p:cNvGrpSpPr/>
            <p:nvPr/>
          </p:nvGrpSpPr>
          <p:grpSpPr>
            <a:xfrm>
              <a:off x="527253" y="2812480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3A43B37-302B-794E-A784-B6C6B25CE451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C9F01F-25F4-FF42-871A-C900F3BD125F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54E5A9-E997-4242-98F0-7F4994B82E87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F911F6-8E45-EE4D-8ADD-886B7717FE7E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E8616CC-6B37-E84B-9378-2610ED8B244B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3138BE9-02BE-644E-BDDF-21510034212C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ECF9C0-A332-CC4B-901B-72EF962572B9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5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1ADD092-00BB-6A4C-B7C4-104234C97A10}"/>
                </a:ext>
              </a:extLst>
            </p:cNvPr>
            <p:cNvGrpSpPr/>
            <p:nvPr/>
          </p:nvGrpSpPr>
          <p:grpSpPr>
            <a:xfrm>
              <a:off x="527815" y="3990572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9232D8E-E6C1-BE43-88DA-090A2F0BD2B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60C079-86E5-C44F-A6B1-BBBAD4304B19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CC468DD-EFE5-F842-A904-488FA57D643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AF1FD6-D73E-B942-882E-5BE2D27E2A4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72607B-C989-BA44-8DC1-E46500B34D3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451D38-2C71-334A-8EE7-71B8B608EE23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111C502-8308-A74B-A785-1EEFA96C2B53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3A8AF2E-8C73-5D4C-B022-9D35E074BFA4}"/>
                </a:ext>
              </a:extLst>
            </p:cNvPr>
            <p:cNvGrpSpPr/>
            <p:nvPr/>
          </p:nvGrpSpPr>
          <p:grpSpPr>
            <a:xfrm>
              <a:off x="578777" y="5155557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DD3CFB6-6772-3B40-BEED-F3E5BD4141E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001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6481D73-15A1-384C-B5D5-FEA41F29BBA3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14211A7-C45F-0542-901E-54D9F4FD186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A5B50D-0F34-8543-867B-765CAFE41CF1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51044C-B1BD-C747-9AFB-C3646AD0DDD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9C7E0DE-BD11-1045-A7BD-4C077B39FE1F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F3F6972-88D0-5349-94A3-A8BC7C0FF277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E0EAA3AC-A62B-CF41-93EB-5616C833D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3" y="4162422"/>
            <a:ext cx="3023685" cy="107325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3422B49-411D-904D-8F38-4AFB14A96D28}"/>
              </a:ext>
            </a:extLst>
          </p:cNvPr>
          <p:cNvSpPr txBox="1"/>
          <p:nvPr/>
        </p:nvSpPr>
        <p:spPr>
          <a:xfrm>
            <a:off x="313636" y="5176929"/>
            <a:ext cx="292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  <a:p>
            <a:r>
              <a:rPr lang="en-US" dirty="0"/>
              <a:t>Think: 1 min (wait)</a:t>
            </a:r>
          </a:p>
          <a:p>
            <a:r>
              <a:rPr lang="en-US" dirty="0"/>
              <a:t>Share: 1 min (on chat)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DCADE28-0A88-0F40-A776-14044E09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yet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0896-D3FF-DE4E-B159-FED4CAC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0EF6-655B-DA43-80A6-BF37D5E8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1" y="2016695"/>
            <a:ext cx="8616951" cy="4351338"/>
          </a:xfrm>
        </p:spPr>
        <p:txBody>
          <a:bodyPr/>
          <a:lstStyle/>
          <a:p>
            <a:r>
              <a:rPr lang="en-US" dirty="0"/>
              <a:t>Need to show: if IH holds for k=i-1, then it holds for k=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Need to show that after the </a:t>
            </a:r>
            <a:r>
              <a:rPr lang="en-US" dirty="0" err="1">
                <a:solidFill>
                  <a:schemeClr val="accent4"/>
                </a:solidFill>
              </a:rPr>
              <a:t>i’th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1850202-83E1-004D-99DC-57FA88423A9E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8858C4D-8415-F344-B27F-474D9411CF70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B511995-1374-4941-870C-EC8717117CE5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7DD4D41-8AF3-0341-B4C4-944DE2008020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12C80581-2C29-9240-BE7B-7C78D4B73E75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18DDACC8-E75D-5F49-A077-A33D342673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B46583E4-E21F-704F-ABDD-CB97BE5D68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2B6A9293-978B-8A4B-AE97-A166554E704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6948323F-8976-E94E-B841-DFC7CFB6DB92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36D77712-0C76-724C-8571-BC36ECBA30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878F8E86-E8C2-484A-850C-6D9FCA0A69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E0AC00EB-236C-864D-99CE-D3241735EF0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7C4C1B2-969C-EE42-B726-31CC84574733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0E98F291-718A-D842-8DFC-64FA8DC56D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8D798AEE-D7AF-244B-9CD6-2460F3BF19B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85D5A102-EC13-6545-9082-EAA965DAF1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569703DD-00B1-9344-84ED-25DC36208C7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93E909EA-EF5A-E947-8657-7B875ACE98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86694C5F-D8B7-9C4E-9C20-A69F0CC748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EBC24090-C4F0-924E-BA14-770B5AE8075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9D82108E-AE00-4340-A7EE-3C72D059AB8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AD621D18-2096-4846-8990-D2E76678A7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6A96A50F-C0A1-0E45-90BF-86269D3F4F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88B90E3F-A50C-2549-BBFA-EC5F55C2D1E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ECE376C0-F276-9E47-8A06-BC52556AEB00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450AFAD0-6C18-D041-8576-F202A6D97E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B2FF232E-6938-2145-A1A4-BFD15BE11D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FFAC7F19-1097-F640-A932-CC38DFB96D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C2469A6F-CB3A-BB4C-9E26-524AF00D5C89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4BF5B0B4-3565-324A-A910-6D87ABF41E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A59232E2-FD86-8748-BACA-AC9CE287CA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4F05E0F8-581E-064F-A9A2-D53890FD10F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5B2005C-2D6D-0D48-B6A2-CF8F902B4146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5C0EC2D6-B6E6-2E41-BD39-5B678674FB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E476B1C5-2206-4445-AB9B-A136CC70FB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AF88198-36F2-B04D-B4C6-977F6AF57A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5DF6A9EF-8826-B442-A61A-E7AB2F1C5F3B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CFAA5169-F6A3-8548-847C-6CAA00CD78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04A13E5B-EEA5-4449-AAAB-CEC7AC39CF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146E956B-C2D1-D347-909A-3EF10505D2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D3A3822-2A7C-744B-9B74-C7FEA4EC795B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0D738C9-0CE0-8C40-8CAD-76EA2AC6B9A3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197F38C-028D-F947-A5B8-1F2E290D9966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ED96014-B78C-CC4A-9602-362E5CB26B4B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951BAB37-F1CC-BD4F-97B8-369DC6D998B8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14F55650-2114-6A43-85D0-483536FD8ACE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739C84C4-0078-2748-909D-E8F7E634566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24B787AA-BC47-A54F-8712-260D89665097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6747F8D4-3A57-C549-8CB5-5E61CBB060BA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9583547B-1FC1-FA40-8D0B-D9676B61F1D4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F1D07E2A-979C-F941-A350-A9FE5D4C4C8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113044E-BEE6-6049-9052-BC6F868B1663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2400427-9AB4-764A-86BA-E3E5B3A58684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0646D8F-7791-CF40-88EB-F20DF92664FB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54C2228-89C5-BC4C-AFD6-B30489000D9B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17E4081-8364-B04F-B504-2020F29A2592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6A9545B-CCE9-1441-B509-1D315752C751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DA8B2D3-DA5C-3246-991A-69FAAED45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1F37303-81A1-E946-9274-DC841500D3A0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8D586CB-CE7C-2A4B-A122-2F2E3EB8C43D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8C81223-483D-1D47-901D-212EBD8EFD59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DD711766-239C-A44B-876A-A03EFEAADDAD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F65C34-DE61-6344-8D82-627C59ECD6D9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C91C2E-CB4B-8D43-ACB6-AEFD61635E8E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5711B5-A391-124A-A37C-7FDFD67B095D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5E08A22-D402-1F41-A520-332A824129FD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13FB533-5C2F-0E4E-94F2-B9DBBB253808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95CCAEC-7A44-AD47-8F4C-BA07CD5092F4}"/>
                  </a:ext>
                </a:extLst>
              </p:cNvPr>
              <p:cNvSpPr/>
              <p:nvPr/>
            </p:nvSpPr>
            <p:spPr>
              <a:xfrm>
                <a:off x="545199" y="2684207"/>
                <a:ext cx="556165" cy="7961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937FFE-6E83-D64B-9F88-21930BB6FC07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B89059D-CD71-1243-80A5-CD2B421EC4D2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7696E76-E469-C542-9E68-E24E3F48B5FA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6631F35-289B-024F-BBBE-3D80C0580204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4DA90B-F617-AC48-855E-9486E158D924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2CBBCA8-91AD-8A4E-B372-D7FADA1719A4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56AAB15-6AB8-AC4F-9C32-7915CF8A87FB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4CE1020-D198-8245-AE10-3BD296C2E9DB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5A2D13A-B63F-2B44-B08D-340C17F502B0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103E98C-0EAE-0E4F-902B-EC760CD647F7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8616CFE-3F8D-8A4F-9CF9-4C9FCE18617B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FC33F6B-2976-7342-9BE8-980D9C95D7A0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0B8B1-937E-5848-BB1E-79DB2B59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2156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645163"/>
              <a:ext cx="527858" cy="8351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5977672" y="461648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2512976" y="465734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2665517" y="5282166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834425" y="5263270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3654681" y="606982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4820776" y="613215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218793-007D-B04B-B1F7-A8CD15C5DB2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1C13B-D7CA-0748-AFAD-3840687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76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185928" y="2556479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1039" y="501972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Graphs!</a:t>
            </a:r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17146" y="4890108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89183" y="1489118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7553" y="4540789"/>
            <a:ext cx="17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B3DDEFF3-5535-FC4D-9E55-2D86683C184E}"/>
              </a:ext>
            </a:extLst>
          </p:cNvPr>
          <p:cNvSpPr/>
          <p:nvPr/>
        </p:nvSpPr>
        <p:spPr>
          <a:xfrm>
            <a:off x="7542108" y="3377753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46C6EB7-5A0E-6E42-AF2F-4DCECC61C213}"/>
              </a:ext>
            </a:extLst>
          </p:cNvPr>
          <p:cNvSpPr/>
          <p:nvPr/>
        </p:nvSpPr>
        <p:spPr>
          <a:xfrm>
            <a:off x="6002528" y="5635495"/>
            <a:ext cx="443861" cy="30601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61D884-8134-3443-9A4C-C7D362F61C5F}"/>
              </a:ext>
            </a:extLst>
          </p:cNvPr>
          <p:cNvSpPr txBox="1"/>
          <p:nvPr/>
        </p:nvSpPr>
        <p:spPr>
          <a:xfrm>
            <a:off x="4956965" y="5647641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9FF78-BFFC-5E44-B891-FB02DD06EBCA}"/>
              </a:ext>
            </a:extLst>
          </p:cNvPr>
          <p:cNvSpPr txBox="1"/>
          <p:nvPr/>
        </p:nvSpPr>
        <p:spPr>
          <a:xfrm>
            <a:off x="7907407" y="3360576"/>
            <a:ext cx="118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</p:spTree>
    <p:extLst>
      <p:ext uri="{BB962C8B-B14F-4D97-AF65-F5344CB8AC3E}">
        <p14:creationId xmlns:p14="http://schemas.microsoft.com/office/powerpoint/2010/main" val="47590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30381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r>
              <a:rPr lang="en-US" dirty="0">
                <a:solidFill>
                  <a:schemeClr val="accent4"/>
                </a:solidFill>
              </a:rPr>
              <a:t>CASE 2: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en-US" dirty="0"/>
              <a:t>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</a:t>
            </a:r>
          </a:p>
          <a:p>
            <a:pPr lvl="1"/>
            <a:r>
              <a:rPr lang="en-US" dirty="0"/>
              <a:t>x and y in same bucket, but x was put in the bucket first.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731490"/>
              <a:ext cx="582820" cy="7295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EE3FD72-B326-614F-94D1-8A4CA0134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11" y="3648731"/>
            <a:ext cx="1063503" cy="11082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2838043" y="484675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4821774" y="460802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357056" y="5065300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065008" y="5608283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486998" y="619883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2573245" y="6206913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42025B-C610-ED4E-B8CC-55EC48051B5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16A0F-84E5-4D43-AC86-15A66205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139409"/>
            <a:ext cx="8744432" cy="6002369"/>
          </a:xfrm>
        </p:spPr>
        <p:txBody>
          <a:bodyPr>
            <a:noAutofit/>
          </a:bodyPr>
          <a:lstStyle/>
          <a:p>
            <a:r>
              <a:rPr lang="en-US" sz="2400" dirty="0"/>
              <a:t>Let x=[x</a:t>
            </a:r>
            <a:r>
              <a:rPr lang="en-US" sz="2400" baseline="-25000" dirty="0"/>
              <a:t>d</a:t>
            </a:r>
            <a:r>
              <a:rPr lang="en-US" sz="2400" dirty="0"/>
              <a:t>x</a:t>
            </a:r>
            <a:r>
              <a:rPr lang="en-US" sz="2400" baseline="-25000" dirty="0"/>
              <a:t>d-1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and y=[y</a:t>
            </a:r>
            <a:r>
              <a:rPr lang="en-US" sz="2400" baseline="-25000" dirty="0"/>
              <a:t>d</a:t>
            </a:r>
            <a:r>
              <a:rPr lang="en-US" sz="2400" dirty="0"/>
              <a:t>y</a:t>
            </a:r>
            <a:r>
              <a:rPr lang="en-US" sz="2400" baseline="-25000" dirty="0"/>
              <a:t>d-1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 be any </a:t>
            </a:r>
            <a:r>
              <a:rPr lang="en-US" sz="2400" dirty="0" err="1"/>
              <a:t>x,y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[x</a:t>
            </a:r>
            <a:r>
              <a:rPr lang="en-US" sz="2400" baseline="-25000" dirty="0"/>
              <a:t>i</a:t>
            </a:r>
            <a:r>
              <a:rPr lang="en-US" sz="2400" dirty="0"/>
              <a:t>x</a:t>
            </a:r>
            <a:r>
              <a:rPr lang="en-US" sz="2400" baseline="-25000" dirty="0"/>
              <a:t>i-1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&lt; [y</a:t>
            </a:r>
            <a:r>
              <a:rPr lang="en-US" sz="2400" baseline="-25000" dirty="0"/>
              <a:t>i</a:t>
            </a:r>
            <a:r>
              <a:rPr lang="en-US" sz="2400" dirty="0"/>
              <a:t>y</a:t>
            </a:r>
            <a:r>
              <a:rPr lang="en-US" sz="2400" baseline="-25000" dirty="0"/>
              <a:t>i-1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].</a:t>
            </a:r>
          </a:p>
          <a:p>
            <a:r>
              <a:rPr lang="en-US" sz="2400" dirty="0"/>
              <a:t>Want to show that x appears before y at end of </a:t>
            </a:r>
            <a:r>
              <a:rPr lang="en-US" sz="2400" dirty="0" err="1"/>
              <a:t>i’th</a:t>
            </a:r>
            <a:r>
              <a:rPr lang="en-US" sz="2400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1: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&lt;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appears in an earlier bucket than y, so x appears before y after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2: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=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and y end up in the same bucket. </a:t>
            </a:r>
          </a:p>
          <a:p>
            <a:pPr lvl="1"/>
            <a:r>
              <a:rPr lang="en-US" dirty="0"/>
              <a:t>In this case, 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 so by the inductive hypothesis, x appeared before y after i-1’st iteration. </a:t>
            </a:r>
          </a:p>
          <a:p>
            <a:pPr lvl="1"/>
            <a:r>
              <a:rPr lang="en-US" dirty="0"/>
              <a:t>Then x was placed into the bucket before y was, so it also comes out of the bucket before y does.  </a:t>
            </a:r>
          </a:p>
          <a:p>
            <a:pPr lvl="2"/>
            <a:r>
              <a:rPr lang="en-US" dirty="0"/>
              <a:t>Recall that the buckets are FIFO queues.  </a:t>
            </a:r>
          </a:p>
          <a:p>
            <a:pPr lvl="1"/>
            <a:r>
              <a:rPr lang="en-US" dirty="0"/>
              <a:t>So x appears before y in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299545" y="173421"/>
            <a:ext cx="8481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C2D8A-2507-6C4D-BD96-47AA40B75D77}"/>
              </a:ext>
            </a:extLst>
          </p:cNvPr>
          <p:cNvSpPr txBox="1"/>
          <p:nvPr/>
        </p:nvSpPr>
        <p:spPr>
          <a:xfrm>
            <a:off x="7272984" y="827314"/>
            <a:ext cx="1770993" cy="923330"/>
          </a:xfrm>
          <a:prstGeom prst="rect">
            <a:avLst/>
          </a:prstGeom>
          <a:noFill/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SLIDE SKIPPED IN CLASS.  Here for reference.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9851-7B71-1349-A393-4DF8F5D5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1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1367F-EF34-3640-87BF-5E57BD764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501" y="3630213"/>
            <a:ext cx="867436" cy="9039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7C2876-28EC-604B-B6F6-6BEC55383FD5}"/>
              </a:ext>
            </a:extLst>
          </p:cNvPr>
          <p:cNvSpPr txBox="1">
            <a:spLocks/>
          </p:cNvSpPr>
          <p:nvPr/>
        </p:nvSpPr>
        <p:spPr>
          <a:xfrm>
            <a:off x="470191" y="2016695"/>
            <a:ext cx="8616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 to show: if IH holds for k=i-1, then it holds for k=i.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Need to show that after the i’th iteration, the array is sorted by the first i least-significant digits.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0C4AB-EDAD-CE45-B51C-5DF49DB17CC2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D49DD2-98FF-C841-8020-216D74536043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F3C3715-ACB3-FC48-9921-D541D58AFB6F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1D5F9E7-7F46-5C49-BC5D-B33574AFFCEA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14F628A1-9B93-B64A-A106-366B0548753A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8246C9E5-B22A-9541-A8A6-12232087DC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19DEFA6D-FC5C-2E47-A127-A38D47366C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499BFAC0-D345-F841-98C0-083D84B3417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2FDBCCE-9B6E-1D44-A062-84A1D7CE061B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E09F5210-C236-A549-8D55-6991EF1775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3790BF5F-62DC-3A47-AC88-EE404669B7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AB445857-AF50-C347-808B-C29F3D03C54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FC60A922-C41B-8E45-94A3-29565FF92B00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9148B6EC-FCC0-D247-B56F-B8D508AFD7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9E149220-87BE-F04F-AD30-A13E516B4B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C4142FC9-FCA5-FB4A-9DA4-0C121411A1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690B027-60D4-6343-A88E-9DF8EAA9DF9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0A02FCB-4E0E-F844-9895-F2452D5E7F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63E2D9C7-4649-C540-9B8A-0A78B6B332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D92436BE-191E-2D40-8FDB-3454BA44ACD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A82C0121-1B8B-C34C-81D5-1A2A82B9466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C4087C06-54C1-5747-B0C2-4CE2180057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084F40E0-1441-EB47-B0DF-2F032AD4A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ECC9ACCA-BBFA-0C47-A4B5-1DD89F6779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CDF797AD-847C-6F4C-8CDB-7A9A48DFAD98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55CFAA97-D04B-A14E-A8AE-BC3B63017C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4E158B6B-2AA6-9A4C-A4E6-A2334A0623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971ECA50-FD27-BE43-BD64-B70C2CB68E6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0C6CACB-8370-1940-8DC6-1EB777331677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C49ACC31-F0A7-E341-8594-A753EB31A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65E17F5E-4F36-B843-802F-AE59C7AD4A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D34D34C9-C670-6042-BB89-59175FCDA4A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2B2148B-2865-E542-BB6C-CC11AAAFDABB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45BF69F6-94FD-E343-803C-52F4C4AD39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740180DC-926D-3341-9BBF-C8C5FEBA56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0011BC89-8981-DA44-8F25-019332876C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1B6727C-F157-A641-8BB3-27FDA2735489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3E0ED3EC-B186-AB42-8F4B-A4621F7752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8D16326F-0F0D-0F46-9AD6-CE6FB2B5884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DFE14B18-4DB0-6D4D-BF9E-91AA299F528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B939EBE-CD5D-5543-90C8-8E0350264F81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37D8EC1-3332-4841-8514-A03286B50827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8285965-6964-0F46-9984-878119900B4D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AA04C3E-1B7B-EF4C-859F-A22F784D72AA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E5A50EF-5887-1D43-A655-2C3F544450C0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799F240-7CAF-AD4E-8536-770A554CB331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79FF67-7935-D143-BDC6-DD4FC20B7C7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AA11B8C-99B9-F246-95C6-62C04456311F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B9A76E3-DEF9-5C4B-BF86-CDE5D51A53EC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79D61EA-E7C0-8C46-9DF3-8292ECEF576E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AC720BF-CC99-E340-8C17-C8225D62AC7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A8F4C1D-A4D1-1D4E-88BA-DF51AA941B7D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E73E9B6-9A97-464B-82EC-AA09B883D9BB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992CB44-F927-CD4A-A366-288564F7356C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A9F7C12-F722-0047-824A-3C1F4FD63EB4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D17910B-AC6C-5F4C-8715-9E4D377716A4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C6A5EB6-55F3-6C4C-AFBE-D04D1A5C6B4C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4B90A49-B695-CE47-AAB1-1ACC72739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C8F4415-48DD-5849-BB60-5B3D90EA10DF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190756C-7C2D-8640-B22B-8037639274C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06EF74A-FC0F-004A-8C89-8C403B1FF42C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5D8D1-23BB-4540-A14C-FB4700BFE08F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14B77-800D-2C4E-B7FA-C65282DE1685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875BB8-4F7B-414D-908E-BBEEDB892F10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8D6A1-B1C8-A546-9E72-5501436F1760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B2C480-E923-3544-97DF-C78F0E505F26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19EF4D-867B-964C-BEFD-75BC8E55506B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B4A0B9-F0EA-BF4F-87AB-51D8CFB69C74}"/>
                  </a:ext>
                </a:extLst>
              </p:cNvPr>
              <p:cNvSpPr/>
              <p:nvPr/>
            </p:nvSpPr>
            <p:spPr>
              <a:xfrm>
                <a:off x="545199" y="2622323"/>
                <a:ext cx="585355" cy="858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B08994-88E0-E543-B701-37C5B8221553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1F49513-DF12-E141-ACFF-4613CA4F058F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08F07C3-DC08-7D49-81FE-21F2202E307B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397B052-3260-7C4D-8D8D-46288E66FD68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956F4-1A42-D04A-B124-B82D6CED28BF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D4DCF00-043A-ED43-A311-8110626DE90B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826B8F9-BA17-7D44-874B-8CDBAF4AE4A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EC8874-B7FA-8748-8618-4A194EC6F23A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4DFC63-ED10-C846-B41D-59820FFEC7D3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5D03E8-2049-DE4F-87BD-216B1B74C268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C2A8B-1EC9-B149-B9E6-B69D0B826D81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A372B2-2A7A-C146-8DE5-7C990C30F6AA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6BE94-0A94-7641-9A4D-1EC36FA2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1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A97C4-DCE9-F345-B4B8-D257E5AFEF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00" y="4209988"/>
            <a:ext cx="534389" cy="5568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E1FC5-EE46-5946-83C7-DE31C3C0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4629044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5643551"/>
            <a:ext cx="292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Think--Share Terrapins</a:t>
            </a:r>
          </a:p>
          <a:p>
            <a:r>
              <a:rPr lang="en-US" dirty="0"/>
              <a:t>Think: 1 min (wait)</a:t>
            </a:r>
          </a:p>
          <a:p>
            <a:r>
              <a:rPr lang="en-US" dirty="0"/>
              <a:t>Share: 1 min (on chat)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FB429-EDB0-F542-94D7-15EB1424AD72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D1A37-AF31-6F4A-B6C4-122C5F1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16568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 iterations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to initialize 10 buckets, plus time to put n numbers in 10 buckets.  O(n).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nd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5238645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6253152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Think-Share </a:t>
            </a:r>
            <a:r>
              <a:rPr lang="en-US" dirty="0"/>
              <a:t>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E4F98-F9B4-5849-98B9-ABB20E7CCB9F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F7D7F7D-2078-9548-8A3D-70555478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82F0-FD29-0045-A9B9-C30079E7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doesn’t seem so great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integers, each of which is in {1,2,…,n}…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example: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n = 1234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1234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More explanation on next (skipped) slide.</a:t>
                </a:r>
              </a:p>
              <a:p>
                <a:r>
                  <a:rPr lang="en-US" dirty="0"/>
                  <a:t>Time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MergeSort</a:t>
                </a:r>
                <a:r>
                  <a:rPr lang="en-US" dirty="0">
                    <a:solidFill>
                      <a:schemeClr val="accent4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134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100A05-E553-1841-901B-2C93C5D0A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80" y="4968657"/>
            <a:ext cx="1326776" cy="16370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1D9D9-9F89-3B47-9F6D-3B2CF26C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Aside: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  <a:blipFill>
                <a:blip r:embed="rId2"/>
                <a:stretch>
                  <a:fillRect l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When we write a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base 10, that means: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⋅10+⋯+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∈{0,1,…,9}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sz="2400" dirty="0"/>
                  <a:t>  Then we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On the other hand, we also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  <a:blipFill>
                <a:blip r:embed="rId3"/>
                <a:stretch>
                  <a:fillRect l="-880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59C62AA-A836-FA4A-9174-D547C15ECE8B}"/>
              </a:ext>
            </a:extLst>
          </p:cNvPr>
          <p:cNvSpPr txBox="1"/>
          <p:nvPr/>
        </p:nvSpPr>
        <p:spPr>
          <a:xfrm>
            <a:off x="8040413" y="189185"/>
            <a:ext cx="930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6B832-1D5E-7644-84AE-9BBED8FD8061}"/>
              </a:ext>
            </a:extLst>
          </p:cNvPr>
          <p:cNvSpPr txBox="1"/>
          <p:nvPr/>
        </p:nvSpPr>
        <p:spPr>
          <a:xfrm>
            <a:off x="5218381" y="2562825"/>
            <a:ext cx="266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Since x is bigger than just the last term in that sum!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5AE675-498C-C34B-9597-F6CC1C6F1C27}"/>
              </a:ext>
            </a:extLst>
          </p:cNvPr>
          <p:cNvCxnSpPr/>
          <p:nvPr/>
        </p:nvCxnSpPr>
        <p:spPr>
          <a:xfrm flipH="1">
            <a:off x="2790492" y="2956958"/>
            <a:ext cx="2427889" cy="0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/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DE6769"/>
                    </a:solidFill>
                  </a:rPr>
                  <a:t>Since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  then the </a:t>
                </a:r>
                <a:r>
                  <a:rPr lang="en-US" dirty="0" err="1">
                    <a:solidFill>
                      <a:srgbClr val="DE6769"/>
                    </a:solidFill>
                  </a:rPr>
                  <a:t>d’th</a:t>
                </a:r>
                <a:r>
                  <a:rPr lang="en-US" dirty="0">
                    <a:solidFill>
                      <a:srgbClr val="DE6769"/>
                    </a:solidFill>
                  </a:rPr>
                  <a:t> digit would have been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r>
                  <a:rPr lang="en-US" baseline="-25000" dirty="0">
                    <a:solidFill>
                      <a:srgbClr val="DE6769"/>
                    </a:solidFill>
                  </a:rPr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+1 instead of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blipFill>
                <a:blip r:embed="rId4"/>
                <a:stretch>
                  <a:fillRect l="-1606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3222D-FC72-054C-81C8-59E7DCCCFBF5}"/>
              </a:ext>
            </a:extLst>
          </p:cNvPr>
          <p:cNvCxnSpPr>
            <a:cxnSpLocks/>
          </p:cNvCxnSpPr>
          <p:nvPr/>
        </p:nvCxnSpPr>
        <p:spPr>
          <a:xfrm flipH="1">
            <a:off x="3373822" y="4653169"/>
            <a:ext cx="2682650" cy="1282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5C2422-BDAD-5F48-A040-920B5F6B1A48}"/>
              </a:ext>
            </a:extLst>
          </p:cNvPr>
          <p:cNvSpPr txBox="1"/>
          <p:nvPr/>
        </p:nvSpPr>
        <p:spPr>
          <a:xfrm>
            <a:off x="5251883" y="3271301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62A402-5AA2-0B4F-88DA-FA1CE736F2C7}"/>
              </a:ext>
            </a:extLst>
          </p:cNvPr>
          <p:cNvCxnSpPr/>
          <p:nvPr/>
        </p:nvCxnSpPr>
        <p:spPr>
          <a:xfrm flipH="1" flipV="1">
            <a:off x="4414340" y="3323444"/>
            <a:ext cx="804041" cy="132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/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  <a:blipFill>
                <a:blip r:embed="rId5"/>
                <a:stretch>
                  <a:fillRect l="-74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661D59E-3A9F-844C-9803-1721BDDB3AD9}"/>
              </a:ext>
            </a:extLst>
          </p:cNvPr>
          <p:cNvSpPr/>
          <p:nvPr/>
        </p:nvSpPr>
        <p:spPr>
          <a:xfrm>
            <a:off x="5579674" y="6197262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A84267-1E30-B64D-98BB-85F10CBB688E}"/>
              </a:ext>
            </a:extLst>
          </p:cNvPr>
          <p:cNvCxnSpPr>
            <a:cxnSpLocks/>
          </p:cNvCxnSpPr>
          <p:nvPr/>
        </p:nvCxnSpPr>
        <p:spPr>
          <a:xfrm flipH="1" flipV="1">
            <a:off x="2569779" y="5454390"/>
            <a:ext cx="2918619" cy="50688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17C0B5-906A-A347-989C-ABB6888C3550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5793907"/>
            <a:ext cx="2376220" cy="53669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/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&gt; 0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  <a:blipFill>
                <a:blip r:embed="rId6"/>
                <a:stretch>
                  <a:fillRect l="-8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E8502E-A22F-F14F-AFA5-78C2120A0FAD}"/>
              </a:ext>
            </a:extLst>
          </p:cNvPr>
          <p:cNvCxnSpPr>
            <a:cxnSpLocks/>
          </p:cNvCxnSpPr>
          <p:nvPr/>
        </p:nvCxnSpPr>
        <p:spPr>
          <a:xfrm flipH="1" flipV="1">
            <a:off x="3026979" y="3640633"/>
            <a:ext cx="2191403" cy="19304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A38230-0078-4D43-89DC-0545DD222350}"/>
              </a:ext>
            </a:extLst>
          </p:cNvPr>
          <p:cNvSpPr/>
          <p:nvPr/>
        </p:nvSpPr>
        <p:spPr>
          <a:xfrm>
            <a:off x="5255492" y="4063506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E9598-8C16-4647-8FF4-14AF08D64B46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3991530"/>
            <a:ext cx="2014927" cy="2350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75DC351-87B6-6745-AB78-DC15CA1D8A52}"/>
              </a:ext>
            </a:extLst>
          </p:cNvPr>
          <p:cNvSpPr txBox="1"/>
          <p:nvPr/>
        </p:nvSpPr>
        <p:spPr>
          <a:xfrm>
            <a:off x="5306014" y="5377504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6A8673-3AC0-C441-B35C-5CA89853215A}"/>
              </a:ext>
            </a:extLst>
          </p:cNvPr>
          <p:cNvCxnSpPr>
            <a:cxnSpLocks/>
          </p:cNvCxnSpPr>
          <p:nvPr/>
        </p:nvCxnSpPr>
        <p:spPr>
          <a:xfrm flipH="1" flipV="1">
            <a:off x="4894384" y="5189881"/>
            <a:ext cx="442171" cy="3722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329D5-785F-8446-87D8-6D0A7A3C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4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C05D-BB01-5649-AF82-3610EB0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357C-C9E6-E04C-A697-5CC7EF85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RadixSort base 10 doesn’t seem to be such a good idea…</a:t>
            </a:r>
          </a:p>
          <a:p>
            <a:r>
              <a:rPr lang="en-US" dirty="0"/>
              <a:t>But what if we change the base? (Let’s say base r)</a:t>
            </a:r>
          </a:p>
          <a:p>
            <a:r>
              <a:rPr lang="en-US" dirty="0"/>
              <a:t>We will see there’s a trade-off: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more buckets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fewer digits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6E54-862D-D346-A777-4053A82B0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18" y="4934858"/>
            <a:ext cx="2978446" cy="1676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8EEF-D166-E141-B0A3-59B59258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77E49-0848-3143-AD9F-FA26EF29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a few O(n log(n))-time algorithms.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MERGESORT has worst-case running time O(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QUICKSORT has expected running time O(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</a:t>
            </a:r>
          </a:p>
          <a:p>
            <a:pPr lvl="1"/>
            <a:endParaRPr lang="en-US" sz="9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DE6769"/>
                </a:solidFill>
              </a:rPr>
              <a:t>Can we do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785" y="4930642"/>
            <a:ext cx="232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Depends on who you ask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07" y="4116124"/>
            <a:ext cx="2924386" cy="265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3588426"/>
            <a:ext cx="2590800" cy="31970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B04C-F06F-E54F-A575-3A1C088A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59A10C7-530C-1946-85C2-D92247D076A7}"/>
              </a:ext>
            </a:extLst>
          </p:cNvPr>
          <p:cNvGrpSpPr/>
          <p:nvPr/>
        </p:nvGrpSpPr>
        <p:grpSpPr>
          <a:xfrm>
            <a:off x="52963" y="2613787"/>
            <a:ext cx="8857619" cy="2123404"/>
            <a:chOff x="52963" y="2613787"/>
            <a:chExt cx="8857619" cy="212340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64D14E9-D555-E84F-84DC-FE5BB2B46ACA}"/>
                </a:ext>
              </a:extLst>
            </p:cNvPr>
            <p:cNvGrpSpPr/>
            <p:nvPr/>
          </p:nvGrpSpPr>
          <p:grpSpPr>
            <a:xfrm>
              <a:off x="717494" y="3026980"/>
              <a:ext cx="525615" cy="1275824"/>
              <a:chOff x="628650" y="3152633"/>
              <a:chExt cx="889379" cy="211540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D2D9F9-BC01-474A-9572-52314628D71B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B0B91EC-52C8-8F4A-8183-625F7225934C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BCEFE5C-4884-F64F-911B-6F2451998AD0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52EEB28-73CB-8348-A17C-490238046849}"/>
                </a:ext>
              </a:extLst>
            </p:cNvPr>
            <p:cNvGrpSpPr/>
            <p:nvPr/>
          </p:nvGrpSpPr>
          <p:grpSpPr>
            <a:xfrm>
              <a:off x="1496001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999B9CE-B87D-764F-8991-85C2C8D83363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2BBAF75-D23D-AB4A-81D6-07E132E1951E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4A78846-B408-6D43-AADD-A563624E212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7E82D09-FDF0-5147-8A29-55EC54B71636}"/>
                </a:ext>
              </a:extLst>
            </p:cNvPr>
            <p:cNvGrpSpPr/>
            <p:nvPr/>
          </p:nvGrpSpPr>
          <p:grpSpPr>
            <a:xfrm>
              <a:off x="2284423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22E59A-6B89-8C4D-AB57-A043E19CBC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D65A8C2-6319-044C-9E20-F3D917B4175B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A6CD34-C33B-6F48-BE05-5E58D20A093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FDD25A5-A526-1148-BA5A-5DB88CF0B03D}"/>
                </a:ext>
              </a:extLst>
            </p:cNvPr>
            <p:cNvGrpSpPr/>
            <p:nvPr/>
          </p:nvGrpSpPr>
          <p:grpSpPr>
            <a:xfrm>
              <a:off x="3796255" y="3009283"/>
              <a:ext cx="525615" cy="1275824"/>
              <a:chOff x="628650" y="3152633"/>
              <a:chExt cx="889379" cy="2115403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0C5A536-1ED3-1D41-B451-4B0BF27DAFC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53F02EB-679E-CB40-9EA0-C041C4CDF43D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706BDFC-EF91-2147-82C4-68F9D0129EAE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4F0D82-A2AF-B044-AE9D-C17F56C15075}"/>
                </a:ext>
              </a:extLst>
            </p:cNvPr>
            <p:cNvGrpSpPr/>
            <p:nvPr/>
          </p:nvGrpSpPr>
          <p:grpSpPr>
            <a:xfrm>
              <a:off x="7567989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C511D04-1D2E-1546-8867-84D5476F19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7D9A4AE-84C2-7846-AC09-2F6561F226E9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6D15C3B-0895-324A-8085-D4AC0A3EA1D8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65072D3-ADA0-264C-A086-6E0FF436FF71}"/>
                </a:ext>
              </a:extLst>
            </p:cNvPr>
            <p:cNvGrpSpPr/>
            <p:nvPr/>
          </p:nvGrpSpPr>
          <p:grpSpPr>
            <a:xfrm>
              <a:off x="8346496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EE1A6C4-B50E-9645-AA09-E0AC33552B6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69B29F9-6CE4-7B42-84C0-D84F1D0312AA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5460357-7AEE-C042-A8EF-27D26FD82B0F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DFB31C-EAB0-CC4C-8102-61B3B63BF060}"/>
                </a:ext>
              </a:extLst>
            </p:cNvPr>
            <p:cNvSpPr txBox="1"/>
            <p:nvPr/>
          </p:nvSpPr>
          <p:spPr>
            <a:xfrm>
              <a:off x="776131" y="4317387"/>
              <a:ext cx="77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0176F9D-F1A3-6146-8868-AC98513AA895}"/>
                </a:ext>
              </a:extLst>
            </p:cNvPr>
            <p:cNvSpPr txBox="1"/>
            <p:nvPr/>
          </p:nvSpPr>
          <p:spPr>
            <a:xfrm>
              <a:off x="153027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C2F934E-BCFA-8D4C-B805-068D9B9E580B}"/>
                </a:ext>
              </a:extLst>
            </p:cNvPr>
            <p:cNvSpPr txBox="1"/>
            <p:nvPr/>
          </p:nvSpPr>
          <p:spPr>
            <a:xfrm>
              <a:off x="2328613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12EDE1D-B336-1243-8B3F-ADBD22D07FA1}"/>
                </a:ext>
              </a:extLst>
            </p:cNvPr>
            <p:cNvSpPr txBox="1"/>
            <p:nvPr/>
          </p:nvSpPr>
          <p:spPr>
            <a:xfrm>
              <a:off x="3882772" y="4317387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6570744-0B8B-1F4B-9C83-51C7B9F99B4D}"/>
                </a:ext>
              </a:extLst>
            </p:cNvPr>
            <p:cNvSpPr txBox="1"/>
            <p:nvPr/>
          </p:nvSpPr>
          <p:spPr>
            <a:xfrm>
              <a:off x="842915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7B939D3-787E-0F4B-83A5-AB65D46B4F8B}"/>
                </a:ext>
              </a:extLst>
            </p:cNvPr>
            <p:cNvSpPr txBox="1"/>
            <p:nvPr/>
          </p:nvSpPr>
          <p:spPr>
            <a:xfrm>
              <a:off x="7630821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98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12F001-E7AE-7042-B165-FEA986D1972E}"/>
                </a:ext>
              </a:extLst>
            </p:cNvPr>
            <p:cNvGrpSpPr/>
            <p:nvPr/>
          </p:nvGrpSpPr>
          <p:grpSpPr>
            <a:xfrm>
              <a:off x="5403748" y="3056145"/>
              <a:ext cx="525615" cy="1275824"/>
              <a:chOff x="628650" y="3152633"/>
              <a:chExt cx="889379" cy="2115403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D14D93E-1EC2-214B-81D9-7C0394E1194E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05D75E-FFDD-3C4D-8498-9C42DD0949C3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4D105D2-F259-A94A-B42E-14EF45E53E89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E943E98-90F5-1948-9B6C-E7D1E40F501C}"/>
                </a:ext>
              </a:extLst>
            </p:cNvPr>
            <p:cNvSpPr txBox="1"/>
            <p:nvPr/>
          </p:nvSpPr>
          <p:spPr>
            <a:xfrm>
              <a:off x="5457852" y="436785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A4EB8E-9CCA-5147-8E66-40F7F8B3658A}"/>
                </a:ext>
              </a:extLst>
            </p:cNvPr>
            <p:cNvSpPr txBox="1"/>
            <p:nvPr/>
          </p:nvSpPr>
          <p:spPr>
            <a:xfrm>
              <a:off x="52963" y="2613787"/>
              <a:ext cx="139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buckets: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51F79A-2CB0-0748-BCF3-2421C09F195D}"/>
                </a:ext>
              </a:extLst>
            </p:cNvPr>
            <p:cNvSpPr txBox="1"/>
            <p:nvPr/>
          </p:nvSpPr>
          <p:spPr>
            <a:xfrm>
              <a:off x="6439034" y="3139543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42C2AD7-2E46-ED4C-8104-E56CF01AA067}"/>
                </a:ext>
              </a:extLst>
            </p:cNvPr>
            <p:cNvSpPr txBox="1"/>
            <p:nvPr/>
          </p:nvSpPr>
          <p:spPr>
            <a:xfrm>
              <a:off x="4609796" y="3105970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4F606B-3408-8A45-8F69-02CD9522003F}"/>
                </a:ext>
              </a:extLst>
            </p:cNvPr>
            <p:cNvSpPr txBox="1"/>
            <p:nvPr/>
          </p:nvSpPr>
          <p:spPr>
            <a:xfrm>
              <a:off x="3047711" y="3093194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522506" y="532918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1419904" y="3872695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1460420" y="3408139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5355917" y="387799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3769839" y="382055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667C26-4DF6-7448-A8BD-5655208F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4D14E9-D555-E84F-84DC-FE5BB2B46ACA}"/>
              </a:ext>
            </a:extLst>
          </p:cNvPr>
          <p:cNvGrpSpPr/>
          <p:nvPr/>
        </p:nvGrpSpPr>
        <p:grpSpPr>
          <a:xfrm>
            <a:off x="717494" y="3641343"/>
            <a:ext cx="525615" cy="1275824"/>
            <a:chOff x="628650" y="3152633"/>
            <a:chExt cx="889379" cy="211540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5D2D9F9-BC01-474A-9572-52314628D71B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0B91EC-52C8-8F4A-8183-625F7225934C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CEFE5C-4884-F64F-911B-6F2451998AD0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2EEB28-73CB-8348-A17C-490238046849}"/>
              </a:ext>
            </a:extLst>
          </p:cNvPr>
          <p:cNvGrpSpPr/>
          <p:nvPr/>
        </p:nvGrpSpPr>
        <p:grpSpPr>
          <a:xfrm>
            <a:off x="1496001" y="3655926"/>
            <a:ext cx="525615" cy="1275824"/>
            <a:chOff x="628650" y="3152633"/>
            <a:chExt cx="889379" cy="211540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99B9CE-B87D-764F-8991-85C2C8D83363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BBAF75-D23D-AB4A-81D6-07E132E1951E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4A78846-B408-6D43-AADD-A563624E212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7E82D09-FDF0-5147-8A29-55EC54B71636}"/>
              </a:ext>
            </a:extLst>
          </p:cNvPr>
          <p:cNvGrpSpPr/>
          <p:nvPr/>
        </p:nvGrpSpPr>
        <p:grpSpPr>
          <a:xfrm>
            <a:off x="2284423" y="3655926"/>
            <a:ext cx="525615" cy="1275824"/>
            <a:chOff x="628650" y="3152633"/>
            <a:chExt cx="889379" cy="2115403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522E59A-6B89-8C4D-AB57-A043E19CBC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65A8C2-6319-044C-9E20-F3D917B4175B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A6CD34-C33B-6F48-BE05-5E58D20A093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DD25A5-A526-1148-BA5A-5DB88CF0B03D}"/>
              </a:ext>
            </a:extLst>
          </p:cNvPr>
          <p:cNvGrpSpPr/>
          <p:nvPr/>
        </p:nvGrpSpPr>
        <p:grpSpPr>
          <a:xfrm>
            <a:off x="3137537" y="3649356"/>
            <a:ext cx="525615" cy="1275824"/>
            <a:chOff x="628650" y="3152633"/>
            <a:chExt cx="889379" cy="211540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0C5A536-1ED3-1D41-B451-4B0BF27DAFC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53F02EB-679E-CB40-9EA0-C041C4CDF43D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06BDFC-EF91-2147-82C4-68F9D0129EAE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4F0D82-A2AF-B044-AE9D-C17F56C15075}"/>
              </a:ext>
            </a:extLst>
          </p:cNvPr>
          <p:cNvGrpSpPr/>
          <p:nvPr/>
        </p:nvGrpSpPr>
        <p:grpSpPr>
          <a:xfrm>
            <a:off x="7567989" y="3655926"/>
            <a:ext cx="525615" cy="1275824"/>
            <a:chOff x="628650" y="3152633"/>
            <a:chExt cx="889379" cy="2115403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C511D04-1D2E-1546-8867-84D5476F19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7D9A4AE-84C2-7846-AC09-2F6561F226E9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6D15C3B-0895-324A-8085-D4AC0A3EA1D8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5072D3-ADA0-264C-A086-6E0FF436FF71}"/>
              </a:ext>
            </a:extLst>
          </p:cNvPr>
          <p:cNvGrpSpPr/>
          <p:nvPr/>
        </p:nvGrpSpPr>
        <p:grpSpPr>
          <a:xfrm>
            <a:off x="8346496" y="3655926"/>
            <a:ext cx="525615" cy="1275824"/>
            <a:chOff x="628650" y="3152633"/>
            <a:chExt cx="889379" cy="2115403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E1A6C4-B50E-9645-AA09-E0AC33552B6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9B29F9-6CE4-7B42-84C0-D84F1D0312AA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5460357-7AEE-C042-A8EF-27D26FD82B0F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DFB31C-EAB0-CC4C-8102-61B3B63BF060}"/>
              </a:ext>
            </a:extLst>
          </p:cNvPr>
          <p:cNvSpPr txBox="1"/>
          <p:nvPr/>
        </p:nvSpPr>
        <p:spPr>
          <a:xfrm>
            <a:off x="776131" y="4931750"/>
            <a:ext cx="77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176F9D-F1A3-6146-8868-AC98513AA895}"/>
              </a:ext>
            </a:extLst>
          </p:cNvPr>
          <p:cNvSpPr txBox="1"/>
          <p:nvPr/>
        </p:nvSpPr>
        <p:spPr>
          <a:xfrm>
            <a:off x="153027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2F934E-BCFA-8D4C-B805-068D9B9E580B}"/>
              </a:ext>
            </a:extLst>
          </p:cNvPr>
          <p:cNvSpPr txBox="1"/>
          <p:nvPr/>
        </p:nvSpPr>
        <p:spPr>
          <a:xfrm>
            <a:off x="2328613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2EDE1D-B336-1243-8B3F-ADBD22D07FA1}"/>
              </a:ext>
            </a:extLst>
          </p:cNvPr>
          <p:cNvSpPr txBox="1"/>
          <p:nvPr/>
        </p:nvSpPr>
        <p:spPr>
          <a:xfrm>
            <a:off x="3168907" y="4947049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570744-0B8B-1F4B-9C83-51C7B9F99B4D}"/>
              </a:ext>
            </a:extLst>
          </p:cNvPr>
          <p:cNvSpPr txBox="1"/>
          <p:nvPr/>
        </p:nvSpPr>
        <p:spPr>
          <a:xfrm>
            <a:off x="842915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B939D3-787E-0F4B-83A5-AB65D46B4F8B}"/>
              </a:ext>
            </a:extLst>
          </p:cNvPr>
          <p:cNvSpPr txBox="1"/>
          <p:nvPr/>
        </p:nvSpPr>
        <p:spPr>
          <a:xfrm>
            <a:off x="7630821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12F001-E7AE-7042-B165-FEA986D1972E}"/>
              </a:ext>
            </a:extLst>
          </p:cNvPr>
          <p:cNvGrpSpPr/>
          <p:nvPr/>
        </p:nvGrpSpPr>
        <p:grpSpPr>
          <a:xfrm>
            <a:off x="5403748" y="3670508"/>
            <a:ext cx="525615" cy="1275824"/>
            <a:chOff x="628650" y="3152633"/>
            <a:chExt cx="889379" cy="211540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14D93E-1EC2-214B-81D9-7C0394E1194E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05D75E-FFDD-3C4D-8498-9C42DD0949C3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4D105D2-F259-A94A-B42E-14EF45E53E89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E943E98-90F5-1948-9B6C-E7D1E40F501C}"/>
              </a:ext>
            </a:extLst>
          </p:cNvPr>
          <p:cNvSpPr txBox="1"/>
          <p:nvPr/>
        </p:nvSpPr>
        <p:spPr>
          <a:xfrm>
            <a:off x="5457852" y="498222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605282" y="448705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645798" y="4022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0013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224174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A4EB8E-9CCA-5147-8E66-40F7F8B3658A}"/>
              </a:ext>
            </a:extLst>
          </p:cNvPr>
          <p:cNvSpPr txBox="1"/>
          <p:nvPr/>
        </p:nvSpPr>
        <p:spPr>
          <a:xfrm>
            <a:off x="52963" y="2613787"/>
            <a:ext cx="139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buckets: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B51F79A-2CB0-0748-BCF3-2421C09F195D}"/>
              </a:ext>
            </a:extLst>
          </p:cNvPr>
          <p:cNvSpPr txBox="1"/>
          <p:nvPr/>
        </p:nvSpPr>
        <p:spPr>
          <a:xfrm>
            <a:off x="6439034" y="3753906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2C2AD7-2E46-ED4C-8104-E56CF01AA067}"/>
              </a:ext>
            </a:extLst>
          </p:cNvPr>
          <p:cNvSpPr txBox="1"/>
          <p:nvPr/>
        </p:nvSpPr>
        <p:spPr>
          <a:xfrm>
            <a:off x="4609796" y="3720333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1455486" y="447699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45798" y="172985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DD7BA34-7C1C-D849-8676-B08A3460F7A3}"/>
              </a:ext>
            </a:extLst>
          </p:cNvPr>
          <p:cNvSpPr/>
          <p:nvPr/>
        </p:nvSpPr>
        <p:spPr>
          <a:xfrm>
            <a:off x="572824" y="357517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0021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32FAE5-ABF1-4E4F-B0A8-D3E876294755}"/>
              </a:ext>
            </a:extLst>
          </p:cNvPr>
          <p:cNvSpPr/>
          <p:nvPr/>
        </p:nvSpPr>
        <p:spPr>
          <a:xfrm>
            <a:off x="606104" y="309495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B21C509-1AA5-4A47-AA91-E5A8BD357380}"/>
              </a:ext>
            </a:extLst>
          </p:cNvPr>
          <p:cNvSpPr/>
          <p:nvPr/>
        </p:nvSpPr>
        <p:spPr>
          <a:xfrm>
            <a:off x="309411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0345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77025" y="5711669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7E8B02-CDBF-1D4A-BBFF-1571A50F80EB}"/>
              </a:ext>
            </a:extLst>
          </p:cNvPr>
          <p:cNvSpPr txBox="1"/>
          <p:nvPr/>
        </p:nvSpPr>
        <p:spPr>
          <a:xfrm>
            <a:off x="8110706" y="6408080"/>
            <a:ext cx="20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Sorted!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8B2D-6BFF-9A49-8A8F-E882C6F8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66217" y="2801420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66217" y="3868581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533493-1361-4E45-8A6B-69A6735C45E9}"/>
              </a:ext>
            </a:extLst>
          </p:cNvPr>
          <p:cNvGrpSpPr/>
          <p:nvPr/>
        </p:nvGrpSpPr>
        <p:grpSpPr>
          <a:xfrm>
            <a:off x="666217" y="1734259"/>
            <a:ext cx="7992844" cy="674098"/>
            <a:chOff x="1997317" y="3229162"/>
            <a:chExt cx="5040183" cy="71856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5E75C1-512E-9343-ADAA-631BD1136977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DC5FAD3-10B5-494A-AFE2-84C9AC66C915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44CF83E-FBCA-B540-90D0-4127C10BDCF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A4B6A67-7248-1747-B51B-A73F2C632BFB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955F298-A126-8C4F-BACD-2632D748B7ED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36324DA-ABB8-3B4E-91D4-F06D9B5FD83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8638624-DCB1-2E4F-9AE2-788A41848223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AD4759-147B-C646-A32B-2F168F68AF02}"/>
              </a:ext>
            </a:extLst>
          </p:cNvPr>
          <p:cNvSpPr txBox="1"/>
          <p:nvPr/>
        </p:nvSpPr>
        <p:spPr>
          <a:xfrm>
            <a:off x="666217" y="4972050"/>
            <a:ext cx="41915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d=2, so only 2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 buckets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A50675-43DC-2C44-AF40-597E71C455AE}"/>
              </a:ext>
            </a:extLst>
          </p:cNvPr>
          <p:cNvSpPr txBox="1"/>
          <p:nvPr/>
        </p:nvSpPr>
        <p:spPr>
          <a:xfrm>
            <a:off x="5516411" y="5000625"/>
            <a:ext cx="3171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d=3, so 3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buckets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C31F7-42F0-814D-9865-CA1175A29A34}"/>
              </a:ext>
            </a:extLst>
          </p:cNvPr>
          <p:cNvSpPr txBox="1"/>
          <p:nvPr/>
        </p:nvSpPr>
        <p:spPr>
          <a:xfrm>
            <a:off x="4443186" y="5372100"/>
            <a:ext cx="60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DECC-1267-1C4A-9C00-158DBE192903}"/>
              </a:ext>
            </a:extLst>
          </p:cNvPr>
          <p:cNvSpPr txBox="1"/>
          <p:nvPr/>
        </p:nvSpPr>
        <p:spPr>
          <a:xfrm>
            <a:off x="666217" y="6295519"/>
            <a:ext cx="795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Bigger base means more buckets but fewer iterations.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AF49-1DDD-094E-A477-B3D54A022B66}"/>
              </a:ext>
            </a:extLst>
          </p:cNvPr>
          <p:cNvSpPr txBox="1"/>
          <p:nvPr/>
        </p:nvSpPr>
        <p:spPr>
          <a:xfrm>
            <a:off x="174171" y="134982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array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65BA30-CFF3-484B-A0DB-040F35940C49}"/>
              </a:ext>
            </a:extLst>
          </p:cNvPr>
          <p:cNvSpPr txBox="1"/>
          <p:nvPr/>
        </p:nvSpPr>
        <p:spPr>
          <a:xfrm>
            <a:off x="7604046" y="459828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8FCB4-B9EA-A344-BBFD-20082DDC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0" grpId="0"/>
      <p:bldP spid="5" grpId="0"/>
      <p:bldP spid="6" grpId="0"/>
      <p:bldP spid="7" grpId="0"/>
      <p:bldP spid="13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B068-15F1-AD45-AA18-66FDEF1C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running time of </a:t>
            </a:r>
            <a:r>
              <a:rPr lang="en-US" dirty="0" err="1"/>
              <a:t>RadixSort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Say we want to sort: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 integers,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maximum size M,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 base r.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of iterations of </a:t>
                </a:r>
                <a:r>
                  <a:rPr lang="en-US" dirty="0" err="1">
                    <a:solidFill>
                      <a:schemeClr val="tx1"/>
                    </a:solidFill>
                  </a:rPr>
                  <a:t>RadixSort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number of digits, base r, of an integer x of max size 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0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Time per iteration: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Initialize r buckets, put n items into them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total time.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 time: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  <a:blipFill>
                <a:blip r:embed="rId2"/>
                <a:stretch>
                  <a:fillRect l="-1016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DFE720-E8E7-1643-9FEB-333D44856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95" y="4513942"/>
            <a:ext cx="1493905" cy="1328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33EFE-4DC7-A44B-908F-6B3F6BEDD646}"/>
              </a:ext>
            </a:extLst>
          </p:cNvPr>
          <p:cNvSpPr txBox="1"/>
          <p:nvPr/>
        </p:nvSpPr>
        <p:spPr>
          <a:xfrm>
            <a:off x="6677638" y="3904343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Convince yourself that this is the right formula for 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A179F-2EBD-854C-857B-E1538FEC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021"/>
            <a:ext cx="7886700" cy="1325563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76" y="1383960"/>
            <a:ext cx="7886700" cy="4351338"/>
          </a:xfrm>
        </p:spPr>
        <p:txBody>
          <a:bodyPr/>
          <a:lstStyle/>
          <a:p>
            <a:r>
              <a:rPr lang="en-US" dirty="0"/>
              <a:t>Given n, M, how should we choose r?</a:t>
            </a:r>
          </a:p>
          <a:p>
            <a:r>
              <a:rPr lang="en-US" dirty="0"/>
              <a:t>Looks like there’s some sweet spot: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2311" y="6365489"/>
            <a:ext cx="338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IPython</a:t>
            </a:r>
            <a:r>
              <a:rPr lang="en-US" dirty="0">
                <a:solidFill>
                  <a:schemeClr val="accent4"/>
                </a:solidFill>
              </a:rPr>
              <a:t> Notebook for Lecture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63" y="2703962"/>
            <a:ext cx="4330450" cy="3094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2" y="2663576"/>
            <a:ext cx="4561171" cy="3259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/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  <a:blipFill>
                <a:blip r:embed="rId4"/>
                <a:stretch>
                  <a:fillRect l="-1133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C0AB9-950D-7C44-A240-695E6ADB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36" y="230072"/>
            <a:ext cx="7886700" cy="1325563"/>
          </a:xfrm>
        </p:spPr>
        <p:txBody>
          <a:bodyPr/>
          <a:lstStyle/>
          <a:p>
            <a:r>
              <a:rPr lang="en-US" dirty="0"/>
              <a:t>A reasonable choice: r=n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76" y="5424564"/>
            <a:ext cx="775233" cy="1135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194" y="6368533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2285" y="5573383"/>
            <a:ext cx="67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Choosing r = n is pretty good.  What choice of r optimizes the asymptotic running time?  What if I also care about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Running time: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Choose n=r: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  <a:blipFill>
                <a:blip r:embed="rId4"/>
                <a:stretch>
                  <a:fillRect l="-1286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12E1B8-13C3-DB45-9F50-80BFEFCFDAFA}"/>
              </a:ext>
            </a:extLst>
          </p:cNvPr>
          <p:cNvSpPr txBox="1"/>
          <p:nvPr/>
        </p:nvSpPr>
        <p:spPr>
          <a:xfrm>
            <a:off x="4693845" y="3693615"/>
            <a:ext cx="455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Intuition: balance n and r here.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06BD4E-C7B2-CE45-AA97-D1CC0C58F5A7}"/>
              </a:ext>
            </a:extLst>
          </p:cNvPr>
          <p:cNvCxnSpPr/>
          <p:nvPr/>
        </p:nvCxnSpPr>
        <p:spPr>
          <a:xfrm flipV="1">
            <a:off x="6605130" y="3425371"/>
            <a:ext cx="318184" cy="3655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69B08F-B50E-434E-9A83-25F5F71BA921}"/>
              </a:ext>
            </a:extLst>
          </p:cNvPr>
          <p:cNvCxnSpPr>
            <a:cxnSpLocks/>
          </p:cNvCxnSpPr>
          <p:nvPr/>
        </p:nvCxnSpPr>
        <p:spPr>
          <a:xfrm flipH="1" flipV="1">
            <a:off x="6168570" y="3425371"/>
            <a:ext cx="333830" cy="343517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1601C-9DFF-F640-ABD2-7DCA52D4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3A75-C289-1941-A070-3D786E3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1521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RadixSort</a:t>
            </a:r>
            <a:r>
              <a:rPr lang="en-US" dirty="0"/>
              <a:t> with r=n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 of size at most M, time is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the running time (in terms of n) depends on how big M is in terms of 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some constant c, then this is O(n).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, then this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/>
                  <a:t>The number of buckets needed is r=n.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  <a:blipFill>
                <a:blip r:embed="rId2"/>
                <a:stretch>
                  <a:fillRect l="-131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A9E2-CA68-9C44-833A-3ED555E5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32AF-7F03-854A-9A5F-04098464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4C0E-AAE2-6040-82E8-30578DD3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can sort n integers of size at most n</a:t>
            </a:r>
            <a:r>
              <a:rPr lang="en-US" baseline="30000" dirty="0"/>
              <a:t>100</a:t>
            </a:r>
            <a:r>
              <a:rPr lang="en-US" dirty="0"/>
              <a:t> in time O(n), and needs enough space to store O(n) integers. </a:t>
            </a:r>
          </a:p>
          <a:p>
            <a:r>
              <a:rPr lang="en-US" dirty="0"/>
              <a:t>If your integers have size much much bigger than n (like 2</a:t>
            </a:r>
            <a:r>
              <a:rPr lang="en-US" baseline="30000" dirty="0"/>
              <a:t>n</a:t>
            </a:r>
            <a:r>
              <a:rPr lang="en-US" dirty="0"/>
              <a:t>), maybe you shouldn’t use </a:t>
            </a:r>
            <a:r>
              <a:rPr lang="en-US" dirty="0" err="1"/>
              <a:t>RadixSort</a:t>
            </a:r>
            <a:r>
              <a:rPr lang="en-US" dirty="0"/>
              <a:t>.</a:t>
            </a:r>
          </a:p>
          <a:p>
            <a:r>
              <a:rPr lang="en-US" dirty="0"/>
              <a:t>It matters how we pick the base.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8F8A-CC11-874F-9B0F-CC88758CABDE}"/>
              </a:ext>
            </a:extLst>
          </p:cNvPr>
          <p:cNvSpPr txBox="1"/>
          <p:nvPr/>
        </p:nvSpPr>
        <p:spPr>
          <a:xfrm>
            <a:off x="6966857" y="595086"/>
            <a:ext cx="200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You can put any constant here instead of 100.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99F99-BF41-1F4F-BA66-D31EE2A317AC}"/>
              </a:ext>
            </a:extLst>
          </p:cNvPr>
          <p:cNvCxnSpPr>
            <a:stCxn id="4" idx="2"/>
          </p:cNvCxnSpPr>
          <p:nvPr/>
        </p:nvCxnSpPr>
        <p:spPr>
          <a:xfrm flipH="1">
            <a:off x="7750629" y="1518416"/>
            <a:ext cx="217714" cy="30720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9DA913-8CDB-B244-BDBF-5C0D28A5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500" y="4601029"/>
            <a:ext cx="3115329" cy="20768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4DAFC-2AD3-9C48-BAA6-7A12EA6B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36" y="142829"/>
            <a:ext cx="7886700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1" y="1470212"/>
            <a:ext cx="9154245" cy="5511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difficult sorting is depends on the model of computation.</a:t>
            </a:r>
          </a:p>
          <a:p>
            <a:r>
              <a:rPr lang="en-US" dirty="0"/>
              <a:t>How reasonable a model of computation is is up for debate.</a:t>
            </a:r>
          </a:p>
          <a:p>
            <a:endParaRPr lang="en-US" dirty="0"/>
          </a:p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Any algorithm in this model must use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operations.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 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it can handle arbitrary comparable objects.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If we are sorting small integers (or other reasonable data):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Might take more space and/or be slower if integers get too big  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59" y="5462421"/>
            <a:ext cx="665853" cy="60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24" y="3715657"/>
            <a:ext cx="619024" cy="7637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07D8-B34A-574A-9845-C9AC9A25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8"/>
          </a:xfrm>
        </p:spPr>
        <p:txBody>
          <a:bodyPr/>
          <a:lstStyle/>
          <a:p>
            <a:r>
              <a:rPr lang="en-US" dirty="0"/>
              <a:t>Binary search trees!  </a:t>
            </a:r>
          </a:p>
          <a:p>
            <a:r>
              <a:rPr lang="en-US" dirty="0"/>
              <a:t>Balanced binary search trees!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 for Lecture 7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Remember binary search trees?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791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82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AE9C-3F0C-114E-88D7-3AAD5BEF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15" y="1117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O(1)-time algorithm for sorting:</a:t>
            </a:r>
            <a:br>
              <a:rPr lang="en-US" dirty="0"/>
            </a:br>
            <a:r>
              <a:rPr lang="en-US" sz="4800" dirty="0" err="1">
                <a:solidFill>
                  <a:schemeClr val="accent4"/>
                </a:solidFill>
              </a:rPr>
              <a:t>StickSort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06168" cy="410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sort these n sticks by length.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1560" y="2453418"/>
            <a:ext cx="230448" cy="153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5165" y="2756865"/>
            <a:ext cx="228314" cy="23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3781" y="2374727"/>
            <a:ext cx="241113" cy="151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9254" y="2803016"/>
            <a:ext cx="228314" cy="1852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669" y="2559445"/>
            <a:ext cx="232758" cy="230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3106" y="3001422"/>
            <a:ext cx="255259" cy="7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8044" y="3468822"/>
            <a:ext cx="211509" cy="149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93949" y="2486184"/>
            <a:ext cx="211509" cy="172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854" y="1323833"/>
            <a:ext cx="225476" cy="3858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5789" y="2486184"/>
            <a:ext cx="225655" cy="107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2137" y="6414448"/>
            <a:ext cx="8447964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8650" y="51820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Algorithm: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Drop them on a table.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1309" y="4313258"/>
            <a:ext cx="1839052" cy="994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Now they are sorted this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55779" y="3582561"/>
            <a:ext cx="0" cy="6388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55779" y="5282185"/>
            <a:ext cx="0" cy="59586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24" y="100133"/>
            <a:ext cx="1625537" cy="147569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523886-03B8-694D-973F-43123ED9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 p14:bounceEnd="50000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 p14:bounceEnd="50000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 p14:bounceEnd="50000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 p14:bounceEnd="50000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 p14:bounceEnd="50000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 p14:bounceEnd="50000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 p14:bounceEnd="50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 p14:bounceEnd="50000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 p14:bounceEnd="50000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 p14:bounceEnd="50000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62" y="467657"/>
            <a:ext cx="4847291" cy="60986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6C94D-E0CE-B04E-B3DB-CF47C3C1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/>
          <a:lstStyle/>
          <a:p>
            <a:r>
              <a:rPr lang="en-US" dirty="0"/>
              <a:t>That may have been unsatisfying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140"/>
            <a:ext cx="7886700" cy="5131559"/>
          </a:xfrm>
        </p:spPr>
        <p:txBody>
          <a:bodyPr>
            <a:normAutofit/>
          </a:bodyPr>
          <a:lstStyle/>
          <a:p>
            <a:r>
              <a:rPr lang="en-US" dirty="0"/>
              <a:t>But </a:t>
            </a:r>
            <a:r>
              <a:rPr lang="en-US" dirty="0" err="1"/>
              <a:t>StickSort</a:t>
            </a:r>
            <a:r>
              <a:rPr lang="en-US" dirty="0"/>
              <a:t> does raise some important questions: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is our model of computation?</a:t>
            </a:r>
          </a:p>
          <a:p>
            <a:pPr lvl="2"/>
            <a:r>
              <a:rPr lang="en-US" dirty="0"/>
              <a:t>Input: array</a:t>
            </a:r>
          </a:p>
          <a:p>
            <a:pPr lvl="2"/>
            <a:r>
              <a:rPr lang="en-US" dirty="0"/>
              <a:t>Output: sorted array</a:t>
            </a:r>
          </a:p>
          <a:p>
            <a:pPr lvl="2"/>
            <a:r>
              <a:rPr lang="en-US" dirty="0"/>
              <a:t>Operations allowed: comparisons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i="1" dirty="0"/>
              <a:t>-vs-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Input: sticks</a:t>
            </a:r>
          </a:p>
          <a:p>
            <a:pPr lvl="2"/>
            <a:r>
              <a:rPr lang="en-US" dirty="0"/>
              <a:t>Output: sorted sticks in vertical order</a:t>
            </a:r>
          </a:p>
          <a:p>
            <a:pPr lvl="2"/>
            <a:r>
              <a:rPr lang="en-US" dirty="0"/>
              <a:t>Operations allowed: dropping on tables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are reasonable models of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1EB8-E8B6-C747-BC91-0950EA9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two (more)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that any algorithm in this model must take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steps.</a:t>
            </a:r>
          </a:p>
          <a:p>
            <a:pPr lvl="1"/>
            <a:endParaRPr lang="en-US" dirty="0"/>
          </a:p>
          <a:p>
            <a:r>
              <a:rPr lang="en-US" dirty="0"/>
              <a:t>Another model </a:t>
            </a:r>
            <a:r>
              <a:rPr lang="en-US" sz="2000" dirty="0">
                <a:solidFill>
                  <a:schemeClr val="tx2"/>
                </a:solidFill>
              </a:rPr>
              <a:t>(more reasonable than the stick model</a:t>
            </a:r>
            <a:r>
              <a:rPr lang="mr-IN" sz="2000" dirty="0">
                <a:solidFill>
                  <a:schemeClr val="tx2"/>
                </a:solidFill>
              </a:rPr>
              <a:t>…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8603"/>
            <a:ext cx="1257300" cy="114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1208190" cy="14906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5241-1DC5-9B45-967E-6D9228D6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0"/>
            <a:ext cx="8283045" cy="1794933"/>
          </a:xfrm>
        </p:spPr>
        <p:txBody>
          <a:bodyPr/>
          <a:lstStyle/>
          <a:p>
            <a:r>
              <a:rPr lang="en-US" dirty="0"/>
              <a:t>Comparison-based sorting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8" y="2556933"/>
            <a:ext cx="3107830" cy="3835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BDA1F-A74B-0743-BEE5-79D7D4E8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11014</TotalTime>
  <Words>4043</Words>
  <Application>Microsoft Macintosh PowerPoint</Application>
  <PresentationFormat>On-screen Show (4:3)</PresentationFormat>
  <Paragraphs>1107</Paragraphs>
  <Slides>60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Chalkboard</vt:lpstr>
      <vt:lpstr>Gill Sans Ultra Bold</vt:lpstr>
      <vt:lpstr>Office Theme</vt:lpstr>
      <vt:lpstr>Lecture 6</vt:lpstr>
      <vt:lpstr>Announcements</vt:lpstr>
      <vt:lpstr>Everyone can succeed in this class!</vt:lpstr>
      <vt:lpstr>Roadmap</vt:lpstr>
      <vt:lpstr>Sorting</vt:lpstr>
      <vt:lpstr>An O(1)-time algorithm for sorting: StickSort</vt:lpstr>
      <vt:lpstr>That may have been unsatisfying</vt:lpstr>
      <vt:lpstr>Today: two (more) models</vt:lpstr>
      <vt:lpstr>Comparison-based sorting</vt:lpstr>
      <vt:lpstr>Comparison-based sorting algorithms</vt:lpstr>
      <vt:lpstr>Comparison-based sorting algorithms</vt:lpstr>
      <vt:lpstr>All the sorting algorithms we have seen work like this.</vt:lpstr>
      <vt:lpstr>Lower bound of Ω(n log(n)). </vt:lpstr>
      <vt:lpstr>Decision trees</vt:lpstr>
      <vt:lpstr>Decision trees</vt:lpstr>
      <vt:lpstr>Comparison-based algorithms look like decision trees.</vt:lpstr>
      <vt:lpstr>Q: What’s the runtime on a particular input?</vt:lpstr>
      <vt:lpstr>Q: What’s the worst-case runtime?</vt:lpstr>
      <vt:lpstr>How long is the longest path?</vt:lpstr>
      <vt:lpstr>Lower bound of Ω(n log(n)). </vt:lpstr>
      <vt:lpstr>\end{Aside}</vt:lpstr>
      <vt:lpstr>PowerPoint Presentation</vt:lpstr>
      <vt:lpstr>PowerPoint Presentation</vt:lpstr>
      <vt:lpstr>But what about StickSort?</vt:lpstr>
      <vt:lpstr>Beyond comparison-based  sorting algorithms</vt:lpstr>
      <vt:lpstr>Another model of computation</vt:lpstr>
      <vt:lpstr>Pre-lecture exercise</vt:lpstr>
      <vt:lpstr>Another model of computation</vt:lpstr>
      <vt:lpstr>Why might this help?</vt:lpstr>
      <vt:lpstr>Assumptions</vt:lpstr>
      <vt:lpstr>RadixSort</vt:lpstr>
      <vt:lpstr>Step 1: CountingSort on least significant digit</vt:lpstr>
      <vt:lpstr>Step 2: CountingSort on the 2nd least sig. digit</vt:lpstr>
      <vt:lpstr>Step 3: CountingSort on the 3rd least sig. digit</vt:lpstr>
      <vt:lpstr>Why does this work?</vt:lpstr>
      <vt:lpstr>To prove this is correct…</vt:lpstr>
      <vt:lpstr>RadixSort is correct</vt:lpstr>
      <vt:lpstr>Inductive step</vt:lpstr>
      <vt:lpstr>Proof sketch… proof on next (skipped) slide</vt:lpstr>
      <vt:lpstr>Proof sketch… proof on next (skipped) slide</vt:lpstr>
      <vt:lpstr>PowerPoint Presentation</vt:lpstr>
      <vt:lpstr>Inductive step</vt:lpstr>
      <vt:lpstr>RadixSort is correct</vt:lpstr>
      <vt:lpstr>What is the running time?</vt:lpstr>
      <vt:lpstr>What is the running time?</vt:lpstr>
      <vt:lpstr>This doesn’t seem so great</vt:lpstr>
      <vt:lpstr>Aside: why d=⌊log_10⁡(n) ⌋+1 ?</vt:lpstr>
      <vt:lpstr>Can we do better?</vt:lpstr>
      <vt:lpstr>Example: base 100</vt:lpstr>
      <vt:lpstr>Example: base 100</vt:lpstr>
      <vt:lpstr>Example: base 100</vt:lpstr>
      <vt:lpstr>Example: base 100</vt:lpstr>
      <vt:lpstr>General running time of RadixSort</vt:lpstr>
      <vt:lpstr>Trade-offs</vt:lpstr>
      <vt:lpstr>A reasonable choice: r=n</vt:lpstr>
      <vt:lpstr>Running time of RadixSort with r=n</vt:lpstr>
      <vt:lpstr>What have we learned?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Mary Katherine Wootters</dc:creator>
  <cp:lastModifiedBy>Moses Samson Charikar</cp:lastModifiedBy>
  <cp:revision>146</cp:revision>
  <cp:lastPrinted>2020-01-27T02:29:31Z</cp:lastPrinted>
  <dcterms:created xsi:type="dcterms:W3CDTF">2017-04-18T17:03:54Z</dcterms:created>
  <dcterms:modified xsi:type="dcterms:W3CDTF">2022-01-24T10:13:31Z</dcterms:modified>
</cp:coreProperties>
</file>