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86" r:id="rId4"/>
    <p:sldId id="283" r:id="rId5"/>
    <p:sldId id="284" r:id="rId6"/>
    <p:sldId id="387" r:id="rId7"/>
    <p:sldId id="28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360" r:id="rId24"/>
    <p:sldId id="365" r:id="rId25"/>
    <p:sldId id="369" r:id="rId26"/>
    <p:sldId id="375" r:id="rId27"/>
    <p:sldId id="263" r:id="rId28"/>
    <p:sldId id="376" r:id="rId29"/>
    <p:sldId id="280" r:id="rId30"/>
    <p:sldId id="377" r:id="rId31"/>
    <p:sldId id="3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Gill Sans" panose="020B060402020202020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lHUL1grvf4lui8yPdbz6zofFf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DF5A2-DAA3-456B-8399-069422212233}">
  <a:tblStyle styleId="{980DF5A2-DAA3-456B-8399-0694222122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928826"/>
            <a:ext cx="9144000" cy="177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 161</a:t>
            </a:r>
            <a:br>
              <a:rPr lang="en-US" dirty="0"/>
            </a:br>
            <a:r>
              <a:rPr lang="en-US" dirty="0"/>
              <a:t>Section 4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7054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[CA Name]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/>
          </p:nvPr>
        </p:nvSpPr>
        <p:spPr>
          <a:xfrm>
            <a:off x="1715626" y="211377"/>
            <a:ext cx="7886700" cy="92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long is the longest path?</a:t>
            </a:r>
            <a:endParaRPr/>
          </a:p>
        </p:txBody>
      </p:sp>
      <p:grpSp>
        <p:nvGrpSpPr>
          <p:cNvPr id="289" name="Google Shape;289;p11"/>
          <p:cNvGrpSpPr/>
          <p:nvPr/>
        </p:nvGrpSpPr>
        <p:grpSpPr>
          <a:xfrm>
            <a:off x="1715626" y="1690690"/>
            <a:ext cx="4994524" cy="3672881"/>
            <a:chOff x="382694" y="1690689"/>
            <a:chExt cx="7672018" cy="4715425"/>
          </a:xfrm>
        </p:grpSpPr>
        <p:grpSp>
          <p:nvGrpSpPr>
            <p:cNvPr id="290" name="Google Shape;290;p11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291" name="Google Shape;291;p11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11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3" name="Google Shape;293;p11"/>
              <p:cNvSpPr txBox="1"/>
              <p:nvPr/>
            </p:nvSpPr>
            <p:spPr>
              <a:xfrm>
                <a:off x="3229064" y="2686219"/>
                <a:ext cx="904545" cy="40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YES</a:t>
                </a:r>
                <a:endParaRPr/>
              </a:p>
            </p:txBody>
          </p:sp>
          <p:sp>
            <p:nvSpPr>
              <p:cNvPr id="294" name="Google Shape;294;p11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</a:t>
                </a:r>
                <a:endParaRPr/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298;p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00" name="Google Shape;300;p11"/>
              <p:cNvSpPr txBox="1"/>
              <p:nvPr/>
            </p:nvSpPr>
            <p:spPr>
              <a:xfrm>
                <a:off x="4438494" y="3899240"/>
                <a:ext cx="904545" cy="40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YES</a:t>
                </a:r>
                <a:endParaRPr/>
              </a:p>
            </p:txBody>
          </p:sp>
          <p:sp>
            <p:nvSpPr>
              <p:cNvPr id="301" name="Google Shape;301;p11"/>
              <p:cNvSpPr txBox="1"/>
              <p:nvPr/>
            </p:nvSpPr>
            <p:spPr>
              <a:xfrm>
                <a:off x="5821317" y="3782161"/>
                <a:ext cx="774426" cy="40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</a:t>
                </a:r>
                <a:endParaRPr/>
              </a:p>
            </p:txBody>
          </p:sp>
          <p:cxnSp>
            <p:nvCxnSpPr>
              <p:cNvPr id="302" name="Google Shape;302;p11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04" name="Google Shape;304;p11"/>
              <p:cNvSpPr txBox="1"/>
              <p:nvPr/>
            </p:nvSpPr>
            <p:spPr>
              <a:xfrm>
                <a:off x="2229533" y="3782161"/>
                <a:ext cx="1290773" cy="423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YES</a:t>
                </a:r>
                <a:endParaRPr/>
              </a:p>
            </p:txBody>
          </p:sp>
          <p:sp>
            <p:nvSpPr>
              <p:cNvPr id="305" name="Google Shape;305;p11"/>
              <p:cNvSpPr txBox="1"/>
              <p:nvPr/>
            </p:nvSpPr>
            <p:spPr>
              <a:xfrm>
                <a:off x="3332886" y="3928216"/>
                <a:ext cx="774426" cy="40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accent4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</a:t>
                </a: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10" name="Google Shape;310;p11"/>
            <p:cNvCxnSpPr/>
            <p:nvPr/>
          </p:nvCxnSpPr>
          <p:spPr>
            <a:xfrm flipH="1">
              <a:off x="969548" y="4157737"/>
              <a:ext cx="1463246" cy="135786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6464829" y="4293125"/>
              <a:ext cx="798108" cy="636868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312" name="Google Shape;312;p11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885" y="5636526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4627" y="5572088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1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11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11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11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3" name="Google Shape;33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6" name="Google Shape;336;p11"/>
            <p:cNvCxnSpPr/>
            <p:nvPr/>
          </p:nvCxnSpPr>
          <p:spPr>
            <a:xfrm>
              <a:off x="5179610" y="4265861"/>
              <a:ext cx="252244" cy="231208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1"/>
            <p:cNvCxnSpPr/>
            <p:nvPr/>
          </p:nvCxnSpPr>
          <p:spPr>
            <a:xfrm>
              <a:off x="4212892" y="4295431"/>
              <a:ext cx="252244" cy="231208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" name="Google Shape;338;p11"/>
            <p:cNvCxnSpPr/>
            <p:nvPr/>
          </p:nvCxnSpPr>
          <p:spPr>
            <a:xfrm>
              <a:off x="3068750" y="4215817"/>
              <a:ext cx="252244" cy="231208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11"/>
            <p:cNvCxnSpPr/>
            <p:nvPr/>
          </p:nvCxnSpPr>
          <p:spPr>
            <a:xfrm flipH="1">
              <a:off x="3753885" y="4286330"/>
              <a:ext cx="258838" cy="240309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1"/>
            <p:cNvCxnSpPr/>
            <p:nvPr/>
          </p:nvCxnSpPr>
          <p:spPr>
            <a:xfrm flipH="1">
              <a:off x="4697858" y="4261309"/>
              <a:ext cx="258838" cy="240309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11"/>
            <p:cNvCxnSpPr/>
            <p:nvPr/>
          </p:nvCxnSpPr>
          <p:spPr>
            <a:xfrm flipH="1">
              <a:off x="6008043" y="4288604"/>
              <a:ext cx="258838" cy="240309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2" name="Google Shape;342;p11"/>
          <p:cNvSpPr txBox="1"/>
          <p:nvPr/>
        </p:nvSpPr>
        <p:spPr>
          <a:xfrm>
            <a:off x="6475981" y="1801505"/>
            <a:ext cx="422588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binary tree with at least _____ leaves.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shallowest tree with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n!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 is the completely balanced one, which has depth ______.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in all such trees, the longest path is at least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log(n!).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 txBox="1"/>
          <p:nvPr/>
        </p:nvSpPr>
        <p:spPr>
          <a:xfrm>
            <a:off x="7687449" y="2123143"/>
            <a:ext cx="5868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n!</a:t>
            </a:r>
            <a:endParaRPr/>
          </a:p>
        </p:txBody>
      </p:sp>
      <p:sp>
        <p:nvSpPr>
          <p:cNvPr id="344" name="Google Shape;344;p11"/>
          <p:cNvSpPr txBox="1"/>
          <p:nvPr/>
        </p:nvSpPr>
        <p:spPr>
          <a:xfrm>
            <a:off x="7679225" y="3981708"/>
            <a:ext cx="8798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log(n!)</a:t>
            </a:r>
            <a:endParaRPr/>
          </a:p>
        </p:txBody>
      </p:sp>
      <p:sp>
        <p:nvSpPr>
          <p:cNvPr id="345" name="Google Shape;345;p11"/>
          <p:cNvSpPr txBox="1"/>
          <p:nvPr/>
        </p:nvSpPr>
        <p:spPr>
          <a:xfrm>
            <a:off x="7116929" y="5776491"/>
            <a:ext cx="3422767" cy="707886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US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the longest path has length at least Ω(n log(n)).</a:t>
            </a:r>
            <a:endParaRPr/>
          </a:p>
        </p:txBody>
      </p:sp>
      <p:sp>
        <p:nvSpPr>
          <p:cNvPr id="346" name="Google Shape;346;p11"/>
          <p:cNvSpPr txBox="1"/>
          <p:nvPr/>
        </p:nvSpPr>
        <p:spPr>
          <a:xfrm>
            <a:off x="5903590" y="948238"/>
            <a:ext cx="4094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want a statement: in all such trees, the longest path is at least _____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 txBox="1"/>
          <p:nvPr/>
        </p:nvSpPr>
        <p:spPr>
          <a:xfrm>
            <a:off x="1037969" y="5661377"/>
            <a:ext cx="59767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n! is about (n/e)</a:t>
            </a:r>
            <a:r>
              <a:rPr lang="en-US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(Stirling’s approximation).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log(n!) is about n log(n/e) = Ω(n log(n)).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 txBox="1">
            <a:spLocks noGrp="1"/>
          </p:cNvSpPr>
          <p:nvPr>
            <p:ph type="body" idx="1"/>
          </p:nvPr>
        </p:nvSpPr>
        <p:spPr>
          <a:xfrm>
            <a:off x="1569307" y="1669573"/>
            <a:ext cx="9053385" cy="31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Theorem: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Any deterministic comparison-based sorting algorithm must take Ω(n log(n)) steps.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Theorem: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Any randomized comparison-based sorting algorithm must take Ω(n log(n)) steps in expectation.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54" name="Google Shape;354;p12"/>
          <p:cNvSpPr txBox="1"/>
          <p:nvPr/>
        </p:nvSpPr>
        <p:spPr>
          <a:xfrm>
            <a:off x="2305050" y="5175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“bad” news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 txBox="1"/>
          <p:nvPr/>
        </p:nvSpPr>
        <p:spPr>
          <a:xfrm>
            <a:off x="2084174" y="6155807"/>
            <a:ext cx="6237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There’s some keywords on this theorem…</a:t>
            </a:r>
            <a:endParaRPr dirty="0"/>
          </a:p>
        </p:txBody>
      </p:sp>
      <p:sp>
        <p:nvSpPr>
          <p:cNvPr id="356" name="Google Shape;356;p12"/>
          <p:cNvSpPr/>
          <p:nvPr/>
        </p:nvSpPr>
        <p:spPr>
          <a:xfrm>
            <a:off x="4539049" y="2150075"/>
            <a:ext cx="3262184" cy="38717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4394886" y="3857741"/>
            <a:ext cx="3262184" cy="38717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1227437" y="5065193"/>
            <a:ext cx="92428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Bad Side: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can’t improve on n*log(n)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Bright Side: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we’re done and can focus on other problems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/>
          <p:nvPr/>
        </p:nvSpPr>
        <p:spPr>
          <a:xfrm>
            <a:off x="3509668" y="4680159"/>
            <a:ext cx="5167758" cy="914400"/>
          </a:xfrm>
          <a:prstGeom prst="rect">
            <a:avLst/>
          </a:prstGeom>
          <a:solidFill>
            <a:srgbClr val="FFF2CC"/>
          </a:solidFill>
          <a:ln w="666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Non-comparison based model of computation</a:t>
            </a:r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body" idx="1"/>
          </p:nvPr>
        </p:nvSpPr>
        <p:spPr>
          <a:xfrm>
            <a:off x="864062" y="1586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items you are sorting have </a:t>
            </a:r>
            <a:r>
              <a:rPr lang="en-US">
                <a:solidFill>
                  <a:srgbClr val="0070C0"/>
                </a:solidFill>
              </a:rPr>
              <a:t>meaningful values</a:t>
            </a:r>
            <a:r>
              <a:rPr lang="en-US"/>
              <a:t>, meaning we can somehow evaluate them </a:t>
            </a:r>
            <a:r>
              <a:rPr lang="en-US">
                <a:solidFill>
                  <a:srgbClr val="0070C0"/>
                </a:solidFill>
              </a:rPr>
              <a:t>without the need of a direct comparison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70C0"/>
              </a:solidFill>
            </a:endParaRPr>
          </a:p>
        </p:txBody>
      </p:sp>
      <p:grpSp>
        <p:nvGrpSpPr>
          <p:cNvPr id="366" name="Google Shape;366;p13"/>
          <p:cNvGrpSpPr/>
          <p:nvPr/>
        </p:nvGrpSpPr>
        <p:grpSpPr>
          <a:xfrm>
            <a:off x="3575909" y="2745488"/>
            <a:ext cx="5040183" cy="718565"/>
            <a:chOff x="1573619" y="3296093"/>
            <a:chExt cx="5040183" cy="705201"/>
          </a:xfrm>
        </p:grpSpPr>
        <p:sp>
          <p:nvSpPr>
            <p:cNvPr id="367" name="Google Shape;367;p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00359" y="4735773"/>
            <a:ext cx="4786377" cy="779348"/>
            <a:chOff x="1388277" y="4087538"/>
            <a:chExt cx="6332369" cy="922616"/>
          </a:xfrm>
        </p:grpSpPr>
        <p:pic>
          <p:nvPicPr>
            <p:cNvPr id="375" name="Google Shape;37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13"/>
          <p:cNvSpPr txBox="1"/>
          <p:nvPr/>
        </p:nvSpPr>
        <p:spPr>
          <a:xfrm>
            <a:off x="5496350" y="3913089"/>
            <a:ext cx="11943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 txBox="1">
            <a:spLocks noGrp="1"/>
          </p:cNvSpPr>
          <p:nvPr>
            <p:ph type="body" idx="1"/>
          </p:nvPr>
        </p:nvSpPr>
        <p:spPr>
          <a:xfrm>
            <a:off x="2152651" y="1314506"/>
            <a:ext cx="2055865" cy="5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Bucket Sort:</a:t>
            </a: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4790560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5520479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6229133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6955599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7686969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4"/>
          <p:cNvSpPr/>
          <p:nvPr/>
        </p:nvSpPr>
        <p:spPr>
          <a:xfrm>
            <a:off x="8395623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125542" y="1209295"/>
            <a:ext cx="705201" cy="718565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14"/>
          <p:cNvGrpSpPr/>
          <p:nvPr/>
        </p:nvGrpSpPr>
        <p:grpSpPr>
          <a:xfrm>
            <a:off x="4082708" y="2524829"/>
            <a:ext cx="630924" cy="2156347"/>
            <a:chOff x="628650" y="3152633"/>
            <a:chExt cx="889379" cy="2115403"/>
          </a:xfrm>
        </p:grpSpPr>
        <p:cxnSp>
          <p:nvCxnSpPr>
            <p:cNvPr id="397" name="Google Shape;397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8" name="Google Shape;398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9" name="Google Shape;399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0" name="Google Shape;400;p14"/>
          <p:cNvGrpSpPr/>
          <p:nvPr/>
        </p:nvGrpSpPr>
        <p:grpSpPr>
          <a:xfrm>
            <a:off x="5071252" y="2524830"/>
            <a:ext cx="630924" cy="2156347"/>
            <a:chOff x="628650" y="3152633"/>
            <a:chExt cx="889379" cy="2115403"/>
          </a:xfrm>
        </p:grpSpPr>
        <p:cxnSp>
          <p:nvCxnSpPr>
            <p:cNvPr id="401" name="Google Shape;401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4" name="Google Shape;404;p14"/>
          <p:cNvGrpSpPr/>
          <p:nvPr/>
        </p:nvGrpSpPr>
        <p:grpSpPr>
          <a:xfrm>
            <a:off x="6071697" y="2524831"/>
            <a:ext cx="630924" cy="2156347"/>
            <a:chOff x="628650" y="3152633"/>
            <a:chExt cx="889379" cy="2115403"/>
          </a:xfrm>
        </p:grpSpPr>
        <p:cxnSp>
          <p:nvCxnSpPr>
            <p:cNvPr id="405" name="Google Shape;405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6" name="Google Shape;406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8" name="Google Shape;408;p14"/>
          <p:cNvGrpSpPr/>
          <p:nvPr/>
        </p:nvGrpSpPr>
        <p:grpSpPr>
          <a:xfrm>
            <a:off x="7060242" y="2524832"/>
            <a:ext cx="630924" cy="2156347"/>
            <a:chOff x="628650" y="3152633"/>
            <a:chExt cx="889379" cy="2115403"/>
          </a:xfrm>
        </p:grpSpPr>
        <p:cxnSp>
          <p:nvCxnSpPr>
            <p:cNvPr id="409" name="Google Shape;409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2" name="Google Shape;412;p14"/>
          <p:cNvGrpSpPr/>
          <p:nvPr/>
        </p:nvGrpSpPr>
        <p:grpSpPr>
          <a:xfrm>
            <a:off x="8006628" y="2524832"/>
            <a:ext cx="630924" cy="2156347"/>
            <a:chOff x="628650" y="3152633"/>
            <a:chExt cx="889379" cy="2115403"/>
          </a:xfrm>
        </p:grpSpPr>
        <p:cxnSp>
          <p:nvCxnSpPr>
            <p:cNvPr id="413" name="Google Shape;413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6" name="Google Shape;416;p14"/>
          <p:cNvGrpSpPr/>
          <p:nvPr/>
        </p:nvGrpSpPr>
        <p:grpSpPr>
          <a:xfrm>
            <a:off x="8908092" y="2524832"/>
            <a:ext cx="630924" cy="2156347"/>
            <a:chOff x="628650" y="3152633"/>
            <a:chExt cx="889379" cy="2115403"/>
          </a:xfrm>
        </p:grpSpPr>
        <p:cxnSp>
          <p:nvCxnSpPr>
            <p:cNvPr id="417" name="Google Shape;417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0" name="Google Shape;420;p14"/>
          <p:cNvGrpSpPr/>
          <p:nvPr/>
        </p:nvGrpSpPr>
        <p:grpSpPr>
          <a:xfrm>
            <a:off x="9758619" y="2524832"/>
            <a:ext cx="630924" cy="2156347"/>
            <a:chOff x="628650" y="3152633"/>
            <a:chExt cx="889379" cy="2115403"/>
          </a:xfrm>
        </p:grpSpPr>
        <p:cxnSp>
          <p:nvCxnSpPr>
            <p:cNvPr id="421" name="Google Shape;421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4" name="Google Shape;424;p14"/>
          <p:cNvGrpSpPr/>
          <p:nvPr/>
        </p:nvGrpSpPr>
        <p:grpSpPr>
          <a:xfrm>
            <a:off x="2180799" y="2524830"/>
            <a:ext cx="630924" cy="2156347"/>
            <a:chOff x="628650" y="3152633"/>
            <a:chExt cx="889379" cy="2115403"/>
          </a:xfrm>
        </p:grpSpPr>
        <p:cxnSp>
          <p:nvCxnSpPr>
            <p:cNvPr id="425" name="Google Shape;425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8" name="Google Shape;428;p14"/>
          <p:cNvGrpSpPr/>
          <p:nvPr/>
        </p:nvGrpSpPr>
        <p:grpSpPr>
          <a:xfrm>
            <a:off x="3181244" y="2524831"/>
            <a:ext cx="630924" cy="2156347"/>
            <a:chOff x="628650" y="3152633"/>
            <a:chExt cx="889379" cy="2115403"/>
          </a:xfrm>
        </p:grpSpPr>
        <p:cxnSp>
          <p:nvCxnSpPr>
            <p:cNvPr id="429" name="Google Shape;429;p14"/>
            <p:cNvCxnSpPr/>
            <p:nvPr/>
          </p:nvCxnSpPr>
          <p:spPr>
            <a:xfrm>
              <a:off x="628650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0" name="Google Shape;430;p14"/>
            <p:cNvCxnSpPr/>
            <p:nvPr/>
          </p:nvCxnSpPr>
          <p:spPr>
            <a:xfrm>
              <a:off x="1518029" y="3152633"/>
              <a:ext cx="0" cy="211540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14"/>
            <p:cNvCxnSpPr/>
            <p:nvPr/>
          </p:nvCxnSpPr>
          <p:spPr>
            <a:xfrm rot="10800000">
              <a:off x="628650" y="5268036"/>
              <a:ext cx="872604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2" name="Google Shape;432;p14"/>
          <p:cNvSpPr/>
          <p:nvPr/>
        </p:nvSpPr>
        <p:spPr>
          <a:xfrm>
            <a:off x="2306608" y="4841122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3307052" y="4841122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4" name="Google Shape;434;p14"/>
          <p:cNvSpPr/>
          <p:nvPr/>
        </p:nvSpPr>
        <p:spPr>
          <a:xfrm>
            <a:off x="4208516" y="4839591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5" name="Google Shape;435;p14"/>
          <p:cNvSpPr/>
          <p:nvPr/>
        </p:nvSpPr>
        <p:spPr>
          <a:xfrm>
            <a:off x="5198806" y="4786387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36" name="Google Shape;436;p14"/>
          <p:cNvSpPr/>
          <p:nvPr/>
        </p:nvSpPr>
        <p:spPr>
          <a:xfrm>
            <a:off x="6199250" y="4786387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37" name="Google Shape;437;p14"/>
          <p:cNvSpPr/>
          <p:nvPr/>
        </p:nvSpPr>
        <p:spPr>
          <a:xfrm>
            <a:off x="7199694" y="4783325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38" name="Google Shape;438;p14"/>
          <p:cNvSpPr/>
          <p:nvPr/>
        </p:nvSpPr>
        <p:spPr>
          <a:xfrm>
            <a:off x="8132436" y="4752967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439" name="Google Shape;439;p14"/>
          <p:cNvSpPr/>
          <p:nvPr/>
        </p:nvSpPr>
        <p:spPr>
          <a:xfrm>
            <a:off x="9065178" y="4749905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440" name="Google Shape;440;p14"/>
          <p:cNvSpPr/>
          <p:nvPr/>
        </p:nvSpPr>
        <p:spPr>
          <a:xfrm>
            <a:off x="9879387" y="4719547"/>
            <a:ext cx="3674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41" name="Google Shape;441;p14"/>
          <p:cNvSpPr/>
          <p:nvPr/>
        </p:nvSpPr>
        <p:spPr>
          <a:xfrm>
            <a:off x="9810355" y="3978996"/>
            <a:ext cx="546901" cy="648979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7111977" y="3978995"/>
            <a:ext cx="535272" cy="651110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4"/>
          <p:cNvSpPr/>
          <p:nvPr/>
        </p:nvSpPr>
        <p:spPr>
          <a:xfrm>
            <a:off x="4134443" y="3978995"/>
            <a:ext cx="535568" cy="682380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4"/>
          <p:cNvSpPr/>
          <p:nvPr/>
        </p:nvSpPr>
        <p:spPr>
          <a:xfrm>
            <a:off x="6123433" y="3978995"/>
            <a:ext cx="530679" cy="659946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4"/>
          <p:cNvSpPr/>
          <p:nvPr/>
        </p:nvSpPr>
        <p:spPr>
          <a:xfrm>
            <a:off x="3232980" y="3978995"/>
            <a:ext cx="549945" cy="659946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2210044" y="4021229"/>
            <a:ext cx="542380" cy="659946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3232980" y="3330055"/>
            <a:ext cx="542051" cy="625273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4"/>
          <p:cNvSpPr txBox="1"/>
          <p:nvPr/>
        </p:nvSpPr>
        <p:spPr>
          <a:xfrm>
            <a:off x="8455869" y="5595584"/>
            <a:ext cx="1906915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SORTED!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time O(n).</a:t>
            </a:r>
            <a:endParaRPr/>
          </a:p>
        </p:txBody>
      </p:sp>
      <p:pic>
        <p:nvPicPr>
          <p:cNvPr id="449" name="Google Shape;4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336" y="76110"/>
            <a:ext cx="649282" cy="86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4"/>
          <p:cNvSpPr txBox="1"/>
          <p:nvPr/>
        </p:nvSpPr>
        <p:spPr>
          <a:xfrm>
            <a:off x="7436618" y="123559"/>
            <a:ext cx="32811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the buckets as linked lists.  They are first-in, first-out.   This will be useful later.</a:t>
            </a:r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1747307" y="5726388"/>
            <a:ext cx="15218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Concatenate the buckets!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>
            <a:spLocks noGrp="1"/>
          </p:cNvSpPr>
          <p:nvPr>
            <p:ph type="title"/>
          </p:nvPr>
        </p:nvSpPr>
        <p:spPr>
          <a:xfrm>
            <a:off x="0" y="405292"/>
            <a:ext cx="12192000" cy="11401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3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57" name="Google Shape;457;p15"/>
          <p:cNvSpPr txBox="1">
            <a:spLocks noGrp="1"/>
          </p:cNvSpPr>
          <p:nvPr>
            <p:ph type="body" idx="1"/>
          </p:nvPr>
        </p:nvSpPr>
        <p:spPr>
          <a:xfrm>
            <a:off x="1776411" y="1679619"/>
            <a:ext cx="8825685" cy="47730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15" t="-2215" r="-139" b="-13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458" name="Google Shape;458;p15"/>
          <p:cNvSpPr txBox="1"/>
          <p:nvPr/>
        </p:nvSpPr>
        <p:spPr>
          <a:xfrm rot="411836">
            <a:off x="7035928" y="3027022"/>
            <a:ext cx="1828800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2816" r="-3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 rot="-5400000">
            <a:off x="6566394" y="4603818"/>
            <a:ext cx="289895" cy="1670680"/>
          </a:xfrm>
          <a:prstGeom prst="leftBrace">
            <a:avLst>
              <a:gd name="adj1" fmla="val 38636"/>
              <a:gd name="adj2" fmla="val 69384"/>
            </a:avLst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5"/>
          <p:cNvSpPr txBox="1"/>
          <p:nvPr/>
        </p:nvSpPr>
        <p:spPr>
          <a:xfrm rot="-354127">
            <a:off x="6794284" y="5484351"/>
            <a:ext cx="897966" cy="3684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7894" r="-5843" b="-1710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Radix Sort</a:t>
            </a:r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Clearly however we were only sorting 1-digit numbers, so it’s easy to know in which bucket they go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can we generalize to sorting arbitrary U-digit numbers?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Could we sort strings?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 sorting integers up to size U or lexicographically sorting strings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Idea: </a:t>
            </a:r>
            <a:r>
              <a:rPr lang="en-US"/>
              <a:t>Bucket Sort on the least-significant digit/letter first, then the next least-significant, and so on until the maximum length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7"/>
          <p:cNvGrpSpPr/>
          <p:nvPr/>
        </p:nvGrpSpPr>
        <p:grpSpPr>
          <a:xfrm>
            <a:off x="2896333" y="3260609"/>
            <a:ext cx="7185535" cy="1479815"/>
            <a:chOff x="452083" y="3472385"/>
            <a:chExt cx="8208744" cy="2156350"/>
          </a:xfrm>
        </p:grpSpPr>
        <p:grpSp>
          <p:nvGrpSpPr>
            <p:cNvPr id="472" name="Google Shape;472;p17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473" name="Google Shape;473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6" name="Google Shape;476;p1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477" name="Google Shape;477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0" name="Google Shape;480;p17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481" name="Google Shape;481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4" name="Google Shape;484;p17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485" name="Google Shape;485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8" name="Google Shape;488;p17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489" name="Google Shape;489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1" name="Google Shape;491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92" name="Google Shape;492;p17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493" name="Google Shape;493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96" name="Google Shape;496;p1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497" name="Google Shape;497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00" name="Google Shape;500;p17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501" name="Google Shape;501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" name="Google Shape;502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04" name="Google Shape;504;p17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505" name="Google Shape;505;p17"/>
              <p:cNvCxnSpPr/>
              <p:nvPr/>
            </p:nvCxnSpPr>
            <p:spPr>
              <a:xfrm>
                <a:off x="628650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p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17"/>
              <p:cNvCxnSpPr/>
              <p:nvPr/>
            </p:nvCxnSpPr>
            <p:spPr>
              <a:xfrm rot="10800000">
                <a:off x="628650" y="5268036"/>
                <a:ext cx="872604" cy="0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08" name="Google Shape;508;p17"/>
          <p:cNvGrpSpPr/>
          <p:nvPr/>
        </p:nvGrpSpPr>
        <p:grpSpPr>
          <a:xfrm>
            <a:off x="2934775" y="4645917"/>
            <a:ext cx="7018839" cy="614437"/>
            <a:chOff x="551092" y="5697462"/>
            <a:chExt cx="8042760" cy="614437"/>
          </a:xfrm>
        </p:grpSpPr>
        <p:sp>
          <p:nvSpPr>
            <p:cNvPr id="509" name="Google Shape;509;p17"/>
            <p:cNvSpPr/>
            <p:nvPr/>
          </p:nvSpPr>
          <p:spPr>
            <a:xfrm>
              <a:off x="551092" y="5788679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551536" y="5788679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2453000" y="5787148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443291" y="5733944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4443734" y="5733944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5444178" y="5730882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376920" y="5700524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7309662" y="5697462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8172846" y="5733944"/>
              <a:ext cx="4210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518" name="Google Shape;518;p17"/>
          <p:cNvGrpSpPr/>
          <p:nvPr/>
        </p:nvGrpSpPr>
        <p:grpSpPr>
          <a:xfrm>
            <a:off x="1992677" y="1982161"/>
            <a:ext cx="7992844" cy="674098"/>
            <a:chOff x="1997317" y="3229162"/>
            <a:chExt cx="5040183" cy="718565"/>
          </a:xfrm>
        </p:grpSpPr>
        <p:sp>
          <p:nvSpPr>
            <p:cNvPr id="519" name="Google Shape;519;p17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26" name="Google Shape;526;p17"/>
          <p:cNvCxnSpPr/>
          <p:nvPr/>
        </p:nvCxnSpPr>
        <p:spPr>
          <a:xfrm>
            <a:off x="1988145" y="3258577"/>
            <a:ext cx="0" cy="1479813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7" name="Google Shape;527;p17"/>
          <p:cNvCxnSpPr/>
          <p:nvPr/>
        </p:nvCxnSpPr>
        <p:spPr>
          <a:xfrm>
            <a:off x="2540425" y="3258577"/>
            <a:ext cx="0" cy="1479813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8" name="Google Shape;528;p17"/>
          <p:cNvCxnSpPr/>
          <p:nvPr/>
        </p:nvCxnSpPr>
        <p:spPr>
          <a:xfrm rot="10800000">
            <a:off x="1988146" y="4738389"/>
            <a:ext cx="541863" cy="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9" name="Google Shape;529;p17"/>
          <p:cNvSpPr txBox="1"/>
          <p:nvPr/>
        </p:nvSpPr>
        <p:spPr>
          <a:xfrm>
            <a:off x="2098822" y="4735602"/>
            <a:ext cx="4311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30" name="Google Shape;530;p17"/>
          <p:cNvSpPr/>
          <p:nvPr/>
        </p:nvSpPr>
        <p:spPr>
          <a:xfrm rot="5400000">
            <a:off x="5985373" y="3843741"/>
            <a:ext cx="1185320" cy="478433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2003292" y="4000517"/>
            <a:ext cx="537134" cy="726949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4586084" y="4117443"/>
            <a:ext cx="544049" cy="610022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2936634" y="4264645"/>
            <a:ext cx="460667" cy="445683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2919067" y="3820325"/>
            <a:ext cx="547257" cy="422139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943653" y="3282791"/>
            <a:ext cx="490936" cy="503612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7"/>
          <p:cNvSpPr/>
          <p:nvPr/>
        </p:nvSpPr>
        <p:spPr>
          <a:xfrm rot="5400000">
            <a:off x="5165362" y="3914390"/>
            <a:ext cx="1118325" cy="468934"/>
          </a:xfrm>
          <a:prstGeom prst="rect">
            <a:avLst/>
          </a:prstGeom>
          <a:solidFill>
            <a:srgbClr val="FFF2CC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17"/>
          <p:cNvGrpSpPr/>
          <p:nvPr/>
        </p:nvGrpSpPr>
        <p:grpSpPr>
          <a:xfrm>
            <a:off x="2107421" y="5672766"/>
            <a:ext cx="7974447" cy="674098"/>
            <a:chOff x="1997317" y="3229162"/>
            <a:chExt cx="5028582" cy="718565"/>
          </a:xfrm>
        </p:grpSpPr>
        <p:sp>
          <p:nvSpPr>
            <p:cNvPr id="538" name="Google Shape;538;p17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</p:grpSp>
      <p:sp>
        <p:nvSpPr>
          <p:cNvPr id="545" name="Google Shape;545;p17"/>
          <p:cNvSpPr txBox="1">
            <a:spLocks noGrp="1"/>
          </p:cNvSpPr>
          <p:nvPr>
            <p:ph type="title"/>
          </p:nvPr>
        </p:nvSpPr>
        <p:spPr>
          <a:xfrm>
            <a:off x="1959164" y="298088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 </a:t>
            </a:r>
            <a:r>
              <a:rPr lang="en-US" sz="3600"/>
              <a:t>BucketSort on least significant digit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1893802" y="353492"/>
            <a:ext cx="8774198" cy="82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2: </a:t>
            </a:r>
            <a:r>
              <a:rPr lang="en-US" sz="3600"/>
              <a:t>BucketSort on the 2</a:t>
            </a:r>
            <a:r>
              <a:rPr lang="en-US" sz="3600" baseline="30000"/>
              <a:t>nd</a:t>
            </a:r>
            <a:r>
              <a:rPr lang="en-US" sz="3600"/>
              <a:t> least sig. digit</a:t>
            </a:r>
            <a:endParaRPr/>
          </a:p>
        </p:txBody>
      </p:sp>
      <p:grpSp>
        <p:nvGrpSpPr>
          <p:cNvPr id="551" name="Google Shape;551;p18"/>
          <p:cNvGrpSpPr/>
          <p:nvPr/>
        </p:nvGrpSpPr>
        <p:grpSpPr>
          <a:xfrm>
            <a:off x="2022508" y="2946163"/>
            <a:ext cx="8093722" cy="2001777"/>
            <a:chOff x="498508" y="2946162"/>
            <a:chExt cx="8093722" cy="2001777"/>
          </a:xfrm>
        </p:grpSpPr>
        <p:grpSp>
          <p:nvGrpSpPr>
            <p:cNvPr id="552" name="Google Shape;552;p18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53" name="Google Shape;553;p18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54" name="Google Shape;554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5" name="Google Shape;555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6" name="Google Shape;556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7" name="Google Shape;557;p18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58" name="Google Shape;558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9" name="Google Shape;559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0" name="Google Shape;560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1" name="Google Shape;561;p18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62" name="Google Shape;562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" name="Google Shape;563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4" name="Google Shape;564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5" name="Google Shape;565;p18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66" name="Google Shape;566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" name="Google Shape;567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8" name="Google Shape;568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9" name="Google Shape;569;p1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70" name="Google Shape;570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1" name="Google Shape;571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2" name="Google Shape;572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3" name="Google Shape;573;p18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74" name="Google Shape;574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" name="Google Shape;575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" name="Google Shape;576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7" name="Google Shape;577;p18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78" name="Google Shape;578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9" name="Google Shape;579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" name="Google Shape;580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1" name="Google Shape;581;p18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82" name="Google Shape;582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3" name="Google Shape;583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" name="Google Shape;584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5" name="Google Shape;585;p18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86" name="Google Shape;586;p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7" name="Google Shape;587;p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" name="Google Shape;588;p18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89" name="Google Shape;589;p18"/>
            <p:cNvGrpSpPr/>
            <p:nvPr/>
          </p:nvGrpSpPr>
          <p:grpSpPr>
            <a:xfrm>
              <a:off x="1445137" y="4333502"/>
              <a:ext cx="7054646" cy="614437"/>
              <a:chOff x="551092" y="5697462"/>
              <a:chExt cx="8083790" cy="614437"/>
            </a:xfrm>
          </p:grpSpPr>
          <p:sp>
            <p:nvSpPr>
              <p:cNvPr id="590" name="Google Shape;590;p18"/>
              <p:cNvSpPr/>
              <p:nvPr/>
            </p:nvSpPr>
            <p:spPr>
              <a:xfrm>
                <a:off x="551092" y="5788679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1551536" y="5788679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2453000" y="5787148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3443291" y="573394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4443735" y="573394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5444179" y="573088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6376921" y="570052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7309663" y="569746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8213876" y="573088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/>
              </a:p>
            </p:txBody>
          </p:sp>
        </p:grpSp>
        <p:cxnSp>
          <p:nvCxnSpPr>
            <p:cNvPr id="599" name="Google Shape;599;p18"/>
            <p:cNvCxnSpPr/>
            <p:nvPr/>
          </p:nvCxnSpPr>
          <p:spPr>
            <a:xfrm>
              <a:off x="498508" y="2946162"/>
              <a:ext cx="0" cy="147981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0" name="Google Shape;600;p18"/>
            <p:cNvCxnSpPr/>
            <p:nvPr/>
          </p:nvCxnSpPr>
          <p:spPr>
            <a:xfrm>
              <a:off x="1050788" y="2946162"/>
              <a:ext cx="0" cy="147981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1" name="Google Shape;601;p18"/>
            <p:cNvCxnSpPr/>
            <p:nvPr/>
          </p:nvCxnSpPr>
          <p:spPr>
            <a:xfrm rot="10800000">
              <a:off x="498508" y="4425975"/>
              <a:ext cx="541863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02" name="Google Shape;602;p18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</p:grpSp>
      <p:grpSp>
        <p:nvGrpSpPr>
          <p:cNvPr id="603" name="Google Shape;603;p18"/>
          <p:cNvGrpSpPr/>
          <p:nvPr/>
        </p:nvGrpSpPr>
        <p:grpSpPr>
          <a:xfrm>
            <a:off x="1971768" y="1622631"/>
            <a:ext cx="7974447" cy="674098"/>
            <a:chOff x="1997317" y="3229162"/>
            <a:chExt cx="5028582" cy="718565"/>
          </a:xfrm>
        </p:grpSpPr>
        <p:sp>
          <p:nvSpPr>
            <p:cNvPr id="604" name="Google Shape;604;p1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18"/>
          <p:cNvSpPr/>
          <p:nvPr/>
        </p:nvSpPr>
        <p:spPr>
          <a:xfrm>
            <a:off x="6397350" y="3821968"/>
            <a:ext cx="445400" cy="601220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3819543" y="3776542"/>
            <a:ext cx="529311" cy="601220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2959003" y="3812980"/>
            <a:ext cx="529311" cy="601220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065373" y="3902756"/>
            <a:ext cx="481821" cy="511445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8"/>
          <p:cNvSpPr/>
          <p:nvPr/>
        </p:nvSpPr>
        <p:spPr>
          <a:xfrm rot="5400000">
            <a:off x="4404562" y="3736543"/>
            <a:ext cx="932528" cy="491671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2091395" y="3382323"/>
            <a:ext cx="446190" cy="531748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 rot="5400000">
            <a:off x="5213193" y="3597072"/>
            <a:ext cx="1074177" cy="504877"/>
          </a:xfrm>
          <a:prstGeom prst="rect">
            <a:avLst/>
          </a:prstGeom>
          <a:solidFill>
            <a:srgbClr val="FBE4D4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345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18"/>
          <p:cNvGrpSpPr/>
          <p:nvPr/>
        </p:nvGrpSpPr>
        <p:grpSpPr>
          <a:xfrm>
            <a:off x="2015496" y="5388161"/>
            <a:ext cx="7974447" cy="674098"/>
            <a:chOff x="1997317" y="3229162"/>
            <a:chExt cx="5028582" cy="718565"/>
          </a:xfrm>
        </p:grpSpPr>
        <p:sp>
          <p:nvSpPr>
            <p:cNvPr id="619" name="Google Shape;619;p1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9"/>
          <p:cNvSpPr txBox="1">
            <a:spLocks noGrp="1"/>
          </p:cNvSpPr>
          <p:nvPr>
            <p:ph type="title"/>
          </p:nvPr>
        </p:nvSpPr>
        <p:spPr>
          <a:xfrm>
            <a:off x="1948181" y="371625"/>
            <a:ext cx="8931854" cy="82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3: </a:t>
            </a:r>
            <a:r>
              <a:rPr lang="en-US" sz="3600"/>
              <a:t>BucketSort on the 3</a:t>
            </a:r>
            <a:r>
              <a:rPr lang="en-US" sz="3600" baseline="30000"/>
              <a:t>rd</a:t>
            </a:r>
            <a:r>
              <a:rPr lang="en-US" sz="3600"/>
              <a:t> least sig. digit</a:t>
            </a:r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>
            <a:off x="2022508" y="2946163"/>
            <a:ext cx="8093722" cy="2001777"/>
            <a:chOff x="498508" y="2946162"/>
            <a:chExt cx="8093722" cy="2001777"/>
          </a:xfrm>
        </p:grpSpPr>
        <p:grpSp>
          <p:nvGrpSpPr>
            <p:cNvPr id="632" name="Google Shape;632;p19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633" name="Google Shape;633;p19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34" name="Google Shape;634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5" name="Google Shape;635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6" name="Google Shape;636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7" name="Google Shape;637;p19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38" name="Google Shape;638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" name="Google Shape;639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" name="Google Shape;640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1" name="Google Shape;641;p19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42" name="Google Shape;642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" name="Google Shape;643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" name="Google Shape;644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5" name="Google Shape;645;p19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46" name="Google Shape;646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" name="Google Shape;647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" name="Google Shape;648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9" name="Google Shape;649;p19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0" name="Google Shape;650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" name="Google Shape;651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" name="Google Shape;652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3" name="Google Shape;653;p1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4" name="Google Shape;654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" name="Google Shape;655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" name="Google Shape;656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7" name="Google Shape;657;p19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8" name="Google Shape;658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" name="Google Shape;659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" name="Google Shape;660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1" name="Google Shape;661;p19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62" name="Google Shape;662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" name="Google Shape;663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" name="Google Shape;664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5" name="Google Shape;665;p19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66" name="Google Shape;666;p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" name="Google Shape;667;p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8" name="Google Shape;668;p19"/>
                <p:cNvCxnSpPr/>
                <p:nvPr/>
              </p:nvCxnSpPr>
              <p:spPr>
                <a:xfrm rot="10800000">
                  <a:off x="628650" y="5268036"/>
                  <a:ext cx="872604" cy="0"/>
                </a:xfrm>
                <a:prstGeom prst="straightConnector1">
                  <a:avLst/>
                </a:pr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69" name="Google Shape;669;p19"/>
            <p:cNvGrpSpPr/>
            <p:nvPr/>
          </p:nvGrpSpPr>
          <p:grpSpPr>
            <a:xfrm>
              <a:off x="1445137" y="4333502"/>
              <a:ext cx="7054646" cy="614437"/>
              <a:chOff x="551092" y="5697462"/>
              <a:chExt cx="8083790" cy="614437"/>
            </a:xfrm>
          </p:grpSpPr>
          <p:sp>
            <p:nvSpPr>
              <p:cNvPr id="670" name="Google Shape;670;p19"/>
              <p:cNvSpPr/>
              <p:nvPr/>
            </p:nvSpPr>
            <p:spPr>
              <a:xfrm>
                <a:off x="551092" y="5788679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1551536" y="5788679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453000" y="5787148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3443291" y="573394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4443735" y="573394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5444179" y="573088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6376921" y="5700524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7309663" y="569746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8213876" y="5730882"/>
                <a:ext cx="42100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/>
              </a:p>
            </p:txBody>
          </p:sp>
        </p:grpSp>
        <p:cxnSp>
          <p:nvCxnSpPr>
            <p:cNvPr id="679" name="Google Shape;679;p19"/>
            <p:cNvCxnSpPr/>
            <p:nvPr/>
          </p:nvCxnSpPr>
          <p:spPr>
            <a:xfrm>
              <a:off x="498508" y="2946162"/>
              <a:ext cx="0" cy="147981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0" name="Google Shape;680;p19"/>
            <p:cNvCxnSpPr/>
            <p:nvPr/>
          </p:nvCxnSpPr>
          <p:spPr>
            <a:xfrm>
              <a:off x="1050788" y="2946162"/>
              <a:ext cx="0" cy="1479813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1" name="Google Shape;681;p19"/>
            <p:cNvCxnSpPr/>
            <p:nvPr/>
          </p:nvCxnSpPr>
          <p:spPr>
            <a:xfrm rot="10800000">
              <a:off x="498508" y="4425975"/>
              <a:ext cx="541863" cy="0"/>
            </a:xfrm>
            <a:prstGeom prst="straightConnector1">
              <a:avLst/>
            </a:prstGeom>
            <a:noFill/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2" name="Google Shape;682;p19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</p:grpSp>
      <p:sp>
        <p:nvSpPr>
          <p:cNvPr id="683" name="Google Shape;683;p19"/>
          <p:cNvSpPr/>
          <p:nvPr/>
        </p:nvSpPr>
        <p:spPr>
          <a:xfrm>
            <a:off x="2072622" y="2643614"/>
            <a:ext cx="445400" cy="329379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2032056" y="3039302"/>
            <a:ext cx="529311" cy="364781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>
            <a:off x="2044163" y="3431582"/>
            <a:ext cx="529311" cy="359959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>
            <a:off x="2965844" y="3859473"/>
            <a:ext cx="481821" cy="511445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5400000">
            <a:off x="3612388" y="3684997"/>
            <a:ext cx="932528" cy="491671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>
            <a:off x="2090893" y="3835174"/>
            <a:ext cx="446190" cy="531748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5400000">
            <a:off x="4415242" y="3685865"/>
            <a:ext cx="947472" cy="504877"/>
          </a:xfrm>
          <a:prstGeom prst="rect">
            <a:avLst/>
          </a:prstGeom>
          <a:solidFill>
            <a:srgbClr val="E1EFD8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345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19"/>
          <p:cNvGrpSpPr/>
          <p:nvPr/>
        </p:nvGrpSpPr>
        <p:grpSpPr>
          <a:xfrm>
            <a:off x="2015496" y="5388162"/>
            <a:ext cx="7872523" cy="674099"/>
            <a:chOff x="1997317" y="3229162"/>
            <a:chExt cx="4964310" cy="718566"/>
          </a:xfrm>
        </p:grpSpPr>
        <p:sp>
          <p:nvSpPr>
            <p:cNvPr id="691" name="Google Shape;691;p19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</p:grpSp>
      <p:grpSp>
        <p:nvGrpSpPr>
          <p:cNvPr id="698" name="Google Shape;698;p19"/>
          <p:cNvGrpSpPr/>
          <p:nvPr/>
        </p:nvGrpSpPr>
        <p:grpSpPr>
          <a:xfrm>
            <a:off x="2088251" y="1529294"/>
            <a:ext cx="7974447" cy="674098"/>
            <a:chOff x="1997317" y="3229162"/>
            <a:chExt cx="5028582" cy="718565"/>
          </a:xfrm>
        </p:grpSpPr>
        <p:sp>
          <p:nvSpPr>
            <p:cNvPr id="699" name="Google Shape;699;p19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0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8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does this work?</a:t>
            </a:r>
            <a:endParaRPr/>
          </a:p>
        </p:txBody>
      </p:sp>
      <p:grpSp>
        <p:nvGrpSpPr>
          <p:cNvPr id="712" name="Google Shape;712;p20"/>
          <p:cNvGrpSpPr/>
          <p:nvPr/>
        </p:nvGrpSpPr>
        <p:grpSpPr>
          <a:xfrm>
            <a:off x="2046506" y="1690689"/>
            <a:ext cx="7992844" cy="674098"/>
            <a:chOff x="1997317" y="3229162"/>
            <a:chExt cx="5040183" cy="718565"/>
          </a:xfrm>
        </p:grpSpPr>
        <p:sp>
          <p:nvSpPr>
            <p:cNvPr id="713" name="Google Shape;713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rgbClr val="FFF2CC"/>
            </a:solidFill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20"/>
          <p:cNvGrpSpPr/>
          <p:nvPr/>
        </p:nvGrpSpPr>
        <p:grpSpPr>
          <a:xfrm>
            <a:off x="2046507" y="2809986"/>
            <a:ext cx="7974449" cy="674098"/>
            <a:chOff x="1997317" y="3229162"/>
            <a:chExt cx="5028583" cy="718565"/>
          </a:xfrm>
        </p:grpSpPr>
        <p:sp>
          <p:nvSpPr>
            <p:cNvPr id="721" name="Google Shape;721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20"/>
          <p:cNvGrpSpPr/>
          <p:nvPr/>
        </p:nvGrpSpPr>
        <p:grpSpPr>
          <a:xfrm>
            <a:off x="2102778" y="5139957"/>
            <a:ext cx="7872523" cy="674099"/>
            <a:chOff x="1997317" y="3229162"/>
            <a:chExt cx="4964310" cy="718566"/>
          </a:xfrm>
        </p:grpSpPr>
        <p:sp>
          <p:nvSpPr>
            <p:cNvPr id="729" name="Google Shape;729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</p:grpSp>
      <p:grpSp>
        <p:nvGrpSpPr>
          <p:cNvPr id="736" name="Google Shape;736;p20"/>
          <p:cNvGrpSpPr/>
          <p:nvPr/>
        </p:nvGrpSpPr>
        <p:grpSpPr>
          <a:xfrm>
            <a:off x="2051816" y="3974971"/>
            <a:ext cx="7974447" cy="674098"/>
            <a:chOff x="1997317" y="3229162"/>
            <a:chExt cx="5028582" cy="718565"/>
          </a:xfrm>
        </p:grpSpPr>
        <p:sp>
          <p:nvSpPr>
            <p:cNvPr id="737" name="Google Shape;737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</p:grpSp>
      <p:sp>
        <p:nvSpPr>
          <p:cNvPr id="744" name="Google Shape;744;p20"/>
          <p:cNvSpPr txBox="1"/>
          <p:nvPr/>
        </p:nvSpPr>
        <p:spPr>
          <a:xfrm>
            <a:off x="1768524" y="1260578"/>
            <a:ext cx="2961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array:</a:t>
            </a:r>
            <a:endParaRPr/>
          </a:p>
        </p:txBody>
      </p:sp>
      <p:sp>
        <p:nvSpPr>
          <p:cNvPr id="745" name="Google Shape;745;p20"/>
          <p:cNvSpPr txBox="1"/>
          <p:nvPr/>
        </p:nvSpPr>
        <p:spPr>
          <a:xfrm>
            <a:off x="1740320" y="2442245"/>
            <a:ext cx="3674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array is sorted by the first digit.</a:t>
            </a:r>
            <a:endParaRPr/>
          </a:p>
        </p:txBody>
      </p:sp>
      <p:sp>
        <p:nvSpPr>
          <p:cNvPr id="746" name="Google Shape;746;p20"/>
          <p:cNvSpPr txBox="1"/>
          <p:nvPr/>
        </p:nvSpPr>
        <p:spPr>
          <a:xfrm>
            <a:off x="1740320" y="3588957"/>
            <a:ext cx="45467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array is sorted by the first two digits.</a:t>
            </a:r>
            <a:endParaRPr/>
          </a:p>
        </p:txBody>
      </p:sp>
      <p:sp>
        <p:nvSpPr>
          <p:cNvPr id="747" name="Google Shape;747;p20"/>
          <p:cNvSpPr txBox="1"/>
          <p:nvPr/>
        </p:nvSpPr>
        <p:spPr>
          <a:xfrm>
            <a:off x="1768525" y="4770624"/>
            <a:ext cx="45467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array is sorted by all three digits.</a:t>
            </a:r>
            <a:endParaRPr/>
          </a:p>
        </p:txBody>
      </p:sp>
      <p:sp>
        <p:nvSpPr>
          <p:cNvPr id="748" name="Google Shape;748;p20"/>
          <p:cNvSpPr txBox="1"/>
          <p:nvPr/>
        </p:nvSpPr>
        <p:spPr>
          <a:xfrm>
            <a:off x="9046038" y="5814054"/>
            <a:ext cx="1621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Sorted array</a:t>
            </a:r>
            <a:endParaRPr/>
          </a:p>
        </p:txBody>
      </p:sp>
      <p:grpSp>
        <p:nvGrpSpPr>
          <p:cNvPr id="749" name="Google Shape;749;p20"/>
          <p:cNvGrpSpPr/>
          <p:nvPr/>
        </p:nvGrpSpPr>
        <p:grpSpPr>
          <a:xfrm>
            <a:off x="2051254" y="2812480"/>
            <a:ext cx="7974449" cy="674098"/>
            <a:chOff x="1997317" y="3229162"/>
            <a:chExt cx="5028583" cy="718565"/>
          </a:xfrm>
        </p:grpSpPr>
        <p:sp>
          <p:nvSpPr>
            <p:cNvPr id="750" name="Google Shape;750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solidFill>
              <a:srgbClr val="FBE4D4"/>
            </a:solidFill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20"/>
          <p:cNvGrpSpPr/>
          <p:nvPr/>
        </p:nvGrpSpPr>
        <p:grpSpPr>
          <a:xfrm>
            <a:off x="2051816" y="3990572"/>
            <a:ext cx="7974447" cy="674098"/>
            <a:chOff x="1997317" y="3229162"/>
            <a:chExt cx="5028582" cy="718565"/>
          </a:xfrm>
        </p:grpSpPr>
        <p:sp>
          <p:nvSpPr>
            <p:cNvPr id="758" name="Google Shape;758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45</a:t>
              </a: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solidFill>
              <a:srgbClr val="E1EFD8"/>
            </a:solidFill>
            <a:ln w="508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</p:grpSp>
      <p:grpSp>
        <p:nvGrpSpPr>
          <p:cNvPr id="765" name="Google Shape;765;p20"/>
          <p:cNvGrpSpPr/>
          <p:nvPr/>
        </p:nvGrpSpPr>
        <p:grpSpPr>
          <a:xfrm>
            <a:off x="2102778" y="5155558"/>
            <a:ext cx="7872523" cy="674099"/>
            <a:chOff x="1997317" y="3229162"/>
            <a:chExt cx="4964310" cy="718566"/>
          </a:xfrm>
        </p:grpSpPr>
        <p:sp>
          <p:nvSpPr>
            <p:cNvPr id="766" name="Google Shape;766;p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001</a:t>
              </a: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013</a:t>
              </a: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021</a:t>
              </a: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050</a:t>
              </a: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234</a:t>
              </a: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solidFill>
              <a:srgbClr val="DDEAF6"/>
            </a:solidFill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247B-6E50-6B8D-078F-274550E3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E7752-D7C6-C46F-CD99-31AED0EB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05834"/>
          </a:xfrm>
        </p:spPr>
        <p:txBody>
          <a:bodyPr>
            <a:normAutofit lnSpcReduction="10000"/>
          </a:bodyPr>
          <a:lstStyle/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Comparison based sorting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Lower-bound on performance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0" dirty="0">
                <a:solidFill>
                  <a:schemeClr val="tx1"/>
                </a:solidFill>
                <a:effectLst/>
              </a:rPr>
            </a:b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Non-comparison based sorting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odels of computation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Bucket sort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Radix sort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0" dirty="0">
                <a:solidFill>
                  <a:schemeClr val="tx1"/>
                </a:solidFill>
                <a:effectLst/>
              </a:rPr>
            </a:b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Tree data-structures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Heaps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Binary search trees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Red-Black trees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"/>
          <p:cNvSpPr txBox="1"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General running time of Radix Sort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body" idx="1"/>
          </p:nvPr>
        </p:nvSpPr>
        <p:spPr>
          <a:xfrm>
            <a:off x="1934936" y="1538516"/>
            <a:ext cx="8733064" cy="51670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54" t="-18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pic>
        <p:nvPicPr>
          <p:cNvPr id="779" name="Google Shape;7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4096" y="4513943"/>
            <a:ext cx="1493905" cy="1328057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21"/>
          <p:cNvSpPr txBox="1"/>
          <p:nvPr/>
        </p:nvSpPr>
        <p:spPr>
          <a:xfrm>
            <a:off x="8201638" y="3904343"/>
            <a:ext cx="25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Convince yourself that this is the right formula for 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2"/>
          <p:cNvSpPr txBox="1">
            <a:spLocks noGrp="1"/>
          </p:cNvSpPr>
          <p:nvPr>
            <p:ph type="title"/>
          </p:nvPr>
        </p:nvSpPr>
        <p:spPr>
          <a:xfrm>
            <a:off x="0" y="36512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Choosing a good value for num buckets r=n </a:t>
            </a:r>
            <a:endParaRPr/>
          </a:p>
        </p:txBody>
      </p:sp>
      <p:sp>
        <p:nvSpPr>
          <p:cNvPr id="786" name="Google Shape;786;p22"/>
          <p:cNvSpPr txBox="1">
            <a:spLocks noGrp="1"/>
          </p:cNvSpPr>
          <p:nvPr>
            <p:ph type="body" idx="1"/>
          </p:nvPr>
        </p:nvSpPr>
        <p:spPr>
          <a:xfrm>
            <a:off x="1963964" y="1854654"/>
            <a:ext cx="8704036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60" t="-22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2929-74D6-3269-BC3C-991253D6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Tree data-structures</a:t>
            </a:r>
          </a:p>
        </p:txBody>
      </p:sp>
    </p:spTree>
    <p:extLst>
      <p:ext uri="{BB962C8B-B14F-4D97-AF65-F5344CB8AC3E}">
        <p14:creationId xmlns:p14="http://schemas.microsoft.com/office/powerpoint/2010/main" val="280103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1909"/>
          </a:xfrm>
        </p:spPr>
        <p:txBody>
          <a:bodyPr>
            <a:normAutofit/>
          </a:bodyPr>
          <a:lstStyle/>
          <a:p>
            <a:r>
              <a:rPr lang="en-US" dirty="0"/>
              <a:t>Heaps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1273" y="5193197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132" y="3848766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9569" y="5197635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3188" y="5193196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6229" y="2622655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2207" y="5193196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2912" y="3848765"/>
            <a:ext cx="832513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3867" y="1060200"/>
            <a:ext cx="942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A (binary min) heap is a complete binary tree so that: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Every descendant of a node has key larger than that 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Example of a heap: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3027530" y="4681278"/>
            <a:ext cx="1375859" cy="51191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4403389" y="4681279"/>
            <a:ext cx="675075" cy="51191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4403389" y="3455167"/>
            <a:ext cx="1629097" cy="39359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032486" y="3455168"/>
            <a:ext cx="1466683" cy="39359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6765826" y="4681278"/>
            <a:ext cx="733343" cy="51635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AB6465-4434-4D45-A8CE-C9E55C6B104F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7499168" y="4681277"/>
            <a:ext cx="1370276" cy="51191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91662"/>
          </a:xfrm>
        </p:spPr>
        <p:txBody>
          <a:bodyPr>
            <a:normAutofit/>
          </a:bodyPr>
          <a:lstStyle/>
          <a:p>
            <a:r>
              <a:rPr lang="en-US" dirty="0"/>
              <a:t>INSERT in a Heap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4792" y="1577250"/>
            <a:ext cx="398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Insert 4.5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4792" y="2415655"/>
            <a:ext cx="43275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INSERT</a:t>
            </a:r>
            <a:r>
              <a:rPr lang="en-US" sz="2400" dirty="0"/>
              <a:t>(key):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\\ insert to bottom of heap: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x = </a:t>
            </a:r>
            <a:r>
              <a:rPr lang="en-US" sz="2000" dirty="0">
                <a:solidFill>
                  <a:srgbClr val="00B050"/>
                </a:solidFill>
              </a:rPr>
              <a:t>new-node()*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err="1"/>
              <a:t>x.key</a:t>
            </a:r>
            <a:r>
              <a:rPr lang="en-US" sz="2000" dirty="0"/>
              <a:t> = key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\\ “bubble” up: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while</a:t>
            </a:r>
            <a:r>
              <a:rPr lang="en-US" sz="2000" dirty="0"/>
              <a:t> </a:t>
            </a:r>
            <a:r>
              <a:rPr lang="en-US" sz="2000" dirty="0" err="1"/>
              <a:t>x.key</a:t>
            </a:r>
            <a:r>
              <a:rPr lang="en-US" sz="2000" dirty="0"/>
              <a:t> &lt; parent(x).key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Swap keys of x and parent(x)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x = parent(x)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7490" y="4812098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79624" y="4840035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2776" y="3763232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07892" y="4840035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1774" y="3735294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0221" y="2681833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855492" y="3384168"/>
            <a:ext cx="730155" cy="36186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58435" y="4404132"/>
            <a:ext cx="730155" cy="36186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6" idx="0"/>
          </p:cNvCxnSpPr>
          <p:nvPr/>
        </p:nvCxnSpPr>
        <p:spPr>
          <a:xfrm>
            <a:off x="2724527" y="4404131"/>
            <a:ext cx="648235" cy="40796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2"/>
            <a:endCxn id="33" idx="0"/>
          </p:cNvCxnSpPr>
          <p:nvPr/>
        </p:nvCxnSpPr>
        <p:spPr>
          <a:xfrm flipH="1">
            <a:off x="2797046" y="3350669"/>
            <a:ext cx="1058447" cy="38462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9" idx="0"/>
          </p:cNvCxnSpPr>
          <p:nvPr/>
        </p:nvCxnSpPr>
        <p:spPr>
          <a:xfrm flipH="1">
            <a:off x="2204895" y="4444204"/>
            <a:ext cx="533756" cy="39583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2" idx="0"/>
          </p:cNvCxnSpPr>
          <p:nvPr/>
        </p:nvCxnSpPr>
        <p:spPr>
          <a:xfrm flipH="1">
            <a:off x="4333163" y="4422952"/>
            <a:ext cx="402538" cy="41708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91A8D4B-69B0-8F4E-8B7A-71F29FEB2728}"/>
              </a:ext>
            </a:extLst>
          </p:cNvPr>
          <p:cNvSpPr/>
          <p:nvPr/>
        </p:nvSpPr>
        <p:spPr>
          <a:xfrm>
            <a:off x="5107288" y="4765996"/>
            <a:ext cx="641479" cy="472826"/>
          </a:xfrm>
          <a:prstGeom prst="rect">
            <a:avLst/>
          </a:prstGeom>
          <a:solidFill>
            <a:schemeClr val="tx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NIL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riangle 21"/>
          <p:cNvSpPr/>
          <p:nvPr/>
        </p:nvSpPr>
        <p:spPr>
          <a:xfrm rot="10800000">
            <a:off x="5554150" y="4404130"/>
            <a:ext cx="267798" cy="361866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916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EXTRACT-MIN</a:t>
            </a:r>
            <a:r>
              <a:rPr lang="en-US" dirty="0"/>
              <a:t> in a Heap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7490" y="4812098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79624" y="4840035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2776" y="3763232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07892" y="4840035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1774" y="3735294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0221" y="2681833"/>
            <a:ext cx="650543" cy="668837"/>
          </a:xfrm>
          <a:prstGeom prst="rect">
            <a:avLst/>
          </a:prstGeom>
          <a:solidFill>
            <a:srgbClr val="E1CCF0"/>
          </a:solidFill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855492" y="3384168"/>
            <a:ext cx="730155" cy="36186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6" idx="0"/>
          </p:cNvCxnSpPr>
          <p:nvPr/>
        </p:nvCxnSpPr>
        <p:spPr>
          <a:xfrm>
            <a:off x="2724527" y="4404131"/>
            <a:ext cx="648235" cy="40796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2"/>
            <a:endCxn id="33" idx="0"/>
          </p:cNvCxnSpPr>
          <p:nvPr/>
        </p:nvCxnSpPr>
        <p:spPr>
          <a:xfrm flipH="1">
            <a:off x="2797046" y="3350669"/>
            <a:ext cx="1058447" cy="38462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9" idx="0"/>
          </p:cNvCxnSpPr>
          <p:nvPr/>
        </p:nvCxnSpPr>
        <p:spPr>
          <a:xfrm flipH="1">
            <a:off x="2204895" y="4444204"/>
            <a:ext cx="533756" cy="39583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2" idx="0"/>
          </p:cNvCxnSpPr>
          <p:nvPr/>
        </p:nvCxnSpPr>
        <p:spPr>
          <a:xfrm flipH="1">
            <a:off x="4333163" y="4422952"/>
            <a:ext cx="402538" cy="41708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riangle 21"/>
          <p:cNvSpPr/>
          <p:nvPr/>
        </p:nvSpPr>
        <p:spPr>
          <a:xfrm rot="10800000">
            <a:off x="3855491" y="2234722"/>
            <a:ext cx="267798" cy="361866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1"/>
          <p:cNvSpPr/>
          <p:nvPr/>
        </p:nvSpPr>
        <p:spPr>
          <a:xfrm rot="10800000">
            <a:off x="3989390" y="4432068"/>
            <a:ext cx="267798" cy="36186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36160" y="1286128"/>
            <a:ext cx="47759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EXTRACT-MIN</a:t>
            </a:r>
            <a:r>
              <a:rPr lang="en-US" sz="2400" dirty="0"/>
              <a:t>():</a:t>
            </a:r>
          </a:p>
          <a:p>
            <a:pPr marL="457200" lvl="1"/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 = root</a:t>
            </a:r>
          </a:p>
          <a:p>
            <a:pPr marL="457200" lvl="1"/>
            <a:r>
              <a:rPr lang="en-US" sz="2000" dirty="0"/>
              <a:t>min = </a:t>
            </a:r>
            <a:r>
              <a:rPr lang="en-US" sz="2000" dirty="0" err="1"/>
              <a:t>x.key</a:t>
            </a:r>
            <a:endParaRPr lang="en-US" sz="2000" dirty="0"/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</a:rPr>
              <a:t>\\ replace root w/ last element:</a:t>
            </a:r>
            <a:endParaRPr lang="en-US" sz="2000" dirty="0"/>
          </a:p>
          <a:p>
            <a:pPr marL="457200" lvl="1"/>
            <a:r>
              <a:rPr lang="en-US" sz="2000" dirty="0">
                <a:solidFill>
                  <a:srgbClr val="C00000"/>
                </a:solidFill>
              </a:rPr>
              <a:t>y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B050"/>
                </a:solidFill>
              </a:rPr>
              <a:t>pointer to last node*</a:t>
            </a:r>
          </a:p>
          <a:p>
            <a:pPr marL="457200" lvl="1"/>
            <a:r>
              <a:rPr lang="en-US" sz="2000" dirty="0" err="1"/>
              <a:t>x.key</a:t>
            </a:r>
            <a:r>
              <a:rPr lang="en-US" sz="2000" dirty="0"/>
              <a:t> = </a:t>
            </a:r>
            <a:r>
              <a:rPr lang="en-US" sz="2000" dirty="0" err="1"/>
              <a:t>y.key</a:t>
            </a:r>
            <a:endParaRPr lang="en-US" sz="2000" dirty="0"/>
          </a:p>
          <a:p>
            <a:pPr marL="457200" lvl="1"/>
            <a:r>
              <a:rPr lang="en-US" sz="2000" dirty="0">
                <a:solidFill>
                  <a:srgbClr val="00B050"/>
                </a:solidFill>
              </a:rPr>
              <a:t>delete</a:t>
            </a:r>
            <a:r>
              <a:rPr lang="en-US" sz="2000" dirty="0"/>
              <a:t>(y)</a:t>
            </a:r>
          </a:p>
          <a:p>
            <a:pPr marL="457200" lvl="1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</a:rPr>
              <a:t>\\ “bubble down”:</a:t>
            </a:r>
            <a:endParaRPr lang="en-US" sz="2000" dirty="0"/>
          </a:p>
          <a:p>
            <a:pPr marL="457200" lvl="1"/>
            <a:r>
              <a:rPr lang="en-US" sz="2000" b="1" dirty="0">
                <a:solidFill>
                  <a:srgbClr val="0070C0"/>
                </a:solidFill>
              </a:rPr>
              <a:t>while </a:t>
            </a:r>
            <a:r>
              <a:rPr lang="en-US" sz="2000" dirty="0"/>
              <a:t>true </a:t>
            </a:r>
          </a:p>
          <a:p>
            <a:pPr marL="914400" lvl="2"/>
            <a:r>
              <a:rPr lang="en-US" sz="2000" b="1" dirty="0">
                <a:solidFill>
                  <a:srgbClr val="0070C0"/>
                </a:solidFill>
              </a:rPr>
              <a:t>if</a:t>
            </a:r>
            <a:r>
              <a:rPr lang="en-US" sz="2000" dirty="0"/>
              <a:t> left(x).key &lt; </a:t>
            </a:r>
            <a:r>
              <a:rPr lang="en-US" sz="2000" dirty="0" err="1"/>
              <a:t>x.key,right</a:t>
            </a:r>
            <a:r>
              <a:rPr lang="en-US" sz="2000" dirty="0"/>
              <a:t>(x).key</a:t>
            </a:r>
          </a:p>
          <a:p>
            <a:pPr marL="1371600" lvl="3"/>
            <a:r>
              <a:rPr lang="en-US" sz="2000" dirty="0"/>
              <a:t>Swap keys of x and left(x)</a:t>
            </a:r>
          </a:p>
          <a:p>
            <a:pPr marL="1371600" lvl="3"/>
            <a:r>
              <a:rPr lang="en-US" sz="2000" dirty="0"/>
              <a:t>x = left(x)</a:t>
            </a:r>
          </a:p>
          <a:p>
            <a:pPr marL="914400" lvl="2"/>
            <a:r>
              <a:rPr lang="en-US" sz="2000" b="1" dirty="0">
                <a:solidFill>
                  <a:srgbClr val="0070C0"/>
                </a:solidFill>
              </a:rPr>
              <a:t>else-if</a:t>
            </a:r>
            <a:r>
              <a:rPr lang="en-US" sz="2000" dirty="0"/>
              <a:t> right(x).key &lt; </a:t>
            </a:r>
            <a:r>
              <a:rPr lang="en-US" sz="2000" dirty="0" err="1"/>
              <a:t>x.key</a:t>
            </a:r>
            <a:endParaRPr lang="en-US" sz="2000" dirty="0"/>
          </a:p>
          <a:p>
            <a:pPr marL="1371600" lvl="3"/>
            <a:r>
              <a:rPr lang="en-US" sz="2000" dirty="0"/>
              <a:t>Swap keys of x and right(x)</a:t>
            </a:r>
          </a:p>
          <a:p>
            <a:pPr marL="1371600" lvl="3"/>
            <a:r>
              <a:rPr lang="en-US" sz="2000" dirty="0"/>
              <a:t>x = right(x)</a:t>
            </a:r>
          </a:p>
          <a:p>
            <a:pPr marL="914400" lvl="2"/>
            <a:r>
              <a:rPr lang="en-US" sz="2000" b="1" dirty="0">
                <a:solidFill>
                  <a:srgbClr val="0070C0"/>
                </a:solidFill>
              </a:rPr>
              <a:t>else</a:t>
            </a:r>
          </a:p>
          <a:p>
            <a:pPr marL="1371600" lvl="3"/>
            <a:r>
              <a:rPr lang="en-US" sz="2000" b="1" dirty="0">
                <a:solidFill>
                  <a:srgbClr val="0070C0"/>
                </a:solidFill>
              </a:rPr>
              <a:t>return</a:t>
            </a:r>
            <a:r>
              <a:rPr lang="en-US" sz="2000" dirty="0"/>
              <a:t> min</a:t>
            </a:r>
          </a:p>
        </p:txBody>
      </p:sp>
    </p:spTree>
    <p:extLst>
      <p:ext uri="{BB962C8B-B14F-4D97-AF65-F5344CB8AC3E}">
        <p14:creationId xmlns:p14="http://schemas.microsoft.com/office/powerpoint/2010/main" val="35008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51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Complexity of Heap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98" y="1753532"/>
            <a:ext cx="7886700" cy="8248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How long do these take? </a:t>
            </a:r>
            <a:br>
              <a:rPr lang="en-US" sz="4400" dirty="0"/>
            </a:br>
            <a:r>
              <a:rPr lang="en-US" sz="4400" dirty="0">
                <a:solidFill>
                  <a:srgbClr val="0070C0"/>
                </a:solidFill>
              </a:rPr>
              <a:t>INSERT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/>
              <a:t>/ </a:t>
            </a:r>
            <a:r>
              <a:rPr lang="en-US" sz="4400" dirty="0">
                <a:solidFill>
                  <a:srgbClr val="7030A0"/>
                </a:solidFill>
              </a:rPr>
              <a:t>EXTRACT-MIN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5219" y="2990746"/>
            <a:ext cx="264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O(1) for each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swap up the tree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75228" y="2525967"/>
            <a:ext cx="343531" cy="46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3142" y="2990746"/>
            <a:ext cx="264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O(1) for each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swap down the tree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40713" y="2566383"/>
            <a:ext cx="642439" cy="42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074636" y="4943950"/>
            <a:ext cx="7886700" cy="81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In total: </a:t>
            </a:r>
            <a:r>
              <a:rPr lang="en-US" sz="3600" dirty="0">
                <a:solidFill>
                  <a:srgbClr val="00B050"/>
                </a:solidFill>
              </a:rPr>
              <a:t>O(height) = O(log(n))</a:t>
            </a:r>
          </a:p>
          <a:p>
            <a:pPr marL="0" indent="0" algn="ctr">
              <a:buNone/>
            </a:pPr>
            <a:r>
              <a:rPr lang="en-US" dirty="0"/>
              <a:t>(equal since we are in a complete binary tree)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14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1909"/>
          </a:xfrm>
        </p:spPr>
        <p:txBody>
          <a:bodyPr>
            <a:normAutofit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7428" y="5210173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0869" y="5220134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304965" y="5210173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4324" y="3971500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1462" y="5977584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9758" y="3971500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488" y="2777123"/>
            <a:ext cx="832513" cy="832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2650" y="1121303"/>
            <a:ext cx="9429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A BST is a binary tree so that: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Every LEFT descendant of a node has key less than that node.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Every RIGHT descendant of a node has key larger than that 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Example of building a binary search tree:</a:t>
            </a:r>
          </a:p>
        </p:txBody>
      </p:sp>
      <p:cxnSp>
        <p:nvCxnSpPr>
          <p:cNvPr id="4" name="Straight Connector 3"/>
          <p:cNvCxnSpPr>
            <a:stCxn id="11" idx="2"/>
          </p:cNvCxnSpPr>
          <p:nvPr/>
        </p:nvCxnSpPr>
        <p:spPr>
          <a:xfrm>
            <a:off x="5679745" y="3609635"/>
            <a:ext cx="730155" cy="3618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</p:cNvCxnSpPr>
          <p:nvPr/>
        </p:nvCxnSpPr>
        <p:spPr>
          <a:xfrm flipH="1">
            <a:off x="4949588" y="3609635"/>
            <a:ext cx="730156" cy="3618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</p:cNvCxnSpPr>
          <p:nvPr/>
        </p:nvCxnSpPr>
        <p:spPr>
          <a:xfrm>
            <a:off x="5679744" y="3609635"/>
            <a:ext cx="0" cy="3050472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99380" y="4812914"/>
            <a:ext cx="0" cy="2045087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80580" y="4812914"/>
            <a:ext cx="0" cy="2045087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81820" y="4826776"/>
            <a:ext cx="617560" cy="3833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5" idx="0"/>
          </p:cNvCxnSpPr>
          <p:nvPr/>
        </p:nvCxnSpPr>
        <p:spPr>
          <a:xfrm>
            <a:off x="4746014" y="4804012"/>
            <a:ext cx="477670" cy="4061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</p:cNvCxnSpPr>
          <p:nvPr/>
        </p:nvCxnSpPr>
        <p:spPr>
          <a:xfrm>
            <a:off x="6680580" y="4804012"/>
            <a:ext cx="1039504" cy="4061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23683" y="6042685"/>
            <a:ext cx="0" cy="73243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20084" y="6042685"/>
            <a:ext cx="0" cy="73243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7409" y="6080355"/>
            <a:ext cx="0" cy="732430"/>
          </a:xfrm>
          <a:prstGeom prst="line">
            <a:avLst/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3"/>
          </p:cNvCxnSpPr>
          <p:nvPr/>
        </p:nvCxnSpPr>
        <p:spPr>
          <a:xfrm flipH="1">
            <a:off x="3113975" y="6003818"/>
            <a:ext cx="362803" cy="39002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71791" y="2777123"/>
            <a:ext cx="259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Q: Is this the only binary search tree I could possibly build with these values?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44467" y="4100561"/>
            <a:ext cx="2136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A: </a:t>
            </a:r>
            <a:r>
              <a:rPr lang="en-US" sz="2000" b="1" dirty="0">
                <a:solidFill>
                  <a:srgbClr val="FF0000"/>
                </a:solidFill>
              </a:rPr>
              <a:t>No.</a:t>
            </a:r>
            <a:r>
              <a:rPr lang="en-US" sz="2000" dirty="0">
                <a:solidFill>
                  <a:srgbClr val="FF0000"/>
                </a:solidFill>
              </a:rPr>
              <a:t>  I made choices about which nodes to choose when.  Any choices would have been fine.</a:t>
            </a:r>
          </a:p>
        </p:txBody>
      </p:sp>
    </p:spTree>
    <p:extLst>
      <p:ext uri="{BB962C8B-B14F-4D97-AF65-F5344CB8AC3E}">
        <p14:creationId xmlns:p14="http://schemas.microsoft.com/office/powerpoint/2010/main" val="18419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91662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in a Binary Search Tree</a:t>
            </a:r>
            <a:br>
              <a:rPr lang="en-US" dirty="0"/>
            </a:br>
            <a:r>
              <a:rPr lang="en-US" sz="3100" dirty="0"/>
              <a:t>definition by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6805" y="4121524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9330" y="4121524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1211" y="4026652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0668" y="3044721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4516" y="5196724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6544" y="3030930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8113" y="1963322"/>
            <a:ext cx="650543" cy="66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63384" y="2665657"/>
            <a:ext cx="730155" cy="3618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66327" y="3685621"/>
            <a:ext cx="730155" cy="3618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0"/>
          </p:cNvCxnSpPr>
          <p:nvPr/>
        </p:nvCxnSpPr>
        <p:spPr>
          <a:xfrm>
            <a:off x="3043842" y="3713557"/>
            <a:ext cx="648235" cy="4079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2"/>
            <a:endCxn id="12" idx="0"/>
          </p:cNvCxnSpPr>
          <p:nvPr/>
        </p:nvCxnSpPr>
        <p:spPr>
          <a:xfrm flipH="1">
            <a:off x="3071816" y="2632159"/>
            <a:ext cx="791569" cy="3987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0"/>
          </p:cNvCxnSpPr>
          <p:nvPr/>
        </p:nvCxnSpPr>
        <p:spPr>
          <a:xfrm flipH="1">
            <a:off x="2514601" y="3725693"/>
            <a:ext cx="533756" cy="3958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0"/>
          </p:cNvCxnSpPr>
          <p:nvPr/>
        </p:nvCxnSpPr>
        <p:spPr>
          <a:xfrm flipH="1">
            <a:off x="2109787" y="4779641"/>
            <a:ext cx="402538" cy="41708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angle 18"/>
          <p:cNvSpPr/>
          <p:nvPr/>
        </p:nvSpPr>
        <p:spPr>
          <a:xfrm rot="10800000">
            <a:off x="3687773" y="1541564"/>
            <a:ext cx="351221" cy="474592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84344" y="1701711"/>
            <a:ext cx="436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EXAMPLE: </a:t>
            </a:r>
            <a:r>
              <a:rPr lang="en-US" sz="2800" dirty="0">
                <a:solidFill>
                  <a:srgbClr val="C00000"/>
                </a:solidFill>
              </a:rPr>
              <a:t>Search for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1337" y="2367197"/>
            <a:ext cx="4636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EXAMPLE: </a:t>
            </a:r>
            <a:r>
              <a:rPr lang="en-US" sz="2800" dirty="0">
                <a:solidFill>
                  <a:srgbClr val="C00000"/>
                </a:solidFill>
              </a:rPr>
              <a:t>Search for 4.5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It turns out it will be convenient to </a:t>
            </a:r>
            <a:r>
              <a:rPr lang="en-US" sz="2000" b="1" dirty="0">
                <a:solidFill>
                  <a:srgbClr val="C00000"/>
                </a:solidFill>
              </a:rPr>
              <a:t>return 4 </a:t>
            </a:r>
            <a:r>
              <a:rPr lang="en-US" sz="2000" dirty="0">
                <a:solidFill>
                  <a:srgbClr val="C00000"/>
                </a:solidFill>
              </a:rPr>
              <a:t>in this case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(that is, </a:t>
            </a:r>
            <a:r>
              <a:rPr lang="en-US" sz="2000" b="1" dirty="0">
                <a:solidFill>
                  <a:srgbClr val="C00000"/>
                </a:solidFill>
              </a:rPr>
              <a:t>return</a:t>
            </a:r>
            <a:r>
              <a:rPr lang="en-US" sz="2000" dirty="0">
                <a:solidFill>
                  <a:srgbClr val="C00000"/>
                </a:solidFill>
              </a:rPr>
              <a:t> the last node before we went off the tree)</a:t>
            </a:r>
          </a:p>
        </p:txBody>
      </p:sp>
      <p:sp>
        <p:nvSpPr>
          <p:cNvPr id="22" name="Triangle 21"/>
          <p:cNvSpPr/>
          <p:nvPr/>
        </p:nvSpPr>
        <p:spPr>
          <a:xfrm rot="10800000">
            <a:off x="3733267" y="1541565"/>
            <a:ext cx="351221" cy="474592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70226">
            <a:off x="3822568" y="3756935"/>
            <a:ext cx="88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!!!!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32" y="4997309"/>
            <a:ext cx="1156325" cy="15176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87828" y="6379008"/>
            <a:ext cx="266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1894" y="4988181"/>
            <a:ext cx="212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Write pseudocode (or actual code) to implement this!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1233 0.1513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3 0.15139 L -0.0191 0.322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11232 0.151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2 0.15139 L -0.01909 0.3226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20" grpId="0"/>
      <p:bldP spid="21" grpId="0" uiExpand="1" build="p" bldLvl="2"/>
      <p:bldP spid="22" grpId="0" animBg="1"/>
      <p:bldP spid="22" grpId="1" animBg="1"/>
      <p:bldP spid="22" grpId="2" animBg="1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640610" cy="1325563"/>
          </a:xfrm>
        </p:spPr>
        <p:txBody>
          <a:bodyPr>
            <a:normAutofit/>
          </a:bodyPr>
          <a:lstStyle/>
          <a:p>
            <a:r>
              <a:rPr lang="en-US" dirty="0"/>
              <a:t>Red-Black Trees </a:t>
            </a:r>
            <a:br>
              <a:rPr lang="en-US" sz="2800" dirty="0"/>
            </a:br>
            <a:r>
              <a:rPr lang="en-US" sz="2800" dirty="0"/>
              <a:t>obey the following rules (which are a proxy for balance)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21" y="1639996"/>
            <a:ext cx="6411611" cy="43513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Every node is colored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red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/>
              <a:t>black.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root node is 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/>
              <a:t>black node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NIL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children count as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/>
              <a:t>black nodes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Children of 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red node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/>
              <a:t>black nodes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all nodes x: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all paths from x to </a:t>
            </a:r>
            <a:r>
              <a:rPr lang="en-US" dirty="0"/>
              <a:t>NIL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’s have the same number of </a:t>
            </a:r>
            <a:r>
              <a:rPr lang="en-US" b="1" dirty="0"/>
              <a:t>black nodes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 them.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86623" y="3175612"/>
            <a:ext cx="3625300" cy="2627876"/>
            <a:chOff x="3843661" y="3588796"/>
            <a:chExt cx="5131561" cy="2860453"/>
          </a:xfrm>
          <a:solidFill>
            <a:schemeClr val="tx1"/>
          </a:solidFill>
        </p:grpSpPr>
        <p:sp>
          <p:nvSpPr>
            <p:cNvPr id="4" name="Rectangle 3"/>
            <p:cNvSpPr/>
            <p:nvPr/>
          </p:nvSpPr>
          <p:spPr>
            <a:xfrm>
              <a:off x="5312470" y="5853274"/>
              <a:ext cx="846927" cy="595975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3661" y="5841255"/>
              <a:ext cx="846927" cy="595975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28295" y="5834864"/>
              <a:ext cx="846927" cy="595975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81368" y="4526638"/>
              <a:ext cx="846927" cy="595975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90588" y="4571211"/>
              <a:ext cx="846927" cy="595975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3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38185" y="3588796"/>
              <a:ext cx="846927" cy="595975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0" name="Straight Connector 9"/>
            <p:cNvCxnSpPr>
              <a:stCxn id="12" idx="2"/>
              <a:endCxn id="9" idx="0"/>
            </p:cNvCxnSpPr>
            <p:nvPr/>
          </p:nvCxnSpPr>
          <p:spPr>
            <a:xfrm>
              <a:off x="6461649" y="4184771"/>
              <a:ext cx="1243183" cy="341867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2"/>
              <a:endCxn id="8" idx="0"/>
            </p:cNvCxnSpPr>
            <p:nvPr/>
          </p:nvCxnSpPr>
          <p:spPr>
            <a:xfrm>
              <a:off x="7704832" y="5122613"/>
              <a:ext cx="846927" cy="712251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1" idx="2"/>
              <a:endCxn id="6" idx="0"/>
            </p:cNvCxnSpPr>
            <p:nvPr/>
          </p:nvCxnSpPr>
          <p:spPr>
            <a:xfrm>
              <a:off x="5114052" y="5167186"/>
              <a:ext cx="621882" cy="686088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2"/>
              <a:endCxn id="7" idx="0"/>
            </p:cNvCxnSpPr>
            <p:nvPr/>
          </p:nvCxnSpPr>
          <p:spPr>
            <a:xfrm flipH="1">
              <a:off x="4267125" y="5167186"/>
              <a:ext cx="846927" cy="674069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659776" y="5845678"/>
              <a:ext cx="846927" cy="595975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 flipH="1">
              <a:off x="7083240" y="5122613"/>
              <a:ext cx="621592" cy="723065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2"/>
              <a:endCxn id="11" idx="0"/>
            </p:cNvCxnSpPr>
            <p:nvPr/>
          </p:nvCxnSpPr>
          <p:spPr>
            <a:xfrm flipH="1">
              <a:off x="5114052" y="4184771"/>
              <a:ext cx="1347597" cy="386440"/>
            </a:xfrm>
            <a:prstGeom prst="line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798809" y="616210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94548" y="616210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5645" y="616210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4369" y="616210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71017" y="616210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67665" y="6157550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71297" y="6153714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67945" y="6149160"/>
            <a:ext cx="487957" cy="354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</a:t>
            </a:r>
          </a:p>
        </p:txBody>
      </p:sp>
      <p:cxnSp>
        <p:nvCxnSpPr>
          <p:cNvPr id="26" name="Straight Connector 25"/>
          <p:cNvCxnSpPr>
            <a:stCxn id="6" idx="2"/>
            <a:endCxn id="25" idx="0"/>
          </p:cNvCxnSpPr>
          <p:nvPr/>
        </p:nvCxnSpPr>
        <p:spPr>
          <a:xfrm>
            <a:off x="10112759" y="5786576"/>
            <a:ext cx="299165" cy="362585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9069919" y="5786574"/>
            <a:ext cx="141725" cy="370976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0"/>
          </p:cNvCxnSpPr>
          <p:nvPr/>
        </p:nvCxnSpPr>
        <p:spPr>
          <a:xfrm flipH="1">
            <a:off x="8018348" y="5820564"/>
            <a:ext cx="164939" cy="341540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9" idx="0"/>
          </p:cNvCxnSpPr>
          <p:nvPr/>
        </p:nvCxnSpPr>
        <p:spPr>
          <a:xfrm flipH="1">
            <a:off x="6738526" y="5792500"/>
            <a:ext cx="307524" cy="369605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8" idx="0"/>
          </p:cNvCxnSpPr>
          <p:nvPr/>
        </p:nvCxnSpPr>
        <p:spPr>
          <a:xfrm flipH="1">
            <a:off x="6042787" y="5767418"/>
            <a:ext cx="978968" cy="394686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0" idx="0"/>
          </p:cNvCxnSpPr>
          <p:nvPr/>
        </p:nvCxnSpPr>
        <p:spPr>
          <a:xfrm flipH="1">
            <a:off x="7379623" y="5801100"/>
            <a:ext cx="829274" cy="361004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0"/>
          </p:cNvCxnSpPr>
          <p:nvPr/>
        </p:nvCxnSpPr>
        <p:spPr>
          <a:xfrm flipH="1">
            <a:off x="8614996" y="5794252"/>
            <a:ext cx="435797" cy="367853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4" idx="0"/>
          </p:cNvCxnSpPr>
          <p:nvPr/>
        </p:nvCxnSpPr>
        <p:spPr>
          <a:xfrm flipH="1">
            <a:off x="9815275" y="5774512"/>
            <a:ext cx="328452" cy="379203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67275" y="5922831"/>
            <a:ext cx="410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 NIL children are treated as black nodes.</a:t>
            </a:r>
          </a:p>
        </p:txBody>
      </p:sp>
    </p:spTree>
    <p:extLst>
      <p:ext uri="{BB962C8B-B14F-4D97-AF65-F5344CB8AC3E}">
        <p14:creationId xmlns:p14="http://schemas.microsoft.com/office/powerpoint/2010/main" val="15285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2929-74D6-3269-BC3C-991253D6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Comparisons &amp; Sorting</a:t>
            </a:r>
          </a:p>
        </p:txBody>
      </p:sp>
    </p:spTree>
    <p:extLst>
      <p:ext uri="{BB962C8B-B14F-4D97-AF65-F5344CB8AC3E}">
        <p14:creationId xmlns:p14="http://schemas.microsoft.com/office/powerpoint/2010/main" val="3540346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224EE08-654C-C94A-8F2D-B2E295619C98}"/>
              </a:ext>
            </a:extLst>
          </p:cNvPr>
          <p:cNvSpPr/>
          <p:nvPr/>
        </p:nvSpPr>
        <p:spPr>
          <a:xfrm>
            <a:off x="6758585" y="599147"/>
            <a:ext cx="3818004" cy="3401046"/>
          </a:xfrm>
          <a:custGeom>
            <a:avLst/>
            <a:gdLst>
              <a:gd name="connsiteX0" fmla="*/ 1656545 w 3818004"/>
              <a:gd name="connsiteY0" fmla="*/ 76714 h 3401046"/>
              <a:gd name="connsiteX1" fmla="*/ 609624 w 3818004"/>
              <a:gd name="connsiteY1" fmla="*/ 739323 h 3401046"/>
              <a:gd name="connsiteX2" fmla="*/ 24 w 3818004"/>
              <a:gd name="connsiteY2" fmla="*/ 3217479 h 3401046"/>
              <a:gd name="connsiteX3" fmla="*/ 583119 w 3818004"/>
              <a:gd name="connsiteY3" fmla="*/ 3217479 h 3401046"/>
              <a:gd name="connsiteX4" fmla="*/ 3379328 w 3818004"/>
              <a:gd name="connsiteY4" fmla="*/ 3217479 h 3401046"/>
              <a:gd name="connsiteX5" fmla="*/ 3816650 w 3818004"/>
              <a:gd name="connsiteY5" fmla="*/ 3257236 h 3401046"/>
              <a:gd name="connsiteX6" fmla="*/ 3472093 w 3818004"/>
              <a:gd name="connsiteY6" fmla="*/ 1269410 h 3401046"/>
              <a:gd name="connsiteX7" fmla="*/ 2358911 w 3818004"/>
              <a:gd name="connsiteY7" fmla="*/ 142975 h 3401046"/>
              <a:gd name="connsiteX8" fmla="*/ 1656545 w 3818004"/>
              <a:gd name="connsiteY8" fmla="*/ 76714 h 340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8004" h="3401046">
                <a:moveTo>
                  <a:pt x="1656545" y="76714"/>
                </a:moveTo>
                <a:cubicBezTo>
                  <a:pt x="1364997" y="176105"/>
                  <a:pt x="885711" y="215862"/>
                  <a:pt x="609624" y="739323"/>
                </a:cubicBezTo>
                <a:cubicBezTo>
                  <a:pt x="333537" y="1262784"/>
                  <a:pt x="4441" y="2804453"/>
                  <a:pt x="24" y="3217479"/>
                </a:cubicBezTo>
                <a:cubicBezTo>
                  <a:pt x="-4393" y="3630505"/>
                  <a:pt x="583119" y="3217479"/>
                  <a:pt x="583119" y="3217479"/>
                </a:cubicBezTo>
                <a:lnTo>
                  <a:pt x="3379328" y="3217479"/>
                </a:lnTo>
                <a:cubicBezTo>
                  <a:pt x="3918250" y="3224105"/>
                  <a:pt x="3801189" y="3581914"/>
                  <a:pt x="3816650" y="3257236"/>
                </a:cubicBezTo>
                <a:cubicBezTo>
                  <a:pt x="3832111" y="2932558"/>
                  <a:pt x="3715049" y="1788453"/>
                  <a:pt x="3472093" y="1269410"/>
                </a:cubicBezTo>
                <a:cubicBezTo>
                  <a:pt x="3229137" y="750367"/>
                  <a:pt x="2663711" y="335132"/>
                  <a:pt x="2358911" y="142975"/>
                </a:cubicBezTo>
                <a:cubicBezTo>
                  <a:pt x="2054111" y="-49182"/>
                  <a:pt x="1948093" y="-22677"/>
                  <a:pt x="1656545" y="7671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23631" y="330896"/>
                <a:ext cx="7886700" cy="77565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The height of a RB-tree with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non-NIL nodes </a:t>
                </a:r>
                <a:br>
                  <a:rPr lang="en-US" sz="3200" dirty="0"/>
                </a:br>
                <a:r>
                  <a:rPr lang="en-US" sz="3200" dirty="0"/>
                  <a:t>is at most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latin typeface="Cambria Math" charset="0"/>
                      </a:rPr>
                      <m:t>log</m:t>
                    </m:r>
                    <m:r>
                      <a:rPr lang="en-US" sz="3200" i="1">
                        <a:latin typeface="Cambria Math" charset="0"/>
                      </a:rPr>
                      <m:t>⁡(</m:t>
                    </m:r>
                    <m:r>
                      <a:rPr lang="en-US" sz="3200" i="1">
                        <a:latin typeface="Cambria Math" charset="0"/>
                      </a:rPr>
                      <m:t>𝑛</m:t>
                    </m:r>
                    <m:r>
                      <a:rPr lang="en-US" sz="3200" i="1">
                        <a:latin typeface="Cambria Math" charset="0"/>
                      </a:rPr>
                      <m:t>+1)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23631" y="330896"/>
                <a:ext cx="7886700" cy="775657"/>
              </a:xfrm>
              <a:blipFill>
                <a:blip r:embed="rId2"/>
                <a:stretch>
                  <a:fillRect l="-1929" t="-26984" b="-365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113" y="1440757"/>
            <a:ext cx="4711731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/>
              <a:t>Define b(x) to be the number of black nodes in any path from x to NIL. 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/>
              <a:t>(excluding x, including NIL).</a:t>
            </a:r>
          </a:p>
          <a:p>
            <a:r>
              <a:rPr lang="en-US" sz="2400" dirty="0"/>
              <a:t>Claim:</a:t>
            </a:r>
          </a:p>
          <a:p>
            <a:pPr lvl="1"/>
            <a:r>
              <a:rPr lang="en-US" sz="2000" dirty="0"/>
              <a:t>There are at least 2</a:t>
            </a:r>
            <a:r>
              <a:rPr lang="en-US" sz="2000" baseline="30000" dirty="0"/>
              <a:t>b(x)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1 non-NIL nodes in the subtree underneath x.  (Including x).</a:t>
            </a:r>
          </a:p>
          <a:p>
            <a:r>
              <a:rPr lang="en-US" sz="2000" dirty="0"/>
              <a:t>[Proof by induction </a:t>
            </a:r>
            <a:r>
              <a:rPr lang="mr-IN" sz="2000" dirty="0"/>
              <a:t>–</a:t>
            </a:r>
            <a:r>
              <a:rPr lang="en-US" sz="2000" dirty="0"/>
              <a:t> see lecture notes]</a:t>
            </a:r>
          </a:p>
        </p:txBody>
      </p:sp>
      <p:sp>
        <p:nvSpPr>
          <p:cNvPr id="8" name="Rectangle 7"/>
          <p:cNvSpPr/>
          <p:nvPr/>
        </p:nvSpPr>
        <p:spPr>
          <a:xfrm>
            <a:off x="9321753" y="1702351"/>
            <a:ext cx="598330" cy="54751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2000">
                <a:srgbClr val="C00000"/>
              </a:gs>
              <a:gs pos="100000">
                <a:srgbClr val="FF0000"/>
              </a:gs>
            </a:gsLst>
            <a:lin ang="21000000" scaled="0"/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1442" y="1743300"/>
            <a:ext cx="598330" cy="54751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2000">
                <a:srgbClr val="C00000"/>
              </a:gs>
              <a:gs pos="100000">
                <a:srgbClr val="FF0000"/>
              </a:gs>
            </a:gsLst>
            <a:lin ang="21000000" scaled="0"/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3480" y="840763"/>
            <a:ext cx="598330" cy="54751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2000">
                <a:srgbClr val="C00000"/>
              </a:gs>
              <a:gs pos="100000">
                <a:srgbClr val="FF0000"/>
              </a:gs>
            </a:gsLst>
            <a:lin ang="21000000" scaled="0"/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42646" y="1388282"/>
            <a:ext cx="878273" cy="314071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790607" y="1388282"/>
            <a:ext cx="952038" cy="355019"/>
          </a:xfrm>
          <a:prstGeom prst="lin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angle 19"/>
          <p:cNvSpPr/>
          <p:nvPr/>
        </p:nvSpPr>
        <p:spPr>
          <a:xfrm>
            <a:off x="8938839" y="2249870"/>
            <a:ext cx="1321257" cy="1446451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7129979" y="2293207"/>
            <a:ext cx="1321257" cy="1446451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00751" y="4259543"/>
                <a:ext cx="8679976" cy="3331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latin typeface="Cambria Math" charset="0"/>
                        </a:rPr>
                        <m:t>≥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𝑟𝑜𝑜𝑡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 −1</m:t>
                      </m:r>
                    </m:oMath>
                  </m:oMathPara>
                </a14:m>
                <a:endParaRPr lang="en-US" sz="2800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61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61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>
                                <a:solidFill>
                                  <a:srgbClr val="FF6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6100"/>
                                </a:solidFill>
                                <a:latin typeface="Cambria Math" charset="0"/>
                              </a:rPr>
                              <m:t>h𝑒𝑖𝑔h𝑡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610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6100"/>
                            </a:solidFill>
                            <a:latin typeface="Cambria Math" charset="0"/>
                          </a:rPr>
                          <m:t> </m:t>
                        </m:r>
                      </m:sup>
                    </m:sSup>
                    <m:r>
                      <a:rPr lang="en-US" sz="2800" i="1">
                        <a:solidFill>
                          <a:srgbClr val="FF6100"/>
                        </a:solidFill>
                        <a:latin typeface="Cambria Math" charset="0"/>
                      </a:rPr>
                      <m:t> −1</m:t>
                    </m:r>
                  </m:oMath>
                </a14:m>
                <a:endParaRPr lang="en-US" sz="2800" dirty="0">
                  <a:solidFill>
                    <a:srgbClr val="FF6100"/>
                  </a:solidFill>
                </a:endParaRPr>
              </a:p>
              <a:p>
                <a:r>
                  <a:rPr lang="en-US" sz="2400" dirty="0"/>
                  <a:t>Rearranging: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latin typeface="Cambria Math" charset="0"/>
                        </a:rPr>
                        <m:t>+1≥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</a:rPr>
                                <m:t>h𝑒𝑖𝑔h𝑡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⇒</m:t>
                      </m:r>
                      <m:r>
                        <a:rPr lang="en-US" sz="2800" i="1">
                          <a:latin typeface="Cambria Math" charset="0"/>
                        </a:rPr>
                        <m:t>h𝑒𝑖𝑔h𝑡</m:t>
                      </m:r>
                      <m:r>
                        <a:rPr lang="en-US" sz="2800" i="1">
                          <a:latin typeface="Cambria Math" charset="0"/>
                        </a:rPr>
                        <m:t>≤</m:t>
                      </m:r>
                      <m:r>
                        <a:rPr lang="en-US" sz="2800">
                          <a:latin typeface="Cambria Math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log</m:t>
                      </m:r>
                      <m:r>
                        <a:rPr lang="en-US" sz="2800" i="1">
                          <a:latin typeface="Cambria Math" charset="0"/>
                        </a:rPr>
                        <m:t>⁡(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latin typeface="Cambria Math" charset="0"/>
                        </a:rPr>
                        <m:t>+1)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51" y="4259543"/>
                <a:ext cx="8679976" cy="3331489"/>
              </a:xfrm>
              <a:prstGeom prst="rect">
                <a:avLst/>
              </a:prstGeom>
              <a:blipFill>
                <a:blip r:embed="rId3"/>
                <a:stretch>
                  <a:fillRect l="-1022" t="-15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041810" y="871212"/>
            <a:ext cx="31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5589" y="1823761"/>
            <a:ext cx="47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7" name="Freeform 26"/>
          <p:cNvSpPr/>
          <p:nvPr/>
        </p:nvSpPr>
        <p:spPr>
          <a:xfrm>
            <a:off x="7619432" y="1187355"/>
            <a:ext cx="1096938" cy="2729552"/>
          </a:xfrm>
          <a:custGeom>
            <a:avLst/>
            <a:gdLst>
              <a:gd name="connsiteX0" fmla="*/ 1096938 w 1096938"/>
              <a:gd name="connsiteY0" fmla="*/ 0 h 2729552"/>
              <a:gd name="connsiteX1" fmla="*/ 114299 w 1096938"/>
              <a:gd name="connsiteY1" fmla="*/ 641445 h 2729552"/>
              <a:gd name="connsiteX2" fmla="*/ 46061 w 1096938"/>
              <a:gd name="connsiteY2" fmla="*/ 1091821 h 2729552"/>
              <a:gd name="connsiteX3" fmla="*/ 346311 w 1096938"/>
              <a:gd name="connsiteY3" fmla="*/ 1596788 h 2729552"/>
              <a:gd name="connsiteX4" fmla="*/ 127947 w 1096938"/>
              <a:gd name="connsiteY4" fmla="*/ 1951630 h 2729552"/>
              <a:gd name="connsiteX5" fmla="*/ 32413 w 1096938"/>
              <a:gd name="connsiteY5" fmla="*/ 2156346 h 2729552"/>
              <a:gd name="connsiteX6" fmla="*/ 291720 w 1096938"/>
              <a:gd name="connsiteY6" fmla="*/ 2374711 h 2729552"/>
              <a:gd name="connsiteX7" fmla="*/ 400902 w 1096938"/>
              <a:gd name="connsiteY7" fmla="*/ 2620370 h 2729552"/>
              <a:gd name="connsiteX8" fmla="*/ 305368 w 1096938"/>
              <a:gd name="connsiteY8" fmla="*/ 2729552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938" h="2729552">
                <a:moveTo>
                  <a:pt x="1096938" y="0"/>
                </a:moveTo>
                <a:cubicBezTo>
                  <a:pt x="693191" y="229737"/>
                  <a:pt x="289445" y="459475"/>
                  <a:pt x="114299" y="641445"/>
                </a:cubicBezTo>
                <a:cubicBezTo>
                  <a:pt x="-60847" y="823415"/>
                  <a:pt x="7392" y="932597"/>
                  <a:pt x="46061" y="1091821"/>
                </a:cubicBezTo>
                <a:cubicBezTo>
                  <a:pt x="84730" y="1251045"/>
                  <a:pt x="332663" y="1453487"/>
                  <a:pt x="346311" y="1596788"/>
                </a:cubicBezTo>
                <a:cubicBezTo>
                  <a:pt x="359959" y="1740089"/>
                  <a:pt x="180263" y="1858370"/>
                  <a:pt x="127947" y="1951630"/>
                </a:cubicBezTo>
                <a:cubicBezTo>
                  <a:pt x="75631" y="2044890"/>
                  <a:pt x="5118" y="2085833"/>
                  <a:pt x="32413" y="2156346"/>
                </a:cubicBezTo>
                <a:cubicBezTo>
                  <a:pt x="59708" y="2226859"/>
                  <a:pt x="230305" y="2297374"/>
                  <a:pt x="291720" y="2374711"/>
                </a:cubicBezTo>
                <a:cubicBezTo>
                  <a:pt x="353135" y="2452048"/>
                  <a:pt x="398627" y="2561230"/>
                  <a:pt x="400902" y="2620370"/>
                </a:cubicBezTo>
                <a:cubicBezTo>
                  <a:pt x="403177" y="2679510"/>
                  <a:pt x="305368" y="2729552"/>
                  <a:pt x="305368" y="2729552"/>
                </a:cubicBezTo>
              </a:path>
            </a:pathLst>
          </a:custGeom>
          <a:noFill/>
          <a:ln w="73025">
            <a:solidFill>
              <a:srgbClr val="B0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64372" y="2813306"/>
            <a:ext cx="225400" cy="159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52171" y="3224698"/>
            <a:ext cx="225400" cy="159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32888" y="3616426"/>
            <a:ext cx="225400" cy="159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26307" y="1970478"/>
            <a:ext cx="225400" cy="159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88605" y="4702134"/>
            <a:ext cx="175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using the Claim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9593" y="5242783"/>
            <a:ext cx="47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100"/>
                </a:solidFill>
              </a:rPr>
              <a:t>b(root) &gt;= height/2 because of </a:t>
            </a:r>
            <a:r>
              <a:rPr lang="en-US" dirty="0" err="1">
                <a:solidFill>
                  <a:srgbClr val="FF6100"/>
                </a:solidFill>
              </a:rPr>
              <a:t>RBTree</a:t>
            </a:r>
            <a:r>
              <a:rPr lang="en-US" dirty="0">
                <a:solidFill>
                  <a:srgbClr val="FF6100"/>
                </a:solidFill>
              </a:rPr>
              <a:t> rules.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671" y="-16834"/>
            <a:ext cx="1106668" cy="13317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041811" y="1841113"/>
            <a:ext cx="47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80978" y="3910974"/>
            <a:ext cx="543857" cy="3003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9B57B-3F7A-3D49-9238-31C913282E08}"/>
              </a:ext>
            </a:extLst>
          </p:cNvPr>
          <p:cNvSpPr txBox="1"/>
          <p:nvPr/>
        </p:nvSpPr>
        <p:spPr>
          <a:xfrm>
            <a:off x="7023653" y="4243132"/>
            <a:ext cx="362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Claim: at least 2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b(x)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r-IN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 nodes in this WHOLE subtree (of any color).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46E778-0160-5342-98EA-61D853287227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777915" y="3817299"/>
            <a:ext cx="56782" cy="4258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22" grpId="0" uiExpand="1" build="p" bldLvl="3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23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730" y="365127"/>
            <a:ext cx="10018644" cy="10396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Running times Heap vs. BST(Red-Black Trees)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47489" y="1410887"/>
          <a:ext cx="6434205" cy="5091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74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Sorted</a:t>
                      </a:r>
                      <a:r>
                        <a:rPr lang="en-US" sz="1800" baseline="0" dirty="0"/>
                        <a:t> Arrays</a:t>
                      </a:r>
                      <a:endParaRPr lang="en-US" sz="1800" dirty="0"/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Linked Lists</a:t>
                      </a:r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Heaps</a:t>
                      </a:r>
                    </a:p>
                  </a:txBody>
                  <a:tcPr marL="76588" marR="76588" marT="38294" marB="38294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Red-Black Binary Search Trees</a:t>
                      </a:r>
                    </a:p>
                  </a:txBody>
                  <a:tcPr marL="76588" marR="76588" marT="38294" marB="38294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6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Search</a:t>
                      </a:r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O(log(n))        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O(n)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O(n)</a:t>
                      </a:r>
                    </a:p>
                  </a:txBody>
                  <a:tcPr marL="76588" marR="76588" marT="38294" marB="38294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Delete</a:t>
                      </a:r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O(n)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Search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+O(1)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Search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+O(log(n))</a:t>
                      </a:r>
                    </a:p>
                  </a:txBody>
                  <a:tcPr marL="76588" marR="76588" marT="38294" marB="38294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91496"/>
                  </a:ext>
                </a:extLst>
              </a:tr>
              <a:tr h="10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Insert</a:t>
                      </a:r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O(n)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Extract-min</a:t>
                      </a:r>
                    </a:p>
                  </a:txBody>
                  <a:tcPr marL="76588" marR="76588" marT="38294" marB="38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O(n)</a:t>
                      </a:r>
                    </a:p>
                  </a:txBody>
                  <a:tcPr marL="76588" marR="76588" marT="38294" marB="3829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O(log(n))</a:t>
                      </a:r>
                    </a:p>
                  </a:txBody>
                  <a:tcPr marL="76588" marR="76588" marT="38294" marB="3829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1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53E1-7A69-498B-AE06-5F73F1C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algorithm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2263-AA2A-24C7-808C-E3C391EBA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designing an algorithm, how can I know when it has reached its best possible asymptotic behavior?</a:t>
            </a:r>
          </a:p>
          <a:p>
            <a:pPr marL="114300" indent="0" rtl="0" fontAlgn="base">
              <a:spcBef>
                <a:spcPts val="80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8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ensures us that an algorithm in O(n^2) can or can’t be further optimized into O(n*log n) or O(n^1.8)?</a:t>
            </a:r>
          </a:p>
          <a:p>
            <a:pPr marL="114300" indent="0" rtl="0" fontAlgn="base">
              <a:spcBef>
                <a:spcPts val="800"/>
              </a:spcBef>
              <a:spcAft>
                <a:spcPts val="0"/>
              </a:spcAft>
              <a:buNone/>
            </a:pPr>
            <a:endParaRPr lang="en-US" i="0" u="none" strike="noStrik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8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times we don’t know…</a:t>
            </a:r>
          </a:p>
          <a:p>
            <a:pPr marL="1143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53E1-7A69-498B-AE06-5F73F1C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algorithm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2263-AA2A-24C7-808C-E3C391EB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4705"/>
            <a:ext cx="10991335" cy="4748170"/>
          </a:xfrm>
        </p:spPr>
        <p:txBody>
          <a:bodyPr>
            <a:normAutofit fontScale="85000" lnSpcReduction="20000"/>
          </a:bodyPr>
          <a:lstStyle/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Matrix Multiplication algorithm (one of the most important algorithms </a:t>
            </a:r>
            <a:r>
              <a:rPr lang="en-US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O(n^3) – Base naïve version (1800s)</a:t>
            </a:r>
            <a:endParaRPr lang="en-US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O(n^2.808) – Strassen 1969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O(n^2.795) – Pan 1978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O(n^2.780) – Bini,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Capovani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Romani 1979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O(n^2.522) – Schönhage 1981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O(n^2.517) – Romani 1981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O(n^2.496) - Coppersmith and Winograd 1981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O(n^2.374) – Strassen 1986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O(n^2.3755) - Coppersmith and Winograd 1990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O(n^2.3737) –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Slothers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2010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O(n^2.372873) –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Vassilevska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-Williams 2012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O(n^2.372864) – Le Gall 2014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O(n^2.3728596) – Alman and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Vassilevska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-Williams 2020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" indent="0" rtl="0" fontAlgn="base">
              <a:spcBef>
                <a:spcPts val="500"/>
              </a:spcBef>
              <a:spcAft>
                <a:spcPts val="0"/>
              </a:spcAft>
              <a:buNone/>
            </a:pPr>
            <a:endParaRPr lang="en-US" sz="205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 rtl="0" fontAlgn="base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it possible to achieve O(n^2)? Are we converging to O(n^2.3)?</a:t>
            </a:r>
            <a:endParaRPr lang="en-US" sz="3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9-10-14] Mathematicians - SMBC Comics Forum">
            <a:extLst>
              <a:ext uri="{FF2B5EF4-FFF2-40B4-BE49-F238E27FC236}">
                <a16:creationId xmlns:a16="http://schemas.microsoft.com/office/drawing/2014/main" id="{B7B1A70D-5E96-1297-0D30-BF374F02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20" y="0"/>
            <a:ext cx="5799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9CCAF0-4A0D-1FD8-2A68-5DB6C62A2D62}"/>
              </a:ext>
            </a:extLst>
          </p:cNvPr>
          <p:cNvSpPr/>
          <p:nvPr/>
        </p:nvSpPr>
        <p:spPr>
          <a:xfrm>
            <a:off x="7372865" y="5296930"/>
            <a:ext cx="4613190" cy="1136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Incentive: you get an A+ in the course if you provide a proof of O(n^2) matrix multiplication on the back of your final exam :)</a:t>
            </a:r>
          </a:p>
        </p:txBody>
      </p:sp>
    </p:spTree>
    <p:extLst>
      <p:ext uri="{BB962C8B-B14F-4D97-AF65-F5344CB8AC3E}">
        <p14:creationId xmlns:p14="http://schemas.microsoft.com/office/powerpoint/2010/main" val="243776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53E1-7A69-498B-AE06-5F73F1C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algorithm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2263-AA2A-24C7-808C-E3C391EBA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news: sometimes we do know!</a:t>
            </a:r>
          </a:p>
          <a:p>
            <a:pPr marL="114300" indent="0" rtl="0" fontAlgn="base">
              <a:spcBef>
                <a:spcPts val="80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Comparison-based sorting is Ω(n logn)</a:t>
            </a:r>
          </a:p>
          <a:p>
            <a:pPr marL="114300" indent="0" rtl="0" fontAlgn="base">
              <a:spcBef>
                <a:spcPts val="50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It all relates to what is our “model computation”</a:t>
            </a:r>
            <a:endParaRPr lang="en-US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Which operations can be performed </a:t>
            </a:r>
            <a:endParaRPr lang="en-US" sz="2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What information can be obtained and stored</a:t>
            </a:r>
            <a:endParaRPr lang="en-US" sz="2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Limits in power and memory</a:t>
            </a:r>
            <a:endParaRPr lang="en-US" sz="2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838200" y="2580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Lower bound of Ω(n log(n)). </a:t>
            </a:r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body" idx="1"/>
          </p:nvPr>
        </p:nvSpPr>
        <p:spPr>
          <a:xfrm>
            <a:off x="452491" y="1312308"/>
            <a:ext cx="11287018" cy="538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dirty="0">
                <a:solidFill>
                  <a:srgbClr val="0070C0"/>
                </a:solidFill>
              </a:rPr>
              <a:t>Theorem: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Any deterministic comparison-based sorting algorithm must take Ω(n log(n)) steps.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dirty="0">
                <a:solidFill>
                  <a:srgbClr val="0070C0"/>
                </a:solidFill>
              </a:rPr>
              <a:t>Proof recap: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Any deterministic comparison-based algorithm can be represented as a decision tree with n! leaves.</a:t>
            </a:r>
            <a:endParaRPr dirty="0"/>
          </a:p>
          <a:p>
            <a:pPr marL="68580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The worst-case running time is at least the depth of the decision tree.</a:t>
            </a:r>
            <a:endParaRPr dirty="0"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All decision trees with n! leaves have depth Ω(n log(n)).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So any comparison-based sorting algorithm must have worst-case running time at least Ω(n log(n)).</a:t>
            </a: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0"/>
          <p:cNvGrpSpPr/>
          <p:nvPr/>
        </p:nvGrpSpPr>
        <p:grpSpPr>
          <a:xfrm>
            <a:off x="3992045" y="1270560"/>
            <a:ext cx="4125533" cy="2655277"/>
            <a:chOff x="2084198" y="1903075"/>
            <a:chExt cx="4672399" cy="3164587"/>
          </a:xfrm>
        </p:grpSpPr>
        <p:cxnSp>
          <p:nvCxnSpPr>
            <p:cNvPr id="228" name="Google Shape;228;p10"/>
            <p:cNvCxnSpPr/>
            <p:nvPr/>
          </p:nvCxnSpPr>
          <p:spPr>
            <a:xfrm flipH="1">
              <a:off x="3602851" y="2515571"/>
              <a:ext cx="557548" cy="67833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0"/>
            <p:cNvCxnSpPr/>
            <p:nvPr/>
          </p:nvCxnSpPr>
          <p:spPr>
            <a:xfrm>
              <a:off x="4560997" y="2515571"/>
              <a:ext cx="538919" cy="67833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0" name="Google Shape;230;p10"/>
            <p:cNvSpPr txBox="1"/>
            <p:nvPr/>
          </p:nvSpPr>
          <p:spPr>
            <a:xfrm>
              <a:off x="2950584" y="2523296"/>
              <a:ext cx="904546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YES</a:t>
              </a: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4830456" y="2561843"/>
              <a:ext cx="774427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NO</a:t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5" name="Google Shape;235;p10"/>
            <p:cNvCxnSpPr/>
            <p:nvPr/>
          </p:nvCxnSpPr>
          <p:spPr>
            <a:xfrm flipH="1">
              <a:off x="4972802" y="3771807"/>
              <a:ext cx="104369" cy="67833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10"/>
            <p:cNvCxnSpPr/>
            <p:nvPr/>
          </p:nvCxnSpPr>
          <p:spPr>
            <a:xfrm>
              <a:off x="5433722" y="3676270"/>
              <a:ext cx="863639" cy="773871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7" name="Google Shape;237;p10"/>
            <p:cNvSpPr txBox="1"/>
            <p:nvPr/>
          </p:nvSpPr>
          <p:spPr>
            <a:xfrm>
              <a:off x="4438494" y="3899241"/>
              <a:ext cx="904546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YES</a:t>
              </a:r>
              <a:endParaRPr/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5821315" y="3782161"/>
              <a:ext cx="774427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NO</a:t>
              </a:r>
              <a:endParaRPr/>
            </a:p>
          </p:txBody>
        </p:sp>
        <p:cxnSp>
          <p:nvCxnSpPr>
            <p:cNvPr id="239" name="Google Shape;239;p10"/>
            <p:cNvCxnSpPr/>
            <p:nvPr/>
          </p:nvCxnSpPr>
          <p:spPr>
            <a:xfrm flipH="1">
              <a:off x="2601274" y="3760129"/>
              <a:ext cx="679466" cy="690012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10"/>
            <p:cNvCxnSpPr/>
            <p:nvPr/>
          </p:nvCxnSpPr>
          <p:spPr>
            <a:xfrm>
              <a:off x="3681337" y="3760129"/>
              <a:ext cx="264944" cy="690012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1" name="Google Shape;241;p10"/>
            <p:cNvSpPr txBox="1"/>
            <p:nvPr/>
          </p:nvSpPr>
          <p:spPr>
            <a:xfrm>
              <a:off x="2229533" y="3782161"/>
              <a:ext cx="904546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YES</a:t>
              </a:r>
              <a:endParaRPr/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3332886" y="3928216"/>
              <a:ext cx="774427" cy="47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rPr>
                <a:t>NO</a:t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10"/>
          <p:cNvCxnSpPr/>
          <p:nvPr/>
        </p:nvCxnSpPr>
        <p:spPr>
          <a:xfrm flipH="1">
            <a:off x="2452359" y="3737607"/>
            <a:ext cx="1463246" cy="135786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10"/>
          <p:cNvCxnSpPr/>
          <p:nvPr/>
        </p:nvCxnSpPr>
        <p:spPr>
          <a:xfrm>
            <a:off x="7947640" y="3872995"/>
            <a:ext cx="798108" cy="63686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0"/>
          <p:cNvSpPr/>
          <p:nvPr/>
        </p:nvSpPr>
        <p:spPr>
          <a:xfrm>
            <a:off x="1865505" y="5095467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696" y="5216396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3038" y="5142040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7438" y="5151959"/>
            <a:ext cx="342770" cy="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/>
          <p:nvPr/>
        </p:nvSpPr>
        <p:spPr>
          <a:xfrm>
            <a:off x="3442668" y="4536549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1859" y="4657478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9409" y="4599941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3294" y="4643389"/>
            <a:ext cx="342770" cy="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/>
          <p:nvPr/>
        </p:nvSpPr>
        <p:spPr>
          <a:xfrm>
            <a:off x="4337050" y="5855806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107" y="5963668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4583" y="5902379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1043" y="5912298"/>
            <a:ext cx="342770" cy="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0"/>
          <p:cNvSpPr/>
          <p:nvPr/>
        </p:nvSpPr>
        <p:spPr>
          <a:xfrm>
            <a:off x="5714313" y="5494664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7643" y="5632360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491" y="5541237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517" y="5563568"/>
            <a:ext cx="342770" cy="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6865646" y="4694224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847" y="4827758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9278" y="4755524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7579" y="4750716"/>
            <a:ext cx="342770" cy="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8363815" y="4509863"/>
            <a:ext cx="1173708" cy="49132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1255" y="4643388"/>
            <a:ext cx="287594" cy="3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0338" y="4576616"/>
            <a:ext cx="384394" cy="4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6775" y="4582090"/>
            <a:ext cx="342770" cy="357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10"/>
          <p:cNvCxnSpPr/>
          <p:nvPr/>
        </p:nvCxnSpPr>
        <p:spPr>
          <a:xfrm>
            <a:off x="6662421" y="3845731"/>
            <a:ext cx="252244" cy="23120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10"/>
          <p:cNvCxnSpPr/>
          <p:nvPr/>
        </p:nvCxnSpPr>
        <p:spPr>
          <a:xfrm>
            <a:off x="5695703" y="3875301"/>
            <a:ext cx="252244" cy="23120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75" name="Google Shape;275;p10"/>
          <p:cNvCxnSpPr/>
          <p:nvPr/>
        </p:nvCxnSpPr>
        <p:spPr>
          <a:xfrm>
            <a:off x="4551561" y="3795687"/>
            <a:ext cx="252244" cy="23120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10"/>
          <p:cNvCxnSpPr/>
          <p:nvPr/>
        </p:nvCxnSpPr>
        <p:spPr>
          <a:xfrm flipH="1">
            <a:off x="5236696" y="3866201"/>
            <a:ext cx="258838" cy="240309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10"/>
          <p:cNvCxnSpPr/>
          <p:nvPr/>
        </p:nvCxnSpPr>
        <p:spPr>
          <a:xfrm flipH="1">
            <a:off x="6180669" y="3841180"/>
            <a:ext cx="258838" cy="240309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10"/>
          <p:cNvCxnSpPr/>
          <p:nvPr/>
        </p:nvCxnSpPr>
        <p:spPr>
          <a:xfrm flipH="1">
            <a:off x="7490854" y="3868475"/>
            <a:ext cx="258838" cy="240309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0"/>
          <p:cNvSpPr/>
          <p:nvPr/>
        </p:nvSpPr>
        <p:spPr>
          <a:xfrm>
            <a:off x="4867963" y="1818104"/>
            <a:ext cx="1582891" cy="3684895"/>
          </a:xfrm>
          <a:custGeom>
            <a:avLst/>
            <a:gdLst/>
            <a:ahLst/>
            <a:cxnLst/>
            <a:rect l="l" t="t" r="r" b="b"/>
            <a:pathLst>
              <a:path w="1582891" h="3684895" extrusionOk="0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7291762" y="1024454"/>
            <a:ext cx="30337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we take this path through the tree, the runtime 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Ω(length of the path).</a:t>
            </a:r>
            <a:endParaRPr/>
          </a:p>
        </p:txBody>
      </p:sp>
      <p:cxnSp>
        <p:nvCxnSpPr>
          <p:cNvPr id="281" name="Google Shape;281;p10"/>
          <p:cNvCxnSpPr>
            <a:stCxn id="280" idx="1"/>
          </p:cNvCxnSpPr>
          <p:nvPr/>
        </p:nvCxnSpPr>
        <p:spPr>
          <a:xfrm flipH="1">
            <a:off x="5757862" y="1532286"/>
            <a:ext cx="1533900" cy="137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82" name="Google Shape;282;p10"/>
          <p:cNvSpPr txBox="1"/>
          <p:nvPr/>
        </p:nvSpPr>
        <p:spPr>
          <a:xfrm>
            <a:off x="1849481" y="704925"/>
            <a:ext cx="33221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At least the length of the path from the root to the corresponding leaf.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1921</Words>
  <Application>Microsoft Office PowerPoint</Application>
  <PresentationFormat>Widescreen</PresentationFormat>
  <Paragraphs>471</Paragraphs>
  <Slides>31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Gill Sans</vt:lpstr>
      <vt:lpstr>Cambria Math</vt:lpstr>
      <vt:lpstr>Calibri</vt:lpstr>
      <vt:lpstr>Office Theme</vt:lpstr>
      <vt:lpstr>CS 161 Section 4</vt:lpstr>
      <vt:lpstr>Agenda</vt:lpstr>
      <vt:lpstr>Comparisons &amp; Sorting</vt:lpstr>
      <vt:lpstr>A note on algorithm design</vt:lpstr>
      <vt:lpstr>A note on algorithm design</vt:lpstr>
      <vt:lpstr>PowerPoint Presentation</vt:lpstr>
      <vt:lpstr>A note on algorithm design</vt:lpstr>
      <vt:lpstr>Lower bound of Ω(n log(n)). </vt:lpstr>
      <vt:lpstr>PowerPoint Presentation</vt:lpstr>
      <vt:lpstr>How long is the longest path?</vt:lpstr>
      <vt:lpstr>PowerPoint Presentation</vt:lpstr>
      <vt:lpstr>Non-comparison based model of computation</vt:lpstr>
      <vt:lpstr>PowerPoint Presentation</vt:lpstr>
      <vt:lpstr> </vt:lpstr>
      <vt:lpstr>Radix Sort</vt:lpstr>
      <vt:lpstr>Step 1: BucketSort on least significant digit</vt:lpstr>
      <vt:lpstr>Step 2: BucketSort on the 2nd least sig. digit</vt:lpstr>
      <vt:lpstr>Step 3: BucketSort on the 3rd least sig. digit</vt:lpstr>
      <vt:lpstr>Why does this work?</vt:lpstr>
      <vt:lpstr>General running time of Radix Sort</vt:lpstr>
      <vt:lpstr>Choosing a good value for num buckets r=n </vt:lpstr>
      <vt:lpstr>Tree data-structures</vt:lpstr>
      <vt:lpstr>Heaps</vt:lpstr>
      <vt:lpstr>INSERT in a Heap</vt:lpstr>
      <vt:lpstr>EXTRACT-MIN in a Heap</vt:lpstr>
      <vt:lpstr>Complexity of Heap operations</vt:lpstr>
      <vt:lpstr>Binary Search Trees</vt:lpstr>
      <vt:lpstr>SEARCH in a Binary Search Tree definition by example</vt:lpstr>
      <vt:lpstr>Red-Black Trees  obey the following rules (which are a proxy for balance)</vt:lpstr>
      <vt:lpstr>The height of a RB-tree with n non-NIL nodes  is at most 2log⁡(n+1)</vt:lpstr>
      <vt:lpstr>Running times Heap vs. BST(Red-Black Trees)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 Section 4</dc:title>
  <dc:creator>Felipe Correa Dias Godoy</dc:creator>
  <cp:lastModifiedBy>Felipe Correa Dias Godoy</cp:lastModifiedBy>
  <cp:revision>23</cp:revision>
  <dcterms:created xsi:type="dcterms:W3CDTF">2021-10-03T02:56:48Z</dcterms:created>
  <dcterms:modified xsi:type="dcterms:W3CDTF">2023-01-31T07:25:31Z</dcterms:modified>
</cp:coreProperties>
</file>