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104"/>
  </p:notesMasterIdLst>
  <p:handoutMasterIdLst>
    <p:handoutMasterId r:id="rId105"/>
  </p:handoutMasterIdLst>
  <p:sldIdLst>
    <p:sldId id="256" r:id="rId2"/>
    <p:sldId id="367" r:id="rId3"/>
    <p:sldId id="341" r:id="rId4"/>
    <p:sldId id="373" r:id="rId5"/>
    <p:sldId id="340" r:id="rId6"/>
    <p:sldId id="368" r:id="rId7"/>
    <p:sldId id="345" r:id="rId8"/>
    <p:sldId id="258" r:id="rId9"/>
    <p:sldId id="259" r:id="rId10"/>
    <p:sldId id="355" r:id="rId11"/>
    <p:sldId id="261" r:id="rId12"/>
    <p:sldId id="342" r:id="rId13"/>
    <p:sldId id="295" r:id="rId14"/>
    <p:sldId id="323" r:id="rId15"/>
    <p:sldId id="337" r:id="rId16"/>
    <p:sldId id="338" r:id="rId17"/>
    <p:sldId id="361" r:id="rId18"/>
    <p:sldId id="296" r:id="rId19"/>
    <p:sldId id="297" r:id="rId20"/>
    <p:sldId id="479" r:id="rId21"/>
    <p:sldId id="304" r:id="rId22"/>
    <p:sldId id="308" r:id="rId23"/>
    <p:sldId id="476" r:id="rId24"/>
    <p:sldId id="359" r:id="rId25"/>
    <p:sldId id="477" r:id="rId26"/>
    <p:sldId id="365" r:id="rId27"/>
    <p:sldId id="307" r:id="rId28"/>
    <p:sldId id="305" r:id="rId29"/>
    <p:sldId id="292" r:id="rId30"/>
    <p:sldId id="360" r:id="rId31"/>
    <p:sldId id="478" r:id="rId32"/>
    <p:sldId id="322" r:id="rId33"/>
    <p:sldId id="372" r:id="rId34"/>
    <p:sldId id="371" r:id="rId35"/>
    <p:sldId id="333" r:id="rId36"/>
    <p:sldId id="356" r:id="rId37"/>
    <p:sldId id="362" r:id="rId38"/>
    <p:sldId id="336" r:id="rId39"/>
    <p:sldId id="369" r:id="rId40"/>
    <p:sldId id="306" r:id="rId41"/>
    <p:sldId id="351" r:id="rId42"/>
    <p:sldId id="446" r:id="rId43"/>
    <p:sldId id="447" r:id="rId44"/>
    <p:sldId id="449" r:id="rId45"/>
    <p:sldId id="459" r:id="rId46"/>
    <p:sldId id="466" r:id="rId47"/>
    <p:sldId id="467" r:id="rId48"/>
    <p:sldId id="462" r:id="rId49"/>
    <p:sldId id="468" r:id="rId50"/>
    <p:sldId id="461" r:id="rId51"/>
    <p:sldId id="455" r:id="rId52"/>
    <p:sldId id="475" r:id="rId53"/>
    <p:sldId id="473" r:id="rId54"/>
    <p:sldId id="471" r:id="rId55"/>
    <p:sldId id="472" r:id="rId56"/>
    <p:sldId id="457" r:id="rId57"/>
    <p:sldId id="474" r:id="rId58"/>
    <p:sldId id="452" r:id="rId59"/>
    <p:sldId id="460" r:id="rId60"/>
    <p:sldId id="374" r:id="rId61"/>
    <p:sldId id="262" r:id="rId62"/>
    <p:sldId id="315" r:id="rId63"/>
    <p:sldId id="316" r:id="rId64"/>
    <p:sldId id="317" r:id="rId65"/>
    <p:sldId id="264" r:id="rId66"/>
    <p:sldId id="265" r:id="rId67"/>
    <p:sldId id="266" r:id="rId68"/>
    <p:sldId id="363" r:id="rId69"/>
    <p:sldId id="328" r:id="rId70"/>
    <p:sldId id="329" r:id="rId71"/>
    <p:sldId id="332" r:id="rId72"/>
    <p:sldId id="331" r:id="rId73"/>
    <p:sldId id="364" r:id="rId74"/>
    <p:sldId id="267" r:id="rId75"/>
    <p:sldId id="290" r:id="rId76"/>
    <p:sldId id="269" r:id="rId77"/>
    <p:sldId id="270" r:id="rId78"/>
    <p:sldId id="271" r:id="rId79"/>
    <p:sldId id="272" r:id="rId80"/>
    <p:sldId id="346" r:id="rId81"/>
    <p:sldId id="348" r:id="rId82"/>
    <p:sldId id="310" r:id="rId83"/>
    <p:sldId id="311" r:id="rId84"/>
    <p:sldId id="313" r:id="rId85"/>
    <p:sldId id="349" r:id="rId86"/>
    <p:sldId id="350" r:id="rId87"/>
    <p:sldId id="312" r:id="rId88"/>
    <p:sldId id="273" r:id="rId89"/>
    <p:sldId id="275" r:id="rId90"/>
    <p:sldId id="289" r:id="rId91"/>
    <p:sldId id="276" r:id="rId92"/>
    <p:sldId id="277" r:id="rId93"/>
    <p:sldId id="358" r:id="rId94"/>
    <p:sldId id="278" r:id="rId95"/>
    <p:sldId id="279" r:id="rId96"/>
    <p:sldId id="314" r:id="rId97"/>
    <p:sldId id="318" r:id="rId98"/>
    <p:sldId id="354" r:id="rId99"/>
    <p:sldId id="370" r:id="rId100"/>
    <p:sldId id="353" r:id="rId101"/>
    <p:sldId id="282" r:id="rId102"/>
    <p:sldId id="321"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805B"/>
    <a:srgbClr val="F1792B"/>
    <a:srgbClr val="623FA9"/>
    <a:srgbClr val="FFBF00"/>
    <a:srgbClr val="FFE0D3"/>
    <a:srgbClr val="F1882B"/>
    <a:srgbClr val="2E759A"/>
    <a:srgbClr val="FDE1CB"/>
    <a:srgbClr val="FDF6C6"/>
    <a:srgbClr val="F1F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89524"/>
  </p:normalViewPr>
  <p:slideViewPr>
    <p:cSldViewPr snapToGrid="0" snapToObjects="1">
      <p:cViewPr varScale="1">
        <p:scale>
          <a:sx n="114" d="100"/>
          <a:sy n="114" d="100"/>
        </p:scale>
        <p:origin x="2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2A2E9-AD6E-4839-B4E4-6D4FA4D7217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3762A81-C2ED-4DC6-920A-6B41B2A075C9}">
      <dgm:prSet/>
      <dgm:spPr/>
      <dgm:t>
        <a:bodyPr/>
        <a:lstStyle/>
        <a:p>
          <a:r>
            <a:rPr lang="en-US" dirty="0"/>
            <a:t>I’m Diana, a post-doctoral fellow at the </a:t>
          </a:r>
          <a:r>
            <a:rPr lang="en-US" i="1" dirty="0"/>
            <a:t>McCoy Family Center for Ethics in Society </a:t>
          </a:r>
          <a:r>
            <a:rPr lang="en-US" dirty="0"/>
            <a:t>and </a:t>
          </a:r>
          <a:r>
            <a:rPr lang="en-US" i="1" dirty="0"/>
            <a:t>Stanford Institute for Human-Centered Artificial Intelligence</a:t>
          </a:r>
          <a:endParaRPr lang="en-US" dirty="0"/>
        </a:p>
      </dgm:t>
    </dgm:pt>
    <dgm:pt modelId="{FFD44229-5ABB-43DF-B854-4CD02ED79AA6}" type="parTrans" cxnId="{D1CFF9F3-DE5D-4A01-A706-77653542F9DF}">
      <dgm:prSet/>
      <dgm:spPr/>
      <dgm:t>
        <a:bodyPr/>
        <a:lstStyle/>
        <a:p>
          <a:endParaRPr lang="en-US"/>
        </a:p>
      </dgm:t>
    </dgm:pt>
    <dgm:pt modelId="{1D28EC63-D06E-456A-934F-B98766F7BCE8}" type="sibTrans" cxnId="{D1CFF9F3-DE5D-4A01-A706-77653542F9DF}">
      <dgm:prSet/>
      <dgm:spPr/>
      <dgm:t>
        <a:bodyPr/>
        <a:lstStyle/>
        <a:p>
          <a:endParaRPr lang="en-US"/>
        </a:p>
      </dgm:t>
    </dgm:pt>
    <dgm:pt modelId="{2668F1A9-DF58-4D42-9BBD-CEE79D5A7F2E}">
      <dgm:prSet/>
      <dgm:spPr/>
      <dgm:t>
        <a:bodyPr/>
        <a:lstStyle/>
        <a:p>
          <a:r>
            <a:rPr lang="en-US"/>
            <a:t>I finished my Ph.D. in Philosophy at Harvard University</a:t>
          </a:r>
        </a:p>
      </dgm:t>
    </dgm:pt>
    <dgm:pt modelId="{C889545E-F116-484D-AB59-0C908BBE253D}" type="parTrans" cxnId="{43A304FF-7236-4B6F-B495-2B43AC441A1F}">
      <dgm:prSet/>
      <dgm:spPr/>
      <dgm:t>
        <a:bodyPr/>
        <a:lstStyle/>
        <a:p>
          <a:endParaRPr lang="en-US"/>
        </a:p>
      </dgm:t>
    </dgm:pt>
    <dgm:pt modelId="{BB114D4E-A5B9-4D0C-8418-7B8DD7365CAA}" type="sibTrans" cxnId="{43A304FF-7236-4B6F-B495-2B43AC441A1F}">
      <dgm:prSet/>
      <dgm:spPr/>
      <dgm:t>
        <a:bodyPr/>
        <a:lstStyle/>
        <a:p>
          <a:endParaRPr lang="en-US"/>
        </a:p>
      </dgm:t>
    </dgm:pt>
    <dgm:pt modelId="{D73E0028-5026-432B-B6F8-0647D407E603}">
      <dgm:prSet/>
      <dgm:spPr/>
      <dgm:t>
        <a:bodyPr/>
        <a:lstStyle/>
        <a:p>
          <a:r>
            <a:rPr lang="en-US" dirty="0"/>
            <a:t>I taught ethics at the Harvard Kennedy School of Government</a:t>
          </a:r>
        </a:p>
      </dgm:t>
    </dgm:pt>
    <dgm:pt modelId="{CAC2DB4E-AD63-46BD-919A-57F890FE17F8}" type="parTrans" cxnId="{B5DCB137-CA7D-444D-9DB1-5F51E21BD6BC}">
      <dgm:prSet/>
      <dgm:spPr/>
      <dgm:t>
        <a:bodyPr/>
        <a:lstStyle/>
        <a:p>
          <a:endParaRPr lang="en-US"/>
        </a:p>
      </dgm:t>
    </dgm:pt>
    <dgm:pt modelId="{A9E36D7B-060D-405E-89C4-C7FA01010A39}" type="sibTrans" cxnId="{B5DCB137-CA7D-444D-9DB1-5F51E21BD6BC}">
      <dgm:prSet/>
      <dgm:spPr/>
      <dgm:t>
        <a:bodyPr/>
        <a:lstStyle/>
        <a:p>
          <a:endParaRPr lang="en-US"/>
        </a:p>
      </dgm:t>
    </dgm:pt>
    <dgm:pt modelId="{F389C01E-C4ED-49D6-A4D0-9AD7CB72B719}">
      <dgm:prSet/>
      <dgm:spPr/>
      <dgm:t>
        <a:bodyPr/>
        <a:lstStyle/>
        <a:p>
          <a:r>
            <a:rPr lang="en-US" dirty="0"/>
            <a:t>I also became part of Embedded </a:t>
          </a:r>
          <a:r>
            <a:rPr lang="en-US" dirty="0" err="1"/>
            <a:t>EthiCS@Harvard</a:t>
          </a:r>
          <a:endParaRPr lang="en-US" dirty="0"/>
        </a:p>
      </dgm:t>
    </dgm:pt>
    <dgm:pt modelId="{6612E7CD-741A-49C7-8165-B0C80221A657}" type="parTrans" cxnId="{D80E7AF6-F65A-4673-8FC0-F368737AB51C}">
      <dgm:prSet/>
      <dgm:spPr/>
      <dgm:t>
        <a:bodyPr/>
        <a:lstStyle/>
        <a:p>
          <a:endParaRPr lang="en-US"/>
        </a:p>
      </dgm:t>
    </dgm:pt>
    <dgm:pt modelId="{5245E5E3-C5B7-4F6D-9371-48047921036F}" type="sibTrans" cxnId="{D80E7AF6-F65A-4673-8FC0-F368737AB51C}">
      <dgm:prSet/>
      <dgm:spPr/>
      <dgm:t>
        <a:bodyPr/>
        <a:lstStyle/>
        <a:p>
          <a:endParaRPr lang="en-US"/>
        </a:p>
      </dgm:t>
    </dgm:pt>
    <dgm:pt modelId="{D5D32263-EF7F-48AB-BE62-749418C3BEAA}">
      <dgm:prSet/>
      <dgm:spPr/>
      <dgm:t>
        <a:bodyPr/>
        <a:lstStyle/>
        <a:p>
          <a:r>
            <a:rPr lang="en-US" dirty="0"/>
            <a:t>Now I’m helping Stanford to develop our Embedded Ethics program</a:t>
          </a:r>
        </a:p>
      </dgm:t>
    </dgm:pt>
    <dgm:pt modelId="{4259907F-0E61-4E91-B4EA-C5F167922AAA}" type="parTrans" cxnId="{EB34EC91-B610-4E19-98C1-7A66F5023CE3}">
      <dgm:prSet/>
      <dgm:spPr/>
      <dgm:t>
        <a:bodyPr/>
        <a:lstStyle/>
        <a:p>
          <a:endParaRPr lang="en-US"/>
        </a:p>
      </dgm:t>
    </dgm:pt>
    <dgm:pt modelId="{54AE474B-C163-4B4F-A983-1FFFC83C28EF}" type="sibTrans" cxnId="{EB34EC91-B610-4E19-98C1-7A66F5023CE3}">
      <dgm:prSet/>
      <dgm:spPr/>
      <dgm:t>
        <a:bodyPr/>
        <a:lstStyle/>
        <a:p>
          <a:endParaRPr lang="en-US"/>
        </a:p>
      </dgm:t>
    </dgm:pt>
    <dgm:pt modelId="{17BC42AF-B671-184A-9222-41BE9C790B7C}" type="pres">
      <dgm:prSet presAssocID="{ABD2A2E9-AD6E-4839-B4E4-6D4FA4D72173}" presName="vert0" presStyleCnt="0">
        <dgm:presLayoutVars>
          <dgm:dir/>
          <dgm:animOne val="branch"/>
          <dgm:animLvl val="lvl"/>
        </dgm:presLayoutVars>
      </dgm:prSet>
      <dgm:spPr/>
    </dgm:pt>
    <dgm:pt modelId="{A9CE4482-C6A1-1A4E-910C-9232FE7F66F2}" type="pres">
      <dgm:prSet presAssocID="{C3762A81-C2ED-4DC6-920A-6B41B2A075C9}" presName="thickLine" presStyleLbl="alignNode1" presStyleIdx="0" presStyleCnt="5"/>
      <dgm:spPr/>
    </dgm:pt>
    <dgm:pt modelId="{BA412D82-64D1-E14F-80FD-CE18D0C1C4E4}" type="pres">
      <dgm:prSet presAssocID="{C3762A81-C2ED-4DC6-920A-6B41B2A075C9}" presName="horz1" presStyleCnt="0"/>
      <dgm:spPr/>
    </dgm:pt>
    <dgm:pt modelId="{7BB742DB-C80A-FA4F-ACE4-D9EEE5ED2973}" type="pres">
      <dgm:prSet presAssocID="{C3762A81-C2ED-4DC6-920A-6B41B2A075C9}" presName="tx1" presStyleLbl="revTx" presStyleIdx="0" presStyleCnt="5"/>
      <dgm:spPr/>
    </dgm:pt>
    <dgm:pt modelId="{D552AEB2-E0FB-3642-A247-3EF6F41AD678}" type="pres">
      <dgm:prSet presAssocID="{C3762A81-C2ED-4DC6-920A-6B41B2A075C9}" presName="vert1" presStyleCnt="0"/>
      <dgm:spPr/>
    </dgm:pt>
    <dgm:pt modelId="{7DB243EA-6B88-2241-AC09-B5840269CCA9}" type="pres">
      <dgm:prSet presAssocID="{2668F1A9-DF58-4D42-9BBD-CEE79D5A7F2E}" presName="thickLine" presStyleLbl="alignNode1" presStyleIdx="1" presStyleCnt="5"/>
      <dgm:spPr/>
    </dgm:pt>
    <dgm:pt modelId="{810AA29B-FC6C-C74B-BC52-C305D345E157}" type="pres">
      <dgm:prSet presAssocID="{2668F1A9-DF58-4D42-9BBD-CEE79D5A7F2E}" presName="horz1" presStyleCnt="0"/>
      <dgm:spPr/>
    </dgm:pt>
    <dgm:pt modelId="{6419D219-AAB2-FF44-9950-5A225383466B}" type="pres">
      <dgm:prSet presAssocID="{2668F1A9-DF58-4D42-9BBD-CEE79D5A7F2E}" presName="tx1" presStyleLbl="revTx" presStyleIdx="1" presStyleCnt="5"/>
      <dgm:spPr/>
    </dgm:pt>
    <dgm:pt modelId="{E153F377-ADC6-9045-9BFA-A0C0F6398ACD}" type="pres">
      <dgm:prSet presAssocID="{2668F1A9-DF58-4D42-9BBD-CEE79D5A7F2E}" presName="vert1" presStyleCnt="0"/>
      <dgm:spPr/>
    </dgm:pt>
    <dgm:pt modelId="{284C7CA9-6B57-4044-9D83-DCD29268F26A}" type="pres">
      <dgm:prSet presAssocID="{D73E0028-5026-432B-B6F8-0647D407E603}" presName="thickLine" presStyleLbl="alignNode1" presStyleIdx="2" presStyleCnt="5"/>
      <dgm:spPr/>
    </dgm:pt>
    <dgm:pt modelId="{E61C15EB-6CB0-E340-A883-A71CC3844E4E}" type="pres">
      <dgm:prSet presAssocID="{D73E0028-5026-432B-B6F8-0647D407E603}" presName="horz1" presStyleCnt="0"/>
      <dgm:spPr/>
    </dgm:pt>
    <dgm:pt modelId="{535D81B1-5FBC-6B44-AD07-1FB76804D2CD}" type="pres">
      <dgm:prSet presAssocID="{D73E0028-5026-432B-B6F8-0647D407E603}" presName="tx1" presStyleLbl="revTx" presStyleIdx="2" presStyleCnt="5"/>
      <dgm:spPr/>
    </dgm:pt>
    <dgm:pt modelId="{781C8873-3D59-434F-A844-948002D7544D}" type="pres">
      <dgm:prSet presAssocID="{D73E0028-5026-432B-B6F8-0647D407E603}" presName="vert1" presStyleCnt="0"/>
      <dgm:spPr/>
    </dgm:pt>
    <dgm:pt modelId="{D3C91A78-1092-7A44-9019-CFF1465147E8}" type="pres">
      <dgm:prSet presAssocID="{F389C01E-C4ED-49D6-A4D0-9AD7CB72B719}" presName="thickLine" presStyleLbl="alignNode1" presStyleIdx="3" presStyleCnt="5"/>
      <dgm:spPr/>
    </dgm:pt>
    <dgm:pt modelId="{35090983-CDC7-9449-9AFB-9EC07BC82C70}" type="pres">
      <dgm:prSet presAssocID="{F389C01E-C4ED-49D6-A4D0-9AD7CB72B719}" presName="horz1" presStyleCnt="0"/>
      <dgm:spPr/>
    </dgm:pt>
    <dgm:pt modelId="{D1894B60-C37B-4D43-85BF-83A2AC53ADF9}" type="pres">
      <dgm:prSet presAssocID="{F389C01E-C4ED-49D6-A4D0-9AD7CB72B719}" presName="tx1" presStyleLbl="revTx" presStyleIdx="3" presStyleCnt="5"/>
      <dgm:spPr/>
    </dgm:pt>
    <dgm:pt modelId="{52AE58C7-8EEE-8E41-98F7-E7C2FE22BBDB}" type="pres">
      <dgm:prSet presAssocID="{F389C01E-C4ED-49D6-A4D0-9AD7CB72B719}" presName="vert1" presStyleCnt="0"/>
      <dgm:spPr/>
    </dgm:pt>
    <dgm:pt modelId="{2CF5E032-98C1-4549-923F-8F70B6860913}" type="pres">
      <dgm:prSet presAssocID="{D5D32263-EF7F-48AB-BE62-749418C3BEAA}" presName="thickLine" presStyleLbl="alignNode1" presStyleIdx="4" presStyleCnt="5"/>
      <dgm:spPr/>
    </dgm:pt>
    <dgm:pt modelId="{BBE07BF1-99D7-CF42-9072-DEBFF55AD4B2}" type="pres">
      <dgm:prSet presAssocID="{D5D32263-EF7F-48AB-BE62-749418C3BEAA}" presName="horz1" presStyleCnt="0"/>
      <dgm:spPr/>
    </dgm:pt>
    <dgm:pt modelId="{90F92675-8881-9C44-A3C0-34D33BC4B5F1}" type="pres">
      <dgm:prSet presAssocID="{D5D32263-EF7F-48AB-BE62-749418C3BEAA}" presName="tx1" presStyleLbl="revTx" presStyleIdx="4" presStyleCnt="5"/>
      <dgm:spPr/>
    </dgm:pt>
    <dgm:pt modelId="{D15FA34E-58EB-7C45-8B88-03B96861E025}" type="pres">
      <dgm:prSet presAssocID="{D5D32263-EF7F-48AB-BE62-749418C3BEAA}" presName="vert1" presStyleCnt="0"/>
      <dgm:spPr/>
    </dgm:pt>
  </dgm:ptLst>
  <dgm:cxnLst>
    <dgm:cxn modelId="{BED2DB2F-6C64-1B4C-A9EF-5A6279C40BA6}" type="presOf" srcId="{2668F1A9-DF58-4D42-9BBD-CEE79D5A7F2E}" destId="{6419D219-AAB2-FF44-9950-5A225383466B}" srcOrd="0" destOrd="0" presId="urn:microsoft.com/office/officeart/2008/layout/LinedList"/>
    <dgm:cxn modelId="{B5DCB137-CA7D-444D-9DB1-5F51E21BD6BC}" srcId="{ABD2A2E9-AD6E-4839-B4E4-6D4FA4D72173}" destId="{D73E0028-5026-432B-B6F8-0647D407E603}" srcOrd="2" destOrd="0" parTransId="{CAC2DB4E-AD63-46BD-919A-57F890FE17F8}" sibTransId="{A9E36D7B-060D-405E-89C4-C7FA01010A39}"/>
    <dgm:cxn modelId="{1C02CE85-9509-D14E-A2E1-4EED9CE68289}" type="presOf" srcId="{ABD2A2E9-AD6E-4839-B4E4-6D4FA4D72173}" destId="{17BC42AF-B671-184A-9222-41BE9C790B7C}" srcOrd="0" destOrd="0" presId="urn:microsoft.com/office/officeart/2008/layout/LinedList"/>
    <dgm:cxn modelId="{646B348F-8A19-A94E-A5E5-B21E31836A09}" type="presOf" srcId="{D73E0028-5026-432B-B6F8-0647D407E603}" destId="{535D81B1-5FBC-6B44-AD07-1FB76804D2CD}" srcOrd="0" destOrd="0" presId="urn:microsoft.com/office/officeart/2008/layout/LinedList"/>
    <dgm:cxn modelId="{EB34EC91-B610-4E19-98C1-7A66F5023CE3}" srcId="{ABD2A2E9-AD6E-4839-B4E4-6D4FA4D72173}" destId="{D5D32263-EF7F-48AB-BE62-749418C3BEAA}" srcOrd="4" destOrd="0" parTransId="{4259907F-0E61-4E91-B4EA-C5F167922AAA}" sibTransId="{54AE474B-C163-4B4F-A983-1FFFC83C28EF}"/>
    <dgm:cxn modelId="{F3E5E3AD-1BD4-9343-A232-B500C33C5983}" type="presOf" srcId="{D5D32263-EF7F-48AB-BE62-749418C3BEAA}" destId="{90F92675-8881-9C44-A3C0-34D33BC4B5F1}" srcOrd="0" destOrd="0" presId="urn:microsoft.com/office/officeart/2008/layout/LinedList"/>
    <dgm:cxn modelId="{4221A9CD-70AA-5741-80A4-9DC7584E99AD}" type="presOf" srcId="{F389C01E-C4ED-49D6-A4D0-9AD7CB72B719}" destId="{D1894B60-C37B-4D43-85BF-83A2AC53ADF9}" srcOrd="0" destOrd="0" presId="urn:microsoft.com/office/officeart/2008/layout/LinedList"/>
    <dgm:cxn modelId="{2180F8D0-23ED-DD4E-B812-C4EFBB01A37B}" type="presOf" srcId="{C3762A81-C2ED-4DC6-920A-6B41B2A075C9}" destId="{7BB742DB-C80A-FA4F-ACE4-D9EEE5ED2973}" srcOrd="0" destOrd="0" presId="urn:microsoft.com/office/officeart/2008/layout/LinedList"/>
    <dgm:cxn modelId="{D1CFF9F3-DE5D-4A01-A706-77653542F9DF}" srcId="{ABD2A2E9-AD6E-4839-B4E4-6D4FA4D72173}" destId="{C3762A81-C2ED-4DC6-920A-6B41B2A075C9}" srcOrd="0" destOrd="0" parTransId="{FFD44229-5ABB-43DF-B854-4CD02ED79AA6}" sibTransId="{1D28EC63-D06E-456A-934F-B98766F7BCE8}"/>
    <dgm:cxn modelId="{D80E7AF6-F65A-4673-8FC0-F368737AB51C}" srcId="{ABD2A2E9-AD6E-4839-B4E4-6D4FA4D72173}" destId="{F389C01E-C4ED-49D6-A4D0-9AD7CB72B719}" srcOrd="3" destOrd="0" parTransId="{6612E7CD-741A-49C7-8165-B0C80221A657}" sibTransId="{5245E5E3-C5B7-4F6D-9371-48047921036F}"/>
    <dgm:cxn modelId="{43A304FF-7236-4B6F-B495-2B43AC441A1F}" srcId="{ABD2A2E9-AD6E-4839-B4E4-6D4FA4D72173}" destId="{2668F1A9-DF58-4D42-9BBD-CEE79D5A7F2E}" srcOrd="1" destOrd="0" parTransId="{C889545E-F116-484D-AB59-0C908BBE253D}" sibTransId="{BB114D4E-A5B9-4D0C-8418-7B8DD7365CAA}"/>
    <dgm:cxn modelId="{2EB3D555-7D15-6B43-8EF5-C71FCE99D0DF}" type="presParOf" srcId="{17BC42AF-B671-184A-9222-41BE9C790B7C}" destId="{A9CE4482-C6A1-1A4E-910C-9232FE7F66F2}" srcOrd="0" destOrd="0" presId="urn:microsoft.com/office/officeart/2008/layout/LinedList"/>
    <dgm:cxn modelId="{A8637C0F-D5E0-6E4F-9B9E-9BF2FA3327F5}" type="presParOf" srcId="{17BC42AF-B671-184A-9222-41BE9C790B7C}" destId="{BA412D82-64D1-E14F-80FD-CE18D0C1C4E4}" srcOrd="1" destOrd="0" presId="urn:microsoft.com/office/officeart/2008/layout/LinedList"/>
    <dgm:cxn modelId="{E094E0A2-C5A4-694B-A582-B5939144B617}" type="presParOf" srcId="{BA412D82-64D1-E14F-80FD-CE18D0C1C4E4}" destId="{7BB742DB-C80A-FA4F-ACE4-D9EEE5ED2973}" srcOrd="0" destOrd="0" presId="urn:microsoft.com/office/officeart/2008/layout/LinedList"/>
    <dgm:cxn modelId="{184C9EA2-C0A2-E249-9FFF-A878A8B57E4F}" type="presParOf" srcId="{BA412D82-64D1-E14F-80FD-CE18D0C1C4E4}" destId="{D552AEB2-E0FB-3642-A247-3EF6F41AD678}" srcOrd="1" destOrd="0" presId="urn:microsoft.com/office/officeart/2008/layout/LinedList"/>
    <dgm:cxn modelId="{98B10D2A-7B00-4544-B6CD-A949DF9F8E18}" type="presParOf" srcId="{17BC42AF-B671-184A-9222-41BE9C790B7C}" destId="{7DB243EA-6B88-2241-AC09-B5840269CCA9}" srcOrd="2" destOrd="0" presId="urn:microsoft.com/office/officeart/2008/layout/LinedList"/>
    <dgm:cxn modelId="{EE6C0233-0B67-8042-B72F-5A8B56B352D8}" type="presParOf" srcId="{17BC42AF-B671-184A-9222-41BE9C790B7C}" destId="{810AA29B-FC6C-C74B-BC52-C305D345E157}" srcOrd="3" destOrd="0" presId="urn:microsoft.com/office/officeart/2008/layout/LinedList"/>
    <dgm:cxn modelId="{5450E1A4-AF7D-3143-84FA-F5E9A25701BE}" type="presParOf" srcId="{810AA29B-FC6C-C74B-BC52-C305D345E157}" destId="{6419D219-AAB2-FF44-9950-5A225383466B}" srcOrd="0" destOrd="0" presId="urn:microsoft.com/office/officeart/2008/layout/LinedList"/>
    <dgm:cxn modelId="{F3A7810A-507F-3B42-A26D-150C9102C2D6}" type="presParOf" srcId="{810AA29B-FC6C-C74B-BC52-C305D345E157}" destId="{E153F377-ADC6-9045-9BFA-A0C0F6398ACD}" srcOrd="1" destOrd="0" presId="urn:microsoft.com/office/officeart/2008/layout/LinedList"/>
    <dgm:cxn modelId="{FA6D10B0-DA2A-1249-9E3A-1B032AA83368}" type="presParOf" srcId="{17BC42AF-B671-184A-9222-41BE9C790B7C}" destId="{284C7CA9-6B57-4044-9D83-DCD29268F26A}" srcOrd="4" destOrd="0" presId="urn:microsoft.com/office/officeart/2008/layout/LinedList"/>
    <dgm:cxn modelId="{7556FD49-04E0-6E40-AFEC-171AEA0AA8FE}" type="presParOf" srcId="{17BC42AF-B671-184A-9222-41BE9C790B7C}" destId="{E61C15EB-6CB0-E340-A883-A71CC3844E4E}" srcOrd="5" destOrd="0" presId="urn:microsoft.com/office/officeart/2008/layout/LinedList"/>
    <dgm:cxn modelId="{E4CAB59A-8129-264E-B312-732DAC018F56}" type="presParOf" srcId="{E61C15EB-6CB0-E340-A883-A71CC3844E4E}" destId="{535D81B1-5FBC-6B44-AD07-1FB76804D2CD}" srcOrd="0" destOrd="0" presId="urn:microsoft.com/office/officeart/2008/layout/LinedList"/>
    <dgm:cxn modelId="{786ABE51-C2EA-7F43-8F1F-77771F65F0C3}" type="presParOf" srcId="{E61C15EB-6CB0-E340-A883-A71CC3844E4E}" destId="{781C8873-3D59-434F-A844-948002D7544D}" srcOrd="1" destOrd="0" presId="urn:microsoft.com/office/officeart/2008/layout/LinedList"/>
    <dgm:cxn modelId="{B9D3E553-4BA1-1349-8739-15F0335E904E}" type="presParOf" srcId="{17BC42AF-B671-184A-9222-41BE9C790B7C}" destId="{D3C91A78-1092-7A44-9019-CFF1465147E8}" srcOrd="6" destOrd="0" presId="urn:microsoft.com/office/officeart/2008/layout/LinedList"/>
    <dgm:cxn modelId="{7EDB73E8-5944-164C-A66F-49514BB6DCDF}" type="presParOf" srcId="{17BC42AF-B671-184A-9222-41BE9C790B7C}" destId="{35090983-CDC7-9449-9AFB-9EC07BC82C70}" srcOrd="7" destOrd="0" presId="urn:microsoft.com/office/officeart/2008/layout/LinedList"/>
    <dgm:cxn modelId="{82F71469-6036-874F-B798-963065BFA433}" type="presParOf" srcId="{35090983-CDC7-9449-9AFB-9EC07BC82C70}" destId="{D1894B60-C37B-4D43-85BF-83A2AC53ADF9}" srcOrd="0" destOrd="0" presId="urn:microsoft.com/office/officeart/2008/layout/LinedList"/>
    <dgm:cxn modelId="{7A3D3F0E-DA05-A146-B280-315DF049F3E7}" type="presParOf" srcId="{35090983-CDC7-9449-9AFB-9EC07BC82C70}" destId="{52AE58C7-8EEE-8E41-98F7-E7C2FE22BBDB}" srcOrd="1" destOrd="0" presId="urn:microsoft.com/office/officeart/2008/layout/LinedList"/>
    <dgm:cxn modelId="{41C0C3E6-9ADC-1A47-B3DA-CC9C52F0D334}" type="presParOf" srcId="{17BC42AF-B671-184A-9222-41BE9C790B7C}" destId="{2CF5E032-98C1-4549-923F-8F70B6860913}" srcOrd="8" destOrd="0" presId="urn:microsoft.com/office/officeart/2008/layout/LinedList"/>
    <dgm:cxn modelId="{7A3FC032-B200-F141-82AF-0D868CBF2D1F}" type="presParOf" srcId="{17BC42AF-B671-184A-9222-41BE9C790B7C}" destId="{BBE07BF1-99D7-CF42-9072-DEBFF55AD4B2}" srcOrd="9" destOrd="0" presId="urn:microsoft.com/office/officeart/2008/layout/LinedList"/>
    <dgm:cxn modelId="{7D590B50-922D-9244-A585-A0909EA3DB94}" type="presParOf" srcId="{BBE07BF1-99D7-CF42-9072-DEBFF55AD4B2}" destId="{90F92675-8881-9C44-A3C0-34D33BC4B5F1}" srcOrd="0" destOrd="0" presId="urn:microsoft.com/office/officeart/2008/layout/LinedList"/>
    <dgm:cxn modelId="{4F1E008A-509E-6643-9310-25B47ED521B4}" type="presParOf" srcId="{BBE07BF1-99D7-CF42-9072-DEBFF55AD4B2}" destId="{D15FA34E-58EB-7C45-8B88-03B96861E02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CC5FE-89BC-495B-9955-699084973D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362BB4-262A-4572-BEA1-3B37292401AE}">
      <dgm:prSet/>
      <dgm:spPr/>
      <dgm:t>
        <a:bodyPr/>
        <a:lstStyle/>
        <a:p>
          <a:pPr algn="ctr"/>
          <a:r>
            <a:rPr lang="en-US" dirty="0"/>
            <a:t>The Vision </a:t>
          </a:r>
        </a:p>
      </dgm:t>
    </dgm:pt>
    <dgm:pt modelId="{DD29F274-8517-4C72-AA89-29518F47E9C7}" type="parTrans" cxnId="{FE4FA8C7-31A5-47F4-9E39-8CAD83A4B7CE}">
      <dgm:prSet/>
      <dgm:spPr/>
      <dgm:t>
        <a:bodyPr/>
        <a:lstStyle/>
        <a:p>
          <a:endParaRPr lang="en-US"/>
        </a:p>
      </dgm:t>
    </dgm:pt>
    <dgm:pt modelId="{F5A65953-9863-43A4-8E93-EE887E72D02A}" type="sibTrans" cxnId="{FE4FA8C7-31A5-47F4-9E39-8CAD83A4B7CE}">
      <dgm:prSet/>
      <dgm:spPr/>
      <dgm:t>
        <a:bodyPr/>
        <a:lstStyle/>
        <a:p>
          <a:endParaRPr lang="en-US"/>
        </a:p>
      </dgm:t>
    </dgm:pt>
    <dgm:pt modelId="{2851DCE3-4E87-447A-A5DF-8486DCCDC48C}">
      <dgm:prSet/>
      <dgm:spPr/>
      <dgm:t>
        <a:bodyPr/>
        <a:lstStyle/>
        <a:p>
          <a:r>
            <a:rPr lang="en-US" dirty="0"/>
            <a:t>Responsible ethical reasoning is a highly valuable skill.</a:t>
          </a:r>
        </a:p>
      </dgm:t>
    </dgm:pt>
    <dgm:pt modelId="{CF4A8995-7A3A-4CFD-BE00-AA6D5039C80A}" type="parTrans" cxnId="{DD952143-8FCF-4DDB-BF5F-B6CD27DBFFF0}">
      <dgm:prSet/>
      <dgm:spPr/>
      <dgm:t>
        <a:bodyPr/>
        <a:lstStyle/>
        <a:p>
          <a:endParaRPr lang="en-US"/>
        </a:p>
      </dgm:t>
    </dgm:pt>
    <dgm:pt modelId="{9E49C514-96E1-4157-859E-D4243A6B9EE0}" type="sibTrans" cxnId="{DD952143-8FCF-4DDB-BF5F-B6CD27DBFFF0}">
      <dgm:prSet/>
      <dgm:spPr/>
      <dgm:t>
        <a:bodyPr/>
        <a:lstStyle/>
        <a:p>
          <a:endParaRPr lang="en-US"/>
        </a:p>
      </dgm:t>
    </dgm:pt>
    <dgm:pt modelId="{A39FA36E-C697-416F-BE1F-0C70F78CC272}">
      <dgm:prSet/>
      <dgm:spPr/>
      <dgm:t>
        <a:bodyPr/>
        <a:lstStyle/>
        <a:p>
          <a:r>
            <a:rPr lang="en-US" dirty="0"/>
            <a:t>One that needs to be integrated with technical, managerial, and other skills we apply in our professional lives</a:t>
          </a:r>
        </a:p>
      </dgm:t>
    </dgm:pt>
    <dgm:pt modelId="{65711BBC-905F-4472-8E6C-1C9CB6E7B21D}" type="parTrans" cxnId="{FF8D0952-9D78-474A-9DF4-598E6EB9E865}">
      <dgm:prSet/>
      <dgm:spPr/>
      <dgm:t>
        <a:bodyPr/>
        <a:lstStyle/>
        <a:p>
          <a:endParaRPr lang="en-US"/>
        </a:p>
      </dgm:t>
    </dgm:pt>
    <dgm:pt modelId="{79E318AC-23B2-4DED-BD1A-B8C2F681B8B9}" type="sibTrans" cxnId="{FF8D0952-9D78-474A-9DF4-598E6EB9E865}">
      <dgm:prSet/>
      <dgm:spPr/>
      <dgm:t>
        <a:bodyPr/>
        <a:lstStyle/>
        <a:p>
          <a:endParaRPr lang="en-US"/>
        </a:p>
      </dgm:t>
    </dgm:pt>
    <dgm:pt modelId="{90E9A23D-4C74-476F-BA1E-7ED067B6DE51}">
      <dgm:prSet/>
      <dgm:spPr/>
      <dgm:t>
        <a:bodyPr/>
        <a:lstStyle/>
        <a:p>
          <a:r>
            <a:rPr lang="en-US" dirty="0"/>
            <a:t>Successfully integrating these skills requires a distributed pedagogy approach</a:t>
          </a:r>
        </a:p>
      </dgm:t>
    </dgm:pt>
    <dgm:pt modelId="{B8524CB6-964F-4B6F-9CA7-918A59C2B1B1}" type="parTrans" cxnId="{5EC164F1-9A31-4F5D-BF6C-6BAA83C7CBEF}">
      <dgm:prSet/>
      <dgm:spPr/>
      <dgm:t>
        <a:bodyPr/>
        <a:lstStyle/>
        <a:p>
          <a:endParaRPr lang="en-US"/>
        </a:p>
      </dgm:t>
    </dgm:pt>
    <dgm:pt modelId="{5B458CEA-9E68-45F1-A15E-FAD33FB90253}" type="sibTrans" cxnId="{5EC164F1-9A31-4F5D-BF6C-6BAA83C7CBEF}">
      <dgm:prSet/>
      <dgm:spPr/>
      <dgm:t>
        <a:bodyPr/>
        <a:lstStyle/>
        <a:p>
          <a:endParaRPr lang="en-US"/>
        </a:p>
      </dgm:t>
    </dgm:pt>
    <dgm:pt modelId="{284491CB-6669-AA49-91D5-E87FF6604077}">
      <dgm:prSet/>
      <dgm:spPr/>
      <dgm:t>
        <a:bodyPr/>
        <a:lstStyle/>
        <a:p>
          <a:endParaRPr lang="en-US"/>
        </a:p>
      </dgm:t>
    </dgm:pt>
    <dgm:pt modelId="{03EB5054-822E-9B43-B92A-D3468D7B8FD4}" type="parTrans" cxnId="{DD7E39EA-E53A-0840-8534-B83C48BF1FC4}">
      <dgm:prSet/>
      <dgm:spPr/>
      <dgm:t>
        <a:bodyPr/>
        <a:lstStyle/>
        <a:p>
          <a:endParaRPr lang="en-US"/>
        </a:p>
      </dgm:t>
    </dgm:pt>
    <dgm:pt modelId="{51EC07EB-8A9D-F34E-9DFD-6D907A9D3B6D}" type="sibTrans" cxnId="{DD7E39EA-E53A-0840-8534-B83C48BF1FC4}">
      <dgm:prSet/>
      <dgm:spPr/>
      <dgm:t>
        <a:bodyPr/>
        <a:lstStyle/>
        <a:p>
          <a:endParaRPr lang="en-US"/>
        </a:p>
      </dgm:t>
    </dgm:pt>
    <dgm:pt modelId="{0CC3A015-A5B9-3342-A279-B22BA5F892A4}" type="pres">
      <dgm:prSet presAssocID="{EC5CC5FE-89BC-495B-9955-699084973DF1}" presName="linear" presStyleCnt="0">
        <dgm:presLayoutVars>
          <dgm:animLvl val="lvl"/>
          <dgm:resizeHandles val="exact"/>
        </dgm:presLayoutVars>
      </dgm:prSet>
      <dgm:spPr/>
    </dgm:pt>
    <dgm:pt modelId="{62A7AD12-1E6A-F542-8609-DF64516DDBDF}" type="pres">
      <dgm:prSet presAssocID="{F4362BB4-262A-4572-BEA1-3B37292401AE}" presName="parentText" presStyleLbl="node1" presStyleIdx="0" presStyleCnt="1">
        <dgm:presLayoutVars>
          <dgm:chMax val="0"/>
          <dgm:bulletEnabled val="1"/>
        </dgm:presLayoutVars>
      </dgm:prSet>
      <dgm:spPr/>
    </dgm:pt>
    <dgm:pt modelId="{0F8603EC-D11A-674D-B285-02DDC36CC320}" type="pres">
      <dgm:prSet presAssocID="{F4362BB4-262A-4572-BEA1-3B37292401AE}" presName="childText" presStyleLbl="revTx" presStyleIdx="0" presStyleCnt="1">
        <dgm:presLayoutVars>
          <dgm:bulletEnabled val="1"/>
        </dgm:presLayoutVars>
      </dgm:prSet>
      <dgm:spPr/>
    </dgm:pt>
  </dgm:ptLst>
  <dgm:cxnLst>
    <dgm:cxn modelId="{DD952143-8FCF-4DDB-BF5F-B6CD27DBFFF0}" srcId="{F4362BB4-262A-4572-BEA1-3B37292401AE}" destId="{2851DCE3-4E87-447A-A5DF-8486DCCDC48C}" srcOrd="1" destOrd="0" parTransId="{CF4A8995-7A3A-4CFD-BE00-AA6D5039C80A}" sibTransId="{9E49C514-96E1-4157-859E-D4243A6B9EE0}"/>
    <dgm:cxn modelId="{FF8D0952-9D78-474A-9DF4-598E6EB9E865}" srcId="{F4362BB4-262A-4572-BEA1-3B37292401AE}" destId="{A39FA36E-C697-416F-BE1F-0C70F78CC272}" srcOrd="2" destOrd="0" parTransId="{65711BBC-905F-4472-8E6C-1C9CB6E7B21D}" sibTransId="{79E318AC-23B2-4DED-BD1A-B8C2F681B8B9}"/>
    <dgm:cxn modelId="{43971587-71DF-BD40-B439-1240AB064A1C}" type="presOf" srcId="{90E9A23D-4C74-476F-BA1E-7ED067B6DE51}" destId="{0F8603EC-D11A-674D-B285-02DDC36CC320}" srcOrd="0" destOrd="3" presId="urn:microsoft.com/office/officeart/2005/8/layout/vList2"/>
    <dgm:cxn modelId="{8270238C-EDE4-324A-A032-A804A168EC9A}" type="presOf" srcId="{EC5CC5FE-89BC-495B-9955-699084973DF1}" destId="{0CC3A015-A5B9-3342-A279-B22BA5F892A4}" srcOrd="0" destOrd="0" presId="urn:microsoft.com/office/officeart/2005/8/layout/vList2"/>
    <dgm:cxn modelId="{8B55E690-C3AD-4F47-B918-967A2DE82032}" type="presOf" srcId="{2851DCE3-4E87-447A-A5DF-8486DCCDC48C}" destId="{0F8603EC-D11A-674D-B285-02DDC36CC320}" srcOrd="0" destOrd="1" presId="urn:microsoft.com/office/officeart/2005/8/layout/vList2"/>
    <dgm:cxn modelId="{28AD3AB3-ED16-7D4E-BB1F-49F9CD4A3BDE}" type="presOf" srcId="{F4362BB4-262A-4572-BEA1-3B37292401AE}" destId="{62A7AD12-1E6A-F542-8609-DF64516DDBDF}" srcOrd="0" destOrd="0" presId="urn:microsoft.com/office/officeart/2005/8/layout/vList2"/>
    <dgm:cxn modelId="{27C1F4B5-5D36-E74A-9AE0-706507FA1C3C}" type="presOf" srcId="{284491CB-6669-AA49-91D5-E87FF6604077}" destId="{0F8603EC-D11A-674D-B285-02DDC36CC320}" srcOrd="0" destOrd="0" presId="urn:microsoft.com/office/officeart/2005/8/layout/vList2"/>
    <dgm:cxn modelId="{FE4FA8C7-31A5-47F4-9E39-8CAD83A4B7CE}" srcId="{EC5CC5FE-89BC-495B-9955-699084973DF1}" destId="{F4362BB4-262A-4572-BEA1-3B37292401AE}" srcOrd="0" destOrd="0" parTransId="{DD29F274-8517-4C72-AA89-29518F47E9C7}" sibTransId="{F5A65953-9863-43A4-8E93-EE887E72D02A}"/>
    <dgm:cxn modelId="{4B9176E8-86D0-CE43-BDD4-508D212AA71E}" type="presOf" srcId="{A39FA36E-C697-416F-BE1F-0C70F78CC272}" destId="{0F8603EC-D11A-674D-B285-02DDC36CC320}" srcOrd="0" destOrd="2" presId="urn:microsoft.com/office/officeart/2005/8/layout/vList2"/>
    <dgm:cxn modelId="{DD7E39EA-E53A-0840-8534-B83C48BF1FC4}" srcId="{F4362BB4-262A-4572-BEA1-3B37292401AE}" destId="{284491CB-6669-AA49-91D5-E87FF6604077}" srcOrd="0" destOrd="0" parTransId="{03EB5054-822E-9B43-B92A-D3468D7B8FD4}" sibTransId="{51EC07EB-8A9D-F34E-9DFD-6D907A9D3B6D}"/>
    <dgm:cxn modelId="{5EC164F1-9A31-4F5D-BF6C-6BAA83C7CBEF}" srcId="{F4362BB4-262A-4572-BEA1-3B37292401AE}" destId="{90E9A23D-4C74-476F-BA1E-7ED067B6DE51}" srcOrd="3" destOrd="0" parTransId="{B8524CB6-964F-4B6F-9CA7-918A59C2B1B1}" sibTransId="{5B458CEA-9E68-45F1-A15E-FAD33FB90253}"/>
    <dgm:cxn modelId="{173E43DB-A198-4644-8211-3E5E3BA32B47}" type="presParOf" srcId="{0CC3A015-A5B9-3342-A279-B22BA5F892A4}" destId="{62A7AD12-1E6A-F542-8609-DF64516DDBDF}" srcOrd="0" destOrd="0" presId="urn:microsoft.com/office/officeart/2005/8/layout/vList2"/>
    <dgm:cxn modelId="{EE4B46EB-93EA-D645-A41F-FABD5F510E3B}" type="presParOf" srcId="{0CC3A015-A5B9-3342-A279-B22BA5F892A4}" destId="{0F8603EC-D11A-674D-B285-02DDC36CC32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5CC5FE-89BC-495B-9955-699084973D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362BB4-262A-4572-BEA1-3B37292401AE}">
      <dgm:prSet/>
      <dgm:spPr/>
      <dgm:t>
        <a:bodyPr/>
        <a:lstStyle/>
        <a:p>
          <a:pPr algn="ctr"/>
          <a:r>
            <a:rPr lang="en-US" dirty="0"/>
            <a:t>What we teach</a:t>
          </a:r>
        </a:p>
      </dgm:t>
    </dgm:pt>
    <dgm:pt modelId="{DD29F274-8517-4C72-AA89-29518F47E9C7}" type="parTrans" cxnId="{FE4FA8C7-31A5-47F4-9E39-8CAD83A4B7CE}">
      <dgm:prSet/>
      <dgm:spPr/>
      <dgm:t>
        <a:bodyPr/>
        <a:lstStyle/>
        <a:p>
          <a:endParaRPr lang="en-US"/>
        </a:p>
      </dgm:t>
    </dgm:pt>
    <dgm:pt modelId="{F5A65953-9863-43A4-8E93-EE887E72D02A}" type="sibTrans" cxnId="{FE4FA8C7-31A5-47F4-9E39-8CAD83A4B7CE}">
      <dgm:prSet/>
      <dgm:spPr/>
      <dgm:t>
        <a:bodyPr/>
        <a:lstStyle/>
        <a:p>
          <a:endParaRPr lang="en-US"/>
        </a:p>
      </dgm:t>
    </dgm:pt>
    <dgm:pt modelId="{2851DCE3-4E87-447A-A5DF-8486DCCDC48C}">
      <dgm:prSet/>
      <dgm:spPr/>
      <dgm:t>
        <a:bodyPr/>
        <a:lstStyle/>
        <a:p>
          <a:r>
            <a:rPr lang="en-US" dirty="0"/>
            <a:t>Issue spotting and ethical sensitivity.  </a:t>
          </a:r>
        </a:p>
      </dgm:t>
    </dgm:pt>
    <dgm:pt modelId="{CF4A8995-7A3A-4CFD-BE00-AA6D5039C80A}" type="parTrans" cxnId="{DD952143-8FCF-4DDB-BF5F-B6CD27DBFFF0}">
      <dgm:prSet/>
      <dgm:spPr/>
      <dgm:t>
        <a:bodyPr/>
        <a:lstStyle/>
        <a:p>
          <a:endParaRPr lang="en-US"/>
        </a:p>
      </dgm:t>
    </dgm:pt>
    <dgm:pt modelId="{9E49C514-96E1-4157-859E-D4243A6B9EE0}" type="sibTrans" cxnId="{DD952143-8FCF-4DDB-BF5F-B6CD27DBFFF0}">
      <dgm:prSet/>
      <dgm:spPr/>
      <dgm:t>
        <a:bodyPr/>
        <a:lstStyle/>
        <a:p>
          <a:endParaRPr lang="en-US"/>
        </a:p>
      </dgm:t>
    </dgm:pt>
    <dgm:pt modelId="{66E976B6-2F0F-374C-8C44-4017808AF1C7}">
      <dgm:prSet/>
      <dgm:spPr/>
      <dgm:t>
        <a:bodyPr/>
        <a:lstStyle/>
        <a:p>
          <a:r>
            <a:rPr lang="en-US"/>
            <a:t>Recognizing values in design choices. </a:t>
          </a:r>
          <a:endParaRPr lang="en-US" dirty="0"/>
        </a:p>
      </dgm:t>
    </dgm:pt>
    <dgm:pt modelId="{D8093159-4014-0645-A967-15F65987C569}" type="parTrans" cxnId="{863AF0E0-039A-D349-81C2-11C6E5006C02}">
      <dgm:prSet/>
      <dgm:spPr/>
      <dgm:t>
        <a:bodyPr/>
        <a:lstStyle/>
        <a:p>
          <a:endParaRPr lang="en-US"/>
        </a:p>
      </dgm:t>
    </dgm:pt>
    <dgm:pt modelId="{1FA076AB-5EF8-964F-99AA-34E82326C58A}" type="sibTrans" cxnId="{863AF0E0-039A-D349-81C2-11C6E5006C02}">
      <dgm:prSet/>
      <dgm:spPr/>
      <dgm:t>
        <a:bodyPr/>
        <a:lstStyle/>
        <a:p>
          <a:endParaRPr lang="en-US"/>
        </a:p>
      </dgm:t>
    </dgm:pt>
    <dgm:pt modelId="{8ADFADE6-21CE-5D41-8F08-6F29520FFB97}">
      <dgm:prSet/>
      <dgm:spPr/>
      <dgm:t>
        <a:bodyPr/>
        <a:lstStyle/>
        <a:p>
          <a:r>
            <a:rPr lang="en-US"/>
            <a:t>Developing language to talk about moral choices.</a:t>
          </a:r>
          <a:endParaRPr lang="en-US" dirty="0"/>
        </a:p>
      </dgm:t>
    </dgm:pt>
    <dgm:pt modelId="{DB914A93-4D8A-9449-A424-4E4989C0A6FC}" type="parTrans" cxnId="{04252557-BA2B-7C44-BA98-5607071DACF1}">
      <dgm:prSet/>
      <dgm:spPr/>
      <dgm:t>
        <a:bodyPr/>
        <a:lstStyle/>
        <a:p>
          <a:endParaRPr lang="en-US"/>
        </a:p>
      </dgm:t>
    </dgm:pt>
    <dgm:pt modelId="{63249AEC-0E12-DF45-8225-1B64E2BED78C}" type="sibTrans" cxnId="{04252557-BA2B-7C44-BA98-5607071DACF1}">
      <dgm:prSet/>
      <dgm:spPr/>
      <dgm:t>
        <a:bodyPr/>
        <a:lstStyle/>
        <a:p>
          <a:endParaRPr lang="en-US"/>
        </a:p>
      </dgm:t>
    </dgm:pt>
    <dgm:pt modelId="{9036F22F-47AA-E44D-B77A-707531D4323E}">
      <dgm:prSet/>
      <dgm:spPr/>
      <dgm:t>
        <a:bodyPr/>
        <a:lstStyle/>
        <a:p>
          <a:r>
            <a:rPr lang="en-US" dirty="0"/>
            <a:t>Professional responsibilities of computer scientists &amp; software engineers.</a:t>
          </a:r>
        </a:p>
      </dgm:t>
    </dgm:pt>
    <dgm:pt modelId="{800A0B57-D2DC-EC4F-89C7-B7EF28616307}" type="parTrans" cxnId="{EE178BBA-F787-4A42-91D6-2D820A2BC7A9}">
      <dgm:prSet/>
      <dgm:spPr/>
      <dgm:t>
        <a:bodyPr/>
        <a:lstStyle/>
        <a:p>
          <a:endParaRPr lang="en-US"/>
        </a:p>
      </dgm:t>
    </dgm:pt>
    <dgm:pt modelId="{93AF78A5-E795-744D-A80B-7389DDE22B0C}" type="sibTrans" cxnId="{EE178BBA-F787-4A42-91D6-2D820A2BC7A9}">
      <dgm:prSet/>
      <dgm:spPr/>
      <dgm:t>
        <a:bodyPr/>
        <a:lstStyle/>
        <a:p>
          <a:endParaRPr lang="en-US"/>
        </a:p>
      </dgm:t>
    </dgm:pt>
    <dgm:pt modelId="{7932E0A0-2103-A14B-AB8B-40DE06DAFC47}">
      <dgm:prSet/>
      <dgm:spPr/>
      <dgm:t>
        <a:bodyPr/>
        <a:lstStyle/>
        <a:p>
          <a:endParaRPr lang="en-US" dirty="0"/>
        </a:p>
      </dgm:t>
    </dgm:pt>
    <dgm:pt modelId="{80B86702-C326-2243-BD45-F8DC07679B18}" type="parTrans" cxnId="{D973A8DD-F580-EC43-A1B3-F71FEB7D4A5E}">
      <dgm:prSet/>
      <dgm:spPr/>
      <dgm:t>
        <a:bodyPr/>
        <a:lstStyle/>
        <a:p>
          <a:endParaRPr lang="en-US"/>
        </a:p>
      </dgm:t>
    </dgm:pt>
    <dgm:pt modelId="{FAAF43A4-54B3-024C-A49E-EC1D7600DC49}" type="sibTrans" cxnId="{D973A8DD-F580-EC43-A1B3-F71FEB7D4A5E}">
      <dgm:prSet/>
      <dgm:spPr/>
      <dgm:t>
        <a:bodyPr/>
        <a:lstStyle/>
        <a:p>
          <a:endParaRPr lang="en-US"/>
        </a:p>
      </dgm:t>
    </dgm:pt>
    <dgm:pt modelId="{C84C6B2D-C3CC-3142-9FFF-32CA3A2259B5}">
      <dgm:prSet/>
      <dgm:spPr/>
      <dgm:t>
        <a:bodyPr/>
        <a:lstStyle/>
        <a:p>
          <a:r>
            <a:rPr lang="en-US" dirty="0"/>
            <a:t>Important topics in technology ethics: bias &amp; fairness, inequality, privacy, surveillance, data control &amp; consent, trust, disinformation, participatory design, concentration of power.</a:t>
          </a:r>
        </a:p>
      </dgm:t>
    </dgm:pt>
    <dgm:pt modelId="{3C7925BB-1729-364B-B5BA-1D66AEAFD763}" type="parTrans" cxnId="{1A4EBD85-AFD8-0148-BEC4-C54A3FABD630}">
      <dgm:prSet/>
      <dgm:spPr/>
      <dgm:t>
        <a:bodyPr/>
        <a:lstStyle/>
        <a:p>
          <a:endParaRPr lang="en-US"/>
        </a:p>
      </dgm:t>
    </dgm:pt>
    <dgm:pt modelId="{809F52ED-E6DC-C74D-B4D7-0715434CC4C7}" type="sibTrans" cxnId="{1A4EBD85-AFD8-0148-BEC4-C54A3FABD630}">
      <dgm:prSet/>
      <dgm:spPr/>
      <dgm:t>
        <a:bodyPr/>
        <a:lstStyle/>
        <a:p>
          <a:endParaRPr lang="en-US"/>
        </a:p>
      </dgm:t>
    </dgm:pt>
    <dgm:pt modelId="{C6056CF0-DE33-B44E-BD54-88E22796AAF8}">
      <dgm:prSet/>
      <dgm:spPr/>
      <dgm:t>
        <a:bodyPr/>
        <a:lstStyle/>
        <a:p>
          <a:endParaRPr lang="en-US" dirty="0"/>
        </a:p>
      </dgm:t>
    </dgm:pt>
    <dgm:pt modelId="{DAB34503-6B6C-F048-8D66-E0D9CC48369A}" type="parTrans" cxnId="{A977DDF0-14EF-724C-BFFA-83656C742325}">
      <dgm:prSet/>
      <dgm:spPr/>
      <dgm:t>
        <a:bodyPr/>
        <a:lstStyle/>
        <a:p>
          <a:endParaRPr lang="en-US"/>
        </a:p>
      </dgm:t>
    </dgm:pt>
    <dgm:pt modelId="{C0F3A30B-A586-E94D-9513-8FDB497984DB}" type="sibTrans" cxnId="{A977DDF0-14EF-724C-BFFA-83656C742325}">
      <dgm:prSet/>
      <dgm:spPr/>
      <dgm:t>
        <a:bodyPr/>
        <a:lstStyle/>
        <a:p>
          <a:endParaRPr lang="en-US"/>
        </a:p>
      </dgm:t>
    </dgm:pt>
    <dgm:pt modelId="{0CC3A015-A5B9-3342-A279-B22BA5F892A4}" type="pres">
      <dgm:prSet presAssocID="{EC5CC5FE-89BC-495B-9955-699084973DF1}" presName="linear" presStyleCnt="0">
        <dgm:presLayoutVars>
          <dgm:animLvl val="lvl"/>
          <dgm:resizeHandles val="exact"/>
        </dgm:presLayoutVars>
      </dgm:prSet>
      <dgm:spPr/>
    </dgm:pt>
    <dgm:pt modelId="{62A7AD12-1E6A-F542-8609-DF64516DDBDF}" type="pres">
      <dgm:prSet presAssocID="{F4362BB4-262A-4572-BEA1-3B37292401AE}" presName="parentText" presStyleLbl="node1" presStyleIdx="0" presStyleCnt="1">
        <dgm:presLayoutVars>
          <dgm:chMax val="0"/>
          <dgm:bulletEnabled val="1"/>
        </dgm:presLayoutVars>
      </dgm:prSet>
      <dgm:spPr/>
    </dgm:pt>
    <dgm:pt modelId="{0F8603EC-D11A-674D-B285-02DDC36CC320}" type="pres">
      <dgm:prSet presAssocID="{F4362BB4-262A-4572-BEA1-3B37292401AE}" presName="childText" presStyleLbl="revTx" presStyleIdx="0" presStyleCnt="1">
        <dgm:presLayoutVars>
          <dgm:bulletEnabled val="1"/>
        </dgm:presLayoutVars>
      </dgm:prSet>
      <dgm:spPr/>
    </dgm:pt>
  </dgm:ptLst>
  <dgm:cxnLst>
    <dgm:cxn modelId="{B7F1C915-2306-C04F-B3A9-5F209E3D3659}" type="presOf" srcId="{9036F22F-47AA-E44D-B77A-707531D4323E}" destId="{0F8603EC-D11A-674D-B285-02DDC36CC320}" srcOrd="0" destOrd="4" presId="urn:microsoft.com/office/officeart/2005/8/layout/vList2"/>
    <dgm:cxn modelId="{9DCFBD3E-A246-D744-97F2-B26926C69562}" type="presOf" srcId="{8ADFADE6-21CE-5D41-8F08-6F29520FFB97}" destId="{0F8603EC-D11A-674D-B285-02DDC36CC320}" srcOrd="0" destOrd="3" presId="urn:microsoft.com/office/officeart/2005/8/layout/vList2"/>
    <dgm:cxn modelId="{DD952143-8FCF-4DDB-BF5F-B6CD27DBFFF0}" srcId="{F4362BB4-262A-4572-BEA1-3B37292401AE}" destId="{2851DCE3-4E87-447A-A5DF-8486DCCDC48C}" srcOrd="1" destOrd="0" parTransId="{CF4A8995-7A3A-4CFD-BE00-AA6D5039C80A}" sibTransId="{9E49C514-96E1-4157-859E-D4243A6B9EE0}"/>
    <dgm:cxn modelId="{0267F848-569A-2248-A02E-11E151C35D5A}" type="presOf" srcId="{66E976B6-2F0F-374C-8C44-4017808AF1C7}" destId="{0F8603EC-D11A-674D-B285-02DDC36CC320}" srcOrd="0" destOrd="2" presId="urn:microsoft.com/office/officeart/2005/8/layout/vList2"/>
    <dgm:cxn modelId="{04252557-BA2B-7C44-BA98-5607071DACF1}" srcId="{F4362BB4-262A-4572-BEA1-3B37292401AE}" destId="{8ADFADE6-21CE-5D41-8F08-6F29520FFB97}" srcOrd="3" destOrd="0" parTransId="{DB914A93-4D8A-9449-A424-4E4989C0A6FC}" sibTransId="{63249AEC-0E12-DF45-8225-1B64E2BED78C}"/>
    <dgm:cxn modelId="{FC9B977C-2B61-FE40-8DCD-7B93448B5F88}" type="presOf" srcId="{C6056CF0-DE33-B44E-BD54-88E22796AAF8}" destId="{0F8603EC-D11A-674D-B285-02DDC36CC320}" srcOrd="0" destOrd="0" presId="urn:microsoft.com/office/officeart/2005/8/layout/vList2"/>
    <dgm:cxn modelId="{1A4EBD85-AFD8-0148-BEC4-C54A3FABD630}" srcId="{F4362BB4-262A-4572-BEA1-3B37292401AE}" destId="{C84C6B2D-C3CC-3142-9FFF-32CA3A2259B5}" srcOrd="6" destOrd="0" parTransId="{3C7925BB-1729-364B-B5BA-1D66AEAFD763}" sibTransId="{809F52ED-E6DC-C74D-B4D7-0715434CC4C7}"/>
    <dgm:cxn modelId="{8270238C-EDE4-324A-A032-A804A168EC9A}" type="presOf" srcId="{EC5CC5FE-89BC-495B-9955-699084973DF1}" destId="{0CC3A015-A5B9-3342-A279-B22BA5F892A4}" srcOrd="0" destOrd="0" presId="urn:microsoft.com/office/officeart/2005/8/layout/vList2"/>
    <dgm:cxn modelId="{8B55E690-C3AD-4F47-B918-967A2DE82032}" type="presOf" srcId="{2851DCE3-4E87-447A-A5DF-8486DCCDC48C}" destId="{0F8603EC-D11A-674D-B285-02DDC36CC320}" srcOrd="0" destOrd="1" presId="urn:microsoft.com/office/officeart/2005/8/layout/vList2"/>
    <dgm:cxn modelId="{E58AEE9E-6FD3-DA40-BC95-F03D96D56896}" type="presOf" srcId="{C84C6B2D-C3CC-3142-9FFF-32CA3A2259B5}" destId="{0F8603EC-D11A-674D-B285-02DDC36CC320}" srcOrd="0" destOrd="6" presId="urn:microsoft.com/office/officeart/2005/8/layout/vList2"/>
    <dgm:cxn modelId="{28AD3AB3-ED16-7D4E-BB1F-49F9CD4A3BDE}" type="presOf" srcId="{F4362BB4-262A-4572-BEA1-3B37292401AE}" destId="{62A7AD12-1E6A-F542-8609-DF64516DDBDF}" srcOrd="0" destOrd="0" presId="urn:microsoft.com/office/officeart/2005/8/layout/vList2"/>
    <dgm:cxn modelId="{EE178BBA-F787-4A42-91D6-2D820A2BC7A9}" srcId="{F4362BB4-262A-4572-BEA1-3B37292401AE}" destId="{9036F22F-47AA-E44D-B77A-707531D4323E}" srcOrd="4" destOrd="0" parTransId="{800A0B57-D2DC-EC4F-89C7-B7EF28616307}" sibTransId="{93AF78A5-E795-744D-A80B-7389DDE22B0C}"/>
    <dgm:cxn modelId="{FE4FA8C7-31A5-47F4-9E39-8CAD83A4B7CE}" srcId="{EC5CC5FE-89BC-495B-9955-699084973DF1}" destId="{F4362BB4-262A-4572-BEA1-3B37292401AE}" srcOrd="0" destOrd="0" parTransId="{DD29F274-8517-4C72-AA89-29518F47E9C7}" sibTransId="{F5A65953-9863-43A4-8E93-EE887E72D02A}"/>
    <dgm:cxn modelId="{3E4A37CE-EF92-AB4C-95E1-F8A8EE138E1F}" type="presOf" srcId="{7932E0A0-2103-A14B-AB8B-40DE06DAFC47}" destId="{0F8603EC-D11A-674D-B285-02DDC36CC320}" srcOrd="0" destOrd="5" presId="urn:microsoft.com/office/officeart/2005/8/layout/vList2"/>
    <dgm:cxn modelId="{D973A8DD-F580-EC43-A1B3-F71FEB7D4A5E}" srcId="{F4362BB4-262A-4572-BEA1-3B37292401AE}" destId="{7932E0A0-2103-A14B-AB8B-40DE06DAFC47}" srcOrd="5" destOrd="0" parTransId="{80B86702-C326-2243-BD45-F8DC07679B18}" sibTransId="{FAAF43A4-54B3-024C-A49E-EC1D7600DC49}"/>
    <dgm:cxn modelId="{863AF0E0-039A-D349-81C2-11C6E5006C02}" srcId="{F4362BB4-262A-4572-BEA1-3B37292401AE}" destId="{66E976B6-2F0F-374C-8C44-4017808AF1C7}" srcOrd="2" destOrd="0" parTransId="{D8093159-4014-0645-A967-15F65987C569}" sibTransId="{1FA076AB-5EF8-964F-99AA-34E82326C58A}"/>
    <dgm:cxn modelId="{A977DDF0-14EF-724C-BFFA-83656C742325}" srcId="{F4362BB4-262A-4572-BEA1-3B37292401AE}" destId="{C6056CF0-DE33-B44E-BD54-88E22796AAF8}" srcOrd="0" destOrd="0" parTransId="{DAB34503-6B6C-F048-8D66-E0D9CC48369A}" sibTransId="{C0F3A30B-A586-E94D-9513-8FDB497984DB}"/>
    <dgm:cxn modelId="{173E43DB-A198-4644-8211-3E5E3BA32B47}" type="presParOf" srcId="{0CC3A015-A5B9-3342-A279-B22BA5F892A4}" destId="{62A7AD12-1E6A-F542-8609-DF64516DDBDF}" srcOrd="0" destOrd="0" presId="urn:microsoft.com/office/officeart/2005/8/layout/vList2"/>
    <dgm:cxn modelId="{EE4B46EB-93EA-D645-A41F-FABD5F510E3B}" type="presParOf" srcId="{0CC3A015-A5B9-3342-A279-B22BA5F892A4}" destId="{0F8603EC-D11A-674D-B285-02DDC36CC32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dgm:spPr/>
      <dgm:t>
        <a:bodyPr/>
        <a:lstStyle/>
        <a:p>
          <a:r>
            <a:rPr lang="en-US" dirty="0"/>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dgm:spPr/>
      <dgm:t>
        <a:bodyPr/>
        <a:lstStyle/>
        <a:p>
          <a:r>
            <a:rPr lang="en-US" dirty="0"/>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dgm:spPr/>
      <dgm:t>
        <a:bodyPr/>
        <a:lstStyle/>
        <a:p>
          <a:r>
            <a:rPr lang="en-US" dirty="0"/>
            <a:t>Happiness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74394" custLinFactNeighborX="764" custLinFactNeighborY="-12209">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dgm:spPr/>
      <dgm:t>
        <a:bodyPr/>
        <a:lstStyle/>
        <a:p>
          <a:r>
            <a:rPr lang="en-US" dirty="0"/>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dgm:spPr/>
      <dgm:t>
        <a:bodyPr/>
        <a:lstStyle/>
        <a:p>
          <a:r>
            <a:rPr lang="en-US" dirty="0"/>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dgm:spPr/>
      <dgm:t>
        <a:bodyPr/>
        <a:lstStyle/>
        <a:p>
          <a:r>
            <a:rPr lang="en-US" dirty="0"/>
            <a:t>Happiness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74394" custLinFactNeighborX="764" custLinFactNeighborY="-12209">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dgm:spPr/>
      <dgm:t>
        <a:bodyPr/>
        <a:lstStyle/>
        <a:p>
          <a:r>
            <a:rPr lang="en-US" dirty="0"/>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dgm:spPr/>
      <dgm:t>
        <a:bodyPr/>
        <a:lstStyle/>
        <a:p>
          <a:r>
            <a:rPr lang="en-US" dirty="0"/>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dgm:spPr/>
      <dgm:t>
        <a:bodyPr/>
        <a:lstStyle/>
        <a:p>
          <a:r>
            <a:rPr lang="en-US" dirty="0"/>
            <a:t>Happiness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74394" custLinFactNeighborX="764" custLinFactNeighborY="-12209">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dgm:spPr/>
      <dgm:t>
        <a:bodyPr/>
        <a:lstStyle/>
        <a:p>
          <a:r>
            <a:rPr lang="en-US" dirty="0"/>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dgm:spPr/>
      <dgm:t>
        <a:bodyPr/>
        <a:lstStyle/>
        <a:p>
          <a:r>
            <a:rPr lang="en-US" dirty="0"/>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dgm:spPr/>
      <dgm:t>
        <a:bodyPr/>
        <a:lstStyle/>
        <a:p>
          <a:r>
            <a:rPr lang="en-US" dirty="0"/>
            <a:t>Happiness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74394" custLinFactNeighborX="764" custLinFactNeighborY="-12209">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custT="1"/>
      <dgm:spPr/>
      <dgm:t>
        <a:bodyPr/>
        <a:lstStyle/>
        <a:p>
          <a:r>
            <a:rPr lang="en-US" sz="1700" kern="1200" dirty="0">
              <a:solidFill>
                <a:prstClr val="black">
                  <a:hueOff val="0"/>
                  <a:satOff val="0"/>
                  <a:lumOff val="0"/>
                  <a:alphaOff val="0"/>
                </a:prstClr>
              </a:solidFill>
              <a:latin typeface="Calibri" panose="020F0502020204030204"/>
              <a:ea typeface="+mn-ea"/>
              <a:cs typeface="+mn-cs"/>
            </a:rPr>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custT="1"/>
      <dgm:spPr/>
      <dgm:t>
        <a:bodyPr/>
        <a:lstStyle/>
        <a:p>
          <a:r>
            <a:rPr lang="en-US" sz="1700" kern="1200" dirty="0">
              <a:solidFill>
                <a:prstClr val="black">
                  <a:hueOff val="0"/>
                  <a:satOff val="0"/>
                  <a:lumOff val="0"/>
                  <a:alphaOff val="0"/>
                </a:prstClr>
              </a:solidFill>
              <a:latin typeface="Calibri" panose="020F0502020204030204"/>
              <a:ea typeface="+mn-ea"/>
              <a:cs typeface="+mn-cs"/>
            </a:rPr>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custT="1"/>
      <dgm:spPr/>
      <dgm:t>
        <a:bodyPr/>
        <a:lstStyle/>
        <a:p>
          <a:pPr marL="0" lvl="0" indent="0" algn="l" defTabSz="10223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Happiness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56513" custLinFactNeighborY="-20092">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5F288C-2044-2741-9CDD-23D0AA1C3C3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7A7F0FF8-F2B0-5645-8D49-F6F48CDFC78B}">
      <dgm:prSet phldrT="[Text]" custT="1"/>
      <dgm:spPr/>
      <dgm:t>
        <a:bodyPr/>
        <a:lstStyle/>
        <a:p>
          <a:r>
            <a:rPr lang="en-US" sz="1700" kern="1200" dirty="0">
              <a:solidFill>
                <a:prstClr val="black">
                  <a:hueOff val="0"/>
                  <a:satOff val="0"/>
                  <a:lumOff val="0"/>
                  <a:alphaOff val="0"/>
                </a:prstClr>
              </a:solidFill>
              <a:latin typeface="Calibri" panose="020F0502020204030204"/>
              <a:ea typeface="+mn-ea"/>
              <a:cs typeface="+mn-cs"/>
            </a:rPr>
            <a:t>Turn a real-world problem into a formal problem</a:t>
          </a:r>
        </a:p>
      </dgm:t>
    </dgm:pt>
    <dgm:pt modelId="{242CA21C-4648-F84D-947E-27D54E3911F6}" type="parTrans" cxnId="{C7A3538B-1F61-6C40-A36A-E3C36D616F2B}">
      <dgm:prSet/>
      <dgm:spPr/>
      <dgm:t>
        <a:bodyPr/>
        <a:lstStyle/>
        <a:p>
          <a:endParaRPr lang="en-US"/>
        </a:p>
      </dgm:t>
    </dgm:pt>
    <dgm:pt modelId="{6149EE17-6120-5E45-99A2-5BB0BAB2EDD2}" type="sibTrans" cxnId="{C7A3538B-1F61-6C40-A36A-E3C36D616F2B}">
      <dgm:prSet/>
      <dgm:spPr/>
      <dgm:t>
        <a:bodyPr/>
        <a:lstStyle/>
        <a:p>
          <a:endParaRPr lang="en-US"/>
        </a:p>
      </dgm:t>
    </dgm:pt>
    <dgm:pt modelId="{B53AFF83-FF4B-A843-8398-1252079FE2F2}">
      <dgm:prSet phldrT="[Text]" custT="1"/>
      <dgm:spPr/>
      <dgm:t>
        <a:bodyPr/>
        <a:lstStyle/>
        <a:p>
          <a:r>
            <a:rPr lang="en-US" sz="1700" kern="1200" dirty="0">
              <a:solidFill>
                <a:prstClr val="black">
                  <a:hueOff val="0"/>
                  <a:satOff val="0"/>
                  <a:lumOff val="0"/>
                  <a:alphaOff val="0"/>
                </a:prstClr>
              </a:solidFill>
              <a:latin typeface="Calibri" panose="020F0502020204030204"/>
              <a:ea typeface="+mn-ea"/>
              <a:cs typeface="+mn-cs"/>
            </a:rPr>
            <a:t>Use an algorithm to solve the problem</a:t>
          </a:r>
        </a:p>
      </dgm:t>
    </dgm:pt>
    <dgm:pt modelId="{210F19BB-C57C-BE4B-BA28-A5321FCDEE4B}" type="parTrans" cxnId="{E5F901F2-1CCB-8643-AEE9-1777E3441560}">
      <dgm:prSet/>
      <dgm:spPr/>
      <dgm:t>
        <a:bodyPr/>
        <a:lstStyle/>
        <a:p>
          <a:endParaRPr lang="en-US"/>
        </a:p>
      </dgm:t>
    </dgm:pt>
    <dgm:pt modelId="{C5764B35-D52F-B243-AAAE-EFFE87F6602B}" type="sibTrans" cxnId="{E5F901F2-1CCB-8643-AEE9-1777E3441560}">
      <dgm:prSet/>
      <dgm:spPr/>
      <dgm:t>
        <a:bodyPr/>
        <a:lstStyle/>
        <a:p>
          <a:endParaRPr lang="en-US"/>
        </a:p>
      </dgm:t>
    </dgm:pt>
    <dgm:pt modelId="{FCFEDA57-F43B-8C4F-93EA-A4238FC6EB1C}">
      <dgm:prSet phldrT="[Text]" custT="1"/>
      <dgm:spPr/>
      <dgm:t>
        <a:bodyPr/>
        <a:lstStyle/>
        <a:p>
          <a:pPr marL="0" lvl="0" indent="0" algn="l" defTabSz="10223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Happiness –or something– ensues</a:t>
          </a:r>
        </a:p>
      </dgm:t>
    </dgm:pt>
    <dgm:pt modelId="{1149F698-F7DB-E842-88FC-6BAD8D2D091C}" type="parTrans" cxnId="{CBFCEF86-3F1D-6243-8297-A2AECC323AC3}">
      <dgm:prSet/>
      <dgm:spPr/>
      <dgm:t>
        <a:bodyPr/>
        <a:lstStyle/>
        <a:p>
          <a:endParaRPr lang="en-US"/>
        </a:p>
      </dgm:t>
    </dgm:pt>
    <dgm:pt modelId="{BF43426B-F1F0-854C-B6E0-AA8CDCEEFA2C}" type="sibTrans" cxnId="{CBFCEF86-3F1D-6243-8297-A2AECC323AC3}">
      <dgm:prSet/>
      <dgm:spPr/>
      <dgm:t>
        <a:bodyPr/>
        <a:lstStyle/>
        <a:p>
          <a:endParaRPr lang="en-US"/>
        </a:p>
      </dgm:t>
    </dgm:pt>
    <dgm:pt modelId="{FE1C03F7-5DF5-B44B-8407-CCF87593D27C}" type="pres">
      <dgm:prSet presAssocID="{015F288C-2044-2741-9CDD-23D0AA1C3C31}" presName="rootnode" presStyleCnt="0">
        <dgm:presLayoutVars>
          <dgm:chMax/>
          <dgm:chPref/>
          <dgm:dir/>
          <dgm:animLvl val="lvl"/>
        </dgm:presLayoutVars>
      </dgm:prSet>
      <dgm:spPr/>
    </dgm:pt>
    <dgm:pt modelId="{809509C8-9321-274B-B395-D95A2325DEEB}" type="pres">
      <dgm:prSet presAssocID="{7A7F0FF8-F2B0-5645-8D49-F6F48CDFC78B}" presName="composite" presStyleCnt="0"/>
      <dgm:spPr/>
    </dgm:pt>
    <dgm:pt modelId="{39155133-6D21-9E47-973F-FB52837CCE65}" type="pres">
      <dgm:prSet presAssocID="{7A7F0FF8-F2B0-5645-8D49-F6F48CDFC78B}" presName="LShape" presStyleLbl="alignNode1" presStyleIdx="0" presStyleCnt="5"/>
      <dgm:spPr/>
    </dgm:pt>
    <dgm:pt modelId="{0666D24A-A863-9541-A24E-610775E460A9}" type="pres">
      <dgm:prSet presAssocID="{7A7F0FF8-F2B0-5645-8D49-F6F48CDFC78B}" presName="ParentText" presStyleLbl="revTx" presStyleIdx="0" presStyleCnt="3" custScaleY="56513" custLinFactNeighborY="-20092">
        <dgm:presLayoutVars>
          <dgm:chMax val="0"/>
          <dgm:chPref val="0"/>
          <dgm:bulletEnabled val="1"/>
        </dgm:presLayoutVars>
      </dgm:prSet>
      <dgm:spPr/>
    </dgm:pt>
    <dgm:pt modelId="{4B93537B-D125-7746-B3EA-1D187DB4B29C}" type="pres">
      <dgm:prSet presAssocID="{7A7F0FF8-F2B0-5645-8D49-F6F48CDFC78B}" presName="Triangle" presStyleLbl="alignNode1" presStyleIdx="1" presStyleCnt="5"/>
      <dgm:spPr/>
    </dgm:pt>
    <dgm:pt modelId="{92630373-1D56-D34E-9C16-0C81A59B01E8}" type="pres">
      <dgm:prSet presAssocID="{6149EE17-6120-5E45-99A2-5BB0BAB2EDD2}" presName="sibTrans" presStyleCnt="0"/>
      <dgm:spPr/>
    </dgm:pt>
    <dgm:pt modelId="{17BF7C44-FE7A-E04A-A0B0-83CF0A5E7FD3}" type="pres">
      <dgm:prSet presAssocID="{6149EE17-6120-5E45-99A2-5BB0BAB2EDD2}" presName="space" presStyleCnt="0"/>
      <dgm:spPr/>
    </dgm:pt>
    <dgm:pt modelId="{B3499B24-57AA-5647-802B-2B83BDF3F8ED}" type="pres">
      <dgm:prSet presAssocID="{B53AFF83-FF4B-A843-8398-1252079FE2F2}" presName="composite" presStyleCnt="0"/>
      <dgm:spPr/>
    </dgm:pt>
    <dgm:pt modelId="{7C162856-1A56-5241-B4CB-892CFC5FC076}" type="pres">
      <dgm:prSet presAssocID="{B53AFF83-FF4B-A843-8398-1252079FE2F2}" presName="LShape" presStyleLbl="alignNode1" presStyleIdx="2" presStyleCnt="5"/>
      <dgm:spPr/>
    </dgm:pt>
    <dgm:pt modelId="{8661F395-E8F5-7147-8643-69344096194E}" type="pres">
      <dgm:prSet presAssocID="{B53AFF83-FF4B-A843-8398-1252079FE2F2}" presName="ParentText" presStyleLbl="revTx" presStyleIdx="1" presStyleCnt="3">
        <dgm:presLayoutVars>
          <dgm:chMax val="0"/>
          <dgm:chPref val="0"/>
          <dgm:bulletEnabled val="1"/>
        </dgm:presLayoutVars>
      </dgm:prSet>
      <dgm:spPr/>
    </dgm:pt>
    <dgm:pt modelId="{D6D88F59-3C8A-A241-97D8-942DBC019078}" type="pres">
      <dgm:prSet presAssocID="{B53AFF83-FF4B-A843-8398-1252079FE2F2}" presName="Triangle" presStyleLbl="alignNode1" presStyleIdx="3" presStyleCnt="5"/>
      <dgm:spPr/>
    </dgm:pt>
    <dgm:pt modelId="{CA7F104D-3376-3C4E-82CD-2664020CB809}" type="pres">
      <dgm:prSet presAssocID="{C5764B35-D52F-B243-AAAE-EFFE87F6602B}" presName="sibTrans" presStyleCnt="0"/>
      <dgm:spPr/>
    </dgm:pt>
    <dgm:pt modelId="{6D520FDE-373B-684A-B321-EE36FEC8BA98}" type="pres">
      <dgm:prSet presAssocID="{C5764B35-D52F-B243-AAAE-EFFE87F6602B}" presName="space" presStyleCnt="0"/>
      <dgm:spPr/>
    </dgm:pt>
    <dgm:pt modelId="{2F1F4975-A457-5E4B-BF5A-CB8CCF7CCC6F}" type="pres">
      <dgm:prSet presAssocID="{FCFEDA57-F43B-8C4F-93EA-A4238FC6EB1C}" presName="composite" presStyleCnt="0"/>
      <dgm:spPr/>
    </dgm:pt>
    <dgm:pt modelId="{22047FAF-E7B2-024E-AA29-1599E32965B1}" type="pres">
      <dgm:prSet presAssocID="{FCFEDA57-F43B-8C4F-93EA-A4238FC6EB1C}" presName="LShape" presStyleLbl="alignNode1" presStyleIdx="4" presStyleCnt="5"/>
      <dgm:spPr/>
    </dgm:pt>
    <dgm:pt modelId="{8C24ECDA-00EE-464A-9329-165CC9A61CE5}" type="pres">
      <dgm:prSet presAssocID="{FCFEDA57-F43B-8C4F-93EA-A4238FC6EB1C}" presName="ParentText" presStyleLbl="revTx" presStyleIdx="2" presStyleCnt="3">
        <dgm:presLayoutVars>
          <dgm:chMax val="0"/>
          <dgm:chPref val="0"/>
          <dgm:bulletEnabled val="1"/>
        </dgm:presLayoutVars>
      </dgm:prSet>
      <dgm:spPr/>
    </dgm:pt>
  </dgm:ptLst>
  <dgm:cxnLst>
    <dgm:cxn modelId="{B7E7B042-33C2-EC44-B7BF-F06BD4BA0D16}" type="presOf" srcId="{7A7F0FF8-F2B0-5645-8D49-F6F48CDFC78B}" destId="{0666D24A-A863-9541-A24E-610775E460A9}" srcOrd="0" destOrd="0" presId="urn:microsoft.com/office/officeart/2009/3/layout/StepUpProcess"/>
    <dgm:cxn modelId="{CBFCEF86-3F1D-6243-8297-A2AECC323AC3}" srcId="{015F288C-2044-2741-9CDD-23D0AA1C3C31}" destId="{FCFEDA57-F43B-8C4F-93EA-A4238FC6EB1C}" srcOrd="2" destOrd="0" parTransId="{1149F698-F7DB-E842-88FC-6BAD8D2D091C}" sibTransId="{BF43426B-F1F0-854C-B6E0-AA8CDCEEFA2C}"/>
    <dgm:cxn modelId="{E2A86388-B0E6-1A43-AE43-EE11A19FCDD6}" type="presOf" srcId="{FCFEDA57-F43B-8C4F-93EA-A4238FC6EB1C}" destId="{8C24ECDA-00EE-464A-9329-165CC9A61CE5}" srcOrd="0" destOrd="0" presId="urn:microsoft.com/office/officeart/2009/3/layout/StepUpProcess"/>
    <dgm:cxn modelId="{C7A3538B-1F61-6C40-A36A-E3C36D616F2B}" srcId="{015F288C-2044-2741-9CDD-23D0AA1C3C31}" destId="{7A7F0FF8-F2B0-5645-8D49-F6F48CDFC78B}" srcOrd="0" destOrd="0" parTransId="{242CA21C-4648-F84D-947E-27D54E3911F6}" sibTransId="{6149EE17-6120-5E45-99A2-5BB0BAB2EDD2}"/>
    <dgm:cxn modelId="{5268218E-D79C-EE4F-A573-70CC25BC814C}" type="presOf" srcId="{B53AFF83-FF4B-A843-8398-1252079FE2F2}" destId="{8661F395-E8F5-7147-8643-69344096194E}" srcOrd="0" destOrd="0" presId="urn:microsoft.com/office/officeart/2009/3/layout/StepUpProcess"/>
    <dgm:cxn modelId="{DFC65EA9-1DE2-D147-8B3A-B26D16BE98B0}" type="presOf" srcId="{015F288C-2044-2741-9CDD-23D0AA1C3C31}" destId="{FE1C03F7-5DF5-B44B-8407-CCF87593D27C}" srcOrd="0" destOrd="0" presId="urn:microsoft.com/office/officeart/2009/3/layout/StepUpProcess"/>
    <dgm:cxn modelId="{E5F901F2-1CCB-8643-AEE9-1777E3441560}" srcId="{015F288C-2044-2741-9CDD-23D0AA1C3C31}" destId="{B53AFF83-FF4B-A843-8398-1252079FE2F2}" srcOrd="1" destOrd="0" parTransId="{210F19BB-C57C-BE4B-BA28-A5321FCDEE4B}" sibTransId="{C5764B35-D52F-B243-AAAE-EFFE87F6602B}"/>
    <dgm:cxn modelId="{6116C378-26FA-2F4A-A566-DF1FB5AFAE2B}" type="presParOf" srcId="{FE1C03F7-5DF5-B44B-8407-CCF87593D27C}" destId="{809509C8-9321-274B-B395-D95A2325DEEB}" srcOrd="0" destOrd="0" presId="urn:microsoft.com/office/officeart/2009/3/layout/StepUpProcess"/>
    <dgm:cxn modelId="{A214950C-6C62-F348-8667-F12FC2B7B2C4}" type="presParOf" srcId="{809509C8-9321-274B-B395-D95A2325DEEB}" destId="{39155133-6D21-9E47-973F-FB52837CCE65}" srcOrd="0" destOrd="0" presId="urn:microsoft.com/office/officeart/2009/3/layout/StepUpProcess"/>
    <dgm:cxn modelId="{D70F3C32-237A-4C43-A150-15EB6996B642}" type="presParOf" srcId="{809509C8-9321-274B-B395-D95A2325DEEB}" destId="{0666D24A-A863-9541-A24E-610775E460A9}" srcOrd="1" destOrd="0" presId="urn:microsoft.com/office/officeart/2009/3/layout/StepUpProcess"/>
    <dgm:cxn modelId="{39C3C0CD-0911-F54A-B1F0-6B968E03E3E4}" type="presParOf" srcId="{809509C8-9321-274B-B395-D95A2325DEEB}" destId="{4B93537B-D125-7746-B3EA-1D187DB4B29C}" srcOrd="2" destOrd="0" presId="urn:microsoft.com/office/officeart/2009/3/layout/StepUpProcess"/>
    <dgm:cxn modelId="{FFE1BBDA-1DC3-5A46-8A91-A508C6DC8B62}" type="presParOf" srcId="{FE1C03F7-5DF5-B44B-8407-CCF87593D27C}" destId="{92630373-1D56-D34E-9C16-0C81A59B01E8}" srcOrd="1" destOrd="0" presId="urn:microsoft.com/office/officeart/2009/3/layout/StepUpProcess"/>
    <dgm:cxn modelId="{F07545AD-BC22-FC45-BABB-32223E83A90C}" type="presParOf" srcId="{92630373-1D56-D34E-9C16-0C81A59B01E8}" destId="{17BF7C44-FE7A-E04A-A0B0-83CF0A5E7FD3}" srcOrd="0" destOrd="0" presId="urn:microsoft.com/office/officeart/2009/3/layout/StepUpProcess"/>
    <dgm:cxn modelId="{B1205268-2D87-F745-B6A3-3BF6AD41BB2E}" type="presParOf" srcId="{FE1C03F7-5DF5-B44B-8407-CCF87593D27C}" destId="{B3499B24-57AA-5647-802B-2B83BDF3F8ED}" srcOrd="2" destOrd="0" presId="urn:microsoft.com/office/officeart/2009/3/layout/StepUpProcess"/>
    <dgm:cxn modelId="{1DC69373-D449-404E-9412-160FEA78B377}" type="presParOf" srcId="{B3499B24-57AA-5647-802B-2B83BDF3F8ED}" destId="{7C162856-1A56-5241-B4CB-892CFC5FC076}" srcOrd="0" destOrd="0" presId="urn:microsoft.com/office/officeart/2009/3/layout/StepUpProcess"/>
    <dgm:cxn modelId="{DCDE116F-ABAC-104B-909C-F67A21C869F2}" type="presParOf" srcId="{B3499B24-57AA-5647-802B-2B83BDF3F8ED}" destId="{8661F395-E8F5-7147-8643-69344096194E}" srcOrd="1" destOrd="0" presId="urn:microsoft.com/office/officeart/2009/3/layout/StepUpProcess"/>
    <dgm:cxn modelId="{6A214F53-AEEA-064A-95AC-CBC78F1AD36E}" type="presParOf" srcId="{B3499B24-57AA-5647-802B-2B83BDF3F8ED}" destId="{D6D88F59-3C8A-A241-97D8-942DBC019078}" srcOrd="2" destOrd="0" presId="urn:microsoft.com/office/officeart/2009/3/layout/StepUpProcess"/>
    <dgm:cxn modelId="{780C2C5B-0EEC-C84D-86C3-0B36A6AECF3C}" type="presParOf" srcId="{FE1C03F7-5DF5-B44B-8407-CCF87593D27C}" destId="{CA7F104D-3376-3C4E-82CD-2664020CB809}" srcOrd="3" destOrd="0" presId="urn:microsoft.com/office/officeart/2009/3/layout/StepUpProcess"/>
    <dgm:cxn modelId="{77DE35DF-67DF-0645-86CB-65C4E7476206}" type="presParOf" srcId="{CA7F104D-3376-3C4E-82CD-2664020CB809}" destId="{6D520FDE-373B-684A-B321-EE36FEC8BA98}" srcOrd="0" destOrd="0" presId="urn:microsoft.com/office/officeart/2009/3/layout/StepUpProcess"/>
    <dgm:cxn modelId="{5D25427B-6175-A24D-88A2-498A275AB55B}" type="presParOf" srcId="{FE1C03F7-5DF5-B44B-8407-CCF87593D27C}" destId="{2F1F4975-A457-5E4B-BF5A-CB8CCF7CCC6F}" srcOrd="4" destOrd="0" presId="urn:microsoft.com/office/officeart/2009/3/layout/StepUpProcess"/>
    <dgm:cxn modelId="{6A6D68D4-9049-F74D-8943-3E168C0994C5}" type="presParOf" srcId="{2F1F4975-A457-5E4B-BF5A-CB8CCF7CCC6F}" destId="{22047FAF-E7B2-024E-AA29-1599E32965B1}" srcOrd="0" destOrd="0" presId="urn:microsoft.com/office/officeart/2009/3/layout/StepUpProcess"/>
    <dgm:cxn modelId="{3D490FF6-8CCD-9447-9695-20C68AAF15EE}" type="presParOf" srcId="{2F1F4975-A457-5E4B-BF5A-CB8CCF7CCC6F}" destId="{8C24ECDA-00EE-464A-9329-165CC9A61CE5}"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E4482-C6A1-1A4E-910C-9232FE7F66F2}">
      <dsp:nvSpPr>
        <dsp:cNvPr id="0" name=""/>
        <dsp:cNvSpPr/>
      </dsp:nvSpPr>
      <dsp:spPr>
        <a:xfrm>
          <a:off x="0" y="398"/>
          <a:ext cx="7237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742DB-C80A-FA4F-ACE4-D9EEE5ED2973}">
      <dsp:nvSpPr>
        <dsp:cNvPr id="0" name=""/>
        <dsp:cNvSpPr/>
      </dsp:nvSpPr>
      <dsp:spPr>
        <a:xfrm>
          <a:off x="0" y="398"/>
          <a:ext cx="7237413" cy="652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I’m Diana, a post-doctoral fellow at the </a:t>
          </a:r>
          <a:r>
            <a:rPr lang="en-US" sz="1800" i="1" kern="1200" dirty="0"/>
            <a:t>McCoy Family Center for Ethics in Society </a:t>
          </a:r>
          <a:r>
            <a:rPr lang="en-US" sz="1800" kern="1200" dirty="0"/>
            <a:t>and </a:t>
          </a:r>
          <a:r>
            <a:rPr lang="en-US" sz="1800" i="1" kern="1200" dirty="0"/>
            <a:t>Stanford Institute for Human-Centered Artificial Intelligence</a:t>
          </a:r>
          <a:endParaRPr lang="en-US" sz="1800" kern="1200" dirty="0"/>
        </a:p>
      </dsp:txBody>
      <dsp:txXfrm>
        <a:off x="0" y="398"/>
        <a:ext cx="7237413" cy="652541"/>
      </dsp:txXfrm>
    </dsp:sp>
    <dsp:sp modelId="{7DB243EA-6B88-2241-AC09-B5840269CCA9}">
      <dsp:nvSpPr>
        <dsp:cNvPr id="0" name=""/>
        <dsp:cNvSpPr/>
      </dsp:nvSpPr>
      <dsp:spPr>
        <a:xfrm>
          <a:off x="0" y="652939"/>
          <a:ext cx="7237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9D219-AAB2-FF44-9950-5A225383466B}">
      <dsp:nvSpPr>
        <dsp:cNvPr id="0" name=""/>
        <dsp:cNvSpPr/>
      </dsp:nvSpPr>
      <dsp:spPr>
        <a:xfrm>
          <a:off x="0" y="652939"/>
          <a:ext cx="7237413" cy="652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 finished my Ph.D. in Philosophy at Harvard University</a:t>
          </a:r>
        </a:p>
      </dsp:txBody>
      <dsp:txXfrm>
        <a:off x="0" y="652939"/>
        <a:ext cx="7237413" cy="652541"/>
      </dsp:txXfrm>
    </dsp:sp>
    <dsp:sp modelId="{284C7CA9-6B57-4044-9D83-DCD29268F26A}">
      <dsp:nvSpPr>
        <dsp:cNvPr id="0" name=""/>
        <dsp:cNvSpPr/>
      </dsp:nvSpPr>
      <dsp:spPr>
        <a:xfrm>
          <a:off x="0" y="1305481"/>
          <a:ext cx="7237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D81B1-5FBC-6B44-AD07-1FB76804D2CD}">
      <dsp:nvSpPr>
        <dsp:cNvPr id="0" name=""/>
        <dsp:cNvSpPr/>
      </dsp:nvSpPr>
      <dsp:spPr>
        <a:xfrm>
          <a:off x="0" y="1305481"/>
          <a:ext cx="7237413" cy="652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 taught ethics at the Harvard Kennedy School of Government</a:t>
          </a:r>
        </a:p>
      </dsp:txBody>
      <dsp:txXfrm>
        <a:off x="0" y="1305481"/>
        <a:ext cx="7237413" cy="652541"/>
      </dsp:txXfrm>
    </dsp:sp>
    <dsp:sp modelId="{D3C91A78-1092-7A44-9019-CFF1465147E8}">
      <dsp:nvSpPr>
        <dsp:cNvPr id="0" name=""/>
        <dsp:cNvSpPr/>
      </dsp:nvSpPr>
      <dsp:spPr>
        <a:xfrm>
          <a:off x="0" y="1958022"/>
          <a:ext cx="7237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94B60-C37B-4D43-85BF-83A2AC53ADF9}">
      <dsp:nvSpPr>
        <dsp:cNvPr id="0" name=""/>
        <dsp:cNvSpPr/>
      </dsp:nvSpPr>
      <dsp:spPr>
        <a:xfrm>
          <a:off x="0" y="1958022"/>
          <a:ext cx="7237413" cy="652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 also became part of Embedded </a:t>
          </a:r>
          <a:r>
            <a:rPr lang="en-US" sz="1800" kern="1200" dirty="0" err="1"/>
            <a:t>EthiCS@Harvard</a:t>
          </a:r>
          <a:endParaRPr lang="en-US" sz="1800" kern="1200" dirty="0"/>
        </a:p>
      </dsp:txBody>
      <dsp:txXfrm>
        <a:off x="0" y="1958022"/>
        <a:ext cx="7237413" cy="652541"/>
      </dsp:txXfrm>
    </dsp:sp>
    <dsp:sp modelId="{2CF5E032-98C1-4549-923F-8F70B6860913}">
      <dsp:nvSpPr>
        <dsp:cNvPr id="0" name=""/>
        <dsp:cNvSpPr/>
      </dsp:nvSpPr>
      <dsp:spPr>
        <a:xfrm>
          <a:off x="0" y="2610564"/>
          <a:ext cx="7237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92675-8881-9C44-A3C0-34D33BC4B5F1}">
      <dsp:nvSpPr>
        <dsp:cNvPr id="0" name=""/>
        <dsp:cNvSpPr/>
      </dsp:nvSpPr>
      <dsp:spPr>
        <a:xfrm>
          <a:off x="0" y="2610564"/>
          <a:ext cx="7237413" cy="652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Now I’m helping Stanford to develop our Embedded Ethics program</a:t>
          </a:r>
        </a:p>
      </dsp:txBody>
      <dsp:txXfrm>
        <a:off x="0" y="2610564"/>
        <a:ext cx="7237413" cy="652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7AD12-1E6A-F542-8609-DF64516DDBDF}">
      <dsp:nvSpPr>
        <dsp:cNvPr id="0" name=""/>
        <dsp:cNvSpPr/>
      </dsp:nvSpPr>
      <dsp:spPr>
        <a:xfrm>
          <a:off x="0" y="27411"/>
          <a:ext cx="416632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Vision </a:t>
          </a:r>
        </a:p>
      </dsp:txBody>
      <dsp:txXfrm>
        <a:off x="28100" y="55511"/>
        <a:ext cx="4110129" cy="519439"/>
      </dsp:txXfrm>
    </dsp:sp>
    <dsp:sp modelId="{0F8603EC-D11A-674D-B285-02DDC36CC320}">
      <dsp:nvSpPr>
        <dsp:cNvPr id="0" name=""/>
        <dsp:cNvSpPr/>
      </dsp:nvSpPr>
      <dsp:spPr>
        <a:xfrm>
          <a:off x="0" y="603051"/>
          <a:ext cx="4166329" cy="263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281"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en-US" sz="1900" kern="1200"/>
        </a:p>
        <a:p>
          <a:pPr marL="171450" lvl="1" indent="-171450" algn="l" defTabSz="844550">
            <a:lnSpc>
              <a:spcPct val="90000"/>
            </a:lnSpc>
            <a:spcBef>
              <a:spcPct val="0"/>
            </a:spcBef>
            <a:spcAft>
              <a:spcPct val="20000"/>
            </a:spcAft>
            <a:buChar char="•"/>
          </a:pPr>
          <a:r>
            <a:rPr lang="en-US" sz="1900" kern="1200" dirty="0"/>
            <a:t>Responsible ethical reasoning is a highly valuable skill.</a:t>
          </a:r>
        </a:p>
        <a:p>
          <a:pPr marL="171450" lvl="1" indent="-171450" algn="l" defTabSz="844550">
            <a:lnSpc>
              <a:spcPct val="90000"/>
            </a:lnSpc>
            <a:spcBef>
              <a:spcPct val="0"/>
            </a:spcBef>
            <a:spcAft>
              <a:spcPct val="20000"/>
            </a:spcAft>
            <a:buChar char="•"/>
          </a:pPr>
          <a:r>
            <a:rPr lang="en-US" sz="1900" kern="1200" dirty="0"/>
            <a:t>One that needs to be integrated with technical, managerial, and other skills we apply in our professional lives</a:t>
          </a:r>
        </a:p>
        <a:p>
          <a:pPr marL="171450" lvl="1" indent="-171450" algn="l" defTabSz="844550">
            <a:lnSpc>
              <a:spcPct val="90000"/>
            </a:lnSpc>
            <a:spcBef>
              <a:spcPct val="0"/>
            </a:spcBef>
            <a:spcAft>
              <a:spcPct val="20000"/>
            </a:spcAft>
            <a:buChar char="•"/>
          </a:pPr>
          <a:r>
            <a:rPr lang="en-US" sz="1900" kern="1200" dirty="0"/>
            <a:t>Successfully integrating these skills requires a distributed pedagogy approach</a:t>
          </a:r>
        </a:p>
      </dsp:txBody>
      <dsp:txXfrm>
        <a:off x="0" y="603051"/>
        <a:ext cx="4166329" cy="263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7AD12-1E6A-F542-8609-DF64516DDBDF}">
      <dsp:nvSpPr>
        <dsp:cNvPr id="0" name=""/>
        <dsp:cNvSpPr/>
      </dsp:nvSpPr>
      <dsp:spPr>
        <a:xfrm>
          <a:off x="0" y="66674"/>
          <a:ext cx="4239406"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What we teach</a:t>
          </a:r>
        </a:p>
      </dsp:txBody>
      <dsp:txXfrm>
        <a:off x="22246" y="88920"/>
        <a:ext cx="4194914" cy="411223"/>
      </dsp:txXfrm>
    </dsp:sp>
    <dsp:sp modelId="{0F8603EC-D11A-674D-B285-02DDC36CC320}">
      <dsp:nvSpPr>
        <dsp:cNvPr id="0" name=""/>
        <dsp:cNvSpPr/>
      </dsp:nvSpPr>
      <dsp:spPr>
        <a:xfrm>
          <a:off x="0" y="522389"/>
          <a:ext cx="4239406" cy="2674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01" tIns="24130" rIns="135128" bIns="24130" numCol="1" spcCol="1270" anchor="t" anchorCtr="0">
          <a:noAutofit/>
        </a:bodyPr>
        <a:lstStyle/>
        <a:p>
          <a:pPr marL="114300" lvl="1" indent="-114300" algn="l" defTabSz="666750">
            <a:lnSpc>
              <a:spcPct val="90000"/>
            </a:lnSpc>
            <a:spcBef>
              <a:spcPct val="0"/>
            </a:spcBef>
            <a:spcAft>
              <a:spcPct val="20000"/>
            </a:spcAft>
            <a:buChar char="•"/>
          </a:pPr>
          <a:endParaRPr lang="en-US" sz="1500" kern="1200" dirty="0"/>
        </a:p>
        <a:p>
          <a:pPr marL="114300" lvl="1" indent="-114300" algn="l" defTabSz="666750">
            <a:lnSpc>
              <a:spcPct val="90000"/>
            </a:lnSpc>
            <a:spcBef>
              <a:spcPct val="0"/>
            </a:spcBef>
            <a:spcAft>
              <a:spcPct val="20000"/>
            </a:spcAft>
            <a:buChar char="•"/>
          </a:pPr>
          <a:r>
            <a:rPr lang="en-US" sz="1500" kern="1200" dirty="0"/>
            <a:t>Issue spotting and ethical sensitivity.  </a:t>
          </a:r>
        </a:p>
        <a:p>
          <a:pPr marL="114300" lvl="1" indent="-114300" algn="l" defTabSz="666750">
            <a:lnSpc>
              <a:spcPct val="90000"/>
            </a:lnSpc>
            <a:spcBef>
              <a:spcPct val="0"/>
            </a:spcBef>
            <a:spcAft>
              <a:spcPct val="20000"/>
            </a:spcAft>
            <a:buChar char="•"/>
          </a:pPr>
          <a:r>
            <a:rPr lang="en-US" sz="1500" kern="1200"/>
            <a:t>Recognizing values in design choices. </a:t>
          </a:r>
          <a:endParaRPr lang="en-US" sz="1500" kern="1200" dirty="0"/>
        </a:p>
        <a:p>
          <a:pPr marL="114300" lvl="1" indent="-114300" algn="l" defTabSz="666750">
            <a:lnSpc>
              <a:spcPct val="90000"/>
            </a:lnSpc>
            <a:spcBef>
              <a:spcPct val="0"/>
            </a:spcBef>
            <a:spcAft>
              <a:spcPct val="20000"/>
            </a:spcAft>
            <a:buChar char="•"/>
          </a:pPr>
          <a:r>
            <a:rPr lang="en-US" sz="1500" kern="1200"/>
            <a:t>Developing language to talk about moral choices.</a:t>
          </a:r>
          <a:endParaRPr lang="en-US" sz="1500" kern="1200" dirty="0"/>
        </a:p>
        <a:p>
          <a:pPr marL="114300" lvl="1" indent="-114300" algn="l" defTabSz="666750">
            <a:lnSpc>
              <a:spcPct val="90000"/>
            </a:lnSpc>
            <a:spcBef>
              <a:spcPct val="0"/>
            </a:spcBef>
            <a:spcAft>
              <a:spcPct val="20000"/>
            </a:spcAft>
            <a:buChar char="•"/>
          </a:pPr>
          <a:r>
            <a:rPr lang="en-US" sz="1500" kern="1200" dirty="0"/>
            <a:t>Professional responsibilities of computer scientists &amp; software engineers.</a:t>
          </a:r>
        </a:p>
        <a:p>
          <a:pPr marL="114300" lvl="1" indent="-114300" algn="l" defTabSz="666750">
            <a:lnSpc>
              <a:spcPct val="90000"/>
            </a:lnSpc>
            <a:spcBef>
              <a:spcPct val="0"/>
            </a:spcBef>
            <a:spcAft>
              <a:spcPct val="20000"/>
            </a:spcAft>
            <a:buChar char="•"/>
          </a:pPr>
          <a:endParaRPr lang="en-US" sz="1500" kern="1200" dirty="0"/>
        </a:p>
        <a:p>
          <a:pPr marL="114300" lvl="1" indent="-114300" algn="l" defTabSz="666750">
            <a:lnSpc>
              <a:spcPct val="90000"/>
            </a:lnSpc>
            <a:spcBef>
              <a:spcPct val="0"/>
            </a:spcBef>
            <a:spcAft>
              <a:spcPct val="20000"/>
            </a:spcAft>
            <a:buChar char="•"/>
          </a:pPr>
          <a:r>
            <a:rPr lang="en-US" sz="1500" kern="1200" dirty="0"/>
            <a:t>Important topics in technology ethics: bias &amp; fairness, inequality, privacy, surveillance, data control &amp; consent, trust, disinformation, participatory design, concentration of power.</a:t>
          </a:r>
        </a:p>
      </dsp:txBody>
      <dsp:txXfrm>
        <a:off x="0" y="522389"/>
        <a:ext cx="4239406" cy="2674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041594"/>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96857" y="1600096"/>
          <a:ext cx="1661427" cy="108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Turn a real-world problem into a formal problem</a:t>
          </a:r>
        </a:p>
      </dsp:txBody>
      <dsp:txXfrm>
        <a:off x="196857" y="1600096"/>
        <a:ext cx="1661427" cy="1083428"/>
      </dsp:txXfrm>
    </dsp:sp>
    <dsp:sp modelId="{4B93537B-D125-7746-B3EA-1D187DB4B29C}">
      <dsp:nvSpPr>
        <dsp:cNvPr id="0" name=""/>
        <dsp:cNvSpPr/>
      </dsp:nvSpPr>
      <dsp:spPr>
        <a:xfrm>
          <a:off x="1532114" y="906110"/>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538301"/>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088152"/>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Use an algorithm to solve the problem</a:t>
          </a:r>
        </a:p>
      </dsp:txBody>
      <dsp:txXfrm>
        <a:off x="2218075" y="1088152"/>
        <a:ext cx="1661427" cy="1456338"/>
      </dsp:txXfrm>
    </dsp:sp>
    <dsp:sp modelId="{D6D88F59-3C8A-A241-97D8-942DBC019078}">
      <dsp:nvSpPr>
        <dsp:cNvPr id="0" name=""/>
        <dsp:cNvSpPr/>
      </dsp:nvSpPr>
      <dsp:spPr>
        <a:xfrm>
          <a:off x="3566026" y="402816"/>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35007"/>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584859"/>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Happiness ensues</a:t>
          </a:r>
        </a:p>
      </dsp:txBody>
      <dsp:txXfrm>
        <a:off x="4251987" y="584859"/>
        <a:ext cx="1661427" cy="1456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041594"/>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96857" y="1600096"/>
          <a:ext cx="1661427" cy="108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Turn a real-world problem into a formal problem</a:t>
          </a:r>
        </a:p>
      </dsp:txBody>
      <dsp:txXfrm>
        <a:off x="196857" y="1600096"/>
        <a:ext cx="1661427" cy="1083428"/>
      </dsp:txXfrm>
    </dsp:sp>
    <dsp:sp modelId="{4B93537B-D125-7746-B3EA-1D187DB4B29C}">
      <dsp:nvSpPr>
        <dsp:cNvPr id="0" name=""/>
        <dsp:cNvSpPr/>
      </dsp:nvSpPr>
      <dsp:spPr>
        <a:xfrm>
          <a:off x="1532114" y="906110"/>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538301"/>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088152"/>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Use an algorithm to solve the problem</a:t>
          </a:r>
        </a:p>
      </dsp:txBody>
      <dsp:txXfrm>
        <a:off x="2218075" y="1088152"/>
        <a:ext cx="1661427" cy="1456338"/>
      </dsp:txXfrm>
    </dsp:sp>
    <dsp:sp modelId="{D6D88F59-3C8A-A241-97D8-942DBC019078}">
      <dsp:nvSpPr>
        <dsp:cNvPr id="0" name=""/>
        <dsp:cNvSpPr/>
      </dsp:nvSpPr>
      <dsp:spPr>
        <a:xfrm>
          <a:off x="3566026" y="402816"/>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35007"/>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584859"/>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Happiness ensues</a:t>
          </a:r>
        </a:p>
      </dsp:txBody>
      <dsp:txXfrm>
        <a:off x="4251987" y="584859"/>
        <a:ext cx="1661427" cy="14563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041594"/>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96857" y="1600096"/>
          <a:ext cx="1661427" cy="108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Turn a real-world problem into a formal problem</a:t>
          </a:r>
        </a:p>
      </dsp:txBody>
      <dsp:txXfrm>
        <a:off x="196857" y="1600096"/>
        <a:ext cx="1661427" cy="1083428"/>
      </dsp:txXfrm>
    </dsp:sp>
    <dsp:sp modelId="{4B93537B-D125-7746-B3EA-1D187DB4B29C}">
      <dsp:nvSpPr>
        <dsp:cNvPr id="0" name=""/>
        <dsp:cNvSpPr/>
      </dsp:nvSpPr>
      <dsp:spPr>
        <a:xfrm>
          <a:off x="1532114" y="906110"/>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538301"/>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088152"/>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Use an algorithm to solve the problem</a:t>
          </a:r>
        </a:p>
      </dsp:txBody>
      <dsp:txXfrm>
        <a:off x="2218075" y="1088152"/>
        <a:ext cx="1661427" cy="1456338"/>
      </dsp:txXfrm>
    </dsp:sp>
    <dsp:sp modelId="{D6D88F59-3C8A-A241-97D8-942DBC019078}">
      <dsp:nvSpPr>
        <dsp:cNvPr id="0" name=""/>
        <dsp:cNvSpPr/>
      </dsp:nvSpPr>
      <dsp:spPr>
        <a:xfrm>
          <a:off x="3566026" y="402816"/>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35007"/>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584859"/>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Happiness ensues</a:t>
          </a:r>
        </a:p>
      </dsp:txBody>
      <dsp:txXfrm>
        <a:off x="4251987" y="584859"/>
        <a:ext cx="1661427" cy="1456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041594"/>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96857" y="1600096"/>
          <a:ext cx="1661427" cy="108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Turn a real-world problem into a formal problem</a:t>
          </a:r>
        </a:p>
      </dsp:txBody>
      <dsp:txXfrm>
        <a:off x="196857" y="1600096"/>
        <a:ext cx="1661427" cy="1083428"/>
      </dsp:txXfrm>
    </dsp:sp>
    <dsp:sp modelId="{4B93537B-D125-7746-B3EA-1D187DB4B29C}">
      <dsp:nvSpPr>
        <dsp:cNvPr id="0" name=""/>
        <dsp:cNvSpPr/>
      </dsp:nvSpPr>
      <dsp:spPr>
        <a:xfrm>
          <a:off x="1532114" y="906110"/>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538301"/>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088152"/>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Use an algorithm to solve the problem</a:t>
          </a:r>
        </a:p>
      </dsp:txBody>
      <dsp:txXfrm>
        <a:off x="2218075" y="1088152"/>
        <a:ext cx="1661427" cy="1456338"/>
      </dsp:txXfrm>
    </dsp:sp>
    <dsp:sp modelId="{D6D88F59-3C8A-A241-97D8-942DBC019078}">
      <dsp:nvSpPr>
        <dsp:cNvPr id="0" name=""/>
        <dsp:cNvSpPr/>
      </dsp:nvSpPr>
      <dsp:spPr>
        <a:xfrm>
          <a:off x="3566026" y="402816"/>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35007"/>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584859"/>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Happiness ensues</a:t>
          </a:r>
        </a:p>
      </dsp:txBody>
      <dsp:txXfrm>
        <a:off x="4251987" y="584859"/>
        <a:ext cx="1661427" cy="14563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106696"/>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84163" y="1680599"/>
          <a:ext cx="1661427" cy="82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Turn a real-world problem into a formal problem</a:t>
          </a:r>
        </a:p>
      </dsp:txBody>
      <dsp:txXfrm>
        <a:off x="184163" y="1680599"/>
        <a:ext cx="1661427" cy="823020"/>
      </dsp:txXfrm>
    </dsp:sp>
    <dsp:sp modelId="{4B93537B-D125-7746-B3EA-1D187DB4B29C}">
      <dsp:nvSpPr>
        <dsp:cNvPr id="0" name=""/>
        <dsp:cNvSpPr/>
      </dsp:nvSpPr>
      <dsp:spPr>
        <a:xfrm>
          <a:off x="1532114" y="971212"/>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603403"/>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153254"/>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Use an algorithm to solve the problem</a:t>
          </a:r>
        </a:p>
      </dsp:txBody>
      <dsp:txXfrm>
        <a:off x="2218075" y="1153254"/>
        <a:ext cx="1661427" cy="1456338"/>
      </dsp:txXfrm>
    </dsp:sp>
    <dsp:sp modelId="{D6D88F59-3C8A-A241-97D8-942DBC019078}">
      <dsp:nvSpPr>
        <dsp:cNvPr id="0" name=""/>
        <dsp:cNvSpPr/>
      </dsp:nvSpPr>
      <dsp:spPr>
        <a:xfrm>
          <a:off x="3566026" y="467918"/>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100109"/>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649961"/>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10223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Happiness ensues</a:t>
          </a:r>
        </a:p>
      </dsp:txBody>
      <dsp:txXfrm>
        <a:off x="4251987" y="649961"/>
        <a:ext cx="1661427" cy="14563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55133-6D21-9E47-973F-FB52837CCE65}">
      <dsp:nvSpPr>
        <dsp:cNvPr id="0" name=""/>
        <dsp:cNvSpPr/>
      </dsp:nvSpPr>
      <dsp:spPr>
        <a:xfrm rot="5400000">
          <a:off x="368776" y="1106696"/>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6D24A-A863-9541-A24E-610775E460A9}">
      <dsp:nvSpPr>
        <dsp:cNvPr id="0" name=""/>
        <dsp:cNvSpPr/>
      </dsp:nvSpPr>
      <dsp:spPr>
        <a:xfrm>
          <a:off x="184163" y="1680599"/>
          <a:ext cx="1661427" cy="82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Turn a real-world problem into a formal problem</a:t>
          </a:r>
        </a:p>
      </dsp:txBody>
      <dsp:txXfrm>
        <a:off x="184163" y="1680599"/>
        <a:ext cx="1661427" cy="823020"/>
      </dsp:txXfrm>
    </dsp:sp>
    <dsp:sp modelId="{4B93537B-D125-7746-B3EA-1D187DB4B29C}">
      <dsp:nvSpPr>
        <dsp:cNvPr id="0" name=""/>
        <dsp:cNvSpPr/>
      </dsp:nvSpPr>
      <dsp:spPr>
        <a:xfrm>
          <a:off x="1532114" y="971212"/>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62856-1A56-5241-B4CB-892CFC5FC076}">
      <dsp:nvSpPr>
        <dsp:cNvPr id="0" name=""/>
        <dsp:cNvSpPr/>
      </dsp:nvSpPr>
      <dsp:spPr>
        <a:xfrm rot="5400000">
          <a:off x="2402688" y="603403"/>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1F395-E8F5-7147-8643-69344096194E}">
      <dsp:nvSpPr>
        <dsp:cNvPr id="0" name=""/>
        <dsp:cNvSpPr/>
      </dsp:nvSpPr>
      <dsp:spPr>
        <a:xfrm>
          <a:off x="2218075" y="1153254"/>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Use an algorithm to solve the problem</a:t>
          </a:r>
        </a:p>
      </dsp:txBody>
      <dsp:txXfrm>
        <a:off x="2218075" y="1153254"/>
        <a:ext cx="1661427" cy="1456338"/>
      </dsp:txXfrm>
    </dsp:sp>
    <dsp:sp modelId="{D6D88F59-3C8A-A241-97D8-942DBC019078}">
      <dsp:nvSpPr>
        <dsp:cNvPr id="0" name=""/>
        <dsp:cNvSpPr/>
      </dsp:nvSpPr>
      <dsp:spPr>
        <a:xfrm>
          <a:off x="3566026" y="467918"/>
          <a:ext cx="313476" cy="31347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47FAF-E7B2-024E-AA29-1599E32965B1}">
      <dsp:nvSpPr>
        <dsp:cNvPr id="0" name=""/>
        <dsp:cNvSpPr/>
      </dsp:nvSpPr>
      <dsp:spPr>
        <a:xfrm rot="5400000">
          <a:off x="4436600" y="100109"/>
          <a:ext cx="1105960" cy="184029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4ECDA-00EE-464A-9329-165CC9A61CE5}">
      <dsp:nvSpPr>
        <dsp:cNvPr id="0" name=""/>
        <dsp:cNvSpPr/>
      </dsp:nvSpPr>
      <dsp:spPr>
        <a:xfrm>
          <a:off x="4251987" y="649961"/>
          <a:ext cx="1661427" cy="1456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1022350">
            <a:lnSpc>
              <a:spcPct val="90000"/>
            </a:lnSpc>
            <a:spcBef>
              <a:spcPct val="0"/>
            </a:spcBef>
            <a:spcAft>
              <a:spcPct val="35000"/>
            </a:spcAft>
            <a:buNone/>
          </a:pPr>
          <a:r>
            <a:rPr lang="en-US" sz="1700" kern="1200" dirty="0">
              <a:solidFill>
                <a:prstClr val="black">
                  <a:hueOff val="0"/>
                  <a:satOff val="0"/>
                  <a:lumOff val="0"/>
                  <a:alphaOff val="0"/>
                </a:prstClr>
              </a:solidFill>
              <a:latin typeface="Calibri" panose="020F0502020204030204"/>
              <a:ea typeface="+mn-ea"/>
              <a:cs typeface="+mn-cs"/>
            </a:rPr>
            <a:t>Happiness –or something– ensues</a:t>
          </a:r>
        </a:p>
      </dsp:txBody>
      <dsp:txXfrm>
        <a:off x="4251987" y="649961"/>
        <a:ext cx="1661427" cy="14563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B228F-62EF-0346-BC13-7FFBA263D63E}" type="datetimeFigureOut">
              <a:rPr lang="en-US" smtClean="0"/>
              <a:t>1/9/23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86D429-0E41-4C44-B56A-B22D936C6E90}" type="slidenum">
              <a:rPr lang="en-US" smtClean="0"/>
              <a:t>‹#›</a:t>
            </a:fld>
            <a:endParaRPr lang="en-US"/>
          </a:p>
        </p:txBody>
      </p:sp>
    </p:spTree>
    <p:extLst>
      <p:ext uri="{BB962C8B-B14F-4D97-AF65-F5344CB8AC3E}">
        <p14:creationId xmlns:p14="http://schemas.microsoft.com/office/powerpoint/2010/main" val="254428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CDBD4-023F-1141-9026-843AA8E8DE3B}" type="datetimeFigureOut">
              <a:rPr lang="en-US" smtClean="0"/>
              <a:t>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589D3-3AF1-8A4E-B826-2981C3C48FDF}" type="slidenum">
              <a:rPr lang="en-US" smtClean="0"/>
              <a:t>‹#›</a:t>
            </a:fld>
            <a:endParaRPr lang="en-US"/>
          </a:p>
        </p:txBody>
      </p:sp>
    </p:spTree>
    <p:extLst>
      <p:ext uri="{BB962C8B-B14F-4D97-AF65-F5344CB8AC3E}">
        <p14:creationId xmlns:p14="http://schemas.microsoft.com/office/powerpoint/2010/main" val="178833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a:t>
            </a:fld>
            <a:endParaRPr lang="en-US"/>
          </a:p>
        </p:txBody>
      </p:sp>
    </p:spTree>
    <p:extLst>
      <p:ext uri="{BB962C8B-B14F-4D97-AF65-F5344CB8AC3E}">
        <p14:creationId xmlns:p14="http://schemas.microsoft.com/office/powerpoint/2010/main" val="54303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15</a:t>
            </a:fld>
            <a:endParaRPr lang="en-US"/>
          </a:p>
        </p:txBody>
      </p:sp>
    </p:spTree>
    <p:extLst>
      <p:ext uri="{BB962C8B-B14F-4D97-AF65-F5344CB8AC3E}">
        <p14:creationId xmlns:p14="http://schemas.microsoft.com/office/powerpoint/2010/main" val="524389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16</a:t>
            </a:fld>
            <a:endParaRPr lang="en-US"/>
          </a:p>
        </p:txBody>
      </p:sp>
    </p:spTree>
    <p:extLst>
      <p:ext uri="{BB962C8B-B14F-4D97-AF65-F5344CB8AC3E}">
        <p14:creationId xmlns:p14="http://schemas.microsoft.com/office/powerpoint/2010/main" val="799626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18</a:t>
            </a:fld>
            <a:endParaRPr lang="en-US"/>
          </a:p>
        </p:txBody>
      </p:sp>
    </p:spTree>
    <p:extLst>
      <p:ext uri="{BB962C8B-B14F-4D97-AF65-F5344CB8AC3E}">
        <p14:creationId xmlns:p14="http://schemas.microsoft.com/office/powerpoint/2010/main" val="144978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19</a:t>
            </a:fld>
            <a:endParaRPr lang="en-US"/>
          </a:p>
        </p:txBody>
      </p:sp>
    </p:spTree>
    <p:extLst>
      <p:ext uri="{BB962C8B-B14F-4D97-AF65-F5344CB8AC3E}">
        <p14:creationId xmlns:p14="http://schemas.microsoft.com/office/powerpoint/2010/main" val="129279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21</a:t>
            </a:fld>
            <a:endParaRPr lang="en-US"/>
          </a:p>
        </p:txBody>
      </p:sp>
    </p:spTree>
    <p:extLst>
      <p:ext uri="{BB962C8B-B14F-4D97-AF65-F5344CB8AC3E}">
        <p14:creationId xmlns:p14="http://schemas.microsoft.com/office/powerpoint/2010/main" val="2103290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22</a:t>
            </a:fld>
            <a:endParaRPr lang="en-US"/>
          </a:p>
        </p:txBody>
      </p:sp>
    </p:spTree>
    <p:extLst>
      <p:ext uri="{BB962C8B-B14F-4D97-AF65-F5344CB8AC3E}">
        <p14:creationId xmlns:p14="http://schemas.microsoft.com/office/powerpoint/2010/main" val="1617725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23</a:t>
            </a:fld>
            <a:endParaRPr lang="en-US"/>
          </a:p>
        </p:txBody>
      </p:sp>
    </p:spTree>
    <p:extLst>
      <p:ext uri="{BB962C8B-B14F-4D97-AF65-F5344CB8AC3E}">
        <p14:creationId xmlns:p14="http://schemas.microsoft.com/office/powerpoint/2010/main" val="375462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589D3-3AF1-8A4E-B826-2981C3C48FDF}" type="slidenum">
              <a:rPr lang="en-US" smtClean="0"/>
              <a:t>24</a:t>
            </a:fld>
            <a:endParaRPr lang="en-US"/>
          </a:p>
        </p:txBody>
      </p:sp>
    </p:spTree>
    <p:extLst>
      <p:ext uri="{BB962C8B-B14F-4D97-AF65-F5344CB8AC3E}">
        <p14:creationId xmlns:p14="http://schemas.microsoft.com/office/powerpoint/2010/main" val="203201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26</a:t>
            </a:fld>
            <a:endParaRPr lang="en-US"/>
          </a:p>
        </p:txBody>
      </p:sp>
    </p:spTree>
    <p:extLst>
      <p:ext uri="{BB962C8B-B14F-4D97-AF65-F5344CB8AC3E}">
        <p14:creationId xmlns:p14="http://schemas.microsoft.com/office/powerpoint/2010/main" val="316739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27</a:t>
            </a:fld>
            <a:endParaRPr lang="en-US"/>
          </a:p>
        </p:txBody>
      </p:sp>
    </p:spTree>
    <p:extLst>
      <p:ext uri="{BB962C8B-B14F-4D97-AF65-F5344CB8AC3E}">
        <p14:creationId xmlns:p14="http://schemas.microsoft.com/office/powerpoint/2010/main" val="126784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b609eb106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0b609eb106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10b609eb106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28</a:t>
            </a:fld>
            <a:endParaRPr lang="en-US"/>
          </a:p>
        </p:txBody>
      </p:sp>
    </p:spTree>
    <p:extLst>
      <p:ext uri="{BB962C8B-B14F-4D97-AF65-F5344CB8AC3E}">
        <p14:creationId xmlns:p14="http://schemas.microsoft.com/office/powerpoint/2010/main" val="162664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29</a:t>
            </a:fld>
            <a:endParaRPr lang="en-US"/>
          </a:p>
        </p:txBody>
      </p:sp>
    </p:spTree>
    <p:extLst>
      <p:ext uri="{BB962C8B-B14F-4D97-AF65-F5344CB8AC3E}">
        <p14:creationId xmlns:p14="http://schemas.microsoft.com/office/powerpoint/2010/main" val="1537974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31</a:t>
            </a:fld>
            <a:endParaRPr lang="en-US"/>
          </a:p>
        </p:txBody>
      </p:sp>
    </p:spTree>
    <p:extLst>
      <p:ext uri="{BB962C8B-B14F-4D97-AF65-F5344CB8AC3E}">
        <p14:creationId xmlns:p14="http://schemas.microsoft.com/office/powerpoint/2010/main" val="271256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32</a:t>
            </a:fld>
            <a:endParaRPr lang="en-US"/>
          </a:p>
        </p:txBody>
      </p:sp>
    </p:spTree>
    <p:extLst>
      <p:ext uri="{BB962C8B-B14F-4D97-AF65-F5344CB8AC3E}">
        <p14:creationId xmlns:p14="http://schemas.microsoft.com/office/powerpoint/2010/main" val="91349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33</a:t>
            </a:fld>
            <a:endParaRPr lang="en-US"/>
          </a:p>
        </p:txBody>
      </p:sp>
    </p:spTree>
    <p:extLst>
      <p:ext uri="{BB962C8B-B14F-4D97-AF65-F5344CB8AC3E}">
        <p14:creationId xmlns:p14="http://schemas.microsoft.com/office/powerpoint/2010/main" val="172191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34</a:t>
            </a:fld>
            <a:endParaRPr lang="en-US"/>
          </a:p>
        </p:txBody>
      </p:sp>
    </p:spTree>
    <p:extLst>
      <p:ext uri="{BB962C8B-B14F-4D97-AF65-F5344CB8AC3E}">
        <p14:creationId xmlns:p14="http://schemas.microsoft.com/office/powerpoint/2010/main" val="358865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35</a:t>
            </a:fld>
            <a:endParaRPr lang="en-US"/>
          </a:p>
        </p:txBody>
      </p:sp>
    </p:spTree>
    <p:extLst>
      <p:ext uri="{BB962C8B-B14F-4D97-AF65-F5344CB8AC3E}">
        <p14:creationId xmlns:p14="http://schemas.microsoft.com/office/powerpoint/2010/main" val="1962650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40</a:t>
            </a:fld>
            <a:endParaRPr lang="en-US"/>
          </a:p>
        </p:txBody>
      </p:sp>
    </p:spTree>
    <p:extLst>
      <p:ext uri="{BB962C8B-B14F-4D97-AF65-F5344CB8AC3E}">
        <p14:creationId xmlns:p14="http://schemas.microsoft.com/office/powerpoint/2010/main" val="78093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44</a:t>
            </a:fld>
            <a:endParaRPr lang="es-ES_tradnl"/>
          </a:p>
        </p:txBody>
      </p:sp>
    </p:spTree>
    <p:extLst>
      <p:ext uri="{BB962C8B-B14F-4D97-AF65-F5344CB8AC3E}">
        <p14:creationId xmlns:p14="http://schemas.microsoft.com/office/powerpoint/2010/main" val="63867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45</a:t>
            </a:fld>
            <a:endParaRPr lang="es-ES_tradnl"/>
          </a:p>
        </p:txBody>
      </p:sp>
    </p:spTree>
    <p:extLst>
      <p:ext uri="{BB962C8B-B14F-4D97-AF65-F5344CB8AC3E}">
        <p14:creationId xmlns:p14="http://schemas.microsoft.com/office/powerpoint/2010/main" val="286184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2589D3-3AF1-8A4E-B826-2981C3C48FDF}" type="slidenum">
              <a:rPr lang="en-US" smtClean="0"/>
              <a:t>5</a:t>
            </a:fld>
            <a:endParaRPr lang="en-US"/>
          </a:p>
        </p:txBody>
      </p:sp>
    </p:spTree>
    <p:extLst>
      <p:ext uri="{BB962C8B-B14F-4D97-AF65-F5344CB8AC3E}">
        <p14:creationId xmlns:p14="http://schemas.microsoft.com/office/powerpoint/2010/main" val="475610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46</a:t>
            </a:fld>
            <a:endParaRPr lang="es-ES_tradnl"/>
          </a:p>
        </p:txBody>
      </p:sp>
    </p:spTree>
    <p:extLst>
      <p:ext uri="{BB962C8B-B14F-4D97-AF65-F5344CB8AC3E}">
        <p14:creationId xmlns:p14="http://schemas.microsoft.com/office/powerpoint/2010/main" val="5603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49</a:t>
            </a:fld>
            <a:endParaRPr lang="es-ES_tradnl"/>
          </a:p>
        </p:txBody>
      </p:sp>
    </p:spTree>
    <p:extLst>
      <p:ext uri="{BB962C8B-B14F-4D97-AF65-F5344CB8AC3E}">
        <p14:creationId xmlns:p14="http://schemas.microsoft.com/office/powerpoint/2010/main" val="1718982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50</a:t>
            </a:fld>
            <a:endParaRPr lang="es-ES_tradnl"/>
          </a:p>
        </p:txBody>
      </p:sp>
    </p:spTree>
    <p:extLst>
      <p:ext uri="{BB962C8B-B14F-4D97-AF65-F5344CB8AC3E}">
        <p14:creationId xmlns:p14="http://schemas.microsoft.com/office/powerpoint/2010/main" val="1364233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51</a:t>
            </a:fld>
            <a:endParaRPr lang="es-ES_tradnl"/>
          </a:p>
        </p:txBody>
      </p:sp>
    </p:spTree>
    <p:extLst>
      <p:ext uri="{BB962C8B-B14F-4D97-AF65-F5344CB8AC3E}">
        <p14:creationId xmlns:p14="http://schemas.microsoft.com/office/powerpoint/2010/main" val="1686271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52</a:t>
            </a:fld>
            <a:endParaRPr lang="es-ES_tradnl"/>
          </a:p>
        </p:txBody>
      </p:sp>
    </p:spTree>
    <p:extLst>
      <p:ext uri="{BB962C8B-B14F-4D97-AF65-F5344CB8AC3E}">
        <p14:creationId xmlns:p14="http://schemas.microsoft.com/office/powerpoint/2010/main" val="3518710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53</a:t>
            </a:fld>
            <a:endParaRPr lang="es-ES_tradnl"/>
          </a:p>
        </p:txBody>
      </p:sp>
    </p:spTree>
    <p:extLst>
      <p:ext uri="{BB962C8B-B14F-4D97-AF65-F5344CB8AC3E}">
        <p14:creationId xmlns:p14="http://schemas.microsoft.com/office/powerpoint/2010/main" val="573974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54</a:t>
            </a:fld>
            <a:endParaRPr lang="es-ES_tradnl"/>
          </a:p>
        </p:txBody>
      </p:sp>
    </p:spTree>
    <p:extLst>
      <p:ext uri="{BB962C8B-B14F-4D97-AF65-F5344CB8AC3E}">
        <p14:creationId xmlns:p14="http://schemas.microsoft.com/office/powerpoint/2010/main" val="24215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55</a:t>
            </a:fld>
            <a:endParaRPr lang="es-ES_tradnl"/>
          </a:p>
        </p:txBody>
      </p:sp>
    </p:spTree>
    <p:extLst>
      <p:ext uri="{BB962C8B-B14F-4D97-AF65-F5344CB8AC3E}">
        <p14:creationId xmlns:p14="http://schemas.microsoft.com/office/powerpoint/2010/main" val="3848934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58</a:t>
            </a:fld>
            <a:endParaRPr lang="en-US"/>
          </a:p>
        </p:txBody>
      </p:sp>
    </p:spTree>
    <p:extLst>
      <p:ext uri="{BB962C8B-B14F-4D97-AF65-F5344CB8AC3E}">
        <p14:creationId xmlns:p14="http://schemas.microsoft.com/office/powerpoint/2010/main" val="4190125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6A2D57A-582C-9643-A21E-37AE5B935FA3}" type="slidenum">
              <a:rPr lang="es-ES_tradnl" smtClean="0"/>
              <a:t>59</a:t>
            </a:fld>
            <a:endParaRPr lang="es-ES_tradnl"/>
          </a:p>
        </p:txBody>
      </p:sp>
    </p:spTree>
    <p:extLst>
      <p:ext uri="{BB962C8B-B14F-4D97-AF65-F5344CB8AC3E}">
        <p14:creationId xmlns:p14="http://schemas.microsoft.com/office/powerpoint/2010/main" val="250221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a:t>
            </a:fld>
            <a:endParaRPr lang="en-US"/>
          </a:p>
        </p:txBody>
      </p:sp>
    </p:spTree>
    <p:extLst>
      <p:ext uri="{BB962C8B-B14F-4D97-AF65-F5344CB8AC3E}">
        <p14:creationId xmlns:p14="http://schemas.microsoft.com/office/powerpoint/2010/main" val="1132808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61</a:t>
            </a:fld>
            <a:endParaRPr lang="en-US"/>
          </a:p>
        </p:txBody>
      </p:sp>
    </p:spTree>
    <p:extLst>
      <p:ext uri="{BB962C8B-B14F-4D97-AF65-F5344CB8AC3E}">
        <p14:creationId xmlns:p14="http://schemas.microsoft.com/office/powerpoint/2010/main" val="337557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62</a:t>
            </a:fld>
            <a:endParaRPr lang="en-US"/>
          </a:p>
        </p:txBody>
      </p:sp>
    </p:spTree>
    <p:extLst>
      <p:ext uri="{BB962C8B-B14F-4D97-AF65-F5344CB8AC3E}">
        <p14:creationId xmlns:p14="http://schemas.microsoft.com/office/powerpoint/2010/main" val="1347122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some sense, the grade-school multiplication algorithm</a:t>
            </a:r>
            <a:r>
              <a:rPr lang="en-US" baseline="0" dirty="0"/>
              <a:t> is the ultimate “algorithm!”</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63</a:t>
            </a:fld>
            <a:endParaRPr lang="en-US"/>
          </a:p>
        </p:txBody>
      </p:sp>
    </p:spTree>
    <p:extLst>
      <p:ext uri="{BB962C8B-B14F-4D97-AF65-F5344CB8AC3E}">
        <p14:creationId xmlns:p14="http://schemas.microsoft.com/office/powerpoint/2010/main" val="58370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64</a:t>
            </a:fld>
            <a:endParaRPr lang="en-US"/>
          </a:p>
        </p:txBody>
      </p:sp>
    </p:spTree>
    <p:extLst>
      <p:ext uri="{BB962C8B-B14F-4D97-AF65-F5344CB8AC3E}">
        <p14:creationId xmlns:p14="http://schemas.microsoft.com/office/powerpoint/2010/main" val="1559327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65</a:t>
            </a:fld>
            <a:endParaRPr lang="en-US"/>
          </a:p>
        </p:txBody>
      </p:sp>
    </p:spTree>
    <p:extLst>
      <p:ext uri="{BB962C8B-B14F-4D97-AF65-F5344CB8AC3E}">
        <p14:creationId xmlns:p14="http://schemas.microsoft.com/office/powerpoint/2010/main" val="1662536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66</a:t>
            </a:fld>
            <a:endParaRPr lang="en-US"/>
          </a:p>
        </p:txBody>
      </p:sp>
    </p:spTree>
    <p:extLst>
      <p:ext uri="{BB962C8B-B14F-4D97-AF65-F5344CB8AC3E}">
        <p14:creationId xmlns:p14="http://schemas.microsoft.com/office/powerpoint/2010/main" val="166691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67</a:t>
            </a:fld>
            <a:endParaRPr lang="en-US"/>
          </a:p>
        </p:txBody>
      </p:sp>
    </p:spTree>
    <p:extLst>
      <p:ext uri="{BB962C8B-B14F-4D97-AF65-F5344CB8AC3E}">
        <p14:creationId xmlns:p14="http://schemas.microsoft.com/office/powerpoint/2010/main" val="185679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69</a:t>
            </a:fld>
            <a:endParaRPr lang="en-US"/>
          </a:p>
        </p:txBody>
      </p:sp>
    </p:spTree>
    <p:extLst>
      <p:ext uri="{BB962C8B-B14F-4D97-AF65-F5344CB8AC3E}">
        <p14:creationId xmlns:p14="http://schemas.microsoft.com/office/powerpoint/2010/main" val="622637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totally</a:t>
            </a:r>
            <a:r>
              <a:rPr lang="en-US" baseline="0" dirty="0"/>
              <a:t> takes me less than 30 seconds to multiply two 500-digit numbers</a:t>
            </a:r>
            <a:r>
              <a:rPr lang="mr-IN" baseline="0" dirty="0"/>
              <a:t>…</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70</a:t>
            </a:fld>
            <a:endParaRPr lang="en-US"/>
          </a:p>
        </p:txBody>
      </p:sp>
    </p:spTree>
    <p:extLst>
      <p:ext uri="{BB962C8B-B14F-4D97-AF65-F5344CB8AC3E}">
        <p14:creationId xmlns:p14="http://schemas.microsoft.com/office/powerpoint/2010/main" val="1034011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totally</a:t>
            </a:r>
            <a:r>
              <a:rPr lang="en-US" baseline="0" dirty="0"/>
              <a:t> takes me less than 30 seconds to multiply two 500-digit numbers</a:t>
            </a:r>
            <a:r>
              <a:rPr lang="mr-IN" baseline="0" dirty="0"/>
              <a:t>…</a:t>
            </a:r>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71</a:t>
            </a:fld>
            <a:endParaRPr lang="en-US"/>
          </a:p>
        </p:txBody>
      </p:sp>
    </p:spTree>
    <p:extLst>
      <p:ext uri="{BB962C8B-B14F-4D97-AF65-F5344CB8AC3E}">
        <p14:creationId xmlns:p14="http://schemas.microsoft.com/office/powerpoint/2010/main" val="18374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9</a:t>
            </a:fld>
            <a:endParaRPr lang="en-US"/>
          </a:p>
        </p:txBody>
      </p:sp>
    </p:spTree>
    <p:extLst>
      <p:ext uri="{BB962C8B-B14F-4D97-AF65-F5344CB8AC3E}">
        <p14:creationId xmlns:p14="http://schemas.microsoft.com/office/powerpoint/2010/main" val="959412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72</a:t>
            </a:fld>
            <a:endParaRPr lang="en-US"/>
          </a:p>
        </p:txBody>
      </p:sp>
    </p:spTree>
    <p:extLst>
      <p:ext uri="{BB962C8B-B14F-4D97-AF65-F5344CB8AC3E}">
        <p14:creationId xmlns:p14="http://schemas.microsoft.com/office/powerpoint/2010/main" val="2122655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74</a:t>
            </a:fld>
            <a:endParaRPr lang="en-US"/>
          </a:p>
        </p:txBody>
      </p:sp>
    </p:spTree>
    <p:extLst>
      <p:ext uri="{BB962C8B-B14F-4D97-AF65-F5344CB8AC3E}">
        <p14:creationId xmlns:p14="http://schemas.microsoft.com/office/powerpoint/2010/main" val="1011196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75</a:t>
            </a:fld>
            <a:endParaRPr lang="en-US"/>
          </a:p>
        </p:txBody>
      </p:sp>
    </p:spTree>
    <p:extLst>
      <p:ext uri="{BB962C8B-B14F-4D97-AF65-F5344CB8AC3E}">
        <p14:creationId xmlns:p14="http://schemas.microsoft.com/office/powerpoint/2010/main" val="2137913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76</a:t>
            </a:fld>
            <a:endParaRPr lang="en-US"/>
          </a:p>
        </p:txBody>
      </p:sp>
    </p:spTree>
    <p:extLst>
      <p:ext uri="{BB962C8B-B14F-4D97-AF65-F5344CB8AC3E}">
        <p14:creationId xmlns:p14="http://schemas.microsoft.com/office/powerpoint/2010/main" val="219258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77</a:t>
            </a:fld>
            <a:endParaRPr lang="en-US"/>
          </a:p>
        </p:txBody>
      </p:sp>
    </p:spTree>
    <p:extLst>
      <p:ext uri="{BB962C8B-B14F-4D97-AF65-F5344CB8AC3E}">
        <p14:creationId xmlns:p14="http://schemas.microsoft.com/office/powerpoint/2010/main" val="2140314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F2589D3-3AF1-8A4E-B826-2981C3C48FDF}" type="slidenum">
              <a:rPr lang="en-US" smtClean="0"/>
              <a:t>78</a:t>
            </a:fld>
            <a:endParaRPr lang="en-US"/>
          </a:p>
        </p:txBody>
      </p:sp>
    </p:spTree>
    <p:extLst>
      <p:ext uri="{BB962C8B-B14F-4D97-AF65-F5344CB8AC3E}">
        <p14:creationId xmlns:p14="http://schemas.microsoft.com/office/powerpoint/2010/main" val="1640752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79</a:t>
            </a:fld>
            <a:endParaRPr lang="en-US"/>
          </a:p>
        </p:txBody>
      </p:sp>
    </p:spTree>
    <p:extLst>
      <p:ext uri="{BB962C8B-B14F-4D97-AF65-F5344CB8AC3E}">
        <p14:creationId xmlns:p14="http://schemas.microsoft.com/office/powerpoint/2010/main" val="1232144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81</a:t>
            </a:fld>
            <a:endParaRPr lang="en-US"/>
          </a:p>
        </p:txBody>
      </p:sp>
    </p:spTree>
    <p:extLst>
      <p:ext uri="{BB962C8B-B14F-4D97-AF65-F5344CB8AC3E}">
        <p14:creationId xmlns:p14="http://schemas.microsoft.com/office/powerpoint/2010/main" val="6667392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82</a:t>
            </a:fld>
            <a:endParaRPr lang="en-US"/>
          </a:p>
        </p:txBody>
      </p:sp>
    </p:spTree>
    <p:extLst>
      <p:ext uri="{BB962C8B-B14F-4D97-AF65-F5344CB8AC3E}">
        <p14:creationId xmlns:p14="http://schemas.microsoft.com/office/powerpoint/2010/main" val="1914915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83</a:t>
            </a:fld>
            <a:endParaRPr lang="en-US"/>
          </a:p>
        </p:txBody>
      </p:sp>
    </p:spTree>
    <p:extLst>
      <p:ext uri="{BB962C8B-B14F-4D97-AF65-F5344CB8AC3E}">
        <p14:creationId xmlns:p14="http://schemas.microsoft.com/office/powerpoint/2010/main" val="180216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10</a:t>
            </a:fld>
            <a:endParaRPr lang="en-US"/>
          </a:p>
        </p:txBody>
      </p:sp>
    </p:spTree>
    <p:extLst>
      <p:ext uri="{BB962C8B-B14F-4D97-AF65-F5344CB8AC3E}">
        <p14:creationId xmlns:p14="http://schemas.microsoft.com/office/powerpoint/2010/main" val="582416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84</a:t>
            </a:fld>
            <a:endParaRPr lang="en-US"/>
          </a:p>
        </p:txBody>
      </p:sp>
    </p:spTree>
    <p:extLst>
      <p:ext uri="{BB962C8B-B14F-4D97-AF65-F5344CB8AC3E}">
        <p14:creationId xmlns:p14="http://schemas.microsoft.com/office/powerpoint/2010/main" val="941597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85</a:t>
            </a:fld>
            <a:endParaRPr lang="en-US"/>
          </a:p>
        </p:txBody>
      </p:sp>
    </p:spTree>
    <p:extLst>
      <p:ext uri="{BB962C8B-B14F-4D97-AF65-F5344CB8AC3E}">
        <p14:creationId xmlns:p14="http://schemas.microsoft.com/office/powerpoint/2010/main" val="1850220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86</a:t>
            </a:fld>
            <a:endParaRPr lang="en-US"/>
          </a:p>
        </p:txBody>
      </p:sp>
    </p:spTree>
    <p:extLst>
      <p:ext uri="{BB962C8B-B14F-4D97-AF65-F5344CB8AC3E}">
        <p14:creationId xmlns:p14="http://schemas.microsoft.com/office/powerpoint/2010/main" val="3137614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87</a:t>
            </a:fld>
            <a:endParaRPr lang="en-US"/>
          </a:p>
        </p:txBody>
      </p:sp>
    </p:spTree>
    <p:extLst>
      <p:ext uri="{BB962C8B-B14F-4D97-AF65-F5344CB8AC3E}">
        <p14:creationId xmlns:p14="http://schemas.microsoft.com/office/powerpoint/2010/main" val="615196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88</a:t>
            </a:fld>
            <a:endParaRPr lang="en-US"/>
          </a:p>
        </p:txBody>
      </p:sp>
    </p:spTree>
    <p:extLst>
      <p:ext uri="{BB962C8B-B14F-4D97-AF65-F5344CB8AC3E}">
        <p14:creationId xmlns:p14="http://schemas.microsoft.com/office/powerpoint/2010/main" val="16136516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89</a:t>
            </a:fld>
            <a:endParaRPr lang="en-US"/>
          </a:p>
        </p:txBody>
      </p:sp>
    </p:spTree>
    <p:extLst>
      <p:ext uri="{BB962C8B-B14F-4D97-AF65-F5344CB8AC3E}">
        <p14:creationId xmlns:p14="http://schemas.microsoft.com/office/powerpoint/2010/main" val="1929464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90</a:t>
            </a:fld>
            <a:endParaRPr lang="en-US"/>
          </a:p>
        </p:txBody>
      </p:sp>
    </p:spTree>
    <p:extLst>
      <p:ext uri="{BB962C8B-B14F-4D97-AF65-F5344CB8AC3E}">
        <p14:creationId xmlns:p14="http://schemas.microsoft.com/office/powerpoint/2010/main" val="1707969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91</a:t>
            </a:fld>
            <a:endParaRPr lang="en-US"/>
          </a:p>
        </p:txBody>
      </p:sp>
    </p:spTree>
    <p:extLst>
      <p:ext uri="{BB962C8B-B14F-4D97-AF65-F5344CB8AC3E}">
        <p14:creationId xmlns:p14="http://schemas.microsoft.com/office/powerpoint/2010/main" val="1869809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92</a:t>
            </a:fld>
            <a:endParaRPr lang="en-US"/>
          </a:p>
        </p:txBody>
      </p:sp>
    </p:spTree>
    <p:extLst>
      <p:ext uri="{BB962C8B-B14F-4D97-AF65-F5344CB8AC3E}">
        <p14:creationId xmlns:p14="http://schemas.microsoft.com/office/powerpoint/2010/main" val="425275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93</a:t>
            </a:fld>
            <a:endParaRPr lang="en-US"/>
          </a:p>
        </p:txBody>
      </p:sp>
    </p:spTree>
    <p:extLst>
      <p:ext uri="{BB962C8B-B14F-4D97-AF65-F5344CB8AC3E}">
        <p14:creationId xmlns:p14="http://schemas.microsoft.com/office/powerpoint/2010/main" val="167213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11</a:t>
            </a:fld>
            <a:endParaRPr lang="en-US"/>
          </a:p>
        </p:txBody>
      </p:sp>
    </p:spTree>
    <p:extLst>
      <p:ext uri="{BB962C8B-B14F-4D97-AF65-F5344CB8AC3E}">
        <p14:creationId xmlns:p14="http://schemas.microsoft.com/office/powerpoint/2010/main" val="1625494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94</a:t>
            </a:fld>
            <a:endParaRPr lang="en-US"/>
          </a:p>
        </p:txBody>
      </p:sp>
    </p:spTree>
    <p:extLst>
      <p:ext uri="{BB962C8B-B14F-4D97-AF65-F5344CB8AC3E}">
        <p14:creationId xmlns:p14="http://schemas.microsoft.com/office/powerpoint/2010/main" val="776406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F2589D3-3AF1-8A4E-B826-2981C3C48FDF}" type="slidenum">
              <a:rPr lang="en-US" smtClean="0"/>
              <a:t>95</a:t>
            </a:fld>
            <a:endParaRPr lang="en-US"/>
          </a:p>
        </p:txBody>
      </p:sp>
    </p:spTree>
    <p:extLst>
      <p:ext uri="{BB962C8B-B14F-4D97-AF65-F5344CB8AC3E}">
        <p14:creationId xmlns:p14="http://schemas.microsoft.com/office/powerpoint/2010/main" val="1272821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96</a:t>
            </a:fld>
            <a:endParaRPr lang="en-US"/>
          </a:p>
        </p:txBody>
      </p:sp>
    </p:spTree>
    <p:extLst>
      <p:ext uri="{BB962C8B-B14F-4D97-AF65-F5344CB8AC3E}">
        <p14:creationId xmlns:p14="http://schemas.microsoft.com/office/powerpoint/2010/main" val="9566164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97</a:t>
            </a:fld>
            <a:endParaRPr lang="en-US"/>
          </a:p>
        </p:txBody>
      </p:sp>
    </p:spTree>
    <p:extLst>
      <p:ext uri="{BB962C8B-B14F-4D97-AF65-F5344CB8AC3E}">
        <p14:creationId xmlns:p14="http://schemas.microsoft.com/office/powerpoint/2010/main" val="1790345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98</a:t>
            </a:fld>
            <a:endParaRPr lang="en-US"/>
          </a:p>
        </p:txBody>
      </p:sp>
    </p:spTree>
    <p:extLst>
      <p:ext uri="{BB962C8B-B14F-4D97-AF65-F5344CB8AC3E}">
        <p14:creationId xmlns:p14="http://schemas.microsoft.com/office/powerpoint/2010/main" val="9421704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2589D3-3AF1-8A4E-B826-2981C3C48FDF}" type="slidenum">
              <a:rPr lang="en-US" smtClean="0"/>
              <a:t>101</a:t>
            </a:fld>
            <a:endParaRPr lang="en-US"/>
          </a:p>
        </p:txBody>
      </p:sp>
    </p:spTree>
    <p:extLst>
      <p:ext uri="{BB962C8B-B14F-4D97-AF65-F5344CB8AC3E}">
        <p14:creationId xmlns:p14="http://schemas.microsoft.com/office/powerpoint/2010/main" val="16604396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102</a:t>
            </a:fld>
            <a:endParaRPr lang="en-US"/>
          </a:p>
        </p:txBody>
      </p:sp>
    </p:spTree>
    <p:extLst>
      <p:ext uri="{BB962C8B-B14F-4D97-AF65-F5344CB8AC3E}">
        <p14:creationId xmlns:p14="http://schemas.microsoft.com/office/powerpoint/2010/main" val="54416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13</a:t>
            </a:fld>
            <a:endParaRPr lang="en-US"/>
          </a:p>
        </p:txBody>
      </p:sp>
    </p:spTree>
    <p:extLst>
      <p:ext uri="{BB962C8B-B14F-4D97-AF65-F5344CB8AC3E}">
        <p14:creationId xmlns:p14="http://schemas.microsoft.com/office/powerpoint/2010/main" val="6004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2589D3-3AF1-8A4E-B826-2981C3C48FDF}" type="slidenum">
              <a:rPr lang="en-US" smtClean="0"/>
              <a:t>14</a:t>
            </a:fld>
            <a:endParaRPr lang="en-US"/>
          </a:p>
        </p:txBody>
      </p:sp>
    </p:spTree>
    <p:extLst>
      <p:ext uri="{BB962C8B-B14F-4D97-AF65-F5344CB8AC3E}">
        <p14:creationId xmlns:p14="http://schemas.microsoft.com/office/powerpoint/2010/main" val="197818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77A41-912C-7A43-A022-11B816D1C429}"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77A41-912C-7A43-A022-11B816D1C429}" type="datetimeFigureOut">
              <a:rPr lang="en-US" smtClean="0"/>
              <a:t>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E77A41-912C-7A43-A022-11B816D1C429}"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E77A41-912C-7A43-A022-11B816D1C429}" type="datetimeFigureOut">
              <a:rPr lang="en-US" smtClean="0"/>
              <a:t>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E77A41-912C-7A43-A022-11B816D1C429}" type="datetimeFigureOut">
              <a:rPr lang="en-US" smtClean="0"/>
              <a:t>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77A41-912C-7A43-A022-11B816D1C429}" type="datetimeFigureOut">
              <a:rPr lang="en-US" smtClean="0"/>
              <a:t>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77A41-912C-7A43-A022-11B816D1C429}"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77A41-912C-7A43-A022-11B816D1C429}" type="datetimeFigureOut">
              <a:rPr lang="en-US" smtClean="0"/>
              <a:t>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6367B-7900-C844-8C5A-7A61280C44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77A41-912C-7A43-A022-11B816D1C429}" type="datetimeFigureOut">
              <a:rPr lang="en-US" smtClean="0"/>
              <a:t>1/9/23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6367B-7900-C844-8C5A-7A61280C4404}" type="slidenum">
              <a:rPr lang="en-US" smtClean="0"/>
              <a:t>‹#›</a:t>
            </a:fld>
            <a:endParaRPr lang="en-US"/>
          </a:p>
        </p:txBody>
      </p:sp>
    </p:spTree>
    <p:extLst>
      <p:ext uri="{BB962C8B-B14F-4D97-AF65-F5344CB8AC3E}">
        <p14:creationId xmlns:p14="http://schemas.microsoft.com/office/powerpoint/2010/main" val="57059969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0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9.tiff"/></Relationships>
</file>

<file path=ppt/slides/_rels/slide10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s161-win2022-staff@lists.stanford.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3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cs161-win1920-staff@lists.stanford.ed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emf"/><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7.emf"/><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7.e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7.em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dacostan@stanford.edu"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6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tiff"/><Relationship Id="rId7"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tiff"/><Relationship Id="rId4" Type="http://schemas.openxmlformats.org/officeDocument/2006/relationships/image" Target="../media/image58.tiff"/></Relationships>
</file>

<file path=ppt/slides/_rels/slide71.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6.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tiff"/><Relationship Id="rId10" Type="http://schemas.openxmlformats.org/officeDocument/2006/relationships/image" Target="../media/image64.png"/><Relationship Id="rId4" Type="http://schemas.openxmlformats.org/officeDocument/2006/relationships/image" Target="../media/image63.tiff"/><Relationship Id="rId9" Type="http://schemas.openxmlformats.org/officeDocument/2006/relationships/image" Target="../media/image630.png"/></Relationships>
</file>

<file path=ppt/slides/_rels/slide72.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67.tif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png"/><Relationship Id="rId4" Type="http://schemas.openxmlformats.org/officeDocument/2006/relationships/image" Target="../media/image63.tiff"/><Relationship Id="rId9"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1.tiff"/><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image" Target="../media/image4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00.png"/><Relationship Id="rId18" Type="http://schemas.openxmlformats.org/officeDocument/2006/relationships/image" Target="../media/image350.png"/><Relationship Id="rId26" Type="http://schemas.openxmlformats.org/officeDocument/2006/relationships/image" Target="../media/image430.png"/><Relationship Id="rId3" Type="http://schemas.openxmlformats.org/officeDocument/2006/relationships/image" Target="../media/image20.png"/><Relationship Id="rId21" Type="http://schemas.openxmlformats.org/officeDocument/2006/relationships/image" Target="../media/image380.png"/><Relationship Id="rId7" Type="http://schemas.openxmlformats.org/officeDocument/2006/relationships/image" Target="../media/image240.png"/><Relationship Id="rId12" Type="http://schemas.openxmlformats.org/officeDocument/2006/relationships/image" Target="../media/image290.png"/><Relationship Id="rId17" Type="http://schemas.openxmlformats.org/officeDocument/2006/relationships/image" Target="../media/image34.png"/><Relationship Id="rId25" Type="http://schemas.openxmlformats.org/officeDocument/2006/relationships/image" Target="../media/image420.png"/><Relationship Id="rId2" Type="http://schemas.openxmlformats.org/officeDocument/2006/relationships/notesSlide" Target="../notesSlides/notesSlide64.xml"/><Relationship Id="rId16" Type="http://schemas.openxmlformats.org/officeDocument/2006/relationships/image" Target="../media/image330.png"/><Relationship Id="rId20" Type="http://schemas.openxmlformats.org/officeDocument/2006/relationships/image" Target="../media/image370.png"/><Relationship Id="rId29"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0.png"/><Relationship Id="rId24" Type="http://schemas.openxmlformats.org/officeDocument/2006/relationships/image" Target="../media/image410.png"/><Relationship Id="rId5" Type="http://schemas.openxmlformats.org/officeDocument/2006/relationships/image" Target="../media/image22.png"/><Relationship Id="rId15" Type="http://schemas.openxmlformats.org/officeDocument/2006/relationships/image" Target="../media/image320.png"/><Relationship Id="rId23" Type="http://schemas.openxmlformats.org/officeDocument/2006/relationships/image" Target="../media/image400.png"/><Relationship Id="rId28" Type="http://schemas.openxmlformats.org/officeDocument/2006/relationships/image" Target="../media/image450.png"/><Relationship Id="rId10" Type="http://schemas.openxmlformats.org/officeDocument/2006/relationships/image" Target="../media/image270.png"/><Relationship Id="rId19" Type="http://schemas.openxmlformats.org/officeDocument/2006/relationships/image" Target="../media/image360.png"/><Relationship Id="rId4" Type="http://schemas.openxmlformats.org/officeDocument/2006/relationships/image" Target="../media/image210.png"/><Relationship Id="rId9" Type="http://schemas.openxmlformats.org/officeDocument/2006/relationships/image" Target="../media/image260.png"/><Relationship Id="rId14" Type="http://schemas.openxmlformats.org/officeDocument/2006/relationships/image" Target="../media/image310.png"/><Relationship Id="rId22" Type="http://schemas.openxmlformats.org/officeDocument/2006/relationships/image" Target="../media/image390.png"/><Relationship Id="rId27" Type="http://schemas.openxmlformats.org/officeDocument/2006/relationships/image" Target="../media/image440.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80.png"/></Relationships>
</file>

<file path=ppt/slides/_rels/slide9.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 Id="rId9" Type="http://schemas.openxmlformats.org/officeDocument/2006/relationships/image" Target="../media/image14.tiff"/></Relationships>
</file>

<file path=ppt/slides/_rels/slide90.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421.png"/></Relationships>
</file>

<file path=ppt/slides/_rels/slide94.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0.tiff"/><Relationship Id="rId4" Type="http://schemas.openxmlformats.org/officeDocument/2006/relationships/image" Target="../media/image550.png"/></Relationships>
</file>

<file path=ppt/slides/_rels/slide95.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9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tiff"/></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6.tiff"/><Relationship Id="rId4" Type="http://schemas.openxmlformats.org/officeDocument/2006/relationships/image" Target="../media/image85.tiff"/></Relationships>
</file>

<file path=ppt/slides/_rels/slide98.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CS 161</a:t>
            </a:r>
            <a:br>
              <a:rPr lang="en-US" sz="4400" dirty="0">
                <a:solidFill>
                  <a:schemeClr val="accent4"/>
                </a:solidFill>
              </a:rPr>
            </a:br>
            <a:r>
              <a:rPr lang="en-US" sz="4400" dirty="0">
                <a:solidFill>
                  <a:schemeClr val="accent4"/>
                </a:solidFill>
              </a:rPr>
              <a:t>Design and Analysis of Algorithms</a:t>
            </a:r>
            <a:endParaRPr lang="en-US" dirty="0">
              <a:solidFill>
                <a:schemeClr val="accent4"/>
              </a:solidFill>
            </a:endParaRPr>
          </a:p>
        </p:txBody>
      </p:sp>
      <p:sp>
        <p:nvSpPr>
          <p:cNvPr id="3" name="Subtitle 2"/>
          <p:cNvSpPr>
            <a:spLocks noGrp="1"/>
          </p:cNvSpPr>
          <p:nvPr>
            <p:ph type="subTitle" idx="1"/>
          </p:nvPr>
        </p:nvSpPr>
        <p:spPr>
          <a:xfrm>
            <a:off x="1143000" y="3736949"/>
            <a:ext cx="6858000" cy="1655762"/>
          </a:xfrm>
        </p:spPr>
        <p:txBody>
          <a:bodyPr/>
          <a:lstStyle/>
          <a:p>
            <a:r>
              <a:rPr lang="en-US" dirty="0"/>
              <a:t>Lecture 1: </a:t>
            </a:r>
          </a:p>
          <a:p>
            <a:r>
              <a:rPr lang="en-US" dirty="0"/>
              <a:t>Logistics, introduction, and multiplication!</a:t>
            </a:r>
          </a:p>
        </p:txBody>
      </p:sp>
      <p:sp>
        <p:nvSpPr>
          <p:cNvPr id="4" name="Subtitle 2">
            <a:extLst>
              <a:ext uri="{FF2B5EF4-FFF2-40B4-BE49-F238E27FC236}">
                <a16:creationId xmlns:a16="http://schemas.microsoft.com/office/drawing/2014/main" id="{C5045AA5-6B2A-819C-E354-29A5803C065C}"/>
              </a:ext>
            </a:extLst>
          </p:cNvPr>
          <p:cNvSpPr txBox="1">
            <a:spLocks/>
          </p:cNvSpPr>
          <p:nvPr/>
        </p:nvSpPr>
        <p:spPr>
          <a:xfrm>
            <a:off x="1143000" y="6010508"/>
            <a:ext cx="6858000" cy="5307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Slides originally created by Mary </a:t>
            </a:r>
            <a:r>
              <a:rPr lang="en-US" dirty="0" err="1"/>
              <a:t>Wootters</a:t>
            </a:r>
            <a:r>
              <a:rPr lang="en-US" dirty="0"/>
              <a:t>.</a:t>
            </a:r>
          </a:p>
        </p:txBody>
      </p:sp>
    </p:spTree>
    <p:extLst>
      <p:ext uri="{BB962C8B-B14F-4D97-AF65-F5344CB8AC3E}">
        <p14:creationId xmlns:p14="http://schemas.microsoft.com/office/powerpoint/2010/main" val="40143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useful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73" y="2128761"/>
            <a:ext cx="1417951" cy="88621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0748" y="3622276"/>
            <a:ext cx="919802" cy="1191453"/>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1710" y="5225490"/>
            <a:ext cx="1757878" cy="130987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9475" y="1931937"/>
            <a:ext cx="1309555" cy="1309555"/>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63223" y="3536975"/>
            <a:ext cx="1362057" cy="1362057"/>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9475" y="5157790"/>
            <a:ext cx="1544292" cy="1377579"/>
          </a:xfrm>
          <a:prstGeom prst="rect">
            <a:avLst/>
          </a:prstGeom>
        </p:spPr>
      </p:pic>
      <p:sp>
        <p:nvSpPr>
          <p:cNvPr id="3" name="TextBox 2">
            <a:extLst>
              <a:ext uri="{FF2B5EF4-FFF2-40B4-BE49-F238E27FC236}">
                <a16:creationId xmlns:a16="http://schemas.microsoft.com/office/drawing/2014/main" id="{FE095AB5-4B40-C440-85E2-B671361BFC27}"/>
              </a:ext>
            </a:extLst>
          </p:cNvPr>
          <p:cNvSpPr txBox="1"/>
          <p:nvPr/>
        </p:nvSpPr>
        <p:spPr>
          <a:xfrm>
            <a:off x="537129" y="1931937"/>
            <a:ext cx="4363172"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All those things without the course numbers.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As inputs get bigger and bigger, having good algorithms becomes more and more important!</a:t>
            </a:r>
          </a:p>
        </p:txBody>
      </p:sp>
    </p:spTree>
    <p:extLst>
      <p:ext uri="{BB962C8B-B14F-4D97-AF65-F5344CB8AC3E}">
        <p14:creationId xmlns:p14="http://schemas.microsoft.com/office/powerpoint/2010/main" val="123132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a:xfrm>
            <a:off x="628650" y="1825624"/>
            <a:ext cx="7886700" cy="5032375"/>
          </a:xfrm>
        </p:spPr>
        <p:txBody>
          <a:bodyPr/>
          <a:lstStyle/>
          <a:p>
            <a:r>
              <a:rPr lang="en-US" dirty="0"/>
              <a:t>Who are we?</a:t>
            </a:r>
          </a:p>
          <a:p>
            <a:pPr lvl="1"/>
            <a:r>
              <a:rPr lang="en-US" dirty="0">
                <a:solidFill>
                  <a:schemeClr val="accent4"/>
                </a:solidFill>
              </a:rPr>
              <a:t>Professor,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r>
              <a:rPr lang="en-US" dirty="0"/>
              <a:t>Can we multiply integers?</a:t>
            </a:r>
          </a:p>
          <a:p>
            <a:pPr lvl="1"/>
            <a:r>
              <a:rPr lang="en-US" dirty="0">
                <a:solidFill>
                  <a:schemeClr val="accent4"/>
                </a:solidFill>
              </a:rPr>
              <a:t>And can we do it quickly?</a:t>
            </a:r>
          </a:p>
          <a:p>
            <a:r>
              <a:rPr lang="en-US" dirty="0"/>
              <a:t>Wrap-up</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
        <p:nvSpPr>
          <p:cNvPr id="5" name="Right Arrow 4">
            <a:extLst>
              <a:ext uri="{FF2B5EF4-FFF2-40B4-BE49-F238E27FC236}">
                <a16:creationId xmlns:a16="http://schemas.microsoft.com/office/drawing/2014/main" id="{FDBBDBB3-C973-B446-94EE-A6C0E1BF973A}"/>
              </a:ext>
            </a:extLst>
          </p:cNvPr>
          <p:cNvSpPr/>
          <p:nvPr/>
        </p:nvSpPr>
        <p:spPr>
          <a:xfrm rot="10800000">
            <a:off x="2326571" y="5712761"/>
            <a:ext cx="944488" cy="7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4417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1572"/>
            <a:ext cx="7886700" cy="896199"/>
          </a:xfrm>
        </p:spPr>
        <p:txBody>
          <a:bodyPr/>
          <a:lstStyle/>
          <a:p>
            <a:r>
              <a:rPr lang="en-US" dirty="0"/>
              <a:t>Wrap up</a:t>
            </a:r>
          </a:p>
        </p:txBody>
      </p:sp>
      <p:sp>
        <p:nvSpPr>
          <p:cNvPr id="3" name="Content Placeholder 2"/>
          <p:cNvSpPr>
            <a:spLocks noGrp="1"/>
          </p:cNvSpPr>
          <p:nvPr>
            <p:ph idx="1"/>
          </p:nvPr>
        </p:nvSpPr>
        <p:spPr>
          <a:xfrm>
            <a:off x="628650" y="1552683"/>
            <a:ext cx="7886700" cy="5440229"/>
          </a:xfrm>
        </p:spPr>
        <p:txBody>
          <a:bodyPr>
            <a:normAutofit/>
          </a:bodyPr>
          <a:lstStyle/>
          <a:p>
            <a:r>
              <a:rPr lang="en-US" u="sng" dirty="0">
                <a:solidFill>
                  <a:srgbClr val="0070C0"/>
                </a:solidFill>
              </a:rPr>
              <a:t>cs161.stanford.edu</a:t>
            </a:r>
          </a:p>
          <a:p>
            <a:endParaRPr lang="en-US" sz="1200" u="sng" dirty="0">
              <a:solidFill>
                <a:srgbClr val="0070C0"/>
              </a:solidFill>
            </a:endParaRPr>
          </a:p>
          <a:p>
            <a:r>
              <a:rPr lang="en-US" dirty="0"/>
              <a:t>Algorithms are fundamental, useful and fun!</a:t>
            </a:r>
          </a:p>
          <a:p>
            <a:pPr lvl="1"/>
            <a:endParaRPr lang="en-US" sz="1600" dirty="0"/>
          </a:p>
          <a:p>
            <a:r>
              <a:rPr lang="en-US" dirty="0"/>
              <a:t>In this course, we will develop both algorithmic intuition and algorithmic technical chops</a:t>
            </a:r>
            <a:endParaRPr lang="en-US" dirty="0">
              <a:solidFill>
                <a:schemeClr val="accent4"/>
              </a:solidFill>
            </a:endParaRPr>
          </a:p>
          <a:p>
            <a:pPr lvl="1"/>
            <a:endParaRPr lang="en-US" sz="1600" dirty="0">
              <a:solidFill>
                <a:schemeClr val="accent4"/>
              </a:solidFill>
            </a:endParaRPr>
          </a:p>
          <a:p>
            <a:r>
              <a:rPr lang="en-US" dirty="0"/>
              <a:t>Karatsuba Integer Multiplication:</a:t>
            </a:r>
          </a:p>
          <a:p>
            <a:pPr lvl="1"/>
            <a:r>
              <a:rPr lang="en-US" dirty="0">
                <a:solidFill>
                  <a:schemeClr val="accent4"/>
                </a:solidFill>
              </a:rPr>
              <a:t>You can do better than grade school multiplication!</a:t>
            </a:r>
          </a:p>
          <a:p>
            <a:pPr lvl="1"/>
            <a:r>
              <a:rPr lang="en-US" dirty="0">
                <a:solidFill>
                  <a:schemeClr val="accent4"/>
                </a:solidFill>
              </a:rPr>
              <a:t>Example of divide-and-conquer in action</a:t>
            </a:r>
          </a:p>
          <a:p>
            <a:pPr lvl="1"/>
            <a:r>
              <a:rPr lang="en-US" dirty="0">
                <a:solidFill>
                  <a:schemeClr val="accent4"/>
                </a:solidFill>
              </a:rPr>
              <a:t>Informal demonstration of asymptotic analysis</a:t>
            </a:r>
          </a:p>
        </p:txBody>
      </p:sp>
      <p:sp>
        <p:nvSpPr>
          <p:cNvPr id="5" name="Content Placeholder 2"/>
          <p:cNvSpPr txBox="1">
            <a:spLocks/>
          </p:cNvSpPr>
          <p:nvPr/>
        </p:nvSpPr>
        <p:spPr>
          <a:xfrm>
            <a:off x="680166" y="5519714"/>
            <a:ext cx="7886700" cy="3210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4" name="Picture 3">
            <a:extLst>
              <a:ext uri="{FF2B5EF4-FFF2-40B4-BE49-F238E27FC236}">
                <a16:creationId xmlns:a16="http://schemas.microsoft.com/office/drawing/2014/main" id="{68082F1D-12B3-284C-B0A4-25BF3B35DF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7503" y="3616642"/>
            <a:ext cx="698084" cy="903403"/>
          </a:xfrm>
          <a:prstGeom prst="rect">
            <a:avLst/>
          </a:prstGeom>
        </p:spPr>
      </p:pic>
      <p:pic>
        <p:nvPicPr>
          <p:cNvPr id="6" name="Picture 5">
            <a:extLst>
              <a:ext uri="{FF2B5EF4-FFF2-40B4-BE49-F238E27FC236}">
                <a16:creationId xmlns:a16="http://schemas.microsoft.com/office/drawing/2014/main" id="{C9670C66-A011-6D43-8C7F-225ED8624A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5587" y="3369425"/>
            <a:ext cx="1047413" cy="1150620"/>
          </a:xfrm>
          <a:prstGeom prst="rect">
            <a:avLst/>
          </a:prstGeom>
        </p:spPr>
      </p:pic>
    </p:spTree>
    <p:extLst>
      <p:ext uri="{BB962C8B-B14F-4D97-AF65-F5344CB8AC3E}">
        <p14:creationId xmlns:p14="http://schemas.microsoft.com/office/powerpoint/2010/main" val="6448485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7886700" cy="4351338"/>
          </a:xfrm>
        </p:spPr>
        <p:txBody>
          <a:bodyPr/>
          <a:lstStyle/>
          <a:p>
            <a:r>
              <a:rPr lang="en-US" dirty="0"/>
              <a:t>Sorting!</a:t>
            </a:r>
          </a:p>
          <a:p>
            <a:r>
              <a:rPr lang="en-US" dirty="0" err="1"/>
              <a:t>Asymptotics</a:t>
            </a:r>
            <a:r>
              <a:rPr lang="en-US" dirty="0"/>
              <a:t> and (formal) Big-Oh notation</a:t>
            </a:r>
          </a:p>
          <a:p>
            <a:r>
              <a:rPr lang="en-US" dirty="0"/>
              <a:t>Divide and Conquer some more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5654" y="1514221"/>
            <a:ext cx="1423371" cy="1502031"/>
          </a:xfrm>
          <a:prstGeom prst="rect">
            <a:avLst/>
          </a:prstGeom>
        </p:spPr>
      </p:pic>
      <p:sp>
        <p:nvSpPr>
          <p:cNvPr id="2" name="Title 1"/>
          <p:cNvSpPr>
            <a:spLocks noGrp="1"/>
          </p:cNvSpPr>
          <p:nvPr>
            <p:ph type="title"/>
          </p:nvPr>
        </p:nvSpPr>
        <p:spPr/>
        <p:txBody>
          <a:bodyPr/>
          <a:lstStyle/>
          <a:p>
            <a:r>
              <a:rPr lang="en-US" dirty="0"/>
              <a:t>Next time</a:t>
            </a:r>
          </a:p>
        </p:txBody>
      </p:sp>
      <p:sp>
        <p:nvSpPr>
          <p:cNvPr id="4" name="Title 1"/>
          <p:cNvSpPr txBox="1">
            <a:spLocks/>
          </p:cNvSpPr>
          <p:nvPr/>
        </p:nvSpPr>
        <p:spPr>
          <a:xfrm>
            <a:off x="628650" y="348841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1792B"/>
                </a:solidFill>
              </a:rPr>
              <a:t>BEFORE</a:t>
            </a:r>
            <a:r>
              <a:rPr lang="en-US" dirty="0"/>
              <a:t> Next time</a:t>
            </a:r>
          </a:p>
        </p:txBody>
      </p:sp>
      <p:sp>
        <p:nvSpPr>
          <p:cNvPr id="5" name="Content Placeholder 2"/>
          <p:cNvSpPr txBox="1">
            <a:spLocks/>
          </p:cNvSpPr>
          <p:nvPr/>
        </p:nvSpPr>
        <p:spPr>
          <a:xfrm>
            <a:off x="856000" y="466407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solidFill>
                  <a:srgbClr val="FF0000"/>
                </a:solidFill>
              </a:rPr>
              <a:t>Pre-lecture exercise!</a:t>
            </a:r>
            <a:r>
              <a:rPr lang="en-US" dirty="0"/>
              <a:t>  On the course </a:t>
            </a:r>
            <a:r>
              <a:rPr lang="en-US"/>
              <a:t>website!</a:t>
            </a:r>
            <a:endParaRPr lang="en-US" dirty="0"/>
          </a:p>
        </p:txBody>
      </p:sp>
    </p:spTree>
    <p:extLst>
      <p:ext uri="{BB962C8B-B14F-4D97-AF65-F5344CB8AC3E}">
        <p14:creationId xmlns:p14="http://schemas.microsoft.com/office/powerpoint/2010/main" val="1070800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fun!</a:t>
            </a:r>
          </a:p>
        </p:txBody>
      </p:sp>
      <p:sp>
        <p:nvSpPr>
          <p:cNvPr id="3" name="Content Placeholder 2"/>
          <p:cNvSpPr>
            <a:spLocks noGrp="1"/>
          </p:cNvSpPr>
          <p:nvPr>
            <p:ph idx="1"/>
          </p:nvPr>
        </p:nvSpPr>
        <p:spPr/>
        <p:txBody>
          <a:bodyPr/>
          <a:lstStyle/>
          <a:p>
            <a:r>
              <a:rPr lang="en-US" dirty="0"/>
              <a:t>Algorithm design is both an </a:t>
            </a:r>
            <a:r>
              <a:rPr lang="en-US" dirty="0">
                <a:solidFill>
                  <a:schemeClr val="accent4"/>
                </a:solidFill>
              </a:rPr>
              <a:t>art</a:t>
            </a:r>
            <a:r>
              <a:rPr lang="en-US" dirty="0"/>
              <a:t> and a </a:t>
            </a:r>
            <a:r>
              <a:rPr lang="en-US" dirty="0">
                <a:solidFill>
                  <a:schemeClr val="accent4"/>
                </a:solidFill>
              </a:rPr>
              <a:t>science.</a:t>
            </a:r>
          </a:p>
          <a:p>
            <a:r>
              <a:rPr lang="en-US" dirty="0"/>
              <a:t>Many </a:t>
            </a:r>
            <a:r>
              <a:rPr lang="en-US" dirty="0">
                <a:solidFill>
                  <a:schemeClr val="accent4"/>
                </a:solidFill>
              </a:rPr>
              <a:t>surprises!</a:t>
            </a:r>
          </a:p>
          <a:p>
            <a:r>
              <a:rPr lang="en-US" dirty="0"/>
              <a:t>Many </a:t>
            </a:r>
            <a:r>
              <a:rPr lang="en-US" dirty="0">
                <a:solidFill>
                  <a:schemeClr val="accent4"/>
                </a:solidFill>
              </a:rPr>
              <a:t>exciting research questions!</a:t>
            </a:r>
          </a:p>
          <a:p>
            <a:endParaRPr lang="en-US" dirty="0"/>
          </a:p>
        </p:txBody>
      </p:sp>
    </p:spTree>
    <p:extLst>
      <p:ext uri="{BB962C8B-B14F-4D97-AF65-F5344CB8AC3E}">
        <p14:creationId xmlns:p14="http://schemas.microsoft.com/office/powerpoint/2010/main" val="7625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BC57-074D-814F-B9B3-3BA83BD89DC4}"/>
              </a:ext>
            </a:extLst>
          </p:cNvPr>
          <p:cNvSpPr>
            <a:spLocks noGrp="1"/>
          </p:cNvSpPr>
          <p:nvPr>
            <p:ph type="title"/>
          </p:nvPr>
        </p:nvSpPr>
        <p:spPr/>
        <p:txBody>
          <a:bodyPr/>
          <a:lstStyle/>
          <a:p>
            <a:r>
              <a:rPr lang="en-US" dirty="0"/>
              <a:t>What’s going on?</a:t>
            </a:r>
          </a:p>
        </p:txBody>
      </p:sp>
      <p:sp>
        <p:nvSpPr>
          <p:cNvPr id="3" name="Content Placeholder 2">
            <a:extLst>
              <a:ext uri="{FF2B5EF4-FFF2-40B4-BE49-F238E27FC236}">
                <a16:creationId xmlns:a16="http://schemas.microsoft.com/office/drawing/2014/main" id="{4858D6C2-0EB1-CC46-B0EA-E21571F5E813}"/>
              </a:ext>
            </a:extLst>
          </p:cNvPr>
          <p:cNvSpPr>
            <a:spLocks noGrp="1"/>
          </p:cNvSpPr>
          <p:nvPr>
            <p:ph idx="1"/>
          </p:nvPr>
        </p:nvSpPr>
        <p:spPr/>
        <p:txBody>
          <a:bodyPr/>
          <a:lstStyle/>
          <a:p>
            <a:r>
              <a:rPr lang="en-US" dirty="0"/>
              <a:t>Course goals/overview</a:t>
            </a:r>
          </a:p>
          <a:p>
            <a:r>
              <a:rPr lang="en-US" dirty="0"/>
              <a:t>Logistics</a:t>
            </a:r>
          </a:p>
        </p:txBody>
      </p:sp>
    </p:spTree>
    <p:extLst>
      <p:ext uri="{BB962C8B-B14F-4D97-AF65-F5344CB8AC3E}">
        <p14:creationId xmlns:p14="http://schemas.microsoft.com/office/powerpoint/2010/main" val="252210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Course goals</a:t>
            </a:r>
            <a:endParaRPr lang="en-US" sz="3200" dirty="0">
              <a:solidFill>
                <a:schemeClr val="accent4"/>
              </a:solidFill>
            </a:endParaRPr>
          </a:p>
        </p:txBody>
      </p:sp>
      <p:sp>
        <p:nvSpPr>
          <p:cNvPr id="3" name="Content Placeholder 2"/>
          <p:cNvSpPr>
            <a:spLocks noGrp="1"/>
          </p:cNvSpPr>
          <p:nvPr>
            <p:ph idx="1"/>
          </p:nvPr>
        </p:nvSpPr>
        <p:spPr/>
        <p:txBody>
          <a:bodyPr/>
          <a:lstStyle/>
          <a:p>
            <a:r>
              <a:rPr lang="en-US" dirty="0"/>
              <a:t>The </a:t>
            </a:r>
            <a:r>
              <a:rPr lang="en-US" dirty="0">
                <a:solidFill>
                  <a:schemeClr val="accent4"/>
                </a:solidFill>
              </a:rPr>
              <a:t>design and analysis </a:t>
            </a:r>
            <a:r>
              <a:rPr lang="en-US" dirty="0"/>
              <a:t>of algorithms</a:t>
            </a:r>
          </a:p>
          <a:p>
            <a:pPr lvl="1"/>
            <a:r>
              <a:rPr lang="en-US" dirty="0"/>
              <a:t>They go hand-in-hand</a:t>
            </a:r>
          </a:p>
          <a:p>
            <a:pPr lvl="1"/>
            <a:endParaRPr lang="en-US" dirty="0"/>
          </a:p>
          <a:p>
            <a:r>
              <a:rPr lang="en-US" dirty="0"/>
              <a:t>In this course you will:</a:t>
            </a:r>
          </a:p>
          <a:p>
            <a:pPr lvl="1"/>
            <a:r>
              <a:rPr lang="en-US" dirty="0"/>
              <a:t>Learn to </a:t>
            </a:r>
            <a:r>
              <a:rPr lang="en-US" dirty="0">
                <a:solidFill>
                  <a:schemeClr val="accent4"/>
                </a:solidFill>
              </a:rPr>
              <a:t>think analytically </a:t>
            </a:r>
            <a:r>
              <a:rPr lang="en-US" dirty="0"/>
              <a:t>about algorithms</a:t>
            </a:r>
          </a:p>
          <a:p>
            <a:pPr lvl="1"/>
            <a:r>
              <a:rPr lang="en-US" dirty="0"/>
              <a:t>Flesh out an </a:t>
            </a:r>
            <a:r>
              <a:rPr lang="en-US" dirty="0">
                <a:solidFill>
                  <a:schemeClr val="accent4"/>
                </a:solidFill>
              </a:rPr>
              <a:t>“algorithmic toolkit”</a:t>
            </a:r>
          </a:p>
          <a:p>
            <a:pPr lvl="1"/>
            <a:r>
              <a:rPr lang="en-US" dirty="0"/>
              <a:t>Learn to </a:t>
            </a:r>
            <a:r>
              <a:rPr lang="en-US" dirty="0">
                <a:solidFill>
                  <a:schemeClr val="accent4"/>
                </a:solidFill>
              </a:rPr>
              <a:t>communicate clearly </a:t>
            </a:r>
            <a:r>
              <a:rPr lang="en-US" dirty="0"/>
              <a:t>about algorithms</a:t>
            </a:r>
          </a:p>
        </p:txBody>
      </p:sp>
    </p:spTree>
    <p:extLst>
      <p:ext uri="{BB962C8B-B14F-4D97-AF65-F5344CB8AC3E}">
        <p14:creationId xmlns:p14="http://schemas.microsoft.com/office/powerpoint/2010/main" val="14779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rot="15189228">
            <a:off x="6218781" y="5737992"/>
            <a:ext cx="1652582" cy="2306578"/>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593" y="23537"/>
            <a:ext cx="7886700" cy="1325563"/>
          </a:xfrm>
        </p:spPr>
        <p:txBody>
          <a:bodyPr/>
          <a:lstStyle/>
          <a:p>
            <a:r>
              <a:rPr lang="en-US"/>
              <a:t>Roadmap</a:t>
            </a:r>
            <a:endParaRPr lang="en-US" dirty="0"/>
          </a:p>
        </p:txBody>
      </p:sp>
      <p:sp>
        <p:nvSpPr>
          <p:cNvPr id="5" name="Oval 4"/>
          <p:cNvSpPr/>
          <p:nvPr/>
        </p:nvSpPr>
        <p:spPr>
          <a:xfrm rot="20707109">
            <a:off x="1426319" y="1360930"/>
            <a:ext cx="4085497" cy="2545111"/>
          </a:xfrm>
          <a:prstGeom prst="ellipse">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051690">
            <a:off x="6300845" y="1287293"/>
            <a:ext cx="1652582" cy="2306578"/>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5902107">
            <a:off x="4724159" y="2255944"/>
            <a:ext cx="2399306" cy="5150143"/>
          </a:xfrm>
          <a:prstGeom prst="ellipse">
            <a:avLst/>
          </a:prstGeom>
          <a:solidFill>
            <a:srgbClr val="FFE0D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5467718">
            <a:off x="1649492" y="2887997"/>
            <a:ext cx="2356849" cy="4823651"/>
          </a:xfrm>
          <a:prstGeom prst="ellipse">
            <a:avLst/>
          </a:prstGeom>
          <a:solidFill>
            <a:srgbClr val="FFBF00">
              <a:alpha val="2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1439558">
            <a:off x="4185928" y="2556479"/>
            <a:ext cx="2473377" cy="461665"/>
          </a:xfrm>
          <a:prstGeom prst="rect">
            <a:avLst/>
          </a:prstGeom>
          <a:noFill/>
        </p:spPr>
        <p:txBody>
          <a:bodyPr wrap="square" rtlCol="0">
            <a:spAutoFit/>
          </a:bodyPr>
          <a:lstStyle/>
          <a:p>
            <a:r>
              <a:rPr lang="en-US" sz="2400" dirty="0"/>
              <a:t>Sorting</a:t>
            </a:r>
          </a:p>
        </p:txBody>
      </p:sp>
      <p:sp>
        <p:nvSpPr>
          <p:cNvPr id="10" name="TextBox 9"/>
          <p:cNvSpPr txBox="1"/>
          <p:nvPr/>
        </p:nvSpPr>
        <p:spPr>
          <a:xfrm>
            <a:off x="6171039" y="5019720"/>
            <a:ext cx="2473377" cy="461665"/>
          </a:xfrm>
          <a:prstGeom prst="rect">
            <a:avLst/>
          </a:prstGeom>
          <a:noFill/>
        </p:spPr>
        <p:txBody>
          <a:bodyPr wrap="square" rtlCol="0">
            <a:spAutoFit/>
          </a:bodyPr>
          <a:lstStyle/>
          <a:p>
            <a:r>
              <a:rPr lang="en-US" sz="2400" dirty="0"/>
              <a:t>Graphs!</a:t>
            </a:r>
          </a:p>
        </p:txBody>
      </p:sp>
      <p:sp>
        <p:nvSpPr>
          <p:cNvPr id="11" name="TextBox 10"/>
          <p:cNvSpPr txBox="1"/>
          <p:nvPr/>
        </p:nvSpPr>
        <p:spPr>
          <a:xfrm rot="843160">
            <a:off x="362710" y="5582501"/>
            <a:ext cx="2657924" cy="830997"/>
          </a:xfrm>
          <a:prstGeom prst="rect">
            <a:avLst/>
          </a:prstGeom>
          <a:noFill/>
        </p:spPr>
        <p:txBody>
          <a:bodyPr wrap="square" rtlCol="0">
            <a:spAutoFit/>
          </a:bodyPr>
          <a:lstStyle/>
          <a:p>
            <a:pPr algn="ctr"/>
            <a:r>
              <a:rPr lang="en-US" sz="2400" dirty="0"/>
              <a:t>Longest, Shortest, Max and Min</a:t>
            </a:r>
            <a:r>
              <a:rPr lang="mr-IN" sz="2400" dirty="0"/>
              <a:t>…</a:t>
            </a:r>
            <a:endParaRPr lang="en-US" sz="2400" dirty="0"/>
          </a:p>
        </p:txBody>
      </p:sp>
      <p:sp>
        <p:nvSpPr>
          <p:cNvPr id="12" name="TextBox 11"/>
          <p:cNvSpPr txBox="1"/>
          <p:nvPr/>
        </p:nvSpPr>
        <p:spPr>
          <a:xfrm rot="3022463">
            <a:off x="6201711" y="2122266"/>
            <a:ext cx="1779347" cy="830997"/>
          </a:xfrm>
          <a:prstGeom prst="rect">
            <a:avLst/>
          </a:prstGeom>
          <a:noFill/>
        </p:spPr>
        <p:txBody>
          <a:bodyPr wrap="square" rtlCol="0">
            <a:spAutoFit/>
          </a:bodyPr>
          <a:lstStyle/>
          <a:p>
            <a:pPr algn="ctr"/>
            <a:r>
              <a:rPr lang="en-US" sz="2400"/>
              <a:t>Data structures</a:t>
            </a:r>
          </a:p>
        </p:txBody>
      </p:sp>
      <p:sp>
        <p:nvSpPr>
          <p:cNvPr id="18" name="Freeform 17"/>
          <p:cNvSpPr/>
          <p:nvPr/>
        </p:nvSpPr>
        <p:spPr>
          <a:xfrm>
            <a:off x="924896" y="1361246"/>
            <a:ext cx="6878049" cy="5317695"/>
          </a:xfrm>
          <a:custGeom>
            <a:avLst/>
            <a:gdLst>
              <a:gd name="connsiteX0" fmla="*/ 0 w 6878049"/>
              <a:gd name="connsiteY0" fmla="*/ 1585144 h 5317695"/>
              <a:gd name="connsiteX1" fmla="*/ 149902 w 6878049"/>
              <a:gd name="connsiteY1" fmla="*/ 1105459 h 5317695"/>
              <a:gd name="connsiteX2" fmla="*/ 674557 w 6878049"/>
              <a:gd name="connsiteY2" fmla="*/ 790665 h 5317695"/>
              <a:gd name="connsiteX3" fmla="*/ 1409076 w 6878049"/>
              <a:gd name="connsiteY3" fmla="*/ 1360291 h 5317695"/>
              <a:gd name="connsiteX4" fmla="*/ 2008682 w 6878049"/>
              <a:gd name="connsiteY4" fmla="*/ 1854967 h 5317695"/>
              <a:gd name="connsiteX5" fmla="*/ 2953062 w 6878049"/>
              <a:gd name="connsiteY5" fmla="*/ 1525183 h 5317695"/>
              <a:gd name="connsiteX6" fmla="*/ 3672590 w 6878049"/>
              <a:gd name="connsiteY6" fmla="*/ 505852 h 5317695"/>
              <a:gd name="connsiteX7" fmla="*/ 5171607 w 6878049"/>
              <a:gd name="connsiteY7" fmla="*/ 11177 h 5317695"/>
              <a:gd name="connsiteX8" fmla="*/ 6610662 w 6878049"/>
              <a:gd name="connsiteY8" fmla="*/ 955557 h 5317695"/>
              <a:gd name="connsiteX9" fmla="*/ 6865495 w 6878049"/>
              <a:gd name="connsiteY9" fmla="*/ 2919268 h 5317695"/>
              <a:gd name="connsiteX10" fmla="*/ 6430780 w 6878049"/>
              <a:gd name="connsiteY10" fmla="*/ 3503885 h 5317695"/>
              <a:gd name="connsiteX11" fmla="*/ 5966085 w 6878049"/>
              <a:gd name="connsiteY11" fmla="*/ 2499544 h 5317695"/>
              <a:gd name="connsiteX12" fmla="*/ 5681272 w 6878049"/>
              <a:gd name="connsiteY12" fmla="*/ 3578836 h 5317695"/>
              <a:gd name="connsiteX13" fmla="*/ 5081666 w 6878049"/>
              <a:gd name="connsiteY13" fmla="*/ 2544514 h 5317695"/>
              <a:gd name="connsiteX14" fmla="*/ 4197246 w 6878049"/>
              <a:gd name="connsiteY14" fmla="*/ 3623806 h 5317695"/>
              <a:gd name="connsiteX15" fmla="*/ 1753849 w 6878049"/>
              <a:gd name="connsiteY15" fmla="*/ 3518875 h 5317695"/>
              <a:gd name="connsiteX16" fmla="*/ 929390 w 6878049"/>
              <a:gd name="connsiteY16" fmla="*/ 3758718 h 5317695"/>
              <a:gd name="connsiteX17" fmla="*/ 1633928 w 6878049"/>
              <a:gd name="connsiteY17" fmla="*/ 4343334 h 5317695"/>
              <a:gd name="connsiteX18" fmla="*/ 4107305 w 6878049"/>
              <a:gd name="connsiteY18" fmla="*/ 4178442 h 5317695"/>
              <a:gd name="connsiteX19" fmla="*/ 5321508 w 6878049"/>
              <a:gd name="connsiteY19" fmla="*/ 4463255 h 5317695"/>
              <a:gd name="connsiteX20" fmla="*/ 6041036 w 6878049"/>
              <a:gd name="connsiteY20" fmla="*/ 5317695 h 531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78049" h="5317695">
                <a:moveTo>
                  <a:pt x="0" y="1585144"/>
                </a:moveTo>
                <a:cubicBezTo>
                  <a:pt x="18738" y="1411508"/>
                  <a:pt x="37476" y="1237872"/>
                  <a:pt x="149902" y="1105459"/>
                </a:cubicBezTo>
                <a:cubicBezTo>
                  <a:pt x="262328" y="973046"/>
                  <a:pt x="464695" y="748193"/>
                  <a:pt x="674557" y="790665"/>
                </a:cubicBezTo>
                <a:cubicBezTo>
                  <a:pt x="884419" y="833137"/>
                  <a:pt x="1186722" y="1182907"/>
                  <a:pt x="1409076" y="1360291"/>
                </a:cubicBezTo>
                <a:cubicBezTo>
                  <a:pt x="1631430" y="1537675"/>
                  <a:pt x="1751351" y="1827485"/>
                  <a:pt x="2008682" y="1854967"/>
                </a:cubicBezTo>
                <a:cubicBezTo>
                  <a:pt x="2266013" y="1882449"/>
                  <a:pt x="2675744" y="1750036"/>
                  <a:pt x="2953062" y="1525183"/>
                </a:cubicBezTo>
                <a:cubicBezTo>
                  <a:pt x="3230380" y="1300330"/>
                  <a:pt x="3302833" y="758186"/>
                  <a:pt x="3672590" y="505852"/>
                </a:cubicBezTo>
                <a:cubicBezTo>
                  <a:pt x="4042347" y="253518"/>
                  <a:pt x="4681928" y="-63774"/>
                  <a:pt x="5171607" y="11177"/>
                </a:cubicBezTo>
                <a:cubicBezTo>
                  <a:pt x="5661286" y="86128"/>
                  <a:pt x="6328347" y="470875"/>
                  <a:pt x="6610662" y="955557"/>
                </a:cubicBezTo>
                <a:cubicBezTo>
                  <a:pt x="6892977" y="1440239"/>
                  <a:pt x="6895475" y="2494547"/>
                  <a:pt x="6865495" y="2919268"/>
                </a:cubicBezTo>
                <a:cubicBezTo>
                  <a:pt x="6835515" y="3343989"/>
                  <a:pt x="6580682" y="3573839"/>
                  <a:pt x="6430780" y="3503885"/>
                </a:cubicBezTo>
                <a:cubicBezTo>
                  <a:pt x="6280878" y="3433931"/>
                  <a:pt x="6091003" y="2487052"/>
                  <a:pt x="5966085" y="2499544"/>
                </a:cubicBezTo>
                <a:cubicBezTo>
                  <a:pt x="5841167" y="2512036"/>
                  <a:pt x="5828675" y="3571341"/>
                  <a:pt x="5681272" y="3578836"/>
                </a:cubicBezTo>
                <a:cubicBezTo>
                  <a:pt x="5533869" y="3586331"/>
                  <a:pt x="5329004" y="2537019"/>
                  <a:pt x="5081666" y="2544514"/>
                </a:cubicBezTo>
                <a:cubicBezTo>
                  <a:pt x="4834328" y="2552009"/>
                  <a:pt x="4751882" y="3461413"/>
                  <a:pt x="4197246" y="3623806"/>
                </a:cubicBezTo>
                <a:cubicBezTo>
                  <a:pt x="3642610" y="3786199"/>
                  <a:pt x="2298491" y="3496390"/>
                  <a:pt x="1753849" y="3518875"/>
                </a:cubicBezTo>
                <a:cubicBezTo>
                  <a:pt x="1209207" y="3541360"/>
                  <a:pt x="949377" y="3621308"/>
                  <a:pt x="929390" y="3758718"/>
                </a:cubicBezTo>
                <a:cubicBezTo>
                  <a:pt x="909403" y="3896128"/>
                  <a:pt x="1104276" y="4273380"/>
                  <a:pt x="1633928" y="4343334"/>
                </a:cubicBezTo>
                <a:cubicBezTo>
                  <a:pt x="2163580" y="4413288"/>
                  <a:pt x="3492708" y="4158455"/>
                  <a:pt x="4107305" y="4178442"/>
                </a:cubicBezTo>
                <a:cubicBezTo>
                  <a:pt x="4721902" y="4198429"/>
                  <a:pt x="4999220" y="4273380"/>
                  <a:pt x="5321508" y="4463255"/>
                </a:cubicBezTo>
                <a:cubicBezTo>
                  <a:pt x="5643796" y="4653130"/>
                  <a:pt x="6041036" y="5317695"/>
                  <a:pt x="6041036" y="5317695"/>
                </a:cubicBezTo>
              </a:path>
            </a:pathLst>
          </a:custGeom>
          <a:noFill/>
          <a:ln w="38100">
            <a:solidFill>
              <a:srgbClr val="7030A0"/>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71646" y="2549150"/>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49316" y="2946633"/>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348930" y="1855985"/>
            <a:ext cx="243834" cy="247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42634" y="4912837"/>
            <a:ext cx="243834" cy="247698"/>
          </a:xfrm>
          <a:prstGeom prst="ellipse">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17146" y="4890108"/>
            <a:ext cx="243834" cy="247698"/>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32891" y="2169093"/>
            <a:ext cx="1732301" cy="646331"/>
          </a:xfrm>
          <a:prstGeom prst="rect">
            <a:avLst/>
          </a:prstGeom>
          <a:noFill/>
        </p:spPr>
        <p:txBody>
          <a:bodyPr wrap="square" rtlCol="0">
            <a:spAutoFit/>
          </a:bodyPr>
          <a:lstStyle/>
          <a:p>
            <a:pPr algn="r"/>
            <a:r>
              <a:rPr lang="en-US"/>
              <a:t>Asymptotic Analysis</a:t>
            </a:r>
          </a:p>
        </p:txBody>
      </p:sp>
      <p:sp>
        <p:nvSpPr>
          <p:cNvPr id="20" name="TextBox 19"/>
          <p:cNvSpPr txBox="1"/>
          <p:nvPr/>
        </p:nvSpPr>
        <p:spPr>
          <a:xfrm rot="20402520">
            <a:off x="2792614" y="3178663"/>
            <a:ext cx="1732301" cy="369332"/>
          </a:xfrm>
          <a:prstGeom prst="rect">
            <a:avLst/>
          </a:prstGeom>
          <a:noFill/>
        </p:spPr>
        <p:txBody>
          <a:bodyPr wrap="square" rtlCol="0">
            <a:spAutoFit/>
          </a:bodyPr>
          <a:lstStyle/>
          <a:p>
            <a:pPr algn="ctr"/>
            <a:r>
              <a:rPr lang="en-US"/>
              <a:t>Recurrences</a:t>
            </a:r>
            <a:endParaRPr lang="en-US" dirty="0"/>
          </a:p>
        </p:txBody>
      </p:sp>
      <p:sp>
        <p:nvSpPr>
          <p:cNvPr id="21" name="TextBox 20"/>
          <p:cNvSpPr txBox="1"/>
          <p:nvPr/>
        </p:nvSpPr>
        <p:spPr>
          <a:xfrm rot="21310332">
            <a:off x="3289183" y="1489118"/>
            <a:ext cx="1499040" cy="646331"/>
          </a:xfrm>
          <a:prstGeom prst="rect">
            <a:avLst/>
          </a:prstGeom>
          <a:noFill/>
        </p:spPr>
        <p:txBody>
          <a:bodyPr wrap="square" rtlCol="0">
            <a:spAutoFit/>
          </a:bodyPr>
          <a:lstStyle/>
          <a:p>
            <a:pPr algn="ctr"/>
            <a:r>
              <a:rPr lang="en-US" dirty="0"/>
              <a:t>Randomized </a:t>
            </a:r>
            <a:r>
              <a:rPr lang="en-US" dirty="0" err="1"/>
              <a:t>Algs</a:t>
            </a:r>
            <a:endParaRPr lang="en-US" dirty="0"/>
          </a:p>
        </p:txBody>
      </p:sp>
      <p:sp>
        <p:nvSpPr>
          <p:cNvPr id="22" name="TextBox 21"/>
          <p:cNvSpPr txBox="1"/>
          <p:nvPr/>
        </p:nvSpPr>
        <p:spPr>
          <a:xfrm>
            <a:off x="3425952" y="4268115"/>
            <a:ext cx="1778046" cy="646331"/>
          </a:xfrm>
          <a:prstGeom prst="rect">
            <a:avLst/>
          </a:prstGeom>
          <a:noFill/>
        </p:spPr>
        <p:txBody>
          <a:bodyPr wrap="square" rtlCol="0">
            <a:spAutoFit/>
          </a:bodyPr>
          <a:lstStyle/>
          <a:p>
            <a:pPr algn="ctr"/>
            <a:r>
              <a:rPr lang="en-US" dirty="0"/>
              <a:t>Dynamic Programming</a:t>
            </a:r>
          </a:p>
        </p:txBody>
      </p:sp>
      <p:sp>
        <p:nvSpPr>
          <p:cNvPr id="23" name="TextBox 22"/>
          <p:cNvSpPr txBox="1"/>
          <p:nvPr/>
        </p:nvSpPr>
        <p:spPr>
          <a:xfrm>
            <a:off x="1297553" y="4540789"/>
            <a:ext cx="1778046" cy="369332"/>
          </a:xfrm>
          <a:prstGeom prst="rect">
            <a:avLst/>
          </a:prstGeom>
          <a:noFill/>
        </p:spPr>
        <p:txBody>
          <a:bodyPr wrap="square" rtlCol="0">
            <a:spAutoFit/>
          </a:bodyPr>
          <a:lstStyle/>
          <a:p>
            <a:r>
              <a:rPr lang="en-US" dirty="0"/>
              <a:t>Greedy </a:t>
            </a:r>
            <a:r>
              <a:rPr lang="en-US" dirty="0" err="1"/>
              <a:t>Algs</a:t>
            </a:r>
            <a:endParaRPr lang="en-US" dirty="0"/>
          </a:p>
        </p:txBody>
      </p:sp>
      <p:sp>
        <p:nvSpPr>
          <p:cNvPr id="24" name="TextBox 23"/>
          <p:cNvSpPr txBox="1"/>
          <p:nvPr/>
        </p:nvSpPr>
        <p:spPr>
          <a:xfrm rot="19746300">
            <a:off x="1559261" y="1291860"/>
            <a:ext cx="1644048" cy="369332"/>
          </a:xfrm>
          <a:prstGeom prst="rect">
            <a:avLst/>
          </a:prstGeom>
          <a:noFill/>
        </p:spPr>
        <p:txBody>
          <a:bodyPr wrap="square" rtlCol="0">
            <a:spAutoFit/>
          </a:bodyPr>
          <a:lstStyle/>
          <a:p>
            <a:r>
              <a:rPr lang="en-US" b="1" dirty="0"/>
              <a:t>5 lectures</a:t>
            </a:r>
          </a:p>
        </p:txBody>
      </p:sp>
      <p:sp>
        <p:nvSpPr>
          <p:cNvPr id="25" name="TextBox 24"/>
          <p:cNvSpPr txBox="1"/>
          <p:nvPr/>
        </p:nvSpPr>
        <p:spPr>
          <a:xfrm rot="3040279">
            <a:off x="7262222" y="1855954"/>
            <a:ext cx="1644048" cy="369332"/>
          </a:xfrm>
          <a:prstGeom prst="rect">
            <a:avLst/>
          </a:prstGeom>
          <a:noFill/>
        </p:spPr>
        <p:txBody>
          <a:bodyPr wrap="square" rtlCol="0">
            <a:spAutoFit/>
          </a:bodyPr>
          <a:lstStyle/>
          <a:p>
            <a:r>
              <a:rPr lang="en-US" b="1"/>
              <a:t>2 </a:t>
            </a:r>
            <a:r>
              <a:rPr lang="en-US" b="1" dirty="0"/>
              <a:t>lectures</a:t>
            </a:r>
          </a:p>
        </p:txBody>
      </p:sp>
      <p:sp>
        <p:nvSpPr>
          <p:cNvPr id="26" name="TextBox 25"/>
          <p:cNvSpPr txBox="1"/>
          <p:nvPr/>
        </p:nvSpPr>
        <p:spPr>
          <a:xfrm rot="20906463">
            <a:off x="3965768" y="6058732"/>
            <a:ext cx="1644048" cy="369332"/>
          </a:xfrm>
          <a:prstGeom prst="rect">
            <a:avLst/>
          </a:prstGeom>
          <a:noFill/>
        </p:spPr>
        <p:txBody>
          <a:bodyPr wrap="square" rtlCol="0">
            <a:spAutoFit/>
          </a:bodyPr>
          <a:lstStyle/>
          <a:p>
            <a:r>
              <a:rPr lang="en-US" b="1" dirty="0"/>
              <a:t>9 lectures</a:t>
            </a:r>
          </a:p>
        </p:txBody>
      </p:sp>
      <p:sp>
        <p:nvSpPr>
          <p:cNvPr id="29" name="Oval 28"/>
          <p:cNvSpPr/>
          <p:nvPr/>
        </p:nvSpPr>
        <p:spPr>
          <a:xfrm>
            <a:off x="810104" y="2872965"/>
            <a:ext cx="243834" cy="247698"/>
          </a:xfrm>
          <a:prstGeom prst="ellipse">
            <a:avLst/>
          </a:prstGeom>
          <a:solidFill>
            <a:srgbClr val="00B0F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702200">
            <a:off x="123814" y="2775844"/>
            <a:ext cx="1644048" cy="369332"/>
          </a:xfrm>
          <a:prstGeom prst="rect">
            <a:avLst/>
          </a:prstGeom>
          <a:noFill/>
        </p:spPr>
        <p:txBody>
          <a:bodyPr wrap="square" rtlCol="0">
            <a:spAutoFit/>
          </a:bodyPr>
          <a:lstStyle/>
          <a:p>
            <a:r>
              <a:rPr lang="en-US" b="1"/>
              <a:t>Today</a:t>
            </a:r>
            <a:endParaRPr lang="en-US" b="1" dirty="0"/>
          </a:p>
        </p:txBody>
      </p:sp>
      <p:sp>
        <p:nvSpPr>
          <p:cNvPr id="31" name="TextBox 30"/>
          <p:cNvSpPr txBox="1"/>
          <p:nvPr/>
        </p:nvSpPr>
        <p:spPr>
          <a:xfrm rot="21431565">
            <a:off x="40473" y="3118024"/>
            <a:ext cx="1732301" cy="646331"/>
          </a:xfrm>
          <a:prstGeom prst="rect">
            <a:avLst/>
          </a:prstGeom>
          <a:noFill/>
        </p:spPr>
        <p:txBody>
          <a:bodyPr wrap="square" rtlCol="0">
            <a:spAutoFit/>
          </a:bodyPr>
          <a:lstStyle/>
          <a:p>
            <a:pPr algn="ctr"/>
            <a:r>
              <a:rPr lang="en-US"/>
              <a:t>Divide and conquer</a:t>
            </a:r>
            <a:endParaRPr lang="en-US" dirty="0"/>
          </a:p>
        </p:txBody>
      </p:sp>
      <p:sp>
        <p:nvSpPr>
          <p:cNvPr id="37" name="TextBox 36"/>
          <p:cNvSpPr txBox="1"/>
          <p:nvPr/>
        </p:nvSpPr>
        <p:spPr>
          <a:xfrm rot="3406427">
            <a:off x="7632562" y="6494276"/>
            <a:ext cx="1644048" cy="369332"/>
          </a:xfrm>
          <a:prstGeom prst="rect">
            <a:avLst/>
          </a:prstGeom>
          <a:noFill/>
        </p:spPr>
        <p:txBody>
          <a:bodyPr wrap="square" rtlCol="0">
            <a:spAutoFit/>
          </a:bodyPr>
          <a:lstStyle/>
          <a:p>
            <a:r>
              <a:rPr lang="en-US" b="1" dirty="0"/>
              <a:t>1 lecture</a:t>
            </a:r>
          </a:p>
        </p:txBody>
      </p:sp>
      <p:sp>
        <p:nvSpPr>
          <p:cNvPr id="38" name="TextBox 37"/>
          <p:cNvSpPr txBox="1"/>
          <p:nvPr/>
        </p:nvSpPr>
        <p:spPr>
          <a:xfrm>
            <a:off x="7032754" y="6027003"/>
            <a:ext cx="2473377" cy="830997"/>
          </a:xfrm>
          <a:prstGeom prst="rect">
            <a:avLst/>
          </a:prstGeom>
          <a:noFill/>
        </p:spPr>
        <p:txBody>
          <a:bodyPr wrap="square" rtlCol="0">
            <a:spAutoFit/>
          </a:bodyPr>
          <a:lstStyle/>
          <a:p>
            <a:r>
              <a:rPr lang="en-US" sz="2400" dirty="0"/>
              <a:t>The</a:t>
            </a:r>
          </a:p>
          <a:p>
            <a:r>
              <a:rPr lang="en-US" sz="2400" dirty="0"/>
              <a:t>Future!</a:t>
            </a:r>
          </a:p>
        </p:txBody>
      </p:sp>
      <p:sp>
        <p:nvSpPr>
          <p:cNvPr id="39" name="TextBox 38"/>
          <p:cNvSpPr txBox="1"/>
          <p:nvPr/>
        </p:nvSpPr>
        <p:spPr>
          <a:xfrm>
            <a:off x="5244536" y="28138"/>
            <a:ext cx="4261595" cy="369332"/>
          </a:xfrm>
          <a:prstGeom prst="rect">
            <a:avLst/>
          </a:prstGeom>
          <a:noFill/>
        </p:spPr>
        <p:txBody>
          <a:bodyPr wrap="square" rtlCol="0">
            <a:spAutoFit/>
          </a:bodyPr>
          <a:lstStyle/>
          <a:p>
            <a:r>
              <a:rPr lang="en-US" dirty="0">
                <a:solidFill>
                  <a:schemeClr val="accent4"/>
                </a:solidFill>
              </a:rPr>
              <a:t>More detailed schedule on the website!</a:t>
            </a:r>
          </a:p>
        </p:txBody>
      </p:sp>
      <p:sp>
        <p:nvSpPr>
          <p:cNvPr id="35" name="Triangle 34">
            <a:extLst>
              <a:ext uri="{FF2B5EF4-FFF2-40B4-BE49-F238E27FC236}">
                <a16:creationId xmlns:a16="http://schemas.microsoft.com/office/drawing/2014/main" id="{B3DDEFF3-5535-FC4D-9E55-2D86683C184E}"/>
              </a:ext>
            </a:extLst>
          </p:cNvPr>
          <p:cNvSpPr/>
          <p:nvPr/>
        </p:nvSpPr>
        <p:spPr>
          <a:xfrm>
            <a:off x="7513004" y="2909894"/>
            <a:ext cx="443861" cy="306017"/>
          </a:xfrm>
          <a:prstGeom prst="triangle">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646C6EB7-5A0E-6E42-AF2F-4DCECC61C213}"/>
              </a:ext>
            </a:extLst>
          </p:cNvPr>
          <p:cNvSpPr/>
          <p:nvPr/>
        </p:nvSpPr>
        <p:spPr>
          <a:xfrm>
            <a:off x="6002528" y="5635495"/>
            <a:ext cx="443861" cy="306017"/>
          </a:xfrm>
          <a:prstGeom prst="triangle">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61D884-8134-3443-9A4C-C7D362F61C5F}"/>
              </a:ext>
            </a:extLst>
          </p:cNvPr>
          <p:cNvSpPr txBox="1"/>
          <p:nvPr/>
        </p:nvSpPr>
        <p:spPr>
          <a:xfrm>
            <a:off x="5215032" y="5658497"/>
            <a:ext cx="1184367" cy="369332"/>
          </a:xfrm>
          <a:prstGeom prst="rect">
            <a:avLst/>
          </a:prstGeom>
          <a:noFill/>
        </p:spPr>
        <p:txBody>
          <a:bodyPr wrap="square" rtlCol="0">
            <a:spAutoFit/>
          </a:bodyPr>
          <a:lstStyle/>
          <a:p>
            <a:r>
              <a:rPr lang="en-US" b="1" dirty="0"/>
              <a:t>FINAL</a:t>
            </a:r>
          </a:p>
        </p:txBody>
      </p:sp>
      <p:sp>
        <p:nvSpPr>
          <p:cNvPr id="44" name="TextBox 43">
            <a:extLst>
              <a:ext uri="{FF2B5EF4-FFF2-40B4-BE49-F238E27FC236}">
                <a16:creationId xmlns:a16="http://schemas.microsoft.com/office/drawing/2014/main" id="{A379FF78-BFFC-5E44-B891-FB02DD06EBCA}"/>
              </a:ext>
            </a:extLst>
          </p:cNvPr>
          <p:cNvSpPr txBox="1"/>
          <p:nvPr/>
        </p:nvSpPr>
        <p:spPr>
          <a:xfrm>
            <a:off x="7887078" y="2893681"/>
            <a:ext cx="1184367" cy="369332"/>
          </a:xfrm>
          <a:prstGeom prst="rect">
            <a:avLst/>
          </a:prstGeom>
          <a:noFill/>
        </p:spPr>
        <p:txBody>
          <a:bodyPr wrap="square" rtlCol="0">
            <a:spAutoFit/>
          </a:bodyPr>
          <a:lstStyle/>
          <a:p>
            <a:r>
              <a:rPr lang="en-US" b="1" dirty="0"/>
              <a:t>MIDTERM</a:t>
            </a:r>
          </a:p>
        </p:txBody>
      </p:sp>
    </p:spTree>
    <p:extLst>
      <p:ext uri="{BB962C8B-B14F-4D97-AF65-F5344CB8AC3E}">
        <p14:creationId xmlns:p14="http://schemas.microsoft.com/office/powerpoint/2010/main" val="475904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guiding questions:</a:t>
            </a:r>
          </a:p>
        </p:txBody>
      </p:sp>
      <p:sp>
        <p:nvSpPr>
          <p:cNvPr id="4" name="TextBox 3"/>
          <p:cNvSpPr txBox="1"/>
          <p:nvPr/>
        </p:nvSpPr>
        <p:spPr>
          <a:xfrm>
            <a:off x="4435523" y="2045530"/>
            <a:ext cx="4079828" cy="1754326"/>
          </a:xfrm>
          <a:prstGeom prst="rect">
            <a:avLst/>
          </a:prstGeom>
          <a:noFill/>
        </p:spPr>
        <p:txBody>
          <a:bodyPr wrap="square" rtlCol="0">
            <a:spAutoFit/>
          </a:bodyPr>
          <a:lstStyle/>
          <a:p>
            <a:pPr algn="r"/>
            <a:r>
              <a:rPr lang="en-US" sz="3600" dirty="0">
                <a:solidFill>
                  <a:schemeClr val="accent1"/>
                </a:solidFill>
              </a:rPr>
              <a:t>Does it work?</a:t>
            </a:r>
          </a:p>
          <a:p>
            <a:pPr algn="r"/>
            <a:r>
              <a:rPr lang="en-US" sz="3600" dirty="0">
                <a:solidFill>
                  <a:schemeClr val="accent1"/>
                </a:solidFill>
              </a:rPr>
              <a:t>Is it fast?</a:t>
            </a:r>
          </a:p>
          <a:p>
            <a:pPr algn="r"/>
            <a:r>
              <a:rPr lang="en-US" sz="3600" dirty="0">
                <a:solidFill>
                  <a:schemeClr val="accent1"/>
                </a:solidFill>
              </a:rPr>
              <a:t>Can I do better?</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7976" y="2288054"/>
            <a:ext cx="2228045" cy="3342068"/>
          </a:xfrm>
          <a:prstGeom prst="rect">
            <a:avLst/>
          </a:prstGeom>
        </p:spPr>
      </p:pic>
    </p:spTree>
    <p:extLst>
      <p:ext uri="{BB962C8B-B14F-4D97-AF65-F5344CB8AC3E}">
        <p14:creationId xmlns:p14="http://schemas.microsoft.com/office/powerpoint/2010/main" val="197284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44905"/>
            <a:ext cx="7886700" cy="755847"/>
          </a:xfrm>
        </p:spPr>
        <p:txBody>
          <a:bodyPr>
            <a:normAutofit/>
          </a:bodyPr>
          <a:lstStyle/>
          <a:p>
            <a:r>
              <a:rPr lang="en-US" sz="3600" dirty="0"/>
              <a:t>Our internal monologue</a:t>
            </a:r>
            <a:r>
              <a:rPr lang="mr-IN" sz="3600" dirty="0"/>
              <a:t>…</a:t>
            </a:r>
            <a:endParaRPr lang="en-US" sz="3600" dirty="0"/>
          </a:p>
        </p:txBody>
      </p:sp>
      <p:sp>
        <p:nvSpPr>
          <p:cNvPr id="4" name="TextBox 3"/>
          <p:cNvSpPr txBox="1"/>
          <p:nvPr/>
        </p:nvSpPr>
        <p:spPr>
          <a:xfrm>
            <a:off x="3335121" y="1680981"/>
            <a:ext cx="2224585" cy="1200329"/>
          </a:xfrm>
          <a:prstGeom prst="rect">
            <a:avLst/>
          </a:prstGeom>
          <a:noFill/>
        </p:spPr>
        <p:txBody>
          <a:bodyPr wrap="square" rtlCol="0">
            <a:spAutoFit/>
          </a:bodyPr>
          <a:lstStyle/>
          <a:p>
            <a:pPr algn="ctr"/>
            <a:r>
              <a:rPr lang="en-US" sz="2400" dirty="0">
                <a:solidFill>
                  <a:schemeClr val="accent1"/>
                </a:solidFill>
              </a:rPr>
              <a:t>Does it work?</a:t>
            </a:r>
          </a:p>
          <a:p>
            <a:pPr algn="ctr"/>
            <a:r>
              <a:rPr lang="en-US" sz="2400" dirty="0">
                <a:solidFill>
                  <a:schemeClr val="accent1"/>
                </a:solidFill>
              </a:rPr>
              <a:t>Is it fast?</a:t>
            </a:r>
          </a:p>
          <a:p>
            <a:pPr algn="ctr"/>
            <a:r>
              <a:rPr lang="en-US" sz="2400" dirty="0">
                <a:solidFill>
                  <a:schemeClr val="accent1"/>
                </a:solidFill>
              </a:rPr>
              <a:t>Can I do better?</a:t>
            </a:r>
          </a:p>
        </p:txBody>
      </p:sp>
      <p:sp>
        <p:nvSpPr>
          <p:cNvPr id="5" name="TextBox 4"/>
          <p:cNvSpPr txBox="1"/>
          <p:nvPr/>
        </p:nvSpPr>
        <p:spPr>
          <a:xfrm>
            <a:off x="319993" y="4874944"/>
            <a:ext cx="2142699" cy="646331"/>
          </a:xfrm>
          <a:prstGeom prst="rect">
            <a:avLst/>
          </a:prstGeom>
          <a:noFill/>
        </p:spPr>
        <p:txBody>
          <a:bodyPr wrap="square" rtlCol="0">
            <a:spAutoFit/>
          </a:bodyPr>
          <a:lstStyle/>
          <a:p>
            <a:pPr algn="ctr"/>
            <a:r>
              <a:rPr lang="en-US" dirty="0"/>
              <a:t>Plucky the </a:t>
            </a:r>
          </a:p>
          <a:p>
            <a:pPr algn="ctr"/>
            <a:r>
              <a:rPr lang="en-US" dirty="0"/>
              <a:t>Pedantic Penguin</a:t>
            </a:r>
          </a:p>
        </p:txBody>
      </p:sp>
      <p:sp>
        <p:nvSpPr>
          <p:cNvPr id="6" name="TextBox 5"/>
          <p:cNvSpPr txBox="1"/>
          <p:nvPr/>
        </p:nvSpPr>
        <p:spPr>
          <a:xfrm>
            <a:off x="6612571" y="4874943"/>
            <a:ext cx="2041585" cy="646331"/>
          </a:xfrm>
          <a:prstGeom prst="rect">
            <a:avLst/>
          </a:prstGeom>
          <a:noFill/>
        </p:spPr>
        <p:txBody>
          <a:bodyPr wrap="none" rtlCol="0">
            <a:spAutoFit/>
          </a:bodyPr>
          <a:lstStyle/>
          <a:p>
            <a:pPr algn="ctr"/>
            <a:r>
              <a:rPr lang="en-US" dirty="0"/>
              <a:t>Lucky the </a:t>
            </a:r>
          </a:p>
          <a:p>
            <a:pPr algn="ctr"/>
            <a:r>
              <a:rPr lang="en-US" dirty="0"/>
              <a:t>Lackadaisical Lemur</a:t>
            </a:r>
          </a:p>
        </p:txBody>
      </p:sp>
      <p:sp>
        <p:nvSpPr>
          <p:cNvPr id="8" name="TextBox 7"/>
          <p:cNvSpPr txBox="1"/>
          <p:nvPr/>
        </p:nvSpPr>
        <p:spPr>
          <a:xfrm>
            <a:off x="589008" y="5530544"/>
            <a:ext cx="1604670" cy="923330"/>
          </a:xfrm>
          <a:prstGeom prst="rect">
            <a:avLst/>
          </a:prstGeom>
          <a:noFill/>
        </p:spPr>
        <p:txBody>
          <a:bodyPr wrap="none" rtlCol="0">
            <a:spAutoFit/>
          </a:bodyPr>
          <a:lstStyle/>
          <a:p>
            <a:pPr algn="ctr"/>
            <a:r>
              <a:rPr lang="en-US" dirty="0">
                <a:solidFill>
                  <a:schemeClr val="accent4"/>
                </a:solidFill>
              </a:rPr>
              <a:t>Detail-oriented</a:t>
            </a:r>
          </a:p>
          <a:p>
            <a:pPr algn="ctr"/>
            <a:r>
              <a:rPr lang="en-US" dirty="0">
                <a:solidFill>
                  <a:schemeClr val="accent4"/>
                </a:solidFill>
              </a:rPr>
              <a:t>Precise</a:t>
            </a:r>
          </a:p>
          <a:p>
            <a:pPr algn="ctr"/>
            <a:r>
              <a:rPr lang="en-US" dirty="0">
                <a:solidFill>
                  <a:schemeClr val="accent4"/>
                </a:solidFill>
              </a:rPr>
              <a:t>Rigorous</a:t>
            </a:r>
          </a:p>
        </p:txBody>
      </p:sp>
      <p:sp>
        <p:nvSpPr>
          <p:cNvPr id="9" name="TextBox 8"/>
          <p:cNvSpPr txBox="1"/>
          <p:nvPr/>
        </p:nvSpPr>
        <p:spPr>
          <a:xfrm>
            <a:off x="6704402" y="5530544"/>
            <a:ext cx="2010715" cy="923330"/>
          </a:xfrm>
          <a:prstGeom prst="rect">
            <a:avLst/>
          </a:prstGeom>
          <a:noFill/>
        </p:spPr>
        <p:txBody>
          <a:bodyPr wrap="square" rtlCol="0">
            <a:spAutoFit/>
          </a:bodyPr>
          <a:lstStyle/>
          <a:p>
            <a:pPr algn="ctr"/>
            <a:r>
              <a:rPr lang="en-US" dirty="0">
                <a:solidFill>
                  <a:schemeClr val="accent4"/>
                </a:solidFill>
              </a:rPr>
              <a:t>Big-picture</a:t>
            </a:r>
          </a:p>
          <a:p>
            <a:pPr algn="ctr"/>
            <a:r>
              <a:rPr lang="en-US" dirty="0">
                <a:solidFill>
                  <a:schemeClr val="accent4"/>
                </a:solidFill>
              </a:rPr>
              <a:t>Intuitive</a:t>
            </a:r>
          </a:p>
          <a:p>
            <a:pPr algn="ctr"/>
            <a:r>
              <a:rPr lang="en-US" dirty="0">
                <a:solidFill>
                  <a:schemeClr val="accent4"/>
                </a:solidFill>
              </a:rPr>
              <a:t>Hand-</a:t>
            </a:r>
            <a:r>
              <a:rPr lang="en-US" dirty="0" err="1">
                <a:solidFill>
                  <a:schemeClr val="accent4"/>
                </a:solidFill>
              </a:rPr>
              <a:t>wavey</a:t>
            </a:r>
            <a:endParaRPr lang="en-US" dirty="0">
              <a:solidFill>
                <a:schemeClr val="accent4"/>
              </a:solidFill>
            </a:endParaRPr>
          </a:p>
        </p:txBody>
      </p:sp>
      <p:sp>
        <p:nvSpPr>
          <p:cNvPr id="10" name="TextBox 9"/>
          <p:cNvSpPr txBox="1"/>
          <p:nvPr/>
        </p:nvSpPr>
        <p:spPr>
          <a:xfrm>
            <a:off x="6095778" y="942317"/>
            <a:ext cx="2955643" cy="1477328"/>
          </a:xfrm>
          <a:prstGeom prst="rect">
            <a:avLst/>
          </a:prstGeom>
          <a:noFill/>
        </p:spPr>
        <p:txBody>
          <a:bodyPr wrap="square" rtlCol="0">
            <a:spAutoFit/>
          </a:bodyPr>
          <a:lstStyle/>
          <a:p>
            <a:pPr algn="ctr"/>
            <a:r>
              <a:rPr lang="en-US" dirty="0">
                <a:solidFill>
                  <a:schemeClr val="accent4"/>
                </a:solidFill>
                <a:latin typeface="Comic Sans MS" charset="0"/>
                <a:ea typeface="Comic Sans MS" charset="0"/>
                <a:cs typeface="Comic Sans MS" charset="0"/>
              </a:rPr>
              <a:t>Dude, this is just like that other time.  If you do the thing and the stuff like you did then, it’ll totally work real fast!</a:t>
            </a:r>
          </a:p>
        </p:txBody>
      </p:sp>
      <p:sp>
        <p:nvSpPr>
          <p:cNvPr id="11" name="TextBox 10"/>
          <p:cNvSpPr txBox="1"/>
          <p:nvPr/>
        </p:nvSpPr>
        <p:spPr>
          <a:xfrm>
            <a:off x="158207" y="900752"/>
            <a:ext cx="2640842" cy="1477328"/>
          </a:xfrm>
          <a:prstGeom prst="rect">
            <a:avLst/>
          </a:prstGeom>
          <a:noFill/>
        </p:spPr>
        <p:txBody>
          <a:bodyPr wrap="square" rtlCol="0">
            <a:spAutoFit/>
          </a:bodyPr>
          <a:lstStyle/>
          <a:p>
            <a:pPr algn="ctr"/>
            <a:r>
              <a:rPr lang="en-US" dirty="0">
                <a:solidFill>
                  <a:schemeClr val="accent4"/>
                </a:solidFill>
                <a:latin typeface="Cambria Math" charset="0"/>
                <a:ea typeface="Cambria Math" charset="0"/>
                <a:cs typeface="Cambria Math" charset="0"/>
              </a:rPr>
              <a:t>What exactly do we mean by better?  And what about that corner case?  Shouldn’t we be zero-indexing?</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46" y="2541998"/>
            <a:ext cx="1626732" cy="227608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706" y="2541998"/>
            <a:ext cx="2198411" cy="2332945"/>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987" y="2378080"/>
            <a:ext cx="2282034" cy="3423052"/>
          </a:xfrm>
          <a:prstGeom prst="rect">
            <a:avLst/>
          </a:prstGeom>
        </p:spPr>
      </p:pic>
      <p:sp>
        <p:nvSpPr>
          <p:cNvPr id="12" name="TextBox 11"/>
          <p:cNvSpPr txBox="1"/>
          <p:nvPr/>
        </p:nvSpPr>
        <p:spPr>
          <a:xfrm>
            <a:off x="2280047" y="6176875"/>
            <a:ext cx="4841823" cy="584775"/>
          </a:xfrm>
          <a:prstGeom prst="rect">
            <a:avLst/>
          </a:prstGeom>
          <a:noFill/>
        </p:spPr>
        <p:txBody>
          <a:bodyPr wrap="square" rtlCol="0">
            <a:spAutoFit/>
          </a:bodyPr>
          <a:lstStyle/>
          <a:p>
            <a:r>
              <a:rPr lang="en-US" sz="3200" dirty="0">
                <a:solidFill>
                  <a:srgbClr val="FF0000"/>
                </a:solidFill>
                <a:ea typeface="Arial Rounded MT Bold" charset="0"/>
                <a:cs typeface="Arial Rounded MT Bold" charset="0"/>
              </a:rPr>
              <a:t>Both sides are necessary!</a:t>
            </a:r>
          </a:p>
        </p:txBody>
      </p:sp>
    </p:spTree>
    <p:extLst>
      <p:ext uri="{BB962C8B-B14F-4D97-AF65-F5344CB8AC3E}">
        <p14:creationId xmlns:p14="http://schemas.microsoft.com/office/powerpoint/2010/main" val="1431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6F37-F4D5-9444-BA29-8B117E7A0D69}"/>
              </a:ext>
            </a:extLst>
          </p:cNvPr>
          <p:cNvSpPr>
            <a:spLocks noGrp="1"/>
          </p:cNvSpPr>
          <p:nvPr>
            <p:ph type="title"/>
          </p:nvPr>
        </p:nvSpPr>
        <p:spPr/>
        <p:txBody>
          <a:bodyPr/>
          <a:lstStyle/>
          <a:p>
            <a:r>
              <a:rPr lang="en-US" dirty="0"/>
              <a:t>Aside: the bigger picture</a:t>
            </a:r>
          </a:p>
        </p:txBody>
      </p:sp>
      <p:sp>
        <p:nvSpPr>
          <p:cNvPr id="3" name="Content Placeholder 2">
            <a:extLst>
              <a:ext uri="{FF2B5EF4-FFF2-40B4-BE49-F238E27FC236}">
                <a16:creationId xmlns:a16="http://schemas.microsoft.com/office/drawing/2014/main" id="{3A7E66DB-DBB8-BB4F-B58D-B8609DAA8229}"/>
              </a:ext>
            </a:extLst>
          </p:cNvPr>
          <p:cNvSpPr>
            <a:spLocks noGrp="1"/>
          </p:cNvSpPr>
          <p:nvPr>
            <p:ph idx="1"/>
          </p:nvPr>
        </p:nvSpPr>
        <p:spPr>
          <a:xfrm>
            <a:off x="628650" y="1825625"/>
            <a:ext cx="3355521" cy="1649095"/>
          </a:xfrm>
        </p:spPr>
        <p:txBody>
          <a:bodyPr/>
          <a:lstStyle/>
          <a:p>
            <a:r>
              <a:rPr lang="en-US" dirty="0"/>
              <a:t>Does it work?  </a:t>
            </a:r>
          </a:p>
          <a:p>
            <a:r>
              <a:rPr lang="en-US" dirty="0"/>
              <a:t>Is it fast?  </a:t>
            </a:r>
          </a:p>
          <a:p>
            <a:r>
              <a:rPr lang="en-US" dirty="0"/>
              <a:t>Can I do better?</a:t>
            </a:r>
          </a:p>
        </p:txBody>
      </p:sp>
      <p:sp>
        <p:nvSpPr>
          <p:cNvPr id="4" name="Content Placeholder 2">
            <a:extLst>
              <a:ext uri="{FF2B5EF4-FFF2-40B4-BE49-F238E27FC236}">
                <a16:creationId xmlns:a16="http://schemas.microsoft.com/office/drawing/2014/main" id="{BB8727B2-0AED-2441-A34C-E1523A305F3A}"/>
              </a:ext>
            </a:extLst>
          </p:cNvPr>
          <p:cNvSpPr txBox="1">
            <a:spLocks/>
          </p:cNvSpPr>
          <p:nvPr/>
        </p:nvSpPr>
        <p:spPr>
          <a:xfrm>
            <a:off x="4412524" y="1825624"/>
            <a:ext cx="3355521" cy="164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Should it work?  </a:t>
            </a:r>
          </a:p>
          <a:p>
            <a:r>
              <a:rPr lang="en-US" dirty="0">
                <a:solidFill>
                  <a:srgbClr val="FF0000"/>
                </a:solidFill>
              </a:rPr>
              <a:t>Should it be fast?  </a:t>
            </a:r>
          </a:p>
        </p:txBody>
      </p:sp>
      <p:sp>
        <p:nvSpPr>
          <p:cNvPr id="5" name="TextBox 4">
            <a:extLst>
              <a:ext uri="{FF2B5EF4-FFF2-40B4-BE49-F238E27FC236}">
                <a16:creationId xmlns:a16="http://schemas.microsoft.com/office/drawing/2014/main" id="{C9BD9FF9-4594-434E-8714-0FFDD10F964D}"/>
              </a:ext>
            </a:extLst>
          </p:cNvPr>
          <p:cNvSpPr txBox="1"/>
          <p:nvPr/>
        </p:nvSpPr>
        <p:spPr>
          <a:xfrm>
            <a:off x="428352" y="3609654"/>
            <a:ext cx="8598082"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We want to reduce crime.</a:t>
            </a:r>
          </a:p>
          <a:p>
            <a:pPr marL="285750" indent="-285750">
              <a:buFont typeface="Arial" panose="020B0604020202020204" pitchFamily="34" charset="0"/>
              <a:buChar char="•"/>
            </a:pPr>
            <a:r>
              <a:rPr lang="en-US" sz="2000" dirty="0">
                <a:solidFill>
                  <a:schemeClr val="accent4"/>
                </a:solidFill>
              </a:rPr>
              <a:t>It would be more “efficient” to put cameras in everyone’s homes/cars/etc.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want advertisements to reach to the people to whom they are most relevant.</a:t>
            </a:r>
          </a:p>
          <a:p>
            <a:pPr marL="285750" indent="-285750">
              <a:buFont typeface="Arial" panose="020B0604020202020204" pitchFamily="34" charset="0"/>
              <a:buChar char="•"/>
            </a:pPr>
            <a:r>
              <a:rPr lang="en-US" sz="2000" dirty="0">
                <a:solidFill>
                  <a:schemeClr val="accent4"/>
                </a:solidFill>
              </a:rPr>
              <a:t>It would be more “efficient” to make everyone’s private data public.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want to design algorithms, that work well, on average, in the population.</a:t>
            </a:r>
          </a:p>
          <a:p>
            <a:pPr marL="285750" indent="-285750">
              <a:buFont typeface="Arial" panose="020B0604020202020204" pitchFamily="34" charset="0"/>
              <a:buChar char="•"/>
            </a:pPr>
            <a:r>
              <a:rPr lang="en-US" sz="2000" dirty="0">
                <a:solidFill>
                  <a:schemeClr val="accent4"/>
                </a:solidFill>
              </a:rPr>
              <a:t>It would be more “efficient” to focus on the majority population.</a:t>
            </a:r>
          </a:p>
        </p:txBody>
      </p:sp>
    </p:spTree>
    <p:extLst>
      <p:ext uri="{BB962C8B-B14F-4D97-AF65-F5344CB8AC3E}">
        <p14:creationId xmlns:p14="http://schemas.microsoft.com/office/powerpoint/2010/main" val="23052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elements </a:t>
            </a:r>
            <a:r>
              <a:rPr lang="en-US"/>
              <a:t>and resources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Course website:</a:t>
            </a:r>
          </a:p>
          <a:p>
            <a:pPr lvl="1"/>
            <a:r>
              <a:rPr lang="en-US" sz="3000" dirty="0">
                <a:solidFill>
                  <a:srgbClr val="0070C0"/>
                </a:solidFill>
              </a:rPr>
              <a:t>cs161.stanford.edu</a:t>
            </a:r>
          </a:p>
          <a:p>
            <a:pPr lvl="1"/>
            <a:endParaRPr lang="en-US" dirty="0"/>
          </a:p>
          <a:p>
            <a:r>
              <a:rPr lang="en-US" dirty="0"/>
              <a:t>Lectures</a:t>
            </a:r>
          </a:p>
          <a:p>
            <a:pPr lvl="1"/>
            <a:r>
              <a:rPr lang="en-US" dirty="0"/>
              <a:t>Pre-Lecture Exercises</a:t>
            </a:r>
          </a:p>
          <a:p>
            <a:pPr lvl="1"/>
            <a:r>
              <a:rPr lang="en-US" dirty="0"/>
              <a:t>Lecture Notes</a:t>
            </a:r>
          </a:p>
          <a:p>
            <a:pPr lvl="1"/>
            <a:r>
              <a:rPr lang="en-US" dirty="0" err="1"/>
              <a:t>IPython</a:t>
            </a:r>
            <a:r>
              <a:rPr lang="en-US" dirty="0"/>
              <a:t> Notebooks</a:t>
            </a:r>
          </a:p>
          <a:p>
            <a:pPr lvl="1"/>
            <a:r>
              <a:rPr lang="en-US" dirty="0"/>
              <a:t>Concept Check Questions</a:t>
            </a:r>
          </a:p>
          <a:p>
            <a:r>
              <a:rPr lang="en-US" dirty="0"/>
              <a:t>References</a:t>
            </a:r>
          </a:p>
          <a:p>
            <a:r>
              <a:rPr lang="en-US" dirty="0"/>
              <a:t>Sections</a:t>
            </a:r>
          </a:p>
          <a:p>
            <a:r>
              <a:rPr lang="en-US" dirty="0"/>
              <a:t>Homework</a:t>
            </a:r>
          </a:p>
          <a:p>
            <a:r>
              <a:rPr lang="en-US" dirty="0"/>
              <a:t>Exams</a:t>
            </a:r>
          </a:p>
          <a:p>
            <a:r>
              <a:rPr lang="en-US" dirty="0"/>
              <a:t>Office Hours and Ed</a:t>
            </a:r>
          </a:p>
          <a:p>
            <a:pPr marL="0" indent="0">
              <a:buNone/>
            </a:pPr>
            <a:endParaRPr lang="en-US" dirty="0"/>
          </a:p>
          <a:p>
            <a:endParaRPr lang="en-US" dirty="0"/>
          </a:p>
        </p:txBody>
      </p:sp>
      <p:sp>
        <p:nvSpPr>
          <p:cNvPr id="4" name="Right Arrow 3"/>
          <p:cNvSpPr/>
          <p:nvPr/>
        </p:nvSpPr>
        <p:spPr>
          <a:xfrm rot="7721519">
            <a:off x="3618485" y="1619381"/>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314461">
            <a:off x="4034855" y="1898890"/>
            <a:ext cx="1074290" cy="4718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058340">
            <a:off x="3098401" y="2534572"/>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508790">
            <a:off x="3611228" y="2498198"/>
            <a:ext cx="1047976" cy="35399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84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45" y="1188282"/>
            <a:ext cx="8614860" cy="5791715"/>
          </a:xfrm>
        </p:spPr>
        <p:txBody>
          <a:bodyPr>
            <a:normAutofit/>
          </a:bodyPr>
          <a:lstStyle/>
          <a:p>
            <a:r>
              <a:rPr lang="en-US" dirty="0"/>
              <a:t>Mon/Wed 9:30am-10:50am (Nvidia Auditorium)</a:t>
            </a:r>
          </a:p>
          <a:p>
            <a:pPr lvl="1"/>
            <a:r>
              <a:rPr lang="en-US" dirty="0">
                <a:solidFill>
                  <a:schemeClr val="accent4"/>
                </a:solidFill>
              </a:rPr>
              <a:t>Live on Zoom (you can ask questions)</a:t>
            </a:r>
          </a:p>
          <a:p>
            <a:pPr lvl="1"/>
            <a:r>
              <a:rPr lang="en-US" dirty="0">
                <a:solidFill>
                  <a:schemeClr val="accent4"/>
                </a:solidFill>
              </a:rPr>
              <a:t>Note: lecture ends at 10:50am and NOT 11:20am</a:t>
            </a:r>
          </a:p>
          <a:p>
            <a:r>
              <a:rPr lang="en-US" dirty="0"/>
              <a:t>Resources available:</a:t>
            </a:r>
          </a:p>
          <a:p>
            <a:pPr lvl="1"/>
            <a:r>
              <a:rPr lang="en-US" dirty="0">
                <a:solidFill>
                  <a:schemeClr val="accent4"/>
                </a:solidFill>
              </a:rPr>
              <a:t>Pre-lecture exercises</a:t>
            </a:r>
          </a:p>
          <a:p>
            <a:pPr lvl="1"/>
            <a:r>
              <a:rPr lang="en-US" dirty="0">
                <a:solidFill>
                  <a:schemeClr val="accent4"/>
                </a:solidFill>
              </a:rPr>
              <a:t>Slides, Videos, Notes, </a:t>
            </a:r>
            <a:r>
              <a:rPr lang="en-US" dirty="0" err="1">
                <a:solidFill>
                  <a:schemeClr val="accent4"/>
                </a:solidFill>
              </a:rPr>
              <a:t>IPython</a:t>
            </a:r>
            <a:r>
              <a:rPr lang="en-US" dirty="0">
                <a:solidFill>
                  <a:schemeClr val="accent4"/>
                </a:solidFill>
              </a:rPr>
              <a:t> notebooks, Concept Check </a:t>
            </a:r>
            <a:r>
              <a:rPr lang="en-US" dirty="0" err="1">
                <a:solidFill>
                  <a:schemeClr val="accent4"/>
                </a:solidFill>
              </a:rPr>
              <a:t>Qns</a:t>
            </a:r>
            <a:endParaRPr lang="en-US" dirty="0">
              <a:solidFill>
                <a:schemeClr val="accent4"/>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lvl="2"/>
            <a:endParaRPr lang="en-US" dirty="0">
              <a:solidFill>
                <a:schemeClr val="accent4"/>
              </a:solidFill>
            </a:endParaRPr>
          </a:p>
        </p:txBody>
      </p:sp>
      <p:sp>
        <p:nvSpPr>
          <p:cNvPr id="2" name="Title 1"/>
          <p:cNvSpPr>
            <a:spLocks noGrp="1"/>
          </p:cNvSpPr>
          <p:nvPr>
            <p:ph type="title"/>
          </p:nvPr>
        </p:nvSpPr>
        <p:spPr>
          <a:xfrm>
            <a:off x="587732" y="172637"/>
            <a:ext cx="7886700" cy="1015646"/>
          </a:xfrm>
        </p:spPr>
        <p:txBody>
          <a:bodyPr/>
          <a:lstStyle/>
          <a:p>
            <a:r>
              <a:rPr lang="en-US" dirty="0"/>
              <a:t>Lectures</a:t>
            </a:r>
          </a:p>
        </p:txBody>
      </p:sp>
      <p:grpSp>
        <p:nvGrpSpPr>
          <p:cNvPr id="14" name="Group 13">
            <a:extLst>
              <a:ext uri="{FF2B5EF4-FFF2-40B4-BE49-F238E27FC236}">
                <a16:creationId xmlns:a16="http://schemas.microsoft.com/office/drawing/2014/main" id="{567907B0-1F56-D5C5-E5D3-EB5A5313BBE0}"/>
              </a:ext>
            </a:extLst>
          </p:cNvPr>
          <p:cNvGrpSpPr/>
          <p:nvPr/>
        </p:nvGrpSpPr>
        <p:grpSpPr>
          <a:xfrm>
            <a:off x="151408" y="3812088"/>
            <a:ext cx="9719570" cy="2631337"/>
            <a:chOff x="151408" y="3812088"/>
            <a:chExt cx="9719570" cy="2631337"/>
          </a:xfrm>
        </p:grpSpPr>
        <p:pic>
          <p:nvPicPr>
            <p:cNvPr id="13" name="Picture 12" descr="A person writing on a whiteboard&#10;&#10;Description automatically generated with medium confidence">
              <a:extLst>
                <a:ext uri="{FF2B5EF4-FFF2-40B4-BE49-F238E27FC236}">
                  <a16:creationId xmlns:a16="http://schemas.microsoft.com/office/drawing/2014/main" id="{FE411D51-C504-EE4D-B914-B687215B2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7784" y="4066469"/>
              <a:ext cx="2069563" cy="133451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6DFE1B88-40C5-F011-F3B2-7D358292BD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4024" y="3812088"/>
              <a:ext cx="2244573" cy="178887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806" y="3956404"/>
              <a:ext cx="2051402" cy="155464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0981" y="3892403"/>
              <a:ext cx="2859997" cy="1641214"/>
            </a:xfrm>
            <a:prstGeom prst="rect">
              <a:avLst/>
            </a:prstGeom>
          </p:spPr>
        </p:pic>
        <p:sp>
          <p:nvSpPr>
            <p:cNvPr id="9" name="TextBox 8"/>
            <p:cNvSpPr txBox="1"/>
            <p:nvPr/>
          </p:nvSpPr>
          <p:spPr>
            <a:xfrm>
              <a:off x="6741768" y="5243096"/>
              <a:ext cx="2302084" cy="1200329"/>
            </a:xfrm>
            <a:prstGeom prst="rect">
              <a:avLst/>
            </a:prstGeom>
            <a:solidFill>
              <a:schemeClr val="bg1"/>
            </a:solidFill>
            <a:ln>
              <a:solidFill>
                <a:schemeClr val="accent1"/>
              </a:solidFill>
            </a:ln>
          </p:spPr>
          <p:txBody>
            <a:bodyPr wrap="square" rtlCol="0">
              <a:spAutoFit/>
            </a:bodyPr>
            <a:lstStyle/>
            <a:p>
              <a:pPr algn="ctr"/>
              <a:r>
                <a:rPr lang="en-US" dirty="0" err="1">
                  <a:solidFill>
                    <a:schemeClr val="accent1"/>
                  </a:solidFill>
                </a:rPr>
                <a:t>IPython</a:t>
              </a:r>
              <a:r>
                <a:rPr lang="en-US" dirty="0">
                  <a:solidFill>
                    <a:schemeClr val="accent1"/>
                  </a:solidFill>
                </a:rPr>
                <a:t> notebooks have implementation details that slides may omit.</a:t>
              </a:r>
            </a:p>
          </p:txBody>
        </p:sp>
        <p:sp>
          <p:nvSpPr>
            <p:cNvPr id="10" name="TextBox 9"/>
            <p:cNvSpPr txBox="1"/>
            <p:nvPr/>
          </p:nvSpPr>
          <p:spPr>
            <a:xfrm>
              <a:off x="151408" y="5232197"/>
              <a:ext cx="1716790" cy="923330"/>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Slides are the slides from lecture.  </a:t>
              </a:r>
            </a:p>
          </p:txBody>
        </p:sp>
        <p:sp>
          <p:nvSpPr>
            <p:cNvPr id="12" name="TextBox 11">
              <a:extLst>
                <a:ext uri="{FF2B5EF4-FFF2-40B4-BE49-F238E27FC236}">
                  <a16:creationId xmlns:a16="http://schemas.microsoft.com/office/drawing/2014/main" id="{ECC978B5-9CA7-6047-AC58-9DD830ABA3EC}"/>
                </a:ext>
              </a:extLst>
            </p:cNvPr>
            <p:cNvSpPr txBox="1"/>
            <p:nvPr/>
          </p:nvSpPr>
          <p:spPr>
            <a:xfrm>
              <a:off x="3801628" y="4002383"/>
              <a:ext cx="1479666" cy="923330"/>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Videos from lecture are available!</a:t>
              </a:r>
            </a:p>
          </p:txBody>
        </p:sp>
        <p:sp>
          <p:nvSpPr>
            <p:cNvPr id="8" name="TextBox 7"/>
            <p:cNvSpPr txBox="1"/>
            <p:nvPr/>
          </p:nvSpPr>
          <p:spPr>
            <a:xfrm>
              <a:off x="3967208" y="5243096"/>
              <a:ext cx="2529792" cy="1200329"/>
            </a:xfrm>
            <a:prstGeom prst="rect">
              <a:avLst/>
            </a:prstGeom>
            <a:solidFill>
              <a:schemeClr val="bg1"/>
            </a:solidFill>
            <a:ln>
              <a:solidFill>
                <a:schemeClr val="accent1"/>
              </a:solidFill>
            </a:ln>
          </p:spPr>
          <p:txBody>
            <a:bodyPr wrap="square" rtlCol="0">
              <a:spAutoFit/>
            </a:bodyPr>
            <a:lstStyle/>
            <a:p>
              <a:pPr algn="ctr"/>
              <a:r>
                <a:rPr lang="en-US" dirty="0">
                  <a:solidFill>
                    <a:schemeClr val="accent1"/>
                  </a:solidFill>
                </a:rPr>
                <a:t>Hand-outs and references have </a:t>
              </a:r>
              <a:r>
                <a:rPr lang="en-US" dirty="0" err="1">
                  <a:solidFill>
                    <a:schemeClr val="accent1"/>
                  </a:solidFill>
                </a:rPr>
                <a:t>mathy</a:t>
              </a:r>
              <a:r>
                <a:rPr lang="en-US" dirty="0">
                  <a:solidFill>
                    <a:schemeClr val="accent1"/>
                  </a:solidFill>
                </a:rPr>
                <a:t> details that slides may omit</a:t>
              </a:r>
            </a:p>
          </p:txBody>
        </p:sp>
      </p:grpSp>
    </p:spTree>
    <p:extLst>
      <p:ext uri="{BB962C8B-B14F-4D97-AF65-F5344CB8AC3E}">
        <p14:creationId xmlns:p14="http://schemas.microsoft.com/office/powerpoint/2010/main" val="16270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How was your break?</a:t>
            </a:r>
          </a:p>
        </p:txBody>
      </p:sp>
    </p:spTree>
    <p:extLst>
      <p:ext uri="{BB962C8B-B14F-4D97-AF65-F5344CB8AC3E}">
        <p14:creationId xmlns:p14="http://schemas.microsoft.com/office/powerpoint/2010/main" val="2118483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580F-32C3-3622-7014-D1FCDA0B2E53}"/>
              </a:ext>
            </a:extLst>
          </p:cNvPr>
          <p:cNvSpPr>
            <a:spLocks noGrp="1"/>
          </p:cNvSpPr>
          <p:nvPr>
            <p:ph type="title"/>
          </p:nvPr>
        </p:nvSpPr>
        <p:spPr/>
        <p:txBody>
          <a:bodyPr/>
          <a:lstStyle/>
          <a:p>
            <a:r>
              <a:rPr lang="en-US" dirty="0"/>
              <a:t>Embedded </a:t>
            </a:r>
            <a:r>
              <a:rPr lang="en-US" dirty="0" err="1"/>
              <a:t>EthiCS</a:t>
            </a:r>
            <a:r>
              <a:rPr lang="en-US" dirty="0"/>
              <a:t> Lectures</a:t>
            </a:r>
          </a:p>
        </p:txBody>
      </p:sp>
      <p:sp>
        <p:nvSpPr>
          <p:cNvPr id="3" name="Content Placeholder 2">
            <a:extLst>
              <a:ext uri="{FF2B5EF4-FFF2-40B4-BE49-F238E27FC236}">
                <a16:creationId xmlns:a16="http://schemas.microsoft.com/office/drawing/2014/main" id="{FE077966-2C29-64A5-134A-BEE0DC29AC6C}"/>
              </a:ext>
            </a:extLst>
          </p:cNvPr>
          <p:cNvSpPr>
            <a:spLocks noGrp="1"/>
          </p:cNvSpPr>
          <p:nvPr>
            <p:ph idx="1"/>
          </p:nvPr>
        </p:nvSpPr>
        <p:spPr/>
        <p:txBody>
          <a:bodyPr/>
          <a:lstStyle/>
          <a:p>
            <a:r>
              <a:rPr lang="en-US" dirty="0"/>
              <a:t>Pre-recorded videos (by Diana Acosta-</a:t>
            </a:r>
            <a:r>
              <a:rPr lang="en-US" dirty="0" err="1"/>
              <a:t>Navas</a:t>
            </a:r>
            <a:r>
              <a:rPr lang="en-US" dirty="0"/>
              <a:t>) with embedded concept check questions.</a:t>
            </a:r>
          </a:p>
          <a:p>
            <a:pPr lvl="1"/>
            <a:r>
              <a:rPr lang="en-US" dirty="0">
                <a:solidFill>
                  <a:schemeClr val="accent4"/>
                </a:solidFill>
              </a:rPr>
              <a:t>You are responsible for watching them.</a:t>
            </a:r>
          </a:p>
          <a:p>
            <a:r>
              <a:rPr lang="en-US" dirty="0" err="1"/>
              <a:t>EthiCS</a:t>
            </a:r>
            <a:r>
              <a:rPr lang="en-US" dirty="0"/>
              <a:t> questions will also be in your homework and your exams.</a:t>
            </a:r>
          </a:p>
          <a:p>
            <a:r>
              <a:rPr lang="en-US" dirty="0"/>
              <a:t>More on </a:t>
            </a:r>
            <a:r>
              <a:rPr lang="en-US" dirty="0" err="1"/>
              <a:t>EthiCS</a:t>
            </a:r>
            <a:r>
              <a:rPr lang="en-US" dirty="0"/>
              <a:t> in a bit …</a:t>
            </a:r>
          </a:p>
          <a:p>
            <a:endParaRPr lang="en-US" dirty="0"/>
          </a:p>
          <a:p>
            <a:endParaRPr lang="en-US" dirty="0"/>
          </a:p>
        </p:txBody>
      </p:sp>
    </p:spTree>
    <p:extLst>
      <p:ext uri="{BB962C8B-B14F-4D97-AF65-F5344CB8AC3E}">
        <p14:creationId xmlns:p14="http://schemas.microsoft.com/office/powerpoint/2010/main" val="1901667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35" y="-204476"/>
            <a:ext cx="8395429" cy="1325563"/>
          </a:xfrm>
        </p:spPr>
        <p:txBody>
          <a:bodyPr/>
          <a:lstStyle/>
          <a:p>
            <a:r>
              <a:rPr lang="en-US" dirty="0"/>
              <a:t>How to get the most out of lectures</a:t>
            </a:r>
          </a:p>
        </p:txBody>
      </p:sp>
      <p:sp>
        <p:nvSpPr>
          <p:cNvPr id="3" name="Content Placeholder 2"/>
          <p:cNvSpPr>
            <a:spLocks noGrp="1"/>
          </p:cNvSpPr>
          <p:nvPr>
            <p:ph idx="1"/>
          </p:nvPr>
        </p:nvSpPr>
        <p:spPr>
          <a:xfrm>
            <a:off x="343836" y="916560"/>
            <a:ext cx="8245528" cy="5941440"/>
          </a:xfrm>
        </p:spPr>
        <p:txBody>
          <a:bodyPr>
            <a:normAutofit lnSpcReduction="10000"/>
          </a:bodyPr>
          <a:lstStyle/>
          <a:p>
            <a:r>
              <a:rPr lang="en-US" b="1" dirty="0">
                <a:solidFill>
                  <a:schemeClr val="accent4"/>
                </a:solidFill>
              </a:rPr>
              <a:t>During lecture:</a:t>
            </a:r>
          </a:p>
          <a:p>
            <a:pPr lvl="1"/>
            <a:r>
              <a:rPr lang="en-US" dirty="0">
                <a:solidFill>
                  <a:schemeClr val="accent4"/>
                </a:solidFill>
              </a:rPr>
              <a:t>Participate live (if you can), ask questions.</a:t>
            </a:r>
          </a:p>
          <a:p>
            <a:pPr lvl="1"/>
            <a:r>
              <a:rPr lang="en-US" dirty="0">
                <a:solidFill>
                  <a:schemeClr val="accent4"/>
                </a:solidFill>
              </a:rPr>
              <a:t>Engage with in-class questions.</a:t>
            </a:r>
          </a:p>
          <a:p>
            <a:r>
              <a:rPr lang="en-US" b="1" dirty="0">
                <a:solidFill>
                  <a:schemeClr val="accent4"/>
                </a:solidFill>
              </a:rPr>
              <a:t>Before lecture:</a:t>
            </a:r>
          </a:p>
          <a:p>
            <a:pPr lvl="1"/>
            <a:r>
              <a:rPr lang="en-US" dirty="0">
                <a:solidFill>
                  <a:schemeClr val="accent4"/>
                </a:solidFill>
              </a:rPr>
              <a:t>Do</a:t>
            </a:r>
            <a:r>
              <a:rPr lang="en-US" b="1" i="1" dirty="0">
                <a:solidFill>
                  <a:srgbClr val="FF0000"/>
                </a:solidFill>
              </a:rPr>
              <a:t> pre-lecture exercises </a:t>
            </a:r>
            <a:r>
              <a:rPr lang="en-US" dirty="0">
                <a:solidFill>
                  <a:schemeClr val="accent4"/>
                </a:solidFill>
              </a:rPr>
              <a:t>on the website.</a:t>
            </a:r>
          </a:p>
          <a:p>
            <a:r>
              <a:rPr lang="en-US" b="1" dirty="0">
                <a:solidFill>
                  <a:schemeClr val="accent4"/>
                </a:solidFill>
              </a:rPr>
              <a:t>After lecture:</a:t>
            </a:r>
          </a:p>
          <a:p>
            <a:pPr lvl="1"/>
            <a:r>
              <a:rPr lang="en-US" dirty="0">
                <a:solidFill>
                  <a:schemeClr val="accent4"/>
                </a:solidFill>
              </a:rPr>
              <a:t>Go through the exercises on the slides.</a:t>
            </a: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pPr lvl="1"/>
            <a:endParaRPr lang="en-US" dirty="0">
              <a:solidFill>
                <a:schemeClr val="accent4"/>
              </a:solidFill>
            </a:endParaRPr>
          </a:p>
          <a:p>
            <a:r>
              <a:rPr lang="en-US" b="1" i="1" dirty="0">
                <a:solidFill>
                  <a:srgbClr val="FF0000"/>
                </a:solidFill>
              </a:rPr>
              <a:t>Do the reading</a:t>
            </a:r>
            <a:endParaRPr lang="en-US" b="1" dirty="0">
              <a:solidFill>
                <a:schemeClr val="accent4"/>
              </a:solidFill>
            </a:endParaRPr>
          </a:p>
          <a:p>
            <a:pPr lvl="1"/>
            <a:r>
              <a:rPr lang="en-US" dirty="0">
                <a:solidFill>
                  <a:schemeClr val="accent4"/>
                </a:solidFill>
              </a:rPr>
              <a:t>either before or after lecture, whatever works best for you.</a:t>
            </a:r>
          </a:p>
          <a:p>
            <a:pPr lvl="1"/>
            <a:r>
              <a:rPr lang="en-US" b="1" dirty="0">
                <a:solidFill>
                  <a:schemeClr val="accent4"/>
                </a:solidFill>
              </a:rPr>
              <a:t>do not wait to “catch up” the week before the exam.</a:t>
            </a:r>
          </a:p>
          <a:p>
            <a:pPr lvl="1"/>
            <a:endParaRPr lang="en-US" dirty="0">
              <a:solidFill>
                <a:schemeClr val="accent4"/>
              </a:solidFill>
            </a:endParaRPr>
          </a:p>
          <a:p>
            <a:endParaRPr lang="en-US" dirty="0">
              <a:solidFill>
                <a:schemeClr val="accent4"/>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678" y="3183087"/>
            <a:ext cx="1277885" cy="190452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039608" y="3722873"/>
            <a:ext cx="1306317" cy="1296612"/>
          </a:xfrm>
          <a:prstGeom prst="rect">
            <a:avLst/>
          </a:prstGeom>
        </p:spPr>
      </p:pic>
      <p:sp>
        <p:nvSpPr>
          <p:cNvPr id="6" name="TextBox 5"/>
          <p:cNvSpPr txBox="1"/>
          <p:nvPr/>
        </p:nvSpPr>
        <p:spPr>
          <a:xfrm>
            <a:off x="3210609" y="5019484"/>
            <a:ext cx="2834277" cy="646331"/>
          </a:xfrm>
          <a:prstGeom prst="rect">
            <a:avLst/>
          </a:prstGeom>
          <a:noFill/>
        </p:spPr>
        <p:txBody>
          <a:bodyPr wrap="square" rtlCol="0">
            <a:spAutoFit/>
          </a:bodyPr>
          <a:lstStyle/>
          <a:p>
            <a:r>
              <a:rPr lang="en-US" dirty="0" err="1"/>
              <a:t>Siggi</a:t>
            </a:r>
            <a:r>
              <a:rPr lang="en-US" dirty="0"/>
              <a:t> the Studious Stork</a:t>
            </a:r>
          </a:p>
          <a:p>
            <a:r>
              <a:rPr lang="en-US" dirty="0"/>
              <a:t>(recommended exercises)</a:t>
            </a:r>
          </a:p>
        </p:txBody>
      </p:sp>
      <p:sp>
        <p:nvSpPr>
          <p:cNvPr id="7" name="TextBox 6"/>
          <p:cNvSpPr txBox="1"/>
          <p:nvPr/>
        </p:nvSpPr>
        <p:spPr>
          <a:xfrm>
            <a:off x="6044886" y="5019485"/>
            <a:ext cx="3309662" cy="646331"/>
          </a:xfrm>
          <a:prstGeom prst="rect">
            <a:avLst/>
          </a:prstGeom>
          <a:noFill/>
        </p:spPr>
        <p:txBody>
          <a:bodyPr wrap="square" rtlCol="0">
            <a:spAutoFit/>
          </a:bodyPr>
          <a:lstStyle/>
          <a:p>
            <a:r>
              <a:rPr lang="en-US" dirty="0"/>
              <a:t>Ollie the Over-achieving Ostrich</a:t>
            </a:r>
          </a:p>
          <a:p>
            <a:r>
              <a:rPr lang="en-US" dirty="0"/>
              <a:t>(challenge questions)</a:t>
            </a:r>
          </a:p>
        </p:txBody>
      </p:sp>
      <p:pic>
        <p:nvPicPr>
          <p:cNvPr id="9" name="Picture 8">
            <a:extLst>
              <a:ext uri="{FF2B5EF4-FFF2-40B4-BE49-F238E27FC236}">
                <a16:creationId xmlns:a16="http://schemas.microsoft.com/office/drawing/2014/main" id="{58EA8B67-44CC-654D-B93B-FED7C252E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43" y="1503595"/>
            <a:ext cx="2728877" cy="1044460"/>
          </a:xfrm>
          <a:prstGeom prst="rect">
            <a:avLst/>
          </a:prstGeom>
        </p:spPr>
      </p:pic>
      <p:sp>
        <p:nvSpPr>
          <p:cNvPr id="11" name="TextBox 10">
            <a:extLst>
              <a:ext uri="{FF2B5EF4-FFF2-40B4-BE49-F238E27FC236}">
                <a16:creationId xmlns:a16="http://schemas.microsoft.com/office/drawing/2014/main" id="{C3288A80-DEEF-AA4E-AD2D-C73471763174}"/>
              </a:ext>
            </a:extLst>
          </p:cNvPr>
          <p:cNvSpPr txBox="1"/>
          <p:nvPr/>
        </p:nvSpPr>
        <p:spPr>
          <a:xfrm>
            <a:off x="6532389" y="2321691"/>
            <a:ext cx="2599508" cy="646331"/>
          </a:xfrm>
          <a:prstGeom prst="rect">
            <a:avLst/>
          </a:prstGeom>
          <a:noFill/>
        </p:spPr>
        <p:txBody>
          <a:bodyPr wrap="square" rtlCol="0">
            <a:spAutoFit/>
          </a:bodyPr>
          <a:lstStyle/>
          <a:p>
            <a:r>
              <a:rPr lang="en-US" dirty="0"/>
              <a:t>Think-Pair-Share Terrapins (in-class questions)</a:t>
            </a:r>
          </a:p>
        </p:txBody>
      </p:sp>
    </p:spTree>
    <p:extLst>
      <p:ext uri="{BB962C8B-B14F-4D97-AF65-F5344CB8AC3E}">
        <p14:creationId xmlns:p14="http://schemas.microsoft.com/office/powerpoint/2010/main" val="47400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IPython</a:t>
            </a:r>
            <a:r>
              <a:rPr lang="en-US" dirty="0"/>
              <a:t> Notebooks</a:t>
            </a:r>
          </a:p>
        </p:txBody>
      </p:sp>
      <p:sp>
        <p:nvSpPr>
          <p:cNvPr id="3" name="Content Placeholder 2"/>
          <p:cNvSpPr>
            <a:spLocks noGrp="1"/>
          </p:cNvSpPr>
          <p:nvPr>
            <p:ph idx="1"/>
          </p:nvPr>
        </p:nvSpPr>
        <p:spPr>
          <a:xfrm>
            <a:off x="628649" y="1825625"/>
            <a:ext cx="8371660" cy="4859988"/>
          </a:xfrm>
        </p:spPr>
        <p:txBody>
          <a:bodyPr>
            <a:normAutofit/>
          </a:bodyPr>
          <a:lstStyle/>
          <a:p>
            <a:r>
              <a:rPr lang="en-US" dirty="0"/>
              <a:t>Lectures will occasionally be accompanied by </a:t>
            </a:r>
            <a:r>
              <a:rPr lang="en-US" dirty="0" err="1"/>
              <a:t>IPython</a:t>
            </a:r>
            <a:r>
              <a:rPr lang="en-US" dirty="0"/>
              <a:t> notebooks (but not homework)</a:t>
            </a:r>
            <a:br>
              <a:rPr lang="en-US" dirty="0"/>
            </a:br>
            <a:endParaRPr lang="en-US" dirty="0"/>
          </a:p>
          <a:p>
            <a:pPr lvl="1"/>
            <a:r>
              <a:rPr lang="en-US" dirty="0">
                <a:solidFill>
                  <a:schemeClr val="accent4"/>
                </a:solidFill>
              </a:rPr>
              <a:t>For the next lecture, the </a:t>
            </a:r>
            <a:r>
              <a:rPr lang="en-US" b="1" i="1" dirty="0">
                <a:solidFill>
                  <a:schemeClr val="accent4"/>
                </a:solidFill>
              </a:rPr>
              <a:t>pre-lecture exercise </a:t>
            </a:r>
            <a:r>
              <a:rPr lang="en-US" dirty="0">
                <a:solidFill>
                  <a:schemeClr val="accent4"/>
                </a:solidFill>
              </a:rPr>
              <a:t>is to get started with </a:t>
            </a:r>
            <a:r>
              <a:rPr lang="en-US" dirty="0" err="1">
                <a:solidFill>
                  <a:schemeClr val="accent4"/>
                </a:solidFill>
              </a:rPr>
              <a:t>Jupyter</a:t>
            </a:r>
            <a:r>
              <a:rPr lang="en-US" dirty="0">
                <a:solidFill>
                  <a:schemeClr val="accent4"/>
                </a:solidFill>
              </a:rPr>
              <a:t> Notebooks and with Python.</a:t>
            </a:r>
          </a:p>
          <a:p>
            <a:pPr lvl="1"/>
            <a:r>
              <a:rPr lang="en-US" dirty="0">
                <a:solidFill>
                  <a:schemeClr val="accent4"/>
                </a:solidFill>
              </a:rPr>
              <a:t>See the course website for details.</a:t>
            </a:r>
          </a:p>
          <a:p>
            <a:pPr lvl="1"/>
            <a:endParaRPr lang="en-US" dirty="0"/>
          </a:p>
          <a:p>
            <a:r>
              <a:rPr lang="en-US" dirty="0"/>
              <a:t>The goal is to make the algorithms (and their runtimes) more tangible.</a:t>
            </a:r>
          </a:p>
        </p:txBody>
      </p:sp>
    </p:spTree>
    <p:extLst>
      <p:ext uri="{BB962C8B-B14F-4D97-AF65-F5344CB8AC3E}">
        <p14:creationId xmlns:p14="http://schemas.microsoft.com/office/powerpoint/2010/main" val="10328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9955"/>
            <a:ext cx="7886700" cy="857647"/>
          </a:xfrm>
        </p:spPr>
        <p:txBody>
          <a:bodyPr/>
          <a:lstStyle/>
          <a:p>
            <a:r>
              <a:rPr lang="en-US" dirty="0"/>
              <a:t>Concept Check Questions</a:t>
            </a:r>
          </a:p>
        </p:txBody>
      </p:sp>
      <p:sp>
        <p:nvSpPr>
          <p:cNvPr id="3" name="Content Placeholder 2"/>
          <p:cNvSpPr>
            <a:spLocks noGrp="1"/>
          </p:cNvSpPr>
          <p:nvPr>
            <p:ph idx="1"/>
          </p:nvPr>
        </p:nvSpPr>
        <p:spPr>
          <a:xfrm>
            <a:off x="628649" y="837692"/>
            <a:ext cx="8371660" cy="5847922"/>
          </a:xfrm>
        </p:spPr>
        <p:txBody>
          <a:bodyPr>
            <a:normAutofit/>
          </a:bodyPr>
          <a:lstStyle/>
          <a:p>
            <a:r>
              <a:rPr lang="en-US" sz="2400" dirty="0"/>
              <a:t>Not part of grade; will not be graded</a:t>
            </a:r>
          </a:p>
          <a:p>
            <a:r>
              <a:rPr lang="en-US" sz="2400" dirty="0"/>
              <a:t>Links to question sets part of resources for each lecture (via Lectures tab on website)</a:t>
            </a:r>
            <a:br>
              <a:rPr lang="en-US" dirty="0"/>
            </a:br>
            <a:endParaRPr lang="en-US" dirty="0"/>
          </a:p>
        </p:txBody>
      </p:sp>
      <p:pic>
        <p:nvPicPr>
          <p:cNvPr id="5" name="Picture 4" descr="Graphical user interface&#10;&#10;Description automatically generated with medium confidence">
            <a:extLst>
              <a:ext uri="{FF2B5EF4-FFF2-40B4-BE49-F238E27FC236}">
                <a16:creationId xmlns:a16="http://schemas.microsoft.com/office/drawing/2014/main" id="{EEF28096-85AB-5E4D-8FDC-4F9457F2A348}"/>
              </a:ext>
            </a:extLst>
          </p:cNvPr>
          <p:cNvPicPr>
            <a:picLocks noChangeAspect="1"/>
          </p:cNvPicPr>
          <p:nvPr/>
        </p:nvPicPr>
        <p:blipFill>
          <a:blip r:embed="rId3"/>
          <a:stretch>
            <a:fillRect/>
          </a:stretch>
        </p:blipFill>
        <p:spPr>
          <a:xfrm>
            <a:off x="1276831" y="2076748"/>
            <a:ext cx="6070600" cy="1816100"/>
          </a:xfrm>
          <a:prstGeom prst="rect">
            <a:avLst/>
          </a:prstGeom>
          <a:ln w="50800">
            <a:solidFill>
              <a:schemeClr val="accent4"/>
            </a:solidFill>
          </a:ln>
          <a:effectLst>
            <a:softEdge rad="0"/>
          </a:effectLst>
        </p:spPr>
      </p:pic>
      <p:pic>
        <p:nvPicPr>
          <p:cNvPr id="7" name="Picture 6" descr="Graphical user interface, text, application, email&#10;&#10;Description automatically generated">
            <a:extLst>
              <a:ext uri="{FF2B5EF4-FFF2-40B4-BE49-F238E27FC236}">
                <a16:creationId xmlns:a16="http://schemas.microsoft.com/office/drawing/2014/main" id="{6E355E80-A2E5-DD45-8FAD-EA50B7E8D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291" y="4065234"/>
            <a:ext cx="7671415" cy="2792766"/>
          </a:xfrm>
          <a:prstGeom prst="rect">
            <a:avLst/>
          </a:prstGeom>
          <a:ln w="50800">
            <a:solidFill>
              <a:schemeClr val="accent5"/>
            </a:solidFill>
          </a:ln>
        </p:spPr>
      </p:pic>
      <p:sp>
        <p:nvSpPr>
          <p:cNvPr id="8" name="Right Arrow 7">
            <a:extLst>
              <a:ext uri="{FF2B5EF4-FFF2-40B4-BE49-F238E27FC236}">
                <a16:creationId xmlns:a16="http://schemas.microsoft.com/office/drawing/2014/main" id="{F1C79781-0179-1647-8EE2-35517031B443}"/>
              </a:ext>
            </a:extLst>
          </p:cNvPr>
          <p:cNvSpPr/>
          <p:nvPr/>
        </p:nvSpPr>
        <p:spPr>
          <a:xfrm rot="5400000">
            <a:off x="5052530" y="3096898"/>
            <a:ext cx="638566" cy="414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754D-5AA1-8D4C-AF8C-EA11B3FB0DB5}"/>
              </a:ext>
            </a:extLst>
          </p:cNvPr>
          <p:cNvSpPr>
            <a:spLocks noGrp="1"/>
          </p:cNvSpPr>
          <p:nvPr>
            <p:ph type="title"/>
          </p:nvPr>
        </p:nvSpPr>
        <p:spPr/>
        <p:txBody>
          <a:bodyPr/>
          <a:lstStyle/>
          <a:p>
            <a:r>
              <a:rPr lang="en-US" dirty="0"/>
              <a:t>Optional References</a:t>
            </a:r>
          </a:p>
        </p:txBody>
      </p:sp>
      <p:sp>
        <p:nvSpPr>
          <p:cNvPr id="3" name="Content Placeholder 2">
            <a:extLst>
              <a:ext uri="{FF2B5EF4-FFF2-40B4-BE49-F238E27FC236}">
                <a16:creationId xmlns:a16="http://schemas.microsoft.com/office/drawing/2014/main" id="{249B0E3D-25B0-1743-A3DD-FD59BC59F6E8}"/>
              </a:ext>
            </a:extLst>
          </p:cNvPr>
          <p:cNvSpPr>
            <a:spLocks noGrp="1"/>
          </p:cNvSpPr>
          <p:nvPr>
            <p:ph idx="1"/>
          </p:nvPr>
        </p:nvSpPr>
        <p:spPr>
          <a:xfrm>
            <a:off x="465909" y="2165259"/>
            <a:ext cx="8678092" cy="4351338"/>
          </a:xfrm>
        </p:spPr>
        <p:txBody>
          <a:bodyPr/>
          <a:lstStyle/>
          <a:p>
            <a:r>
              <a:rPr lang="en-US" b="1" dirty="0"/>
              <a:t>Algorithms Illuminated</a:t>
            </a:r>
            <a:r>
              <a:rPr lang="en-US" dirty="0"/>
              <a:t>, </a:t>
            </a:r>
            <a:r>
              <a:rPr lang="en-US" dirty="0" err="1"/>
              <a:t>Vols</a:t>
            </a:r>
            <a:r>
              <a:rPr lang="en-US" dirty="0"/>
              <a:t> 1,2 and 3 by Tim </a:t>
            </a:r>
            <a:r>
              <a:rPr lang="en-US" dirty="0" err="1"/>
              <a:t>Roughgarden</a:t>
            </a:r>
            <a:endParaRPr lang="en-US" dirty="0"/>
          </a:p>
          <a:p>
            <a:r>
              <a:rPr lang="en-US" dirty="0"/>
              <a:t>Additional resources at </a:t>
            </a:r>
            <a:r>
              <a:rPr lang="en-US" dirty="0" err="1"/>
              <a:t>algorithmsilluminated.org</a:t>
            </a:r>
            <a:endParaRPr lang="en-US" dirty="0"/>
          </a:p>
          <a:p>
            <a:endParaRPr lang="en-US" dirty="0"/>
          </a:p>
          <a:p>
            <a:r>
              <a:rPr lang="en-US" dirty="0"/>
              <a:t>We may also refer to the following (optional) books:</a:t>
            </a:r>
          </a:p>
        </p:txBody>
      </p:sp>
      <p:pic>
        <p:nvPicPr>
          <p:cNvPr id="4" name="Picture 3">
            <a:extLst>
              <a:ext uri="{FF2B5EF4-FFF2-40B4-BE49-F238E27FC236}">
                <a16:creationId xmlns:a16="http://schemas.microsoft.com/office/drawing/2014/main" id="{06F5E614-DA50-9F45-83DF-F004874494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616" y="217699"/>
            <a:ext cx="1066099" cy="1597547"/>
          </a:xfrm>
          <a:prstGeom prst="rect">
            <a:avLst/>
          </a:prstGeom>
        </p:spPr>
      </p:pic>
      <p:pic>
        <p:nvPicPr>
          <p:cNvPr id="5" name="Picture 4">
            <a:extLst>
              <a:ext uri="{FF2B5EF4-FFF2-40B4-BE49-F238E27FC236}">
                <a16:creationId xmlns:a16="http://schemas.microsoft.com/office/drawing/2014/main" id="{F2A97EA5-9549-EE43-A5FA-B4B82523C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0158" y="240568"/>
            <a:ext cx="1060771" cy="1597547"/>
          </a:xfrm>
          <a:prstGeom prst="rect">
            <a:avLst/>
          </a:prstGeom>
        </p:spPr>
      </p:pic>
      <p:pic>
        <p:nvPicPr>
          <p:cNvPr id="6" name="Picture 5">
            <a:extLst>
              <a:ext uri="{FF2B5EF4-FFF2-40B4-BE49-F238E27FC236}">
                <a16:creationId xmlns:a16="http://schemas.microsoft.com/office/drawing/2014/main" id="{7E32D5CB-6598-2C4E-8B5B-3DE5F6AEB8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7372" y="217699"/>
            <a:ext cx="1075956" cy="1620416"/>
          </a:xfrm>
          <a:prstGeom prst="rect">
            <a:avLst/>
          </a:prstGeom>
        </p:spPr>
      </p:pic>
      <p:pic>
        <p:nvPicPr>
          <p:cNvPr id="7" name="Picture 6">
            <a:extLst>
              <a:ext uri="{FF2B5EF4-FFF2-40B4-BE49-F238E27FC236}">
                <a16:creationId xmlns:a16="http://schemas.microsoft.com/office/drawing/2014/main" id="{5FDB5466-E104-A748-A3F0-263ECEFB24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102" y="4768719"/>
            <a:ext cx="1294831" cy="1460499"/>
          </a:xfrm>
          <a:prstGeom prst="rect">
            <a:avLst/>
          </a:prstGeom>
        </p:spPr>
      </p:pic>
      <p:sp>
        <p:nvSpPr>
          <p:cNvPr id="8" name="TextBox 7">
            <a:extLst>
              <a:ext uri="{FF2B5EF4-FFF2-40B4-BE49-F238E27FC236}">
                <a16:creationId xmlns:a16="http://schemas.microsoft.com/office/drawing/2014/main" id="{BDCECB39-AF56-DB44-84B0-F08D9C60CE55}"/>
              </a:ext>
            </a:extLst>
          </p:cNvPr>
          <p:cNvSpPr txBox="1"/>
          <p:nvPr/>
        </p:nvSpPr>
        <p:spPr>
          <a:xfrm>
            <a:off x="1670933" y="4768719"/>
            <a:ext cx="3137832" cy="1477328"/>
          </a:xfrm>
          <a:prstGeom prst="rect">
            <a:avLst/>
          </a:prstGeom>
          <a:noFill/>
        </p:spPr>
        <p:txBody>
          <a:bodyPr wrap="square" rtlCol="0">
            <a:spAutoFit/>
          </a:bodyPr>
          <a:lstStyle/>
          <a:p>
            <a:pPr algn="ctr"/>
            <a:r>
              <a:rPr lang="en-US" dirty="0">
                <a:solidFill>
                  <a:schemeClr val="accent4"/>
                </a:solidFill>
              </a:rPr>
              <a:t>”CLRS”: Introduction to Algorithms by </a:t>
            </a:r>
            <a:r>
              <a:rPr lang="en-US" dirty="0" err="1">
                <a:solidFill>
                  <a:schemeClr val="accent4"/>
                </a:solidFill>
              </a:rPr>
              <a:t>Cormen</a:t>
            </a:r>
            <a:r>
              <a:rPr lang="en-US" dirty="0">
                <a:solidFill>
                  <a:schemeClr val="accent4"/>
                </a:solidFill>
              </a:rPr>
              <a:t>, </a:t>
            </a:r>
            <a:r>
              <a:rPr lang="en-US" dirty="0" err="1">
                <a:solidFill>
                  <a:schemeClr val="accent4"/>
                </a:solidFill>
              </a:rPr>
              <a:t>Leiserson</a:t>
            </a:r>
            <a:r>
              <a:rPr lang="en-US" dirty="0">
                <a:solidFill>
                  <a:schemeClr val="accent4"/>
                </a:solidFill>
              </a:rPr>
              <a:t>, </a:t>
            </a:r>
            <a:r>
              <a:rPr lang="en-US" dirty="0" err="1">
                <a:solidFill>
                  <a:schemeClr val="accent4"/>
                </a:solidFill>
              </a:rPr>
              <a:t>Rivest</a:t>
            </a:r>
            <a:r>
              <a:rPr lang="en-US" dirty="0">
                <a:solidFill>
                  <a:schemeClr val="accent4"/>
                </a:solidFill>
              </a:rPr>
              <a:t>, and Stein.  Available FOR FREE ONLINE through the Stanford library.</a:t>
            </a:r>
          </a:p>
        </p:txBody>
      </p:sp>
      <p:pic>
        <p:nvPicPr>
          <p:cNvPr id="9" name="Picture 8">
            <a:extLst>
              <a:ext uri="{FF2B5EF4-FFF2-40B4-BE49-F238E27FC236}">
                <a16:creationId xmlns:a16="http://schemas.microsoft.com/office/drawing/2014/main" id="{10C87AD3-F891-5443-94F1-4AE5F93ED1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7193" y="4768719"/>
            <a:ext cx="1231710" cy="1406461"/>
          </a:xfrm>
          <a:prstGeom prst="rect">
            <a:avLst/>
          </a:prstGeom>
        </p:spPr>
      </p:pic>
      <p:sp>
        <p:nvSpPr>
          <p:cNvPr id="10" name="TextBox 9">
            <a:extLst>
              <a:ext uri="{FF2B5EF4-FFF2-40B4-BE49-F238E27FC236}">
                <a16:creationId xmlns:a16="http://schemas.microsoft.com/office/drawing/2014/main" id="{8064E8B9-33CA-1D47-BA66-DF366D8E0B21}"/>
              </a:ext>
            </a:extLst>
          </p:cNvPr>
          <p:cNvSpPr txBox="1"/>
          <p:nvPr/>
        </p:nvSpPr>
        <p:spPr>
          <a:xfrm>
            <a:off x="6218903" y="5544471"/>
            <a:ext cx="2463588" cy="646331"/>
          </a:xfrm>
          <a:prstGeom prst="rect">
            <a:avLst/>
          </a:prstGeom>
          <a:noFill/>
        </p:spPr>
        <p:txBody>
          <a:bodyPr wrap="square" rtlCol="0">
            <a:spAutoFit/>
          </a:bodyPr>
          <a:lstStyle/>
          <a:p>
            <a:pPr algn="ctr"/>
            <a:r>
              <a:rPr lang="en-US" dirty="0">
                <a:solidFill>
                  <a:schemeClr val="accent4"/>
                </a:solidFill>
              </a:rPr>
              <a:t>“Algorithm Design” by  Kleinberg and </a:t>
            </a:r>
            <a:r>
              <a:rPr lang="en-US" dirty="0" err="1">
                <a:solidFill>
                  <a:schemeClr val="accent4"/>
                </a:solidFill>
              </a:rPr>
              <a:t>Tardos</a:t>
            </a:r>
            <a:endParaRPr lang="en-US" dirty="0">
              <a:solidFill>
                <a:schemeClr val="accent4"/>
              </a:solidFill>
            </a:endParaRPr>
          </a:p>
        </p:txBody>
      </p:sp>
    </p:spTree>
    <p:extLst>
      <p:ext uri="{BB962C8B-B14F-4D97-AF65-F5344CB8AC3E}">
        <p14:creationId xmlns:p14="http://schemas.microsoft.com/office/powerpoint/2010/main" val="4285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6FAC-010C-A01B-BCD0-8D949668520A}"/>
              </a:ext>
            </a:extLst>
          </p:cNvPr>
          <p:cNvSpPr>
            <a:spLocks noGrp="1"/>
          </p:cNvSpPr>
          <p:nvPr>
            <p:ph type="title"/>
          </p:nvPr>
        </p:nvSpPr>
        <p:spPr/>
        <p:txBody>
          <a:bodyPr/>
          <a:lstStyle/>
          <a:p>
            <a:r>
              <a:rPr lang="en-US" dirty="0"/>
              <a:t>Sections</a:t>
            </a:r>
          </a:p>
        </p:txBody>
      </p:sp>
      <p:sp>
        <p:nvSpPr>
          <p:cNvPr id="3" name="Content Placeholder 2">
            <a:extLst>
              <a:ext uri="{FF2B5EF4-FFF2-40B4-BE49-F238E27FC236}">
                <a16:creationId xmlns:a16="http://schemas.microsoft.com/office/drawing/2014/main" id="{93D91870-F5A6-6371-2273-C8B576FAB647}"/>
              </a:ext>
            </a:extLst>
          </p:cNvPr>
          <p:cNvSpPr>
            <a:spLocks noGrp="1"/>
          </p:cNvSpPr>
          <p:nvPr>
            <p:ph idx="1"/>
          </p:nvPr>
        </p:nvSpPr>
        <p:spPr/>
        <p:txBody>
          <a:bodyPr>
            <a:normAutofit lnSpcReduction="10000"/>
          </a:bodyPr>
          <a:lstStyle/>
          <a:p>
            <a:pPr marL="0" indent="0">
              <a:buNone/>
            </a:pPr>
            <a:r>
              <a:rPr lang="en-US" dirty="0"/>
              <a:t>Taught by your </a:t>
            </a:r>
            <a:r>
              <a:rPr lang="en-US" dirty="0">
                <a:solidFill>
                  <a:schemeClr val="accent4"/>
                </a:solidFill>
              </a:rPr>
              <a:t>amazing TAs </a:t>
            </a:r>
            <a:r>
              <a:rPr lang="en-US" dirty="0"/>
              <a:t>and will</a:t>
            </a:r>
          </a:p>
          <a:p>
            <a:r>
              <a:rPr lang="en-US" sz="2400" dirty="0"/>
              <a:t>recap lecture</a:t>
            </a:r>
          </a:p>
          <a:p>
            <a:r>
              <a:rPr lang="en-US" sz="2400" dirty="0"/>
              <a:t>show you </a:t>
            </a:r>
            <a:r>
              <a:rPr lang="en-US" sz="2400" dirty="0">
                <a:solidFill>
                  <a:schemeClr val="accent4"/>
                </a:solidFill>
              </a:rPr>
              <a:t>how to apply</a:t>
            </a:r>
            <a:r>
              <a:rPr lang="en-US" sz="2400" dirty="0"/>
              <a:t> the ideas you learned in lecture</a:t>
            </a:r>
          </a:p>
          <a:p>
            <a:r>
              <a:rPr lang="en-US" sz="2400" dirty="0"/>
              <a:t>can occasionally cover new material</a:t>
            </a:r>
            <a:endParaRPr lang="en-US" dirty="0"/>
          </a:p>
          <a:p>
            <a:endParaRPr lang="en-US" dirty="0"/>
          </a:p>
          <a:p>
            <a:pPr marL="0" indent="0">
              <a:buNone/>
            </a:pPr>
            <a:r>
              <a:rPr lang="en-US" dirty="0"/>
              <a:t>Sections are as “mandatory” as lectures:</a:t>
            </a:r>
          </a:p>
          <a:p>
            <a:r>
              <a:rPr lang="en-US" sz="2400" dirty="0"/>
              <a:t>we will not track attendance, but</a:t>
            </a:r>
          </a:p>
          <a:p>
            <a:r>
              <a:rPr lang="en-US" sz="2400" dirty="0"/>
              <a:t>sections (practice, practice, practice) are the </a:t>
            </a:r>
            <a:r>
              <a:rPr lang="en-US" sz="2400" dirty="0">
                <a:solidFill>
                  <a:schemeClr val="accent4"/>
                </a:solidFill>
              </a:rPr>
              <a:t>best</a:t>
            </a:r>
            <a:r>
              <a:rPr lang="en-US" sz="2400" dirty="0"/>
              <a:t> way to learn the material in CS 161</a:t>
            </a:r>
          </a:p>
          <a:p>
            <a:r>
              <a:rPr lang="en-US" sz="2400" dirty="0"/>
              <a:t>also, a good place to find community</a:t>
            </a:r>
          </a:p>
          <a:p>
            <a:endParaRPr lang="en-US" dirty="0"/>
          </a:p>
          <a:p>
            <a:endParaRPr lang="en-US" dirty="0"/>
          </a:p>
        </p:txBody>
      </p:sp>
    </p:spTree>
    <p:extLst>
      <p:ext uri="{BB962C8B-B14F-4D97-AF65-F5344CB8AC3E}">
        <p14:creationId xmlns:p14="http://schemas.microsoft.com/office/powerpoint/2010/main" val="402160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a:xfrm>
            <a:off x="628650" y="1690689"/>
            <a:ext cx="7886700" cy="4859988"/>
          </a:xfrm>
        </p:spPr>
        <p:txBody>
          <a:bodyPr>
            <a:normAutofit/>
          </a:bodyPr>
          <a:lstStyle/>
          <a:p>
            <a:r>
              <a:rPr lang="en-US" dirty="0"/>
              <a:t>Weekly assignments, posted Wednesday by 12:30pm, due the next Wednesday 11:59pm.</a:t>
            </a:r>
          </a:p>
          <a:p>
            <a:r>
              <a:rPr lang="en-US" dirty="0"/>
              <a:t>First HW will be posted this Wednesday</a:t>
            </a:r>
          </a:p>
          <a:p>
            <a:r>
              <a:rPr lang="en-US" dirty="0"/>
              <a:t>There are 8 total (no HW the week before midterm)</a:t>
            </a:r>
          </a:p>
          <a:p>
            <a:pPr lvl="1"/>
            <a:r>
              <a:rPr lang="en-US" dirty="0"/>
              <a:t>HW1, HW2, HW3: solo submissions</a:t>
            </a:r>
          </a:p>
          <a:p>
            <a:pPr lvl="1"/>
            <a:r>
              <a:rPr lang="en-US" dirty="0"/>
              <a:t>HW4, HW5, HW6, HW7, HW8: solo/pair submissions</a:t>
            </a:r>
          </a:p>
          <a:p>
            <a:pPr marL="0" indent="0">
              <a:buNone/>
            </a:pPr>
            <a:endParaRPr lang="en-US" dirty="0"/>
          </a:p>
        </p:txBody>
      </p:sp>
    </p:spTree>
    <p:extLst>
      <p:ext uri="{BB962C8B-B14F-4D97-AF65-F5344CB8AC3E}">
        <p14:creationId xmlns:p14="http://schemas.microsoft.com/office/powerpoint/2010/main" val="25489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964" y="362341"/>
            <a:ext cx="8995035" cy="1325563"/>
          </a:xfrm>
        </p:spPr>
        <p:txBody>
          <a:bodyPr/>
          <a:lstStyle/>
          <a:p>
            <a:r>
              <a:rPr lang="en-US" dirty="0"/>
              <a:t>How to get the most out of homework</a:t>
            </a:r>
          </a:p>
        </p:txBody>
      </p:sp>
      <p:sp>
        <p:nvSpPr>
          <p:cNvPr id="3" name="Content Placeholder 2"/>
          <p:cNvSpPr>
            <a:spLocks noGrp="1"/>
          </p:cNvSpPr>
          <p:nvPr>
            <p:ph idx="1"/>
          </p:nvPr>
        </p:nvSpPr>
        <p:spPr>
          <a:xfrm>
            <a:off x="514423" y="1786864"/>
            <a:ext cx="8264118" cy="5384645"/>
          </a:xfrm>
        </p:spPr>
        <p:txBody>
          <a:bodyPr>
            <a:normAutofit/>
          </a:bodyPr>
          <a:lstStyle/>
          <a:p>
            <a:r>
              <a:rPr lang="en-US" dirty="0"/>
              <a:t>HW has two parts: exercises and problems.</a:t>
            </a:r>
          </a:p>
          <a:p>
            <a:r>
              <a:rPr lang="en-US" dirty="0"/>
              <a:t>Do the exercises on your own.</a:t>
            </a:r>
          </a:p>
          <a:p>
            <a:r>
              <a:rPr lang="en-US" dirty="0"/>
              <a:t>Try the problems on your own </a:t>
            </a:r>
            <a:r>
              <a:rPr lang="en-US" b="1" dirty="0"/>
              <a:t>before</a:t>
            </a:r>
            <a:r>
              <a:rPr lang="en-US" dirty="0"/>
              <a:t> discussing it with classmates.</a:t>
            </a:r>
          </a:p>
          <a:p>
            <a:pPr lvl="1"/>
            <a:endParaRPr lang="en-US" dirty="0">
              <a:solidFill>
                <a:schemeClr val="accent4"/>
              </a:solidFill>
            </a:endParaRPr>
          </a:p>
          <a:p>
            <a:r>
              <a:rPr lang="en-US" dirty="0"/>
              <a:t>If you get help from a CA during office hours:</a:t>
            </a:r>
          </a:p>
          <a:p>
            <a:pPr lvl="1"/>
            <a:r>
              <a:rPr lang="en-US" b="1" dirty="0">
                <a:solidFill>
                  <a:schemeClr val="accent4"/>
                </a:solidFill>
              </a:rPr>
              <a:t>Try the problem first</a:t>
            </a:r>
            <a:r>
              <a:rPr lang="en-US" dirty="0">
                <a:solidFill>
                  <a:schemeClr val="accent4"/>
                </a:solidFill>
              </a:rPr>
              <a:t>.</a:t>
            </a:r>
          </a:p>
          <a:p>
            <a:pPr lvl="1"/>
            <a:r>
              <a:rPr lang="en-US" dirty="0">
                <a:solidFill>
                  <a:schemeClr val="accent4"/>
                </a:solidFill>
              </a:rPr>
              <a:t>Ask: </a:t>
            </a:r>
            <a:r>
              <a:rPr lang="en-US" b="1" dirty="0">
                <a:solidFill>
                  <a:schemeClr val="accent4"/>
                </a:solidFill>
              </a:rPr>
              <a:t>“I was trying this approach and I got stuck here.”</a:t>
            </a:r>
          </a:p>
          <a:p>
            <a:pPr lvl="1"/>
            <a:r>
              <a:rPr lang="en-US" dirty="0">
                <a:solidFill>
                  <a:schemeClr val="accent4"/>
                </a:solidFill>
              </a:rPr>
              <a:t>After you’ve figured it out, </a:t>
            </a:r>
            <a:r>
              <a:rPr lang="en-US" b="1" dirty="0">
                <a:solidFill>
                  <a:schemeClr val="accent4"/>
                </a:solidFill>
              </a:rPr>
              <a:t>write up your solution from scratch</a:t>
            </a:r>
            <a:r>
              <a:rPr lang="en-US" dirty="0">
                <a:solidFill>
                  <a:schemeClr val="accent4"/>
                </a:solidFill>
              </a:rPr>
              <a:t>, without the notes you took during office hours.</a:t>
            </a:r>
          </a:p>
        </p:txBody>
      </p:sp>
    </p:spTree>
    <p:extLst>
      <p:ext uri="{BB962C8B-B14F-4D97-AF65-F5344CB8AC3E}">
        <p14:creationId xmlns:p14="http://schemas.microsoft.com/office/powerpoint/2010/main" val="9465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Exams</a:t>
            </a:r>
          </a:p>
        </p:txBody>
      </p:sp>
      <p:sp>
        <p:nvSpPr>
          <p:cNvPr id="3" name="Content Placeholder 2"/>
          <p:cNvSpPr>
            <a:spLocks noGrp="1"/>
          </p:cNvSpPr>
          <p:nvPr>
            <p:ph idx="1"/>
          </p:nvPr>
        </p:nvSpPr>
        <p:spPr>
          <a:xfrm>
            <a:off x="628650" y="1561672"/>
            <a:ext cx="8141277" cy="5400831"/>
          </a:xfrm>
        </p:spPr>
        <p:txBody>
          <a:bodyPr>
            <a:normAutofit lnSpcReduction="10000"/>
          </a:bodyPr>
          <a:lstStyle/>
          <a:p>
            <a:r>
              <a:rPr lang="en-US" dirty="0"/>
              <a:t>There will be a </a:t>
            </a:r>
            <a:r>
              <a:rPr lang="en-US" b="1" dirty="0"/>
              <a:t>midterm </a:t>
            </a:r>
            <a:r>
              <a:rPr lang="en-US" dirty="0"/>
              <a:t>and a</a:t>
            </a:r>
            <a:r>
              <a:rPr lang="en-US" b="1" dirty="0"/>
              <a:t> final</a:t>
            </a:r>
            <a:r>
              <a:rPr lang="en-US" dirty="0"/>
              <a:t> </a:t>
            </a:r>
          </a:p>
          <a:p>
            <a:pPr lvl="1"/>
            <a:r>
              <a:rPr lang="en-US" sz="2800" b="1" dirty="0"/>
              <a:t>Midterm: </a:t>
            </a:r>
            <a:r>
              <a:rPr lang="en-US" sz="2800" dirty="0"/>
              <a:t>Thu Feb 16, 6:00pm–9:00pm</a:t>
            </a:r>
          </a:p>
          <a:p>
            <a:pPr lvl="2"/>
            <a:r>
              <a:rPr lang="en-US" sz="2400" dirty="0"/>
              <a:t>Covers lectures 1-7</a:t>
            </a:r>
          </a:p>
          <a:p>
            <a:pPr lvl="1"/>
            <a:r>
              <a:rPr lang="en-US" sz="2800" b="1" dirty="0"/>
              <a:t>Final: </a:t>
            </a:r>
            <a:r>
              <a:rPr lang="en-US" sz="2800" dirty="0"/>
              <a:t>Thu Mar 23, 8:30am–11:30am</a:t>
            </a:r>
          </a:p>
          <a:p>
            <a:pPr lvl="2"/>
            <a:r>
              <a:rPr lang="en-US" sz="2400" dirty="0"/>
              <a:t>Covers everything, but more focus on lectures 8-18</a:t>
            </a:r>
          </a:p>
          <a:p>
            <a:pPr lvl="1"/>
            <a:endParaRPr lang="en-US" sz="2800" dirty="0"/>
          </a:p>
          <a:p>
            <a:r>
              <a:rPr lang="en-US" dirty="0"/>
              <a:t>8 </a:t>
            </a:r>
            <a:r>
              <a:rPr lang="en-US" dirty="0" err="1"/>
              <a:t>homeworks</a:t>
            </a:r>
            <a:r>
              <a:rPr lang="en-US" dirty="0"/>
              <a:t>, lowest score dropped</a:t>
            </a:r>
            <a:br>
              <a:rPr lang="en-US" sz="3200" dirty="0"/>
            </a:br>
            <a:endParaRPr lang="en-US" sz="3200" dirty="0"/>
          </a:p>
          <a:p>
            <a:r>
              <a:rPr lang="en-US" dirty="0"/>
              <a:t>Weighting: </a:t>
            </a:r>
            <a:r>
              <a:rPr lang="en-US" b="1" dirty="0"/>
              <a:t>HW</a:t>
            </a:r>
            <a:r>
              <a:rPr lang="en-US" dirty="0"/>
              <a:t> (50%), </a:t>
            </a:r>
            <a:r>
              <a:rPr lang="en-US" b="1" dirty="0"/>
              <a:t>Midterm </a:t>
            </a:r>
            <a:r>
              <a:rPr lang="en-US" dirty="0"/>
              <a:t>(20%), </a:t>
            </a:r>
            <a:r>
              <a:rPr lang="en-US" b="1" dirty="0"/>
              <a:t>Final</a:t>
            </a:r>
            <a:r>
              <a:rPr lang="en-US" dirty="0"/>
              <a:t> (30%) </a:t>
            </a:r>
            <a:br>
              <a:rPr lang="en-US" dirty="0"/>
            </a:br>
            <a:endParaRPr lang="en-US" dirty="0"/>
          </a:p>
          <a:p>
            <a:r>
              <a:rPr lang="en-US" dirty="0">
                <a:solidFill>
                  <a:srgbClr val="FF0000"/>
                </a:solidFill>
              </a:rPr>
              <a:t>If you have a conflict with the midterm time, email   </a:t>
            </a:r>
          </a:p>
          <a:p>
            <a:pPr marL="0" indent="0" algn="ctr">
              <a:buNone/>
            </a:pPr>
            <a:r>
              <a:rPr lang="en-US" dirty="0">
                <a:solidFill>
                  <a:srgbClr val="FF0000"/>
                </a:solidFill>
                <a:hlinkClick r:id="rId3"/>
              </a:rPr>
              <a:t>cs161-win2223-staff@lists.stanford.edu</a:t>
            </a:r>
            <a:r>
              <a:rPr lang="en-US" dirty="0">
                <a:solidFill>
                  <a:srgbClr val="FF0000"/>
                </a:solidFill>
              </a:rPr>
              <a:t> ASAP!!!!!</a:t>
            </a:r>
          </a:p>
        </p:txBody>
      </p:sp>
    </p:spTree>
    <p:extLst>
      <p:ext uri="{BB962C8B-B14F-4D97-AF65-F5344CB8AC3E}">
        <p14:creationId xmlns:p14="http://schemas.microsoft.com/office/powerpoint/2010/main" val="65455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11881"/>
          </a:xfrm>
        </p:spPr>
        <p:txBody>
          <a:bodyPr/>
          <a:lstStyle/>
          <a:p>
            <a:r>
              <a:rPr lang="en-US" dirty="0"/>
              <a:t>Talk to us!</a:t>
            </a:r>
          </a:p>
        </p:txBody>
      </p:sp>
      <p:sp>
        <p:nvSpPr>
          <p:cNvPr id="3" name="Content Placeholder 2"/>
          <p:cNvSpPr>
            <a:spLocks noGrp="1"/>
          </p:cNvSpPr>
          <p:nvPr>
            <p:ph idx="1"/>
          </p:nvPr>
        </p:nvSpPr>
        <p:spPr>
          <a:xfrm>
            <a:off x="628650" y="1415720"/>
            <a:ext cx="7886700" cy="5149971"/>
          </a:xfrm>
        </p:spPr>
        <p:txBody>
          <a:bodyPr/>
          <a:lstStyle/>
          <a:p>
            <a:r>
              <a:rPr lang="en-US" dirty="0"/>
              <a:t>Ed discussion forum:</a:t>
            </a:r>
          </a:p>
          <a:p>
            <a:pPr lvl="1"/>
            <a:r>
              <a:rPr lang="en-US" dirty="0">
                <a:solidFill>
                  <a:schemeClr val="accent4"/>
                </a:solidFill>
              </a:rPr>
              <a:t>Link on top of the course website</a:t>
            </a:r>
          </a:p>
          <a:p>
            <a:pPr lvl="1"/>
            <a:r>
              <a:rPr lang="en-US" dirty="0">
                <a:solidFill>
                  <a:schemeClr val="accent4"/>
                </a:solidFill>
              </a:rPr>
              <a:t>Course announcements will be posted there</a:t>
            </a:r>
          </a:p>
          <a:p>
            <a:pPr lvl="1"/>
            <a:r>
              <a:rPr lang="en-US" dirty="0">
                <a:solidFill>
                  <a:schemeClr val="accent4"/>
                </a:solidFill>
              </a:rPr>
              <a:t>Discuss material with TAs and your classmates</a:t>
            </a:r>
          </a:p>
          <a:p>
            <a:r>
              <a:rPr lang="en-US" dirty="0"/>
              <a:t>Office hours:</a:t>
            </a:r>
          </a:p>
          <a:p>
            <a:pPr lvl="1"/>
            <a:r>
              <a:rPr lang="en-US" dirty="0">
                <a:solidFill>
                  <a:schemeClr val="accent4"/>
                </a:solidFill>
              </a:rPr>
              <a:t>See course website for schedule</a:t>
            </a:r>
          </a:p>
          <a:p>
            <a:pPr lvl="1"/>
            <a:r>
              <a:rPr lang="en-US" dirty="0">
                <a:solidFill>
                  <a:schemeClr val="accent4"/>
                </a:solidFill>
              </a:rPr>
              <a:t>Some online, some in-person</a:t>
            </a:r>
          </a:p>
          <a:p>
            <a:pPr lvl="1"/>
            <a:r>
              <a:rPr lang="en-US" dirty="0">
                <a:solidFill>
                  <a:schemeClr val="accent4"/>
                </a:solidFill>
              </a:rPr>
              <a:t>They start later this week</a:t>
            </a:r>
          </a:p>
        </p:txBody>
      </p:sp>
      <p:pic>
        <p:nvPicPr>
          <p:cNvPr id="7" name="Picture 6" descr="Text&#10;&#10;Description automatically generated with medium confidence">
            <a:extLst>
              <a:ext uri="{FF2B5EF4-FFF2-40B4-BE49-F238E27FC236}">
                <a16:creationId xmlns:a16="http://schemas.microsoft.com/office/drawing/2014/main" id="{FAD98973-0A84-284C-BC46-AED73C129933}"/>
              </a:ext>
            </a:extLst>
          </p:cNvPr>
          <p:cNvPicPr>
            <a:picLocks noChangeAspect="1"/>
          </p:cNvPicPr>
          <p:nvPr/>
        </p:nvPicPr>
        <p:blipFill>
          <a:blip r:embed="rId3"/>
          <a:stretch>
            <a:fillRect/>
          </a:stretch>
        </p:blipFill>
        <p:spPr>
          <a:xfrm>
            <a:off x="5216111" y="1027907"/>
            <a:ext cx="3721100" cy="635000"/>
          </a:xfrm>
          <a:prstGeom prst="rect">
            <a:avLst/>
          </a:prstGeom>
        </p:spPr>
      </p:pic>
    </p:spTree>
    <p:extLst>
      <p:ext uri="{BB962C8B-B14F-4D97-AF65-F5344CB8AC3E}">
        <p14:creationId xmlns:p14="http://schemas.microsoft.com/office/powerpoint/2010/main" val="300279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p:txBody>
          <a:bodyPr>
            <a:normAutofit lnSpcReduction="10000"/>
          </a:bodyPr>
          <a:lstStyle/>
          <a:p>
            <a:r>
              <a:rPr lang="en-US" dirty="0"/>
              <a:t>Who are we?</a:t>
            </a:r>
          </a:p>
          <a:p>
            <a:pPr lvl="1"/>
            <a:r>
              <a:rPr lang="en-US" dirty="0">
                <a:solidFill>
                  <a:schemeClr val="accent4"/>
                </a:solidFill>
              </a:rPr>
              <a:t>Professors,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pPr lvl="1"/>
            <a:r>
              <a:rPr lang="en-US" dirty="0">
                <a:solidFill>
                  <a:schemeClr val="accent4"/>
                </a:solidFill>
              </a:rPr>
              <a:t>Embedded ethics?</a:t>
            </a:r>
          </a:p>
          <a:p>
            <a:r>
              <a:rPr lang="en-US" dirty="0"/>
              <a:t>Can we multiply integers?</a:t>
            </a:r>
          </a:p>
          <a:p>
            <a:pPr lvl="1"/>
            <a:r>
              <a:rPr lang="en-US" dirty="0">
                <a:solidFill>
                  <a:schemeClr val="accent4"/>
                </a:solidFill>
              </a:rPr>
              <a:t>And can we do it quickly?</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Tree>
    <p:extLst>
      <p:ext uri="{BB962C8B-B14F-4D97-AF65-F5344CB8AC3E}">
        <p14:creationId xmlns:p14="http://schemas.microsoft.com/office/powerpoint/2010/main" val="17304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6E53-E556-ED46-97FC-DF2FC1B50C9B}"/>
              </a:ext>
            </a:extLst>
          </p:cNvPr>
          <p:cNvSpPr>
            <a:spLocks noGrp="1"/>
          </p:cNvSpPr>
          <p:nvPr>
            <p:ph type="title"/>
          </p:nvPr>
        </p:nvSpPr>
        <p:spPr/>
        <p:txBody>
          <a:bodyPr/>
          <a:lstStyle/>
          <a:p>
            <a:r>
              <a:rPr lang="en-US" dirty="0"/>
              <a:t>Talk to each other!</a:t>
            </a:r>
          </a:p>
        </p:txBody>
      </p:sp>
      <p:sp>
        <p:nvSpPr>
          <p:cNvPr id="3" name="Content Placeholder 2">
            <a:extLst>
              <a:ext uri="{FF2B5EF4-FFF2-40B4-BE49-F238E27FC236}">
                <a16:creationId xmlns:a16="http://schemas.microsoft.com/office/drawing/2014/main" id="{2330F7F0-3C89-9E4D-B63E-52170FEC18D5}"/>
              </a:ext>
            </a:extLst>
          </p:cNvPr>
          <p:cNvSpPr>
            <a:spLocks noGrp="1"/>
          </p:cNvSpPr>
          <p:nvPr>
            <p:ph idx="1"/>
          </p:nvPr>
        </p:nvSpPr>
        <p:spPr/>
        <p:txBody>
          <a:bodyPr/>
          <a:lstStyle/>
          <a:p>
            <a:r>
              <a:rPr lang="en-US" dirty="0"/>
              <a:t>Answer your peers’ questions on Ed!</a:t>
            </a:r>
          </a:p>
        </p:txBody>
      </p:sp>
      <p:pic>
        <p:nvPicPr>
          <p:cNvPr id="5" name="Picture 4" descr="Text&#10;&#10;Description automatically generated with medium confidence">
            <a:extLst>
              <a:ext uri="{FF2B5EF4-FFF2-40B4-BE49-F238E27FC236}">
                <a16:creationId xmlns:a16="http://schemas.microsoft.com/office/drawing/2014/main" id="{ED9488B0-229D-C648-819C-D05517067DAC}"/>
              </a:ext>
            </a:extLst>
          </p:cNvPr>
          <p:cNvPicPr>
            <a:picLocks noChangeAspect="1"/>
          </p:cNvPicPr>
          <p:nvPr/>
        </p:nvPicPr>
        <p:blipFill>
          <a:blip r:embed="rId2"/>
          <a:stretch>
            <a:fillRect/>
          </a:stretch>
        </p:blipFill>
        <p:spPr>
          <a:xfrm>
            <a:off x="5216111" y="1027907"/>
            <a:ext cx="3721100" cy="635000"/>
          </a:xfrm>
          <a:prstGeom prst="rect">
            <a:avLst/>
          </a:prstGeom>
        </p:spPr>
      </p:pic>
    </p:spTree>
    <p:extLst>
      <p:ext uri="{BB962C8B-B14F-4D97-AF65-F5344CB8AC3E}">
        <p14:creationId xmlns:p14="http://schemas.microsoft.com/office/powerpoint/2010/main" val="39232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elements </a:t>
            </a:r>
            <a:r>
              <a:rPr lang="en-US"/>
              <a:t>and resources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Course website:</a:t>
            </a:r>
          </a:p>
          <a:p>
            <a:pPr lvl="1"/>
            <a:r>
              <a:rPr lang="en-US" sz="3000" dirty="0">
                <a:solidFill>
                  <a:srgbClr val="0070C0"/>
                </a:solidFill>
              </a:rPr>
              <a:t>cs161.stanford.edu</a:t>
            </a:r>
          </a:p>
          <a:p>
            <a:pPr lvl="1"/>
            <a:endParaRPr lang="en-US" dirty="0"/>
          </a:p>
          <a:p>
            <a:r>
              <a:rPr lang="en-US" dirty="0"/>
              <a:t>Lectures</a:t>
            </a:r>
          </a:p>
          <a:p>
            <a:pPr lvl="1"/>
            <a:r>
              <a:rPr lang="en-US" dirty="0"/>
              <a:t>Pre-Lecture Exercises</a:t>
            </a:r>
          </a:p>
          <a:p>
            <a:pPr lvl="1"/>
            <a:r>
              <a:rPr lang="en-US" dirty="0"/>
              <a:t>Lecture Notes</a:t>
            </a:r>
          </a:p>
          <a:p>
            <a:pPr lvl="1"/>
            <a:r>
              <a:rPr lang="en-US" dirty="0" err="1"/>
              <a:t>IPython</a:t>
            </a:r>
            <a:r>
              <a:rPr lang="en-US" dirty="0"/>
              <a:t> Notebooks</a:t>
            </a:r>
          </a:p>
          <a:p>
            <a:pPr lvl="1"/>
            <a:r>
              <a:rPr lang="en-US" dirty="0"/>
              <a:t>Concept Check Questions</a:t>
            </a:r>
          </a:p>
          <a:p>
            <a:r>
              <a:rPr lang="en-US" dirty="0"/>
              <a:t>References</a:t>
            </a:r>
          </a:p>
          <a:p>
            <a:r>
              <a:rPr lang="en-US" dirty="0"/>
              <a:t>Sections</a:t>
            </a:r>
          </a:p>
          <a:p>
            <a:r>
              <a:rPr lang="en-US" dirty="0"/>
              <a:t>Homework</a:t>
            </a:r>
          </a:p>
          <a:p>
            <a:r>
              <a:rPr lang="en-US" dirty="0"/>
              <a:t>Exams</a:t>
            </a:r>
          </a:p>
          <a:p>
            <a:r>
              <a:rPr lang="en-US" dirty="0"/>
              <a:t>Office Hours and Ed</a:t>
            </a:r>
          </a:p>
          <a:p>
            <a:pPr marL="0" indent="0">
              <a:buNone/>
            </a:pPr>
            <a:endParaRPr lang="en-US" dirty="0"/>
          </a:p>
          <a:p>
            <a:endParaRPr lang="en-US" dirty="0"/>
          </a:p>
        </p:txBody>
      </p:sp>
      <p:sp>
        <p:nvSpPr>
          <p:cNvPr id="4" name="Right Arrow 3"/>
          <p:cNvSpPr/>
          <p:nvPr/>
        </p:nvSpPr>
        <p:spPr>
          <a:xfrm rot="7721519">
            <a:off x="3618485" y="1619381"/>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314461">
            <a:off x="4034855" y="1898890"/>
            <a:ext cx="1074290" cy="47185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058340">
            <a:off x="3098401" y="2534572"/>
            <a:ext cx="629587" cy="37475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508790">
            <a:off x="3611228" y="2498198"/>
            <a:ext cx="1047976" cy="35399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8247E1-FA9A-569D-FC89-8BD2297DD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5684" y="2409256"/>
            <a:ext cx="2949666" cy="2559710"/>
          </a:xfrm>
          <a:prstGeom prst="rect">
            <a:avLst/>
          </a:prstGeom>
        </p:spPr>
      </p:pic>
    </p:spTree>
    <p:extLst>
      <p:ext uri="{BB962C8B-B14F-4D97-AF65-F5344CB8AC3E}">
        <p14:creationId xmlns:p14="http://schemas.microsoft.com/office/powerpoint/2010/main" val="178838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on course policies</a:t>
            </a:r>
          </a:p>
        </p:txBody>
      </p:sp>
      <p:sp>
        <p:nvSpPr>
          <p:cNvPr id="3" name="Content Placeholder 2"/>
          <p:cNvSpPr>
            <a:spLocks noGrp="1"/>
          </p:cNvSpPr>
          <p:nvPr>
            <p:ph idx="1"/>
          </p:nvPr>
        </p:nvSpPr>
        <p:spPr/>
        <p:txBody>
          <a:bodyPr/>
          <a:lstStyle/>
          <a:p>
            <a:r>
              <a:rPr lang="en-US" dirty="0"/>
              <a:t>Course policies are listed on the website.</a:t>
            </a:r>
          </a:p>
          <a:p>
            <a:r>
              <a:rPr lang="en-US" dirty="0"/>
              <a:t>Read them and adhere to them.</a:t>
            </a:r>
          </a:p>
          <a:p>
            <a:r>
              <a:rPr lang="en-US" dirty="0"/>
              <a:t>That’s all I’m going to say about course policies</a:t>
            </a:r>
            <a:br>
              <a:rPr lang="en-US" dirty="0"/>
            </a:br>
            <a:r>
              <a:rPr lang="en-US" dirty="0"/>
              <a:t>(except for a couple of slides on collaboration and the honor code)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0961" y="4001294"/>
            <a:ext cx="3382077" cy="1859820"/>
          </a:xfrm>
          <a:prstGeom prst="rect">
            <a:avLst/>
          </a:prstGeom>
        </p:spPr>
      </p:pic>
    </p:spTree>
    <p:extLst>
      <p:ext uri="{BB962C8B-B14F-4D97-AF65-F5344CB8AC3E}">
        <p14:creationId xmlns:p14="http://schemas.microsoft.com/office/powerpoint/2010/main" val="1621631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a:t>
            </a:r>
          </a:p>
        </p:txBody>
      </p:sp>
      <p:sp>
        <p:nvSpPr>
          <p:cNvPr id="3" name="Content Placeholder 2"/>
          <p:cNvSpPr>
            <a:spLocks noGrp="1"/>
          </p:cNvSpPr>
          <p:nvPr>
            <p:ph idx="1"/>
          </p:nvPr>
        </p:nvSpPr>
        <p:spPr/>
        <p:txBody>
          <a:bodyPr>
            <a:normAutofit lnSpcReduction="10000"/>
          </a:bodyPr>
          <a:lstStyle/>
          <a:p>
            <a:r>
              <a:rPr lang="en-US" dirty="0"/>
              <a:t>We encourage collaboration on homework (but strongly recommend you do exercises on your own)</a:t>
            </a:r>
          </a:p>
          <a:p>
            <a:r>
              <a:rPr lang="en-US" dirty="0"/>
              <a:t>Valid and invalid modes of collaboration are detailed on the course website. </a:t>
            </a:r>
          </a:p>
          <a:p>
            <a:pPr lvl="1"/>
            <a:r>
              <a:rPr lang="en-US" dirty="0"/>
              <a:t>Briefly, you can exchange ideas with classmates but must write up solutions on your own (except for pair submissions from HW4 onwards).</a:t>
            </a:r>
          </a:p>
          <a:p>
            <a:pPr lvl="1"/>
            <a:r>
              <a:rPr lang="en-US" dirty="0"/>
              <a:t>For pair submissions (HW4 onwards), each person must understand and contribute to the solution for </a:t>
            </a:r>
            <a:r>
              <a:rPr lang="en-US" b="1" dirty="0"/>
              <a:t>each individual problem</a:t>
            </a:r>
            <a:r>
              <a:rPr lang="en-US" dirty="0"/>
              <a:t>.</a:t>
            </a:r>
          </a:p>
          <a:p>
            <a:r>
              <a:rPr lang="en-US" dirty="0"/>
              <a:t>You must cite all collaborators, as well as all sources used (outside of course materials).</a:t>
            </a:r>
          </a:p>
        </p:txBody>
      </p:sp>
    </p:spTree>
    <p:extLst>
      <p:ext uri="{BB962C8B-B14F-4D97-AF65-F5344CB8AC3E}">
        <p14:creationId xmlns:p14="http://schemas.microsoft.com/office/powerpoint/2010/main" val="4062606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 code</a:t>
            </a:r>
          </a:p>
        </p:txBody>
      </p:sp>
      <p:sp>
        <p:nvSpPr>
          <p:cNvPr id="3" name="Content Placeholder 2"/>
          <p:cNvSpPr>
            <a:spLocks noGrp="1"/>
          </p:cNvSpPr>
          <p:nvPr>
            <p:ph idx="1"/>
          </p:nvPr>
        </p:nvSpPr>
        <p:spPr>
          <a:xfrm>
            <a:off x="628650" y="1561672"/>
            <a:ext cx="7886700" cy="4615291"/>
          </a:xfrm>
        </p:spPr>
        <p:txBody>
          <a:bodyPr>
            <a:normAutofit/>
          </a:bodyPr>
          <a:lstStyle/>
          <a:p>
            <a:r>
              <a:rPr lang="en-US" sz="2400" dirty="0"/>
              <a:t>Updated two years ago: </a:t>
            </a:r>
            <a:r>
              <a:rPr lang="en-US" sz="2400" b="1" dirty="0"/>
              <a:t>“In all cases, it is not permissible for students to enter exam questions into any software, apps, or websites. Accessing resources that directly explain how to answer questions from the actual assignment or exam is a violation of the Honor Code</a:t>
            </a:r>
            <a:r>
              <a:rPr lang="en-US" sz="2400" dirty="0"/>
              <a:t>.”</a:t>
            </a:r>
            <a:br>
              <a:rPr lang="en-US" sz="2400" dirty="0"/>
            </a:br>
            <a:endParaRPr lang="en-US" sz="2400" dirty="0"/>
          </a:p>
          <a:p>
            <a:r>
              <a:rPr lang="en-US" sz="2400" dirty="0"/>
              <a:t>Course policy for homework: “</a:t>
            </a:r>
            <a:r>
              <a:rPr lang="en-US" sz="2400" b="1" dirty="0"/>
              <a:t>In all cases, it is not permissible for students to enter </a:t>
            </a:r>
            <a:r>
              <a:rPr lang="en-US" sz="2400" b="1" i="1" dirty="0"/>
              <a:t>homework</a:t>
            </a:r>
            <a:r>
              <a:rPr lang="en-US" sz="2400" b="1" dirty="0"/>
              <a:t> questions into any software, apps, or websites. Accessing resources that directly explain how to answer questions from the actual assignment or exam is a violation of </a:t>
            </a:r>
            <a:r>
              <a:rPr lang="en-US" sz="2400" b="1" i="1" dirty="0"/>
              <a:t>course policy.</a:t>
            </a:r>
            <a:r>
              <a:rPr lang="en-US" sz="2400" dirty="0"/>
              <a:t>”</a:t>
            </a:r>
          </a:p>
        </p:txBody>
      </p:sp>
    </p:spTree>
    <p:extLst>
      <p:ext uri="{BB962C8B-B14F-4D97-AF65-F5344CB8AC3E}">
        <p14:creationId xmlns:p14="http://schemas.microsoft.com/office/powerpoint/2010/main" val="4205272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Bug bounty!</a:t>
            </a:r>
          </a:p>
        </p:txBody>
      </p:sp>
      <p:sp>
        <p:nvSpPr>
          <p:cNvPr id="3" name="Content Placeholder 2"/>
          <p:cNvSpPr>
            <a:spLocks noGrp="1"/>
          </p:cNvSpPr>
          <p:nvPr>
            <p:ph idx="1"/>
          </p:nvPr>
        </p:nvSpPr>
        <p:spPr>
          <a:xfrm>
            <a:off x="576652" y="1561059"/>
            <a:ext cx="6108961" cy="4351338"/>
          </a:xfrm>
        </p:spPr>
        <p:txBody>
          <a:bodyPr>
            <a:normAutofit/>
          </a:bodyPr>
          <a:lstStyle/>
          <a:p>
            <a:r>
              <a:rPr lang="en-US" dirty="0"/>
              <a:t>We hope all PSETs and slides will be bug-free.</a:t>
            </a:r>
          </a:p>
          <a:p>
            <a:r>
              <a:rPr lang="en-US" dirty="0" err="1">
                <a:solidFill>
                  <a:srgbClr val="FF0000"/>
                </a:solidFill>
              </a:rPr>
              <a:t>Howover</a:t>
            </a:r>
            <a:r>
              <a:rPr lang="en-US" dirty="0">
                <a:solidFill>
                  <a:srgbClr val="FF0000"/>
                </a:solidFill>
              </a:rPr>
              <a:t>, we </a:t>
            </a:r>
            <a:r>
              <a:rPr lang="en-US" dirty="0" err="1">
                <a:solidFill>
                  <a:srgbClr val="FF0000"/>
                </a:solidFill>
              </a:rPr>
              <a:t>sometmes</a:t>
            </a:r>
            <a:r>
              <a:rPr lang="en-US" dirty="0">
                <a:solidFill>
                  <a:srgbClr val="FF0000"/>
                </a:solidFill>
              </a:rPr>
              <a:t> </a:t>
            </a:r>
            <a:r>
              <a:rPr lang="en-US" dirty="0" err="1">
                <a:solidFill>
                  <a:srgbClr val="FF0000"/>
                </a:solidFill>
              </a:rPr>
              <a:t>maek</a:t>
            </a:r>
            <a:r>
              <a:rPr lang="en-US" dirty="0">
                <a:solidFill>
                  <a:srgbClr val="FF0000"/>
                </a:solidFill>
              </a:rPr>
              <a:t> typos.</a:t>
            </a:r>
          </a:p>
          <a:p>
            <a:r>
              <a:rPr lang="en-US" b="1" dirty="0"/>
              <a:t>If you find a typo</a:t>
            </a:r>
            <a:r>
              <a:rPr lang="en-US" dirty="0"/>
              <a:t> (that affects understanding*) on slides, </a:t>
            </a:r>
            <a:r>
              <a:rPr lang="en-US" dirty="0" err="1"/>
              <a:t>IPython</a:t>
            </a:r>
            <a:r>
              <a:rPr lang="en-US" dirty="0"/>
              <a:t> notebooks, Section material or PSETs:</a:t>
            </a:r>
          </a:p>
          <a:p>
            <a:pPr lvl="1"/>
            <a:r>
              <a:rPr lang="en-US" dirty="0">
                <a:solidFill>
                  <a:schemeClr val="accent4"/>
                </a:solidFill>
              </a:rPr>
              <a:t>Let us know! (Post on Ed or tell a CA).</a:t>
            </a:r>
          </a:p>
          <a:p>
            <a:pPr lvl="1"/>
            <a:r>
              <a:rPr lang="en-US" dirty="0">
                <a:solidFill>
                  <a:schemeClr val="accent4"/>
                </a:solidFill>
              </a:rPr>
              <a:t>The first person to catch a serious bug might get a good citizenship bonus point.</a:t>
            </a:r>
          </a:p>
        </p:txBody>
      </p:sp>
      <p:sp>
        <p:nvSpPr>
          <p:cNvPr id="4" name="TextBox 3"/>
          <p:cNvSpPr txBox="1"/>
          <p:nvPr/>
        </p:nvSpPr>
        <p:spPr>
          <a:xfrm>
            <a:off x="3417757" y="5715298"/>
            <a:ext cx="5726243" cy="923330"/>
          </a:xfrm>
          <a:prstGeom prst="rect">
            <a:avLst/>
          </a:prstGeom>
          <a:noFill/>
        </p:spPr>
        <p:txBody>
          <a:bodyPr wrap="square" rtlCol="0">
            <a:spAutoFit/>
          </a:bodyPr>
          <a:lstStyle/>
          <a:p>
            <a:r>
              <a:rPr lang="en-US" dirty="0"/>
              <a:t>*So, typos </a:t>
            </a:r>
            <a:r>
              <a:rPr lang="en-US" dirty="0" err="1">
                <a:solidFill>
                  <a:srgbClr val="F1792B"/>
                </a:solidFill>
              </a:rPr>
              <a:t>lke</a:t>
            </a:r>
            <a:r>
              <a:rPr lang="en-US" dirty="0">
                <a:solidFill>
                  <a:srgbClr val="F1792B"/>
                </a:solidFill>
              </a:rPr>
              <a:t> </a:t>
            </a:r>
            <a:r>
              <a:rPr lang="en-US" dirty="0" err="1">
                <a:solidFill>
                  <a:srgbClr val="F1792B"/>
                </a:solidFill>
              </a:rPr>
              <a:t>thees</a:t>
            </a:r>
            <a:r>
              <a:rPr lang="en-US" dirty="0">
                <a:solidFill>
                  <a:srgbClr val="F1792B"/>
                </a:solidFill>
              </a:rPr>
              <a:t> </a:t>
            </a:r>
            <a:r>
              <a:rPr lang="en-US" dirty="0" err="1">
                <a:solidFill>
                  <a:srgbClr val="F1792B"/>
                </a:solidFill>
              </a:rPr>
              <a:t>onse</a:t>
            </a:r>
            <a:r>
              <a:rPr lang="en-US" dirty="0">
                <a:solidFill>
                  <a:srgbClr val="F1792B"/>
                </a:solidFill>
              </a:rPr>
              <a:t> </a:t>
            </a:r>
            <a:r>
              <a:rPr lang="en-US" dirty="0"/>
              <a:t>don’t count, although please point those out too.  Typos like </a:t>
            </a:r>
            <a:r>
              <a:rPr lang="en-US" dirty="0">
                <a:solidFill>
                  <a:srgbClr val="F1792B"/>
                </a:solidFill>
              </a:rPr>
              <a:t>2 + 2 = 5 </a:t>
            </a:r>
            <a:r>
              <a:rPr lang="en-US" dirty="0"/>
              <a:t>do</a:t>
            </a:r>
            <a:r>
              <a:rPr lang="en-US" dirty="0">
                <a:solidFill>
                  <a:srgbClr val="F1792B"/>
                </a:solidFill>
              </a:rPr>
              <a:t> </a:t>
            </a:r>
            <a:r>
              <a:rPr lang="en-US" dirty="0"/>
              <a:t>count, as does pointing out that we omitted some crucial information.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43583">
            <a:off x="3722257" y="323319"/>
            <a:ext cx="1050160" cy="105016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5973" y="1758157"/>
            <a:ext cx="1474984" cy="3322403"/>
          </a:xfrm>
          <a:prstGeom prst="rect">
            <a:avLst/>
          </a:prstGeom>
        </p:spPr>
      </p:pic>
      <p:sp>
        <p:nvSpPr>
          <p:cNvPr id="7" name="TextBox 6"/>
          <p:cNvSpPr txBox="1"/>
          <p:nvPr/>
        </p:nvSpPr>
        <p:spPr>
          <a:xfrm>
            <a:off x="6685613" y="5080560"/>
            <a:ext cx="1965344" cy="369332"/>
          </a:xfrm>
          <a:prstGeom prst="rect">
            <a:avLst/>
          </a:prstGeom>
          <a:noFill/>
        </p:spPr>
        <p:txBody>
          <a:bodyPr wrap="square" rtlCol="0">
            <a:spAutoFit/>
          </a:bodyPr>
          <a:lstStyle/>
          <a:p>
            <a:r>
              <a:rPr lang="en-US">
                <a:solidFill>
                  <a:srgbClr val="0070C0"/>
                </a:solidFill>
              </a:rPr>
              <a:t>Bug Bounty Hunter</a:t>
            </a:r>
          </a:p>
        </p:txBody>
      </p:sp>
    </p:spTree>
    <p:extLst>
      <p:ext uri="{BB962C8B-B14F-4D97-AF65-F5344CB8AC3E}">
        <p14:creationId xmlns:p14="http://schemas.microsoft.com/office/powerpoint/2010/main" val="12238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59CD-CF17-4F45-AAC6-8F290094DFC7}"/>
              </a:ext>
            </a:extLst>
          </p:cNvPr>
          <p:cNvSpPr>
            <a:spLocks noGrp="1"/>
          </p:cNvSpPr>
          <p:nvPr>
            <p:ph type="title"/>
          </p:nvPr>
        </p:nvSpPr>
        <p:spPr>
          <a:xfrm>
            <a:off x="628650" y="365126"/>
            <a:ext cx="8515350" cy="1325563"/>
          </a:xfrm>
        </p:spPr>
        <p:txBody>
          <a:bodyPr/>
          <a:lstStyle/>
          <a:p>
            <a:r>
              <a:rPr lang="en-US" dirty="0"/>
              <a:t>For SCPD Students (and all students)</a:t>
            </a:r>
          </a:p>
        </p:txBody>
      </p:sp>
      <p:sp>
        <p:nvSpPr>
          <p:cNvPr id="3" name="Content Placeholder 2">
            <a:extLst>
              <a:ext uri="{FF2B5EF4-FFF2-40B4-BE49-F238E27FC236}">
                <a16:creationId xmlns:a16="http://schemas.microsoft.com/office/drawing/2014/main" id="{C58DE723-0572-434F-9672-2D2D32916612}"/>
              </a:ext>
            </a:extLst>
          </p:cNvPr>
          <p:cNvSpPr>
            <a:spLocks noGrp="1"/>
          </p:cNvSpPr>
          <p:nvPr>
            <p:ph idx="1"/>
          </p:nvPr>
        </p:nvSpPr>
        <p:spPr/>
        <p:txBody>
          <a:bodyPr/>
          <a:lstStyle/>
          <a:p>
            <a:r>
              <a:rPr lang="en-US" dirty="0"/>
              <a:t>Some office hours held online</a:t>
            </a:r>
          </a:p>
          <a:p>
            <a:r>
              <a:rPr lang="en-US" dirty="0"/>
              <a:t>One of the recitation sections will be recorded.</a:t>
            </a:r>
          </a:p>
          <a:p>
            <a:r>
              <a:rPr lang="en-US" dirty="0"/>
              <a:t>See the website for more details!  (coming soon…)</a:t>
            </a:r>
          </a:p>
        </p:txBody>
      </p:sp>
      <p:pic>
        <p:nvPicPr>
          <p:cNvPr id="4" name="Picture 3">
            <a:extLst>
              <a:ext uri="{FF2B5EF4-FFF2-40B4-BE49-F238E27FC236}">
                <a16:creationId xmlns:a16="http://schemas.microsoft.com/office/drawing/2014/main" id="{7C67E661-DF39-884E-A325-CC468518FF50}"/>
              </a:ext>
            </a:extLst>
          </p:cNvPr>
          <p:cNvPicPr>
            <a:picLocks noChangeAspect="1"/>
          </p:cNvPicPr>
          <p:nvPr/>
        </p:nvPicPr>
        <p:blipFill>
          <a:blip r:embed="rId2"/>
          <a:stretch>
            <a:fillRect/>
          </a:stretch>
        </p:blipFill>
        <p:spPr>
          <a:xfrm>
            <a:off x="5311174" y="4187041"/>
            <a:ext cx="3694545" cy="3694545"/>
          </a:xfrm>
          <a:prstGeom prst="rect">
            <a:avLst/>
          </a:prstGeom>
        </p:spPr>
      </p:pic>
    </p:spTree>
    <p:extLst>
      <p:ext uri="{BB962C8B-B14F-4D97-AF65-F5344CB8AC3E}">
        <p14:creationId xmlns:p14="http://schemas.microsoft.com/office/powerpoint/2010/main" val="214902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2F6E-57AB-694F-9E62-5DC02927BE0D}"/>
              </a:ext>
            </a:extLst>
          </p:cNvPr>
          <p:cNvSpPr>
            <a:spLocks noGrp="1"/>
          </p:cNvSpPr>
          <p:nvPr>
            <p:ph type="title"/>
          </p:nvPr>
        </p:nvSpPr>
        <p:spPr/>
        <p:txBody>
          <a:bodyPr/>
          <a:lstStyle/>
          <a:p>
            <a:r>
              <a:rPr lang="en-US" dirty="0"/>
              <a:t>OAE forms</a:t>
            </a:r>
          </a:p>
        </p:txBody>
      </p:sp>
      <p:sp>
        <p:nvSpPr>
          <p:cNvPr id="3" name="Content Placeholder 2">
            <a:extLst>
              <a:ext uri="{FF2B5EF4-FFF2-40B4-BE49-F238E27FC236}">
                <a16:creationId xmlns:a16="http://schemas.microsoft.com/office/drawing/2014/main" id="{B72CC7F2-9698-7548-84D6-7D3B4E89D770}"/>
              </a:ext>
            </a:extLst>
          </p:cNvPr>
          <p:cNvSpPr>
            <a:spLocks noGrp="1"/>
          </p:cNvSpPr>
          <p:nvPr>
            <p:ph idx="1"/>
          </p:nvPr>
        </p:nvSpPr>
        <p:spPr>
          <a:xfrm>
            <a:off x="628649" y="1825625"/>
            <a:ext cx="8371659" cy="4351338"/>
          </a:xfrm>
        </p:spPr>
        <p:txBody>
          <a:bodyPr/>
          <a:lstStyle/>
          <a:p>
            <a:r>
              <a:rPr lang="en-US" dirty="0"/>
              <a:t>Please send OAE forms to</a:t>
            </a:r>
          </a:p>
          <a:p>
            <a:pPr marL="0" indent="0">
              <a:buNone/>
            </a:pPr>
            <a:r>
              <a:rPr lang="en-US" dirty="0"/>
              <a:t>                  </a:t>
            </a:r>
            <a:r>
              <a:rPr lang="en-US" dirty="0">
                <a:solidFill>
                  <a:srgbClr val="FF0000"/>
                </a:solidFill>
                <a:hlinkClick r:id="rId2"/>
              </a:rPr>
              <a:t>cs161-win2223-staff@lists.stanford.edu</a:t>
            </a:r>
            <a:r>
              <a:rPr lang="en-US" dirty="0"/>
              <a:t> </a:t>
            </a:r>
          </a:p>
          <a:p>
            <a:pPr marL="0" indent="0">
              <a:buNone/>
            </a:pPr>
            <a:r>
              <a:rPr lang="en-US" dirty="0"/>
              <a:t>   </a:t>
            </a:r>
          </a:p>
        </p:txBody>
      </p:sp>
    </p:spTree>
    <p:extLst>
      <p:ext uri="{BB962C8B-B14F-4D97-AF65-F5344CB8AC3E}">
        <p14:creationId xmlns:p14="http://schemas.microsoft.com/office/powerpoint/2010/main" val="1549280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a:t>
            </a:r>
          </a:p>
        </p:txBody>
      </p:sp>
      <p:sp>
        <p:nvSpPr>
          <p:cNvPr id="3" name="Content Placeholder 2"/>
          <p:cNvSpPr>
            <a:spLocks noGrp="1"/>
          </p:cNvSpPr>
          <p:nvPr>
            <p:ph idx="1"/>
          </p:nvPr>
        </p:nvSpPr>
        <p:spPr>
          <a:xfrm>
            <a:off x="628650" y="1825625"/>
            <a:ext cx="8210550" cy="4830008"/>
          </a:xfrm>
        </p:spPr>
        <p:txBody>
          <a:bodyPr>
            <a:normAutofit/>
          </a:bodyPr>
          <a:lstStyle/>
          <a:p>
            <a:r>
              <a:rPr lang="en-US" dirty="0"/>
              <a:t>We will have high-resolution feedback throughout the course (subset of you randomly asked each week, starting week 2), as well as an anonymous feedback form.</a:t>
            </a:r>
          </a:p>
          <a:p>
            <a:r>
              <a:rPr lang="en-US" dirty="0"/>
              <a:t>Please help us improve the course!</a:t>
            </a:r>
          </a:p>
        </p:txBody>
      </p:sp>
      <p:pic>
        <p:nvPicPr>
          <p:cNvPr id="5" name="Picture 4" descr="Graphical user interface, text, application&#10;&#10;Description automatically generated">
            <a:extLst>
              <a:ext uri="{FF2B5EF4-FFF2-40B4-BE49-F238E27FC236}">
                <a16:creationId xmlns:a16="http://schemas.microsoft.com/office/drawing/2014/main" id="{53376AF2-A634-35A6-096E-7BC669A940CF}"/>
              </a:ext>
            </a:extLst>
          </p:cNvPr>
          <p:cNvPicPr>
            <a:picLocks noChangeAspect="1"/>
          </p:cNvPicPr>
          <p:nvPr/>
        </p:nvPicPr>
        <p:blipFill>
          <a:blip r:embed="rId2"/>
          <a:stretch>
            <a:fillRect/>
          </a:stretch>
        </p:blipFill>
        <p:spPr>
          <a:xfrm>
            <a:off x="1568450" y="3869569"/>
            <a:ext cx="6946900" cy="2921000"/>
          </a:xfrm>
          <a:prstGeom prst="rect">
            <a:avLst/>
          </a:prstGeom>
        </p:spPr>
      </p:pic>
      <p:sp>
        <p:nvSpPr>
          <p:cNvPr id="7" name="Down Arrow 6">
            <a:extLst>
              <a:ext uri="{FF2B5EF4-FFF2-40B4-BE49-F238E27FC236}">
                <a16:creationId xmlns:a16="http://schemas.microsoft.com/office/drawing/2014/main" id="{78BB6FB5-C7DE-0A1B-5865-5F84D80AE0CE}"/>
              </a:ext>
            </a:extLst>
          </p:cNvPr>
          <p:cNvSpPr/>
          <p:nvPr/>
        </p:nvSpPr>
        <p:spPr>
          <a:xfrm>
            <a:off x="7560527" y="3086195"/>
            <a:ext cx="278781" cy="763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888442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How are you approaching CS 161?</a:t>
            </a:r>
          </a:p>
        </p:txBody>
      </p:sp>
    </p:spTree>
    <p:extLst>
      <p:ext uri="{BB962C8B-B14F-4D97-AF65-F5344CB8AC3E}">
        <p14:creationId xmlns:p14="http://schemas.microsoft.com/office/powerpoint/2010/main" val="761573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50746" y="12161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dirty="0"/>
              <a:t>Who are we?</a:t>
            </a:r>
            <a:endParaRPr sz="4000" dirty="0"/>
          </a:p>
        </p:txBody>
      </p:sp>
      <p:sp>
        <p:nvSpPr>
          <p:cNvPr id="8" name="Content Placeholder 7">
            <a:extLst>
              <a:ext uri="{FF2B5EF4-FFF2-40B4-BE49-F238E27FC236}">
                <a16:creationId xmlns:a16="http://schemas.microsoft.com/office/drawing/2014/main" id="{9E28E3AB-F21F-5DF5-DF3D-1BDD0A6D8F4C}"/>
              </a:ext>
            </a:extLst>
          </p:cNvPr>
          <p:cNvSpPr>
            <a:spLocks noGrp="1"/>
          </p:cNvSpPr>
          <p:nvPr>
            <p:ph idx="1"/>
          </p:nvPr>
        </p:nvSpPr>
        <p:spPr>
          <a:xfrm>
            <a:off x="5226435" y="1447311"/>
            <a:ext cx="2248365" cy="449224"/>
          </a:xfrm>
        </p:spPr>
        <p:txBody>
          <a:bodyPr>
            <a:normAutofit lnSpcReduction="10000"/>
          </a:bodyPr>
          <a:lstStyle/>
          <a:p>
            <a:pPr marL="0" indent="0">
              <a:buNone/>
            </a:pPr>
            <a:r>
              <a:rPr lang="en-US" dirty="0">
                <a:solidFill>
                  <a:schemeClr val="accent4"/>
                </a:solidFill>
              </a:rPr>
              <a:t>Awesome TAs</a:t>
            </a:r>
          </a:p>
        </p:txBody>
      </p:sp>
      <p:sp>
        <p:nvSpPr>
          <p:cNvPr id="9" name="Content Placeholder 7">
            <a:extLst>
              <a:ext uri="{FF2B5EF4-FFF2-40B4-BE49-F238E27FC236}">
                <a16:creationId xmlns:a16="http://schemas.microsoft.com/office/drawing/2014/main" id="{B6C1FBBF-B5AB-5179-016C-83678100E62B}"/>
              </a:ext>
            </a:extLst>
          </p:cNvPr>
          <p:cNvSpPr txBox="1">
            <a:spLocks/>
          </p:cNvSpPr>
          <p:nvPr/>
        </p:nvSpPr>
        <p:spPr>
          <a:xfrm>
            <a:off x="318018" y="1447311"/>
            <a:ext cx="1816100" cy="449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solidFill>
              </a:rPr>
              <a:t>Instructors</a:t>
            </a:r>
          </a:p>
        </p:txBody>
      </p:sp>
      <p:pic>
        <p:nvPicPr>
          <p:cNvPr id="11" name="Picture 10">
            <a:extLst>
              <a:ext uri="{FF2B5EF4-FFF2-40B4-BE49-F238E27FC236}">
                <a16:creationId xmlns:a16="http://schemas.microsoft.com/office/drawing/2014/main" id="{6C05AB2F-7B13-D3DD-935B-D4954DC65B68}"/>
              </a:ext>
            </a:extLst>
          </p:cNvPr>
          <p:cNvPicPr>
            <a:picLocks noChangeAspect="1"/>
          </p:cNvPicPr>
          <p:nvPr/>
        </p:nvPicPr>
        <p:blipFill>
          <a:blip r:embed="rId3"/>
          <a:stretch>
            <a:fillRect/>
          </a:stretch>
        </p:blipFill>
        <p:spPr>
          <a:xfrm>
            <a:off x="318018" y="2010085"/>
            <a:ext cx="1816100" cy="1231900"/>
          </a:xfrm>
          <a:prstGeom prst="rect">
            <a:avLst/>
          </a:prstGeom>
        </p:spPr>
      </p:pic>
      <p:sp>
        <p:nvSpPr>
          <p:cNvPr id="13" name="Content Placeholder 7">
            <a:extLst>
              <a:ext uri="{FF2B5EF4-FFF2-40B4-BE49-F238E27FC236}">
                <a16:creationId xmlns:a16="http://schemas.microsoft.com/office/drawing/2014/main" id="{73EFB693-78DF-20C5-9394-C4DE8F2E0586}"/>
              </a:ext>
            </a:extLst>
          </p:cNvPr>
          <p:cNvSpPr txBox="1">
            <a:spLocks/>
          </p:cNvSpPr>
          <p:nvPr/>
        </p:nvSpPr>
        <p:spPr>
          <a:xfrm>
            <a:off x="331593" y="4049540"/>
            <a:ext cx="3233444" cy="449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solidFill>
              </a:rPr>
              <a:t>Course Coordination</a:t>
            </a:r>
          </a:p>
        </p:txBody>
      </p:sp>
      <p:pic>
        <p:nvPicPr>
          <p:cNvPr id="14" name="Picture 13">
            <a:extLst>
              <a:ext uri="{FF2B5EF4-FFF2-40B4-BE49-F238E27FC236}">
                <a16:creationId xmlns:a16="http://schemas.microsoft.com/office/drawing/2014/main" id="{AD390A95-7643-149B-5FA8-F17615EA109A}"/>
              </a:ext>
            </a:extLst>
          </p:cNvPr>
          <p:cNvPicPr>
            <a:picLocks noChangeAspect="1"/>
          </p:cNvPicPr>
          <p:nvPr/>
        </p:nvPicPr>
        <p:blipFill>
          <a:blip r:embed="rId4"/>
          <a:stretch>
            <a:fillRect/>
          </a:stretch>
        </p:blipFill>
        <p:spPr>
          <a:xfrm>
            <a:off x="1014865" y="4554832"/>
            <a:ext cx="1866900" cy="1257300"/>
          </a:xfrm>
          <a:prstGeom prst="rect">
            <a:avLst/>
          </a:prstGeom>
        </p:spPr>
      </p:pic>
      <p:pic>
        <p:nvPicPr>
          <p:cNvPr id="15" name="Picture 14">
            <a:extLst>
              <a:ext uri="{FF2B5EF4-FFF2-40B4-BE49-F238E27FC236}">
                <a16:creationId xmlns:a16="http://schemas.microsoft.com/office/drawing/2014/main" id="{E47BA42E-7FFE-4640-E41B-BF941D0AAB62}"/>
              </a:ext>
            </a:extLst>
          </p:cNvPr>
          <p:cNvPicPr>
            <a:picLocks noChangeAspect="1"/>
          </p:cNvPicPr>
          <p:nvPr/>
        </p:nvPicPr>
        <p:blipFill>
          <a:blip r:embed="rId5"/>
          <a:stretch>
            <a:fillRect/>
          </a:stretch>
        </p:blipFill>
        <p:spPr>
          <a:xfrm>
            <a:off x="2348365" y="2010085"/>
            <a:ext cx="1066800" cy="1257300"/>
          </a:xfrm>
          <a:prstGeom prst="rect">
            <a:avLst/>
          </a:prstGeom>
        </p:spPr>
      </p:pic>
      <p:sp>
        <p:nvSpPr>
          <p:cNvPr id="17" name="Content Placeholder 7">
            <a:extLst>
              <a:ext uri="{FF2B5EF4-FFF2-40B4-BE49-F238E27FC236}">
                <a16:creationId xmlns:a16="http://schemas.microsoft.com/office/drawing/2014/main" id="{5EE3C147-3BC5-BC31-CD08-B026F59C56F5}"/>
              </a:ext>
            </a:extLst>
          </p:cNvPr>
          <p:cNvSpPr txBox="1">
            <a:spLocks/>
          </p:cNvSpPr>
          <p:nvPr/>
        </p:nvSpPr>
        <p:spPr>
          <a:xfrm>
            <a:off x="2302933" y="1447311"/>
            <a:ext cx="1157664" cy="449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accent4"/>
                </a:solidFill>
              </a:rPr>
              <a:t>EthiCS</a:t>
            </a:r>
            <a:endParaRPr lang="en-US" dirty="0">
              <a:solidFill>
                <a:schemeClr val="accent4"/>
              </a:solidFill>
            </a:endParaRPr>
          </a:p>
        </p:txBody>
      </p:sp>
      <p:pic>
        <p:nvPicPr>
          <p:cNvPr id="18" name="Picture 17">
            <a:extLst>
              <a:ext uri="{FF2B5EF4-FFF2-40B4-BE49-F238E27FC236}">
                <a16:creationId xmlns:a16="http://schemas.microsoft.com/office/drawing/2014/main" id="{4044AF67-17CF-E7FB-5147-E787F13FD822}"/>
              </a:ext>
            </a:extLst>
          </p:cNvPr>
          <p:cNvPicPr>
            <a:picLocks noChangeAspect="1"/>
          </p:cNvPicPr>
          <p:nvPr/>
        </p:nvPicPr>
        <p:blipFill>
          <a:blip r:embed="rId6"/>
          <a:stretch>
            <a:fillRect/>
          </a:stretch>
        </p:blipFill>
        <p:spPr>
          <a:xfrm>
            <a:off x="3867768" y="2010085"/>
            <a:ext cx="4940300" cy="1308100"/>
          </a:xfrm>
          <a:prstGeom prst="rect">
            <a:avLst/>
          </a:prstGeom>
        </p:spPr>
      </p:pic>
      <p:pic>
        <p:nvPicPr>
          <p:cNvPr id="19" name="Picture 18">
            <a:extLst>
              <a:ext uri="{FF2B5EF4-FFF2-40B4-BE49-F238E27FC236}">
                <a16:creationId xmlns:a16="http://schemas.microsoft.com/office/drawing/2014/main" id="{BE882FC9-7858-3706-A585-F42EE13D0DFD}"/>
              </a:ext>
            </a:extLst>
          </p:cNvPr>
          <p:cNvPicPr>
            <a:picLocks noChangeAspect="1"/>
          </p:cNvPicPr>
          <p:nvPr/>
        </p:nvPicPr>
        <p:blipFill>
          <a:blip r:embed="rId7"/>
          <a:stretch>
            <a:fillRect/>
          </a:stretch>
        </p:blipFill>
        <p:spPr>
          <a:xfrm>
            <a:off x="3867768" y="3318185"/>
            <a:ext cx="4965700" cy="1358900"/>
          </a:xfrm>
          <a:prstGeom prst="rect">
            <a:avLst/>
          </a:prstGeom>
        </p:spPr>
      </p:pic>
      <p:pic>
        <p:nvPicPr>
          <p:cNvPr id="20" name="Picture 19">
            <a:extLst>
              <a:ext uri="{FF2B5EF4-FFF2-40B4-BE49-F238E27FC236}">
                <a16:creationId xmlns:a16="http://schemas.microsoft.com/office/drawing/2014/main" id="{C1F15F02-7469-606C-53F8-7B416B9F2587}"/>
              </a:ext>
            </a:extLst>
          </p:cNvPr>
          <p:cNvPicPr>
            <a:picLocks noChangeAspect="1"/>
          </p:cNvPicPr>
          <p:nvPr/>
        </p:nvPicPr>
        <p:blipFill>
          <a:blip r:embed="rId8"/>
          <a:stretch>
            <a:fillRect/>
          </a:stretch>
        </p:blipFill>
        <p:spPr>
          <a:xfrm>
            <a:off x="4674217" y="4677085"/>
            <a:ext cx="3352800" cy="1422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70576" cy="1325563"/>
          </a:xfrm>
        </p:spPr>
        <p:txBody>
          <a:bodyPr>
            <a:normAutofit/>
          </a:bodyPr>
          <a:lstStyle/>
          <a:p>
            <a:r>
              <a:rPr lang="en-US" dirty="0"/>
              <a:t>Everyone can succeed in this class!</a:t>
            </a:r>
            <a:endParaRPr lang="en-US" i="1" dirty="0">
              <a:solidFill>
                <a:srgbClr val="F1792B"/>
              </a:solidFill>
            </a:endParaRPr>
          </a:p>
        </p:txBody>
      </p:sp>
      <p:sp>
        <p:nvSpPr>
          <p:cNvPr id="3" name="Content Placeholder 2"/>
          <p:cNvSpPr>
            <a:spLocks noGrp="1"/>
          </p:cNvSpPr>
          <p:nvPr>
            <p:ph idx="1"/>
          </p:nvPr>
        </p:nvSpPr>
        <p:spPr>
          <a:xfrm>
            <a:off x="628650" y="2140443"/>
            <a:ext cx="4248150" cy="4351338"/>
          </a:xfrm>
        </p:spPr>
        <p:txBody>
          <a:bodyPr>
            <a:normAutofit/>
          </a:bodyPr>
          <a:lstStyle/>
          <a:p>
            <a:pPr marL="514350" indent="-514350">
              <a:buFont typeface="+mj-lt"/>
              <a:buAutoNum type="arabicPeriod"/>
            </a:pPr>
            <a:r>
              <a:rPr lang="en-US" dirty="0"/>
              <a:t>Work hard</a:t>
            </a:r>
          </a:p>
          <a:p>
            <a:pPr marL="514350" indent="-514350">
              <a:buFont typeface="+mj-lt"/>
              <a:buAutoNum type="arabicPeriod"/>
            </a:pPr>
            <a:r>
              <a:rPr lang="en-US" dirty="0"/>
              <a:t>Work smart</a:t>
            </a:r>
          </a:p>
          <a:p>
            <a:pPr marL="514350" indent="-514350">
              <a:buFont typeface="+mj-lt"/>
              <a:buAutoNum type="arabicPeriod"/>
            </a:pPr>
            <a:r>
              <a:rPr lang="en-US" dirty="0"/>
              <a:t>Ask for help</a:t>
            </a:r>
          </a:p>
        </p:txBody>
      </p:sp>
      <p:pic>
        <p:nvPicPr>
          <p:cNvPr id="4" name="Picture 3"/>
          <p:cNvPicPr>
            <a:picLocks noChangeAspect="1"/>
          </p:cNvPicPr>
          <p:nvPr/>
        </p:nvPicPr>
        <p:blipFill>
          <a:blip r:embed="rId3"/>
          <a:stretch>
            <a:fillRect/>
          </a:stretch>
        </p:blipFill>
        <p:spPr>
          <a:xfrm>
            <a:off x="5225634" y="2182109"/>
            <a:ext cx="3289716" cy="4309672"/>
          </a:xfrm>
          <a:prstGeom prst="rect">
            <a:avLst/>
          </a:prstGeom>
        </p:spPr>
      </p:pic>
    </p:spTree>
    <p:extLst>
      <p:ext uri="{BB962C8B-B14F-4D97-AF65-F5344CB8AC3E}">
        <p14:creationId xmlns:p14="http://schemas.microsoft.com/office/powerpoint/2010/main" val="207657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p:txBody>
          <a:bodyPr>
            <a:normAutofit lnSpcReduction="10000"/>
          </a:bodyPr>
          <a:lstStyle/>
          <a:p>
            <a:r>
              <a:rPr lang="en-US" dirty="0"/>
              <a:t>Who are we?</a:t>
            </a:r>
          </a:p>
          <a:p>
            <a:pPr lvl="1"/>
            <a:r>
              <a:rPr lang="en-US" dirty="0">
                <a:solidFill>
                  <a:schemeClr val="accent4"/>
                </a:solidFill>
              </a:rPr>
              <a:t>Professor,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pPr lvl="1"/>
            <a:r>
              <a:rPr lang="en-US" dirty="0">
                <a:solidFill>
                  <a:schemeClr val="accent4"/>
                </a:solidFill>
              </a:rPr>
              <a:t>Embedded Ethics?</a:t>
            </a:r>
          </a:p>
          <a:p>
            <a:r>
              <a:rPr lang="en-US" dirty="0"/>
              <a:t>Can we multiply integers?</a:t>
            </a:r>
          </a:p>
          <a:p>
            <a:pPr lvl="1"/>
            <a:r>
              <a:rPr lang="en-US" dirty="0">
                <a:solidFill>
                  <a:schemeClr val="accent4"/>
                </a:solidFill>
              </a:rPr>
              <a:t>And can we do it quickly?</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
        <p:nvSpPr>
          <p:cNvPr id="5" name="Right Arrow 4">
            <a:extLst>
              <a:ext uri="{FF2B5EF4-FFF2-40B4-BE49-F238E27FC236}">
                <a16:creationId xmlns:a16="http://schemas.microsoft.com/office/drawing/2014/main" id="{FDBBDBB3-C973-B446-94EE-A6C0E1BF973A}"/>
              </a:ext>
            </a:extLst>
          </p:cNvPr>
          <p:cNvSpPr/>
          <p:nvPr/>
        </p:nvSpPr>
        <p:spPr>
          <a:xfrm rot="8711889">
            <a:off x="3731529" y="4206670"/>
            <a:ext cx="944488" cy="7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607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34C5E0-C2B6-6646-9B28-A665791EC43A}"/>
              </a:ext>
            </a:extLst>
          </p:cNvPr>
          <p:cNvSpPr>
            <a:spLocks noGrp="1"/>
          </p:cNvSpPr>
          <p:nvPr>
            <p:ph type="ctrTitle"/>
          </p:nvPr>
        </p:nvSpPr>
        <p:spPr/>
        <p:txBody>
          <a:bodyPr anchor="b">
            <a:normAutofit/>
          </a:bodyPr>
          <a:lstStyle/>
          <a:p>
            <a:r>
              <a:rPr lang="en-US" sz="3600" dirty="0"/>
              <a:t>Introducing Embedded Ethics</a:t>
            </a:r>
          </a:p>
        </p:txBody>
      </p:sp>
      <p:sp>
        <p:nvSpPr>
          <p:cNvPr id="5" name="Subtitle 4">
            <a:extLst>
              <a:ext uri="{FF2B5EF4-FFF2-40B4-BE49-F238E27FC236}">
                <a16:creationId xmlns:a16="http://schemas.microsoft.com/office/drawing/2014/main" id="{1B496990-F6E2-2A4F-BAF0-4EB6E0F04FAB}"/>
              </a:ext>
            </a:extLst>
          </p:cNvPr>
          <p:cNvSpPr>
            <a:spLocks noGrp="1"/>
          </p:cNvSpPr>
          <p:nvPr>
            <p:ph type="subTitle" idx="1"/>
          </p:nvPr>
        </p:nvSpPr>
        <p:spPr/>
        <p:txBody>
          <a:bodyPr anchor="ctr">
            <a:normAutofit/>
          </a:bodyPr>
          <a:lstStyle/>
          <a:p>
            <a:r>
              <a:rPr lang="en-US" sz="2325" dirty="0"/>
              <a:t>Diana Acosta-Navas</a:t>
            </a:r>
          </a:p>
          <a:p>
            <a:r>
              <a:rPr lang="en-US" sz="2000" dirty="0"/>
              <a:t>Postdoctoral Fellow, </a:t>
            </a:r>
            <a:r>
              <a:rPr lang="en-US" sz="2000" i="1" dirty="0"/>
              <a:t>McCoy Family Center for Ethics in Society </a:t>
            </a:r>
            <a:r>
              <a:rPr lang="en-US" sz="2000" dirty="0"/>
              <a:t>and </a:t>
            </a:r>
            <a:r>
              <a:rPr lang="en-US" sz="2000" i="1" dirty="0"/>
              <a:t>Institute for Human Centered Artificial Intelligence</a:t>
            </a:r>
            <a:endParaRPr lang="en-US" sz="2000" dirty="0"/>
          </a:p>
        </p:txBody>
      </p:sp>
    </p:spTree>
    <p:extLst>
      <p:ext uri="{BB962C8B-B14F-4D97-AF65-F5344CB8AC3E}">
        <p14:creationId xmlns:p14="http://schemas.microsoft.com/office/powerpoint/2010/main" val="3067909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a:xfrm>
            <a:off x="852298" y="1233765"/>
            <a:ext cx="3992786" cy="1232228"/>
          </a:xfrm>
        </p:spPr>
        <p:txBody>
          <a:bodyPr anchor="b">
            <a:normAutofit/>
          </a:bodyPr>
          <a:lstStyle/>
          <a:p>
            <a:r>
              <a:rPr lang="en-US" sz="3000"/>
              <a:t>Other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a:xfrm>
            <a:off x="858693" y="2661671"/>
            <a:ext cx="3986392" cy="2651312"/>
          </a:xfrm>
        </p:spPr>
        <p:txBody>
          <a:bodyPr anchor="t">
            <a:normAutofit/>
          </a:bodyPr>
          <a:lstStyle/>
          <a:p>
            <a:r>
              <a:rPr lang="en-US" sz="1800" dirty="0"/>
              <a:t>Who am I?</a:t>
            </a:r>
          </a:p>
          <a:p>
            <a:r>
              <a:rPr lang="en-US" sz="1800" dirty="0"/>
              <a:t>Why am I here?</a:t>
            </a:r>
          </a:p>
          <a:p>
            <a:r>
              <a:rPr lang="en-US" sz="1800" dirty="0"/>
              <a:t>What is Embedded Ethics?</a:t>
            </a:r>
          </a:p>
          <a:p>
            <a:r>
              <a:rPr lang="en-US" sz="1800" dirty="0"/>
              <a:t>What has ethics got to do with algorithms?</a:t>
            </a:r>
          </a:p>
          <a:p>
            <a:pPr lvl="1"/>
            <a:endParaRPr lang="en-US" sz="1500" dirty="0"/>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9617" y="1119115"/>
            <a:ext cx="3989510" cy="5247564"/>
          </a:xfrm>
          <a:prstGeom prst="rect">
            <a:avLst/>
          </a:prstGeom>
        </p:spPr>
      </p:pic>
    </p:spTree>
    <p:extLst>
      <p:ext uri="{BB962C8B-B14F-4D97-AF65-F5344CB8AC3E}">
        <p14:creationId xmlns:p14="http://schemas.microsoft.com/office/powerpoint/2010/main" val="32372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1172752"/>
            <a:ext cx="5915025" cy="994172"/>
          </a:xfrm>
        </p:spPr>
        <p:txBody>
          <a:bodyPr>
            <a:normAutofit/>
          </a:bodyPr>
          <a:lstStyle/>
          <a:p>
            <a:pPr algn="ctr"/>
            <a:r>
              <a:rPr lang="en-US" dirty="0"/>
              <a:t>Who am I?</a:t>
            </a:r>
          </a:p>
        </p:txBody>
      </p:sp>
      <p:graphicFrame>
        <p:nvGraphicFramePr>
          <p:cNvPr id="5" name="Content Placeholder 2">
            <a:extLst>
              <a:ext uri="{FF2B5EF4-FFF2-40B4-BE49-F238E27FC236}">
                <a16:creationId xmlns:a16="http://schemas.microsoft.com/office/drawing/2014/main" id="{0D040351-F8A9-4BE3-AED1-58A92DB8BF27}"/>
              </a:ext>
            </a:extLst>
          </p:cNvPr>
          <p:cNvGraphicFramePr>
            <a:graphicFrameLocks noGrp="1"/>
          </p:cNvGraphicFramePr>
          <p:nvPr>
            <p:ph idx="1"/>
            <p:extLst>
              <p:ext uri="{D42A27DB-BD31-4B8C-83A1-F6EECF244321}">
                <p14:modId xmlns:p14="http://schemas.microsoft.com/office/powerpoint/2010/main" val="2592732842"/>
              </p:ext>
            </p:extLst>
          </p:nvPr>
        </p:nvGraphicFramePr>
        <p:xfrm>
          <a:off x="750887" y="2264967"/>
          <a:ext cx="7237413"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8332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66CEC6A-9A50-924C-BFD5-4CD3036CFAF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741502" y="1603774"/>
            <a:ext cx="3886199" cy="3886199"/>
          </a:xfrm>
        </p:spPr>
      </p:pic>
      <p:sp>
        <p:nvSpPr>
          <p:cNvPr id="4" name="Title 3">
            <a:extLst>
              <a:ext uri="{FF2B5EF4-FFF2-40B4-BE49-F238E27FC236}">
                <a16:creationId xmlns:a16="http://schemas.microsoft.com/office/drawing/2014/main" id="{DC06279C-3B19-A144-BC49-DFCC5ADFD56A}"/>
              </a:ext>
            </a:extLst>
          </p:cNvPr>
          <p:cNvSpPr>
            <a:spLocks noGrp="1"/>
          </p:cNvSpPr>
          <p:nvPr>
            <p:ph type="title"/>
          </p:nvPr>
        </p:nvSpPr>
        <p:spPr/>
        <p:txBody>
          <a:bodyPr/>
          <a:lstStyle/>
          <a:p>
            <a:pPr algn="ctr"/>
            <a:r>
              <a:rPr lang="en-US" dirty="0"/>
              <a:t>What is Embedded Ethics?</a:t>
            </a:r>
          </a:p>
        </p:txBody>
      </p:sp>
      <p:sp>
        <p:nvSpPr>
          <p:cNvPr id="5" name="Content Placeholder 4">
            <a:extLst>
              <a:ext uri="{FF2B5EF4-FFF2-40B4-BE49-F238E27FC236}">
                <a16:creationId xmlns:a16="http://schemas.microsoft.com/office/drawing/2014/main" id="{08E0A3A2-6334-0849-9469-9D9EC1713C38}"/>
              </a:ext>
            </a:extLst>
          </p:cNvPr>
          <p:cNvSpPr>
            <a:spLocks noGrp="1"/>
          </p:cNvSpPr>
          <p:nvPr>
            <p:ph sz="half" idx="1"/>
          </p:nvPr>
        </p:nvSpPr>
        <p:spPr>
          <a:xfrm>
            <a:off x="628650" y="1825625"/>
            <a:ext cx="3165428" cy="4220333"/>
          </a:xfrm>
        </p:spPr>
        <p:txBody>
          <a:bodyPr>
            <a:normAutofit fontScale="92500" lnSpcReduction="10000"/>
          </a:bodyPr>
          <a:lstStyle/>
          <a:p>
            <a:pPr marL="0" indent="0">
              <a:buNone/>
            </a:pPr>
            <a:r>
              <a:rPr lang="en-US" sz="2600" dirty="0"/>
              <a:t>Training the next generation of computer scientists to “consider ethical issues from the outset rather than building technology and letting problems surface downstream” by integrating skills and habits of ethical analysis throughout the Stanford Computer Science curriculum.</a:t>
            </a:r>
            <a:endParaRPr lang="en-US" dirty="0"/>
          </a:p>
          <a:p>
            <a:endParaRPr lang="en-US" dirty="0"/>
          </a:p>
        </p:txBody>
      </p:sp>
      <p:sp>
        <p:nvSpPr>
          <p:cNvPr id="9" name="TextBox 8">
            <a:extLst>
              <a:ext uri="{FF2B5EF4-FFF2-40B4-BE49-F238E27FC236}">
                <a16:creationId xmlns:a16="http://schemas.microsoft.com/office/drawing/2014/main" id="{E38AF086-2E51-8A4D-9538-252769F08A71}"/>
              </a:ext>
            </a:extLst>
          </p:cNvPr>
          <p:cNvSpPr txBox="1"/>
          <p:nvPr/>
        </p:nvSpPr>
        <p:spPr>
          <a:xfrm>
            <a:off x="5161216" y="5351473"/>
            <a:ext cx="2661371" cy="300082"/>
          </a:xfrm>
          <a:prstGeom prst="rect">
            <a:avLst/>
          </a:prstGeom>
          <a:noFill/>
        </p:spPr>
        <p:txBody>
          <a:bodyPr wrap="square" rtlCol="0">
            <a:spAutoFit/>
          </a:bodyPr>
          <a:lstStyle/>
          <a:p>
            <a:pPr algn="ctr"/>
            <a:r>
              <a:rPr lang="en-US" sz="1350" dirty="0"/>
              <a:t>Elan the Ethical Emu</a:t>
            </a:r>
          </a:p>
        </p:txBody>
      </p:sp>
    </p:spTree>
    <p:extLst>
      <p:ext uri="{BB962C8B-B14F-4D97-AF65-F5344CB8AC3E}">
        <p14:creationId xmlns:p14="http://schemas.microsoft.com/office/powerpoint/2010/main" val="4124193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EEBF0FA0-3330-AC4E-AB5B-396F2159F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502" y="1603774"/>
            <a:ext cx="3886199" cy="3886199"/>
          </a:xfrm>
          <a:prstGeom prst="rect">
            <a:avLst/>
          </a:prstGeom>
        </p:spPr>
      </p:pic>
      <p:sp>
        <p:nvSpPr>
          <p:cNvPr id="4" name="Title 3">
            <a:extLst>
              <a:ext uri="{FF2B5EF4-FFF2-40B4-BE49-F238E27FC236}">
                <a16:creationId xmlns:a16="http://schemas.microsoft.com/office/drawing/2014/main" id="{DC06279C-3B19-A144-BC49-DFCC5ADFD56A}"/>
              </a:ext>
            </a:extLst>
          </p:cNvPr>
          <p:cNvSpPr>
            <a:spLocks noGrp="1"/>
          </p:cNvSpPr>
          <p:nvPr>
            <p:ph type="title"/>
          </p:nvPr>
        </p:nvSpPr>
        <p:spPr/>
        <p:txBody>
          <a:bodyPr/>
          <a:lstStyle/>
          <a:p>
            <a:pPr algn="ctr"/>
            <a:r>
              <a:rPr lang="en-US" dirty="0"/>
              <a:t>What is Embedded Ethics?</a:t>
            </a:r>
          </a:p>
        </p:txBody>
      </p:sp>
      <p:graphicFrame>
        <p:nvGraphicFramePr>
          <p:cNvPr id="13" name="Content Placeholder 4">
            <a:extLst>
              <a:ext uri="{FF2B5EF4-FFF2-40B4-BE49-F238E27FC236}">
                <a16:creationId xmlns:a16="http://schemas.microsoft.com/office/drawing/2014/main" id="{32345144-E5C8-446A-8915-700E5E2BE861}"/>
              </a:ext>
            </a:extLst>
          </p:cNvPr>
          <p:cNvGraphicFramePr>
            <a:graphicFrameLocks noGrp="1"/>
          </p:cNvGraphicFramePr>
          <p:nvPr>
            <p:ph sz="half" idx="1"/>
            <p:extLst>
              <p:ext uri="{D42A27DB-BD31-4B8C-83A1-F6EECF244321}">
                <p14:modId xmlns:p14="http://schemas.microsoft.com/office/powerpoint/2010/main" val="2914767648"/>
              </p:ext>
            </p:extLst>
          </p:nvPr>
        </p:nvGraphicFramePr>
        <p:xfrm>
          <a:off x="348522" y="2226469"/>
          <a:ext cx="4166329"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E38AF086-2E51-8A4D-9538-252769F08A71}"/>
              </a:ext>
            </a:extLst>
          </p:cNvPr>
          <p:cNvSpPr txBox="1"/>
          <p:nvPr/>
        </p:nvSpPr>
        <p:spPr>
          <a:xfrm>
            <a:off x="5353915" y="5376484"/>
            <a:ext cx="2661371" cy="300082"/>
          </a:xfrm>
          <a:prstGeom prst="rect">
            <a:avLst/>
          </a:prstGeom>
          <a:noFill/>
        </p:spPr>
        <p:txBody>
          <a:bodyPr wrap="square" rtlCol="0">
            <a:spAutoFit/>
          </a:bodyPr>
          <a:lstStyle/>
          <a:p>
            <a:pPr algn="ctr"/>
            <a:r>
              <a:rPr lang="en-US" sz="1350" dirty="0"/>
              <a:t>Elan the Ethical Emu</a:t>
            </a:r>
          </a:p>
        </p:txBody>
      </p:sp>
    </p:spTree>
    <p:extLst>
      <p:ext uri="{BB962C8B-B14F-4D97-AF65-F5344CB8AC3E}">
        <p14:creationId xmlns:p14="http://schemas.microsoft.com/office/powerpoint/2010/main" val="2604204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EEBF0FA0-3330-AC4E-AB5B-396F2159F0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502" y="1603774"/>
            <a:ext cx="3886199" cy="3886199"/>
          </a:xfrm>
          <a:prstGeom prst="rect">
            <a:avLst/>
          </a:prstGeom>
        </p:spPr>
      </p:pic>
      <p:sp>
        <p:nvSpPr>
          <p:cNvPr id="4" name="Title 3">
            <a:extLst>
              <a:ext uri="{FF2B5EF4-FFF2-40B4-BE49-F238E27FC236}">
                <a16:creationId xmlns:a16="http://schemas.microsoft.com/office/drawing/2014/main" id="{DC06279C-3B19-A144-BC49-DFCC5ADFD56A}"/>
              </a:ext>
            </a:extLst>
          </p:cNvPr>
          <p:cNvSpPr>
            <a:spLocks noGrp="1"/>
          </p:cNvSpPr>
          <p:nvPr>
            <p:ph type="title"/>
          </p:nvPr>
        </p:nvSpPr>
        <p:spPr/>
        <p:txBody>
          <a:bodyPr/>
          <a:lstStyle/>
          <a:p>
            <a:pPr algn="ctr"/>
            <a:r>
              <a:rPr lang="en-US" dirty="0"/>
              <a:t>What is Embedded Ethics?</a:t>
            </a:r>
          </a:p>
        </p:txBody>
      </p:sp>
      <p:graphicFrame>
        <p:nvGraphicFramePr>
          <p:cNvPr id="13" name="Content Placeholder 4">
            <a:extLst>
              <a:ext uri="{FF2B5EF4-FFF2-40B4-BE49-F238E27FC236}">
                <a16:creationId xmlns:a16="http://schemas.microsoft.com/office/drawing/2014/main" id="{32345144-E5C8-446A-8915-700E5E2BE861}"/>
              </a:ext>
            </a:extLst>
          </p:cNvPr>
          <p:cNvGraphicFramePr>
            <a:graphicFrameLocks noGrp="1"/>
          </p:cNvGraphicFramePr>
          <p:nvPr>
            <p:ph sz="half" idx="1"/>
            <p:extLst>
              <p:ext uri="{D42A27DB-BD31-4B8C-83A1-F6EECF244321}">
                <p14:modId xmlns:p14="http://schemas.microsoft.com/office/powerpoint/2010/main" val="2159739126"/>
              </p:ext>
            </p:extLst>
          </p:nvPr>
        </p:nvGraphicFramePr>
        <p:xfrm>
          <a:off x="332595" y="2226469"/>
          <a:ext cx="423940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E38AF086-2E51-8A4D-9538-252769F08A71}"/>
              </a:ext>
            </a:extLst>
          </p:cNvPr>
          <p:cNvSpPr txBox="1"/>
          <p:nvPr/>
        </p:nvSpPr>
        <p:spPr>
          <a:xfrm>
            <a:off x="5353915" y="5376484"/>
            <a:ext cx="2661371" cy="300082"/>
          </a:xfrm>
          <a:prstGeom prst="rect">
            <a:avLst/>
          </a:prstGeom>
          <a:noFill/>
        </p:spPr>
        <p:txBody>
          <a:bodyPr wrap="square" rtlCol="0">
            <a:spAutoFit/>
          </a:bodyPr>
          <a:lstStyle/>
          <a:p>
            <a:pPr algn="ctr"/>
            <a:r>
              <a:rPr lang="en-US" sz="1350" dirty="0"/>
              <a:t>Elan the Ethical Emu</a:t>
            </a:r>
          </a:p>
        </p:txBody>
      </p:sp>
    </p:spTree>
    <p:extLst>
      <p:ext uri="{BB962C8B-B14F-4D97-AF65-F5344CB8AC3E}">
        <p14:creationId xmlns:p14="http://schemas.microsoft.com/office/powerpoint/2010/main" val="4162025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FD72E24-34BC-4F44-A304-F2E6F87D5B68}"/>
              </a:ext>
            </a:extLst>
          </p:cNvPr>
          <p:cNvSpPr/>
          <p:nvPr/>
        </p:nvSpPr>
        <p:spPr>
          <a:xfrm>
            <a:off x="4629150" y="2107728"/>
            <a:ext cx="3785616" cy="557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7" name="Rounded Rectangle 6">
            <a:extLst>
              <a:ext uri="{FF2B5EF4-FFF2-40B4-BE49-F238E27FC236}">
                <a16:creationId xmlns:a16="http://schemas.microsoft.com/office/drawing/2014/main" id="{D4577D21-B505-9D4A-8258-7D2AF4443F48}"/>
              </a:ext>
            </a:extLst>
          </p:cNvPr>
          <p:cNvSpPr/>
          <p:nvPr/>
        </p:nvSpPr>
        <p:spPr>
          <a:xfrm>
            <a:off x="548640" y="2107728"/>
            <a:ext cx="3785616" cy="557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 name="Title 1">
            <a:extLst>
              <a:ext uri="{FF2B5EF4-FFF2-40B4-BE49-F238E27FC236}">
                <a16:creationId xmlns:a16="http://schemas.microsoft.com/office/drawing/2014/main" id="{49462AEF-723E-FF41-A5E1-DBABE02C310A}"/>
              </a:ext>
            </a:extLst>
          </p:cNvPr>
          <p:cNvSpPr>
            <a:spLocks noGrp="1"/>
          </p:cNvSpPr>
          <p:nvPr>
            <p:ph type="title"/>
          </p:nvPr>
        </p:nvSpPr>
        <p:spPr/>
        <p:txBody>
          <a:bodyPr/>
          <a:lstStyle/>
          <a:p>
            <a:pPr algn="ctr"/>
            <a:r>
              <a:rPr lang="en-US" dirty="0"/>
              <a:t>Where is Embedded Ethics?</a:t>
            </a:r>
          </a:p>
        </p:txBody>
      </p:sp>
      <p:sp>
        <p:nvSpPr>
          <p:cNvPr id="5" name="Text Placeholder 4">
            <a:extLst>
              <a:ext uri="{FF2B5EF4-FFF2-40B4-BE49-F238E27FC236}">
                <a16:creationId xmlns:a16="http://schemas.microsoft.com/office/drawing/2014/main" id="{FB7724D4-B89A-F44B-859A-54C5D54A68E8}"/>
              </a:ext>
            </a:extLst>
          </p:cNvPr>
          <p:cNvSpPr>
            <a:spLocks noGrp="1"/>
          </p:cNvSpPr>
          <p:nvPr>
            <p:ph type="body" idx="1"/>
          </p:nvPr>
        </p:nvSpPr>
        <p:spPr>
          <a:xfrm>
            <a:off x="643490" y="2430455"/>
            <a:ext cx="3868340" cy="617934"/>
          </a:xfrm>
        </p:spPr>
        <p:txBody>
          <a:bodyPr/>
          <a:lstStyle/>
          <a:p>
            <a:r>
              <a:rPr lang="es-ES_tradnl" b="0" dirty="0">
                <a:solidFill>
                  <a:schemeClr val="bg1"/>
                </a:solidFill>
              </a:rPr>
              <a:t>Outside Stanford</a:t>
            </a:r>
          </a:p>
          <a:p>
            <a:endParaRPr lang="es-ES_tradnl" dirty="0"/>
          </a:p>
        </p:txBody>
      </p:sp>
      <p:sp>
        <p:nvSpPr>
          <p:cNvPr id="3" name="Content Placeholder 2">
            <a:extLst>
              <a:ext uri="{FF2B5EF4-FFF2-40B4-BE49-F238E27FC236}">
                <a16:creationId xmlns:a16="http://schemas.microsoft.com/office/drawing/2014/main" id="{64DDC6C4-8749-E94D-B2E5-FB3099B0E9E5}"/>
              </a:ext>
            </a:extLst>
          </p:cNvPr>
          <p:cNvSpPr>
            <a:spLocks noGrp="1"/>
          </p:cNvSpPr>
          <p:nvPr>
            <p:ph sz="half" idx="2"/>
          </p:nvPr>
        </p:nvSpPr>
        <p:spPr>
          <a:xfrm>
            <a:off x="629842" y="2870966"/>
            <a:ext cx="3868340" cy="2763441"/>
          </a:xfrm>
        </p:spPr>
        <p:txBody>
          <a:bodyPr>
            <a:normAutofit fontScale="62500" lnSpcReduction="20000"/>
          </a:bodyPr>
          <a:lstStyle/>
          <a:p>
            <a:r>
              <a:rPr lang="en-US" dirty="0"/>
              <a:t>Harvard (2017)</a:t>
            </a:r>
          </a:p>
          <a:p>
            <a:r>
              <a:rPr lang="en-US" dirty="0"/>
              <a:t>Georgetown (2017)</a:t>
            </a:r>
          </a:p>
          <a:p>
            <a:r>
              <a:rPr lang="en-US" dirty="0"/>
              <a:t>Brown (2019)</a:t>
            </a:r>
          </a:p>
          <a:p>
            <a:r>
              <a:rPr lang="en-US" dirty="0"/>
              <a:t>Northeastern (2019)</a:t>
            </a:r>
          </a:p>
          <a:p>
            <a:r>
              <a:rPr lang="en-US" dirty="0"/>
              <a:t>MIT (2020)</a:t>
            </a:r>
          </a:p>
          <a:p>
            <a:r>
              <a:rPr lang="en-US" dirty="0"/>
              <a:t>Andover (2021)</a:t>
            </a:r>
          </a:p>
          <a:p>
            <a:r>
              <a:rPr lang="en-US" dirty="0"/>
              <a:t>… and many other places</a:t>
            </a:r>
          </a:p>
        </p:txBody>
      </p:sp>
      <p:sp>
        <p:nvSpPr>
          <p:cNvPr id="6" name="Text Placeholder 5">
            <a:extLst>
              <a:ext uri="{FF2B5EF4-FFF2-40B4-BE49-F238E27FC236}">
                <a16:creationId xmlns:a16="http://schemas.microsoft.com/office/drawing/2014/main" id="{1AF243E4-F2CD-AA48-9BE7-C5AC45E9EE0A}"/>
              </a:ext>
            </a:extLst>
          </p:cNvPr>
          <p:cNvSpPr>
            <a:spLocks noGrp="1"/>
          </p:cNvSpPr>
          <p:nvPr>
            <p:ph type="body" sz="quarter" idx="3"/>
          </p:nvPr>
        </p:nvSpPr>
        <p:spPr>
          <a:xfrm>
            <a:off x="4629150" y="2444104"/>
            <a:ext cx="3887391" cy="617934"/>
          </a:xfrm>
        </p:spPr>
        <p:txBody>
          <a:bodyPr/>
          <a:lstStyle/>
          <a:p>
            <a:r>
              <a:rPr lang="es-ES_tradnl" b="0" dirty="0">
                <a:solidFill>
                  <a:schemeClr val="bg1"/>
                </a:solidFill>
              </a:rPr>
              <a:t>At Stanford</a:t>
            </a:r>
          </a:p>
          <a:p>
            <a:endParaRPr lang="es-ES_tradnl" dirty="0"/>
          </a:p>
        </p:txBody>
      </p:sp>
      <p:sp>
        <p:nvSpPr>
          <p:cNvPr id="4" name="Content Placeholder 3">
            <a:extLst>
              <a:ext uri="{FF2B5EF4-FFF2-40B4-BE49-F238E27FC236}">
                <a16:creationId xmlns:a16="http://schemas.microsoft.com/office/drawing/2014/main" id="{83761D36-F9F5-F546-81A2-659E3D281DAD}"/>
              </a:ext>
            </a:extLst>
          </p:cNvPr>
          <p:cNvSpPr>
            <a:spLocks noGrp="1"/>
          </p:cNvSpPr>
          <p:nvPr>
            <p:ph sz="quarter" idx="4"/>
          </p:nvPr>
        </p:nvSpPr>
        <p:spPr>
          <a:xfrm>
            <a:off x="4629150" y="2870966"/>
            <a:ext cx="3887391" cy="2763441"/>
          </a:xfrm>
        </p:spPr>
        <p:txBody>
          <a:bodyPr>
            <a:normAutofit fontScale="62500" lnSpcReduction="20000"/>
          </a:bodyPr>
          <a:lstStyle/>
          <a:p>
            <a:r>
              <a:rPr lang="en-US" dirty="0"/>
              <a:t>CS106A</a:t>
            </a:r>
          </a:p>
          <a:p>
            <a:r>
              <a:rPr lang="en-US" dirty="0"/>
              <a:t>CS106B</a:t>
            </a:r>
          </a:p>
          <a:p>
            <a:r>
              <a:rPr lang="en-US" dirty="0"/>
              <a:t>CS107</a:t>
            </a:r>
          </a:p>
          <a:p>
            <a:r>
              <a:rPr lang="en-US" dirty="0"/>
              <a:t>CS109</a:t>
            </a:r>
          </a:p>
          <a:p>
            <a:r>
              <a:rPr lang="en-US" dirty="0"/>
              <a:t>CS221</a:t>
            </a:r>
          </a:p>
          <a:p>
            <a:r>
              <a:rPr lang="en-US" dirty="0"/>
              <a:t>CS247</a:t>
            </a:r>
          </a:p>
          <a:p>
            <a:r>
              <a:rPr lang="en-US" dirty="0"/>
              <a:t>CS147</a:t>
            </a:r>
          </a:p>
          <a:p>
            <a:r>
              <a:rPr lang="en-US" dirty="0"/>
              <a:t>... and more over the next two years</a:t>
            </a:r>
          </a:p>
        </p:txBody>
      </p:sp>
    </p:spTree>
    <p:extLst>
      <p:ext uri="{BB962C8B-B14F-4D97-AF65-F5344CB8AC3E}">
        <p14:creationId xmlns:p14="http://schemas.microsoft.com/office/powerpoint/2010/main" val="1340327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7A619E-94F5-B04B-8C8C-457CD39841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1000" y="2092366"/>
            <a:ext cx="3683000" cy="3908385"/>
          </a:xfrm>
          <a:prstGeom prst="rect">
            <a:avLst/>
          </a:prstGeom>
        </p:spPr>
      </p:pic>
      <p:sp>
        <p:nvSpPr>
          <p:cNvPr id="7" name="Title 6">
            <a:extLst>
              <a:ext uri="{FF2B5EF4-FFF2-40B4-BE49-F238E27FC236}">
                <a16:creationId xmlns:a16="http://schemas.microsoft.com/office/drawing/2014/main" id="{123DD4B7-CD2E-F44C-BEEA-77C3C2A3DF5A}"/>
              </a:ext>
            </a:extLst>
          </p:cNvPr>
          <p:cNvSpPr>
            <a:spLocks noGrp="1"/>
          </p:cNvSpPr>
          <p:nvPr>
            <p:ph type="title"/>
          </p:nvPr>
        </p:nvSpPr>
        <p:spPr>
          <a:xfrm>
            <a:off x="458788" y="2976782"/>
            <a:ext cx="5624513" cy="2139553"/>
          </a:xfrm>
        </p:spPr>
        <p:txBody>
          <a:bodyPr>
            <a:normAutofit fontScale="90000"/>
          </a:bodyPr>
          <a:lstStyle/>
          <a:p>
            <a:r>
              <a:rPr lang="es-ES_tradnl" dirty="0"/>
              <a:t>And </a:t>
            </a:r>
            <a:r>
              <a:rPr lang="es-ES_tradnl" dirty="0" err="1"/>
              <a:t>what</a:t>
            </a:r>
            <a:r>
              <a:rPr lang="es-ES_tradnl" dirty="0"/>
              <a:t> </a:t>
            </a:r>
            <a:r>
              <a:rPr lang="es-ES_tradnl" dirty="0" err="1"/>
              <a:t>does</a:t>
            </a:r>
            <a:r>
              <a:rPr lang="es-ES_tradnl" dirty="0"/>
              <a:t> </a:t>
            </a:r>
            <a:r>
              <a:rPr lang="es-ES_tradnl" dirty="0" err="1"/>
              <a:t>ethics</a:t>
            </a:r>
            <a:r>
              <a:rPr lang="es-ES_tradnl" dirty="0"/>
              <a:t> </a:t>
            </a:r>
            <a:r>
              <a:rPr lang="es-ES_tradnl"/>
              <a:t>have </a:t>
            </a:r>
            <a:r>
              <a:rPr lang="es-ES_tradnl" dirty="0"/>
              <a:t>to do </a:t>
            </a:r>
            <a:r>
              <a:rPr lang="es-ES_tradnl" dirty="0" err="1"/>
              <a:t>with</a:t>
            </a:r>
            <a:r>
              <a:rPr lang="es-ES_tradnl" dirty="0"/>
              <a:t> </a:t>
            </a:r>
            <a:r>
              <a:rPr lang="es-ES_tradnl" dirty="0" err="1"/>
              <a:t>algorithms</a:t>
            </a:r>
            <a:r>
              <a:rPr lang="es-ES_tradnl" dirty="0"/>
              <a:t>?</a:t>
            </a:r>
          </a:p>
        </p:txBody>
      </p:sp>
    </p:spTree>
    <p:extLst>
      <p:ext uri="{BB962C8B-B14F-4D97-AF65-F5344CB8AC3E}">
        <p14:creationId xmlns:p14="http://schemas.microsoft.com/office/powerpoint/2010/main" val="228711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426F-5973-7740-A6E6-7552377A2B04}"/>
              </a:ext>
            </a:extLst>
          </p:cNvPr>
          <p:cNvSpPr>
            <a:spLocks noGrp="1"/>
          </p:cNvSpPr>
          <p:nvPr>
            <p:ph type="title"/>
          </p:nvPr>
        </p:nvSpPr>
        <p:spPr>
          <a:xfrm>
            <a:off x="498021" y="88147"/>
            <a:ext cx="7886700" cy="1325563"/>
          </a:xfrm>
        </p:spPr>
        <p:txBody>
          <a:bodyPr/>
          <a:lstStyle/>
          <a:p>
            <a:r>
              <a:rPr lang="en-US" dirty="0"/>
              <a:t>Who are you?</a:t>
            </a:r>
          </a:p>
        </p:txBody>
      </p:sp>
      <p:sp>
        <p:nvSpPr>
          <p:cNvPr id="3" name="Content Placeholder 2">
            <a:extLst>
              <a:ext uri="{FF2B5EF4-FFF2-40B4-BE49-F238E27FC236}">
                <a16:creationId xmlns:a16="http://schemas.microsoft.com/office/drawing/2014/main" id="{F71B2018-109C-5F48-BC58-1B81F84E7D51}"/>
              </a:ext>
            </a:extLst>
          </p:cNvPr>
          <p:cNvSpPr>
            <a:spLocks noGrp="1"/>
          </p:cNvSpPr>
          <p:nvPr>
            <p:ph idx="1"/>
          </p:nvPr>
        </p:nvSpPr>
        <p:spPr>
          <a:xfrm>
            <a:off x="452300" y="2836568"/>
            <a:ext cx="8515350" cy="3690351"/>
          </a:xfrm>
        </p:spPr>
        <p:txBody>
          <a:bodyPr numCol="4">
            <a:normAutofit/>
          </a:bodyPr>
          <a:lstStyle/>
          <a:p>
            <a:r>
              <a:rPr lang="en-US" sz="1600" dirty="0">
                <a:solidFill>
                  <a:schemeClr val="accent4"/>
                </a:solidFill>
              </a:rPr>
              <a:t>Art Practice</a:t>
            </a:r>
          </a:p>
          <a:p>
            <a:r>
              <a:rPr lang="en-US" sz="1600" dirty="0">
                <a:solidFill>
                  <a:schemeClr val="accent4"/>
                </a:solidFill>
              </a:rPr>
              <a:t>Bioengineering</a:t>
            </a:r>
          </a:p>
          <a:p>
            <a:r>
              <a:rPr lang="en-US" sz="1600" dirty="0">
                <a:solidFill>
                  <a:schemeClr val="accent4"/>
                </a:solidFill>
              </a:rPr>
              <a:t>Biology</a:t>
            </a:r>
          </a:p>
          <a:p>
            <a:r>
              <a:rPr lang="en-US" sz="1600" dirty="0">
                <a:solidFill>
                  <a:schemeClr val="accent4"/>
                </a:solidFill>
              </a:rPr>
              <a:t>Biomedical Informatics</a:t>
            </a:r>
          </a:p>
          <a:p>
            <a:r>
              <a:rPr lang="en-US" sz="1600" dirty="0">
                <a:solidFill>
                  <a:schemeClr val="accent4"/>
                </a:solidFill>
              </a:rPr>
              <a:t>Chemical Eng.</a:t>
            </a:r>
          </a:p>
          <a:p>
            <a:r>
              <a:rPr lang="en-US" sz="1600" dirty="0">
                <a:solidFill>
                  <a:schemeClr val="accent4"/>
                </a:solidFill>
              </a:rPr>
              <a:t>Civil &amp; Env. Eng.</a:t>
            </a:r>
          </a:p>
          <a:p>
            <a:r>
              <a:rPr lang="en-US" sz="1600" dirty="0">
                <a:solidFill>
                  <a:schemeClr val="accent4"/>
                </a:solidFill>
              </a:rPr>
              <a:t>Comparative Literature</a:t>
            </a:r>
          </a:p>
          <a:p>
            <a:r>
              <a:rPr lang="en-US" sz="1600" dirty="0">
                <a:solidFill>
                  <a:schemeClr val="accent4"/>
                </a:solidFill>
              </a:rPr>
              <a:t>Computation and Mathematical Eng.</a:t>
            </a:r>
          </a:p>
          <a:p>
            <a:r>
              <a:rPr lang="en-US" sz="1600" dirty="0">
                <a:solidFill>
                  <a:schemeClr val="accent4"/>
                </a:solidFill>
              </a:rPr>
              <a:t>Computer Science</a:t>
            </a:r>
          </a:p>
          <a:p>
            <a:r>
              <a:rPr lang="en-US" sz="1600" dirty="0">
                <a:solidFill>
                  <a:schemeClr val="accent4"/>
                </a:solidFill>
              </a:rPr>
              <a:t>Earth Systems</a:t>
            </a:r>
          </a:p>
          <a:p>
            <a:r>
              <a:rPr lang="en-US" sz="1600" dirty="0">
                <a:solidFill>
                  <a:schemeClr val="accent4"/>
                </a:solidFill>
              </a:rPr>
              <a:t>East Asian Studies</a:t>
            </a:r>
          </a:p>
          <a:p>
            <a:r>
              <a:rPr lang="en-US" sz="1600" dirty="0">
                <a:solidFill>
                  <a:schemeClr val="accent4"/>
                </a:solidFill>
              </a:rPr>
              <a:t>Economics</a:t>
            </a:r>
          </a:p>
          <a:p>
            <a:r>
              <a:rPr lang="en-US" sz="1600" dirty="0">
                <a:solidFill>
                  <a:schemeClr val="accent4"/>
                </a:solidFill>
              </a:rPr>
              <a:t>Electrical Eng.</a:t>
            </a:r>
          </a:p>
          <a:p>
            <a:r>
              <a:rPr lang="en-US" sz="1600" dirty="0">
                <a:solidFill>
                  <a:schemeClr val="accent4"/>
                </a:solidFill>
              </a:rPr>
              <a:t>Engineering</a:t>
            </a:r>
          </a:p>
          <a:p>
            <a:r>
              <a:rPr lang="en-US" sz="1600" dirty="0">
                <a:solidFill>
                  <a:schemeClr val="accent4"/>
                </a:solidFill>
              </a:rPr>
              <a:t>Energy Resources Eng.</a:t>
            </a:r>
          </a:p>
          <a:p>
            <a:r>
              <a:rPr lang="en-US" sz="1600" dirty="0">
                <a:solidFill>
                  <a:schemeClr val="accent4"/>
                </a:solidFill>
              </a:rPr>
              <a:t>History</a:t>
            </a:r>
          </a:p>
          <a:p>
            <a:r>
              <a:rPr lang="en-US" sz="1600" dirty="0">
                <a:solidFill>
                  <a:schemeClr val="accent4"/>
                </a:solidFill>
              </a:rPr>
              <a:t>Material Sci &amp; Eng.</a:t>
            </a:r>
          </a:p>
          <a:p>
            <a:r>
              <a:rPr lang="en-US" sz="1600" dirty="0">
                <a:solidFill>
                  <a:schemeClr val="accent4"/>
                </a:solidFill>
              </a:rPr>
              <a:t>Math</a:t>
            </a:r>
          </a:p>
          <a:p>
            <a:r>
              <a:rPr lang="en-US" sz="1600" dirty="0">
                <a:solidFill>
                  <a:schemeClr val="accent4"/>
                </a:solidFill>
              </a:rPr>
              <a:t>Math &amp; CS</a:t>
            </a:r>
          </a:p>
          <a:p>
            <a:r>
              <a:rPr lang="en-US" sz="1600" dirty="0">
                <a:solidFill>
                  <a:schemeClr val="accent4"/>
                </a:solidFill>
              </a:rPr>
              <a:t>Mechanical Eng. </a:t>
            </a:r>
          </a:p>
          <a:p>
            <a:r>
              <a:rPr lang="en-US" sz="1600" dirty="0">
                <a:solidFill>
                  <a:schemeClr val="accent4"/>
                </a:solidFill>
              </a:rPr>
              <a:t>MS&amp;E</a:t>
            </a:r>
          </a:p>
          <a:p>
            <a:r>
              <a:rPr lang="en-US" sz="1600" dirty="0">
                <a:solidFill>
                  <a:schemeClr val="accent4"/>
                </a:solidFill>
              </a:rPr>
              <a:t>Philosophy</a:t>
            </a:r>
          </a:p>
          <a:p>
            <a:r>
              <a:rPr lang="en-US" sz="1600" dirty="0">
                <a:solidFill>
                  <a:schemeClr val="accent4"/>
                </a:solidFill>
              </a:rPr>
              <a:t>Physics</a:t>
            </a:r>
          </a:p>
          <a:p>
            <a:r>
              <a:rPr lang="en-US" sz="1600" dirty="0">
                <a:solidFill>
                  <a:schemeClr val="accent4"/>
                </a:solidFill>
              </a:rPr>
              <a:t>Political Science</a:t>
            </a:r>
          </a:p>
          <a:p>
            <a:r>
              <a:rPr lang="en-US" sz="1600" dirty="0">
                <a:solidFill>
                  <a:schemeClr val="accent4"/>
                </a:solidFill>
              </a:rPr>
              <a:t>Psychology</a:t>
            </a:r>
          </a:p>
          <a:p>
            <a:r>
              <a:rPr lang="en-US" sz="1600" dirty="0">
                <a:solidFill>
                  <a:schemeClr val="accent4"/>
                </a:solidFill>
              </a:rPr>
              <a:t>Sociology</a:t>
            </a:r>
          </a:p>
          <a:p>
            <a:r>
              <a:rPr lang="en-US" sz="1600" dirty="0">
                <a:solidFill>
                  <a:schemeClr val="accent4"/>
                </a:solidFill>
              </a:rPr>
              <a:t>Spanish</a:t>
            </a:r>
          </a:p>
          <a:p>
            <a:r>
              <a:rPr lang="en-US" sz="1600" dirty="0">
                <a:solidFill>
                  <a:schemeClr val="accent4"/>
                </a:solidFill>
              </a:rPr>
              <a:t>Statistics</a:t>
            </a:r>
          </a:p>
          <a:p>
            <a:r>
              <a:rPr lang="en-US" sz="1600" dirty="0">
                <a:solidFill>
                  <a:schemeClr val="accent4"/>
                </a:solidFill>
              </a:rPr>
              <a:t>Symbolic Systems</a:t>
            </a:r>
          </a:p>
          <a:p>
            <a:r>
              <a:rPr lang="en-US" sz="1600" dirty="0">
                <a:solidFill>
                  <a:schemeClr val="accent4"/>
                </a:solidFill>
              </a:rPr>
              <a:t>Theater &amp; Performative Studies</a:t>
            </a:r>
          </a:p>
          <a:p>
            <a:r>
              <a:rPr lang="en-US" sz="1600" dirty="0">
                <a:solidFill>
                  <a:schemeClr val="accent4"/>
                </a:solidFill>
              </a:rPr>
              <a:t>Undeclared</a:t>
            </a:r>
          </a:p>
          <a:p>
            <a:endParaRPr lang="en-US" sz="1200" dirty="0"/>
          </a:p>
        </p:txBody>
      </p:sp>
      <p:sp>
        <p:nvSpPr>
          <p:cNvPr id="6" name="TextBox 5">
            <a:extLst>
              <a:ext uri="{FF2B5EF4-FFF2-40B4-BE49-F238E27FC236}">
                <a16:creationId xmlns:a16="http://schemas.microsoft.com/office/drawing/2014/main" id="{5DE21E83-BB47-AE4A-A017-2D08B6063C46}"/>
              </a:ext>
            </a:extLst>
          </p:cNvPr>
          <p:cNvSpPr txBox="1"/>
          <p:nvPr/>
        </p:nvSpPr>
        <p:spPr>
          <a:xfrm>
            <a:off x="169817" y="2356909"/>
            <a:ext cx="2481942" cy="369332"/>
          </a:xfrm>
          <a:prstGeom prst="rect">
            <a:avLst/>
          </a:prstGeom>
          <a:noFill/>
        </p:spPr>
        <p:txBody>
          <a:bodyPr wrap="square" rtlCol="0">
            <a:spAutoFit/>
          </a:bodyPr>
          <a:lstStyle/>
          <a:p>
            <a:r>
              <a:rPr lang="en-US" dirty="0"/>
              <a:t>Concentrating in:</a:t>
            </a:r>
          </a:p>
        </p:txBody>
      </p:sp>
      <p:sp>
        <p:nvSpPr>
          <p:cNvPr id="7" name="Content Placeholder 2">
            <a:extLst>
              <a:ext uri="{FF2B5EF4-FFF2-40B4-BE49-F238E27FC236}">
                <a16:creationId xmlns:a16="http://schemas.microsoft.com/office/drawing/2014/main" id="{8A835D0A-03C2-524D-9950-A69879B01524}"/>
              </a:ext>
            </a:extLst>
          </p:cNvPr>
          <p:cNvSpPr txBox="1">
            <a:spLocks/>
          </p:cNvSpPr>
          <p:nvPr/>
        </p:nvSpPr>
        <p:spPr>
          <a:xfrm>
            <a:off x="628649" y="1400678"/>
            <a:ext cx="8162653" cy="845904"/>
          </a:xfrm>
          <a:prstGeom prst="rect">
            <a:avLst/>
          </a:prstGeom>
        </p:spPr>
        <p:txBody>
          <a:bodyPr vert="horz" lIns="91440" tIns="45720" rIns="91440" bIns="45720" numCol="4"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Frosh</a:t>
            </a:r>
          </a:p>
          <a:p>
            <a:r>
              <a:rPr lang="en-US" sz="2400" dirty="0"/>
              <a:t>Sophomores</a:t>
            </a:r>
          </a:p>
          <a:p>
            <a:r>
              <a:rPr lang="en-US" sz="2400" dirty="0"/>
              <a:t>Juniors</a:t>
            </a:r>
          </a:p>
          <a:p>
            <a:r>
              <a:rPr lang="en-US" sz="2400" dirty="0"/>
              <a:t>Seniors</a:t>
            </a:r>
          </a:p>
          <a:p>
            <a:r>
              <a:rPr lang="en-US" sz="2400" dirty="0"/>
              <a:t>MA/MS Students</a:t>
            </a:r>
          </a:p>
          <a:p>
            <a:r>
              <a:rPr lang="en-US" sz="2400" dirty="0"/>
              <a:t>PhD Students</a:t>
            </a:r>
          </a:p>
          <a:p>
            <a:r>
              <a:rPr lang="en-US" sz="2400" dirty="0"/>
              <a:t>NDO Students</a:t>
            </a:r>
          </a:p>
          <a:p>
            <a:endParaRPr lang="en-US" sz="2400" dirty="0"/>
          </a:p>
        </p:txBody>
      </p:sp>
    </p:spTree>
    <p:extLst>
      <p:ext uri="{BB962C8B-B14F-4D97-AF65-F5344CB8AC3E}">
        <p14:creationId xmlns:p14="http://schemas.microsoft.com/office/powerpoint/2010/main" val="3792800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61B8F-35F2-8C47-990C-6BBC05FA5BD8}"/>
              </a:ext>
            </a:extLst>
          </p:cNvPr>
          <p:cNvSpPr>
            <a:spLocks noGrp="1"/>
          </p:cNvSpPr>
          <p:nvPr>
            <p:ph type="title"/>
          </p:nvPr>
        </p:nvSpPr>
        <p:spPr>
          <a:xfrm>
            <a:off x="1028699" y="294538"/>
            <a:ext cx="7421963" cy="1033669"/>
          </a:xfrm>
        </p:spPr>
        <p:txBody>
          <a:bodyPr>
            <a:normAutofit/>
          </a:bodyPr>
          <a:lstStyle/>
          <a:p>
            <a:r>
              <a:rPr lang="en-US" sz="3200">
                <a:solidFill>
                  <a:srgbClr val="FFFFFF"/>
                </a:solidFill>
              </a:rPr>
              <a:t>If algorithms are fundamental (which they are) … </a:t>
            </a:r>
          </a:p>
        </p:txBody>
      </p:sp>
      <p:sp>
        <p:nvSpPr>
          <p:cNvPr id="3" name="Content Placeholder 2">
            <a:extLst>
              <a:ext uri="{FF2B5EF4-FFF2-40B4-BE49-F238E27FC236}">
                <a16:creationId xmlns:a16="http://schemas.microsoft.com/office/drawing/2014/main" id="{0D4A2CA8-FE08-6148-872D-F5D4CCB14A71}"/>
              </a:ext>
            </a:extLst>
          </p:cNvPr>
          <p:cNvSpPr>
            <a:spLocks noGrp="1"/>
          </p:cNvSpPr>
          <p:nvPr>
            <p:ph idx="1"/>
          </p:nvPr>
        </p:nvSpPr>
        <p:spPr>
          <a:xfrm>
            <a:off x="734062" y="2379346"/>
            <a:ext cx="8011236" cy="3683358"/>
          </a:xfrm>
        </p:spPr>
        <p:txBody>
          <a:bodyPr anchor="ctr">
            <a:normAutofit/>
          </a:bodyPr>
          <a:lstStyle/>
          <a:p>
            <a:pPr marL="0" indent="0">
              <a:buNone/>
            </a:pPr>
            <a:r>
              <a:rPr lang="en-US" sz="1700" dirty="0"/>
              <a:t>Then some of the most consequential choices you will make as computer scientists are:</a:t>
            </a:r>
          </a:p>
          <a:p>
            <a:endParaRPr lang="en-US" sz="1700" dirty="0"/>
          </a:p>
          <a:p>
            <a:pPr lvl="1"/>
            <a:r>
              <a:rPr lang="en-US" sz="1700" dirty="0"/>
              <a:t>Deciding </a:t>
            </a:r>
            <a:r>
              <a:rPr lang="en-US" sz="1700" i="1" dirty="0"/>
              <a:t>which problem </a:t>
            </a:r>
            <a:r>
              <a:rPr lang="en-US" sz="1700" dirty="0"/>
              <a:t>to solve </a:t>
            </a:r>
          </a:p>
          <a:p>
            <a:pPr lvl="2">
              <a:buFont typeface="Wingdings" pitchFamily="2" charset="2"/>
              <a:buChar char="Ø"/>
            </a:pPr>
            <a:r>
              <a:rPr lang="en-US" sz="1700" dirty="0"/>
              <a:t>This often is a huge ethical question</a:t>
            </a:r>
          </a:p>
          <a:p>
            <a:pPr lvl="1"/>
            <a:r>
              <a:rPr lang="en-US" sz="1700" dirty="0"/>
              <a:t>Deciding how to turn that problem into something </a:t>
            </a:r>
            <a:r>
              <a:rPr lang="en-US" sz="1700" i="1" dirty="0"/>
              <a:t>algorithmically tractable </a:t>
            </a:r>
          </a:p>
          <a:p>
            <a:pPr lvl="2">
              <a:buFont typeface="Wingdings" pitchFamily="2" charset="2"/>
              <a:buChar char="Ø"/>
            </a:pPr>
            <a:r>
              <a:rPr lang="en-US" sz="1700" dirty="0"/>
              <a:t>This also can involve serious ethical decisions</a:t>
            </a:r>
          </a:p>
          <a:p>
            <a:pPr lvl="1"/>
            <a:r>
              <a:rPr lang="en-US" sz="1700" dirty="0"/>
              <a:t>Deciding </a:t>
            </a:r>
            <a:r>
              <a:rPr lang="en-US" sz="1700" i="1" dirty="0"/>
              <a:t>which algorithm </a:t>
            </a:r>
            <a:r>
              <a:rPr lang="en-US" sz="1700" dirty="0"/>
              <a:t>to use to solve it and what tradeoffs to accept </a:t>
            </a:r>
          </a:p>
          <a:p>
            <a:pPr lvl="2">
              <a:buFont typeface="Wingdings" pitchFamily="2" charset="2"/>
              <a:buChar char="Ø"/>
            </a:pPr>
            <a:r>
              <a:rPr lang="en-US" sz="1700" dirty="0"/>
              <a:t>Which often requires ethical reasoning</a:t>
            </a:r>
          </a:p>
        </p:txBody>
      </p:sp>
    </p:spTree>
    <p:extLst>
      <p:ext uri="{BB962C8B-B14F-4D97-AF65-F5344CB8AC3E}">
        <p14:creationId xmlns:p14="http://schemas.microsoft.com/office/powerpoint/2010/main" val="3000257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AA8A-D6A9-534C-9936-5C608965C8FE}"/>
              </a:ext>
            </a:extLst>
          </p:cNvPr>
          <p:cNvSpPr>
            <a:spLocks noGrp="1"/>
          </p:cNvSpPr>
          <p:nvPr>
            <p:ph type="title"/>
          </p:nvPr>
        </p:nvSpPr>
        <p:spPr/>
        <p:txBody>
          <a:bodyPr/>
          <a:lstStyle/>
          <a:p>
            <a:r>
              <a:rPr lang="en-US" dirty="0"/>
              <a:t>Algorithms &amp; the Good</a:t>
            </a:r>
          </a:p>
        </p:txBody>
      </p:sp>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083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AA8A-D6A9-534C-9936-5C608965C8FE}"/>
              </a:ext>
            </a:extLst>
          </p:cNvPr>
          <p:cNvSpPr>
            <a:spLocks noGrp="1"/>
          </p:cNvSpPr>
          <p:nvPr>
            <p:ph type="title"/>
          </p:nvPr>
        </p:nvSpPr>
        <p:spPr/>
        <p:txBody>
          <a:bodyPr/>
          <a:lstStyle/>
          <a:p>
            <a:r>
              <a:rPr lang="en-US" dirty="0"/>
              <a:t>Algorithms &amp; the Good</a:t>
            </a:r>
          </a:p>
        </p:txBody>
      </p:sp>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p Arrow 5">
            <a:extLst>
              <a:ext uri="{FF2B5EF4-FFF2-40B4-BE49-F238E27FC236}">
                <a16:creationId xmlns:a16="http://schemas.microsoft.com/office/drawing/2014/main" id="{A93761DC-ED7A-AA49-ADD4-F641B28B52F4}"/>
              </a:ext>
            </a:extLst>
          </p:cNvPr>
          <p:cNvSpPr/>
          <p:nvPr/>
        </p:nvSpPr>
        <p:spPr>
          <a:xfrm>
            <a:off x="2349708" y="4716105"/>
            <a:ext cx="269823" cy="83195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p>
        </p:txBody>
      </p:sp>
      <p:sp>
        <p:nvSpPr>
          <p:cNvPr id="7" name="Up Arrow 6">
            <a:extLst>
              <a:ext uri="{FF2B5EF4-FFF2-40B4-BE49-F238E27FC236}">
                <a16:creationId xmlns:a16="http://schemas.microsoft.com/office/drawing/2014/main" id="{71F870F2-35A2-2B45-B515-4182575747E2}"/>
              </a:ext>
            </a:extLst>
          </p:cNvPr>
          <p:cNvSpPr/>
          <p:nvPr/>
        </p:nvSpPr>
        <p:spPr>
          <a:xfrm>
            <a:off x="4437089" y="4231910"/>
            <a:ext cx="269823" cy="83195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b="1" dirty="0"/>
          </a:p>
        </p:txBody>
      </p:sp>
    </p:spTree>
    <p:extLst>
      <p:ext uri="{BB962C8B-B14F-4D97-AF65-F5344CB8AC3E}">
        <p14:creationId xmlns:p14="http://schemas.microsoft.com/office/powerpoint/2010/main" val="1323799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61B8F-35F2-8C47-990C-6BBC05FA5BD8}"/>
              </a:ext>
            </a:extLst>
          </p:cNvPr>
          <p:cNvSpPr>
            <a:spLocks noGrp="1"/>
          </p:cNvSpPr>
          <p:nvPr>
            <p:ph type="title"/>
          </p:nvPr>
        </p:nvSpPr>
        <p:spPr>
          <a:xfrm>
            <a:off x="1028699" y="294538"/>
            <a:ext cx="7421963" cy="1033669"/>
          </a:xfrm>
        </p:spPr>
        <p:txBody>
          <a:bodyPr>
            <a:normAutofit/>
          </a:bodyPr>
          <a:lstStyle/>
          <a:p>
            <a:r>
              <a:rPr lang="en-US" sz="3500">
                <a:solidFill>
                  <a:srgbClr val="FFFFFF"/>
                </a:solidFill>
              </a:rPr>
              <a:t>Some (potentially impactful) decisions:</a:t>
            </a:r>
          </a:p>
        </p:txBody>
      </p:sp>
      <p:sp>
        <p:nvSpPr>
          <p:cNvPr id="3" name="Content Placeholder 2">
            <a:extLst>
              <a:ext uri="{FF2B5EF4-FFF2-40B4-BE49-F238E27FC236}">
                <a16:creationId xmlns:a16="http://schemas.microsoft.com/office/drawing/2014/main" id="{0D4A2CA8-FE08-6148-872D-F5D4CCB14A71}"/>
              </a:ext>
            </a:extLst>
          </p:cNvPr>
          <p:cNvSpPr>
            <a:spLocks noGrp="1"/>
          </p:cNvSpPr>
          <p:nvPr>
            <p:ph idx="1"/>
          </p:nvPr>
        </p:nvSpPr>
        <p:spPr>
          <a:xfrm>
            <a:off x="1028699" y="2318197"/>
            <a:ext cx="7293023" cy="3683358"/>
          </a:xfrm>
        </p:spPr>
        <p:txBody>
          <a:bodyPr anchor="ctr">
            <a:normAutofit/>
          </a:bodyPr>
          <a:lstStyle/>
          <a:p>
            <a:pPr marL="0" indent="0">
              <a:buNone/>
            </a:pPr>
            <a:r>
              <a:rPr lang="en-US" sz="1700" dirty="0"/>
              <a:t>We often need to ignore or change aspects of a real-world situation in order to turn it into an algorithmically solvable problem. For example, we can write an algorithm that sorts a numbered list without knowing what the numbers are numbers of.</a:t>
            </a:r>
          </a:p>
          <a:p>
            <a:pPr marL="0" indent="0">
              <a:buNone/>
            </a:pPr>
            <a:endParaRPr lang="en-US" sz="1700" dirty="0"/>
          </a:p>
          <a:p>
            <a:pPr lvl="1"/>
            <a:r>
              <a:rPr lang="en-US" sz="1700" b="1" dirty="0"/>
              <a:t>Abstraction</a:t>
            </a:r>
            <a:r>
              <a:rPr lang="en-US" sz="1700" dirty="0"/>
              <a:t> is when we omit details of the real-world situation. </a:t>
            </a:r>
          </a:p>
          <a:p>
            <a:pPr lvl="2"/>
            <a:r>
              <a:rPr lang="en-US" sz="1700" dirty="0"/>
              <a:t>Omit the kind of thing being sorted by our algorithm, or what condition it is in, or what color it is, or how long it has been in the list. </a:t>
            </a:r>
          </a:p>
          <a:p>
            <a:pPr lvl="2"/>
            <a:endParaRPr lang="en-US" sz="1700" dirty="0"/>
          </a:p>
          <a:p>
            <a:pPr lvl="1"/>
            <a:r>
              <a:rPr lang="en-US" sz="1700" b="1" dirty="0"/>
              <a:t>Idealization</a:t>
            </a:r>
            <a:r>
              <a:rPr lang="en-US" sz="1700" dirty="0"/>
              <a:t> is when we deliberately change aspects of the real-world situation. </a:t>
            </a:r>
          </a:p>
          <a:p>
            <a:pPr lvl="2"/>
            <a:r>
              <a:rPr lang="en-US" sz="1700" dirty="0"/>
              <a:t>Round the numbers being sorted to make them whole numbers. </a:t>
            </a:r>
          </a:p>
          <a:p>
            <a:pPr marL="0" indent="0">
              <a:buNone/>
            </a:pPr>
            <a:endParaRPr lang="en-US" sz="1700" dirty="0"/>
          </a:p>
        </p:txBody>
      </p:sp>
    </p:spTree>
    <p:extLst>
      <p:ext uri="{BB962C8B-B14F-4D97-AF65-F5344CB8AC3E}">
        <p14:creationId xmlns:p14="http://schemas.microsoft.com/office/powerpoint/2010/main" val="830491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5144C84-1AE3-7748-85CB-193B770DE6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710766" y="1230056"/>
            <a:ext cx="940880" cy="1444080"/>
          </a:xfrm>
          <a:prstGeom prst="rect">
            <a:avLst/>
          </a:prstGeom>
          <a:scene3d>
            <a:camera prst="orthographicFront">
              <a:rot lat="0" lon="10799999" rev="0"/>
            </a:camera>
            <a:lightRig rig="threePt" dir="t"/>
          </a:scene3d>
        </p:spPr>
      </p:pic>
      <p:sp>
        <p:nvSpPr>
          <p:cNvPr id="7" name="TextBox 6">
            <a:extLst>
              <a:ext uri="{FF2B5EF4-FFF2-40B4-BE49-F238E27FC236}">
                <a16:creationId xmlns:a16="http://schemas.microsoft.com/office/drawing/2014/main" id="{BB46F5C6-CBFB-684E-968B-8B8F5436DA6D}"/>
              </a:ext>
            </a:extLst>
          </p:cNvPr>
          <p:cNvSpPr txBox="1"/>
          <p:nvPr/>
        </p:nvSpPr>
        <p:spPr>
          <a:xfrm>
            <a:off x="5640741" y="1368028"/>
            <a:ext cx="1150749" cy="1131079"/>
          </a:xfrm>
          <a:prstGeom prst="rect">
            <a:avLst/>
          </a:prstGeom>
          <a:noFill/>
        </p:spPr>
        <p:txBody>
          <a:bodyPr wrap="square" rtlCol="0">
            <a:spAutoFit/>
          </a:bodyPr>
          <a:lstStyle/>
          <a:p>
            <a:r>
              <a:rPr lang="en-US" sz="1350" dirty="0"/>
              <a:t>Real-world problem? I don’t see you all the way over there … </a:t>
            </a:r>
          </a:p>
        </p:txBody>
      </p:sp>
    </p:spTree>
    <p:extLst>
      <p:ext uri="{BB962C8B-B14F-4D97-AF65-F5344CB8AC3E}">
        <p14:creationId xmlns:p14="http://schemas.microsoft.com/office/powerpoint/2010/main" val="183912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C749085-8F87-DA47-A0F0-2DC874A7EA46}"/>
              </a:ext>
            </a:extLst>
          </p:cNvPr>
          <p:cNvSpPr txBox="1"/>
          <p:nvPr/>
        </p:nvSpPr>
        <p:spPr>
          <a:xfrm>
            <a:off x="1560611" y="1221724"/>
            <a:ext cx="1924057" cy="1131079"/>
          </a:xfrm>
          <a:prstGeom prst="rect">
            <a:avLst/>
          </a:prstGeom>
          <a:noFill/>
        </p:spPr>
        <p:txBody>
          <a:bodyPr wrap="square" rtlCol="0">
            <a:spAutoFit/>
          </a:bodyPr>
          <a:lstStyle/>
          <a:p>
            <a:r>
              <a:rPr lang="en-US" sz="1350" dirty="0"/>
              <a:t>So how do we make sure we aren’t losing important features of the real-world problem when we formalize it?</a:t>
            </a:r>
          </a:p>
        </p:txBody>
      </p:sp>
      <p:pic>
        <p:nvPicPr>
          <p:cNvPr id="8" name="Picture 7">
            <a:extLst>
              <a:ext uri="{FF2B5EF4-FFF2-40B4-BE49-F238E27FC236}">
                <a16:creationId xmlns:a16="http://schemas.microsoft.com/office/drawing/2014/main" id="{D8CED135-61B2-604A-A7CF-9930859D29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4487" y="2244436"/>
            <a:ext cx="1184564" cy="1184564"/>
          </a:xfrm>
          <a:prstGeom prst="rect">
            <a:avLst/>
          </a:prstGeom>
        </p:spPr>
      </p:pic>
    </p:spTree>
    <p:extLst>
      <p:ext uri="{BB962C8B-B14F-4D97-AF65-F5344CB8AC3E}">
        <p14:creationId xmlns:p14="http://schemas.microsoft.com/office/powerpoint/2010/main" val="543780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extLst>
              <p:ext uri="{D42A27DB-BD31-4B8C-83A1-F6EECF244321}">
                <p14:modId xmlns:p14="http://schemas.microsoft.com/office/powerpoint/2010/main" val="1569432888"/>
              </p:ext>
            </p:extLst>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BEC56F5-94D7-9945-AA92-80F76C7417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79718" y="1792432"/>
            <a:ext cx="1184564" cy="1184564"/>
          </a:xfrm>
          <a:prstGeom prst="rect">
            <a:avLst/>
          </a:prstGeom>
        </p:spPr>
      </p:pic>
      <p:sp>
        <p:nvSpPr>
          <p:cNvPr id="2" name="TextBox 1">
            <a:extLst>
              <a:ext uri="{FF2B5EF4-FFF2-40B4-BE49-F238E27FC236}">
                <a16:creationId xmlns:a16="http://schemas.microsoft.com/office/drawing/2014/main" id="{161822BB-775D-3141-9873-8AEA5E05B7DC}"/>
              </a:ext>
            </a:extLst>
          </p:cNvPr>
          <p:cNvSpPr txBox="1"/>
          <p:nvPr/>
        </p:nvSpPr>
        <p:spPr>
          <a:xfrm>
            <a:off x="3583984" y="943516"/>
            <a:ext cx="1941163" cy="1131079"/>
          </a:xfrm>
          <a:prstGeom prst="rect">
            <a:avLst/>
          </a:prstGeom>
          <a:noFill/>
        </p:spPr>
        <p:txBody>
          <a:bodyPr wrap="square" rtlCol="0">
            <a:spAutoFit/>
          </a:bodyPr>
          <a:lstStyle/>
          <a:p>
            <a:r>
              <a:rPr lang="en-US" sz="1350" dirty="0"/>
              <a:t>By the time you finish 161 you will have an “algorithmic tool kit”– which one is right for the job?  </a:t>
            </a:r>
          </a:p>
        </p:txBody>
      </p:sp>
    </p:spTree>
    <p:extLst>
      <p:ext uri="{BB962C8B-B14F-4D97-AF65-F5344CB8AC3E}">
        <p14:creationId xmlns:p14="http://schemas.microsoft.com/office/powerpoint/2010/main" val="3766019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DEAB5FA-DE77-5A43-A47A-F4D76E843A4A}"/>
              </a:ext>
            </a:extLst>
          </p:cNvPr>
          <p:cNvGraphicFramePr>
            <a:graphicFrameLocks noGrp="1"/>
          </p:cNvGraphicFramePr>
          <p:nvPr>
            <p:ph idx="1"/>
            <p:extLst>
              <p:ext uri="{D42A27DB-BD31-4B8C-83A1-F6EECF244321}">
                <p14:modId xmlns:p14="http://schemas.microsoft.com/office/powerpoint/2010/main" val="1872999323"/>
              </p:ext>
            </p:extLst>
          </p:nvPr>
        </p:nvGraphicFramePr>
        <p:xfrm>
          <a:off x="1614488" y="2226469"/>
          <a:ext cx="5915025"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BEC56F5-94D7-9945-AA92-80F76C7417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0223" y="1328146"/>
            <a:ext cx="1185300" cy="1185300"/>
          </a:xfrm>
          <a:prstGeom prst="rect">
            <a:avLst/>
          </a:prstGeom>
        </p:spPr>
      </p:pic>
      <p:sp>
        <p:nvSpPr>
          <p:cNvPr id="5" name="TextBox 4">
            <a:extLst>
              <a:ext uri="{FF2B5EF4-FFF2-40B4-BE49-F238E27FC236}">
                <a16:creationId xmlns:a16="http://schemas.microsoft.com/office/drawing/2014/main" id="{7E05F9E0-2C92-E041-A768-921EE548730B}"/>
              </a:ext>
            </a:extLst>
          </p:cNvPr>
          <p:cNvSpPr txBox="1"/>
          <p:nvPr/>
        </p:nvSpPr>
        <p:spPr>
          <a:xfrm>
            <a:off x="7089888" y="1118473"/>
            <a:ext cx="1941163" cy="1338828"/>
          </a:xfrm>
          <a:prstGeom prst="rect">
            <a:avLst/>
          </a:prstGeom>
          <a:noFill/>
        </p:spPr>
        <p:txBody>
          <a:bodyPr wrap="square" rtlCol="0">
            <a:spAutoFit/>
          </a:bodyPr>
          <a:lstStyle/>
          <a:p>
            <a:r>
              <a:rPr lang="en-US" sz="1350" dirty="0"/>
              <a:t>Did we achieve what we set out achieve in the first place? What did we lose along the way? Is this a desirable outcome?  </a:t>
            </a:r>
          </a:p>
        </p:txBody>
      </p:sp>
    </p:spTree>
    <p:extLst>
      <p:ext uri="{BB962C8B-B14F-4D97-AF65-F5344CB8AC3E}">
        <p14:creationId xmlns:p14="http://schemas.microsoft.com/office/powerpoint/2010/main" val="1791021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guiding questions:</a:t>
            </a:r>
          </a:p>
        </p:txBody>
      </p:sp>
      <p:sp>
        <p:nvSpPr>
          <p:cNvPr id="4" name="TextBox 3"/>
          <p:cNvSpPr txBox="1"/>
          <p:nvPr/>
        </p:nvSpPr>
        <p:spPr>
          <a:xfrm>
            <a:off x="4469642" y="2391397"/>
            <a:ext cx="3059871" cy="1754326"/>
          </a:xfrm>
          <a:prstGeom prst="rect">
            <a:avLst/>
          </a:prstGeom>
          <a:noFill/>
        </p:spPr>
        <p:txBody>
          <a:bodyPr wrap="square" rtlCol="0">
            <a:spAutoFit/>
          </a:bodyPr>
          <a:lstStyle/>
          <a:p>
            <a:pPr algn="r"/>
            <a:r>
              <a:rPr lang="en-US" sz="2700" dirty="0">
                <a:solidFill>
                  <a:schemeClr val="accent1"/>
                </a:solidFill>
              </a:rPr>
              <a:t>Does it work?</a:t>
            </a:r>
          </a:p>
          <a:p>
            <a:pPr algn="r"/>
            <a:r>
              <a:rPr lang="en-US" sz="2700" dirty="0">
                <a:solidFill>
                  <a:schemeClr val="accent1"/>
                </a:solidFill>
              </a:rPr>
              <a:t>Is it fast?</a:t>
            </a:r>
          </a:p>
          <a:p>
            <a:pPr algn="r"/>
            <a:r>
              <a:rPr lang="en-US" sz="2700" dirty="0">
                <a:solidFill>
                  <a:schemeClr val="accent1"/>
                </a:solidFill>
              </a:rPr>
              <a:t>Can I do better?</a:t>
            </a:r>
          </a:p>
          <a:p>
            <a:pPr algn="r"/>
            <a:r>
              <a:rPr lang="en-US" sz="2700" dirty="0">
                <a:solidFill>
                  <a:srgbClr val="7030A0"/>
                </a:solidFill>
              </a:rPr>
              <a:t>Can I do it right?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483" y="2573291"/>
            <a:ext cx="1671034" cy="2506551"/>
          </a:xfrm>
          <a:prstGeom prst="rect">
            <a:avLst/>
          </a:prstGeom>
        </p:spPr>
      </p:pic>
    </p:spTree>
    <p:extLst>
      <p:ext uri="{BB962C8B-B14F-4D97-AF65-F5344CB8AC3E}">
        <p14:creationId xmlns:p14="http://schemas.microsoft.com/office/powerpoint/2010/main" val="2664976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069C-8E45-2F4E-9DAD-CACA6622E0F9}"/>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532081D7-D6E0-B14D-9402-370AF4B78A88}"/>
              </a:ext>
            </a:extLst>
          </p:cNvPr>
          <p:cNvSpPr>
            <a:spLocks noGrp="1"/>
          </p:cNvSpPr>
          <p:nvPr>
            <p:ph type="body" idx="1"/>
          </p:nvPr>
        </p:nvSpPr>
        <p:spPr>
          <a:xfrm>
            <a:off x="623888" y="4580592"/>
            <a:ext cx="5419915" cy="315278"/>
          </a:xfrm>
        </p:spPr>
        <p:txBody>
          <a:bodyPr>
            <a:normAutofit fontScale="77500" lnSpcReduction="20000"/>
          </a:bodyPr>
          <a:lstStyle/>
          <a:p>
            <a:r>
              <a:rPr lang="en-US" dirty="0">
                <a:solidFill>
                  <a:schemeClr val="tx1"/>
                </a:solidFill>
              </a:rPr>
              <a:t>You can always email me at </a:t>
            </a:r>
            <a:r>
              <a:rPr lang="en-US" dirty="0">
                <a:solidFill>
                  <a:schemeClr val="accent5">
                    <a:lumMod val="50000"/>
                  </a:schemeClr>
                </a:solidFill>
                <a:hlinkClick r:id="rId3">
                  <a:extLst>
                    <a:ext uri="{A12FA001-AC4F-418D-AE19-62706E023703}">
                      <ahyp:hlinkClr xmlns:ahyp="http://schemas.microsoft.com/office/drawing/2018/hyperlinkcolor" val="tx"/>
                    </a:ext>
                  </a:extLst>
                </a:hlinkClick>
              </a:rPr>
              <a:t>dacostan@stanford.edu</a:t>
            </a:r>
            <a:endParaRPr lang="en-US" dirty="0">
              <a:solidFill>
                <a:schemeClr val="accent5">
                  <a:lumMod val="50000"/>
                </a:schemeClr>
              </a:solidFill>
            </a:endParaRPr>
          </a:p>
        </p:txBody>
      </p:sp>
    </p:spTree>
    <p:extLst>
      <p:ext uri="{BB962C8B-B14F-4D97-AF65-F5344CB8AC3E}">
        <p14:creationId xmlns:p14="http://schemas.microsoft.com/office/powerpoint/2010/main" val="276424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Where are you?</a:t>
            </a:r>
          </a:p>
        </p:txBody>
      </p:sp>
    </p:spTree>
    <p:extLst>
      <p:ext uri="{BB962C8B-B14F-4D97-AF65-F5344CB8AC3E}">
        <p14:creationId xmlns:p14="http://schemas.microsoft.com/office/powerpoint/2010/main" val="174107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D747-8D83-FA43-9315-6FBC1EB61991}"/>
              </a:ext>
            </a:extLst>
          </p:cNvPr>
          <p:cNvSpPr>
            <a:spLocks noGrp="1"/>
          </p:cNvSpPr>
          <p:nvPr>
            <p:ph type="title"/>
          </p:nvPr>
        </p:nvSpPr>
        <p:spPr/>
        <p:txBody>
          <a:bodyPr/>
          <a:lstStyle/>
          <a:p>
            <a:r>
              <a:rPr lang="en-US" dirty="0"/>
              <a:t>The big questions</a:t>
            </a:r>
          </a:p>
        </p:txBody>
      </p:sp>
      <p:sp>
        <p:nvSpPr>
          <p:cNvPr id="3" name="Content Placeholder 2">
            <a:extLst>
              <a:ext uri="{FF2B5EF4-FFF2-40B4-BE49-F238E27FC236}">
                <a16:creationId xmlns:a16="http://schemas.microsoft.com/office/drawing/2014/main" id="{A270D2FE-C529-8B45-9101-325EB8E71245}"/>
              </a:ext>
            </a:extLst>
          </p:cNvPr>
          <p:cNvSpPr>
            <a:spLocks noGrp="1"/>
          </p:cNvSpPr>
          <p:nvPr>
            <p:ph idx="1"/>
          </p:nvPr>
        </p:nvSpPr>
        <p:spPr/>
        <p:txBody>
          <a:bodyPr>
            <a:normAutofit lnSpcReduction="10000"/>
          </a:bodyPr>
          <a:lstStyle/>
          <a:p>
            <a:r>
              <a:rPr lang="en-US" dirty="0"/>
              <a:t>Who are we?</a:t>
            </a:r>
          </a:p>
          <a:p>
            <a:pPr lvl="1"/>
            <a:r>
              <a:rPr lang="en-US" dirty="0">
                <a:solidFill>
                  <a:schemeClr val="accent4"/>
                </a:solidFill>
              </a:rPr>
              <a:t>Professor, TA’s, students?</a:t>
            </a:r>
          </a:p>
          <a:p>
            <a:r>
              <a:rPr lang="en-US" dirty="0"/>
              <a:t>Why are we here?</a:t>
            </a:r>
          </a:p>
          <a:p>
            <a:pPr lvl="1"/>
            <a:r>
              <a:rPr lang="en-US" dirty="0">
                <a:solidFill>
                  <a:schemeClr val="accent4"/>
                </a:solidFill>
              </a:rPr>
              <a:t>Why learn about algorithms?</a:t>
            </a:r>
          </a:p>
          <a:p>
            <a:r>
              <a:rPr lang="en-US" dirty="0"/>
              <a:t>What is going on?</a:t>
            </a:r>
          </a:p>
          <a:p>
            <a:pPr lvl="1"/>
            <a:r>
              <a:rPr lang="en-US" dirty="0">
                <a:solidFill>
                  <a:schemeClr val="accent4"/>
                </a:solidFill>
              </a:rPr>
              <a:t>What is this course about?</a:t>
            </a:r>
          </a:p>
          <a:p>
            <a:pPr lvl="1"/>
            <a:r>
              <a:rPr lang="en-US" dirty="0">
                <a:solidFill>
                  <a:schemeClr val="accent4"/>
                </a:solidFill>
              </a:rPr>
              <a:t>Logistics?</a:t>
            </a:r>
          </a:p>
          <a:p>
            <a:pPr lvl="1"/>
            <a:r>
              <a:rPr lang="en-US" dirty="0">
                <a:solidFill>
                  <a:schemeClr val="accent4"/>
                </a:solidFill>
              </a:rPr>
              <a:t>Embedded Ethics?</a:t>
            </a:r>
          </a:p>
          <a:p>
            <a:r>
              <a:rPr lang="en-US" dirty="0"/>
              <a:t>Can we multiply integers?</a:t>
            </a:r>
          </a:p>
          <a:p>
            <a:pPr lvl="1"/>
            <a:r>
              <a:rPr lang="en-US" dirty="0">
                <a:solidFill>
                  <a:schemeClr val="accent4"/>
                </a:solidFill>
              </a:rPr>
              <a:t>And can we do it quickly?</a:t>
            </a:r>
          </a:p>
        </p:txBody>
      </p:sp>
      <p:pic>
        <p:nvPicPr>
          <p:cNvPr id="4" name="Picture 3">
            <a:extLst>
              <a:ext uri="{FF2B5EF4-FFF2-40B4-BE49-F238E27FC236}">
                <a16:creationId xmlns:a16="http://schemas.microsoft.com/office/drawing/2014/main" id="{44FF873E-7733-AF4A-B538-FC902006B6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3905" y="4039737"/>
            <a:ext cx="2142751" cy="2818263"/>
          </a:xfrm>
          <a:prstGeom prst="rect">
            <a:avLst/>
          </a:prstGeom>
        </p:spPr>
      </p:pic>
      <p:sp>
        <p:nvSpPr>
          <p:cNvPr id="5" name="Right Arrow 4">
            <a:extLst>
              <a:ext uri="{FF2B5EF4-FFF2-40B4-BE49-F238E27FC236}">
                <a16:creationId xmlns:a16="http://schemas.microsoft.com/office/drawing/2014/main" id="{FDBBDBB3-C973-B446-94EE-A6C0E1BF973A}"/>
              </a:ext>
            </a:extLst>
          </p:cNvPr>
          <p:cNvSpPr/>
          <p:nvPr/>
        </p:nvSpPr>
        <p:spPr>
          <a:xfrm rot="8711889">
            <a:off x="4692228" y="4415295"/>
            <a:ext cx="944488" cy="717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126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1740"/>
            <a:ext cx="7886700" cy="1325563"/>
          </a:xfrm>
        </p:spPr>
        <p:txBody>
          <a:bodyPr/>
          <a:lstStyle/>
          <a:p>
            <a:r>
              <a:rPr lang="en-US" dirty="0"/>
              <a:t>Today’s goals</a:t>
            </a:r>
          </a:p>
        </p:txBody>
      </p:sp>
      <p:sp>
        <p:nvSpPr>
          <p:cNvPr id="3" name="Content Placeholder 2"/>
          <p:cNvSpPr>
            <a:spLocks noGrp="1"/>
          </p:cNvSpPr>
          <p:nvPr>
            <p:ph idx="1"/>
          </p:nvPr>
        </p:nvSpPr>
        <p:spPr>
          <a:xfrm>
            <a:off x="628650" y="1307011"/>
            <a:ext cx="7886700" cy="1422542"/>
          </a:xfrm>
        </p:spPr>
        <p:txBody>
          <a:bodyPr>
            <a:normAutofit lnSpcReduction="10000"/>
          </a:bodyPr>
          <a:lstStyle/>
          <a:p>
            <a:r>
              <a:rPr lang="en-US" dirty="0">
                <a:solidFill>
                  <a:schemeClr val="accent4"/>
                </a:solidFill>
              </a:rPr>
              <a:t>Think analytically </a:t>
            </a:r>
            <a:r>
              <a:rPr lang="en-US" dirty="0"/>
              <a:t>about algorithms</a:t>
            </a:r>
          </a:p>
          <a:p>
            <a:r>
              <a:rPr lang="en-US" dirty="0"/>
              <a:t>Flesh out an </a:t>
            </a:r>
            <a:r>
              <a:rPr lang="en-US" dirty="0">
                <a:solidFill>
                  <a:schemeClr val="accent4"/>
                </a:solidFill>
              </a:rPr>
              <a:t>“algorithmic toolkit”</a:t>
            </a:r>
          </a:p>
          <a:p>
            <a:r>
              <a:rPr lang="en-US" dirty="0"/>
              <a:t>Learn to </a:t>
            </a:r>
            <a:r>
              <a:rPr lang="en-US" dirty="0">
                <a:solidFill>
                  <a:schemeClr val="accent4"/>
                </a:solidFill>
              </a:rPr>
              <a:t>communicate clearly </a:t>
            </a:r>
            <a:r>
              <a:rPr lang="en-US" dirty="0"/>
              <a:t>about algorithms</a:t>
            </a:r>
          </a:p>
        </p:txBody>
      </p:sp>
      <p:sp>
        <p:nvSpPr>
          <p:cNvPr id="4" name="Title 1"/>
          <p:cNvSpPr txBox="1">
            <a:spLocks/>
          </p:cNvSpPr>
          <p:nvPr/>
        </p:nvSpPr>
        <p:spPr>
          <a:xfrm>
            <a:off x="628650" y="13926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Course goals</a:t>
            </a:r>
            <a:endParaRPr lang="en-US" dirty="0"/>
          </a:p>
        </p:txBody>
      </p:sp>
      <p:sp>
        <p:nvSpPr>
          <p:cNvPr id="5" name="Content Placeholder 2"/>
          <p:cNvSpPr txBox="1">
            <a:spLocks/>
          </p:cNvSpPr>
          <p:nvPr/>
        </p:nvSpPr>
        <p:spPr>
          <a:xfrm>
            <a:off x="628650" y="3897303"/>
            <a:ext cx="7886700" cy="2374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Karatsuba Integer Multiplication</a:t>
            </a:r>
          </a:p>
          <a:p>
            <a:r>
              <a:rPr lang="en-US" dirty="0"/>
              <a:t>Algorithmic Technique: </a:t>
            </a:r>
          </a:p>
          <a:p>
            <a:pPr lvl="1"/>
            <a:r>
              <a:rPr lang="en-US" dirty="0">
                <a:solidFill>
                  <a:schemeClr val="accent4"/>
                </a:solidFill>
              </a:rPr>
              <a:t>Divide and conquer</a:t>
            </a:r>
          </a:p>
          <a:p>
            <a:r>
              <a:rPr lang="en-US" dirty="0"/>
              <a:t>Algorithmic Analysis tool: </a:t>
            </a:r>
          </a:p>
          <a:p>
            <a:pPr lvl="1"/>
            <a:r>
              <a:rPr lang="en-US" dirty="0">
                <a:solidFill>
                  <a:schemeClr val="accent4"/>
                </a:solidFill>
              </a:rPr>
              <a:t>Intro to asymptotic analysis</a:t>
            </a:r>
          </a:p>
        </p:txBody>
      </p:sp>
      <p:sp>
        <p:nvSpPr>
          <p:cNvPr id="6" name="Left Arrow 5"/>
          <p:cNvSpPr/>
          <p:nvPr/>
        </p:nvSpPr>
        <p:spPr>
          <a:xfrm>
            <a:off x="5798115" y="3649182"/>
            <a:ext cx="1146220" cy="888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start at the beginning</a:t>
            </a:r>
          </a:p>
        </p:txBody>
      </p:sp>
    </p:spTree>
    <p:extLst>
      <p:ext uri="{BB962C8B-B14F-4D97-AF65-F5344CB8AC3E}">
        <p14:creationId xmlns:p14="http://schemas.microsoft.com/office/powerpoint/2010/main" val="1792587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Etymology of “Algorithm”</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54534" y="1576315"/>
            <a:ext cx="2375807" cy="2583245"/>
          </a:xfrm>
          <a:prstGeom prst="rect">
            <a:avLst/>
          </a:prstGeom>
        </p:spPr>
      </p:pic>
      <p:sp>
        <p:nvSpPr>
          <p:cNvPr id="5" name="TextBox 4"/>
          <p:cNvSpPr txBox="1"/>
          <p:nvPr/>
        </p:nvSpPr>
        <p:spPr>
          <a:xfrm>
            <a:off x="413659" y="1466030"/>
            <a:ext cx="5660571" cy="2031325"/>
          </a:xfrm>
          <a:prstGeom prst="rect">
            <a:avLst/>
          </a:prstGeom>
          <a:noFill/>
        </p:spPr>
        <p:txBody>
          <a:bodyPr wrap="square" rtlCol="0">
            <a:spAutoFit/>
          </a:bodyPr>
          <a:lstStyle/>
          <a:p>
            <a:pPr marL="285750" indent="-285750">
              <a:buFont typeface="Arial" charset="0"/>
              <a:buChar char="•"/>
            </a:pPr>
            <a:r>
              <a:rPr lang="en-US" dirty="0"/>
              <a:t>Al-Khwarizmi was a 9</a:t>
            </a:r>
            <a:r>
              <a:rPr lang="en-US" baseline="30000" dirty="0"/>
              <a:t>th</a:t>
            </a:r>
            <a:r>
              <a:rPr lang="en-US" dirty="0"/>
              <a:t>-century scholar, born in present-day Uzbekistan, who studied and worked in Baghdad during the </a:t>
            </a:r>
            <a:r>
              <a:rPr lang="en-US" dirty="0" err="1"/>
              <a:t>Abbassid</a:t>
            </a:r>
            <a:r>
              <a:rPr lang="en-US" dirty="0"/>
              <a:t> Caliphate.</a:t>
            </a:r>
            <a:endParaRPr lang="en-US" baseline="30000" dirty="0"/>
          </a:p>
          <a:p>
            <a:pPr marL="285750" indent="-285750">
              <a:buFont typeface="Arial" charset="0"/>
              <a:buChar char="•"/>
            </a:pPr>
            <a:r>
              <a:rPr lang="en-US" dirty="0"/>
              <a:t>Among many other contributions in mathematics, astronomy, and geography, he wrote a book about how to multiply with Arabic numerals.</a:t>
            </a:r>
          </a:p>
          <a:p>
            <a:pPr marL="285750" indent="-285750">
              <a:buFont typeface="Arial" charset="0"/>
              <a:buChar char="•"/>
            </a:pPr>
            <a:r>
              <a:rPr lang="en-US" dirty="0"/>
              <a:t>His ideas came to Europe in the 12</a:t>
            </a:r>
            <a:r>
              <a:rPr lang="en-US" baseline="30000" dirty="0"/>
              <a:t>th</a:t>
            </a:r>
            <a:r>
              <a:rPr lang="en-US" dirty="0"/>
              <a:t> century.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659" y="3855883"/>
            <a:ext cx="1930399" cy="2678646"/>
          </a:xfrm>
          <a:prstGeom prst="rect">
            <a:avLst/>
          </a:prstGeom>
        </p:spPr>
      </p:pic>
      <p:sp>
        <p:nvSpPr>
          <p:cNvPr id="7" name="Oval 6"/>
          <p:cNvSpPr/>
          <p:nvPr/>
        </p:nvSpPr>
        <p:spPr>
          <a:xfrm>
            <a:off x="575497" y="3996503"/>
            <a:ext cx="767328" cy="3261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7" idx="6"/>
          </p:cNvCxnSpPr>
          <p:nvPr/>
        </p:nvCxnSpPr>
        <p:spPr>
          <a:xfrm>
            <a:off x="1342825" y="4159561"/>
            <a:ext cx="1272487" cy="16305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15312" y="4202406"/>
            <a:ext cx="2263184" cy="646331"/>
          </a:xfrm>
          <a:prstGeom prst="rect">
            <a:avLst/>
          </a:prstGeom>
          <a:noFill/>
        </p:spPr>
        <p:txBody>
          <a:bodyPr wrap="none" rtlCol="0">
            <a:spAutoFit/>
          </a:bodyPr>
          <a:lstStyle/>
          <a:p>
            <a:r>
              <a:rPr lang="en-US" dirty="0">
                <a:solidFill>
                  <a:srgbClr val="C00000"/>
                </a:solidFill>
                <a:latin typeface="Apple Chancery" charset="0"/>
                <a:ea typeface="Apple Chancery" charset="0"/>
                <a:cs typeface="Apple Chancery" charset="0"/>
              </a:rPr>
              <a:t>Dixit </a:t>
            </a:r>
            <a:r>
              <a:rPr lang="en-US" dirty="0" err="1">
                <a:solidFill>
                  <a:srgbClr val="C00000"/>
                </a:solidFill>
                <a:latin typeface="Apple Chancery" charset="0"/>
                <a:ea typeface="Apple Chancery" charset="0"/>
                <a:cs typeface="Apple Chancery" charset="0"/>
              </a:rPr>
              <a:t>algorizmi</a:t>
            </a:r>
            <a:r>
              <a:rPr lang="en-US" dirty="0">
                <a:solidFill>
                  <a:srgbClr val="C00000"/>
                </a:solidFill>
                <a:latin typeface="Apple Chancery" charset="0"/>
                <a:ea typeface="Apple Chancery" charset="0"/>
                <a:cs typeface="Apple Chancery" charset="0"/>
              </a:rPr>
              <a:t> </a:t>
            </a:r>
          </a:p>
          <a:p>
            <a:r>
              <a:rPr lang="en-US" dirty="0">
                <a:solidFill>
                  <a:srgbClr val="C00000"/>
                </a:solidFill>
              </a:rPr>
              <a:t>(so says Al-Khwarizmi)</a:t>
            </a:r>
          </a:p>
        </p:txBody>
      </p:sp>
      <p:sp>
        <p:nvSpPr>
          <p:cNvPr id="12" name="TextBox 11"/>
          <p:cNvSpPr txBox="1"/>
          <p:nvPr/>
        </p:nvSpPr>
        <p:spPr>
          <a:xfrm>
            <a:off x="2897746" y="5195206"/>
            <a:ext cx="5447764" cy="1015663"/>
          </a:xfrm>
          <a:prstGeom prst="rect">
            <a:avLst/>
          </a:prstGeom>
          <a:noFill/>
        </p:spPr>
        <p:txBody>
          <a:bodyPr wrap="square" rtlCol="0">
            <a:spAutoFit/>
          </a:bodyPr>
          <a:lstStyle/>
          <a:p>
            <a:pPr marL="285750" indent="-285750">
              <a:buFont typeface="Arial" charset="0"/>
              <a:buChar char="•"/>
            </a:pPr>
            <a:r>
              <a:rPr lang="en-US" sz="2000" dirty="0"/>
              <a:t>Originally, “</a:t>
            </a:r>
            <a:r>
              <a:rPr lang="en-US" sz="2000" dirty="0" err="1"/>
              <a:t>Algorisme</a:t>
            </a:r>
            <a:r>
              <a:rPr lang="en-US" sz="2000" dirty="0"/>
              <a:t>” [old French] referred to just the Arabic number system, but eventually it came to mean “Algorithm” as we know today.</a:t>
            </a:r>
          </a:p>
        </p:txBody>
      </p:sp>
    </p:spTree>
    <p:extLst>
      <p:ext uri="{BB962C8B-B14F-4D97-AF65-F5344CB8AC3E}">
        <p14:creationId xmlns:p14="http://schemas.microsoft.com/office/powerpoint/2010/main" val="12857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52493" cy="1325563"/>
          </a:xfrm>
        </p:spPr>
        <p:txBody>
          <a:bodyPr>
            <a:normAutofit/>
          </a:bodyPr>
          <a:lstStyle/>
          <a:p>
            <a:r>
              <a:rPr lang="en-US" dirty="0"/>
              <a:t>This was kind of a big deal</a:t>
            </a:r>
          </a:p>
        </p:txBody>
      </p:sp>
      <p:pic>
        <p:nvPicPr>
          <p:cNvPr id="6" name="Picture 5"/>
          <p:cNvPicPr>
            <a:picLocks noChangeAspect="1"/>
          </p:cNvPicPr>
          <p:nvPr/>
        </p:nvPicPr>
        <p:blipFill>
          <a:blip r:embed="rId3"/>
          <a:stretch>
            <a:fillRect/>
          </a:stretch>
        </p:blipFill>
        <p:spPr>
          <a:xfrm flipH="1">
            <a:off x="0" y="3368882"/>
            <a:ext cx="3644989" cy="348911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067859" y="2206620"/>
                <a:ext cx="3150606" cy="646331"/>
              </a:xfrm>
              <a:prstGeom prst="rect">
                <a:avLst/>
              </a:prstGeom>
              <a:noFill/>
            </p:spPr>
            <p:txBody>
              <a:bodyPr wrap="none" rtlCol="0">
                <a:spAutoFit/>
              </a:bodyPr>
              <a:lstStyle/>
              <a:p>
                <a:r>
                  <a:rPr lang="en-US" sz="3600" dirty="0">
                    <a:solidFill>
                      <a:schemeClr val="accent1"/>
                    </a:solidFill>
                  </a:rPr>
                  <a:t>XLIV </a:t>
                </a:r>
                <a14:m>
                  <m:oMath xmlns:m="http://schemas.openxmlformats.org/officeDocument/2006/math">
                    <m:r>
                      <a:rPr lang="en-US" sz="3600" i="1" smtClean="0">
                        <a:solidFill>
                          <a:schemeClr val="accent1"/>
                        </a:solidFill>
                        <a:latin typeface="Cambria Math" charset="0"/>
                        <a:ea typeface="Cambria Math" charset="0"/>
                        <a:cs typeface="Cambria Math" charset="0"/>
                      </a:rPr>
                      <m:t>×</m:t>
                    </m:r>
                    <m:r>
                      <a:rPr lang="en-US" sz="3600" b="0" i="0" smtClean="0">
                        <a:solidFill>
                          <a:schemeClr val="accent1"/>
                        </a:solidFill>
                        <a:latin typeface="Cambria Math" charset="0"/>
                        <a:ea typeface="Cambria Math" charset="0"/>
                        <a:cs typeface="Cambria Math" charset="0"/>
                      </a:rPr>
                      <m:t> </m:t>
                    </m:r>
                  </m:oMath>
                </a14:m>
                <a:r>
                  <a:rPr lang="en-US" sz="3600" dirty="0">
                    <a:solidFill>
                      <a:schemeClr val="accent1"/>
                    </a:solidFill>
                  </a:rPr>
                  <a:t>XCVII = ?</a:t>
                </a:r>
              </a:p>
            </p:txBody>
          </p:sp>
        </mc:Choice>
        <mc:Fallback xmlns="">
          <p:sp>
            <p:nvSpPr>
              <p:cNvPr id="7" name="TextBox 6"/>
              <p:cNvSpPr txBox="1">
                <a:spLocks noRot="1" noChangeAspect="1" noMove="1" noResize="1" noEditPoints="1" noAdjustHandles="1" noChangeArrowheads="1" noChangeShapeType="1" noTextEdit="1"/>
              </p:cNvSpPr>
              <p:nvPr/>
            </p:nvSpPr>
            <p:spPr>
              <a:xfrm>
                <a:off x="1067859" y="2206620"/>
                <a:ext cx="3150606" cy="646331"/>
              </a:xfrm>
              <a:prstGeom prst="rect">
                <a:avLst/>
              </a:prstGeom>
              <a:blipFill rotWithShape="0">
                <a:blip r:embed="rId4"/>
                <a:stretch>
                  <a:fillRect l="-5803" t="-15094" r="-5029" b="-34906"/>
                </a:stretch>
              </a:blipFill>
            </p:spPr>
            <p:txBody>
              <a:bodyPr/>
              <a:lstStyle/>
              <a:p>
                <a:r>
                  <a:rPr lang="en-US">
                    <a:noFill/>
                  </a:rPr>
                  <a:t> </a:t>
                </a:r>
              </a:p>
            </p:txBody>
          </p:sp>
        </mc:Fallback>
      </mc:AlternateContent>
      <p:sp>
        <p:nvSpPr>
          <p:cNvPr id="9" name="Content Placeholder 2"/>
          <p:cNvSpPr>
            <a:spLocks noGrp="1"/>
          </p:cNvSpPr>
          <p:nvPr>
            <p:ph idx="1"/>
          </p:nvPr>
        </p:nvSpPr>
        <p:spPr>
          <a:xfrm>
            <a:off x="6698590" y="1511869"/>
            <a:ext cx="1624084"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44</a:t>
            </a:r>
          </a:p>
          <a:p>
            <a:pPr marL="0" lvl="0" indent="0">
              <a:lnSpc>
                <a:spcPct val="100000"/>
              </a:lnSpc>
              <a:spcBef>
                <a:spcPts val="0"/>
              </a:spcBef>
              <a:buNone/>
              <a:defRPr/>
            </a:pPr>
            <a:r>
              <a:rPr lang="en-US" sz="5400" dirty="0"/>
              <a:t>97</a:t>
            </a:r>
          </a:p>
        </p:txBody>
      </p:sp>
      <p:sp>
        <p:nvSpPr>
          <p:cNvPr id="10" name="TextBox 9"/>
          <p:cNvSpPr txBox="1"/>
          <p:nvPr/>
        </p:nvSpPr>
        <p:spPr>
          <a:xfrm>
            <a:off x="6335990" y="2484035"/>
            <a:ext cx="362600" cy="584775"/>
          </a:xfrm>
          <a:prstGeom prst="rect">
            <a:avLst/>
          </a:prstGeom>
          <a:noFill/>
        </p:spPr>
        <p:txBody>
          <a:bodyPr wrap="none" rtlCol="0">
            <a:spAutoFit/>
          </a:bodyPr>
          <a:lstStyle/>
          <a:p>
            <a:r>
              <a:rPr lang="en-US" sz="3200" dirty="0"/>
              <a:t>x</a:t>
            </a:r>
          </a:p>
        </p:txBody>
      </p:sp>
      <p:cxnSp>
        <p:nvCxnSpPr>
          <p:cNvPr id="11" name="Straight Connector 10"/>
          <p:cNvCxnSpPr/>
          <p:nvPr/>
        </p:nvCxnSpPr>
        <p:spPr>
          <a:xfrm>
            <a:off x="6335990" y="3234662"/>
            <a:ext cx="1563826"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67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Integer Multiplication</a:t>
            </a:r>
          </a:p>
        </p:txBody>
      </p:sp>
      <p:sp>
        <p:nvSpPr>
          <p:cNvPr id="3" name="Content Placeholder 2"/>
          <p:cNvSpPr>
            <a:spLocks noGrp="1"/>
          </p:cNvSpPr>
          <p:nvPr>
            <p:ph idx="1"/>
          </p:nvPr>
        </p:nvSpPr>
        <p:spPr>
          <a:xfrm>
            <a:off x="4135272" y="2425207"/>
            <a:ext cx="1624084"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44</a:t>
            </a:r>
          </a:p>
          <a:p>
            <a:pPr marL="0" marR="0" lvl="0" indent="0" defTabSz="914400" eaLnBrk="1" fontAlgn="auto" latinLnBrk="0" hangingPunct="1">
              <a:lnSpc>
                <a:spcPct val="100000"/>
              </a:lnSpc>
              <a:spcBef>
                <a:spcPts val="0"/>
              </a:spcBef>
              <a:spcAft>
                <a:spcPts val="0"/>
              </a:spcAft>
              <a:buClrTx/>
              <a:buSzTx/>
              <a:buFontTx/>
              <a:buNone/>
              <a:tabLst/>
              <a:defRPr/>
            </a:pPr>
            <a:r>
              <a:rPr lang="en-US" sz="5400" dirty="0"/>
              <a:t>97</a:t>
            </a:r>
          </a:p>
        </p:txBody>
      </p:sp>
      <p:sp>
        <p:nvSpPr>
          <p:cNvPr id="4" name="TextBox 3"/>
          <p:cNvSpPr txBox="1"/>
          <p:nvPr/>
        </p:nvSpPr>
        <p:spPr>
          <a:xfrm>
            <a:off x="3772672" y="3397373"/>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3772672" y="4148000"/>
            <a:ext cx="1563826"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35975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Integer Multiplication</a:t>
            </a:r>
          </a:p>
        </p:txBody>
      </p:sp>
      <p:sp>
        <p:nvSpPr>
          <p:cNvPr id="3" name="Content Placeholder 2"/>
          <p:cNvSpPr>
            <a:spLocks noGrp="1"/>
          </p:cNvSpPr>
          <p:nvPr>
            <p:ph idx="1"/>
          </p:nvPr>
        </p:nvSpPr>
        <p:spPr>
          <a:xfrm>
            <a:off x="1624084" y="2494365"/>
            <a:ext cx="5909480"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dirty="0"/>
              <a:t>1234567895931413</a:t>
            </a:r>
          </a:p>
          <a:p>
            <a:pPr marL="0" marR="0" lvl="0" indent="0" defTabSz="914400" eaLnBrk="1" fontAlgn="auto" latinLnBrk="0" hangingPunct="1">
              <a:lnSpc>
                <a:spcPct val="100000"/>
              </a:lnSpc>
              <a:spcBef>
                <a:spcPts val="0"/>
              </a:spcBef>
              <a:spcAft>
                <a:spcPts val="0"/>
              </a:spcAft>
              <a:buClrTx/>
              <a:buSzTx/>
              <a:buFontTx/>
              <a:buNone/>
              <a:tabLst/>
              <a:defRPr/>
            </a:pPr>
            <a:r>
              <a:rPr lang="en-US" sz="5400" dirty="0"/>
              <a:t>4563823520395533</a:t>
            </a:r>
          </a:p>
        </p:txBody>
      </p:sp>
      <p:sp>
        <p:nvSpPr>
          <p:cNvPr id="4" name="TextBox 3"/>
          <p:cNvSpPr txBox="1"/>
          <p:nvPr/>
        </p:nvSpPr>
        <p:spPr>
          <a:xfrm>
            <a:off x="1008065" y="3632383"/>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838404" y="4476466"/>
            <a:ext cx="7118241" cy="0"/>
          </a:xfrm>
          <a:prstGeom prst="line">
            <a:avLst/>
          </a:prstGeom>
          <a:ln w="222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818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17" y="323588"/>
            <a:ext cx="7886700" cy="1325563"/>
          </a:xfrm>
        </p:spPr>
        <p:txBody>
          <a:bodyPr>
            <a:normAutofit/>
          </a:bodyPr>
          <a:lstStyle/>
          <a:p>
            <a:r>
              <a:rPr lang="en-US" dirty="0"/>
              <a:t>Integer Multiplication</a:t>
            </a:r>
          </a:p>
        </p:txBody>
      </p:sp>
      <p:sp>
        <p:nvSpPr>
          <p:cNvPr id="3" name="Content Placeholder 2"/>
          <p:cNvSpPr>
            <a:spLocks noGrp="1"/>
          </p:cNvSpPr>
          <p:nvPr>
            <p:ph idx="1"/>
          </p:nvPr>
        </p:nvSpPr>
        <p:spPr>
          <a:xfrm>
            <a:off x="900750" y="2052392"/>
            <a:ext cx="7833815" cy="172279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1233925720752752384623764283568364918374523856298</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t>4562323582342395285623467235019130750135350013753</a:t>
            </a:r>
          </a:p>
        </p:txBody>
      </p:sp>
      <p:sp>
        <p:nvSpPr>
          <p:cNvPr id="4" name="TextBox 3"/>
          <p:cNvSpPr txBox="1"/>
          <p:nvPr/>
        </p:nvSpPr>
        <p:spPr>
          <a:xfrm>
            <a:off x="338167" y="2369691"/>
            <a:ext cx="362600" cy="584775"/>
          </a:xfrm>
          <a:prstGeom prst="rect">
            <a:avLst/>
          </a:prstGeom>
          <a:noFill/>
        </p:spPr>
        <p:txBody>
          <a:bodyPr wrap="none" rtlCol="0">
            <a:spAutoFit/>
          </a:bodyPr>
          <a:lstStyle/>
          <a:p>
            <a:r>
              <a:rPr lang="en-US" sz="3200" dirty="0"/>
              <a:t>x</a:t>
            </a:r>
          </a:p>
        </p:txBody>
      </p:sp>
      <p:cxnSp>
        <p:nvCxnSpPr>
          <p:cNvPr id="6" name="Straight Connector 5"/>
          <p:cNvCxnSpPr/>
          <p:nvPr/>
        </p:nvCxnSpPr>
        <p:spPr>
          <a:xfrm>
            <a:off x="338167" y="2996715"/>
            <a:ext cx="8396398" cy="0"/>
          </a:xfrm>
          <a:prstGeom prst="line">
            <a:avLst/>
          </a:prstGeom>
          <a:ln w="22225"/>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7902681" y="3195795"/>
            <a:ext cx="612668" cy="461665"/>
          </a:xfrm>
          <a:prstGeom prst="rect">
            <a:avLst/>
          </a:prstGeom>
          <a:noFill/>
        </p:spPr>
        <p:txBody>
          <a:bodyPr wrap="none" rtlCol="0">
            <a:spAutoFit/>
          </a:bodyPr>
          <a:lstStyle/>
          <a:p>
            <a:r>
              <a:rPr lang="en-US" sz="2400" dirty="0">
                <a:solidFill>
                  <a:schemeClr val="accent4"/>
                </a:solidFill>
              </a:rPr>
              <a:t>???</a:t>
            </a:r>
          </a:p>
        </p:txBody>
      </p:sp>
      <p:sp>
        <p:nvSpPr>
          <p:cNvPr id="9" name="Right Brace 8"/>
          <p:cNvSpPr/>
          <p:nvPr/>
        </p:nvSpPr>
        <p:spPr>
          <a:xfrm rot="16200000">
            <a:off x="4580870" y="-1926983"/>
            <a:ext cx="365760" cy="7589520"/>
          </a:xfrm>
          <a:prstGeom prst="rightBrace">
            <a:avLst/>
          </a:prstGeom>
          <a:ln w="222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558352" y="1099255"/>
            <a:ext cx="401072" cy="584775"/>
          </a:xfrm>
          <a:prstGeom prst="rect">
            <a:avLst/>
          </a:prstGeom>
          <a:noFill/>
        </p:spPr>
        <p:txBody>
          <a:bodyPr wrap="none" rtlCol="0">
            <a:spAutoFit/>
          </a:bodyPr>
          <a:lstStyle/>
          <a:p>
            <a:r>
              <a:rPr lang="en-US" sz="3200" dirty="0">
                <a:solidFill>
                  <a:schemeClr val="accent5"/>
                </a:solidFill>
              </a:rPr>
              <a:t>n</a:t>
            </a:r>
            <a:endParaRPr lang="en-US" dirty="0">
              <a:solidFill>
                <a:schemeClr val="accent5"/>
              </a:solidFill>
            </a:endParaRPr>
          </a:p>
        </p:txBody>
      </p:sp>
      <mc:AlternateContent xmlns:mc="http://schemas.openxmlformats.org/markup-compatibility/2006" xmlns:a14="http://schemas.microsoft.com/office/drawing/2010/main">
        <mc:Choice Requires="a14">
          <p:sp>
            <p:nvSpPr>
              <p:cNvPr id="11" name="TextBox 10"/>
              <p:cNvSpPr txBox="1"/>
              <p:nvPr/>
            </p:nvSpPr>
            <p:spPr>
              <a:xfrm>
                <a:off x="746883" y="4772719"/>
                <a:ext cx="8141547" cy="1138773"/>
              </a:xfrm>
              <a:prstGeom prst="rect">
                <a:avLst/>
              </a:prstGeom>
              <a:noFill/>
            </p:spPr>
            <p:txBody>
              <a:bodyPr wrap="square" rtlCol="0">
                <a:spAutoFit/>
              </a:bodyPr>
              <a:lstStyle/>
              <a:p>
                <a:pPr algn="r"/>
                <a:r>
                  <a:rPr lang="en-US" sz="2800" dirty="0">
                    <a:solidFill>
                      <a:srgbClr val="FF0000"/>
                    </a:solidFill>
                  </a:rPr>
                  <a:t>About </a:t>
                </a:r>
                <a14:m>
                  <m:oMath xmlns:m="http://schemas.openxmlformats.org/officeDocument/2006/math">
                    <m:sSup>
                      <m:sSupPr>
                        <m:ctrlPr>
                          <a:rPr lang="en-US" sz="2800" b="0" i="1" smtClean="0">
                            <a:solidFill>
                              <a:srgbClr val="FF0000"/>
                            </a:solidFill>
                            <a:latin typeface="Cambria Math" panose="02040503050406030204" pitchFamily="18" charset="0"/>
                          </a:rPr>
                        </m:ctrlPr>
                      </m:sSupPr>
                      <m:e>
                        <m:r>
                          <a:rPr lang="en-US" sz="2800" b="0" i="1" smtClean="0">
                            <a:solidFill>
                              <a:srgbClr val="FF0000"/>
                            </a:solidFill>
                            <a:latin typeface="Cambria Math" charset="0"/>
                          </a:rPr>
                          <m:t>𝑛</m:t>
                        </m:r>
                      </m:e>
                      <m:sup>
                        <m:r>
                          <a:rPr lang="en-US" sz="2800" b="0" i="1" smtClean="0">
                            <a:solidFill>
                              <a:srgbClr val="FF0000"/>
                            </a:solidFill>
                            <a:latin typeface="Cambria Math" charset="0"/>
                          </a:rPr>
                          <m:t>2</m:t>
                        </m:r>
                      </m:sup>
                    </m:sSup>
                    <m:r>
                      <a:rPr lang="en-US" sz="2800" b="0" i="0" smtClean="0">
                        <a:solidFill>
                          <a:srgbClr val="FF0000"/>
                        </a:solidFill>
                        <a:latin typeface="Cambria Math" charset="0"/>
                      </a:rPr>
                      <m:t> </m:t>
                    </m:r>
                  </m:oMath>
                </a14:m>
                <a:r>
                  <a:rPr lang="en-US" sz="2800" dirty="0">
                    <a:solidFill>
                      <a:srgbClr val="FF0000"/>
                    </a:solidFill>
                  </a:rPr>
                  <a:t>one-digit operations</a:t>
                </a:r>
              </a:p>
              <a:p>
                <a:pPr algn="r"/>
                <a:endParaRPr lang="en-US" sz="2000" dirty="0">
                  <a:solidFill>
                    <a:schemeClr val="accent4"/>
                  </a:solidFill>
                </a:endParaRPr>
              </a:p>
              <a:p>
                <a:pPr algn="r"/>
                <a:endParaRPr lang="en-US" sz="2000" dirty="0">
                  <a:solidFill>
                    <a:schemeClr val="accent4"/>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46883" y="4772719"/>
                <a:ext cx="8141547" cy="1138773"/>
              </a:xfrm>
              <a:prstGeom prst="rect">
                <a:avLst/>
              </a:prstGeom>
              <a:blipFill>
                <a:blip r:embed="rId3"/>
                <a:stretch>
                  <a:fillRect t="-5556" r="-1402"/>
                </a:stretch>
              </a:blipFill>
            </p:spPr>
            <p:txBody>
              <a:bodyPr/>
              <a:lstStyle/>
              <a:p>
                <a:r>
                  <a:rPr lang="en-US">
                    <a:noFill/>
                  </a:rPr>
                  <a:t> </a:t>
                </a:r>
              </a:p>
            </p:txBody>
          </p:sp>
        </mc:Fallback>
      </mc:AlternateContent>
      <p:sp>
        <p:nvSpPr>
          <p:cNvPr id="12" name="TextBox 11"/>
          <p:cNvSpPr txBox="1"/>
          <p:nvPr/>
        </p:nvSpPr>
        <p:spPr>
          <a:xfrm>
            <a:off x="511481" y="4303153"/>
            <a:ext cx="3739549" cy="400110"/>
          </a:xfrm>
          <a:prstGeom prst="rect">
            <a:avLst/>
          </a:prstGeom>
          <a:noFill/>
        </p:spPr>
        <p:txBody>
          <a:bodyPr wrap="none" rtlCol="0">
            <a:spAutoFit/>
          </a:bodyPr>
          <a:lstStyle/>
          <a:p>
            <a:pPr algn="ctr"/>
            <a:r>
              <a:rPr lang="en-US" sz="2000" dirty="0"/>
              <a:t>(How many one-digit operations?)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7003" y="5966769"/>
            <a:ext cx="606602" cy="824389"/>
          </a:xfrm>
          <a:prstGeom prst="rect">
            <a:avLst/>
          </a:prstGeom>
        </p:spPr>
      </p:pic>
      <p:pic>
        <p:nvPicPr>
          <p:cNvPr id="7" name="Picture 6">
            <a:extLst>
              <a:ext uri="{FF2B5EF4-FFF2-40B4-BE49-F238E27FC236}">
                <a16:creationId xmlns:a16="http://schemas.microsoft.com/office/drawing/2014/main" id="{755688BB-F9FE-1B4F-9A81-5F95687948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249" y="4574700"/>
            <a:ext cx="2700274" cy="965661"/>
          </a:xfrm>
          <a:prstGeom prst="rect">
            <a:avLst/>
          </a:prstGeom>
        </p:spPr>
      </p:pic>
      <p:sp>
        <p:nvSpPr>
          <p:cNvPr id="13" name="TextBox 12">
            <a:extLst>
              <a:ext uri="{FF2B5EF4-FFF2-40B4-BE49-F238E27FC236}">
                <a16:creationId xmlns:a16="http://schemas.microsoft.com/office/drawing/2014/main" id="{8BF996AD-E029-B54D-85FB-4567B8898F34}"/>
              </a:ext>
            </a:extLst>
          </p:cNvPr>
          <p:cNvSpPr txBox="1"/>
          <p:nvPr/>
        </p:nvSpPr>
        <p:spPr>
          <a:xfrm>
            <a:off x="671247" y="5354596"/>
            <a:ext cx="3108727" cy="338554"/>
          </a:xfrm>
          <a:prstGeom prst="rect">
            <a:avLst/>
          </a:prstGeom>
          <a:noFill/>
        </p:spPr>
        <p:txBody>
          <a:bodyPr wrap="square" rtlCol="0">
            <a:spAutoFit/>
          </a:bodyPr>
          <a:lstStyle/>
          <a:p>
            <a:r>
              <a:rPr lang="en-US" sz="1600" dirty="0"/>
              <a:t>Think-pair-share Terrapins</a:t>
            </a:r>
          </a:p>
        </p:txBody>
      </p:sp>
      <p:sp>
        <p:nvSpPr>
          <p:cNvPr id="14" name="TextBox 13">
            <a:extLst>
              <a:ext uri="{FF2B5EF4-FFF2-40B4-BE49-F238E27FC236}">
                <a16:creationId xmlns:a16="http://schemas.microsoft.com/office/drawing/2014/main" id="{7F4F4098-A000-BC48-AD14-37E70D9A3E1F}"/>
              </a:ext>
            </a:extLst>
          </p:cNvPr>
          <p:cNvSpPr txBox="1"/>
          <p:nvPr/>
        </p:nvSpPr>
        <p:spPr>
          <a:xfrm>
            <a:off x="1791271" y="6206383"/>
            <a:ext cx="1604393" cy="584775"/>
          </a:xfrm>
          <a:prstGeom prst="rect">
            <a:avLst/>
          </a:prstGeom>
          <a:noFill/>
        </p:spPr>
        <p:txBody>
          <a:bodyPr wrap="square" rtlCol="0">
            <a:spAutoFit/>
          </a:bodyPr>
          <a:lstStyle/>
          <a:p>
            <a:pPr algn="r"/>
            <a:r>
              <a:rPr lang="en-US" sz="1600" dirty="0"/>
              <a:t>Plucky the Pedantic Penguin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9CE583-DC05-5A4B-9DE2-939782697BE3}"/>
                  </a:ext>
                </a:extLst>
              </p:cNvPr>
              <p:cNvSpPr txBox="1"/>
              <p:nvPr/>
            </p:nvSpPr>
            <p:spPr>
              <a:xfrm>
                <a:off x="3943605" y="5898605"/>
                <a:ext cx="5617029" cy="1200329"/>
              </a:xfrm>
              <a:prstGeom prst="rect">
                <a:avLst/>
              </a:prstGeom>
              <a:noFill/>
            </p:spPr>
            <p:txBody>
              <a:bodyPr wrap="square" rtlCol="0">
                <a:spAutoFit/>
              </a:bodyPr>
              <a:lstStyle/>
              <a:p>
                <a:r>
                  <a:rPr lang="en-US" dirty="0">
                    <a:solidFill>
                      <a:schemeClr val="accent4"/>
                    </a:solidFill>
                  </a:rPr>
                  <a:t>At most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charset="0"/>
                          </a:rPr>
                          <m:t>𝑛</m:t>
                        </m:r>
                      </m:e>
                      <m:sup>
                        <m:r>
                          <a:rPr lang="en-US" i="1">
                            <a:solidFill>
                              <a:schemeClr val="accent4"/>
                            </a:solidFill>
                            <a:latin typeface="Cambria Math" charset="0"/>
                          </a:rPr>
                          <m:t>2</m:t>
                        </m:r>
                      </m:sup>
                    </m:sSup>
                    <m:r>
                      <a:rPr lang="en-US" i="1">
                        <a:solidFill>
                          <a:schemeClr val="accent4"/>
                        </a:solidFill>
                        <a:latin typeface="Cambria Math" charset="0"/>
                      </a:rPr>
                      <m:t> </m:t>
                    </m:r>
                  </m:oMath>
                </a14:m>
                <a:r>
                  <a:rPr lang="en-US" dirty="0">
                    <a:solidFill>
                      <a:schemeClr val="accent4"/>
                    </a:solidFill>
                  </a:rPr>
                  <a:t>multiplications,</a:t>
                </a:r>
              </a:p>
              <a:p>
                <a:r>
                  <a:rPr lang="en-US" dirty="0">
                    <a:solidFill>
                      <a:schemeClr val="accent4"/>
                    </a:solidFill>
                  </a:rPr>
                  <a:t>and then at most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charset="0"/>
                          </a:rPr>
                          <m:t>𝑛</m:t>
                        </m:r>
                      </m:e>
                      <m:sup>
                        <m:r>
                          <a:rPr lang="en-US" i="1">
                            <a:solidFill>
                              <a:schemeClr val="accent4"/>
                            </a:solidFill>
                            <a:latin typeface="Cambria Math" charset="0"/>
                          </a:rPr>
                          <m:t>2</m:t>
                        </m:r>
                      </m:sup>
                    </m:sSup>
                  </m:oMath>
                </a14:m>
                <a:r>
                  <a:rPr lang="en-US" dirty="0">
                    <a:solidFill>
                      <a:schemeClr val="accent4"/>
                    </a:solidFill>
                  </a:rPr>
                  <a:t> additions (for carries) </a:t>
                </a:r>
              </a:p>
              <a:p>
                <a:r>
                  <a:rPr lang="en-US" dirty="0">
                    <a:solidFill>
                      <a:schemeClr val="accent4"/>
                    </a:solidFill>
                  </a:rPr>
                  <a:t>and then I have to add n different 2n-digit numbers</a:t>
                </a:r>
                <a:r>
                  <a:rPr lang="mr-IN" dirty="0">
                    <a:solidFill>
                      <a:schemeClr val="accent4"/>
                    </a:solidFill>
                  </a:rPr>
                  <a:t>…</a:t>
                </a:r>
                <a:endParaRPr lang="en-US" dirty="0">
                  <a:solidFill>
                    <a:schemeClr val="accent4"/>
                  </a:solidFill>
                </a:endParaRPr>
              </a:p>
              <a:p>
                <a:endParaRPr lang="en-US" dirty="0"/>
              </a:p>
            </p:txBody>
          </p:sp>
        </mc:Choice>
        <mc:Fallback xmlns="">
          <p:sp>
            <p:nvSpPr>
              <p:cNvPr id="15" name="TextBox 14">
                <a:extLst>
                  <a:ext uri="{FF2B5EF4-FFF2-40B4-BE49-F238E27FC236}">
                    <a16:creationId xmlns:a16="http://schemas.microsoft.com/office/drawing/2014/main" id="{7E9CE583-DC05-5A4B-9DE2-939782697BE3}"/>
                  </a:ext>
                </a:extLst>
              </p:cNvPr>
              <p:cNvSpPr txBox="1">
                <a:spLocks noRot="1" noChangeAspect="1" noMove="1" noResize="1" noEditPoints="1" noAdjustHandles="1" noChangeArrowheads="1" noChangeShapeType="1" noTextEdit="1"/>
              </p:cNvSpPr>
              <p:nvPr/>
            </p:nvSpPr>
            <p:spPr>
              <a:xfrm>
                <a:off x="3943605" y="5898605"/>
                <a:ext cx="5617029" cy="1200329"/>
              </a:xfrm>
              <a:prstGeom prst="rect">
                <a:avLst/>
              </a:prstGeom>
              <a:blipFill>
                <a:blip r:embed="rId6"/>
                <a:stretch>
                  <a:fillRect l="-903" t="-104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3BCF782-FC9A-E24D-91CA-E9C4308B8728}"/>
              </a:ext>
            </a:extLst>
          </p:cNvPr>
          <p:cNvSpPr txBox="1"/>
          <p:nvPr/>
        </p:nvSpPr>
        <p:spPr>
          <a:xfrm>
            <a:off x="506299" y="3310255"/>
            <a:ext cx="6245820" cy="954107"/>
          </a:xfrm>
          <a:prstGeom prst="rect">
            <a:avLst/>
          </a:prstGeom>
          <a:noFill/>
        </p:spPr>
        <p:txBody>
          <a:bodyPr wrap="square" rtlCol="0">
            <a:spAutoFit/>
          </a:bodyPr>
          <a:lstStyle/>
          <a:p>
            <a:r>
              <a:rPr lang="en-US" sz="2800" dirty="0">
                <a:solidFill>
                  <a:srgbClr val="FF0000"/>
                </a:solidFill>
              </a:rPr>
              <a:t>How fast is the grade-school multiplication algorithm?</a:t>
            </a:r>
          </a:p>
        </p:txBody>
      </p:sp>
    </p:spTree>
    <p:extLst>
      <p:ext uri="{BB962C8B-B14F-4D97-AF65-F5344CB8AC3E}">
        <p14:creationId xmlns:p14="http://schemas.microsoft.com/office/powerpoint/2010/main" val="21411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P spid="13" grpId="0"/>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A9B0-923B-DC46-9542-6B99C53D3F22}"/>
              </a:ext>
            </a:extLst>
          </p:cNvPr>
          <p:cNvSpPr>
            <a:spLocks noGrp="1"/>
          </p:cNvSpPr>
          <p:nvPr>
            <p:ph type="title"/>
          </p:nvPr>
        </p:nvSpPr>
        <p:spPr/>
        <p:txBody>
          <a:bodyPr/>
          <a:lstStyle/>
          <a:p>
            <a:r>
              <a:rPr lang="en-US" dirty="0"/>
              <a:t>Big-Oh Notation</a:t>
            </a:r>
          </a:p>
        </p:txBody>
      </p:sp>
      <p:sp>
        <p:nvSpPr>
          <p:cNvPr id="3" name="Content Placeholder 2">
            <a:extLst>
              <a:ext uri="{FF2B5EF4-FFF2-40B4-BE49-F238E27FC236}">
                <a16:creationId xmlns:a16="http://schemas.microsoft.com/office/drawing/2014/main" id="{7F184D3C-A9DA-FE4C-8395-2D32C9D52C7A}"/>
              </a:ext>
            </a:extLst>
          </p:cNvPr>
          <p:cNvSpPr>
            <a:spLocks noGrp="1"/>
          </p:cNvSpPr>
          <p:nvPr>
            <p:ph idx="1"/>
          </p:nvPr>
        </p:nvSpPr>
        <p:spPr>
          <a:xfrm>
            <a:off x="628650" y="1839480"/>
            <a:ext cx="7886700" cy="4351338"/>
          </a:xfrm>
        </p:spPr>
        <p:txBody>
          <a:bodyPr/>
          <a:lstStyle/>
          <a:p>
            <a:r>
              <a:rPr lang="en-US" dirty="0"/>
              <a:t>We say that Grade-School Multiplication</a:t>
            </a:r>
          </a:p>
          <a:p>
            <a:pPr marL="0" indent="0" algn="ctr">
              <a:buNone/>
            </a:pPr>
            <a:r>
              <a:rPr lang="en-US" dirty="0"/>
              <a:t> </a:t>
            </a:r>
            <a:r>
              <a:rPr lang="en-US" dirty="0">
                <a:solidFill>
                  <a:schemeClr val="accent4"/>
                </a:solidFill>
              </a:rPr>
              <a:t>“runs in time O(n</a:t>
            </a:r>
            <a:r>
              <a:rPr lang="en-US" baseline="30000" dirty="0">
                <a:solidFill>
                  <a:schemeClr val="accent4"/>
                </a:solidFill>
              </a:rPr>
              <a:t>2</a:t>
            </a:r>
            <a:r>
              <a:rPr lang="en-US" dirty="0">
                <a:solidFill>
                  <a:schemeClr val="accent4"/>
                </a:solidFill>
              </a:rPr>
              <a:t>)”</a:t>
            </a:r>
          </a:p>
          <a:p>
            <a:pPr marL="0" indent="0" algn="ctr">
              <a:buNone/>
            </a:pPr>
            <a:endParaRPr lang="en-US" dirty="0">
              <a:solidFill>
                <a:schemeClr val="accent4"/>
              </a:solidFill>
            </a:endParaRPr>
          </a:p>
          <a:p>
            <a:r>
              <a:rPr lang="en-US" dirty="0"/>
              <a:t>Formal definition coming Wednesday!</a:t>
            </a:r>
          </a:p>
          <a:p>
            <a:r>
              <a:rPr lang="en-US" dirty="0"/>
              <a:t>Informally, big-Oh notation tells us how the running time scales with the size of the input.</a:t>
            </a:r>
          </a:p>
        </p:txBody>
      </p:sp>
    </p:spTree>
    <p:extLst>
      <p:ext uri="{BB962C8B-B14F-4D97-AF65-F5344CB8AC3E}">
        <p14:creationId xmlns:p14="http://schemas.microsoft.com/office/powerpoint/2010/main" val="3494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086" y="1536852"/>
            <a:ext cx="6711000" cy="532114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5879" y="1736621"/>
            <a:ext cx="6603414" cy="5051976"/>
          </a:xfrm>
          <a:prstGeom prst="rect">
            <a:avLst/>
          </a:prstGeom>
        </p:spPr>
      </p:pic>
      <p:sp>
        <p:nvSpPr>
          <p:cNvPr id="2" name="Title 1"/>
          <p:cNvSpPr>
            <a:spLocks noGrp="1"/>
          </p:cNvSpPr>
          <p:nvPr>
            <p:ph type="title"/>
          </p:nvPr>
        </p:nvSpPr>
        <p:spPr>
          <a:xfrm>
            <a:off x="255289" y="91120"/>
            <a:ext cx="7886700" cy="1325563"/>
          </a:xfrm>
        </p:spPr>
        <p:txBody>
          <a:bodyPr>
            <a:normAutofit/>
          </a:bodyPr>
          <a:lstStyle/>
          <a:p>
            <a:r>
              <a:rPr lang="en-US" sz="4000" dirty="0"/>
              <a:t>Implemented in Python, on a laptop</a:t>
            </a:r>
            <a:endParaRPr lang="en-US" sz="2800"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289" y="4356657"/>
            <a:ext cx="2066797" cy="1550098"/>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817" y="6042027"/>
            <a:ext cx="1809739" cy="607923"/>
          </a:xfrm>
          <a:prstGeom prst="rect">
            <a:avLst/>
          </a:prstGeom>
        </p:spPr>
      </p:pic>
      <p:sp>
        <p:nvSpPr>
          <p:cNvPr id="10" name="TextBox 9"/>
          <p:cNvSpPr txBox="1"/>
          <p:nvPr/>
        </p:nvSpPr>
        <p:spPr>
          <a:xfrm>
            <a:off x="1650311" y="81968"/>
            <a:ext cx="2548328" cy="369332"/>
          </a:xfrm>
          <a:prstGeom prst="rect">
            <a:avLst/>
          </a:prstGeom>
          <a:noFill/>
        </p:spPr>
        <p:txBody>
          <a:bodyPr wrap="square" rtlCol="0">
            <a:spAutoFit/>
          </a:bodyPr>
          <a:lstStyle/>
          <a:p>
            <a:r>
              <a:rPr lang="en-US" dirty="0">
                <a:solidFill>
                  <a:schemeClr val="accent4"/>
                </a:solidFill>
              </a:rPr>
              <a:t>highly non-optimized </a:t>
            </a:r>
          </a:p>
        </p:txBody>
      </p:sp>
      <p:cxnSp>
        <p:nvCxnSpPr>
          <p:cNvPr id="12" name="Straight Arrow Connector 11"/>
          <p:cNvCxnSpPr>
            <a:cxnSpLocks/>
          </p:cNvCxnSpPr>
          <p:nvPr/>
        </p:nvCxnSpPr>
        <p:spPr>
          <a:xfrm>
            <a:off x="3294298" y="397263"/>
            <a:ext cx="294029" cy="25380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90340" y="2926053"/>
            <a:ext cx="5299023" cy="707886"/>
          </a:xfrm>
          <a:prstGeom prst="rect">
            <a:avLst/>
          </a:prstGeom>
        </p:spPr>
        <p:txBody>
          <a:bodyPr wrap="square">
            <a:spAutoFit/>
          </a:bodyPr>
          <a:lstStyle/>
          <a:p>
            <a:r>
              <a:rPr lang="is-IS" sz="2000" dirty="0">
                <a:solidFill>
                  <a:srgbClr val="7030A0"/>
                </a:solidFill>
              </a:rPr>
              <a:t>Looks like it’s roughly</a:t>
            </a:r>
          </a:p>
          <a:p>
            <a:r>
              <a:rPr lang="is-IS" sz="2000" dirty="0">
                <a:solidFill>
                  <a:srgbClr val="7030A0"/>
                </a:solidFill>
              </a:rPr>
              <a:t>T</a:t>
            </a:r>
            <a:r>
              <a:rPr lang="is-IS" sz="2000" baseline="-25000" dirty="0">
                <a:solidFill>
                  <a:srgbClr val="7030A0"/>
                </a:solidFill>
              </a:rPr>
              <a:t>laptop</a:t>
            </a:r>
            <a:r>
              <a:rPr lang="is-IS" sz="2000" dirty="0">
                <a:solidFill>
                  <a:srgbClr val="7030A0"/>
                </a:solidFill>
              </a:rPr>
              <a:t>(n) = 0.0063 n</a:t>
            </a:r>
            <a:r>
              <a:rPr lang="is-IS" sz="2000" baseline="30000" dirty="0">
                <a:solidFill>
                  <a:srgbClr val="7030A0"/>
                </a:solidFill>
              </a:rPr>
              <a:t>2 </a:t>
            </a:r>
            <a:r>
              <a:rPr lang="mr-IN" sz="2000" dirty="0">
                <a:solidFill>
                  <a:srgbClr val="7030A0"/>
                </a:solidFill>
              </a:rPr>
              <a:t>–</a:t>
            </a:r>
            <a:r>
              <a:rPr lang="is-IS" sz="2000" dirty="0">
                <a:solidFill>
                  <a:srgbClr val="7030A0"/>
                </a:solidFill>
              </a:rPr>
              <a:t> 0.5 n + 12.7 ms...</a:t>
            </a:r>
            <a:endParaRPr lang="en-US" sz="2000" dirty="0">
              <a:solidFill>
                <a:srgbClr val="7030A0"/>
              </a:solidFill>
            </a:endParaRPr>
          </a:p>
        </p:txBody>
      </p:sp>
      <p:sp>
        <p:nvSpPr>
          <p:cNvPr id="11" name="TextBox 10">
            <a:extLst>
              <a:ext uri="{FF2B5EF4-FFF2-40B4-BE49-F238E27FC236}">
                <a16:creationId xmlns:a16="http://schemas.microsoft.com/office/drawing/2014/main" id="{C919E2E4-2341-A845-ADA2-65C292DCE75C}"/>
              </a:ext>
            </a:extLst>
          </p:cNvPr>
          <p:cNvSpPr txBox="1"/>
          <p:nvPr/>
        </p:nvSpPr>
        <p:spPr>
          <a:xfrm>
            <a:off x="255289" y="1075187"/>
            <a:ext cx="5846164" cy="461665"/>
          </a:xfrm>
          <a:prstGeom prst="rect">
            <a:avLst/>
          </a:prstGeom>
          <a:noFill/>
        </p:spPr>
        <p:txBody>
          <a:bodyPr wrap="square" rtlCol="0">
            <a:spAutoFit/>
          </a:bodyPr>
          <a:lstStyle/>
          <a:p>
            <a:r>
              <a:rPr lang="en-US" sz="2400" dirty="0">
                <a:solidFill>
                  <a:schemeClr val="accent4"/>
                </a:solidFill>
              </a:rPr>
              <a:t>The runtime “scales like” n</a:t>
            </a:r>
            <a:r>
              <a:rPr lang="en-US" sz="2400" baseline="30000" dirty="0">
                <a:solidFill>
                  <a:schemeClr val="accent4"/>
                </a:solidFill>
              </a:rPr>
              <a:t>2</a:t>
            </a:r>
            <a:endParaRPr lang="en-US" sz="2400" dirty="0">
              <a:solidFill>
                <a:schemeClr val="accent4"/>
              </a:solidFill>
            </a:endParaRPr>
          </a:p>
        </p:txBody>
      </p:sp>
    </p:spTree>
    <p:extLst>
      <p:ext uri="{BB962C8B-B14F-4D97-AF65-F5344CB8AC3E}">
        <p14:creationId xmlns:p14="http://schemas.microsoft.com/office/powerpoint/2010/main" val="137798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5BDC-76F3-6341-8C29-330E4BF996E7}"/>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863B5412-5599-F84E-B2E3-7CFD88D01F51}"/>
              </a:ext>
            </a:extLst>
          </p:cNvPr>
          <p:cNvSpPr>
            <a:spLocks noGrp="1"/>
          </p:cNvSpPr>
          <p:nvPr>
            <p:ph idx="1"/>
          </p:nvPr>
        </p:nvSpPr>
        <p:spPr>
          <a:xfrm>
            <a:off x="628649" y="1825625"/>
            <a:ext cx="8776607" cy="4351338"/>
          </a:xfrm>
        </p:spPr>
        <p:txBody>
          <a:bodyPr/>
          <a:lstStyle/>
          <a:p>
            <a:r>
              <a:rPr lang="en-US" dirty="0"/>
              <a:t>I’m here because I’m super excited about algorithms!</a:t>
            </a:r>
          </a:p>
        </p:txBody>
      </p:sp>
      <p:sp>
        <p:nvSpPr>
          <p:cNvPr id="4" name="Rectangle 3">
            <a:extLst>
              <a:ext uri="{FF2B5EF4-FFF2-40B4-BE49-F238E27FC236}">
                <a16:creationId xmlns:a16="http://schemas.microsoft.com/office/drawing/2014/main" id="{75B4BBCA-20F8-EF49-9835-4F274B510311}"/>
              </a:ext>
            </a:extLst>
          </p:cNvPr>
          <p:cNvSpPr/>
          <p:nvPr/>
        </p:nvSpPr>
        <p:spPr>
          <a:xfrm>
            <a:off x="1715784" y="3017519"/>
            <a:ext cx="5568594" cy="1225707"/>
          </a:xfrm>
          <a:prstGeom prst="rect">
            <a:avLst/>
          </a:prstGeom>
          <a:noFill/>
        </p:spPr>
        <p:txBody>
          <a:bodyPr wrap="none" lIns="91440" tIns="45720" rIns="91440" bIns="45720">
            <a:prstTxWarp prst="textCanUp">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Yay Algorithms!</a:t>
            </a:r>
          </a:p>
        </p:txBody>
      </p:sp>
    </p:spTree>
    <p:extLst>
      <p:ext uri="{BB962C8B-B14F-4D97-AF65-F5344CB8AC3E}">
        <p14:creationId xmlns:p14="http://schemas.microsoft.com/office/powerpoint/2010/main" val="30976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A674DE-BB01-1740-B2D3-7CFF6FE9CDD3}"/>
              </a:ext>
            </a:extLst>
          </p:cNvPr>
          <p:cNvPicPr>
            <a:picLocks noChangeAspect="1"/>
          </p:cNvPicPr>
          <p:nvPr/>
        </p:nvPicPr>
        <p:blipFill>
          <a:blip r:embed="rId3"/>
          <a:stretch>
            <a:fillRect/>
          </a:stretch>
        </p:blipFill>
        <p:spPr>
          <a:xfrm>
            <a:off x="2486793" y="1627360"/>
            <a:ext cx="6657207" cy="507639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287" y="4283879"/>
            <a:ext cx="2066797" cy="1550098"/>
          </a:xfrm>
          <a:prstGeom prst="rect">
            <a:avLst/>
          </a:prstGeom>
        </p:spPr>
      </p:pic>
      <p:sp>
        <p:nvSpPr>
          <p:cNvPr id="2" name="Title 1"/>
          <p:cNvSpPr>
            <a:spLocks noGrp="1"/>
          </p:cNvSpPr>
          <p:nvPr>
            <p:ph type="title"/>
          </p:nvPr>
        </p:nvSpPr>
        <p:spPr>
          <a:xfrm>
            <a:off x="383817" y="144425"/>
            <a:ext cx="7886700" cy="1325563"/>
          </a:xfrm>
        </p:spPr>
        <p:txBody>
          <a:bodyPr/>
          <a:lstStyle/>
          <a:p>
            <a:r>
              <a:rPr lang="en-US" dirty="0"/>
              <a:t>Implemented by hand</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817" y="6042027"/>
            <a:ext cx="1809739" cy="60792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83817" y="1825961"/>
            <a:ext cx="1308487" cy="2033704"/>
          </a:xfrm>
          <a:prstGeom prst="rect">
            <a:avLst/>
          </a:prstGeom>
        </p:spPr>
      </p:pic>
      <p:cxnSp>
        <p:nvCxnSpPr>
          <p:cNvPr id="9" name="Straight Connector 8"/>
          <p:cNvCxnSpPr>
            <a:cxnSpLocks/>
          </p:cNvCxnSpPr>
          <p:nvPr/>
        </p:nvCxnSpPr>
        <p:spPr>
          <a:xfrm flipV="1">
            <a:off x="2046310" y="4668982"/>
            <a:ext cx="4437617" cy="8502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1618003" y="3068226"/>
            <a:ext cx="2843161" cy="70361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54401" y="3297079"/>
            <a:ext cx="1670384" cy="923330"/>
          </a:xfrm>
          <a:prstGeom prst="rect">
            <a:avLst/>
          </a:prstGeom>
          <a:noFill/>
        </p:spPr>
        <p:txBody>
          <a:bodyPr wrap="square" rtlCol="0">
            <a:spAutoFit/>
          </a:bodyPr>
          <a:lstStyle/>
          <a:p>
            <a:r>
              <a:rPr lang="en-US" dirty="0">
                <a:solidFill>
                  <a:schemeClr val="accent6">
                    <a:lumMod val="50000"/>
                  </a:schemeClr>
                </a:solidFill>
              </a:rPr>
              <a:t>Some other quadratic function of n</a:t>
            </a:r>
          </a:p>
        </p:txBody>
      </p:sp>
      <mc:AlternateContent xmlns:mc="http://schemas.openxmlformats.org/markup-compatibility/2006" xmlns:a14="http://schemas.microsoft.com/office/drawing/2010/main">
        <mc:Choice Requires="a14">
          <p:sp>
            <p:nvSpPr>
              <p:cNvPr id="6" name="Rectangle 5"/>
              <p:cNvSpPr/>
              <p:nvPr/>
            </p:nvSpPr>
            <p:spPr>
              <a:xfrm>
                <a:off x="6118329" y="4612458"/>
                <a:ext cx="2813591" cy="646331"/>
              </a:xfrm>
              <a:prstGeom prst="rect">
                <a:avLst/>
              </a:prstGeom>
            </p:spPr>
            <p:txBody>
              <a:bodyPr wrap="none">
                <a:spAutoFit/>
              </a:bodyPr>
              <a:lstStyle/>
              <a:p>
                <a:pPr algn="ctr"/>
                <a:r>
                  <a:rPr lang="is-IS" dirty="0">
                    <a:solidFill>
                      <a:srgbClr val="FF0000"/>
                    </a:solidFill>
                  </a:rPr>
                  <a:t>T</a:t>
                </a:r>
                <a:r>
                  <a:rPr lang="is-IS" baseline="-25000" dirty="0">
                    <a:solidFill>
                      <a:srgbClr val="FF0000"/>
                    </a:solidFill>
                  </a:rPr>
                  <a:t>laptop</a:t>
                </a:r>
                <a:r>
                  <a:rPr lang="is-IS" dirty="0">
                    <a:solidFill>
                      <a:srgbClr val="FF0000"/>
                    </a:solidFill>
                  </a:rPr>
                  <a:t>(n) </a:t>
                </a:r>
                <a14:m>
                  <m:oMath xmlns:m="http://schemas.openxmlformats.org/officeDocument/2006/math">
                    <m:r>
                      <a:rPr lang="en-US" b="0" i="1" dirty="0" smtClean="0">
                        <a:solidFill>
                          <a:srgbClr val="FF0000"/>
                        </a:solidFill>
                        <a:latin typeface="Cambria Math" panose="02040503050406030204" pitchFamily="18" charset="0"/>
                      </a:rPr>
                      <m:t>≈</m:t>
                    </m:r>
                  </m:oMath>
                </a14:m>
                <a:r>
                  <a:rPr lang="is-IS" dirty="0">
                    <a:solidFill>
                      <a:srgbClr val="FF0000"/>
                    </a:solidFill>
                  </a:rPr>
                  <a:t> </a:t>
                </a:r>
              </a:p>
              <a:p>
                <a:pPr algn="ctr"/>
                <a:r>
                  <a:rPr lang="is-IS" dirty="0">
                    <a:solidFill>
                      <a:srgbClr val="FF0000"/>
                    </a:solidFill>
                  </a:rPr>
                  <a:t> 0.0063 n</a:t>
                </a:r>
                <a:r>
                  <a:rPr lang="is-IS" baseline="30000" dirty="0">
                    <a:solidFill>
                      <a:srgbClr val="FF0000"/>
                    </a:solidFill>
                  </a:rPr>
                  <a:t>2 </a:t>
                </a:r>
                <a:r>
                  <a:rPr lang="mr-IN" dirty="0">
                    <a:solidFill>
                      <a:srgbClr val="FF0000"/>
                    </a:solidFill>
                  </a:rPr>
                  <a:t>–</a:t>
                </a:r>
                <a:r>
                  <a:rPr lang="is-IS" dirty="0">
                    <a:solidFill>
                      <a:srgbClr val="FF0000"/>
                    </a:solidFill>
                  </a:rPr>
                  <a:t> 0.5 n + 12.7 ms</a:t>
                </a:r>
                <a:endParaRPr lang="en-US"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118329" y="4612458"/>
                <a:ext cx="2813591" cy="646331"/>
              </a:xfrm>
              <a:prstGeom prst="rect">
                <a:avLst/>
              </a:prstGeom>
              <a:blipFill>
                <a:blip r:embed="rId7"/>
                <a:stretch>
                  <a:fillRect t="-3846" r="-450" b="-11538"/>
                </a:stretch>
              </a:blipFill>
            </p:spPr>
            <p:txBody>
              <a:bodyPr/>
              <a:lstStyle/>
              <a:p>
                <a:r>
                  <a:rPr lang="en-US">
                    <a:noFill/>
                  </a:rPr>
                  <a:t> </a:t>
                </a:r>
              </a:p>
            </p:txBody>
          </p:sp>
        </mc:Fallback>
      </mc:AlternateContent>
      <p:sp>
        <p:nvSpPr>
          <p:cNvPr id="7" name="TextBox 6"/>
          <p:cNvSpPr txBox="1"/>
          <p:nvPr/>
        </p:nvSpPr>
        <p:spPr>
          <a:xfrm>
            <a:off x="383817" y="1165695"/>
            <a:ext cx="5846164" cy="461665"/>
          </a:xfrm>
          <a:prstGeom prst="rect">
            <a:avLst/>
          </a:prstGeom>
          <a:noFill/>
        </p:spPr>
        <p:txBody>
          <a:bodyPr wrap="square" rtlCol="0">
            <a:spAutoFit/>
          </a:bodyPr>
          <a:lstStyle/>
          <a:p>
            <a:r>
              <a:rPr lang="en-US" sz="2400" dirty="0">
                <a:solidFill>
                  <a:schemeClr val="accent4"/>
                </a:solidFill>
              </a:rPr>
              <a:t>The runtime still “scales like” n</a:t>
            </a:r>
            <a:r>
              <a:rPr lang="en-US" sz="2400" baseline="30000" dirty="0">
                <a:solidFill>
                  <a:schemeClr val="accent4"/>
                </a:solidFill>
              </a:rPr>
              <a:t>2</a:t>
            </a:r>
            <a:endParaRPr lang="en-US" sz="2400" dirty="0">
              <a:solidFill>
                <a:schemeClr val="accent4"/>
              </a:solidFill>
            </a:endParaRPr>
          </a:p>
        </p:txBody>
      </p:sp>
    </p:spTree>
    <p:extLst>
      <p:ext uri="{BB962C8B-B14F-4D97-AF65-F5344CB8AC3E}">
        <p14:creationId xmlns:p14="http://schemas.microsoft.com/office/powerpoint/2010/main" val="21474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9E1A3-FA71-E64E-B0AF-6B2C7D5A38F8}"/>
              </a:ext>
            </a:extLst>
          </p:cNvPr>
          <p:cNvPicPr>
            <a:picLocks noChangeAspect="1"/>
          </p:cNvPicPr>
          <p:nvPr/>
        </p:nvPicPr>
        <p:blipFill>
          <a:blip r:embed="rId3"/>
          <a:stretch>
            <a:fillRect/>
          </a:stretch>
        </p:blipFill>
        <p:spPr>
          <a:xfrm>
            <a:off x="2154939" y="1264227"/>
            <a:ext cx="6989061" cy="544890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sp>
        <p:nvSpPr>
          <p:cNvPr id="2" name="Title 1"/>
          <p:cNvSpPr>
            <a:spLocks noGrp="1"/>
          </p:cNvSpPr>
          <p:nvPr>
            <p:ph type="title"/>
          </p:nvPr>
        </p:nvSpPr>
        <p:spPr>
          <a:xfrm>
            <a:off x="255287" y="29108"/>
            <a:ext cx="8588908" cy="1325563"/>
          </a:xfrm>
        </p:spPr>
        <p:txBody>
          <a:bodyPr>
            <a:normAutofit/>
          </a:bodyPr>
          <a:lstStyle/>
          <a:p>
            <a:r>
              <a:rPr lang="en-US" sz="4000" dirty="0"/>
              <a:t>Why is big-Oh notation meaningful?</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4496" y="6319703"/>
            <a:ext cx="1472914" cy="4947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6" name="Picture 5">
            <a:extLst>
              <a:ext uri="{FF2B5EF4-FFF2-40B4-BE49-F238E27FC236}">
                <a16:creationId xmlns:a16="http://schemas.microsoft.com/office/drawing/2014/main" id="{4C77725A-7E7D-5E40-94C0-4E0D404178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9" name="Straight Connector 8">
            <a:extLst>
              <a:ext uri="{FF2B5EF4-FFF2-40B4-BE49-F238E27FC236}">
                <a16:creationId xmlns:a16="http://schemas.microsoft.com/office/drawing/2014/main" id="{CDDED7D9-BB08-C14F-82A2-4DCF4F813DE1}"/>
              </a:ext>
            </a:extLst>
          </p:cNvPr>
          <p:cNvCxnSpPr>
            <a:cxnSpLocks/>
          </p:cNvCxnSpPr>
          <p:nvPr/>
        </p:nvCxnSpPr>
        <p:spPr>
          <a:xfrm flipH="1" flipV="1">
            <a:off x="1716779" y="2623051"/>
            <a:ext cx="2550421" cy="110878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0089BD-359D-C941-A0E5-4FA28CB5579E}"/>
              </a:ext>
            </a:extLst>
          </p:cNvPr>
          <p:cNvCxnSpPr>
            <a:cxnSpLocks/>
          </p:cNvCxnSpPr>
          <p:nvPr/>
        </p:nvCxnSpPr>
        <p:spPr>
          <a:xfrm flipH="1" flipV="1">
            <a:off x="1826538" y="4058476"/>
            <a:ext cx="3673717" cy="41698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3ACBC6-201D-DD4C-956F-A785CE2B21A3}"/>
              </a:ext>
            </a:extLst>
          </p:cNvPr>
          <p:cNvCxnSpPr>
            <a:cxnSpLocks/>
          </p:cNvCxnSpPr>
          <p:nvPr/>
        </p:nvCxnSpPr>
        <p:spPr>
          <a:xfrm flipH="1">
            <a:off x="2403566" y="5110476"/>
            <a:ext cx="3235234" cy="3904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C54A99-AC11-2E4B-86FC-1AAFF489DE7E}"/>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28" name="TextBox 27">
                <a:extLst>
                  <a:ext uri="{FF2B5EF4-FFF2-40B4-BE49-F238E27FC236}">
                    <a16:creationId xmlns:a16="http://schemas.microsoft.com/office/drawing/2014/main" id="{E4C54A99-AC11-2E4B-86FC-1AAFF489DE7E}"/>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9"/>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6E28151-1244-4644-87DC-59AC1C5B35DE}"/>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29" name="TextBox 28">
                <a:extLst>
                  <a:ext uri="{FF2B5EF4-FFF2-40B4-BE49-F238E27FC236}">
                    <a16:creationId xmlns:a16="http://schemas.microsoft.com/office/drawing/2014/main" id="{D6E28151-1244-4644-87DC-59AC1C5B35DE}"/>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10"/>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48FB2AE-1336-BF49-874C-D41AE3DCDA46}"/>
              </a:ext>
            </a:extLst>
          </p:cNvPr>
          <p:cNvSpPr txBox="1"/>
          <p:nvPr/>
        </p:nvSpPr>
        <p:spPr>
          <a:xfrm>
            <a:off x="3611937" y="2367810"/>
            <a:ext cx="3010932"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7354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AF66A-90F0-484A-A0D3-124193BB74B5}"/>
              </a:ext>
            </a:extLst>
          </p:cNvPr>
          <p:cNvPicPr>
            <a:picLocks noChangeAspect="1"/>
          </p:cNvPicPr>
          <p:nvPr/>
        </p:nvPicPr>
        <p:blipFill>
          <a:blip r:embed="rId3"/>
          <a:stretch>
            <a:fillRect/>
          </a:stretch>
        </p:blipFill>
        <p:spPr>
          <a:xfrm>
            <a:off x="2655387" y="1567281"/>
            <a:ext cx="6335916" cy="4845743"/>
          </a:xfrm>
          <a:prstGeom prst="rect">
            <a:avLst/>
          </a:prstGeom>
        </p:spPr>
      </p:pic>
      <p:sp>
        <p:nvSpPr>
          <p:cNvPr id="2" name="Title 1"/>
          <p:cNvSpPr>
            <a:spLocks noGrp="1"/>
          </p:cNvSpPr>
          <p:nvPr>
            <p:ph type="title"/>
          </p:nvPr>
        </p:nvSpPr>
        <p:spPr>
          <a:xfrm>
            <a:off x="383817" y="261805"/>
            <a:ext cx="7886700" cy="1325563"/>
          </a:xfrm>
        </p:spPr>
        <p:txBody>
          <a:bodyPr/>
          <a:lstStyle/>
          <a:p>
            <a:r>
              <a:rPr lang="en-US" dirty="0"/>
              <a:t>Let n get bigger</a:t>
            </a:r>
            <a:r>
              <a:rPr lang="mr-IN" dirty="0"/>
              <a:t>…</a:t>
            </a:r>
            <a:endParaRPr lang="en-US" dirty="0"/>
          </a:p>
        </p:txBody>
      </p:sp>
      <p:pic>
        <p:nvPicPr>
          <p:cNvPr id="29" name="Picture 28">
            <a:extLst>
              <a:ext uri="{FF2B5EF4-FFF2-40B4-BE49-F238E27FC236}">
                <a16:creationId xmlns:a16="http://schemas.microsoft.com/office/drawing/2014/main" id="{88227E3C-0099-204E-8A03-74AFAC16F3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748" y="5110476"/>
            <a:ext cx="1601442" cy="1201082"/>
          </a:xfrm>
          <a:prstGeom prst="rect">
            <a:avLst/>
          </a:prstGeom>
        </p:spPr>
      </p:pic>
      <p:pic>
        <p:nvPicPr>
          <p:cNvPr id="30" name="Picture 29">
            <a:extLst>
              <a:ext uri="{FF2B5EF4-FFF2-40B4-BE49-F238E27FC236}">
                <a16:creationId xmlns:a16="http://schemas.microsoft.com/office/drawing/2014/main" id="{A3775767-2F72-784A-B04A-12BCE40846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2009" y="1879426"/>
            <a:ext cx="924848" cy="1437437"/>
          </a:xfrm>
          <a:prstGeom prst="rect">
            <a:avLst/>
          </a:prstGeom>
        </p:spPr>
      </p:pic>
      <p:pic>
        <p:nvPicPr>
          <p:cNvPr id="31" name="Picture 30">
            <a:extLst>
              <a:ext uri="{FF2B5EF4-FFF2-40B4-BE49-F238E27FC236}">
                <a16:creationId xmlns:a16="http://schemas.microsoft.com/office/drawing/2014/main" id="{17398791-3EA2-AD41-98D4-D8DCF3B02E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392" y="3643499"/>
            <a:ext cx="1163339" cy="1172357"/>
          </a:xfrm>
          <a:prstGeom prst="rect">
            <a:avLst/>
          </a:prstGeom>
        </p:spPr>
      </p:pic>
      <p:cxnSp>
        <p:nvCxnSpPr>
          <p:cNvPr id="32" name="Straight Connector 31">
            <a:extLst>
              <a:ext uri="{FF2B5EF4-FFF2-40B4-BE49-F238E27FC236}">
                <a16:creationId xmlns:a16="http://schemas.microsoft.com/office/drawing/2014/main" id="{FCC173C3-E97B-B54A-B500-A99FCA4D5F6F}"/>
              </a:ext>
            </a:extLst>
          </p:cNvPr>
          <p:cNvCxnSpPr>
            <a:cxnSpLocks/>
          </p:cNvCxnSpPr>
          <p:nvPr/>
        </p:nvCxnSpPr>
        <p:spPr>
          <a:xfrm flipH="1" flipV="1">
            <a:off x="1716780" y="2623052"/>
            <a:ext cx="2495002" cy="32796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236817-A44B-DB47-BB4E-4D26CD26BC95}"/>
              </a:ext>
            </a:extLst>
          </p:cNvPr>
          <p:cNvCxnSpPr>
            <a:cxnSpLocks/>
          </p:cNvCxnSpPr>
          <p:nvPr/>
        </p:nvCxnSpPr>
        <p:spPr>
          <a:xfrm flipH="1" flipV="1">
            <a:off x="1826538" y="4058476"/>
            <a:ext cx="4269462" cy="2918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EB7367-DE7B-A747-92AA-9D77FD7691D3}"/>
              </a:ext>
            </a:extLst>
          </p:cNvPr>
          <p:cNvCxnSpPr>
            <a:cxnSpLocks/>
          </p:cNvCxnSpPr>
          <p:nvPr/>
        </p:nvCxnSpPr>
        <p:spPr>
          <a:xfrm flipH="1">
            <a:off x="2403567" y="5247606"/>
            <a:ext cx="2431669" cy="253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01F459A-FBE8-8245-9B8D-0682C199A349}"/>
                  </a:ext>
                </a:extLst>
              </p:cNvPr>
              <p:cNvSpPr txBox="1"/>
              <p:nvPr/>
            </p:nvSpPr>
            <p:spPr>
              <a:xfrm>
                <a:off x="238498" y="5247606"/>
                <a:ext cx="11259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.0063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m:oMathPara>
                </a14:m>
                <a:endParaRPr lang="en-US" dirty="0"/>
              </a:p>
            </p:txBody>
          </p:sp>
        </mc:Choice>
        <mc:Fallback xmlns="">
          <p:sp>
            <p:nvSpPr>
              <p:cNvPr id="36" name="TextBox 35">
                <a:extLst>
                  <a:ext uri="{FF2B5EF4-FFF2-40B4-BE49-F238E27FC236}">
                    <a16:creationId xmlns:a16="http://schemas.microsoft.com/office/drawing/2014/main" id="{301F459A-FBE8-8245-9B8D-0682C199A349}"/>
                  </a:ext>
                </a:extLst>
              </p:cNvPr>
              <p:cNvSpPr txBox="1">
                <a:spLocks noRot="1" noChangeAspect="1" noMove="1" noResize="1" noEditPoints="1" noAdjustHandles="1" noChangeArrowheads="1" noChangeShapeType="1" noTextEdit="1"/>
              </p:cNvSpPr>
              <p:nvPr/>
            </p:nvSpPr>
            <p:spPr>
              <a:xfrm>
                <a:off x="238498" y="5247606"/>
                <a:ext cx="1125935" cy="369332"/>
              </a:xfrm>
              <a:prstGeom prst="rect">
                <a:avLst/>
              </a:prstGeom>
              <a:blipFill>
                <a:blip r:embed="rId8"/>
                <a:stretch>
                  <a:fillRect r="-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7F08179-54A5-F24D-9735-B0679ABDF813}"/>
                  </a:ext>
                </a:extLst>
              </p:cNvPr>
              <p:cNvSpPr txBox="1"/>
              <p:nvPr/>
            </p:nvSpPr>
            <p:spPr>
              <a:xfrm>
                <a:off x="3543" y="3336929"/>
                <a:ext cx="1657697" cy="524439"/>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1.6</m:t>
                            </m:r>
                          </m:sup>
                        </m:sSup>
                      </m:num>
                      <m:den>
                        <m:r>
                          <a:rPr lang="en-US" b="0" i="1" smtClean="0">
                            <a:latin typeface="Cambria Math" panose="02040503050406030204" pitchFamily="18" charset="0"/>
                          </a:rPr>
                          <m:t>10</m:t>
                        </m:r>
                      </m:den>
                    </m:f>
                    <m:r>
                      <a:rPr lang="en-US" b="0" i="1" smtClean="0">
                        <a:latin typeface="Cambria Math" panose="02040503050406030204" pitchFamily="18" charset="0"/>
                      </a:rPr>
                      <m:t>+100</m:t>
                    </m:r>
                  </m:oMath>
                </a14:m>
                <a:r>
                  <a:rPr lang="en-US" dirty="0"/>
                  <a:t> </a:t>
                </a:r>
              </a:p>
            </p:txBody>
          </p:sp>
        </mc:Choice>
        <mc:Fallback xmlns="">
          <p:sp>
            <p:nvSpPr>
              <p:cNvPr id="37" name="TextBox 36">
                <a:extLst>
                  <a:ext uri="{FF2B5EF4-FFF2-40B4-BE49-F238E27FC236}">
                    <a16:creationId xmlns:a16="http://schemas.microsoft.com/office/drawing/2014/main" id="{B7F08179-54A5-F24D-9735-B0679ABDF813}"/>
                  </a:ext>
                </a:extLst>
              </p:cNvPr>
              <p:cNvSpPr txBox="1">
                <a:spLocks noRot="1" noChangeAspect="1" noMove="1" noResize="1" noEditPoints="1" noAdjustHandles="1" noChangeArrowheads="1" noChangeShapeType="1" noTextEdit="1"/>
              </p:cNvSpPr>
              <p:nvPr/>
            </p:nvSpPr>
            <p:spPr>
              <a:xfrm>
                <a:off x="3543" y="3336929"/>
                <a:ext cx="1657697" cy="524439"/>
              </a:xfrm>
              <a:prstGeom prst="rect">
                <a:avLst/>
              </a:prstGeom>
              <a:blipFill>
                <a:blip r:embed="rId9"/>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2511313-95D8-8847-A1D6-F982995EB6EB}"/>
              </a:ext>
            </a:extLst>
          </p:cNvPr>
          <p:cNvSpPr txBox="1"/>
          <p:nvPr/>
        </p:nvSpPr>
        <p:spPr>
          <a:xfrm rot="16200000">
            <a:off x="1810419" y="3229313"/>
            <a:ext cx="1415765" cy="307777"/>
          </a:xfrm>
          <a:prstGeom prst="rect">
            <a:avLst/>
          </a:prstGeom>
          <a:noFill/>
        </p:spPr>
        <p:txBody>
          <a:bodyPr wrap="square" rtlCol="0">
            <a:spAutoFit/>
          </a:bodyPr>
          <a:lstStyle/>
          <a:p>
            <a:r>
              <a:rPr lang="en-US" sz="1400" dirty="0"/>
              <a:t>Time (</a:t>
            </a:r>
            <a:r>
              <a:rPr lang="en-US" sz="1400" dirty="0" err="1"/>
              <a:t>ms</a:t>
            </a:r>
            <a:r>
              <a:rPr lang="en-US" sz="1400" dirty="0"/>
              <a:t>)</a:t>
            </a:r>
          </a:p>
        </p:txBody>
      </p:sp>
      <p:sp>
        <p:nvSpPr>
          <p:cNvPr id="13" name="TextBox 12">
            <a:extLst>
              <a:ext uri="{FF2B5EF4-FFF2-40B4-BE49-F238E27FC236}">
                <a16:creationId xmlns:a16="http://schemas.microsoft.com/office/drawing/2014/main" id="{87915C72-0AA0-4449-8604-91B92D0DDD9B}"/>
              </a:ext>
            </a:extLst>
          </p:cNvPr>
          <p:cNvSpPr txBox="1"/>
          <p:nvPr/>
        </p:nvSpPr>
        <p:spPr>
          <a:xfrm>
            <a:off x="5675868" y="5616938"/>
            <a:ext cx="2762738" cy="307777"/>
          </a:xfrm>
          <a:prstGeom prst="rect">
            <a:avLst/>
          </a:prstGeom>
          <a:solidFill>
            <a:schemeClr val="bg1"/>
          </a:solidFill>
        </p:spPr>
        <p:txBody>
          <a:bodyPr wrap="square" rtlCol="0">
            <a:spAutoFit/>
          </a:bodyPr>
          <a:lstStyle/>
          <a:p>
            <a:r>
              <a:rPr lang="en-US" sz="1400" dirty="0"/>
              <a:t>Wizard’s algorithm</a:t>
            </a:r>
          </a:p>
        </p:txBody>
      </p:sp>
    </p:spTree>
    <p:extLst>
      <p:ext uri="{BB962C8B-B14F-4D97-AF65-F5344CB8AC3E}">
        <p14:creationId xmlns:p14="http://schemas.microsoft.com/office/powerpoint/2010/main" val="1012090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19FB-2F19-1641-B328-665133DE1F7B}"/>
              </a:ext>
            </a:extLst>
          </p:cNvPr>
          <p:cNvSpPr>
            <a:spLocks noGrp="1"/>
          </p:cNvSpPr>
          <p:nvPr>
            <p:ph type="title"/>
          </p:nvPr>
        </p:nvSpPr>
        <p:spPr/>
        <p:txBody>
          <a:bodyPr/>
          <a:lstStyle/>
          <a:p>
            <a:r>
              <a:rPr lang="en-US" dirty="0"/>
              <a:t>Take-away</a:t>
            </a:r>
          </a:p>
        </p:txBody>
      </p:sp>
      <p:sp>
        <p:nvSpPr>
          <p:cNvPr id="3" name="Content Placeholder 2">
            <a:extLst>
              <a:ext uri="{FF2B5EF4-FFF2-40B4-BE49-F238E27FC236}">
                <a16:creationId xmlns:a16="http://schemas.microsoft.com/office/drawing/2014/main" id="{3F7B57F7-33A1-9145-88A8-40B9A450F80C}"/>
              </a:ext>
            </a:extLst>
          </p:cNvPr>
          <p:cNvSpPr>
            <a:spLocks noGrp="1"/>
          </p:cNvSpPr>
          <p:nvPr>
            <p:ph idx="1"/>
          </p:nvPr>
        </p:nvSpPr>
        <p:spPr/>
        <p:txBody>
          <a:bodyPr/>
          <a:lstStyle/>
          <a:p>
            <a:r>
              <a:rPr lang="en-US" dirty="0"/>
              <a:t>An algorithm that runs in time O(n</a:t>
            </a:r>
            <a:r>
              <a:rPr lang="en-US" baseline="30000" dirty="0"/>
              <a:t>1.6</a:t>
            </a:r>
            <a:r>
              <a:rPr lang="en-US" dirty="0"/>
              <a:t>) is “better” than an algorithm that runs in time O(n</a:t>
            </a:r>
            <a:r>
              <a:rPr lang="en-US" baseline="30000" dirty="0"/>
              <a:t>2</a:t>
            </a:r>
            <a:r>
              <a:rPr lang="en-US" dirty="0"/>
              <a:t>).</a:t>
            </a:r>
          </a:p>
          <a:p>
            <a:endParaRPr lang="en-US" dirty="0"/>
          </a:p>
          <a:p>
            <a:endParaRPr lang="en-US" dirty="0"/>
          </a:p>
          <a:p>
            <a:r>
              <a:rPr lang="en-US" dirty="0"/>
              <a:t>So the question is…</a:t>
            </a:r>
          </a:p>
        </p:txBody>
      </p:sp>
    </p:spTree>
    <p:extLst>
      <p:ext uri="{BB962C8B-B14F-4D97-AF65-F5344CB8AC3E}">
        <p14:creationId xmlns:p14="http://schemas.microsoft.com/office/powerpoint/2010/main" val="36388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do better?</a:t>
            </a:r>
          </a:p>
        </p:txBody>
      </p:sp>
      <p:sp>
        <p:nvSpPr>
          <p:cNvPr id="11" name="Freeform 10"/>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1" idx="0"/>
          </p:cNvCxnSpPr>
          <p:nvPr/>
        </p:nvCxnSpPr>
        <p:spPr>
          <a:xfrm>
            <a:off x="1282889" y="5882185"/>
            <a:ext cx="5486401" cy="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698229" y="1359730"/>
                <a:ext cx="4123459" cy="830997"/>
              </a:xfrm>
              <a:prstGeom prst="rect">
                <a:avLst/>
              </a:prstGeom>
              <a:noFill/>
            </p:spPr>
            <p:txBody>
              <a:bodyPr wrap="square" rtlCol="0">
                <a:spAutoFit/>
              </a:bodyPr>
              <a:lstStyle/>
              <a:p>
                <a:r>
                  <a:rPr lang="en-US" sz="2400" dirty="0">
                    <a:solidFill>
                      <a:srgbClr val="FF0000"/>
                    </a:solidFill>
                  </a:rPr>
                  <a:t>Can we multiply n-digit integers faster than </a:t>
                </a:r>
                <a14:m>
                  <m:oMath xmlns:m="http://schemas.openxmlformats.org/officeDocument/2006/math">
                    <m:r>
                      <a:rPr lang="en-US" sz="2400" b="0" i="1" smtClean="0">
                        <a:solidFill>
                          <a:srgbClr val="FF0000"/>
                        </a:solidFill>
                        <a:latin typeface="Cambria Math" panose="02040503050406030204" pitchFamily="18" charset="0"/>
                      </a:rPr>
                      <m:t>𝑂</m:t>
                    </m:r>
                    <m:d>
                      <m:dPr>
                        <m:ctrlPr>
                          <a:rPr lang="en-US" sz="2400" b="0" i="1" smtClean="0">
                            <a:solidFill>
                              <a:srgbClr val="FF0000"/>
                            </a:solidFill>
                            <a:latin typeface="Cambria Math" panose="02040503050406030204" pitchFamily="18" charset="0"/>
                          </a:rPr>
                        </m:ctrlPr>
                      </m:dPr>
                      <m:e>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𝑛</m:t>
                            </m:r>
                          </m:e>
                          <m:sup>
                            <m:r>
                              <a:rPr lang="en-US" sz="2400" b="0" i="1" smtClean="0">
                                <a:solidFill>
                                  <a:srgbClr val="FF0000"/>
                                </a:solidFill>
                                <a:latin typeface="Cambria Math" panose="02040503050406030204" pitchFamily="18" charset="0"/>
                              </a:rPr>
                              <m:t>2</m:t>
                            </m:r>
                          </m:sup>
                        </m:sSup>
                      </m:e>
                    </m:d>
                  </m:oMath>
                </a14:m>
                <a:r>
                  <a:rPr lang="en-US" sz="2400" dirty="0">
                    <a:solidFill>
                      <a:srgbClr val="FF0000"/>
                    </a:solidFill>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698229" y="1359730"/>
                <a:ext cx="4123459" cy="830997"/>
              </a:xfrm>
              <a:prstGeom prst="rect">
                <a:avLst/>
              </a:prstGeom>
              <a:blipFill>
                <a:blip r:embed="rId5"/>
                <a:stretch>
                  <a:fillRect l="-2154" t="-4545" r="-3077" b="-15152"/>
                </a:stretch>
              </a:blipFill>
            </p:spPr>
            <p:txBody>
              <a:bodyPr/>
              <a:lstStyle/>
              <a:p>
                <a:r>
                  <a:rPr lang="en-US">
                    <a:noFill/>
                  </a:rPr>
                  <a:t> </a:t>
                </a:r>
              </a:p>
            </p:txBody>
          </p:sp>
        </mc:Fallback>
      </mc:AlternateContent>
    </p:spTree>
    <p:extLst>
      <p:ext uri="{BB962C8B-B14F-4D97-AF65-F5344CB8AC3E}">
        <p14:creationId xmlns:p14="http://schemas.microsoft.com/office/powerpoint/2010/main" val="1250201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Let’s dig into our algorithmic toolkit</a:t>
            </a:r>
            <a:r>
              <a:rPr lang="mr-IN" sz="4000" dirty="0"/>
              <a:t>…</a:t>
            </a:r>
            <a:endParaRPr lang="en-US" sz="4000" dirty="0"/>
          </a:p>
        </p:txBody>
      </p:sp>
      <p:pic>
        <p:nvPicPr>
          <p:cNvPr id="4" name="Picture 3"/>
          <p:cNvPicPr>
            <a:picLocks noChangeAspect="1"/>
          </p:cNvPicPr>
          <p:nvPr/>
        </p:nvPicPr>
        <p:blipFill>
          <a:blip r:embed="rId3"/>
          <a:stretch>
            <a:fillRect/>
          </a:stretch>
        </p:blipFill>
        <p:spPr>
          <a:xfrm>
            <a:off x="2444750" y="2038038"/>
            <a:ext cx="4254500" cy="4191000"/>
          </a:xfrm>
          <a:prstGeom prst="rect">
            <a:avLst/>
          </a:prstGeom>
        </p:spPr>
      </p:pic>
    </p:spTree>
    <p:extLst>
      <p:ext uri="{BB962C8B-B14F-4D97-AF65-F5344CB8AC3E}">
        <p14:creationId xmlns:p14="http://schemas.microsoft.com/office/powerpoint/2010/main" val="991929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Divide and conquer</a:t>
            </a:r>
          </a:p>
        </p:txBody>
      </p:sp>
      <p:sp>
        <p:nvSpPr>
          <p:cNvPr id="3" name="Content Placeholder 2"/>
          <p:cNvSpPr>
            <a:spLocks noGrp="1"/>
          </p:cNvSpPr>
          <p:nvPr>
            <p:ph idx="1"/>
          </p:nvPr>
        </p:nvSpPr>
        <p:spPr>
          <a:xfrm>
            <a:off x="628647" y="1100598"/>
            <a:ext cx="7886701" cy="576381"/>
          </a:xfrm>
        </p:spPr>
        <p:txBody>
          <a:bodyPr/>
          <a:lstStyle/>
          <a:p>
            <a:pPr marL="0" indent="0">
              <a:buNone/>
            </a:pPr>
            <a:r>
              <a:rPr lang="en-US" dirty="0">
                <a:solidFill>
                  <a:schemeClr val="accent1"/>
                </a:solidFill>
              </a:rPr>
              <a:t>Break problem up into smaller (easier) sub-problems</a:t>
            </a:r>
          </a:p>
        </p:txBody>
      </p:sp>
      <p:sp>
        <p:nvSpPr>
          <p:cNvPr id="4" name="Oval 3"/>
          <p:cNvSpPr/>
          <p:nvPr/>
        </p:nvSpPr>
        <p:spPr>
          <a:xfrm>
            <a:off x="2531589" y="2017598"/>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3944327"/>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390687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Oval 10"/>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cxnSp>
        <p:nvCxnSpPr>
          <p:cNvPr id="14" name="Straight Connector 13"/>
          <p:cNvCxnSpPr/>
          <p:nvPr/>
        </p:nvCxnSpPr>
        <p:spPr>
          <a:xfrm>
            <a:off x="5498662" y="3196747"/>
            <a:ext cx="1168198" cy="7821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46218" y="3169147"/>
            <a:ext cx="978332" cy="79286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0"/>
          </p:cNvCxnSpPr>
          <p:nvPr/>
        </p:nvCxnSpPr>
        <p:spPr>
          <a:xfrm flipH="1">
            <a:off x="1274617" y="4853558"/>
            <a:ext cx="398358" cy="979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303819" y="4853558"/>
            <a:ext cx="377778" cy="10203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1" idx="0"/>
          </p:cNvCxnSpPr>
          <p:nvPr/>
        </p:nvCxnSpPr>
        <p:spPr>
          <a:xfrm>
            <a:off x="7453745" y="4816103"/>
            <a:ext cx="412018"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73521" y="4816103"/>
            <a:ext cx="527583" cy="10166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78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56" y="297622"/>
            <a:ext cx="7886700" cy="729383"/>
          </a:xfrm>
        </p:spPr>
        <p:txBody>
          <a:bodyPr>
            <a:normAutofit/>
          </a:bodyPr>
          <a:lstStyle/>
          <a:p>
            <a:r>
              <a:rPr lang="en-US" sz="4000" dirty="0"/>
              <a:t>Divide and conquer for multiplication</a:t>
            </a:r>
          </a:p>
        </p:txBody>
      </p:sp>
      <mc:AlternateContent xmlns:mc="http://schemas.openxmlformats.org/markup-compatibility/2006" xmlns:a14="http://schemas.microsoft.com/office/drawing/2010/main">
        <mc:Choice Requires="a14">
          <p:sp>
            <p:nvSpPr>
              <p:cNvPr id="9" name="TextBox 8"/>
              <p:cNvSpPr txBox="1"/>
              <p:nvPr/>
            </p:nvSpPr>
            <p:spPr>
              <a:xfrm>
                <a:off x="271302" y="2719627"/>
                <a:ext cx="1875513" cy="430887"/>
              </a:xfrm>
              <a:prstGeom prst="rect">
                <a:avLst/>
              </a:prstGeom>
              <a:noFill/>
            </p:spPr>
            <p:txBody>
              <a:bodyPr wrap="none" lIns="0" tIns="0" rIns="0" bIns="0" rtlCol="0">
                <a:spAutoFit/>
              </a:bodyPr>
              <a:lstStyle/>
              <a:p>
                <a:r>
                  <a:rPr lang="en-US" sz="2800" b="0" dirty="0"/>
                  <a:t>1234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b="0" dirty="0"/>
                  <a:t>5678</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71302" y="2719627"/>
                <a:ext cx="1875513" cy="430887"/>
              </a:xfrm>
              <a:prstGeom prst="rect">
                <a:avLst/>
              </a:prstGeom>
              <a:blipFill rotWithShape="0">
                <a:blip r:embed="rId3"/>
                <a:stretch>
                  <a:fillRect l="-11726" t="-23944" r="-8795" b="-50704"/>
                </a:stretch>
              </a:blipFill>
            </p:spPr>
            <p:txBody>
              <a:bodyPr/>
              <a:lstStyle/>
              <a:p>
                <a:r>
                  <a:rPr lang="en-US">
                    <a:noFill/>
                  </a:rPr>
                  <a:t> </a:t>
                </a:r>
              </a:p>
            </p:txBody>
          </p:sp>
        </mc:Fallback>
      </mc:AlternateContent>
      <p:sp>
        <p:nvSpPr>
          <p:cNvPr id="11" name="TextBox 10"/>
          <p:cNvSpPr txBox="1"/>
          <p:nvPr/>
        </p:nvSpPr>
        <p:spPr>
          <a:xfrm>
            <a:off x="328256" y="1305453"/>
            <a:ext cx="3124638" cy="523220"/>
          </a:xfrm>
          <a:prstGeom prst="rect">
            <a:avLst/>
          </a:prstGeom>
          <a:noFill/>
        </p:spPr>
        <p:txBody>
          <a:bodyPr wrap="none" rtlCol="0">
            <a:spAutoFit/>
          </a:bodyPr>
          <a:lstStyle/>
          <a:p>
            <a:r>
              <a:rPr lang="en-US" sz="2800" dirty="0"/>
              <a:t>Break up an integer:</a:t>
            </a:r>
          </a:p>
        </p:txBody>
      </p:sp>
      <mc:AlternateContent xmlns:mc="http://schemas.openxmlformats.org/markup-compatibility/2006" xmlns:a14="http://schemas.microsoft.com/office/drawing/2010/main">
        <mc:Choice Requires="a14">
          <p:sp>
            <p:nvSpPr>
              <p:cNvPr id="12" name="TextBox 11"/>
              <p:cNvSpPr txBox="1"/>
              <p:nvPr/>
            </p:nvSpPr>
            <p:spPr>
              <a:xfrm>
                <a:off x="890301" y="2039617"/>
                <a:ext cx="2952731" cy="430887"/>
              </a:xfrm>
              <a:prstGeom prst="rect">
                <a:avLst/>
              </a:prstGeom>
              <a:noFill/>
            </p:spPr>
            <p:txBody>
              <a:bodyPr wrap="none" lIns="0" tIns="0" rIns="0" bIns="0" rtlCol="0">
                <a:spAutoFit/>
              </a:bodyPr>
              <a:lstStyle/>
              <a:p>
                <a:r>
                  <a:rPr lang="en-US" sz="2800" dirty="0"/>
                  <a:t>1234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a:t>
                </a:r>
              </a:p>
            </p:txBody>
          </p:sp>
        </mc:Choice>
        <mc:Fallback xmlns="">
          <p:sp>
            <p:nvSpPr>
              <p:cNvPr id="12" name="TextBox 11"/>
              <p:cNvSpPr txBox="1">
                <a:spLocks noRot="1" noChangeAspect="1" noMove="1" noResize="1" noEditPoints="1" noAdjustHandles="1" noChangeArrowheads="1" noChangeShapeType="1" noTextEdit="1"/>
              </p:cNvSpPr>
              <p:nvPr/>
            </p:nvSpPr>
            <p:spPr>
              <a:xfrm>
                <a:off x="890301" y="2039617"/>
                <a:ext cx="2952731" cy="430887"/>
              </a:xfrm>
              <a:prstGeom prst="rect">
                <a:avLst/>
              </a:prstGeom>
              <a:blipFill rotWithShape="0">
                <a:blip r:embed="rId4"/>
                <a:stretch>
                  <a:fillRect l="-7231" t="-24286" r="-6405"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8256" y="3150514"/>
                <a:ext cx="8823249" cy="954107"/>
              </a:xfrm>
              <a:prstGeom prst="rect">
                <a:avLst/>
              </a:prstGeom>
              <a:noFill/>
            </p:spPr>
            <p:txBody>
              <a:bodyPr wrap="none" rtlCol="0">
                <a:spAutoFit/>
              </a:bodyPr>
              <a:lstStyle/>
              <a:p>
                <a:r>
                  <a:rPr lang="en-US" sz="2800" dirty="0"/>
                  <a:t>= ( 12</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+ 34 ) ( 56</a:t>
                </a:r>
                <a14:m>
                  <m:oMath xmlns:m="http://schemas.openxmlformats.org/officeDocument/2006/math">
                    <m:r>
                      <a:rPr lang="en-US" sz="2800" i="1">
                        <a:latin typeface="Cambria Math" charset="0"/>
                        <a:ea typeface="Cambria Math" charset="0"/>
                        <a:cs typeface="Cambria Math" charset="0"/>
                      </a:rPr>
                      <m:t>×</m:t>
                    </m:r>
                  </m:oMath>
                </a14:m>
                <a:r>
                  <a:rPr lang="en-US" sz="2800" dirty="0">
                    <a:solidFill>
                      <a:schemeClr val="accent1"/>
                    </a:solidFill>
                  </a:rPr>
                  <a:t>100</a:t>
                </a:r>
                <a:r>
                  <a:rPr lang="en-US" sz="2800" dirty="0"/>
                  <a:t> + 78 )</a:t>
                </a:r>
              </a:p>
              <a:p>
                <a:r>
                  <a:rPr lang="en-US" sz="2800" dirty="0"/>
                  <a:t>=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56 )</a:t>
                </a:r>
                <a:r>
                  <a:rPr lang="en-US" sz="2800" dirty="0">
                    <a:solidFill>
                      <a:schemeClr val="accent1"/>
                    </a:solidFill>
                  </a:rPr>
                  <a:t>10000</a:t>
                </a:r>
                <a:r>
                  <a:rPr lang="en-US" sz="2800" dirty="0"/>
                  <a:t> + ( 34</a:t>
                </a:r>
                <a14:m>
                  <m:oMath xmlns:m="http://schemas.openxmlformats.org/officeDocument/2006/math">
                    <m:r>
                      <a:rPr lang="en-US" sz="2800" i="1" smtClean="0">
                        <a:latin typeface="Cambria Math" charset="0"/>
                      </a:rPr>
                      <m:t> </m:t>
                    </m:r>
                    <m:r>
                      <a:rPr lang="en-US" sz="2800" i="1">
                        <a:latin typeface="Cambria Math" charset="0"/>
                        <a:ea typeface="Cambria Math" charset="0"/>
                        <a:cs typeface="Cambria Math" charset="0"/>
                      </a:rPr>
                      <m:t>×</m:t>
                    </m:r>
                    <m:r>
                      <a:rPr lang="en-US" sz="2800" i="1" smtClean="0">
                        <a:latin typeface="Cambria Math" charset="0"/>
                        <a:ea typeface="Cambria Math" charset="0"/>
                        <a:cs typeface="Cambria Math" charset="0"/>
                      </a:rPr>
                      <m:t> </m:t>
                    </m:r>
                  </m:oMath>
                </a14:m>
                <a:r>
                  <a:rPr lang="en-US" sz="2800" dirty="0"/>
                  <a:t>56  +  12</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r>
                  <a:rPr lang="en-US" sz="2800" dirty="0">
                    <a:solidFill>
                      <a:schemeClr val="accent1"/>
                    </a:solidFill>
                  </a:rPr>
                  <a:t>100</a:t>
                </a:r>
                <a:r>
                  <a:rPr lang="en-US" sz="2800" dirty="0"/>
                  <a:t> + ( 34</a:t>
                </a:r>
                <a14:m>
                  <m:oMath xmlns:m="http://schemas.openxmlformats.org/officeDocument/2006/math">
                    <m:r>
                      <a:rPr lang="en-US" sz="2800" i="1">
                        <a:latin typeface="Cambria Math" charset="0"/>
                      </a:rPr>
                      <m:t> </m:t>
                    </m:r>
                    <m:r>
                      <a:rPr lang="en-US" sz="2800" i="1">
                        <a:latin typeface="Cambria Math" charset="0"/>
                        <a:ea typeface="Cambria Math" charset="0"/>
                        <a:cs typeface="Cambria Math" charset="0"/>
                      </a:rPr>
                      <m:t>× </m:t>
                    </m:r>
                  </m:oMath>
                </a14:m>
                <a:r>
                  <a:rPr lang="en-US" sz="2800" dirty="0"/>
                  <a:t>78 )</a:t>
                </a:r>
              </a:p>
            </p:txBody>
          </p:sp>
        </mc:Choice>
        <mc:Fallback xmlns="">
          <p:sp>
            <p:nvSpPr>
              <p:cNvPr id="13" name="TextBox 12"/>
              <p:cNvSpPr txBox="1">
                <a:spLocks noRot="1" noChangeAspect="1" noMove="1" noResize="1" noEditPoints="1" noAdjustHandles="1" noChangeArrowheads="1" noChangeShapeType="1" noTextEdit="1"/>
              </p:cNvSpPr>
              <p:nvPr/>
            </p:nvSpPr>
            <p:spPr>
              <a:xfrm>
                <a:off x="328256" y="3150514"/>
                <a:ext cx="8823249" cy="954107"/>
              </a:xfrm>
              <a:prstGeom prst="rect">
                <a:avLst/>
              </a:prstGeom>
              <a:blipFill rotWithShape="0">
                <a:blip r:embed="rId5"/>
                <a:stretch>
                  <a:fillRect l="-1451" t="-6410" r="-415" b="-17949"/>
                </a:stretch>
              </a:blipFill>
            </p:spPr>
            <p:txBody>
              <a:bodyPr/>
              <a:lstStyle/>
              <a:p>
                <a:r>
                  <a:rPr lang="en-US">
                    <a:noFill/>
                  </a:rPr>
                  <a:t> </a:t>
                </a:r>
              </a:p>
            </p:txBody>
          </p:sp>
        </mc:Fallback>
      </mc:AlternateContent>
      <p:sp>
        <p:nvSpPr>
          <p:cNvPr id="14" name="Right Brace 13"/>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sp>
        <p:nvSpPr>
          <p:cNvPr id="20" name="Oval 19"/>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sp>
        <p:nvSpPr>
          <p:cNvPr id="21" name="Oval 20"/>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sp>
        <p:nvSpPr>
          <p:cNvPr id="22" name="Oval 21"/>
          <p:cNvSpPr/>
          <p:nvPr/>
        </p:nvSpPr>
        <p:spPr>
          <a:xfrm>
            <a:off x="7815435" y="4482491"/>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sp>
        <p:nvSpPr>
          <p:cNvPr id="23" name="TextBox 22"/>
          <p:cNvSpPr txBox="1"/>
          <p:nvPr/>
        </p:nvSpPr>
        <p:spPr>
          <a:xfrm>
            <a:off x="814559" y="5874441"/>
            <a:ext cx="2664512" cy="461665"/>
          </a:xfrm>
          <a:prstGeom prst="rect">
            <a:avLst/>
          </a:prstGeom>
          <a:noFill/>
        </p:spPr>
        <p:txBody>
          <a:bodyPr wrap="none" rtlCol="0">
            <a:spAutoFit/>
          </a:bodyPr>
          <a:lstStyle/>
          <a:p>
            <a:r>
              <a:rPr lang="en-US" sz="2400" dirty="0"/>
              <a:t>One 4-digit multiply</a:t>
            </a:r>
          </a:p>
        </p:txBody>
      </p:sp>
      <p:sp>
        <p:nvSpPr>
          <p:cNvPr id="24" name="TextBox 23"/>
          <p:cNvSpPr txBox="1"/>
          <p:nvPr/>
        </p:nvSpPr>
        <p:spPr>
          <a:xfrm>
            <a:off x="5668957" y="5846616"/>
            <a:ext cx="2918619" cy="461665"/>
          </a:xfrm>
          <a:prstGeom prst="rect">
            <a:avLst/>
          </a:prstGeom>
          <a:noFill/>
        </p:spPr>
        <p:txBody>
          <a:bodyPr wrap="none" rtlCol="0">
            <a:spAutoFit/>
          </a:bodyPr>
          <a:lstStyle/>
          <a:p>
            <a:r>
              <a:rPr lang="en-US" sz="2400" dirty="0"/>
              <a:t>Four 2-digit multiplies</a:t>
            </a:r>
          </a:p>
        </p:txBody>
      </p:sp>
      <p:sp>
        <p:nvSpPr>
          <p:cNvPr id="25" name="Right Arrow 24"/>
          <p:cNvSpPr/>
          <p:nvPr/>
        </p:nvSpPr>
        <p:spPr>
          <a:xfrm>
            <a:off x="3951207" y="5846616"/>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p:bldP spid="14" grpId="0" animBg="1"/>
      <p:bldP spid="15" grpId="0" animBg="1"/>
      <p:bldP spid="16" grpId="0" animBg="1"/>
      <p:bldP spid="17" grpId="0" animBg="1"/>
      <p:bldP spid="19" grpId="0" animBg="1"/>
      <p:bldP spid="20" grpId="0" animBg="1"/>
      <p:bldP spid="21" grpId="0" animBg="1"/>
      <p:bldP spid="22" grpId="0" animBg="1"/>
      <p:bldP spid="23" grpId="0"/>
      <p:bldP spid="24" grpId="0"/>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07919" y="1177636"/>
            <a:ext cx="8698886" cy="1676400"/>
          </a:xfrm>
          <a:prstGeom prst="roundRect">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8256" y="34044"/>
            <a:ext cx="7886700" cy="886199"/>
          </a:xfrm>
        </p:spPr>
        <p:txBody>
          <a:bodyPr>
            <a:normAutofit/>
          </a:bodyPr>
          <a:lstStyle/>
          <a:p>
            <a:r>
              <a:rPr lang="en-US" sz="4000" dirty="0"/>
              <a:t>More generally</a:t>
            </a:r>
          </a:p>
        </p:txBody>
      </p:sp>
      <p:grpSp>
        <p:nvGrpSpPr>
          <p:cNvPr id="26" name="Group 25"/>
          <p:cNvGrpSpPr/>
          <p:nvPr/>
        </p:nvGrpSpPr>
        <p:grpSpPr>
          <a:xfrm>
            <a:off x="1615414" y="4393104"/>
            <a:ext cx="1137452" cy="971003"/>
            <a:chOff x="706451" y="4065250"/>
            <a:chExt cx="1440364" cy="1229588"/>
          </a:xfrm>
        </p:grpSpPr>
        <p:sp>
          <p:nvSpPr>
            <p:cNvPr id="8" name="Right Brace 7"/>
            <p:cNvSpPr/>
            <p:nvPr/>
          </p:nvSpPr>
          <p:spPr>
            <a:xfrm rot="5400000">
              <a:off x="1249458" y="3522243"/>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1040562"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1</a:t>
              </a:r>
              <a:endParaRPr lang="en-US" dirty="0">
                <a:solidFill>
                  <a:schemeClr val="accent5"/>
                </a:solidFill>
              </a:endParaRPr>
            </a:p>
          </p:txBody>
        </p:sp>
      </p:grpSp>
      <p:grpSp>
        <p:nvGrpSpPr>
          <p:cNvPr id="27" name="Group 26"/>
          <p:cNvGrpSpPr/>
          <p:nvPr/>
        </p:nvGrpSpPr>
        <p:grpSpPr>
          <a:xfrm>
            <a:off x="3796288" y="4346849"/>
            <a:ext cx="1175471" cy="972721"/>
            <a:chOff x="3452894" y="4051395"/>
            <a:chExt cx="1440364" cy="1243443"/>
          </a:xfrm>
        </p:grpSpPr>
        <p:sp>
          <p:nvSpPr>
            <p:cNvPr id="9" name="Right Brace 8"/>
            <p:cNvSpPr/>
            <p:nvPr/>
          </p:nvSpPr>
          <p:spPr>
            <a:xfrm rot="5400000">
              <a:off x="3995901" y="3508388"/>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3799859"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2</a:t>
              </a:r>
              <a:endParaRPr lang="en-US" dirty="0">
                <a:solidFill>
                  <a:schemeClr val="accent5"/>
                </a:solidFill>
              </a:endParaRPr>
            </a:p>
          </p:txBody>
        </p:sp>
      </p:grpSp>
      <p:grpSp>
        <p:nvGrpSpPr>
          <p:cNvPr id="28" name="Group 27"/>
          <p:cNvGrpSpPr/>
          <p:nvPr/>
        </p:nvGrpSpPr>
        <p:grpSpPr>
          <a:xfrm>
            <a:off x="5221966" y="4368660"/>
            <a:ext cx="1199388" cy="950910"/>
            <a:chOff x="5222392" y="4051394"/>
            <a:chExt cx="1440364" cy="1243444"/>
          </a:xfrm>
        </p:grpSpPr>
        <p:sp>
          <p:nvSpPr>
            <p:cNvPr id="10" name="Right Brace 9"/>
            <p:cNvSpPr/>
            <p:nvPr/>
          </p:nvSpPr>
          <p:spPr>
            <a:xfrm rot="5400000">
              <a:off x="5765399"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5556503" y="4496010"/>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3</a:t>
              </a:r>
              <a:endParaRPr lang="en-US" dirty="0">
                <a:solidFill>
                  <a:schemeClr val="accent5"/>
                </a:solidFill>
              </a:endParaRPr>
            </a:p>
          </p:txBody>
        </p:sp>
      </p:grpSp>
      <p:grpSp>
        <p:nvGrpSpPr>
          <p:cNvPr id="29" name="Group 28"/>
          <p:cNvGrpSpPr/>
          <p:nvPr/>
        </p:nvGrpSpPr>
        <p:grpSpPr>
          <a:xfrm>
            <a:off x="7762900" y="4413197"/>
            <a:ext cx="1143906" cy="923431"/>
            <a:chOff x="7481324" y="4051394"/>
            <a:chExt cx="1440364" cy="1194383"/>
          </a:xfrm>
        </p:grpSpPr>
        <p:sp>
          <p:nvSpPr>
            <p:cNvPr id="11" name="Right Brace 10"/>
            <p:cNvSpPr/>
            <p:nvPr/>
          </p:nvSpPr>
          <p:spPr>
            <a:xfrm rot="5400000">
              <a:off x="8024331" y="3508387"/>
              <a:ext cx="354350" cy="1440364"/>
            </a:xfrm>
            <a:prstGeom prst="rightBrace">
              <a:avLst/>
            </a:prstGeom>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7815435" y="4446949"/>
              <a:ext cx="772141" cy="798828"/>
            </a:xfrm>
            <a:prstGeom prst="ellipse">
              <a:avLst/>
            </a:prstGeom>
            <a:solidFill>
              <a:schemeClr val="bg1"/>
            </a:solid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solidFill>
                </a:rPr>
                <a:t>4</a:t>
              </a:r>
              <a:endParaRPr lang="en-US" dirty="0">
                <a:solidFill>
                  <a:schemeClr val="accent5"/>
                </a:solidFill>
              </a:endParaRPr>
            </a:p>
          </p:txBody>
        </p:sp>
      </p:grpSp>
      <p:sp>
        <p:nvSpPr>
          <p:cNvPr id="16" name="TextBox 15"/>
          <p:cNvSpPr txBox="1"/>
          <p:nvPr/>
        </p:nvSpPr>
        <p:spPr>
          <a:xfrm>
            <a:off x="593525" y="5832877"/>
            <a:ext cx="2664512" cy="461665"/>
          </a:xfrm>
          <a:prstGeom prst="rect">
            <a:avLst/>
          </a:prstGeom>
          <a:noFill/>
        </p:spPr>
        <p:txBody>
          <a:bodyPr wrap="none" rtlCol="0">
            <a:spAutoFit/>
          </a:bodyPr>
          <a:lstStyle/>
          <a:p>
            <a:r>
              <a:rPr lang="en-US" sz="2400" dirty="0"/>
              <a:t>One n-digit multiply</a:t>
            </a:r>
          </a:p>
        </p:txBody>
      </p:sp>
      <p:sp>
        <p:nvSpPr>
          <p:cNvPr id="17" name="TextBox 16"/>
          <p:cNvSpPr txBox="1"/>
          <p:nvPr/>
        </p:nvSpPr>
        <p:spPr>
          <a:xfrm>
            <a:off x="5447923" y="5805052"/>
            <a:ext cx="3385094" cy="461665"/>
          </a:xfrm>
          <a:prstGeom prst="rect">
            <a:avLst/>
          </a:prstGeom>
          <a:noFill/>
        </p:spPr>
        <p:txBody>
          <a:bodyPr wrap="none" rtlCol="0">
            <a:spAutoFit/>
          </a:bodyPr>
          <a:lstStyle/>
          <a:p>
            <a:r>
              <a:rPr lang="en-US" sz="2400" dirty="0"/>
              <a:t>Four (n/2)-digit multiplies</a:t>
            </a:r>
          </a:p>
        </p:txBody>
      </p:sp>
      <p:sp>
        <p:nvSpPr>
          <p:cNvPr id="18" name="Right Arrow 17"/>
          <p:cNvSpPr/>
          <p:nvPr/>
        </p:nvSpPr>
        <p:spPr>
          <a:xfrm>
            <a:off x="3730173" y="5805052"/>
            <a:ext cx="1241586" cy="51731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82142" y="1468025"/>
            <a:ext cx="8259320" cy="964165"/>
            <a:chOff x="328256" y="1080305"/>
            <a:chExt cx="8259320" cy="964165"/>
          </a:xfrm>
        </p:grpSpPr>
        <p:sp>
          <p:nvSpPr>
            <p:cNvPr id="5" name="TextBox 4"/>
            <p:cNvSpPr txBox="1"/>
            <p:nvPr/>
          </p:nvSpPr>
          <p:spPr>
            <a:xfrm>
              <a:off x="328256" y="1080305"/>
              <a:ext cx="4229106" cy="523220"/>
            </a:xfrm>
            <a:prstGeom prst="rect">
              <a:avLst/>
            </a:prstGeom>
            <a:noFill/>
          </p:spPr>
          <p:txBody>
            <a:bodyPr wrap="none" rtlCol="0">
              <a:spAutoFit/>
            </a:bodyPr>
            <a:lstStyle/>
            <a:p>
              <a:r>
                <a:rPr lang="en-US" sz="2800" dirty="0"/>
                <a:t>Break up an n-digit integer:</a:t>
              </a:r>
            </a:p>
          </p:txBody>
        </p:sp>
        <p:pic>
          <p:nvPicPr>
            <p:cNvPr id="23" name="Picture 22"/>
            <p:cNvPicPr>
              <a:picLocks noChangeAspect="1"/>
            </p:cNvPicPr>
            <p:nvPr/>
          </p:nvPicPr>
          <p:blipFill>
            <a:blip r:embed="rId3"/>
            <a:stretch>
              <a:fillRect/>
            </a:stretch>
          </p:blipFill>
          <p:spPr>
            <a:xfrm>
              <a:off x="706451" y="1650414"/>
              <a:ext cx="7881125" cy="394056"/>
            </a:xfrm>
            <a:prstGeom prst="rect">
              <a:avLst/>
            </a:prstGeom>
          </p:spPr>
        </p:pic>
      </p:gr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919" y="3210468"/>
            <a:ext cx="8698886" cy="1094200"/>
          </a:xfrm>
          <a:prstGeom prst="rect">
            <a:avLst/>
          </a:prstGeom>
        </p:spPr>
      </p:pic>
      <p:sp>
        <p:nvSpPr>
          <p:cNvPr id="3" name="TextBox 2"/>
          <p:cNvSpPr txBox="1"/>
          <p:nvPr/>
        </p:nvSpPr>
        <p:spPr>
          <a:xfrm>
            <a:off x="6806697" y="40935"/>
            <a:ext cx="2026320" cy="369332"/>
          </a:xfrm>
          <a:prstGeom prst="rect">
            <a:avLst/>
          </a:prstGeom>
          <a:noFill/>
        </p:spPr>
        <p:txBody>
          <a:bodyPr wrap="square" rtlCol="0">
            <a:spAutoFit/>
          </a:bodyPr>
          <a:lstStyle/>
          <a:p>
            <a:r>
              <a:rPr lang="en-US" dirty="0">
                <a:solidFill>
                  <a:srgbClr val="FF0000"/>
                </a:solidFill>
              </a:rPr>
              <a:t>Suppose n is even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97087" y="120135"/>
            <a:ext cx="471860" cy="667727"/>
          </a:xfrm>
          <a:prstGeom prst="rect">
            <a:avLst/>
          </a:prstGeom>
        </p:spPr>
      </p:pic>
    </p:spTree>
    <p:extLst>
      <p:ext uri="{BB962C8B-B14F-4D97-AF65-F5344CB8AC3E}">
        <p14:creationId xmlns:p14="http://schemas.microsoft.com/office/powerpoint/2010/main" val="3205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86" y="109842"/>
            <a:ext cx="7886700" cy="1325563"/>
          </a:xfrm>
        </p:spPr>
        <p:txBody>
          <a:bodyPr/>
          <a:lstStyle/>
          <a:p>
            <a:pPr algn="r"/>
            <a:r>
              <a:rPr lang="en-US" dirty="0"/>
              <a:t>Divide and conquer algorithm</a:t>
            </a:r>
            <a:br>
              <a:rPr lang="en-US" dirty="0"/>
            </a:br>
            <a:r>
              <a:rPr lang="en-US" sz="3200" dirty="0">
                <a:solidFill>
                  <a:schemeClr val="accent4"/>
                </a:solidFill>
              </a:rPr>
              <a:t>not very precisely</a:t>
            </a:r>
            <a:r>
              <a:rPr lang="mr-IN" sz="3200" dirty="0">
                <a:solidFill>
                  <a:schemeClr val="accent4"/>
                </a:solidFill>
              </a:rPr>
              <a:t>…</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endParaRPr lang="en-US" dirty="0"/>
              </a:p>
              <a:p>
                <a:r>
                  <a:rPr lang="en-US" dirty="0"/>
                  <a:t>Write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Recursively compute </a:t>
                </a:r>
                <a14:m>
                  <m:oMath xmlns:m="http://schemas.openxmlformats.org/officeDocument/2006/math">
                    <m:r>
                      <a:rPr lang="en-US" b="0" i="1" smtClean="0">
                        <a:latin typeface="Cambria Math" charset="0"/>
                      </a:rPr>
                      <m:t>𝑎𝑐</m:t>
                    </m:r>
                    <m:r>
                      <a:rPr lang="en-US" b="0" i="1" smtClean="0">
                        <a:latin typeface="Cambria Math" charset="0"/>
                      </a:rPr>
                      <m:t>, </m:t>
                    </m:r>
                    <m:r>
                      <a:rPr lang="en-US" b="0" i="1" smtClean="0">
                        <a:latin typeface="Cambria Math" charset="0"/>
                      </a:rPr>
                      <m:t>𝑎𝑑</m:t>
                    </m:r>
                    <m:r>
                      <a:rPr lang="en-US" b="0" i="1" smtClean="0">
                        <a:latin typeface="Cambria Math" charset="0"/>
                      </a:rPr>
                      <m:t>,</m:t>
                    </m:r>
                    <m:r>
                      <a:rPr lang="en-US" b="0" i="1" smtClean="0">
                        <a:latin typeface="Cambria Math" charset="0"/>
                      </a:rPr>
                      <m:t>𝑏𝑐</m:t>
                    </m:r>
                    <m:r>
                      <a:rPr lang="en-US" b="0" i="1" smtClean="0">
                        <a:latin typeface="Cambria Math" charset="0"/>
                      </a:rPr>
                      <m:t>,</m:t>
                    </m:r>
                    <m:r>
                      <a:rPr lang="en-US" b="0" i="1" smtClean="0">
                        <a:latin typeface="Cambria Math" charset="0"/>
                      </a:rPr>
                      <m:t>𝑏𝑑</m:t>
                    </m:r>
                  </m:oMath>
                </a14:m>
                <a:r>
                  <a:rPr lang="en-US" dirty="0"/>
                  <a:t>:</a:t>
                </a:r>
              </a:p>
              <a:p>
                <a:pPr lvl="1"/>
                <a:r>
                  <a:rPr lang="en-US" dirty="0"/>
                  <a:t>ac = </a:t>
                </a:r>
                <a:r>
                  <a:rPr lang="en-US" b="1" dirty="0"/>
                  <a:t>Multiply</a:t>
                </a:r>
                <a:r>
                  <a:rPr lang="en-US" dirty="0"/>
                  <a:t>(a, c), etc..</a:t>
                </a:r>
              </a:p>
              <a:p>
                <a:r>
                  <a:rPr lang="en-US" dirty="0"/>
                  <a:t>Add them up to get </a:t>
                </a:r>
                <a14:m>
                  <m:oMath xmlns:m="http://schemas.openxmlformats.org/officeDocument/2006/math">
                    <m:r>
                      <a:rPr lang="en-US" b="0" i="1" smtClean="0">
                        <a:latin typeface="Cambria Math" charset="0"/>
                      </a:rPr>
                      <m:t>𝑥𝑦</m:t>
                    </m:r>
                  </m:oMath>
                </a14:m>
                <a:r>
                  <a:rPr lang="en-US" dirty="0"/>
                  <a:t>:</a:t>
                </a:r>
              </a:p>
              <a:p>
                <a:pPr lvl="1"/>
                <a:r>
                  <a:rPr lang="en-US" dirty="0" err="1"/>
                  <a:t>xy</a:t>
                </a:r>
                <a:r>
                  <a:rPr lang="en-US" dirty="0"/>
                  <a:t> = ac 10</a:t>
                </a:r>
                <a:r>
                  <a:rPr lang="en-US" baseline="30000" dirty="0"/>
                  <a:t>n </a:t>
                </a:r>
                <a:r>
                  <a:rPr lang="en-US" dirty="0"/>
                  <a:t>+ (ad + </a:t>
                </a:r>
                <a:r>
                  <a:rPr lang="en-US" dirty="0" err="1"/>
                  <a:t>bc</a:t>
                </a:r>
                <a:r>
                  <a:rPr lang="en-US" dirty="0"/>
                  <a:t>) 10</a:t>
                </a:r>
                <a:r>
                  <a:rPr lang="en-US" baseline="30000" dirty="0"/>
                  <a:t>n/2 </a:t>
                </a:r>
                <a:r>
                  <a:rPr lang="en-US" dirty="0"/>
                  <a:t> + </a:t>
                </a:r>
                <a:r>
                  <a:rPr lang="en-US" dirty="0" err="1"/>
                  <a:t>bd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4475907" y="3429823"/>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1" name="TextBox 10"/>
          <p:cNvSpPr txBox="1"/>
          <p:nvPr/>
        </p:nvSpPr>
        <p:spPr>
          <a:xfrm>
            <a:off x="3676022" y="1804461"/>
            <a:ext cx="3118788" cy="646331"/>
          </a:xfrm>
          <a:prstGeom prst="rect">
            <a:avLst/>
          </a:prstGeom>
          <a:noFill/>
        </p:spPr>
        <p:txBody>
          <a:bodyPr wrap="square" rtlCol="0">
            <a:spAutoFit/>
          </a:bodyPr>
          <a:lstStyle/>
          <a:p>
            <a:pPr algn="ctr"/>
            <a:r>
              <a:rPr lang="en-US" dirty="0">
                <a:solidFill>
                  <a:srgbClr val="FF0000"/>
                </a:solidFill>
              </a:rPr>
              <a:t>Base case: I’ve memorized my 1-digit multiplication tables</a:t>
            </a:r>
            <a:r>
              <a:rPr lang="mr-IN" dirty="0">
                <a:solidFill>
                  <a:srgbClr val="FF0000"/>
                </a:solidFill>
              </a:rPr>
              <a:t>…</a:t>
            </a:r>
            <a:endParaRPr lang="en-US" dirty="0">
              <a:solidFill>
                <a:srgbClr val="FF0000"/>
              </a:solidFill>
            </a:endParaRPr>
          </a:p>
        </p:txBody>
      </p:sp>
      <p:cxnSp>
        <p:nvCxnSpPr>
          <p:cNvPr id="13" name="Straight Arrow Connector 12"/>
          <p:cNvCxnSpPr/>
          <p:nvPr/>
        </p:nvCxnSpPr>
        <p:spPr>
          <a:xfrm flipH="1">
            <a:off x="2722479" y="2199698"/>
            <a:ext cx="1076082" cy="462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4891192" y="1231349"/>
            <a:ext cx="3130590" cy="369332"/>
          </a:xfrm>
          <a:prstGeom prst="rect">
            <a:avLst/>
          </a:prstGeom>
          <a:noFill/>
        </p:spPr>
        <p:txBody>
          <a:bodyPr wrap="square" rtlCol="0">
            <a:spAutoFit/>
          </a:bodyPr>
          <a:lstStyle/>
          <a:p>
            <a:r>
              <a:rPr lang="en-US" dirty="0">
                <a:solidFill>
                  <a:schemeClr val="accent4"/>
                </a:solidFill>
              </a:rPr>
              <a:t>(Assume n is a power of 2…)</a:t>
            </a:r>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48816" y="5460906"/>
            <a:ext cx="1037295" cy="1074861"/>
          </a:xfrm>
          <a:prstGeom prst="rect">
            <a:avLst/>
          </a:prstGeom>
        </p:spPr>
      </p:pic>
      <p:sp>
        <p:nvSpPr>
          <p:cNvPr id="20" name="TextBox 19"/>
          <p:cNvSpPr txBox="1"/>
          <p:nvPr/>
        </p:nvSpPr>
        <p:spPr>
          <a:xfrm flipH="1">
            <a:off x="6765587" y="6478408"/>
            <a:ext cx="3253732"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21" name="TextBox 20"/>
          <p:cNvSpPr txBox="1"/>
          <p:nvPr/>
        </p:nvSpPr>
        <p:spPr>
          <a:xfrm>
            <a:off x="6448630" y="4068820"/>
            <a:ext cx="2695370" cy="1477328"/>
          </a:xfrm>
          <a:prstGeom prst="rect">
            <a:avLst/>
          </a:prstGeom>
          <a:noFill/>
        </p:spPr>
        <p:txBody>
          <a:bodyPr wrap="square" rtlCol="0">
            <a:spAutoFit/>
          </a:bodyPr>
          <a:lstStyle/>
          <a:p>
            <a:pPr algn="ctr"/>
            <a:r>
              <a:rPr lang="en-US" dirty="0">
                <a:solidFill>
                  <a:srgbClr val="7030A0"/>
                </a:solidFill>
              </a:rPr>
              <a:t>Make this pseudocode more detailed! How should we handle odd n?  How should we implement “multiplication by 10</a:t>
            </a:r>
            <a:r>
              <a:rPr lang="en-US" baseline="30000" dirty="0">
                <a:solidFill>
                  <a:srgbClr val="7030A0"/>
                </a:solidFill>
              </a:rPr>
              <a:t>n</a:t>
            </a:r>
            <a:r>
              <a:rPr lang="en-US" dirty="0">
                <a:solidFill>
                  <a:srgbClr val="7030A0"/>
                </a:solidFill>
              </a:rPr>
              <a:t>”?</a:t>
            </a:r>
          </a:p>
        </p:txBody>
      </p:sp>
      <p:sp>
        <p:nvSpPr>
          <p:cNvPr id="24" name="TextBox 23"/>
          <p:cNvSpPr txBox="1"/>
          <p:nvPr/>
        </p:nvSpPr>
        <p:spPr>
          <a:xfrm>
            <a:off x="112620" y="6478408"/>
            <a:ext cx="5092173" cy="369332"/>
          </a:xfrm>
          <a:prstGeom prst="rect">
            <a:avLst/>
          </a:prstGeom>
          <a:noFill/>
        </p:spPr>
        <p:txBody>
          <a:bodyPr wrap="square" rtlCol="0">
            <a:spAutoFit/>
          </a:bodyPr>
          <a:lstStyle/>
          <a:p>
            <a:r>
              <a:rPr lang="en-US" dirty="0">
                <a:solidFill>
                  <a:schemeClr val="accent1"/>
                </a:solidFill>
              </a:rPr>
              <a:t>See the Lecture 1 Python notebook for actual code!</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69288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244" y="391241"/>
            <a:ext cx="7886700" cy="1325563"/>
          </a:xfrm>
        </p:spPr>
        <p:txBody>
          <a:bodyPr/>
          <a:lstStyle/>
          <a:p>
            <a:r>
              <a:rPr lang="en-US" dirty="0"/>
              <a:t>Why are you here?</a:t>
            </a:r>
          </a:p>
        </p:txBody>
      </p:sp>
      <p:sp>
        <p:nvSpPr>
          <p:cNvPr id="3" name="Content Placeholder 2"/>
          <p:cNvSpPr>
            <a:spLocks noGrp="1"/>
          </p:cNvSpPr>
          <p:nvPr>
            <p:ph idx="1"/>
          </p:nvPr>
        </p:nvSpPr>
        <p:spPr>
          <a:xfrm>
            <a:off x="751569" y="1884208"/>
            <a:ext cx="7886700" cy="2427100"/>
          </a:xfrm>
        </p:spPr>
        <p:txBody>
          <a:bodyPr>
            <a:normAutofit/>
          </a:bodyPr>
          <a:lstStyle/>
          <a:p>
            <a:r>
              <a:rPr lang="en-US" dirty="0"/>
              <a:t>Algorithms are </a:t>
            </a:r>
            <a:r>
              <a:rPr lang="en-US" dirty="0">
                <a:solidFill>
                  <a:schemeClr val="accent4"/>
                </a:solidFill>
              </a:rPr>
              <a:t>fundamental.</a:t>
            </a:r>
          </a:p>
          <a:p>
            <a:r>
              <a:rPr lang="en-US" dirty="0"/>
              <a:t>Algorithms are </a:t>
            </a:r>
            <a:r>
              <a:rPr lang="en-US" dirty="0">
                <a:solidFill>
                  <a:schemeClr val="accent4"/>
                </a:solidFill>
              </a:rPr>
              <a:t>useful.</a:t>
            </a:r>
          </a:p>
          <a:p>
            <a:r>
              <a:rPr lang="en-US" dirty="0"/>
              <a:t>Algorithms are </a:t>
            </a:r>
            <a:r>
              <a:rPr lang="en-US" dirty="0">
                <a:solidFill>
                  <a:schemeClr val="accent4"/>
                </a:solidFill>
              </a:rPr>
              <a:t>fun!</a:t>
            </a:r>
          </a:p>
          <a:p>
            <a:r>
              <a:rPr lang="en-US" dirty="0"/>
              <a:t>CS161 is a </a:t>
            </a:r>
            <a:r>
              <a:rPr lang="en-US" dirty="0">
                <a:solidFill>
                  <a:schemeClr val="accent1"/>
                </a:solidFill>
              </a:rPr>
              <a:t>required course</a:t>
            </a:r>
            <a:r>
              <a:rPr lang="en-US" dirty="0"/>
              <a:t>.</a:t>
            </a:r>
          </a:p>
        </p:txBody>
      </p:sp>
      <p:sp>
        <p:nvSpPr>
          <p:cNvPr id="5" name="Title 1"/>
          <p:cNvSpPr txBox="1">
            <a:spLocks/>
          </p:cNvSpPr>
          <p:nvPr/>
        </p:nvSpPr>
        <p:spPr>
          <a:xfrm>
            <a:off x="460244" y="381593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Why is CS161 required?</a:t>
            </a:r>
          </a:p>
        </p:txBody>
      </p:sp>
      <p:sp>
        <p:nvSpPr>
          <p:cNvPr id="7" name="Content Placeholder 2"/>
          <p:cNvSpPr txBox="1">
            <a:spLocks/>
          </p:cNvSpPr>
          <p:nvPr/>
        </p:nvSpPr>
        <p:spPr>
          <a:xfrm>
            <a:off x="751569" y="4967644"/>
            <a:ext cx="7886700" cy="1956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Algorithms are </a:t>
            </a:r>
            <a:r>
              <a:rPr lang="en-US" dirty="0">
                <a:solidFill>
                  <a:schemeClr val="accent4"/>
                </a:solidFill>
              </a:rPr>
              <a:t>fundamental.</a:t>
            </a:r>
          </a:p>
          <a:p>
            <a:r>
              <a:rPr lang="en-US" dirty="0"/>
              <a:t>Algorithms are </a:t>
            </a:r>
            <a:r>
              <a:rPr lang="en-US" dirty="0">
                <a:solidFill>
                  <a:schemeClr val="accent4"/>
                </a:solidFill>
              </a:rPr>
              <a:t>useful.</a:t>
            </a:r>
            <a:endParaRPr lang="en-US" dirty="0"/>
          </a:p>
          <a:p>
            <a:r>
              <a:rPr lang="en-US" dirty="0"/>
              <a:t>Algorithms are </a:t>
            </a:r>
            <a:r>
              <a:rPr lang="en-US" dirty="0">
                <a:solidFill>
                  <a:schemeClr val="accent4"/>
                </a:solidFill>
              </a:rPr>
              <a:t>fun!</a:t>
            </a:r>
          </a:p>
        </p:txBody>
      </p:sp>
      <p:sp>
        <p:nvSpPr>
          <p:cNvPr id="4" name="TextBox 3"/>
          <p:cNvSpPr txBox="1"/>
          <p:nvPr/>
        </p:nvSpPr>
        <p:spPr>
          <a:xfrm>
            <a:off x="5546360" y="346830"/>
            <a:ext cx="3402768" cy="923330"/>
          </a:xfrm>
          <a:prstGeom prst="rect">
            <a:avLst/>
          </a:prstGeom>
          <a:noFill/>
        </p:spPr>
        <p:txBody>
          <a:bodyPr wrap="square" rtlCol="0">
            <a:spAutoFit/>
          </a:bodyPr>
          <a:lstStyle/>
          <a:p>
            <a:pPr algn="r"/>
            <a:r>
              <a:rPr lang="en-US" dirty="0">
                <a:solidFill>
                  <a:srgbClr val="FF0000"/>
                </a:solidFill>
              </a:rPr>
              <a:t>You are better equipped to answer this question, but I’ll give it a go </a:t>
            </a:r>
            <a:r>
              <a:rPr lang="mr-IN"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8867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482E-D04A-BF4E-AFFE-26DE73077A7E}"/>
              </a:ext>
            </a:extLst>
          </p:cNvPr>
          <p:cNvSpPr>
            <a:spLocks noGrp="1"/>
          </p:cNvSpPr>
          <p:nvPr>
            <p:ph type="title"/>
          </p:nvPr>
        </p:nvSpPr>
        <p:spPr/>
        <p:txBody>
          <a:bodyPr/>
          <a:lstStyle/>
          <a:p>
            <a:r>
              <a:rPr lang="en-US" dirty="0"/>
              <a:t>Think-Pair-Share</a:t>
            </a:r>
          </a:p>
        </p:txBody>
      </p:sp>
      <p:sp>
        <p:nvSpPr>
          <p:cNvPr id="3" name="Content Placeholder 2">
            <a:extLst>
              <a:ext uri="{FF2B5EF4-FFF2-40B4-BE49-F238E27FC236}">
                <a16:creationId xmlns:a16="http://schemas.microsoft.com/office/drawing/2014/main" id="{37BE61BF-C968-AC45-B44F-F221E66C52F1}"/>
              </a:ext>
            </a:extLst>
          </p:cNvPr>
          <p:cNvSpPr>
            <a:spLocks noGrp="1"/>
          </p:cNvSpPr>
          <p:nvPr>
            <p:ph idx="1"/>
          </p:nvPr>
        </p:nvSpPr>
        <p:spPr/>
        <p:txBody>
          <a:bodyPr/>
          <a:lstStyle/>
          <a:p>
            <a:r>
              <a:rPr lang="en-US" dirty="0"/>
              <a:t>We saw that this 4-digit multiplication problem broke up into four 2-digit multiplication problems</a:t>
            </a:r>
          </a:p>
          <a:p>
            <a:endParaRPr lang="en-US" dirty="0"/>
          </a:p>
          <a:p>
            <a:endParaRPr lang="en-US" dirty="0"/>
          </a:p>
          <a:p>
            <a:endParaRPr lang="en-US" dirty="0"/>
          </a:p>
          <a:p>
            <a:r>
              <a:rPr lang="en-US" dirty="0"/>
              <a:t>If you recurse on those 2-digit multiplication problems, how many 1-digit multiplications do you end up with in total?</a:t>
            </a:r>
          </a:p>
        </p:txBody>
      </p:sp>
      <p:pic>
        <p:nvPicPr>
          <p:cNvPr id="4" name="Picture 3">
            <a:extLst>
              <a:ext uri="{FF2B5EF4-FFF2-40B4-BE49-F238E27FC236}">
                <a16:creationId xmlns:a16="http://schemas.microsoft.com/office/drawing/2014/main" id="{C5236289-F78C-604F-A2E0-73FB299947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817" y="4826090"/>
            <a:ext cx="4534626" cy="246008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669FDC-1868-5941-9EFF-76CCEA814A2A}"/>
                  </a:ext>
                </a:extLst>
              </p:cNvPr>
              <p:cNvSpPr txBox="1"/>
              <p:nvPr/>
            </p:nvSpPr>
            <p:spPr>
              <a:xfrm>
                <a:off x="2661804" y="2842891"/>
                <a:ext cx="4744835" cy="830997"/>
              </a:xfrm>
              <a:prstGeom prst="rect">
                <a:avLst/>
              </a:prstGeom>
              <a:noFill/>
            </p:spPr>
            <p:txBody>
              <a:bodyPr wrap="square" lIns="0" tIns="0" rIns="0" bIns="0" rtlCol="0">
                <a:spAutoFit/>
              </a:bodyPr>
              <a:lstStyle/>
              <a:p>
                <a:r>
                  <a:rPr lang="en-US" sz="5400" b="0" dirty="0"/>
                  <a:t>1234</a:t>
                </a:r>
                <a14:m>
                  <m:oMath xmlns:m="http://schemas.openxmlformats.org/officeDocument/2006/math">
                    <m:r>
                      <a:rPr lang="en-US" sz="5400" i="1">
                        <a:latin typeface="Cambria Math" charset="0"/>
                      </a:rPr>
                      <m:t> </m:t>
                    </m:r>
                    <m:r>
                      <a:rPr lang="en-US" sz="5400" i="1">
                        <a:latin typeface="Cambria Math" charset="0"/>
                        <a:ea typeface="Cambria Math" charset="0"/>
                        <a:cs typeface="Cambria Math" charset="0"/>
                      </a:rPr>
                      <m:t>× </m:t>
                    </m:r>
                  </m:oMath>
                </a14:m>
                <a:r>
                  <a:rPr lang="en-US" sz="5400" b="0" dirty="0"/>
                  <a:t>5678</a:t>
                </a:r>
                <a:endParaRPr lang="en-US" sz="4000" dirty="0"/>
              </a:p>
            </p:txBody>
          </p:sp>
        </mc:Choice>
        <mc:Fallback xmlns="">
          <p:sp>
            <p:nvSpPr>
              <p:cNvPr id="5" name="TextBox 4">
                <a:extLst>
                  <a:ext uri="{FF2B5EF4-FFF2-40B4-BE49-F238E27FC236}">
                    <a16:creationId xmlns:a16="http://schemas.microsoft.com/office/drawing/2014/main" id="{D3669FDC-1868-5941-9EFF-76CCEA814A2A}"/>
                  </a:ext>
                </a:extLst>
              </p:cNvPr>
              <p:cNvSpPr txBox="1">
                <a:spLocks noRot="1" noChangeAspect="1" noMove="1" noResize="1" noEditPoints="1" noAdjustHandles="1" noChangeArrowheads="1" noChangeShapeType="1" noTextEdit="1"/>
              </p:cNvSpPr>
              <p:nvPr/>
            </p:nvSpPr>
            <p:spPr>
              <a:xfrm>
                <a:off x="2661804" y="2842891"/>
                <a:ext cx="4744835" cy="830997"/>
              </a:xfrm>
              <a:prstGeom prst="rect">
                <a:avLst/>
              </a:prstGeom>
              <a:blipFill>
                <a:blip r:embed="rId3"/>
                <a:stretch>
                  <a:fillRect l="-8824" t="-24242" b="-48485"/>
                </a:stretch>
              </a:blipFill>
            </p:spPr>
            <p:txBody>
              <a:bodyPr/>
              <a:lstStyle/>
              <a:p>
                <a:r>
                  <a:rPr lang="en-US">
                    <a:noFill/>
                  </a:rPr>
                  <a:t> </a:t>
                </a:r>
              </a:p>
            </p:txBody>
          </p:sp>
        </mc:Fallback>
      </mc:AlternateContent>
    </p:spTree>
    <p:extLst>
      <p:ext uri="{BB962C8B-B14F-4D97-AF65-F5344CB8AC3E}">
        <p14:creationId xmlns:p14="http://schemas.microsoft.com/office/powerpoint/2010/main" val="16075548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4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2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16 one-digit multiplies!</a:t>
            </a:r>
          </a:p>
        </p:txBody>
      </p:sp>
    </p:spTree>
    <p:extLst>
      <p:ext uri="{BB962C8B-B14F-4D97-AF65-F5344CB8AC3E}">
        <p14:creationId xmlns:p14="http://schemas.microsoft.com/office/powerpoint/2010/main" val="42706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running time?</a:t>
            </a:r>
          </a:p>
        </p:txBody>
      </p:sp>
      <p:sp>
        <p:nvSpPr>
          <p:cNvPr id="3" name="Content Placeholder 2"/>
          <p:cNvSpPr>
            <a:spLocks noGrp="1"/>
          </p:cNvSpPr>
          <p:nvPr>
            <p:ph idx="1"/>
          </p:nvPr>
        </p:nvSpPr>
        <p:spPr/>
        <p:txBody>
          <a:bodyPr/>
          <a:lstStyle/>
          <a:p>
            <a:r>
              <a:rPr lang="en-US" dirty="0"/>
              <a:t>Better or worse than the grade school algorithm?</a:t>
            </a:r>
          </a:p>
          <a:p>
            <a:endParaRPr lang="en-US" dirty="0"/>
          </a:p>
          <a:p>
            <a:r>
              <a:rPr lang="en-US" dirty="0"/>
              <a:t>How do we answer this question?</a:t>
            </a:r>
          </a:p>
          <a:p>
            <a:pPr marL="914400" lvl="1" indent="-457200">
              <a:buFont typeface="+mj-lt"/>
              <a:buAutoNum type="arabicPeriod"/>
            </a:pPr>
            <a:r>
              <a:rPr lang="en-US" dirty="0">
                <a:solidFill>
                  <a:schemeClr val="accent4"/>
                </a:solidFill>
              </a:rPr>
              <a:t>Try it.</a:t>
            </a:r>
          </a:p>
          <a:p>
            <a:pPr marL="914400" lvl="1" indent="-457200">
              <a:buFont typeface="+mj-lt"/>
              <a:buAutoNum type="arabicPeriod"/>
            </a:pPr>
            <a:r>
              <a:rPr lang="en-US" dirty="0">
                <a:solidFill>
                  <a:schemeClr val="accent4"/>
                </a:solidFill>
              </a:rPr>
              <a:t>Try to understand it analytically.</a:t>
            </a:r>
          </a:p>
        </p:txBody>
      </p:sp>
    </p:spTree>
    <p:extLst>
      <p:ext uri="{BB962C8B-B14F-4D97-AF65-F5344CB8AC3E}">
        <p14:creationId xmlns:p14="http://schemas.microsoft.com/office/powerpoint/2010/main" val="1588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76" y="0"/>
            <a:ext cx="7886700" cy="1325563"/>
          </a:xfrm>
        </p:spPr>
        <p:txBody>
          <a:bodyPr/>
          <a:lstStyle/>
          <a:p>
            <a:r>
              <a:rPr lang="en-US" dirty="0"/>
              <a:t>1. Try it.</a:t>
            </a:r>
          </a:p>
        </p:txBody>
      </p:sp>
      <p:sp>
        <p:nvSpPr>
          <p:cNvPr id="3" name="Content Placeholder 2"/>
          <p:cNvSpPr>
            <a:spLocks noGrp="1"/>
          </p:cNvSpPr>
          <p:nvPr>
            <p:ph idx="1"/>
          </p:nvPr>
        </p:nvSpPr>
        <p:spPr>
          <a:xfrm>
            <a:off x="4236365" y="144236"/>
            <a:ext cx="6702478" cy="1282048"/>
          </a:xfrm>
        </p:spPr>
        <p:txBody>
          <a:bodyPr>
            <a:normAutofit/>
          </a:bodyPr>
          <a:lstStyle/>
          <a:p>
            <a:pPr marL="0" indent="0">
              <a:buNone/>
            </a:pPr>
            <a:r>
              <a:rPr lang="en-US" sz="2000" dirty="0">
                <a:solidFill>
                  <a:schemeClr val="accent4"/>
                </a:solidFill>
              </a:rPr>
              <a:t>Check out the Lecture 1 </a:t>
            </a:r>
            <a:r>
              <a:rPr lang="en-US" sz="2000" dirty="0" err="1">
                <a:solidFill>
                  <a:schemeClr val="accent4"/>
                </a:solidFill>
              </a:rPr>
              <a:t>IPython</a:t>
            </a:r>
            <a:r>
              <a:rPr lang="en-US" sz="2000" dirty="0">
                <a:solidFill>
                  <a:schemeClr val="accent4"/>
                </a:solidFill>
              </a:rPr>
              <a:t> Notebook</a:t>
            </a:r>
            <a:endParaRPr lang="en-US" sz="2000" dirty="0">
              <a:solidFill>
                <a:schemeClr val="accent4"/>
              </a:solidFill>
              <a:latin typeface="Courier" charset="0"/>
              <a:ea typeface="Courier" charset="0"/>
              <a:cs typeface="Courier" charset="0"/>
            </a:endParaRPr>
          </a:p>
        </p:txBody>
      </p:sp>
      <p:sp>
        <p:nvSpPr>
          <p:cNvPr id="6" name="TextBox 5"/>
          <p:cNvSpPr txBox="1"/>
          <p:nvPr/>
        </p:nvSpPr>
        <p:spPr>
          <a:xfrm>
            <a:off x="6059426" y="767365"/>
            <a:ext cx="2938072" cy="1938992"/>
          </a:xfrm>
          <a:prstGeom prst="rect">
            <a:avLst/>
          </a:prstGeom>
          <a:noFill/>
        </p:spPr>
        <p:txBody>
          <a:bodyPr wrap="square" rtlCol="0">
            <a:spAutoFit/>
          </a:bodyPr>
          <a:lstStyle/>
          <a:p>
            <a:pPr algn="ctr"/>
            <a:r>
              <a:rPr lang="en-US" sz="2400" dirty="0">
                <a:solidFill>
                  <a:schemeClr val="accent4"/>
                </a:solidFill>
              </a:rPr>
              <a:t>Conjectures about running time?</a:t>
            </a:r>
          </a:p>
          <a:p>
            <a:pPr algn="ctr"/>
            <a:endParaRPr lang="en-US" sz="2400" dirty="0">
              <a:solidFill>
                <a:schemeClr val="accent4"/>
              </a:solidFill>
            </a:endParaRPr>
          </a:p>
          <a:p>
            <a:pPr algn="ctr"/>
            <a:endParaRPr lang="en-US" sz="2400" dirty="0">
              <a:solidFill>
                <a:schemeClr val="accent4"/>
              </a:solidFill>
            </a:endParaRPr>
          </a:p>
          <a:p>
            <a:pPr algn="ctr"/>
            <a:endParaRPr lang="en-US" sz="2400" dirty="0">
              <a:solidFill>
                <a:schemeClr val="accent4"/>
              </a:solidFill>
            </a:endParaRPr>
          </a:p>
        </p:txBody>
      </p:sp>
      <p:sp>
        <p:nvSpPr>
          <p:cNvPr id="7" name="TextBox 6"/>
          <p:cNvSpPr txBox="1"/>
          <p:nvPr/>
        </p:nvSpPr>
        <p:spPr>
          <a:xfrm>
            <a:off x="6175948" y="2584424"/>
            <a:ext cx="2823312" cy="1754326"/>
          </a:xfrm>
          <a:prstGeom prst="rect">
            <a:avLst/>
          </a:prstGeom>
          <a:noFill/>
        </p:spPr>
        <p:txBody>
          <a:bodyPr wrap="square" rtlCol="0">
            <a:spAutoFit/>
          </a:bodyPr>
          <a:lstStyle/>
          <a:p>
            <a:pPr algn="r"/>
            <a:r>
              <a:rPr lang="en-US" dirty="0">
                <a:solidFill>
                  <a:srgbClr val="FF0000"/>
                </a:solidFill>
              </a:rPr>
              <a:t>Maybe one implementation is slicker than the other?</a:t>
            </a:r>
          </a:p>
          <a:p>
            <a:pPr algn="r"/>
            <a:endParaRPr lang="en-US" dirty="0">
              <a:solidFill>
                <a:srgbClr val="FF0000"/>
              </a:solidFill>
            </a:endParaRPr>
          </a:p>
          <a:p>
            <a:pPr algn="r"/>
            <a:r>
              <a:rPr lang="en-US" dirty="0">
                <a:solidFill>
                  <a:srgbClr val="FF0000"/>
                </a:solidFill>
              </a:rPr>
              <a:t>Maybe if we were to run it to n=10000, things would look different.</a:t>
            </a:r>
          </a:p>
        </p:txBody>
      </p:sp>
      <p:sp>
        <p:nvSpPr>
          <p:cNvPr id="8" name="TextBox 7"/>
          <p:cNvSpPr txBox="1"/>
          <p:nvPr/>
        </p:nvSpPr>
        <p:spPr>
          <a:xfrm>
            <a:off x="6601349" y="1795616"/>
            <a:ext cx="2396149" cy="646331"/>
          </a:xfrm>
          <a:prstGeom prst="rect">
            <a:avLst/>
          </a:prstGeom>
          <a:noFill/>
        </p:spPr>
        <p:txBody>
          <a:bodyPr wrap="square" rtlCol="0">
            <a:spAutoFit/>
          </a:bodyPr>
          <a:lstStyle/>
          <a:p>
            <a:pPr algn="r"/>
            <a:r>
              <a:rPr lang="en-US" dirty="0">
                <a:solidFill>
                  <a:srgbClr val="FF0000"/>
                </a:solidFill>
              </a:rPr>
              <a:t>Doesn’t look too good but hard to tell</a:t>
            </a:r>
            <a:r>
              <a:rPr lang="mr-IN" dirty="0">
                <a:solidFill>
                  <a:srgbClr val="FF0000"/>
                </a:solidFill>
              </a:rPr>
              <a:t>…</a:t>
            </a:r>
            <a:endParaRPr lang="en-US" dirty="0">
              <a:solidFill>
                <a:srgbClr val="FF0000"/>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6" y="1754006"/>
            <a:ext cx="5919288" cy="4632268"/>
          </a:xfrm>
          <a:prstGeom prst="rect">
            <a:avLst/>
          </a:prstGeom>
        </p:spPr>
      </p:pic>
      <p:sp>
        <p:nvSpPr>
          <p:cNvPr id="11" name="TextBox 10"/>
          <p:cNvSpPr txBox="1"/>
          <p:nvPr/>
        </p:nvSpPr>
        <p:spPr>
          <a:xfrm>
            <a:off x="3685395" y="6378124"/>
            <a:ext cx="4616971" cy="369332"/>
          </a:xfrm>
          <a:prstGeom prst="rect">
            <a:avLst/>
          </a:prstGeom>
          <a:noFill/>
        </p:spPr>
        <p:txBody>
          <a:bodyPr wrap="square" rtlCol="0">
            <a:spAutoFit/>
          </a:bodyPr>
          <a:lstStyle/>
          <a:p>
            <a:r>
              <a:rPr lang="en-US" dirty="0">
                <a:solidFill>
                  <a:srgbClr val="F1792B"/>
                </a:solidFill>
              </a:rPr>
              <a:t>Something funny is happening at powers of 2</a:t>
            </a:r>
            <a:r>
              <a:rPr lang="mr-IN" dirty="0">
                <a:solidFill>
                  <a:srgbClr val="F1792B"/>
                </a:solidFill>
              </a:rPr>
              <a:t>…</a:t>
            </a:r>
            <a:endParaRPr lang="en-US" dirty="0">
              <a:solidFill>
                <a:srgbClr val="F1792B"/>
              </a:solidFill>
            </a:endParaRPr>
          </a:p>
        </p:txBody>
      </p:sp>
      <p:cxnSp>
        <p:nvCxnSpPr>
          <p:cNvPr id="13" name="Straight Arrow Connector 12"/>
          <p:cNvCxnSpPr>
            <a:stCxn id="11" idx="0"/>
          </p:cNvCxnSpPr>
          <p:nvPr/>
        </p:nvCxnSpPr>
        <p:spPr>
          <a:xfrm flipH="1" flipV="1">
            <a:off x="3267856" y="5119263"/>
            <a:ext cx="2726025" cy="12588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p:cNvCxnSpPr>
          <p:nvPr/>
        </p:nvCxnSpPr>
        <p:spPr>
          <a:xfrm flipH="1" flipV="1">
            <a:off x="2113614" y="5471865"/>
            <a:ext cx="3880267" cy="90625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0"/>
          </p:cNvCxnSpPr>
          <p:nvPr/>
        </p:nvCxnSpPr>
        <p:spPr>
          <a:xfrm flipH="1" flipV="1">
            <a:off x="5501390" y="2486779"/>
            <a:ext cx="492491" cy="389134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9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8"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3" name="Content Placeholder 2"/>
          <p:cNvSpPr>
            <a:spLocks noGrp="1"/>
          </p:cNvSpPr>
          <p:nvPr>
            <p:ph idx="1"/>
          </p:nvPr>
        </p:nvSpPr>
        <p:spPr>
          <a:xfrm>
            <a:off x="628650" y="2320300"/>
            <a:ext cx="7886700" cy="4351338"/>
          </a:xfrm>
        </p:spPr>
        <p:txBody>
          <a:bodyPr/>
          <a:lstStyle/>
          <a:p>
            <a:r>
              <a:rPr lang="en-US" dirty="0"/>
              <a:t>Proof by meta-reasoning:</a:t>
            </a:r>
          </a:p>
          <a:p>
            <a:pPr marL="0" indent="0" algn="ctr">
              <a:buNone/>
            </a:pPr>
            <a:r>
              <a:rPr lang="en-US" sz="3600" dirty="0">
                <a:solidFill>
                  <a:schemeClr val="accent4"/>
                </a:solidFill>
              </a:rPr>
              <a:t>It must be faster than the grade school algorithm, because we are learning it in an algorithms class.</a:t>
            </a:r>
          </a:p>
        </p:txBody>
      </p:sp>
      <p:sp>
        <p:nvSpPr>
          <p:cNvPr id="5" name="TextBox 4"/>
          <p:cNvSpPr txBox="1"/>
          <p:nvPr/>
        </p:nvSpPr>
        <p:spPr>
          <a:xfrm>
            <a:off x="6715593" y="4796852"/>
            <a:ext cx="2083633" cy="369332"/>
          </a:xfrm>
          <a:prstGeom prst="rect">
            <a:avLst/>
          </a:prstGeom>
          <a:noFill/>
        </p:spPr>
        <p:txBody>
          <a:bodyPr wrap="square" rtlCol="0">
            <a:spAutoFit/>
          </a:bodyPr>
          <a:lstStyle/>
          <a:p>
            <a:r>
              <a:rPr lang="en-US" b="1" dirty="0">
                <a:solidFill>
                  <a:srgbClr val="FF0000"/>
                </a:solidFill>
              </a:rPr>
              <a:t>Not sound logic!</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9134" y="5321574"/>
            <a:ext cx="879066" cy="1194674"/>
          </a:xfrm>
          <a:prstGeom prst="rect">
            <a:avLst/>
          </a:prstGeom>
        </p:spPr>
      </p:pic>
      <p:sp>
        <p:nvSpPr>
          <p:cNvPr id="7" name="TextBox 6"/>
          <p:cNvSpPr txBox="1"/>
          <p:nvPr/>
        </p:nvSpPr>
        <p:spPr>
          <a:xfrm>
            <a:off x="5831174" y="6423286"/>
            <a:ext cx="2968052" cy="369332"/>
          </a:xfrm>
          <a:prstGeom prst="rect">
            <a:avLst/>
          </a:prstGeom>
          <a:noFill/>
        </p:spPr>
        <p:txBody>
          <a:bodyPr wrap="square" rtlCol="0">
            <a:spAutoFit/>
          </a:bodyPr>
          <a:lstStyle/>
          <a:p>
            <a:r>
              <a:rPr lang="en-US" dirty="0"/>
              <a:t>Plucky the </a:t>
            </a:r>
            <a:r>
              <a:rPr lang="en-US"/>
              <a:t>Pedantic Penguin</a:t>
            </a:r>
          </a:p>
        </p:txBody>
      </p:sp>
      <p:cxnSp>
        <p:nvCxnSpPr>
          <p:cNvPr id="9" name="Straight Connector 8"/>
          <p:cNvCxnSpPr/>
          <p:nvPr/>
        </p:nvCxnSpPr>
        <p:spPr>
          <a:xfrm flipV="1">
            <a:off x="914400" y="1528997"/>
            <a:ext cx="7033800" cy="3792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9862" y="1853385"/>
            <a:ext cx="7105338" cy="2595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pic>
        <p:nvPicPr>
          <p:cNvPr id="12" name="Picture 11">
            <a:extLst>
              <a:ext uri="{FF2B5EF4-FFF2-40B4-BE49-F238E27FC236}">
                <a16:creationId xmlns:a16="http://schemas.microsoft.com/office/drawing/2014/main" id="{F2B4D5C1-EE2D-C74B-AA95-885745C5B5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817" y="4826090"/>
            <a:ext cx="4534626" cy="2460081"/>
          </a:xfrm>
          <a:prstGeom prst="rect">
            <a:avLst/>
          </a:prstGeom>
        </p:spPr>
      </p:pic>
      <p:sp>
        <p:nvSpPr>
          <p:cNvPr id="10" name="TextBox 9">
            <a:extLst>
              <a:ext uri="{FF2B5EF4-FFF2-40B4-BE49-F238E27FC236}">
                <a16:creationId xmlns:a16="http://schemas.microsoft.com/office/drawing/2014/main" id="{72FBE12C-A50B-EE42-9AB7-12CAA30FCF29}"/>
              </a:ext>
            </a:extLst>
          </p:cNvPr>
          <p:cNvSpPr txBox="1"/>
          <p:nvPr/>
        </p:nvSpPr>
        <p:spPr>
          <a:xfrm>
            <a:off x="628650" y="2086879"/>
            <a:ext cx="7587887" cy="2739211"/>
          </a:xfrm>
          <a:prstGeom prst="rect">
            <a:avLst/>
          </a:prstGeom>
          <a:noFill/>
        </p:spPr>
        <p:txBody>
          <a:bodyPr wrap="square" rtlCol="0">
            <a:spAutoFit/>
          </a:bodyPr>
          <a:lstStyle/>
          <a:p>
            <a:r>
              <a:rPr lang="en-US" sz="2800" dirty="0"/>
              <a:t>Think-Pair-Share:</a:t>
            </a:r>
          </a:p>
          <a:p>
            <a:pPr marL="285750" indent="-285750">
              <a:buFont typeface="Arial" panose="020B0604020202020204" pitchFamily="34" charset="0"/>
              <a:buChar char="•"/>
            </a:pPr>
            <a:r>
              <a:rPr lang="en-US" sz="2400" dirty="0">
                <a:solidFill>
                  <a:schemeClr val="accent4"/>
                </a:solidFill>
              </a:rPr>
              <a:t>We saw that multiplying 4-digit numbers resulted in 16 one-digit multiplications.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How about multiplying 8-digit numbers?</a:t>
            </a:r>
          </a:p>
          <a:p>
            <a:pPr marL="285750" indent="-285750">
              <a:buFont typeface="Arial" panose="020B0604020202020204" pitchFamily="34" charset="0"/>
              <a:buChar char="•"/>
            </a:pPr>
            <a:endParaRPr lang="en-US" sz="2400" dirty="0">
              <a:solidFill>
                <a:schemeClr val="accent4"/>
              </a:solidFill>
            </a:endParaRPr>
          </a:p>
          <a:p>
            <a:pPr marL="285750" indent="-285750">
              <a:buFont typeface="Arial" panose="020B0604020202020204" pitchFamily="34" charset="0"/>
              <a:buChar char="•"/>
            </a:pPr>
            <a:r>
              <a:rPr lang="en-US" sz="2400" dirty="0">
                <a:solidFill>
                  <a:schemeClr val="accent4"/>
                </a:solidFill>
              </a:rPr>
              <a:t>What do you think about n-digit numbers?</a:t>
            </a:r>
          </a:p>
        </p:txBody>
      </p:sp>
    </p:spTree>
    <p:extLst>
      <p:ext uri="{BB962C8B-B14F-4D97-AF65-F5344CB8AC3E}">
        <p14:creationId xmlns:p14="http://schemas.microsoft.com/office/powerpoint/2010/main" val="7620794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226"/>
            <a:ext cx="7886700" cy="1325563"/>
          </a:xfrm>
        </p:spPr>
        <p:txBody>
          <a:bodyPr/>
          <a:lstStyle/>
          <a:p>
            <a:r>
              <a:rPr lang="en-US" dirty="0"/>
              <a:t>Recursion Tree</a:t>
            </a:r>
          </a:p>
        </p:txBody>
      </p:sp>
      <p:sp>
        <p:nvSpPr>
          <p:cNvPr id="4" name="Oval 3"/>
          <p:cNvSpPr/>
          <p:nvPr/>
        </p:nvSpPr>
        <p:spPr>
          <a:xfrm>
            <a:off x="2504364" y="1194864"/>
            <a:ext cx="4135271" cy="124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8 digits</a:t>
            </a:r>
          </a:p>
        </p:txBody>
      </p:sp>
      <p:sp>
        <p:nvSpPr>
          <p:cNvPr id="6" name="Oval 5"/>
          <p:cNvSpPr/>
          <p:nvPr/>
        </p:nvSpPr>
        <p:spPr>
          <a:xfrm>
            <a:off x="374070" y="325570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11" name="Oval 10"/>
          <p:cNvSpPr/>
          <p:nvPr/>
        </p:nvSpPr>
        <p:spPr>
          <a:xfrm>
            <a:off x="8334605" y="449351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6" name="Straight Connector 15"/>
          <p:cNvCxnSpPr>
            <a:cxnSpLocks/>
            <a:endCxn id="6" idx="0"/>
          </p:cNvCxnSpPr>
          <p:nvPr/>
        </p:nvCxnSpPr>
        <p:spPr>
          <a:xfrm flipH="1">
            <a:off x="1140624" y="2400000"/>
            <a:ext cx="2495912" cy="8557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11" idx="0"/>
          </p:cNvCxnSpPr>
          <p:nvPr/>
        </p:nvCxnSpPr>
        <p:spPr>
          <a:xfrm>
            <a:off x="8334605" y="4034954"/>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DF44FF7-D6A1-A040-9EBC-CC5FD39A26B1}"/>
              </a:ext>
            </a:extLst>
          </p:cNvPr>
          <p:cNvSpPr/>
          <p:nvPr/>
        </p:nvSpPr>
        <p:spPr>
          <a:xfrm>
            <a:off x="2707967" y="3270723"/>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6" name="Oval 25">
            <a:extLst>
              <a:ext uri="{FF2B5EF4-FFF2-40B4-BE49-F238E27FC236}">
                <a16:creationId xmlns:a16="http://schemas.microsoft.com/office/drawing/2014/main" id="{B1237632-7D1C-4B4F-A347-67C65D213614}"/>
              </a:ext>
            </a:extLst>
          </p:cNvPr>
          <p:cNvSpPr/>
          <p:nvPr/>
        </p:nvSpPr>
        <p:spPr>
          <a:xfrm>
            <a:off x="4849089" y="3225555"/>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sp>
        <p:nvSpPr>
          <p:cNvPr id="27" name="Oval 26">
            <a:extLst>
              <a:ext uri="{FF2B5EF4-FFF2-40B4-BE49-F238E27FC236}">
                <a16:creationId xmlns:a16="http://schemas.microsoft.com/office/drawing/2014/main" id="{17F6F6E7-82C3-9A4B-B074-D068D19E47C6}"/>
              </a:ext>
            </a:extLst>
          </p:cNvPr>
          <p:cNvSpPr/>
          <p:nvPr/>
        </p:nvSpPr>
        <p:spPr>
          <a:xfrm>
            <a:off x="7233202" y="3156160"/>
            <a:ext cx="1533107"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4 digits</a:t>
            </a:r>
          </a:p>
        </p:txBody>
      </p:sp>
      <p:cxnSp>
        <p:nvCxnSpPr>
          <p:cNvPr id="28" name="Straight Connector 27">
            <a:extLst>
              <a:ext uri="{FF2B5EF4-FFF2-40B4-BE49-F238E27FC236}">
                <a16:creationId xmlns:a16="http://schemas.microsoft.com/office/drawing/2014/main" id="{4912DFC0-4A76-734E-8126-3C8B193A1316}"/>
              </a:ext>
            </a:extLst>
          </p:cNvPr>
          <p:cNvCxnSpPr>
            <a:cxnSpLocks/>
            <a:endCxn id="24" idx="0"/>
          </p:cNvCxnSpPr>
          <p:nvPr/>
        </p:nvCxnSpPr>
        <p:spPr>
          <a:xfrm flipH="1">
            <a:off x="3474521" y="2418405"/>
            <a:ext cx="523564" cy="8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AA6DAC-7F6B-984A-A8DA-4F5020633877}"/>
              </a:ext>
            </a:extLst>
          </p:cNvPr>
          <p:cNvCxnSpPr>
            <a:cxnSpLocks/>
            <a:endCxn id="26" idx="0"/>
          </p:cNvCxnSpPr>
          <p:nvPr/>
        </p:nvCxnSpPr>
        <p:spPr>
          <a:xfrm>
            <a:off x="5211231" y="2436810"/>
            <a:ext cx="404412" cy="7887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EA22EC-5FA5-754E-8DA9-1A076080826A}"/>
              </a:ext>
            </a:extLst>
          </p:cNvPr>
          <p:cNvCxnSpPr>
            <a:cxnSpLocks/>
            <a:endCxn id="27" idx="0"/>
          </p:cNvCxnSpPr>
          <p:nvPr/>
        </p:nvCxnSpPr>
        <p:spPr>
          <a:xfrm>
            <a:off x="5858633" y="2341580"/>
            <a:ext cx="2141123" cy="814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08A55B5-C167-3A43-BD24-2108CBEE44BB}"/>
              </a:ext>
            </a:extLst>
          </p:cNvPr>
          <p:cNvSpPr/>
          <p:nvPr/>
        </p:nvSpPr>
        <p:spPr>
          <a:xfrm>
            <a:off x="8079592" y="524335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39" name="Straight Connector 38">
            <a:extLst>
              <a:ext uri="{FF2B5EF4-FFF2-40B4-BE49-F238E27FC236}">
                <a16:creationId xmlns:a16="http://schemas.microsoft.com/office/drawing/2014/main" id="{759C21A2-9D02-9846-950E-183E9B3CF87A}"/>
              </a:ext>
            </a:extLst>
          </p:cNvPr>
          <p:cNvCxnSpPr>
            <a:cxnSpLocks/>
            <a:endCxn id="38" idx="0"/>
          </p:cNvCxnSpPr>
          <p:nvPr/>
        </p:nvCxnSpPr>
        <p:spPr>
          <a:xfrm>
            <a:off x="8135844" y="4065391"/>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0E0691E-D64D-6B40-8B54-124C56CE2F5E}"/>
              </a:ext>
            </a:extLst>
          </p:cNvPr>
          <p:cNvSpPr/>
          <p:nvPr/>
        </p:nvSpPr>
        <p:spPr>
          <a:xfrm>
            <a:off x="7321360" y="529770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1" name="Straight Connector 40">
            <a:extLst>
              <a:ext uri="{FF2B5EF4-FFF2-40B4-BE49-F238E27FC236}">
                <a16:creationId xmlns:a16="http://schemas.microsoft.com/office/drawing/2014/main" id="{6AFA3899-BAB5-454E-A887-4352D65D17D6}"/>
              </a:ext>
            </a:extLst>
          </p:cNvPr>
          <p:cNvCxnSpPr>
            <a:cxnSpLocks/>
            <a:stCxn id="27" idx="4"/>
            <a:endCxn id="40" idx="0"/>
          </p:cNvCxnSpPr>
          <p:nvPr/>
        </p:nvCxnSpPr>
        <p:spPr>
          <a:xfrm flipH="1">
            <a:off x="7687450" y="4065391"/>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2A8C53E-B582-D146-B33F-3473834A9AD1}"/>
              </a:ext>
            </a:extLst>
          </p:cNvPr>
          <p:cNvSpPr/>
          <p:nvPr/>
        </p:nvSpPr>
        <p:spPr>
          <a:xfrm>
            <a:off x="7047849" y="451690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43" name="Straight Connector 42">
            <a:extLst>
              <a:ext uri="{FF2B5EF4-FFF2-40B4-BE49-F238E27FC236}">
                <a16:creationId xmlns:a16="http://schemas.microsoft.com/office/drawing/2014/main" id="{7F21CF86-3636-FF46-8B5A-802EFF42ADCF}"/>
              </a:ext>
            </a:extLst>
          </p:cNvPr>
          <p:cNvCxnSpPr>
            <a:cxnSpLocks/>
          </p:cNvCxnSpPr>
          <p:nvPr/>
        </p:nvCxnSpPr>
        <p:spPr>
          <a:xfrm flipH="1">
            <a:off x="7413939" y="4034954"/>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94844665-75D6-114B-B745-36D13834193D}"/>
              </a:ext>
            </a:extLst>
          </p:cNvPr>
          <p:cNvSpPr/>
          <p:nvPr/>
        </p:nvSpPr>
        <p:spPr>
          <a:xfrm>
            <a:off x="5944146" y="456880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79" name="Straight Connector 78">
            <a:extLst>
              <a:ext uri="{FF2B5EF4-FFF2-40B4-BE49-F238E27FC236}">
                <a16:creationId xmlns:a16="http://schemas.microsoft.com/office/drawing/2014/main" id="{A9AC2B7D-6FE3-6540-9D3A-550A40CA6322}"/>
              </a:ext>
            </a:extLst>
          </p:cNvPr>
          <p:cNvCxnSpPr>
            <a:cxnSpLocks/>
          </p:cNvCxnSpPr>
          <p:nvPr/>
        </p:nvCxnSpPr>
        <p:spPr>
          <a:xfrm>
            <a:off x="5944146" y="411024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8DB1D4E-FB62-EA46-912A-B6806948B369}"/>
              </a:ext>
            </a:extLst>
          </p:cNvPr>
          <p:cNvSpPr/>
          <p:nvPr/>
        </p:nvSpPr>
        <p:spPr>
          <a:xfrm>
            <a:off x="5689133" y="53186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1" name="Straight Connector 80">
            <a:extLst>
              <a:ext uri="{FF2B5EF4-FFF2-40B4-BE49-F238E27FC236}">
                <a16:creationId xmlns:a16="http://schemas.microsoft.com/office/drawing/2014/main" id="{738AB72C-2A8F-554C-9EFB-3C2BEA95D29E}"/>
              </a:ext>
            </a:extLst>
          </p:cNvPr>
          <p:cNvCxnSpPr>
            <a:cxnSpLocks/>
          </p:cNvCxnSpPr>
          <p:nvPr/>
        </p:nvCxnSpPr>
        <p:spPr>
          <a:xfrm>
            <a:off x="5745385" y="414067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4D9E1C9C-829E-824E-A3D8-4700C6AAF0A9}"/>
              </a:ext>
            </a:extLst>
          </p:cNvPr>
          <p:cNvSpPr/>
          <p:nvPr/>
        </p:nvSpPr>
        <p:spPr>
          <a:xfrm>
            <a:off x="4930901"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3" name="Straight Connector 82">
            <a:extLst>
              <a:ext uri="{FF2B5EF4-FFF2-40B4-BE49-F238E27FC236}">
                <a16:creationId xmlns:a16="http://schemas.microsoft.com/office/drawing/2014/main" id="{570524BC-2607-D843-A173-8E8E7A9706DD}"/>
              </a:ext>
            </a:extLst>
          </p:cNvPr>
          <p:cNvCxnSpPr>
            <a:cxnSpLocks/>
          </p:cNvCxnSpPr>
          <p:nvPr/>
        </p:nvCxnSpPr>
        <p:spPr>
          <a:xfrm flipH="1">
            <a:off x="5296991" y="414067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2A7BE06-F5D3-2F42-B603-70B0713B3E70}"/>
              </a:ext>
            </a:extLst>
          </p:cNvPr>
          <p:cNvSpPr/>
          <p:nvPr/>
        </p:nvSpPr>
        <p:spPr>
          <a:xfrm>
            <a:off x="465739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5" name="Straight Connector 84">
            <a:extLst>
              <a:ext uri="{FF2B5EF4-FFF2-40B4-BE49-F238E27FC236}">
                <a16:creationId xmlns:a16="http://schemas.microsoft.com/office/drawing/2014/main" id="{CBE221F2-B882-0C4A-9031-82E6717E2BE8}"/>
              </a:ext>
            </a:extLst>
          </p:cNvPr>
          <p:cNvCxnSpPr>
            <a:cxnSpLocks/>
          </p:cNvCxnSpPr>
          <p:nvPr/>
        </p:nvCxnSpPr>
        <p:spPr>
          <a:xfrm flipH="1">
            <a:off x="5023480" y="411024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BF610CE0-9666-7A43-8D79-D8B7F685989F}"/>
              </a:ext>
            </a:extLst>
          </p:cNvPr>
          <p:cNvSpPr/>
          <p:nvPr/>
        </p:nvSpPr>
        <p:spPr>
          <a:xfrm>
            <a:off x="3717088" y="4623151"/>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7" name="Straight Connector 86">
            <a:extLst>
              <a:ext uri="{FF2B5EF4-FFF2-40B4-BE49-F238E27FC236}">
                <a16:creationId xmlns:a16="http://schemas.microsoft.com/office/drawing/2014/main" id="{71548E81-93BA-5243-9363-13868269AC51}"/>
              </a:ext>
            </a:extLst>
          </p:cNvPr>
          <p:cNvCxnSpPr>
            <a:cxnSpLocks/>
          </p:cNvCxnSpPr>
          <p:nvPr/>
        </p:nvCxnSpPr>
        <p:spPr>
          <a:xfrm>
            <a:off x="3717088" y="4164592"/>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5A242ACD-124A-4F42-8A24-D48239E09E43}"/>
              </a:ext>
            </a:extLst>
          </p:cNvPr>
          <p:cNvSpPr/>
          <p:nvPr/>
        </p:nvSpPr>
        <p:spPr>
          <a:xfrm>
            <a:off x="3462075" y="537299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89" name="Straight Connector 88">
            <a:extLst>
              <a:ext uri="{FF2B5EF4-FFF2-40B4-BE49-F238E27FC236}">
                <a16:creationId xmlns:a16="http://schemas.microsoft.com/office/drawing/2014/main" id="{51E7B295-09A1-8042-8148-C3A6F572FA7A}"/>
              </a:ext>
            </a:extLst>
          </p:cNvPr>
          <p:cNvCxnSpPr>
            <a:cxnSpLocks/>
          </p:cNvCxnSpPr>
          <p:nvPr/>
        </p:nvCxnSpPr>
        <p:spPr>
          <a:xfrm>
            <a:off x="3518327" y="4195029"/>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9A92AB6-F393-3B40-A882-EB20DC23DC2B}"/>
              </a:ext>
            </a:extLst>
          </p:cNvPr>
          <p:cNvSpPr/>
          <p:nvPr/>
        </p:nvSpPr>
        <p:spPr>
          <a:xfrm>
            <a:off x="2703843" y="5427343"/>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1" name="Straight Connector 90">
            <a:extLst>
              <a:ext uri="{FF2B5EF4-FFF2-40B4-BE49-F238E27FC236}">
                <a16:creationId xmlns:a16="http://schemas.microsoft.com/office/drawing/2014/main" id="{086B9628-EC4C-C24F-9113-BFD47E5EB1D7}"/>
              </a:ext>
            </a:extLst>
          </p:cNvPr>
          <p:cNvCxnSpPr>
            <a:cxnSpLocks/>
          </p:cNvCxnSpPr>
          <p:nvPr/>
        </p:nvCxnSpPr>
        <p:spPr>
          <a:xfrm flipH="1">
            <a:off x="3069933" y="4195029"/>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754662-CB4F-AF44-8952-16ADDFD57B5B}"/>
              </a:ext>
            </a:extLst>
          </p:cNvPr>
          <p:cNvSpPr/>
          <p:nvPr/>
        </p:nvSpPr>
        <p:spPr>
          <a:xfrm>
            <a:off x="2430332" y="464653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3" name="Straight Connector 92">
            <a:extLst>
              <a:ext uri="{FF2B5EF4-FFF2-40B4-BE49-F238E27FC236}">
                <a16:creationId xmlns:a16="http://schemas.microsoft.com/office/drawing/2014/main" id="{6810C07B-DBD1-1D4D-92BB-5F577375B733}"/>
              </a:ext>
            </a:extLst>
          </p:cNvPr>
          <p:cNvCxnSpPr>
            <a:cxnSpLocks/>
          </p:cNvCxnSpPr>
          <p:nvPr/>
        </p:nvCxnSpPr>
        <p:spPr>
          <a:xfrm flipH="1">
            <a:off x="2796422" y="4164592"/>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3BFCE4A-5F4B-CE49-A612-EC54159202AF}"/>
              </a:ext>
            </a:extLst>
          </p:cNvPr>
          <p:cNvSpPr/>
          <p:nvPr/>
        </p:nvSpPr>
        <p:spPr>
          <a:xfrm>
            <a:off x="1407270" y="4592188"/>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5" name="Straight Connector 94">
            <a:extLst>
              <a:ext uri="{FF2B5EF4-FFF2-40B4-BE49-F238E27FC236}">
                <a16:creationId xmlns:a16="http://schemas.microsoft.com/office/drawing/2014/main" id="{B3D983A5-0FFD-3846-9082-45211407B577}"/>
              </a:ext>
            </a:extLst>
          </p:cNvPr>
          <p:cNvCxnSpPr>
            <a:cxnSpLocks/>
          </p:cNvCxnSpPr>
          <p:nvPr/>
        </p:nvCxnSpPr>
        <p:spPr>
          <a:xfrm>
            <a:off x="1407270" y="4133629"/>
            <a:ext cx="366090"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F0E7EA1-1F6A-674E-897B-1A5A50C6B91A}"/>
              </a:ext>
            </a:extLst>
          </p:cNvPr>
          <p:cNvSpPr/>
          <p:nvPr/>
        </p:nvSpPr>
        <p:spPr>
          <a:xfrm>
            <a:off x="1152257" y="534203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7" name="Straight Connector 96">
            <a:extLst>
              <a:ext uri="{FF2B5EF4-FFF2-40B4-BE49-F238E27FC236}">
                <a16:creationId xmlns:a16="http://schemas.microsoft.com/office/drawing/2014/main" id="{6CBB34A3-11FB-3B43-B6CB-185094BAAAFE}"/>
              </a:ext>
            </a:extLst>
          </p:cNvPr>
          <p:cNvCxnSpPr>
            <a:cxnSpLocks/>
          </p:cNvCxnSpPr>
          <p:nvPr/>
        </p:nvCxnSpPr>
        <p:spPr>
          <a:xfrm>
            <a:off x="1208509" y="4164066"/>
            <a:ext cx="309838" cy="1177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6375913-79D8-B842-815E-7D96EB171B31}"/>
              </a:ext>
            </a:extLst>
          </p:cNvPr>
          <p:cNvSpPr/>
          <p:nvPr/>
        </p:nvSpPr>
        <p:spPr>
          <a:xfrm>
            <a:off x="394025" y="5396380"/>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99" name="Straight Connector 98">
            <a:extLst>
              <a:ext uri="{FF2B5EF4-FFF2-40B4-BE49-F238E27FC236}">
                <a16:creationId xmlns:a16="http://schemas.microsoft.com/office/drawing/2014/main" id="{854ACB1F-97A3-B74F-BFFE-DE7E27F97F66}"/>
              </a:ext>
            </a:extLst>
          </p:cNvPr>
          <p:cNvCxnSpPr>
            <a:cxnSpLocks/>
          </p:cNvCxnSpPr>
          <p:nvPr/>
        </p:nvCxnSpPr>
        <p:spPr>
          <a:xfrm flipH="1">
            <a:off x="760115" y="4164066"/>
            <a:ext cx="312306" cy="1232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8A524BC-0749-7747-A859-050CABF439A7}"/>
              </a:ext>
            </a:extLst>
          </p:cNvPr>
          <p:cNvSpPr/>
          <p:nvPr/>
        </p:nvSpPr>
        <p:spPr>
          <a:xfrm>
            <a:off x="120514" y="4615575"/>
            <a:ext cx="732179"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2 digit</a:t>
            </a:r>
          </a:p>
        </p:txBody>
      </p:sp>
      <p:cxnSp>
        <p:nvCxnSpPr>
          <p:cNvPr id="101" name="Straight Connector 100">
            <a:extLst>
              <a:ext uri="{FF2B5EF4-FFF2-40B4-BE49-F238E27FC236}">
                <a16:creationId xmlns:a16="http://schemas.microsoft.com/office/drawing/2014/main" id="{50669EA3-6F81-8A49-A860-365DC4280190}"/>
              </a:ext>
            </a:extLst>
          </p:cNvPr>
          <p:cNvCxnSpPr>
            <a:cxnSpLocks/>
          </p:cNvCxnSpPr>
          <p:nvPr/>
        </p:nvCxnSpPr>
        <p:spPr>
          <a:xfrm flipH="1">
            <a:off x="486604" y="4133629"/>
            <a:ext cx="366089" cy="4585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689543A-59D3-0A42-9205-EBACB60DC7BA}"/>
              </a:ext>
            </a:extLst>
          </p:cNvPr>
          <p:cNvSpPr txBox="1"/>
          <p:nvPr/>
        </p:nvSpPr>
        <p:spPr>
          <a:xfrm>
            <a:off x="7174857" y="191631"/>
            <a:ext cx="2279383" cy="830997"/>
          </a:xfrm>
          <a:prstGeom prst="rect">
            <a:avLst/>
          </a:prstGeom>
          <a:noFill/>
        </p:spPr>
        <p:txBody>
          <a:bodyPr wrap="square" rtlCol="0">
            <a:spAutoFit/>
          </a:bodyPr>
          <a:lstStyle/>
          <a:p>
            <a:r>
              <a:rPr lang="en-US" sz="2400" dirty="0">
                <a:solidFill>
                  <a:srgbClr val="FF0000"/>
                </a:solidFill>
              </a:rPr>
              <a:t>64 one-digit multiplies!</a:t>
            </a:r>
          </a:p>
        </p:txBody>
      </p:sp>
      <p:grpSp>
        <p:nvGrpSpPr>
          <p:cNvPr id="5" name="Group 4">
            <a:extLst>
              <a:ext uri="{FF2B5EF4-FFF2-40B4-BE49-F238E27FC236}">
                <a16:creationId xmlns:a16="http://schemas.microsoft.com/office/drawing/2014/main" id="{88B9FDDE-6271-B540-B7BE-E65DF87FA3F6}"/>
              </a:ext>
            </a:extLst>
          </p:cNvPr>
          <p:cNvGrpSpPr/>
          <p:nvPr/>
        </p:nvGrpSpPr>
        <p:grpSpPr>
          <a:xfrm>
            <a:off x="4635982" y="6090380"/>
            <a:ext cx="2194560" cy="502218"/>
            <a:chOff x="5664168" y="6014705"/>
            <a:chExt cx="3479832" cy="799488"/>
          </a:xfrm>
        </p:grpSpPr>
        <p:sp>
          <p:nvSpPr>
            <p:cNvPr id="46" name="Oval 45">
              <a:extLst>
                <a:ext uri="{FF2B5EF4-FFF2-40B4-BE49-F238E27FC236}">
                  <a16:creationId xmlns:a16="http://schemas.microsoft.com/office/drawing/2014/main" id="{8F175604-6613-4E48-883F-D3FBD7710D4D}"/>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7" name="Oval 46">
              <a:extLst>
                <a:ext uri="{FF2B5EF4-FFF2-40B4-BE49-F238E27FC236}">
                  <a16:creationId xmlns:a16="http://schemas.microsoft.com/office/drawing/2014/main" id="{08BC61CF-5A58-E745-BC49-07E0BB023605}"/>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8" name="Oval 47">
              <a:extLst>
                <a:ext uri="{FF2B5EF4-FFF2-40B4-BE49-F238E27FC236}">
                  <a16:creationId xmlns:a16="http://schemas.microsoft.com/office/drawing/2014/main" id="{9BA58539-6E6E-7841-9F31-8D064B7CA6A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49" name="Oval 48">
              <a:extLst>
                <a:ext uri="{FF2B5EF4-FFF2-40B4-BE49-F238E27FC236}">
                  <a16:creationId xmlns:a16="http://schemas.microsoft.com/office/drawing/2014/main" id="{6867B81A-3366-044D-ACE3-6F761962279B}"/>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0" name="Oval 49">
              <a:extLst>
                <a:ext uri="{FF2B5EF4-FFF2-40B4-BE49-F238E27FC236}">
                  <a16:creationId xmlns:a16="http://schemas.microsoft.com/office/drawing/2014/main" id="{161E9DF3-5295-5947-9FF1-75332A619046}"/>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1" name="Oval 50">
              <a:extLst>
                <a:ext uri="{FF2B5EF4-FFF2-40B4-BE49-F238E27FC236}">
                  <a16:creationId xmlns:a16="http://schemas.microsoft.com/office/drawing/2014/main" id="{C03F16E5-3A80-0547-AE54-5586D0993AE0}"/>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2" name="Oval 51">
              <a:extLst>
                <a:ext uri="{FF2B5EF4-FFF2-40B4-BE49-F238E27FC236}">
                  <a16:creationId xmlns:a16="http://schemas.microsoft.com/office/drawing/2014/main" id="{520B4AD6-7958-EF46-969D-234DF1511AF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3" name="Oval 52">
              <a:extLst>
                <a:ext uri="{FF2B5EF4-FFF2-40B4-BE49-F238E27FC236}">
                  <a16:creationId xmlns:a16="http://schemas.microsoft.com/office/drawing/2014/main" id="{ACF09C80-1EB5-894B-962E-814C3D3EF93B}"/>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4" name="Oval 53">
              <a:extLst>
                <a:ext uri="{FF2B5EF4-FFF2-40B4-BE49-F238E27FC236}">
                  <a16:creationId xmlns:a16="http://schemas.microsoft.com/office/drawing/2014/main" id="{4C6DD6FB-4D3E-1340-93EA-CD52CB280690}"/>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5" name="Oval 54">
              <a:extLst>
                <a:ext uri="{FF2B5EF4-FFF2-40B4-BE49-F238E27FC236}">
                  <a16:creationId xmlns:a16="http://schemas.microsoft.com/office/drawing/2014/main" id="{6F94475C-85FC-3C42-87C0-77C7E126AD9C}"/>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6" name="Oval 55">
              <a:extLst>
                <a:ext uri="{FF2B5EF4-FFF2-40B4-BE49-F238E27FC236}">
                  <a16:creationId xmlns:a16="http://schemas.microsoft.com/office/drawing/2014/main" id="{001EE7AD-5E0A-4547-98D4-89430B19FA04}"/>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7" name="Oval 56">
              <a:extLst>
                <a:ext uri="{FF2B5EF4-FFF2-40B4-BE49-F238E27FC236}">
                  <a16:creationId xmlns:a16="http://schemas.microsoft.com/office/drawing/2014/main" id="{A137418B-3118-AF49-95F6-A4EBC21A8745}"/>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8" name="Oval 57">
              <a:extLst>
                <a:ext uri="{FF2B5EF4-FFF2-40B4-BE49-F238E27FC236}">
                  <a16:creationId xmlns:a16="http://schemas.microsoft.com/office/drawing/2014/main" id="{5A40AE1A-B2C5-814D-8486-59D397A48C6A}"/>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59" name="Oval 58">
              <a:extLst>
                <a:ext uri="{FF2B5EF4-FFF2-40B4-BE49-F238E27FC236}">
                  <a16:creationId xmlns:a16="http://schemas.microsoft.com/office/drawing/2014/main" id="{7B59829D-AA98-A545-8970-8B7EF3021465}"/>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0" name="Oval 59">
              <a:extLst>
                <a:ext uri="{FF2B5EF4-FFF2-40B4-BE49-F238E27FC236}">
                  <a16:creationId xmlns:a16="http://schemas.microsoft.com/office/drawing/2014/main" id="{2CE74B61-67F4-3645-97A3-ED33119F307F}"/>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1" name="Oval 60">
              <a:extLst>
                <a:ext uri="{FF2B5EF4-FFF2-40B4-BE49-F238E27FC236}">
                  <a16:creationId xmlns:a16="http://schemas.microsoft.com/office/drawing/2014/main" id="{358126EE-F3E6-A24A-A3EA-2091EFB24E90}"/>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63" name="Group 62">
            <a:extLst>
              <a:ext uri="{FF2B5EF4-FFF2-40B4-BE49-F238E27FC236}">
                <a16:creationId xmlns:a16="http://schemas.microsoft.com/office/drawing/2014/main" id="{C620E383-9150-9944-949C-52478BBF7990}"/>
              </a:ext>
            </a:extLst>
          </p:cNvPr>
          <p:cNvGrpSpPr/>
          <p:nvPr/>
        </p:nvGrpSpPr>
        <p:grpSpPr>
          <a:xfrm>
            <a:off x="6949440" y="6177162"/>
            <a:ext cx="2194560" cy="502218"/>
            <a:chOff x="5664168" y="6014705"/>
            <a:chExt cx="3479832" cy="799488"/>
          </a:xfrm>
        </p:grpSpPr>
        <p:sp>
          <p:nvSpPr>
            <p:cNvPr id="64" name="Oval 63">
              <a:extLst>
                <a:ext uri="{FF2B5EF4-FFF2-40B4-BE49-F238E27FC236}">
                  <a16:creationId xmlns:a16="http://schemas.microsoft.com/office/drawing/2014/main" id="{E56CC8B7-ACBF-D24B-BAAE-F289E9C0C7A2}"/>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5" name="Oval 64">
              <a:extLst>
                <a:ext uri="{FF2B5EF4-FFF2-40B4-BE49-F238E27FC236}">
                  <a16:creationId xmlns:a16="http://schemas.microsoft.com/office/drawing/2014/main" id="{999AED4C-C49A-7B40-AA4E-B05ACC60C111}"/>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6" name="Oval 65">
              <a:extLst>
                <a:ext uri="{FF2B5EF4-FFF2-40B4-BE49-F238E27FC236}">
                  <a16:creationId xmlns:a16="http://schemas.microsoft.com/office/drawing/2014/main" id="{A2A921F5-88FF-4847-9C37-655D694EE5E3}"/>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7" name="Oval 66">
              <a:extLst>
                <a:ext uri="{FF2B5EF4-FFF2-40B4-BE49-F238E27FC236}">
                  <a16:creationId xmlns:a16="http://schemas.microsoft.com/office/drawing/2014/main" id="{868372A9-4B5E-2B4B-A174-066E9D7C0799}"/>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8" name="Oval 67">
              <a:extLst>
                <a:ext uri="{FF2B5EF4-FFF2-40B4-BE49-F238E27FC236}">
                  <a16:creationId xmlns:a16="http://schemas.microsoft.com/office/drawing/2014/main" id="{D9035F5C-3780-7948-A6A0-1675C7B2927E}"/>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69" name="Oval 68">
              <a:extLst>
                <a:ext uri="{FF2B5EF4-FFF2-40B4-BE49-F238E27FC236}">
                  <a16:creationId xmlns:a16="http://schemas.microsoft.com/office/drawing/2014/main" id="{B7603F73-D39F-7349-8355-E5A07763F475}"/>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0" name="Oval 69">
              <a:extLst>
                <a:ext uri="{FF2B5EF4-FFF2-40B4-BE49-F238E27FC236}">
                  <a16:creationId xmlns:a16="http://schemas.microsoft.com/office/drawing/2014/main" id="{63F82932-C6B6-584E-AE60-0FF974A1E669}"/>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1" name="Oval 70">
              <a:extLst>
                <a:ext uri="{FF2B5EF4-FFF2-40B4-BE49-F238E27FC236}">
                  <a16:creationId xmlns:a16="http://schemas.microsoft.com/office/drawing/2014/main" id="{627B8F80-25DE-6F43-9173-442CEE0CE955}"/>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2" name="Oval 71">
              <a:extLst>
                <a:ext uri="{FF2B5EF4-FFF2-40B4-BE49-F238E27FC236}">
                  <a16:creationId xmlns:a16="http://schemas.microsoft.com/office/drawing/2014/main" id="{AD0BC8B6-3E49-A44D-88B5-9878CE152B53}"/>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3" name="Oval 72">
              <a:extLst>
                <a:ext uri="{FF2B5EF4-FFF2-40B4-BE49-F238E27FC236}">
                  <a16:creationId xmlns:a16="http://schemas.microsoft.com/office/drawing/2014/main" id="{297C3CB9-3B29-E44A-9436-D0A55BC4B2B8}"/>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4" name="Oval 73">
              <a:extLst>
                <a:ext uri="{FF2B5EF4-FFF2-40B4-BE49-F238E27FC236}">
                  <a16:creationId xmlns:a16="http://schemas.microsoft.com/office/drawing/2014/main" id="{1CA124F4-8837-BE47-9605-6B740E900EC8}"/>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5" name="Oval 74">
              <a:extLst>
                <a:ext uri="{FF2B5EF4-FFF2-40B4-BE49-F238E27FC236}">
                  <a16:creationId xmlns:a16="http://schemas.microsoft.com/office/drawing/2014/main" id="{B0451EED-B80A-B443-90F5-C32C320BB26B}"/>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6" name="Oval 75">
              <a:extLst>
                <a:ext uri="{FF2B5EF4-FFF2-40B4-BE49-F238E27FC236}">
                  <a16:creationId xmlns:a16="http://schemas.microsoft.com/office/drawing/2014/main" id="{82C388EC-7FAD-0C41-813B-5D54018B2E52}"/>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77" name="Oval 76">
              <a:extLst>
                <a:ext uri="{FF2B5EF4-FFF2-40B4-BE49-F238E27FC236}">
                  <a16:creationId xmlns:a16="http://schemas.microsoft.com/office/drawing/2014/main" id="{FBD3EB41-3FC6-BE4E-A878-0D99727E8263}"/>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3" name="Oval 102">
              <a:extLst>
                <a:ext uri="{FF2B5EF4-FFF2-40B4-BE49-F238E27FC236}">
                  <a16:creationId xmlns:a16="http://schemas.microsoft.com/office/drawing/2014/main" id="{B4EB4D63-A3CC-8746-9B97-34EC944F4C4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4" name="Oval 103">
              <a:extLst>
                <a:ext uri="{FF2B5EF4-FFF2-40B4-BE49-F238E27FC236}">
                  <a16:creationId xmlns:a16="http://schemas.microsoft.com/office/drawing/2014/main" id="{C9711437-8EF0-294B-AAF3-5AC397F27669}"/>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05" name="Group 104">
            <a:extLst>
              <a:ext uri="{FF2B5EF4-FFF2-40B4-BE49-F238E27FC236}">
                <a16:creationId xmlns:a16="http://schemas.microsoft.com/office/drawing/2014/main" id="{F1FC749A-FB1C-0340-A6B6-BD37CA55B256}"/>
              </a:ext>
            </a:extLst>
          </p:cNvPr>
          <p:cNvGrpSpPr/>
          <p:nvPr/>
        </p:nvGrpSpPr>
        <p:grpSpPr>
          <a:xfrm>
            <a:off x="2333476" y="6255523"/>
            <a:ext cx="2194560" cy="502218"/>
            <a:chOff x="5664168" y="6014705"/>
            <a:chExt cx="3479832" cy="799488"/>
          </a:xfrm>
        </p:grpSpPr>
        <p:sp>
          <p:nvSpPr>
            <p:cNvPr id="106" name="Oval 105">
              <a:extLst>
                <a:ext uri="{FF2B5EF4-FFF2-40B4-BE49-F238E27FC236}">
                  <a16:creationId xmlns:a16="http://schemas.microsoft.com/office/drawing/2014/main" id="{ED186E43-4A51-2040-9A21-901CD0AF85AA}"/>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7" name="Oval 106">
              <a:extLst>
                <a:ext uri="{FF2B5EF4-FFF2-40B4-BE49-F238E27FC236}">
                  <a16:creationId xmlns:a16="http://schemas.microsoft.com/office/drawing/2014/main" id="{B4231C5C-BC71-6142-A7DD-1BD918478984}"/>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8" name="Oval 107">
              <a:extLst>
                <a:ext uri="{FF2B5EF4-FFF2-40B4-BE49-F238E27FC236}">
                  <a16:creationId xmlns:a16="http://schemas.microsoft.com/office/drawing/2014/main" id="{7A3EDF2F-7D63-8441-AF89-2E6769596894}"/>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09" name="Oval 108">
              <a:extLst>
                <a:ext uri="{FF2B5EF4-FFF2-40B4-BE49-F238E27FC236}">
                  <a16:creationId xmlns:a16="http://schemas.microsoft.com/office/drawing/2014/main" id="{9835936B-EB22-4E4D-AE4B-A7F864CF696A}"/>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0" name="Oval 109">
              <a:extLst>
                <a:ext uri="{FF2B5EF4-FFF2-40B4-BE49-F238E27FC236}">
                  <a16:creationId xmlns:a16="http://schemas.microsoft.com/office/drawing/2014/main" id="{DEFCE6C3-691D-D641-8C2C-ECDA5F7765C2}"/>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1" name="Oval 110">
              <a:extLst>
                <a:ext uri="{FF2B5EF4-FFF2-40B4-BE49-F238E27FC236}">
                  <a16:creationId xmlns:a16="http://schemas.microsoft.com/office/drawing/2014/main" id="{6E3D7ECA-8E24-5D4F-A8F0-E4EDFEB0C7B3}"/>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2" name="Oval 111">
              <a:extLst>
                <a:ext uri="{FF2B5EF4-FFF2-40B4-BE49-F238E27FC236}">
                  <a16:creationId xmlns:a16="http://schemas.microsoft.com/office/drawing/2014/main" id="{AC95F2F0-4828-C94B-B395-6ECDB8872E2D}"/>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3" name="Oval 112">
              <a:extLst>
                <a:ext uri="{FF2B5EF4-FFF2-40B4-BE49-F238E27FC236}">
                  <a16:creationId xmlns:a16="http://schemas.microsoft.com/office/drawing/2014/main" id="{1CC56AC4-9EF0-1248-9DDB-AFDAA5DD9AE7}"/>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4" name="Oval 113">
              <a:extLst>
                <a:ext uri="{FF2B5EF4-FFF2-40B4-BE49-F238E27FC236}">
                  <a16:creationId xmlns:a16="http://schemas.microsoft.com/office/drawing/2014/main" id="{6DC686A6-DBB5-DE40-B231-02569EFB1345}"/>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5" name="Oval 114">
              <a:extLst>
                <a:ext uri="{FF2B5EF4-FFF2-40B4-BE49-F238E27FC236}">
                  <a16:creationId xmlns:a16="http://schemas.microsoft.com/office/drawing/2014/main" id="{E9A12E92-83B6-2442-9FE9-881CE96355E9}"/>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6" name="Oval 115">
              <a:extLst>
                <a:ext uri="{FF2B5EF4-FFF2-40B4-BE49-F238E27FC236}">
                  <a16:creationId xmlns:a16="http://schemas.microsoft.com/office/drawing/2014/main" id="{335FE19D-F786-5644-8765-3AC3BAD63611}"/>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7" name="Oval 116">
              <a:extLst>
                <a:ext uri="{FF2B5EF4-FFF2-40B4-BE49-F238E27FC236}">
                  <a16:creationId xmlns:a16="http://schemas.microsoft.com/office/drawing/2014/main" id="{EFB72FC2-5801-7F47-BF30-049D0C493788}"/>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8" name="Oval 117">
              <a:extLst>
                <a:ext uri="{FF2B5EF4-FFF2-40B4-BE49-F238E27FC236}">
                  <a16:creationId xmlns:a16="http://schemas.microsoft.com/office/drawing/2014/main" id="{CD54B4B1-714D-F14E-BD01-317465E27D0F}"/>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19" name="Oval 118">
              <a:extLst>
                <a:ext uri="{FF2B5EF4-FFF2-40B4-BE49-F238E27FC236}">
                  <a16:creationId xmlns:a16="http://schemas.microsoft.com/office/drawing/2014/main" id="{9165406B-5E69-9D45-8AEB-FEDDD33EB192}"/>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0" name="Oval 119">
              <a:extLst>
                <a:ext uri="{FF2B5EF4-FFF2-40B4-BE49-F238E27FC236}">
                  <a16:creationId xmlns:a16="http://schemas.microsoft.com/office/drawing/2014/main" id="{DB4858A8-0654-1642-9982-90EBFEC2E3F5}"/>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1" name="Oval 120">
              <a:extLst>
                <a:ext uri="{FF2B5EF4-FFF2-40B4-BE49-F238E27FC236}">
                  <a16:creationId xmlns:a16="http://schemas.microsoft.com/office/drawing/2014/main" id="{C566DE6B-42E1-5248-9615-98451FEB066F}"/>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grpSp>
        <p:nvGrpSpPr>
          <p:cNvPr id="122" name="Group 121">
            <a:extLst>
              <a:ext uri="{FF2B5EF4-FFF2-40B4-BE49-F238E27FC236}">
                <a16:creationId xmlns:a16="http://schemas.microsoft.com/office/drawing/2014/main" id="{14642663-CD81-ED4F-A8F0-24796E0915B5}"/>
              </a:ext>
            </a:extLst>
          </p:cNvPr>
          <p:cNvGrpSpPr/>
          <p:nvPr/>
        </p:nvGrpSpPr>
        <p:grpSpPr>
          <a:xfrm>
            <a:off x="-3499" y="6134709"/>
            <a:ext cx="2194560" cy="502218"/>
            <a:chOff x="5664168" y="6014705"/>
            <a:chExt cx="3479832" cy="799488"/>
          </a:xfrm>
        </p:grpSpPr>
        <p:sp>
          <p:nvSpPr>
            <p:cNvPr id="123" name="Oval 122">
              <a:extLst>
                <a:ext uri="{FF2B5EF4-FFF2-40B4-BE49-F238E27FC236}">
                  <a16:creationId xmlns:a16="http://schemas.microsoft.com/office/drawing/2014/main" id="{BF7D5030-1E81-0749-8B32-075971FC163F}"/>
                </a:ext>
              </a:extLst>
            </p:cNvPr>
            <p:cNvSpPr/>
            <p:nvPr/>
          </p:nvSpPr>
          <p:spPr>
            <a:xfrm>
              <a:off x="8766309" y="6439989"/>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4" name="Oval 123">
              <a:extLst>
                <a:ext uri="{FF2B5EF4-FFF2-40B4-BE49-F238E27FC236}">
                  <a16:creationId xmlns:a16="http://schemas.microsoft.com/office/drawing/2014/main" id="{5B3685CD-A6DC-1845-846B-A2FAFDC0F918}"/>
                </a:ext>
              </a:extLst>
            </p:cNvPr>
            <p:cNvSpPr/>
            <p:nvPr/>
          </p:nvSpPr>
          <p:spPr>
            <a:xfrm>
              <a:off x="8777911" y="602488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5" name="Oval 124">
              <a:extLst>
                <a:ext uri="{FF2B5EF4-FFF2-40B4-BE49-F238E27FC236}">
                  <a16:creationId xmlns:a16="http://schemas.microsoft.com/office/drawing/2014/main" id="{E441AD63-65F6-3344-9745-5A70F19B4E10}"/>
                </a:ext>
              </a:extLst>
            </p:cNvPr>
            <p:cNvSpPr/>
            <p:nvPr/>
          </p:nvSpPr>
          <p:spPr>
            <a:xfrm>
              <a:off x="8334605" y="6014705"/>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6" name="Oval 125">
              <a:extLst>
                <a:ext uri="{FF2B5EF4-FFF2-40B4-BE49-F238E27FC236}">
                  <a16:creationId xmlns:a16="http://schemas.microsoft.com/office/drawing/2014/main" id="{41719A47-1214-DD42-BB62-DE6ACD697B37}"/>
                </a:ext>
              </a:extLst>
            </p:cNvPr>
            <p:cNvSpPr/>
            <p:nvPr/>
          </p:nvSpPr>
          <p:spPr>
            <a:xfrm>
              <a:off x="8332305" y="643998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7" name="Oval 126">
              <a:extLst>
                <a:ext uri="{FF2B5EF4-FFF2-40B4-BE49-F238E27FC236}">
                  <a16:creationId xmlns:a16="http://schemas.microsoft.com/office/drawing/2014/main" id="{2ED4989F-A864-8B43-8957-A79A5B9D21CF}"/>
                </a:ext>
              </a:extLst>
            </p:cNvPr>
            <p:cNvSpPr/>
            <p:nvPr/>
          </p:nvSpPr>
          <p:spPr>
            <a:xfrm>
              <a:off x="7851271" y="646611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8" name="Oval 127">
              <a:extLst>
                <a:ext uri="{FF2B5EF4-FFF2-40B4-BE49-F238E27FC236}">
                  <a16:creationId xmlns:a16="http://schemas.microsoft.com/office/drawing/2014/main" id="{7C954EEE-6708-7E4C-AD1E-6B7DE4A88A7E}"/>
                </a:ext>
              </a:extLst>
            </p:cNvPr>
            <p:cNvSpPr/>
            <p:nvPr/>
          </p:nvSpPr>
          <p:spPr>
            <a:xfrm>
              <a:off x="7862873" y="605100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29" name="Oval 128">
              <a:extLst>
                <a:ext uri="{FF2B5EF4-FFF2-40B4-BE49-F238E27FC236}">
                  <a16:creationId xmlns:a16="http://schemas.microsoft.com/office/drawing/2014/main" id="{05F35EB1-4EA1-0D4D-A74F-3FD872353DA0}"/>
                </a:ext>
              </a:extLst>
            </p:cNvPr>
            <p:cNvSpPr/>
            <p:nvPr/>
          </p:nvSpPr>
          <p:spPr>
            <a:xfrm>
              <a:off x="7419567" y="604083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0" name="Oval 129">
              <a:extLst>
                <a:ext uri="{FF2B5EF4-FFF2-40B4-BE49-F238E27FC236}">
                  <a16:creationId xmlns:a16="http://schemas.microsoft.com/office/drawing/2014/main" id="{088422B8-2F98-B140-A27A-16C693D409EC}"/>
                </a:ext>
              </a:extLst>
            </p:cNvPr>
            <p:cNvSpPr/>
            <p:nvPr/>
          </p:nvSpPr>
          <p:spPr>
            <a:xfrm>
              <a:off x="7417267" y="646611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1" name="Oval 130">
              <a:extLst>
                <a:ext uri="{FF2B5EF4-FFF2-40B4-BE49-F238E27FC236}">
                  <a16:creationId xmlns:a16="http://schemas.microsoft.com/office/drawing/2014/main" id="{5C4838EC-72F0-D845-84F5-748B239C44D6}"/>
                </a:ext>
              </a:extLst>
            </p:cNvPr>
            <p:cNvSpPr/>
            <p:nvPr/>
          </p:nvSpPr>
          <p:spPr>
            <a:xfrm>
              <a:off x="6972811" y="645976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2" name="Oval 131">
              <a:extLst>
                <a:ext uri="{FF2B5EF4-FFF2-40B4-BE49-F238E27FC236}">
                  <a16:creationId xmlns:a16="http://schemas.microsoft.com/office/drawing/2014/main" id="{79AF12CF-382D-8F49-9922-153C66A9A07A}"/>
                </a:ext>
              </a:extLst>
            </p:cNvPr>
            <p:cNvSpPr/>
            <p:nvPr/>
          </p:nvSpPr>
          <p:spPr>
            <a:xfrm>
              <a:off x="6984413" y="6044662"/>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3" name="Oval 132">
              <a:extLst>
                <a:ext uri="{FF2B5EF4-FFF2-40B4-BE49-F238E27FC236}">
                  <a16:creationId xmlns:a16="http://schemas.microsoft.com/office/drawing/2014/main" id="{06BA07AE-6C7E-684E-8907-A3E565C8A8A7}"/>
                </a:ext>
              </a:extLst>
            </p:cNvPr>
            <p:cNvSpPr/>
            <p:nvPr/>
          </p:nvSpPr>
          <p:spPr>
            <a:xfrm>
              <a:off x="6541107" y="603448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4" name="Oval 133">
              <a:extLst>
                <a:ext uri="{FF2B5EF4-FFF2-40B4-BE49-F238E27FC236}">
                  <a16:creationId xmlns:a16="http://schemas.microsoft.com/office/drawing/2014/main" id="{1CAD55FC-EB7A-1849-926D-7D7CA043E274}"/>
                </a:ext>
              </a:extLst>
            </p:cNvPr>
            <p:cNvSpPr/>
            <p:nvPr/>
          </p:nvSpPr>
          <p:spPr>
            <a:xfrm>
              <a:off x="6538807" y="6459767"/>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5" name="Oval 134">
              <a:extLst>
                <a:ext uri="{FF2B5EF4-FFF2-40B4-BE49-F238E27FC236}">
                  <a16:creationId xmlns:a16="http://schemas.microsoft.com/office/drawing/2014/main" id="{5CB83A08-005D-0641-B9A5-CE2A7E48FD83}"/>
                </a:ext>
              </a:extLst>
            </p:cNvPr>
            <p:cNvSpPr/>
            <p:nvPr/>
          </p:nvSpPr>
          <p:spPr>
            <a:xfrm>
              <a:off x="6098172" y="6449444"/>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6" name="Oval 135">
              <a:extLst>
                <a:ext uri="{FF2B5EF4-FFF2-40B4-BE49-F238E27FC236}">
                  <a16:creationId xmlns:a16="http://schemas.microsoft.com/office/drawing/2014/main" id="{71F365D1-61F5-3645-B540-91C104ADD1E7}"/>
                </a:ext>
              </a:extLst>
            </p:cNvPr>
            <p:cNvSpPr/>
            <p:nvPr/>
          </p:nvSpPr>
          <p:spPr>
            <a:xfrm>
              <a:off x="6109774" y="6034338"/>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7" name="Oval 136">
              <a:extLst>
                <a:ext uri="{FF2B5EF4-FFF2-40B4-BE49-F238E27FC236}">
                  <a16:creationId xmlns:a16="http://schemas.microsoft.com/office/drawing/2014/main" id="{0D05C2BA-744F-9A49-92AF-9506B48ED956}"/>
                </a:ext>
              </a:extLst>
            </p:cNvPr>
            <p:cNvSpPr/>
            <p:nvPr/>
          </p:nvSpPr>
          <p:spPr>
            <a:xfrm>
              <a:off x="5666468" y="6024160"/>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sp>
          <p:nvSpPr>
            <p:cNvPr id="138" name="Oval 137">
              <a:extLst>
                <a:ext uri="{FF2B5EF4-FFF2-40B4-BE49-F238E27FC236}">
                  <a16:creationId xmlns:a16="http://schemas.microsoft.com/office/drawing/2014/main" id="{8F7B483F-543E-0D4F-BCFA-69ABFE2FCB7C}"/>
                </a:ext>
              </a:extLst>
            </p:cNvPr>
            <p:cNvSpPr/>
            <p:nvPr/>
          </p:nvSpPr>
          <p:spPr>
            <a:xfrm>
              <a:off x="5664168" y="6449443"/>
              <a:ext cx="366089" cy="34807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1</a:t>
              </a:r>
            </a:p>
          </p:txBody>
        </p:sp>
      </p:grpSp>
    </p:spTree>
    <p:extLst>
      <p:ext uri="{BB962C8B-B14F-4D97-AF65-F5344CB8AC3E}">
        <p14:creationId xmlns:p14="http://schemas.microsoft.com/office/powerpoint/2010/main" val="6810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Try to understand the running time analytically </a:t>
            </a:r>
          </a:p>
        </p:txBody>
      </p:sp>
      <p:sp>
        <p:nvSpPr>
          <p:cNvPr id="3" name="Content Placeholder 2"/>
          <p:cNvSpPr>
            <a:spLocks noGrp="1"/>
          </p:cNvSpPr>
          <p:nvPr>
            <p:ph idx="1"/>
          </p:nvPr>
        </p:nvSpPr>
        <p:spPr>
          <a:xfrm>
            <a:off x="628650" y="2320300"/>
            <a:ext cx="7886700" cy="4351338"/>
          </a:xfrm>
        </p:spPr>
        <p:txBody>
          <a:bodyPr/>
          <a:lstStyle/>
          <a:p>
            <a:pPr marL="0" indent="0">
              <a:buNone/>
            </a:pPr>
            <a:r>
              <a:rPr lang="en-US" dirty="0"/>
              <a:t>Claim: </a:t>
            </a:r>
          </a:p>
          <a:p>
            <a:pPr marL="0" indent="0" algn="ctr">
              <a:buNone/>
            </a:pPr>
            <a:r>
              <a:rPr lang="en-US" sz="3600" dirty="0">
                <a:solidFill>
                  <a:schemeClr val="accent4"/>
                </a:solidFill>
              </a:rPr>
              <a:t>The running time of this algorithm is </a:t>
            </a:r>
          </a:p>
          <a:p>
            <a:pPr marL="0" indent="0" algn="ctr">
              <a:buNone/>
            </a:pPr>
            <a:r>
              <a:rPr lang="en-US" sz="3600" dirty="0">
                <a:solidFill>
                  <a:schemeClr val="accent4"/>
                </a:solidFill>
              </a:rPr>
              <a:t>AT LEAST n</a:t>
            </a:r>
            <a:r>
              <a:rPr lang="en-US" sz="3600" baseline="30000" dirty="0">
                <a:solidFill>
                  <a:schemeClr val="accent4"/>
                </a:solidFill>
              </a:rPr>
              <a:t>2 </a:t>
            </a:r>
            <a:r>
              <a:rPr lang="en-US" sz="3600" dirty="0">
                <a:solidFill>
                  <a:schemeClr val="accent4"/>
                </a:solidFill>
              </a:rPr>
              <a:t>operations.</a:t>
            </a:r>
          </a:p>
        </p:txBody>
      </p:sp>
    </p:spTree>
    <p:extLst>
      <p:ext uri="{BB962C8B-B14F-4D97-AF65-F5344CB8AC3E}">
        <p14:creationId xmlns:p14="http://schemas.microsoft.com/office/powerpoint/2010/main" val="505732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3476" y="122505"/>
            <a:ext cx="8052897" cy="579669"/>
          </a:xfrm>
        </p:spPr>
        <p:txBody>
          <a:bodyPr>
            <a:normAutofit fontScale="90000"/>
          </a:bodyPr>
          <a:lstStyle/>
          <a:p>
            <a:r>
              <a:rPr lang="en-US"/>
              <a:t>How </a:t>
            </a:r>
            <a:r>
              <a:rPr lang="en-US" dirty="0"/>
              <a:t>many one-digit multiplies?</a:t>
            </a:r>
          </a:p>
        </p:txBody>
      </p:sp>
      <mc:AlternateContent xmlns:mc="http://schemas.openxmlformats.org/markup-compatibility/2006" xmlns:a14="http://schemas.microsoft.com/office/drawing/2010/main">
        <mc:Choice Requires="a14">
          <p:sp>
            <p:nvSpPr>
              <p:cNvPr id="6" name="Oval 5"/>
              <p:cNvSpPr/>
              <p:nvPr/>
            </p:nvSpPr>
            <p:spPr>
              <a:xfrm>
                <a:off x="2741903" y="881785"/>
                <a:ext cx="3283527" cy="858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12345678 </a:t>
                </a:r>
                <a14:m>
                  <m:oMath xmlns:m="http://schemas.openxmlformats.org/officeDocument/2006/math">
                    <m:r>
                      <a:rPr lang="en-US" i="1">
                        <a:latin typeface="Cambria Math" charset="0"/>
                        <a:ea typeface="Cambria Math" charset="0"/>
                        <a:cs typeface="Cambria Math" charset="0"/>
                      </a:rPr>
                      <m:t>×</m:t>
                    </m:r>
                  </m:oMath>
                </a14:m>
                <a:r>
                  <a:rPr lang="en-US" dirty="0"/>
                  <a:t> 87654321</a:t>
                </a:r>
              </a:p>
            </p:txBody>
          </p:sp>
        </mc:Choice>
        <mc:Fallback xmlns="">
          <p:sp>
            <p:nvSpPr>
              <p:cNvPr id="6" name="Oval 5"/>
              <p:cNvSpPr>
                <a:spLocks noRot="1" noChangeAspect="1" noMove="1" noResize="1" noEditPoints="1" noAdjustHandles="1" noChangeArrowheads="1" noChangeShapeType="1" noTextEdit="1"/>
              </p:cNvSpPr>
              <p:nvPr/>
            </p:nvSpPr>
            <p:spPr>
              <a:xfrm>
                <a:off x="2741903" y="881785"/>
                <a:ext cx="3283527" cy="858981"/>
              </a:xfrm>
              <a:prstGeom prst="ellipse">
                <a:avLst/>
              </a:prstGeom>
              <a:blipFill rotWithShape="0">
                <a:blip r:embed="rId3"/>
                <a:stretch>
                  <a:fillRect/>
                </a:stretch>
              </a:blipFill>
            </p:spPr>
            <p:txBody>
              <a:bodyPr/>
              <a:lstStyle/>
              <a:p>
                <a:r>
                  <a:rPr lang="en-US">
                    <a:noFill/>
                  </a:rPr>
                  <a:t> </a:t>
                </a:r>
              </a:p>
            </p:txBody>
          </p:sp>
        </mc:Fallback>
      </mc:AlternateContent>
      <p:grpSp>
        <p:nvGrpSpPr>
          <p:cNvPr id="65" name="Group 64"/>
          <p:cNvGrpSpPr/>
          <p:nvPr/>
        </p:nvGrpSpPr>
        <p:grpSpPr>
          <a:xfrm>
            <a:off x="384897" y="1934728"/>
            <a:ext cx="8432224" cy="531380"/>
            <a:chOff x="384897" y="1934728"/>
            <a:chExt cx="8432224" cy="531380"/>
          </a:xfrm>
        </p:grpSpPr>
        <mc:AlternateContent xmlns:mc="http://schemas.openxmlformats.org/markup-compatibility/2006" xmlns:a14="http://schemas.microsoft.com/office/drawing/2010/main">
          <mc:Choice Requires="a14">
            <p:sp>
              <p:nvSpPr>
                <p:cNvPr id="7" name="Oval 6"/>
                <p:cNvSpPr/>
                <p:nvPr/>
              </p:nvSpPr>
              <p:spPr>
                <a:xfrm>
                  <a:off x="384897" y="1934729"/>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8765</a:t>
                  </a:r>
                </a:p>
              </p:txBody>
            </p:sp>
          </mc:Choice>
          <mc:Fallback xmlns="">
            <p:sp>
              <p:nvSpPr>
                <p:cNvPr id="7" name="Oval 6"/>
                <p:cNvSpPr>
                  <a:spLocks noRot="1" noChangeAspect="1" noMove="1" noResize="1" noEditPoints="1" noAdjustHandles="1" noChangeArrowheads="1" noChangeShapeType="1" noTextEdit="1"/>
                </p:cNvSpPr>
                <p:nvPr/>
              </p:nvSpPr>
              <p:spPr>
                <a:xfrm>
                  <a:off x="384897" y="1934729"/>
                  <a:ext cx="1892878" cy="531379"/>
                </a:xfrm>
                <a:prstGeom prst="ellipse">
                  <a:avLst/>
                </a:prstGeom>
                <a:blipFill rotWithShape="0">
                  <a:blip r:embed="rId4"/>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p:cNvSpPr/>
                <p:nvPr/>
              </p:nvSpPr>
              <p:spPr>
                <a:xfrm>
                  <a:off x="260162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8765</a:t>
                  </a:r>
                </a:p>
              </p:txBody>
            </p:sp>
          </mc:Choice>
          <mc:Fallback xmlns="">
            <p:sp>
              <p:nvSpPr>
                <p:cNvPr id="12" name="Oval 11"/>
                <p:cNvSpPr>
                  <a:spLocks noRot="1" noChangeAspect="1" noMove="1" noResize="1" noEditPoints="1" noAdjustHandles="1" noChangeArrowheads="1" noChangeShapeType="1" noTextEdit="1"/>
                </p:cNvSpPr>
                <p:nvPr/>
              </p:nvSpPr>
              <p:spPr>
                <a:xfrm>
                  <a:off x="2601625" y="1934728"/>
                  <a:ext cx="1892878" cy="531379"/>
                </a:xfrm>
                <a:prstGeom prst="ellipse">
                  <a:avLst/>
                </a:prstGeom>
                <a:blipFill rotWithShape="0">
                  <a:blip r:embed="rId5"/>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p:cNvSpPr/>
                <p:nvPr/>
              </p:nvSpPr>
              <p:spPr>
                <a:xfrm>
                  <a:off x="4707515"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234 </m:t>
                      </m:r>
                      <m:r>
                        <a:rPr lang="en-US" sz="1600" i="1">
                          <a:latin typeface="Cambria Math" charset="0"/>
                          <a:ea typeface="Cambria Math" charset="0"/>
                          <a:cs typeface="Cambria Math" charset="0"/>
                        </a:rPr>
                        <m:t>×</m:t>
                      </m:r>
                    </m:oMath>
                  </a14:m>
                  <a:r>
                    <a:rPr lang="en-US" sz="1600" dirty="0"/>
                    <a:t> 4321</a:t>
                  </a:r>
                </a:p>
              </p:txBody>
            </p:sp>
          </mc:Choice>
          <mc:Fallback xmlns="">
            <p:sp>
              <p:nvSpPr>
                <p:cNvPr id="13" name="Oval 12"/>
                <p:cNvSpPr>
                  <a:spLocks noRot="1" noChangeAspect="1" noMove="1" noResize="1" noEditPoints="1" noAdjustHandles="1" noChangeArrowheads="1" noChangeShapeType="1" noTextEdit="1"/>
                </p:cNvSpPr>
                <p:nvPr/>
              </p:nvSpPr>
              <p:spPr>
                <a:xfrm>
                  <a:off x="4707515" y="1934728"/>
                  <a:ext cx="1892878" cy="531379"/>
                </a:xfrm>
                <a:prstGeom prst="ellipse">
                  <a:avLst/>
                </a:prstGeom>
                <a:blipFill rotWithShape="0">
                  <a:blip r:embed="rId6"/>
                  <a:stretch>
                    <a:fillRect t="-35556" b="-51111"/>
                  </a:stretch>
                </a:blipFill>
                <a:ln>
                  <a:solidFill>
                    <a:schemeClr val="accent4">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p:cNvSpPr/>
                <p:nvPr/>
              </p:nvSpPr>
              <p:spPr>
                <a:xfrm>
                  <a:off x="6924243" y="1934728"/>
                  <a:ext cx="1892878" cy="531379"/>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678 </m:t>
                      </m:r>
                      <m:r>
                        <a:rPr lang="en-US" sz="1600" i="1">
                          <a:latin typeface="Cambria Math" charset="0"/>
                          <a:ea typeface="Cambria Math" charset="0"/>
                          <a:cs typeface="Cambria Math" charset="0"/>
                        </a:rPr>
                        <m:t>×</m:t>
                      </m:r>
                    </m:oMath>
                  </a14:m>
                  <a:r>
                    <a:rPr lang="en-US" sz="1600" dirty="0"/>
                    <a:t> 4321</a:t>
                  </a:r>
                </a:p>
              </p:txBody>
            </p:sp>
          </mc:Choice>
          <mc:Fallback xmlns="">
            <p:sp>
              <p:nvSpPr>
                <p:cNvPr id="14" name="Oval 13"/>
                <p:cNvSpPr>
                  <a:spLocks noRot="1" noChangeAspect="1" noMove="1" noResize="1" noEditPoints="1" noAdjustHandles="1" noChangeArrowheads="1" noChangeShapeType="1" noTextEdit="1"/>
                </p:cNvSpPr>
                <p:nvPr/>
              </p:nvSpPr>
              <p:spPr>
                <a:xfrm>
                  <a:off x="6924243" y="1934728"/>
                  <a:ext cx="1892878" cy="531379"/>
                </a:xfrm>
                <a:prstGeom prst="ellipse">
                  <a:avLst/>
                </a:prstGeom>
                <a:blipFill rotWithShape="0">
                  <a:blip r:embed="rId7"/>
                  <a:stretch>
                    <a:fillRect t="-35556" b="-51111"/>
                  </a:stretch>
                </a:blipFill>
                <a:ln>
                  <a:solidFill>
                    <a:schemeClr val="accent4">
                      <a:lumMod val="50000"/>
                    </a:schemeClr>
                  </a:solidFill>
                </a:ln>
              </p:spPr>
              <p:txBody>
                <a:bodyPr/>
                <a:lstStyle/>
                <a:p>
                  <a:r>
                    <a:rPr lang="en-US">
                      <a:noFill/>
                    </a:rPr>
                    <a:t> </a:t>
                  </a:r>
                </a:p>
              </p:txBody>
            </p:sp>
          </mc:Fallback>
        </mc:AlternateContent>
      </p:grpSp>
      <p:grpSp>
        <p:nvGrpSpPr>
          <p:cNvPr id="66" name="Group 65"/>
          <p:cNvGrpSpPr/>
          <p:nvPr/>
        </p:nvGrpSpPr>
        <p:grpSpPr>
          <a:xfrm>
            <a:off x="103476" y="2812748"/>
            <a:ext cx="8850461" cy="1884163"/>
            <a:chOff x="103476" y="2812748"/>
            <a:chExt cx="8850461" cy="1884163"/>
          </a:xfrm>
        </p:grpSpPr>
        <mc:AlternateContent xmlns:mc="http://schemas.openxmlformats.org/markup-compatibility/2006" xmlns:a14="http://schemas.microsoft.com/office/drawing/2010/main">
          <mc:Choice Requires="a14">
            <p:sp>
              <p:nvSpPr>
                <p:cNvPr id="15" name="Oval 14"/>
                <p:cNvSpPr/>
                <p:nvPr/>
              </p:nvSpPr>
              <p:spPr>
                <a:xfrm>
                  <a:off x="103476" y="281274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87</a:t>
                  </a:r>
                </a:p>
              </p:txBody>
            </p:sp>
          </mc:Choice>
          <mc:Fallback xmlns="">
            <p:sp>
              <p:nvSpPr>
                <p:cNvPr id="15" name="Oval 14"/>
                <p:cNvSpPr>
                  <a:spLocks noRot="1" noChangeAspect="1" noMove="1" noResize="1" noEditPoints="1" noAdjustHandles="1" noChangeArrowheads="1" noChangeShapeType="1" noTextEdit="1"/>
                </p:cNvSpPr>
                <p:nvPr/>
              </p:nvSpPr>
              <p:spPr>
                <a:xfrm>
                  <a:off x="103476" y="2812748"/>
                  <a:ext cx="1227860" cy="531379"/>
                </a:xfrm>
                <a:prstGeom prst="ellipse">
                  <a:avLst/>
                </a:prstGeom>
                <a:blipFill rotWithShape="0">
                  <a:blip r:embed="rId8"/>
                  <a:stretch>
                    <a:fillRect t="-35556" b="-5111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a:xfrm>
                  <a:off x="1049915" y="321624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87</a:t>
                  </a:r>
                </a:p>
              </p:txBody>
            </p:sp>
          </mc:Choice>
          <mc:Fallback xmlns="">
            <p:sp>
              <p:nvSpPr>
                <p:cNvPr id="16" name="Oval 15"/>
                <p:cNvSpPr>
                  <a:spLocks noRot="1" noChangeAspect="1" noMove="1" noResize="1" noEditPoints="1" noAdjustHandles="1" noChangeArrowheads="1" noChangeShapeType="1" noTextEdit="1"/>
                </p:cNvSpPr>
                <p:nvPr/>
              </p:nvSpPr>
              <p:spPr>
                <a:xfrm>
                  <a:off x="1049915" y="3216249"/>
                  <a:ext cx="1227860" cy="531379"/>
                </a:xfrm>
                <a:prstGeom prst="ellipse">
                  <a:avLst/>
                </a:prstGeom>
                <a:blipFill rotWithShape="0">
                  <a:blip r:embed="rId9"/>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16"/>
                <p:cNvSpPr/>
                <p:nvPr/>
              </p:nvSpPr>
              <p:spPr>
                <a:xfrm>
                  <a:off x="103476" y="3630605"/>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65</a:t>
                  </a:r>
                </a:p>
              </p:txBody>
            </p:sp>
          </mc:Choice>
          <mc:Fallback xmlns="">
            <p:sp>
              <p:nvSpPr>
                <p:cNvPr id="17" name="Oval 16"/>
                <p:cNvSpPr>
                  <a:spLocks noRot="1" noChangeAspect="1" noMove="1" noResize="1" noEditPoints="1" noAdjustHandles="1" noChangeArrowheads="1" noChangeShapeType="1" noTextEdit="1"/>
                </p:cNvSpPr>
                <p:nvPr/>
              </p:nvSpPr>
              <p:spPr>
                <a:xfrm>
                  <a:off x="103476" y="3630605"/>
                  <a:ext cx="1227860" cy="531379"/>
                </a:xfrm>
                <a:prstGeom prst="ellipse">
                  <a:avLst/>
                </a:prstGeom>
                <a:blipFill rotWithShape="0">
                  <a:blip r:embed="rId10"/>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17"/>
                <p:cNvSpPr/>
                <p:nvPr/>
              </p:nvSpPr>
              <p:spPr>
                <a:xfrm>
                  <a:off x="1049915" y="4094268"/>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65</a:t>
                  </a:r>
                </a:p>
              </p:txBody>
            </p:sp>
          </mc:Choice>
          <mc:Fallback xmlns="">
            <p:sp>
              <p:nvSpPr>
                <p:cNvPr id="18" name="Oval 17"/>
                <p:cNvSpPr>
                  <a:spLocks noRot="1" noChangeAspect="1" noMove="1" noResize="1" noEditPoints="1" noAdjustHandles="1" noChangeArrowheads="1" noChangeShapeType="1" noTextEdit="1"/>
                </p:cNvSpPr>
                <p:nvPr/>
              </p:nvSpPr>
              <p:spPr>
                <a:xfrm>
                  <a:off x="1049915" y="4094268"/>
                  <a:ext cx="1227860" cy="531379"/>
                </a:xfrm>
                <a:prstGeom prst="ellipse">
                  <a:avLst/>
                </a:prstGeom>
                <a:blipFill rotWithShape="0">
                  <a:blip r:embed="rId11"/>
                  <a:stretch>
                    <a:fillRect t="-37079"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p:cNvSpPr/>
                <p:nvPr/>
              </p:nvSpPr>
              <p:spPr>
                <a:xfrm>
                  <a:off x="2431040"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87</a:t>
                  </a:r>
                </a:p>
              </p:txBody>
            </p:sp>
          </mc:Choice>
          <mc:Fallback xmlns="">
            <p:sp>
              <p:nvSpPr>
                <p:cNvPr id="29" name="Oval 28"/>
                <p:cNvSpPr>
                  <a:spLocks noRot="1" noChangeAspect="1" noMove="1" noResize="1" noEditPoints="1" noAdjustHandles="1" noChangeArrowheads="1" noChangeShapeType="1" noTextEdit="1"/>
                </p:cNvSpPr>
                <p:nvPr/>
              </p:nvSpPr>
              <p:spPr>
                <a:xfrm>
                  <a:off x="2431040" y="2884012"/>
                  <a:ext cx="1227860" cy="531379"/>
                </a:xfrm>
                <a:prstGeom prst="ellipse">
                  <a:avLst/>
                </a:prstGeom>
                <a:blipFill rotWithShape="0">
                  <a:blip r:embed="rId12"/>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p:cNvSpPr/>
                <p:nvPr/>
              </p:nvSpPr>
              <p:spPr>
                <a:xfrm>
                  <a:off x="3377479"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87</a:t>
                  </a:r>
                </a:p>
              </p:txBody>
            </p:sp>
          </mc:Choice>
          <mc:Fallback xmlns="">
            <p:sp>
              <p:nvSpPr>
                <p:cNvPr id="30" name="Oval 29"/>
                <p:cNvSpPr>
                  <a:spLocks noRot="1" noChangeAspect="1" noMove="1" noResize="1" noEditPoints="1" noAdjustHandles="1" noChangeArrowheads="1" noChangeShapeType="1" noTextEdit="1"/>
                </p:cNvSpPr>
                <p:nvPr/>
              </p:nvSpPr>
              <p:spPr>
                <a:xfrm>
                  <a:off x="3377479" y="3287513"/>
                  <a:ext cx="1227860" cy="531379"/>
                </a:xfrm>
                <a:prstGeom prst="ellipse">
                  <a:avLst/>
                </a:prstGeom>
                <a:blipFill rotWithShape="0">
                  <a:blip r:embed="rId13"/>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p:cNvSpPr/>
                <p:nvPr/>
              </p:nvSpPr>
              <p:spPr>
                <a:xfrm>
                  <a:off x="2431040"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65</a:t>
                  </a:r>
                </a:p>
              </p:txBody>
            </p:sp>
          </mc:Choice>
          <mc:Fallback xmlns="">
            <p:sp>
              <p:nvSpPr>
                <p:cNvPr id="31" name="Oval 30"/>
                <p:cNvSpPr>
                  <a:spLocks noRot="1" noChangeAspect="1" noMove="1" noResize="1" noEditPoints="1" noAdjustHandles="1" noChangeArrowheads="1" noChangeShapeType="1" noTextEdit="1"/>
                </p:cNvSpPr>
                <p:nvPr/>
              </p:nvSpPr>
              <p:spPr>
                <a:xfrm>
                  <a:off x="2431040" y="3701869"/>
                  <a:ext cx="1227860" cy="531379"/>
                </a:xfrm>
                <a:prstGeom prst="ellipse">
                  <a:avLst/>
                </a:prstGeom>
                <a:blipFill rotWithShape="0">
                  <a:blip r:embed="rId14"/>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p:cNvSpPr/>
                <p:nvPr/>
              </p:nvSpPr>
              <p:spPr>
                <a:xfrm>
                  <a:off x="3377479"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78</a:t>
                  </a:r>
                  <a14:m>
                    <m:oMath xmlns:m="http://schemas.openxmlformats.org/officeDocument/2006/math">
                      <m:r>
                        <a:rPr lang="en-US" sz="1600" b="0" i="0" smtClean="0">
                          <a:latin typeface="Cambria Math" charset="0"/>
                          <a:ea typeface="Cambria Math" charset="0"/>
                          <a:cs typeface="Cambria Math" charset="0"/>
                        </a:rPr>
                        <m:t> </m:t>
                      </m:r>
                      <m:r>
                        <a:rPr lang="en-US" sz="1600" i="1">
                          <a:latin typeface="Cambria Math" charset="0"/>
                          <a:ea typeface="Cambria Math" charset="0"/>
                          <a:cs typeface="Cambria Math" charset="0"/>
                        </a:rPr>
                        <m:t>×</m:t>
                      </m:r>
                    </m:oMath>
                  </a14:m>
                  <a:r>
                    <a:rPr lang="en-US" sz="1600" dirty="0"/>
                    <a:t> 65</a:t>
                  </a:r>
                </a:p>
              </p:txBody>
            </p:sp>
          </mc:Choice>
          <mc:Fallback xmlns="">
            <p:sp>
              <p:nvSpPr>
                <p:cNvPr id="32" name="Oval 31"/>
                <p:cNvSpPr>
                  <a:spLocks noRot="1" noChangeAspect="1" noMove="1" noResize="1" noEditPoints="1" noAdjustHandles="1" noChangeArrowheads="1" noChangeShapeType="1" noTextEdit="1"/>
                </p:cNvSpPr>
                <p:nvPr/>
              </p:nvSpPr>
              <p:spPr>
                <a:xfrm>
                  <a:off x="3377479" y="4165532"/>
                  <a:ext cx="1227860" cy="531379"/>
                </a:xfrm>
                <a:prstGeom prst="ellipse">
                  <a:avLst/>
                </a:prstGeom>
                <a:blipFill rotWithShape="0">
                  <a:blip r:embed="rId15"/>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32"/>
                <p:cNvSpPr/>
                <p:nvPr/>
              </p:nvSpPr>
              <p:spPr>
                <a:xfrm>
                  <a:off x="4605339"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43</a:t>
                  </a:r>
                </a:p>
              </p:txBody>
            </p:sp>
          </mc:Choice>
          <mc:Fallback xmlns="">
            <p:sp>
              <p:nvSpPr>
                <p:cNvPr id="33" name="Oval 32"/>
                <p:cNvSpPr>
                  <a:spLocks noRot="1" noChangeAspect="1" noMove="1" noResize="1" noEditPoints="1" noAdjustHandles="1" noChangeArrowheads="1" noChangeShapeType="1" noTextEdit="1"/>
                </p:cNvSpPr>
                <p:nvPr/>
              </p:nvSpPr>
              <p:spPr>
                <a:xfrm>
                  <a:off x="4605339" y="2884012"/>
                  <a:ext cx="1227860" cy="531379"/>
                </a:xfrm>
                <a:prstGeom prst="ellipse">
                  <a:avLst/>
                </a:prstGeom>
                <a:blipFill rotWithShape="0">
                  <a:blip r:embed="rId16"/>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p:cNvSpPr/>
                <p:nvPr/>
              </p:nvSpPr>
              <p:spPr>
                <a:xfrm>
                  <a:off x="5551778"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43</a:t>
                  </a:r>
                </a:p>
              </p:txBody>
            </p:sp>
          </mc:Choice>
          <mc:Fallback xmlns="">
            <p:sp>
              <p:nvSpPr>
                <p:cNvPr id="34" name="Oval 33"/>
                <p:cNvSpPr>
                  <a:spLocks noRot="1" noChangeAspect="1" noMove="1" noResize="1" noEditPoints="1" noAdjustHandles="1" noChangeArrowheads="1" noChangeShapeType="1" noTextEdit="1"/>
                </p:cNvSpPr>
                <p:nvPr/>
              </p:nvSpPr>
              <p:spPr>
                <a:xfrm>
                  <a:off x="5551778" y="3287513"/>
                  <a:ext cx="1227860" cy="531379"/>
                </a:xfrm>
                <a:prstGeom prst="ellipse">
                  <a:avLst/>
                </a:prstGeom>
                <a:blipFill rotWithShape="0">
                  <a:blip r:embed="rId17"/>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p:cNvSpPr/>
                <p:nvPr/>
              </p:nvSpPr>
              <p:spPr>
                <a:xfrm>
                  <a:off x="4605339"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b="0" i="0" smtClean="0">
                          <a:latin typeface="Cambria Math" charset="0"/>
                          <a:ea typeface="Cambria Math" charset="0"/>
                          <a:cs typeface="Cambria Math" charset="0"/>
                        </a:rPr>
                        <m:t>2 </m:t>
                      </m:r>
                      <m:r>
                        <a:rPr lang="en-US" sz="1600" i="1">
                          <a:latin typeface="Cambria Math" charset="0"/>
                          <a:ea typeface="Cambria Math" charset="0"/>
                          <a:cs typeface="Cambria Math" charset="0"/>
                        </a:rPr>
                        <m:t>×</m:t>
                      </m:r>
                    </m:oMath>
                  </a14:m>
                  <a:r>
                    <a:rPr lang="en-US" sz="1600" dirty="0"/>
                    <a:t> 21</a:t>
                  </a:r>
                </a:p>
              </p:txBody>
            </p:sp>
          </mc:Choice>
          <mc:Fallback xmlns="">
            <p:sp>
              <p:nvSpPr>
                <p:cNvPr id="35" name="Oval 34"/>
                <p:cNvSpPr>
                  <a:spLocks noRot="1" noChangeAspect="1" noMove="1" noResize="1" noEditPoints="1" noAdjustHandles="1" noChangeArrowheads="1" noChangeShapeType="1" noTextEdit="1"/>
                </p:cNvSpPr>
                <p:nvPr/>
              </p:nvSpPr>
              <p:spPr>
                <a:xfrm>
                  <a:off x="4605339" y="3701869"/>
                  <a:ext cx="1227860" cy="531379"/>
                </a:xfrm>
                <a:prstGeom prst="ellipse">
                  <a:avLst/>
                </a:prstGeom>
                <a:blipFill rotWithShape="0">
                  <a:blip r:embed="rId18"/>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p:cNvSpPr/>
                <p:nvPr/>
              </p:nvSpPr>
              <p:spPr>
                <a:xfrm>
                  <a:off x="5551778"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b="0" i="0" smtClean="0">
                          <a:latin typeface="Cambria Math" charset="0"/>
                          <a:ea typeface="Cambria Math" charset="0"/>
                          <a:cs typeface="Cambria Math" charset="0"/>
                        </a:rPr>
                        <m:t>4 </m:t>
                      </m:r>
                      <m:r>
                        <a:rPr lang="en-US" sz="1600" i="1">
                          <a:latin typeface="Cambria Math" charset="0"/>
                          <a:ea typeface="Cambria Math" charset="0"/>
                          <a:cs typeface="Cambria Math" charset="0"/>
                        </a:rPr>
                        <m:t>×</m:t>
                      </m:r>
                    </m:oMath>
                  </a14:m>
                  <a:r>
                    <a:rPr lang="en-US" sz="1600" dirty="0"/>
                    <a:t> 21</a:t>
                  </a:r>
                </a:p>
              </p:txBody>
            </p:sp>
          </mc:Choice>
          <mc:Fallback xmlns="">
            <p:sp>
              <p:nvSpPr>
                <p:cNvPr id="36" name="Oval 35"/>
                <p:cNvSpPr>
                  <a:spLocks noRot="1" noChangeAspect="1" noMove="1" noResize="1" noEditPoints="1" noAdjustHandles="1" noChangeArrowheads="1" noChangeShapeType="1" noTextEdit="1"/>
                </p:cNvSpPr>
                <p:nvPr/>
              </p:nvSpPr>
              <p:spPr>
                <a:xfrm>
                  <a:off x="5551778" y="4165532"/>
                  <a:ext cx="1227860" cy="531379"/>
                </a:xfrm>
                <a:prstGeom prst="ellipse">
                  <a:avLst/>
                </a:prstGeom>
                <a:blipFill rotWithShape="0">
                  <a:blip r:embed="rId19"/>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a:xfrm>
                  <a:off x="6779638" y="288401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43</a:t>
                  </a:r>
                </a:p>
              </p:txBody>
            </p:sp>
          </mc:Choice>
          <mc:Fallback xmlns="">
            <p:sp>
              <p:nvSpPr>
                <p:cNvPr id="37" name="Oval 36"/>
                <p:cNvSpPr>
                  <a:spLocks noRot="1" noChangeAspect="1" noMove="1" noResize="1" noEditPoints="1" noAdjustHandles="1" noChangeArrowheads="1" noChangeShapeType="1" noTextEdit="1"/>
                </p:cNvSpPr>
                <p:nvPr/>
              </p:nvSpPr>
              <p:spPr>
                <a:xfrm>
                  <a:off x="6779638" y="2884012"/>
                  <a:ext cx="1227860" cy="531379"/>
                </a:xfrm>
                <a:prstGeom prst="ellipse">
                  <a:avLst/>
                </a:prstGeom>
                <a:blipFill rotWithShape="0">
                  <a:blip r:embed="rId20"/>
                  <a:stretch>
                    <a:fillRect t="-35955" b="-5168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a:xfrm>
                  <a:off x="7726077" y="3287513"/>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43</a:t>
                  </a:r>
                </a:p>
              </p:txBody>
            </p:sp>
          </mc:Choice>
          <mc:Fallback xmlns="">
            <p:sp>
              <p:nvSpPr>
                <p:cNvPr id="38" name="Oval 37"/>
                <p:cNvSpPr>
                  <a:spLocks noRot="1" noChangeAspect="1" noMove="1" noResize="1" noEditPoints="1" noAdjustHandles="1" noChangeArrowheads="1" noChangeShapeType="1" noTextEdit="1"/>
                </p:cNvSpPr>
                <p:nvPr/>
              </p:nvSpPr>
              <p:spPr>
                <a:xfrm>
                  <a:off x="7726077" y="3287513"/>
                  <a:ext cx="1227860" cy="531379"/>
                </a:xfrm>
                <a:prstGeom prst="ellipse">
                  <a:avLst/>
                </a:prstGeom>
                <a:blipFill rotWithShape="0">
                  <a:blip r:embed="rId21"/>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a:xfrm>
                  <a:off x="6779638" y="3701869"/>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a:t>
                  </a:r>
                  <a14:m>
                    <m:oMath xmlns:m="http://schemas.openxmlformats.org/officeDocument/2006/math">
                      <m:r>
                        <a:rPr lang="en-US" sz="1600" b="0" i="0" smtClean="0">
                          <a:latin typeface="Cambria Math" charset="0"/>
                          <a:ea typeface="Cambria Math" charset="0"/>
                          <a:cs typeface="Cambria Math" charset="0"/>
                        </a:rPr>
                        <m:t>6 </m:t>
                      </m:r>
                      <m:r>
                        <a:rPr lang="en-US" sz="1600" i="1">
                          <a:latin typeface="Cambria Math" charset="0"/>
                          <a:ea typeface="Cambria Math" charset="0"/>
                          <a:cs typeface="Cambria Math" charset="0"/>
                        </a:rPr>
                        <m:t>×</m:t>
                      </m:r>
                    </m:oMath>
                  </a14:m>
                  <a:r>
                    <a:rPr lang="en-US" sz="1600" dirty="0"/>
                    <a:t> 21</a:t>
                  </a:r>
                </a:p>
              </p:txBody>
            </p:sp>
          </mc:Choice>
          <mc:Fallback xmlns="">
            <p:sp>
              <p:nvSpPr>
                <p:cNvPr id="39" name="Oval 38"/>
                <p:cNvSpPr>
                  <a:spLocks noRot="1" noChangeAspect="1" noMove="1" noResize="1" noEditPoints="1" noAdjustHandles="1" noChangeArrowheads="1" noChangeShapeType="1" noTextEdit="1"/>
                </p:cNvSpPr>
                <p:nvPr/>
              </p:nvSpPr>
              <p:spPr>
                <a:xfrm>
                  <a:off x="6779638" y="3701869"/>
                  <a:ext cx="1227860" cy="531379"/>
                </a:xfrm>
                <a:prstGeom prst="ellipse">
                  <a:avLst/>
                </a:prstGeom>
                <a:blipFill rotWithShape="0">
                  <a:blip r:embed="rId22"/>
                  <a:stretch>
                    <a:fillRect t="-35955" b="-5280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val 39"/>
                <p:cNvSpPr/>
                <p:nvPr/>
              </p:nvSpPr>
              <p:spPr>
                <a:xfrm>
                  <a:off x="7726077" y="4165532"/>
                  <a:ext cx="1227860" cy="531379"/>
                </a:xfrm>
                <a:prstGeom prst="ellipse">
                  <a:avLst/>
                </a:prstGeom>
                <a:solidFill>
                  <a:srgbClr val="555B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a:t>
                  </a:r>
                  <a14:m>
                    <m:oMath xmlns:m="http://schemas.openxmlformats.org/officeDocument/2006/math">
                      <m:r>
                        <a:rPr lang="en-US" sz="1600" b="0" i="0" smtClean="0">
                          <a:latin typeface="Cambria Math" charset="0"/>
                          <a:ea typeface="Cambria Math" charset="0"/>
                          <a:cs typeface="Cambria Math" charset="0"/>
                        </a:rPr>
                        <m:t>8 </m:t>
                      </m:r>
                      <m:r>
                        <a:rPr lang="en-US" sz="1600" i="1">
                          <a:latin typeface="Cambria Math" charset="0"/>
                          <a:ea typeface="Cambria Math" charset="0"/>
                          <a:cs typeface="Cambria Math" charset="0"/>
                        </a:rPr>
                        <m:t>×</m:t>
                      </m:r>
                    </m:oMath>
                  </a14:m>
                  <a:r>
                    <a:rPr lang="en-US" sz="1600" dirty="0"/>
                    <a:t> 21</a:t>
                  </a:r>
                </a:p>
              </p:txBody>
            </p:sp>
          </mc:Choice>
          <mc:Fallback xmlns="">
            <p:sp>
              <p:nvSpPr>
                <p:cNvPr id="40" name="Oval 39"/>
                <p:cNvSpPr>
                  <a:spLocks noRot="1" noChangeAspect="1" noMove="1" noResize="1" noEditPoints="1" noAdjustHandles="1" noChangeArrowheads="1" noChangeShapeType="1" noTextEdit="1"/>
                </p:cNvSpPr>
                <p:nvPr/>
              </p:nvSpPr>
              <p:spPr>
                <a:xfrm>
                  <a:off x="7726077" y="4165532"/>
                  <a:ext cx="1227860" cy="531379"/>
                </a:xfrm>
                <a:prstGeom prst="ellipse">
                  <a:avLst/>
                </a:prstGeom>
                <a:blipFill rotWithShape="0">
                  <a:blip r:embed="rId23"/>
                  <a:stretch>
                    <a:fillRect t="-35955" b="-52809"/>
                  </a:stretch>
                </a:blipFill>
                <a:ln>
                  <a:solidFill>
                    <a:schemeClr val="tx1"/>
                  </a:solidFill>
                </a:ln>
              </p:spPr>
              <p:txBody>
                <a:bodyPr/>
                <a:lstStyle/>
                <a:p>
                  <a:r>
                    <a:rPr lang="en-US">
                      <a:noFill/>
                    </a:rPr>
                    <a:t> </a:t>
                  </a:r>
                </a:p>
              </p:txBody>
            </p:sp>
          </mc:Fallback>
        </mc:AlternateContent>
      </p:grpSp>
      <p:grpSp>
        <p:nvGrpSpPr>
          <p:cNvPr id="67" name="Group 66"/>
          <p:cNvGrpSpPr/>
          <p:nvPr/>
        </p:nvGrpSpPr>
        <p:grpSpPr>
          <a:xfrm>
            <a:off x="180857" y="4970124"/>
            <a:ext cx="1709855" cy="1652638"/>
            <a:chOff x="180857" y="4970124"/>
            <a:chExt cx="1709855" cy="1652638"/>
          </a:xfrm>
        </p:grpSpPr>
        <mc:AlternateContent xmlns:mc="http://schemas.openxmlformats.org/markup-compatibility/2006" xmlns:a14="http://schemas.microsoft.com/office/drawing/2010/main">
          <mc:Choice Requires="a14">
            <p:sp>
              <p:nvSpPr>
                <p:cNvPr id="41" name="Oval 40"/>
                <p:cNvSpPr/>
                <p:nvPr/>
              </p:nvSpPr>
              <p:spPr>
                <a:xfrm>
                  <a:off x="351124" y="49701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1" name="Oval 40"/>
                <p:cNvSpPr>
                  <a:spLocks noRot="1" noChangeAspect="1" noMove="1" noResize="1" noEditPoints="1" noAdjustHandles="1" noChangeArrowheads="1" noChangeShapeType="1" noTextEdit="1"/>
                </p:cNvSpPr>
                <p:nvPr/>
              </p:nvSpPr>
              <p:spPr>
                <a:xfrm>
                  <a:off x="351124" y="4970124"/>
                  <a:ext cx="769794" cy="531379"/>
                </a:xfrm>
                <a:prstGeom prst="ellipse">
                  <a:avLst/>
                </a:prstGeom>
                <a:blipFill rotWithShape="0">
                  <a:blip r:embed="rId24"/>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Oval 44"/>
                <p:cNvSpPr/>
                <p:nvPr/>
              </p:nvSpPr>
              <p:spPr>
                <a:xfrm>
                  <a:off x="1120918" y="52518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5" name="Oval 44"/>
                <p:cNvSpPr>
                  <a:spLocks noRot="1" noChangeAspect="1" noMove="1" noResize="1" noEditPoints="1" noAdjustHandles="1" noChangeArrowheads="1" noChangeShapeType="1" noTextEdit="1"/>
                </p:cNvSpPr>
                <p:nvPr/>
              </p:nvSpPr>
              <p:spPr>
                <a:xfrm>
                  <a:off x="1120918" y="5251833"/>
                  <a:ext cx="769794" cy="531379"/>
                </a:xfrm>
                <a:prstGeom prst="ellipse">
                  <a:avLst/>
                </a:prstGeom>
                <a:blipFill rotWithShape="0">
                  <a:blip r:embed="rId25"/>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a:xfrm>
                  <a:off x="221673" y="554922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oMath>
                  </a14:m>
                  <a:r>
                    <a:rPr lang="en-US" sz="1600" dirty="0"/>
                    <a:t>8</a:t>
                  </a:r>
                </a:p>
              </p:txBody>
            </p:sp>
          </mc:Choice>
          <mc:Fallback xmlns="">
            <p:sp>
              <p:nvSpPr>
                <p:cNvPr id="46" name="Oval 45"/>
                <p:cNvSpPr>
                  <a:spLocks noRot="1" noChangeAspect="1" noMove="1" noResize="1" noEditPoints="1" noAdjustHandles="1" noChangeArrowheads="1" noChangeShapeType="1" noTextEdit="1"/>
                </p:cNvSpPr>
                <p:nvPr/>
              </p:nvSpPr>
              <p:spPr>
                <a:xfrm>
                  <a:off x="221673" y="5549224"/>
                  <a:ext cx="769794" cy="531379"/>
                </a:xfrm>
                <a:prstGeom prst="ellipse">
                  <a:avLst/>
                </a:prstGeom>
                <a:blipFill rotWithShape="0">
                  <a:blip r:embed="rId26"/>
                  <a:stretch>
                    <a:fillRect/>
                  </a:stretch>
                </a:blipFill>
                <a:ln>
                  <a:solidFill>
                    <a:schemeClr val="accent5">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val 46"/>
                <p:cNvSpPr/>
                <p:nvPr/>
              </p:nvSpPr>
              <p:spPr>
                <a:xfrm>
                  <a:off x="950336" y="5862634"/>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7</m:t>
                      </m:r>
                    </m:oMath>
                  </a14:m>
                  <a:endParaRPr lang="en-US" sz="1600" dirty="0"/>
                </a:p>
              </p:txBody>
            </p:sp>
          </mc:Choice>
          <mc:Fallback xmlns="">
            <p:sp>
              <p:nvSpPr>
                <p:cNvPr id="47" name="Oval 46"/>
                <p:cNvSpPr>
                  <a:spLocks noRot="1" noChangeAspect="1" noMove="1" noResize="1" noEditPoints="1" noAdjustHandles="1" noChangeArrowheads="1" noChangeShapeType="1" noTextEdit="1"/>
                </p:cNvSpPr>
                <p:nvPr/>
              </p:nvSpPr>
              <p:spPr>
                <a:xfrm>
                  <a:off x="950336" y="5862634"/>
                  <a:ext cx="769794" cy="531379"/>
                </a:xfrm>
                <a:prstGeom prst="ellipse">
                  <a:avLst/>
                </a:prstGeom>
                <a:blipFill rotWithShape="0">
                  <a:blip r:embed="rId27"/>
                  <a:stretch>
                    <a:fillRect/>
                  </a:stretch>
                </a:blipFill>
                <a:ln>
                  <a:solidFill>
                    <a:schemeClr val="accent5">
                      <a:lumMod val="50000"/>
                    </a:schemeClr>
                  </a:solidFill>
                </a:ln>
              </p:spPr>
              <p:txBody>
                <a:bodyPr/>
                <a:lstStyle/>
                <a:p>
                  <a:r>
                    <a:rPr lang="en-US">
                      <a:noFill/>
                    </a:rPr>
                    <a:t> </a:t>
                  </a:r>
                </a:p>
              </p:txBody>
            </p:sp>
          </mc:Fallback>
        </mc:AlternateContent>
        <p:sp>
          <p:nvSpPr>
            <p:cNvPr id="51" name="TextBox 50"/>
            <p:cNvSpPr txBox="1"/>
            <p:nvPr/>
          </p:nvSpPr>
          <p:spPr>
            <a:xfrm>
              <a:off x="180857" y="6161097"/>
              <a:ext cx="738857" cy="461665"/>
            </a:xfrm>
            <a:prstGeom prst="rect">
              <a:avLst/>
            </a:prstGeom>
            <a:noFill/>
          </p:spPr>
          <p:txBody>
            <a:bodyPr wrap="none" rtlCol="0">
              <a:spAutoFit/>
            </a:bodyPr>
            <a:lstStyle/>
            <a:p>
              <a:r>
                <a:rPr lang="en-US" sz="2400" dirty="0"/>
                <a:t>etc</a:t>
              </a:r>
              <a:r>
                <a:rPr lang="en-US" dirty="0"/>
                <a:t>...</a:t>
              </a:r>
            </a:p>
          </p:txBody>
        </p:sp>
      </p:grpSp>
      <p:grpSp>
        <p:nvGrpSpPr>
          <p:cNvPr id="68" name="Group 67"/>
          <p:cNvGrpSpPr/>
          <p:nvPr/>
        </p:nvGrpSpPr>
        <p:grpSpPr>
          <a:xfrm>
            <a:off x="3442422" y="1081811"/>
            <a:ext cx="1749137" cy="430355"/>
            <a:chOff x="3442422" y="1081811"/>
            <a:chExt cx="1749137" cy="430355"/>
          </a:xfrm>
        </p:grpSpPr>
        <p:sp>
          <p:nvSpPr>
            <p:cNvPr id="52" name="Oval 51"/>
            <p:cNvSpPr/>
            <p:nvPr/>
          </p:nvSpPr>
          <p:spPr>
            <a:xfrm>
              <a:off x="4882429" y="1110384"/>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442422" y="1081811"/>
              <a:ext cx="309130" cy="401782"/>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212337" y="2002880"/>
            <a:ext cx="709182" cy="405575"/>
            <a:chOff x="5212337" y="2002880"/>
            <a:chExt cx="709182" cy="405575"/>
          </a:xfrm>
        </p:grpSpPr>
        <p:sp>
          <p:nvSpPr>
            <p:cNvPr id="55" name="Oval 54"/>
            <p:cNvSpPr/>
            <p:nvPr/>
          </p:nvSpPr>
          <p:spPr>
            <a:xfrm>
              <a:off x="5685991" y="2013381"/>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212337" y="2002880"/>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724953" y="3360623"/>
            <a:ext cx="706583" cy="395077"/>
            <a:chOff x="5724953" y="3360623"/>
            <a:chExt cx="706583" cy="395077"/>
          </a:xfrm>
        </p:grpSpPr>
        <p:sp>
          <p:nvSpPr>
            <p:cNvPr id="57" name="Oval 56"/>
            <p:cNvSpPr/>
            <p:nvPr/>
          </p:nvSpPr>
          <p:spPr>
            <a:xfrm>
              <a:off x="5724953" y="3360626"/>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96008" y="3360623"/>
              <a:ext cx="235528" cy="39507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4893251" y="4873712"/>
            <a:ext cx="858989" cy="648494"/>
          </a:xfrm>
          <a:prstGeom prst="ellipse">
            <a:avLst/>
          </a:prstGeom>
          <a:noFill/>
          <a:ln w="41275">
            <a:solidFill>
              <a:srgbClr val="FF0000"/>
            </a:solidFill>
          </a:ln>
          <a:effectLst>
            <a:glow>
              <a:schemeClr val="accent1">
                <a:alpha val="40000"/>
              </a:schemeClr>
            </a:glow>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339509" y="4810974"/>
            <a:ext cx="2006250" cy="668338"/>
            <a:chOff x="4339509" y="4810974"/>
            <a:chExt cx="2006250" cy="668338"/>
          </a:xfrm>
        </p:grpSpPr>
        <mc:AlternateContent xmlns:mc="http://schemas.openxmlformats.org/markup-compatibility/2006" xmlns:a14="http://schemas.microsoft.com/office/drawing/2010/main">
          <mc:Choice Requires="a14">
            <p:sp>
              <p:nvSpPr>
                <p:cNvPr id="60" name="Oval 59"/>
                <p:cNvSpPr/>
                <p:nvPr/>
              </p:nvSpPr>
              <p:spPr>
                <a:xfrm>
                  <a:off x="4937849" y="4947933"/>
                  <a:ext cx="769794" cy="531379"/>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a:t>
                  </a:r>
                  <a14:m>
                    <m:oMath xmlns:m="http://schemas.openxmlformats.org/officeDocument/2006/math">
                      <m:r>
                        <a:rPr lang="en-US" sz="1600" i="1" smtClean="0">
                          <a:latin typeface="Cambria Math" charset="0"/>
                          <a:ea typeface="Cambria Math" charset="0"/>
                          <a:cs typeface="Cambria Math" charset="0"/>
                        </a:rPr>
                        <m:t>×</m:t>
                      </m:r>
                      <m:r>
                        <a:rPr lang="en-US" sz="1600" b="0" i="0" smtClean="0">
                          <a:latin typeface="Cambria Math" charset="0"/>
                          <a:ea typeface="Cambria Math" charset="0"/>
                          <a:cs typeface="Cambria Math" charset="0"/>
                        </a:rPr>
                        <m:t>4</m:t>
                      </m:r>
                    </m:oMath>
                  </a14:m>
                  <a:endParaRPr lang="en-US" sz="1600" dirty="0"/>
                </a:p>
              </p:txBody>
            </p:sp>
          </mc:Choice>
          <mc:Fallback xmlns="">
            <p:sp>
              <p:nvSpPr>
                <p:cNvPr id="60" name="Oval 59"/>
                <p:cNvSpPr>
                  <a:spLocks noRot="1" noChangeAspect="1" noMove="1" noResize="1" noEditPoints="1" noAdjustHandles="1" noChangeArrowheads="1" noChangeShapeType="1" noTextEdit="1"/>
                </p:cNvSpPr>
                <p:nvPr/>
              </p:nvSpPr>
              <p:spPr>
                <a:xfrm>
                  <a:off x="4937849" y="4947933"/>
                  <a:ext cx="769794" cy="531379"/>
                </a:xfrm>
                <a:prstGeom prst="ellipse">
                  <a:avLst/>
                </a:prstGeom>
                <a:blipFill rotWithShape="0">
                  <a:blip r:embed="rId28"/>
                  <a:stretch>
                    <a:fillRect/>
                  </a:stretch>
                </a:blipFill>
                <a:ln>
                  <a:solidFill>
                    <a:schemeClr val="accent5">
                      <a:lumMod val="50000"/>
                    </a:schemeClr>
                  </a:solidFill>
                </a:ln>
              </p:spPr>
              <p:txBody>
                <a:bodyPr/>
                <a:lstStyle/>
                <a:p>
                  <a:r>
                    <a:rPr lang="en-US">
                      <a:noFill/>
                    </a:rPr>
                    <a:t> </a:t>
                  </a:r>
                </a:p>
              </p:txBody>
            </p:sp>
          </mc:Fallback>
        </mc:AlternateContent>
        <p:sp>
          <p:nvSpPr>
            <p:cNvPr id="62" name="TextBox 61"/>
            <p:cNvSpPr txBox="1"/>
            <p:nvPr/>
          </p:nvSpPr>
          <p:spPr>
            <a:xfrm>
              <a:off x="4339509" y="4838689"/>
              <a:ext cx="468398" cy="584775"/>
            </a:xfrm>
            <a:prstGeom prst="rect">
              <a:avLst/>
            </a:prstGeom>
            <a:noFill/>
          </p:spPr>
          <p:txBody>
            <a:bodyPr wrap="none" rtlCol="0">
              <a:spAutoFit/>
            </a:bodyPr>
            <a:lstStyle/>
            <a:p>
              <a:r>
                <a:rPr lang="mr-IN" sz="3200" dirty="0"/>
                <a:t>…</a:t>
              </a:r>
              <a:endParaRPr lang="en-US" sz="3200" dirty="0"/>
            </a:p>
          </p:txBody>
        </p:sp>
        <p:sp>
          <p:nvSpPr>
            <p:cNvPr id="63" name="TextBox 62"/>
            <p:cNvSpPr txBox="1"/>
            <p:nvPr/>
          </p:nvSpPr>
          <p:spPr>
            <a:xfrm>
              <a:off x="5877361" y="4810974"/>
              <a:ext cx="468398" cy="584775"/>
            </a:xfrm>
            <a:prstGeom prst="rect">
              <a:avLst/>
            </a:prstGeom>
            <a:noFill/>
          </p:spPr>
          <p:txBody>
            <a:bodyPr wrap="none" rtlCol="0">
              <a:spAutoFit/>
            </a:bodyPr>
            <a:lstStyle/>
            <a:p>
              <a:r>
                <a:rPr lang="mr-IN" sz="3200" dirty="0"/>
                <a:t>…</a:t>
              </a:r>
              <a:endParaRPr lang="en-US" sz="3200" dirty="0"/>
            </a:p>
          </p:txBody>
        </p:sp>
      </p:grpSp>
      <mc:AlternateContent xmlns:mc="http://schemas.openxmlformats.org/markup-compatibility/2006" xmlns:a14="http://schemas.microsoft.com/office/drawing/2010/main">
        <mc:Choice Requires="a14">
          <p:sp>
            <p:nvSpPr>
              <p:cNvPr id="64" name="TextBox 63"/>
              <p:cNvSpPr txBox="1"/>
              <p:nvPr/>
            </p:nvSpPr>
            <p:spPr>
              <a:xfrm>
                <a:off x="2004449" y="5596427"/>
                <a:ext cx="7299009" cy="1138773"/>
              </a:xfrm>
              <a:prstGeom prst="rect">
                <a:avLst/>
              </a:prstGeom>
              <a:noFill/>
            </p:spPr>
            <p:txBody>
              <a:bodyPr wrap="square" rtlCol="0">
                <a:spAutoFit/>
              </a:bodyPr>
              <a:lstStyle/>
              <a:p>
                <a:r>
                  <a:rPr lang="en-US" sz="2400" dirty="0">
                    <a:solidFill>
                      <a:schemeClr val="accent4"/>
                    </a:solidFill>
                  </a:rPr>
                  <a:t>There are </a:t>
                </a:r>
                <a14:m>
                  <m:oMath xmlns:m="http://schemas.openxmlformats.org/officeDocument/2006/math">
                    <m:r>
                      <a:rPr lang="en-US" sz="2400" i="1" dirty="0" smtClean="0">
                        <a:solidFill>
                          <a:schemeClr val="accent4"/>
                        </a:solidFill>
                        <a:latin typeface="Cambria Math" panose="02040503050406030204" pitchFamily="18" charset="0"/>
                      </a:rPr>
                      <m:t>𝑛</m:t>
                    </m:r>
                    <m:r>
                      <a:rPr lang="en-US" sz="2400" i="1" baseline="30000" dirty="0">
                        <a:solidFill>
                          <a:schemeClr val="accent4"/>
                        </a:solidFill>
                        <a:latin typeface="Cambria Math" panose="02040503050406030204" pitchFamily="18" charset="0"/>
                      </a:rPr>
                      <m:t>2</m:t>
                    </m:r>
                  </m:oMath>
                </a14:m>
                <a:r>
                  <a:rPr lang="en-US" sz="2400" dirty="0">
                    <a:solidFill>
                      <a:schemeClr val="accent4"/>
                    </a:solidFill>
                  </a:rPr>
                  <a:t> one-digit problems. </a:t>
                </a:r>
              </a:p>
              <a:p>
                <a:r>
                  <a:rPr lang="en-US" sz="2200" dirty="0"/>
                  <a:t>(Reason: Every pair of digits is multiplied together separately.)</a:t>
                </a:r>
              </a:p>
              <a:p>
                <a:r>
                  <a:rPr lang="en-US" sz="2200" dirty="0">
                    <a:solidFill>
                      <a:schemeClr val="accent4"/>
                    </a:solidFill>
                  </a:rPr>
                  <a:t>So the running time is still at least </a:t>
                </a:r>
                <a14:m>
                  <m:oMath xmlns:m="http://schemas.openxmlformats.org/officeDocument/2006/math">
                    <m:sSup>
                      <m:sSupPr>
                        <m:ctrlPr>
                          <a:rPr lang="en-US" sz="2200" b="0" i="1" smtClean="0">
                            <a:solidFill>
                              <a:schemeClr val="accent4"/>
                            </a:solidFill>
                            <a:latin typeface="Cambria Math" panose="02040503050406030204" pitchFamily="18" charset="0"/>
                          </a:rPr>
                        </m:ctrlPr>
                      </m:sSupPr>
                      <m:e>
                        <m:r>
                          <a:rPr lang="en-US" sz="2200" b="0" i="1" smtClean="0">
                            <a:solidFill>
                              <a:schemeClr val="accent4"/>
                            </a:solidFill>
                            <a:latin typeface="Cambria Math" panose="02040503050406030204" pitchFamily="18" charset="0"/>
                          </a:rPr>
                          <m:t>𝑂</m:t>
                        </m:r>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𝑛</m:t>
                        </m:r>
                      </m:e>
                      <m:sup>
                        <m:r>
                          <a:rPr lang="en-US" sz="2200" b="0" i="1" smtClean="0">
                            <a:solidFill>
                              <a:schemeClr val="accent4"/>
                            </a:solidFill>
                            <a:latin typeface="Cambria Math" charset="0"/>
                          </a:rPr>
                          <m:t>2</m:t>
                        </m:r>
                      </m:sup>
                    </m:sSup>
                    <m:r>
                      <a:rPr lang="en-US" sz="2200" b="0" i="1" smtClean="0">
                        <a:solidFill>
                          <a:schemeClr val="accent4"/>
                        </a:solidFill>
                        <a:latin typeface="Cambria Math" panose="02040503050406030204" pitchFamily="18" charset="0"/>
                      </a:rPr>
                      <m:t> )</m:t>
                    </m:r>
                    <m:r>
                      <a:rPr lang="en-US" sz="2200" b="0" i="1" smtClean="0">
                        <a:solidFill>
                          <a:schemeClr val="accent4"/>
                        </a:solidFill>
                        <a:latin typeface="Cambria Math" charset="0"/>
                      </a:rPr>
                      <m:t>.</m:t>
                    </m:r>
                  </m:oMath>
                </a14:m>
                <a:endParaRPr lang="en-US" sz="2200" dirty="0">
                  <a:solidFill>
                    <a:schemeClr val="accent4"/>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004449" y="5596427"/>
                <a:ext cx="7299009" cy="1138773"/>
              </a:xfrm>
              <a:prstGeom prst="rect">
                <a:avLst/>
              </a:prstGeom>
              <a:blipFill>
                <a:blip r:embed="rId29"/>
                <a:stretch>
                  <a:fillRect l="-1215" t="-3333" b="-10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DD7AF3A-2139-6843-82A0-0EC5AF08F2D8}"/>
              </a:ext>
            </a:extLst>
          </p:cNvPr>
          <p:cNvSpPr txBox="1"/>
          <p:nvPr/>
        </p:nvSpPr>
        <p:spPr>
          <a:xfrm>
            <a:off x="6826832" y="122505"/>
            <a:ext cx="2219757" cy="1200329"/>
          </a:xfrm>
          <a:prstGeom prst="rect">
            <a:avLst/>
          </a:prstGeom>
          <a:noFill/>
          <a:ln>
            <a:solidFill>
              <a:schemeClr val="tx1"/>
            </a:solidFill>
          </a:ln>
        </p:spPr>
        <p:txBody>
          <a:bodyPr wrap="square" rtlCol="0">
            <a:spAutoFit/>
          </a:bodyPr>
          <a:lstStyle/>
          <a:p>
            <a:pPr algn="ctr"/>
            <a:r>
              <a:rPr lang="en-US" dirty="0"/>
              <a:t>This slide skipped in class, here in case this view is more helpful for you.</a:t>
            </a:r>
          </a:p>
        </p:txBody>
      </p:sp>
    </p:spTree>
    <p:extLst>
      <p:ext uri="{BB962C8B-B14F-4D97-AF65-F5344CB8AC3E}">
        <p14:creationId xmlns:p14="http://schemas.microsoft.com/office/powerpoint/2010/main" val="7457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P spid="64"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76" y="143836"/>
            <a:ext cx="7886700" cy="830472"/>
          </a:xfrm>
        </p:spPr>
        <p:txBody>
          <a:bodyPr/>
          <a:lstStyle/>
          <a:p>
            <a:r>
              <a:rPr lang="en-US" dirty="0"/>
              <a:t>There are n</a:t>
            </a:r>
            <a:r>
              <a:rPr lang="en-US" baseline="30000" dirty="0"/>
              <a:t>2 </a:t>
            </a:r>
            <a:r>
              <a:rPr lang="en-US" dirty="0"/>
              <a:t>1-digit problems</a:t>
            </a:r>
          </a:p>
        </p:txBody>
      </p:sp>
      <p:sp>
        <p:nvSpPr>
          <p:cNvPr id="4" name="Oval 3"/>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Oval 4"/>
          <p:cNvSpPr/>
          <p:nvPr/>
        </p:nvSpPr>
        <p:spPr>
          <a:xfrm>
            <a:off x="2896454" y="2203308"/>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161517"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440754"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19991" y="2199270"/>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3713869"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3938575"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7" name="Oval 26"/>
          <p:cNvSpPr/>
          <p:nvPr/>
        </p:nvSpPr>
        <p:spPr>
          <a:xfrm>
            <a:off x="4316125"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4 problems </a:t>
            </a:r>
          </a:p>
          <a:p>
            <a:r>
              <a:rPr lang="en-US" sz="2400" dirty="0"/>
              <a:t>of size n/2</a:t>
            </a:r>
          </a:p>
        </p:txBody>
      </p:sp>
      <p:sp>
        <p:nvSpPr>
          <p:cNvPr id="31" name="TextBox 30"/>
          <p:cNvSpPr txBox="1"/>
          <p:nvPr/>
        </p:nvSpPr>
        <p:spPr>
          <a:xfrm>
            <a:off x="4276794" y="3665050"/>
            <a:ext cx="1725024" cy="830997"/>
          </a:xfrm>
          <a:prstGeom prst="rect">
            <a:avLst/>
          </a:prstGeom>
          <a:noFill/>
        </p:spPr>
        <p:txBody>
          <a:bodyPr wrap="none" rtlCol="0">
            <a:spAutoFit/>
          </a:bodyPr>
          <a:lstStyle/>
          <a:p>
            <a:r>
              <a:rPr lang="en-US" sz="2400" dirty="0"/>
              <a:t>4</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3" name="TextBox 32"/>
          <p:cNvSpPr txBox="1"/>
          <p:nvPr/>
        </p:nvSpPr>
        <p:spPr>
          <a:xfrm>
            <a:off x="4830556" y="5666662"/>
            <a:ext cx="2116157" cy="830997"/>
          </a:xfrm>
          <a:prstGeom prst="rect">
            <a:avLst/>
          </a:prstGeom>
          <a:noFill/>
        </p:spPr>
        <p:txBody>
          <a:bodyPr wrap="none" rtlCol="0">
            <a:spAutoFit/>
          </a:bodyPr>
          <a:lstStyle/>
          <a:p>
            <a:r>
              <a:rPr lang="en-US" sz="2400" dirty="0"/>
              <a:t>____ problems </a:t>
            </a:r>
          </a:p>
          <a:p>
            <a:r>
              <a:rPr lang="en-US" sz="2400" dirty="0"/>
              <a:t>of size 1</a:t>
            </a:r>
          </a:p>
        </p:txBody>
      </p:sp>
      <p:pic>
        <p:nvPicPr>
          <p:cNvPr id="35" name="Picture 34"/>
          <p:cNvPicPr>
            <a:picLocks noChangeAspect="1"/>
          </p:cNvPicPr>
          <p:nvPr/>
        </p:nvPicPr>
        <p:blipFill>
          <a:blip r:embed="rId3"/>
          <a:stretch>
            <a:fillRect/>
          </a:stretch>
        </p:blipFill>
        <p:spPr>
          <a:xfrm>
            <a:off x="5098195" y="5526213"/>
            <a:ext cx="431800" cy="419100"/>
          </a:xfrm>
          <a:prstGeom prst="rect">
            <a:avLst/>
          </a:prstGeom>
        </p:spPr>
      </p:pic>
      <p:sp>
        <p:nvSpPr>
          <p:cNvPr id="36" name="TextBox 35"/>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8" name="Rounded Rectangle 37"/>
              <p:cNvSpPr/>
              <p:nvPr/>
            </p:nvSpPr>
            <p:spPr>
              <a:xfrm>
                <a:off x="6209512" y="1357882"/>
                <a:ext cx="2934488" cy="403131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b="0" i="0" dirty="0" smtClean="0">
                        <a:solidFill>
                          <a:schemeClr val="accent4"/>
                        </a:solidFill>
                        <a:latin typeface="Cambria Math" panose="02040503050406030204" pitchFamily="18" charset="0"/>
                      </a:rPr>
                      <m:t>t</m:t>
                    </m:r>
                    <m:r>
                      <a:rPr lang="en-US" sz="2000" b="0" i="1" dirty="0" smtClean="0">
                        <a:solidFill>
                          <a:schemeClr val="accent4"/>
                        </a:solidFill>
                        <a:latin typeface="Cambria Math" panose="02040503050406030204" pitchFamily="18" charset="0"/>
                      </a:rPr>
                      <m:t>= </m:t>
                    </m:r>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pPr marL="285750" indent="-285750" algn="ctr">
                  <a:buFont typeface="Arial" charset="0"/>
                  <a:buChar char="•"/>
                </a:pPr>
                <a:endParaRPr lang="en-US" sz="2000" dirty="0">
                  <a:solidFill>
                    <a:schemeClr val="tx1"/>
                  </a:solidFill>
                </a:endParaRPr>
              </a:p>
              <a:p>
                <a:pPr algn="ctr"/>
                <a:r>
                  <a:rPr lang="en-US" sz="2800" dirty="0">
                    <a:solidFill>
                      <a:schemeClr val="tx1"/>
                    </a:solidFill>
                  </a:rPr>
                  <a:t> </a:t>
                </a:r>
                <a14:m>
                  <m:oMath xmlns:m="http://schemas.openxmlformats.org/officeDocument/2006/math">
                    <m:sSup>
                      <m:sSupPr>
                        <m:ctrlPr>
                          <a:rPr lang="en-US" sz="2800" b="0" i="1" dirty="0" smtClean="0">
                            <a:solidFill>
                              <a:srgbClr val="FF0000"/>
                            </a:solidFill>
                            <a:latin typeface="Cambria Math" panose="02040503050406030204" pitchFamily="18" charset="0"/>
                          </a:rPr>
                        </m:ctrlPr>
                      </m:sSupPr>
                      <m:e>
                        <m:r>
                          <a:rPr lang="en-US" sz="2800" i="1" dirty="0" smtClean="0">
                            <a:solidFill>
                              <a:srgbClr val="FF0000"/>
                            </a:solidFill>
                            <a:latin typeface="Cambria Math" panose="02040503050406030204" pitchFamily="18" charset="0"/>
                          </a:rPr>
                          <m:t>4</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𝑛</m:t>
                            </m:r>
                          </m:e>
                        </m:func>
                      </m:sup>
                    </m:sSup>
                    <m:r>
                      <a:rPr lang="en-US" sz="2800" i="1" dirty="0">
                        <a:solidFill>
                          <a:srgbClr val="FF0000"/>
                        </a:solidFill>
                        <a:latin typeface="Cambria Math" panose="02040503050406030204" pitchFamily="18" charset="0"/>
                      </a:rPr>
                      <m:t> =</m:t>
                    </m:r>
                    <m:sSup>
                      <m:sSupPr>
                        <m:ctrlPr>
                          <a:rPr lang="en-US" sz="2800" b="0" i="1" dirty="0" smtClean="0">
                            <a:solidFill>
                              <a:srgbClr val="FF0000"/>
                            </a:solidFill>
                            <a:latin typeface="Cambria Math" panose="02040503050406030204" pitchFamily="18" charset="0"/>
                          </a:rPr>
                        </m:ctrlPr>
                      </m:sSupPr>
                      <m:e>
                        <m:r>
                          <a:rPr lang="en-US" sz="2800" b="0" i="1" dirty="0" smtClean="0">
                            <a:solidFill>
                              <a:srgbClr val="FF0000"/>
                            </a:solidFill>
                            <a:latin typeface="Cambria Math" panose="02040503050406030204" pitchFamily="18" charset="0"/>
                          </a:rPr>
                          <m:t>𝑛</m:t>
                        </m:r>
                      </m:e>
                      <m:sup>
                        <m:func>
                          <m:funcPr>
                            <m:ctrlPr>
                              <a:rPr lang="en-US" sz="2800" b="0" i="1" dirty="0" smtClean="0">
                                <a:solidFill>
                                  <a:srgbClr val="FF0000"/>
                                </a:solidFill>
                                <a:latin typeface="Cambria Math" panose="02040503050406030204" pitchFamily="18" charset="0"/>
                              </a:rPr>
                            </m:ctrlPr>
                          </m:funcPr>
                          <m:fName>
                            <m:sSub>
                              <m:sSubPr>
                                <m:ctrlPr>
                                  <a:rPr lang="en-US" sz="2800" b="0" i="1" dirty="0" smtClean="0">
                                    <a:solidFill>
                                      <a:srgbClr val="FF0000"/>
                                    </a:solidFill>
                                    <a:latin typeface="Cambria Math" panose="02040503050406030204" pitchFamily="18" charset="0"/>
                                  </a:rPr>
                                </m:ctrlPr>
                              </m:sSubPr>
                              <m:e>
                                <m:r>
                                  <m:rPr>
                                    <m:sty m:val="p"/>
                                  </m:rPr>
                                  <a:rPr lang="en-US" sz="2800" b="0" i="0" dirty="0" smtClean="0">
                                    <a:solidFill>
                                      <a:srgbClr val="FF0000"/>
                                    </a:solidFill>
                                    <a:latin typeface="Cambria Math" panose="02040503050406030204" pitchFamily="18" charset="0"/>
                                  </a:rPr>
                                  <m:t>log</m:t>
                                </m:r>
                              </m:e>
                              <m:sub>
                                <m:r>
                                  <a:rPr lang="en-US" sz="2800" b="0" i="1" dirty="0" smtClean="0">
                                    <a:solidFill>
                                      <a:srgbClr val="FF0000"/>
                                    </a:solidFill>
                                    <a:latin typeface="Cambria Math" panose="02040503050406030204" pitchFamily="18" charset="0"/>
                                  </a:rPr>
                                  <m:t>2</m:t>
                                </m:r>
                              </m:sub>
                            </m:sSub>
                          </m:fName>
                          <m:e>
                            <m:r>
                              <a:rPr lang="en-US" sz="2800" b="0" i="1" dirty="0" smtClean="0">
                                <a:solidFill>
                                  <a:srgbClr val="FF0000"/>
                                </a:solidFill>
                                <a:latin typeface="Cambria Math" panose="02040503050406030204" pitchFamily="18" charset="0"/>
                              </a:rPr>
                              <m:t>4</m:t>
                            </m:r>
                          </m:e>
                        </m:func>
                      </m:sup>
                    </m:sSup>
                    <m:r>
                      <a:rPr lang="en-US" sz="2800" b="0" i="1" dirty="0" smtClean="0">
                        <a:solidFill>
                          <a:srgbClr val="FF0000"/>
                        </a:solidFill>
                        <a:latin typeface="Cambria Math" panose="02040503050406030204" pitchFamily="18" charset="0"/>
                      </a:rPr>
                      <m:t>=</m:t>
                    </m:r>
                    <m:r>
                      <a:rPr lang="en-US" sz="2800" i="1" dirty="0">
                        <a:solidFill>
                          <a:srgbClr val="FF0000"/>
                        </a:solidFill>
                        <a:latin typeface="Cambria Math" panose="02040503050406030204" pitchFamily="18" charset="0"/>
                      </a:rPr>
                      <m:t> </m:t>
                    </m:r>
                    <m:r>
                      <a:rPr lang="en-US" sz="2800" i="1" dirty="0">
                        <a:solidFill>
                          <a:srgbClr val="FF0000"/>
                        </a:solidFill>
                        <a:latin typeface="Cambria Math" panose="02040503050406030204" pitchFamily="18" charset="0"/>
                      </a:rPr>
                      <m:t>𝑛</m:t>
                    </m:r>
                    <m:r>
                      <a:rPr lang="en-US" sz="2800" i="1" baseline="30000" dirty="0">
                        <a:solidFill>
                          <a:srgbClr val="FF0000"/>
                        </a:solidFill>
                        <a:latin typeface="Cambria Math" panose="02040503050406030204" pitchFamily="18" charset="0"/>
                      </a:rPr>
                      <m:t>2 </m:t>
                    </m:r>
                  </m:oMath>
                </a14:m>
                <a:endParaRPr lang="en-US" sz="2800" baseline="30000" dirty="0">
                  <a:solidFill>
                    <a:schemeClr val="accent5">
                      <a:lumMod val="75000"/>
                    </a:schemeClr>
                  </a:solidFill>
                </a:endParaRPr>
              </a:p>
              <a:p>
                <a:pPr algn="ctr"/>
                <a:r>
                  <a:rPr lang="en-US" sz="2000" dirty="0">
                    <a:solidFill>
                      <a:schemeClr val="tx1"/>
                    </a:solidFill>
                  </a:rPr>
                  <a:t>problems of size 1.</a:t>
                </a:r>
              </a:p>
            </p:txBody>
          </p:sp>
        </mc:Choice>
        <mc:Fallback xmlns="">
          <p:sp>
            <p:nvSpPr>
              <p:cNvPr id="38" name="Rounded Rectangle 37"/>
              <p:cNvSpPr>
                <a:spLocks noRot="1" noChangeAspect="1" noMove="1" noResize="1" noEditPoints="1" noAdjustHandles="1" noChangeArrowheads="1" noChangeShapeType="1" noTextEdit="1"/>
              </p:cNvSpPr>
              <p:nvPr/>
            </p:nvSpPr>
            <p:spPr>
              <a:xfrm>
                <a:off x="6209512" y="1357882"/>
                <a:ext cx="2934488" cy="4031312"/>
              </a:xfrm>
              <a:prstGeom prst="roundRect">
                <a:avLst/>
              </a:prstGeom>
              <a:blipFill>
                <a:blip r:embed="rId4"/>
                <a:stretch>
                  <a:fillRect/>
                </a:stretch>
              </a:blipFill>
              <a:ln>
                <a:solidFill>
                  <a:schemeClr val="accent2">
                    <a:lumMod val="50000"/>
                  </a:schemeClr>
                </a:solid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95F5DC0-6D09-F246-A82D-8B7BFA33E2E5}"/>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
        <p:nvSpPr>
          <p:cNvPr id="3" name="TextBox 2">
            <a:extLst>
              <a:ext uri="{FF2B5EF4-FFF2-40B4-BE49-F238E27FC236}">
                <a16:creationId xmlns:a16="http://schemas.microsoft.com/office/drawing/2014/main" id="{325C5990-2153-E342-B2B5-51BD61B81E59}"/>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4</a:t>
            </a:r>
            <a:r>
              <a:rPr lang="en-US" sz="1400" baseline="30000" dirty="0"/>
              <a:t>t</a:t>
            </a:r>
            <a:r>
              <a:rPr lang="en-US" sz="1400" dirty="0"/>
              <a:t>  circles!</a:t>
            </a:r>
          </a:p>
        </p:txBody>
      </p:sp>
    </p:spTree>
    <p:extLst>
      <p:ext uri="{BB962C8B-B14F-4D97-AF65-F5344CB8AC3E}">
        <p14:creationId xmlns:p14="http://schemas.microsoft.com/office/powerpoint/2010/main" val="9791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Algorithms are fundamental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456" y="1861019"/>
            <a:ext cx="2208758" cy="1380473"/>
          </a:xfrm>
          <a:prstGeom prst="rect">
            <a:avLst/>
          </a:prstGeom>
        </p:spPr>
      </p:pic>
      <p:sp>
        <p:nvSpPr>
          <p:cNvPr id="6" name="TextBox 5"/>
          <p:cNvSpPr txBox="1"/>
          <p:nvPr/>
        </p:nvSpPr>
        <p:spPr>
          <a:xfrm>
            <a:off x="600053" y="3241492"/>
            <a:ext cx="2755563" cy="369332"/>
          </a:xfrm>
          <a:prstGeom prst="rect">
            <a:avLst/>
          </a:prstGeom>
          <a:noFill/>
        </p:spPr>
        <p:txBody>
          <a:bodyPr wrap="none" rtlCol="0">
            <a:spAutoFit/>
          </a:bodyPr>
          <a:lstStyle/>
          <a:p>
            <a:r>
              <a:rPr lang="en-US" dirty="0"/>
              <a:t>Operating Systems (CS 140)</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456" y="3951484"/>
            <a:ext cx="1463014" cy="1895096"/>
          </a:xfrm>
          <a:prstGeom prst="rect">
            <a:avLst/>
          </a:prstGeom>
        </p:spPr>
      </p:pic>
      <p:sp>
        <p:nvSpPr>
          <p:cNvPr id="8" name="TextBox 7"/>
          <p:cNvSpPr txBox="1"/>
          <p:nvPr/>
        </p:nvSpPr>
        <p:spPr>
          <a:xfrm>
            <a:off x="873456" y="5846580"/>
            <a:ext cx="1950470" cy="369332"/>
          </a:xfrm>
          <a:prstGeom prst="rect">
            <a:avLst/>
          </a:prstGeom>
          <a:noFill/>
        </p:spPr>
        <p:txBody>
          <a:bodyPr wrap="none" rtlCol="0">
            <a:spAutoFit/>
          </a:bodyPr>
          <a:lstStyle/>
          <a:p>
            <a:r>
              <a:rPr lang="en-US"/>
              <a:t>Compilers (CS 143)</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2214" y="3828415"/>
            <a:ext cx="3067555" cy="2285782"/>
          </a:xfrm>
          <a:prstGeom prst="rect">
            <a:avLst/>
          </a:prstGeom>
        </p:spPr>
      </p:pic>
      <p:sp>
        <p:nvSpPr>
          <p:cNvPr id="10" name="TextBox 9"/>
          <p:cNvSpPr txBox="1"/>
          <p:nvPr/>
        </p:nvSpPr>
        <p:spPr>
          <a:xfrm>
            <a:off x="3626522" y="6114197"/>
            <a:ext cx="2105063" cy="369332"/>
          </a:xfrm>
          <a:prstGeom prst="rect">
            <a:avLst/>
          </a:prstGeom>
          <a:noFill/>
        </p:spPr>
        <p:txBody>
          <a:bodyPr wrap="none" rtlCol="0">
            <a:spAutoFit/>
          </a:bodyPr>
          <a:lstStyle/>
          <a:p>
            <a:r>
              <a:rPr lang="en-US"/>
              <a:t>Networking (CS 144)</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5557" y="1652754"/>
            <a:ext cx="1706995" cy="1706995"/>
          </a:xfrm>
          <a:prstGeom prst="rect">
            <a:avLst/>
          </a:prstGeom>
        </p:spPr>
      </p:pic>
      <p:sp>
        <p:nvSpPr>
          <p:cNvPr id="12" name="TextBox 11"/>
          <p:cNvSpPr txBox="1"/>
          <p:nvPr/>
        </p:nvSpPr>
        <p:spPr>
          <a:xfrm>
            <a:off x="3355616" y="3321814"/>
            <a:ext cx="2646878" cy="369332"/>
          </a:xfrm>
          <a:prstGeom prst="rect">
            <a:avLst/>
          </a:prstGeom>
          <a:noFill/>
        </p:spPr>
        <p:txBody>
          <a:bodyPr wrap="none" rtlCol="0">
            <a:spAutoFit/>
          </a:bodyPr>
          <a:lstStyle/>
          <a:p>
            <a:r>
              <a:rPr lang="en-US"/>
              <a:t>Machine learning (CS 229)</a:t>
            </a:r>
          </a:p>
        </p:txBody>
      </p:sp>
      <p:sp>
        <p:nvSpPr>
          <p:cNvPr id="14" name="TextBox 13"/>
          <p:cNvSpPr txBox="1"/>
          <p:nvPr/>
        </p:nvSpPr>
        <p:spPr>
          <a:xfrm>
            <a:off x="6355408" y="3337649"/>
            <a:ext cx="2276970" cy="369332"/>
          </a:xfrm>
          <a:prstGeom prst="rect">
            <a:avLst/>
          </a:prstGeom>
          <a:noFill/>
        </p:spPr>
        <p:txBody>
          <a:bodyPr wrap="none" rtlCol="0">
            <a:spAutoFit/>
          </a:bodyPr>
          <a:lstStyle/>
          <a:p>
            <a:r>
              <a:rPr lang="en-US"/>
              <a:t>Cryptography (CS 255)</a:t>
            </a: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2434" y="1570561"/>
            <a:ext cx="1789187" cy="1789187"/>
          </a:xfrm>
          <a:prstGeom prst="rect">
            <a:avLst/>
          </a:prstGeom>
        </p:spPr>
      </p:pic>
      <p:pic>
        <p:nvPicPr>
          <p:cNvPr id="16" name="Picture 15"/>
          <p:cNvPicPr>
            <a:picLocks noChangeAspect="1"/>
          </p:cNvPicPr>
          <p:nvPr/>
        </p:nvPicPr>
        <p:blipFill>
          <a:blip r:embed="rId8"/>
          <a:stretch>
            <a:fillRect/>
          </a:stretch>
        </p:blipFill>
        <p:spPr>
          <a:xfrm>
            <a:off x="6417922" y="4040142"/>
            <a:ext cx="2330734" cy="2079121"/>
          </a:xfrm>
          <a:prstGeom prst="rect">
            <a:avLst/>
          </a:prstGeom>
        </p:spPr>
      </p:pic>
      <p:sp>
        <p:nvSpPr>
          <p:cNvPr id="17" name="TextBox 16"/>
          <p:cNvSpPr txBox="1"/>
          <p:nvPr/>
        </p:nvSpPr>
        <p:spPr>
          <a:xfrm>
            <a:off x="6002494" y="6116002"/>
            <a:ext cx="3145413" cy="369332"/>
          </a:xfrm>
          <a:prstGeom prst="rect">
            <a:avLst/>
          </a:prstGeom>
          <a:noFill/>
        </p:spPr>
        <p:txBody>
          <a:bodyPr wrap="none" rtlCol="0">
            <a:spAutoFit/>
          </a:bodyPr>
          <a:lstStyle/>
          <a:p>
            <a:r>
              <a:rPr lang="en-US" dirty="0"/>
              <a:t>Computational Biology (CS 262)</a:t>
            </a:r>
          </a:p>
        </p:txBody>
      </p:sp>
      <p:sp>
        <p:nvSpPr>
          <p:cNvPr id="19" name="TextBox 18"/>
          <p:cNvSpPr txBox="1"/>
          <p:nvPr/>
        </p:nvSpPr>
        <p:spPr>
          <a:xfrm>
            <a:off x="3217016" y="2906316"/>
            <a:ext cx="2204834" cy="1569660"/>
          </a:xfrm>
          <a:prstGeom prst="rect">
            <a:avLst/>
          </a:prstGeom>
          <a:solidFill>
            <a:schemeClr val="bg1"/>
          </a:solidFill>
        </p:spPr>
        <p:txBody>
          <a:bodyPr wrap="none" rtlCol="0">
            <a:spAutoFit/>
          </a:bodyPr>
          <a:lstStyle/>
          <a:p>
            <a:pPr algn="ctr"/>
            <a:r>
              <a:rPr lang="en-US" sz="3200" dirty="0">
                <a:solidFill>
                  <a:schemeClr val="accent4"/>
                </a:solidFill>
              </a:rPr>
              <a:t>The </a:t>
            </a:r>
          </a:p>
          <a:p>
            <a:r>
              <a:rPr lang="en-US" sz="3200" dirty="0">
                <a:solidFill>
                  <a:schemeClr val="accent4"/>
                </a:solidFill>
              </a:rPr>
              <a:t>Algorithmic </a:t>
            </a:r>
          </a:p>
          <a:p>
            <a:pPr algn="ctr"/>
            <a:r>
              <a:rPr lang="en-US" sz="3200" dirty="0">
                <a:solidFill>
                  <a:schemeClr val="accent4"/>
                </a:solidFill>
              </a:rPr>
              <a:t>Lens</a:t>
            </a:r>
          </a:p>
        </p:txBody>
      </p:sp>
      <p:pic>
        <p:nvPicPr>
          <p:cNvPr id="18" name="Picture 17"/>
          <p:cNvPicPr>
            <a:picLocks noChangeAspect="1"/>
          </p:cNvPicPr>
          <p:nvPr/>
        </p:nvPicPr>
        <p:blipFill>
          <a:blip r:embed="rId9"/>
          <a:stretch>
            <a:fillRect/>
          </a:stretch>
        </p:blipFill>
        <p:spPr>
          <a:xfrm>
            <a:off x="2347588" y="1570561"/>
            <a:ext cx="6782937" cy="5087203"/>
          </a:xfrm>
          <a:prstGeom prst="rect">
            <a:avLst/>
          </a:prstGeom>
        </p:spPr>
      </p:pic>
    </p:spTree>
    <p:extLst>
      <p:ext uri="{BB962C8B-B14F-4D97-AF65-F5344CB8AC3E}">
        <p14:creationId xmlns:p14="http://schemas.microsoft.com/office/powerpoint/2010/main" val="14924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7" grpId="0"/>
      <p:bldP spid="1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That’s a bit disappointing</a:t>
                </a:r>
                <a:br>
                  <a:rPr lang="en-US" dirty="0"/>
                </a:br>
                <a:r>
                  <a:rPr lang="en-US" sz="2800" dirty="0"/>
                  <a:t>All that work and still (at least) </a:t>
                </a:r>
                <a14:m>
                  <m:oMath xmlns:m="http://schemas.openxmlformats.org/officeDocument/2006/math">
                    <m:r>
                      <a:rPr lang="en-US" sz="2800" b="0" i="1" smtClean="0">
                        <a:latin typeface="Cambria Math" panose="02040503050406030204" pitchFamily="18" charset="0"/>
                      </a:rPr>
                      <m:t>𝑂</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e>
                    </m:d>
                  </m:oMath>
                </a14:m>
                <a:r>
                  <a:rPr lang="mr-IN" sz="2800" dirty="0"/>
                  <a:t>…</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4762" b="-3810"/>
                </a:stretch>
              </a:blipFill>
            </p:spPr>
            <p:txBody>
              <a:bodyPr/>
              <a:lstStyle/>
              <a:p>
                <a:r>
                  <a:rPr lang="en-US">
                    <a:noFill/>
                  </a:rPr>
                  <a:t> </a:t>
                </a:r>
              </a:p>
            </p:txBody>
          </p:sp>
        </mc:Fallback>
      </mc:AlternateContent>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6237027" y="5512855"/>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237027" y="5512855"/>
                <a:ext cx="661193"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650" y="204716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628650" y="2047163"/>
                <a:ext cx="928048" cy="646331"/>
              </a:xfrm>
              <a:prstGeom prst="rect">
                <a:avLst/>
              </a:prstGeom>
              <a:blipFill rotWithShape="0">
                <a:blip r:embed="rId5"/>
                <a:stretch>
                  <a:fillRect/>
                </a:stretch>
              </a:blipFill>
            </p:spPr>
            <p:txBody>
              <a:bodyPr/>
              <a:lstStyle/>
              <a:p>
                <a:r>
                  <a:rPr lang="en-US">
                    <a:noFill/>
                  </a:rPr>
                  <a:t> </a:t>
                </a:r>
              </a:p>
            </p:txBody>
          </p:sp>
        </mc:Fallback>
      </mc:AlternateContent>
      <p:sp>
        <p:nvSpPr>
          <p:cNvPr id="3" name="TextBox 2"/>
          <p:cNvSpPr txBox="1"/>
          <p:nvPr/>
        </p:nvSpPr>
        <p:spPr>
          <a:xfrm>
            <a:off x="6071953" y="4525438"/>
            <a:ext cx="2443397" cy="707886"/>
          </a:xfrm>
          <a:prstGeom prst="rect">
            <a:avLst/>
          </a:prstGeom>
          <a:noFill/>
        </p:spPr>
        <p:txBody>
          <a:bodyPr wrap="square" rtlCol="0">
            <a:spAutoFit/>
          </a:bodyPr>
          <a:lstStyle/>
          <a:p>
            <a:r>
              <a:rPr lang="en-US" sz="4000" dirty="0">
                <a:solidFill>
                  <a:schemeClr val="accent4"/>
                </a:solidFill>
              </a:rPr>
              <a:t>But wait!!</a:t>
            </a:r>
          </a:p>
        </p:txBody>
      </p:sp>
      <p:sp>
        <p:nvSpPr>
          <p:cNvPr id="12" name="Freeform 11"/>
          <p:cNvSpPr/>
          <p:nvPr/>
        </p:nvSpPr>
        <p:spPr>
          <a:xfrm>
            <a:off x="1282889" y="-134912"/>
            <a:ext cx="6775555" cy="6017097"/>
          </a:xfrm>
          <a:custGeom>
            <a:avLst/>
            <a:gdLst>
              <a:gd name="connsiteX0" fmla="*/ 0 w 6702916"/>
              <a:gd name="connsiteY0" fmla="*/ 6341399 h 6341399"/>
              <a:gd name="connsiteX1" fmla="*/ 1392071 w 6702916"/>
              <a:gd name="connsiteY1" fmla="*/ 6041148 h 6341399"/>
              <a:gd name="connsiteX2" fmla="*/ 3125337 w 6702916"/>
              <a:gd name="connsiteY2" fmla="*/ 4881089 h 6341399"/>
              <a:gd name="connsiteX3" fmla="*/ 4885898 w 6702916"/>
              <a:gd name="connsiteY3" fmla="*/ 2820277 h 6341399"/>
              <a:gd name="connsiteX4" fmla="*/ 6523629 w 6702916"/>
              <a:gd name="connsiteY4" fmla="*/ 186259 h 6341399"/>
              <a:gd name="connsiteX5" fmla="*/ 6660107 w 6702916"/>
              <a:gd name="connsiteY5" fmla="*/ 213554 h 6341399"/>
              <a:gd name="connsiteX0" fmla="*/ 0 w 6702915"/>
              <a:gd name="connsiteY0" fmla="*/ 6583769 h 6583769"/>
              <a:gd name="connsiteX1" fmla="*/ 1392071 w 6702915"/>
              <a:gd name="connsiteY1" fmla="*/ 6283518 h 6583769"/>
              <a:gd name="connsiteX2" fmla="*/ 3125337 w 6702915"/>
              <a:gd name="connsiteY2" fmla="*/ 5123459 h 6583769"/>
              <a:gd name="connsiteX3" fmla="*/ 4885898 w 6702915"/>
              <a:gd name="connsiteY3" fmla="*/ 3062647 h 6583769"/>
              <a:gd name="connsiteX4" fmla="*/ 6523629 w 6702915"/>
              <a:gd name="connsiteY4" fmla="*/ 428629 h 6583769"/>
              <a:gd name="connsiteX5" fmla="*/ 6660107 w 6702915"/>
              <a:gd name="connsiteY5" fmla="*/ 5547 h 6583769"/>
              <a:gd name="connsiteX0" fmla="*/ 0 w 6670485"/>
              <a:gd name="connsiteY0" fmla="*/ 6435689 h 6435689"/>
              <a:gd name="connsiteX1" fmla="*/ 1392071 w 6670485"/>
              <a:gd name="connsiteY1" fmla="*/ 6135438 h 6435689"/>
              <a:gd name="connsiteX2" fmla="*/ 3125337 w 6670485"/>
              <a:gd name="connsiteY2" fmla="*/ 4975379 h 6435689"/>
              <a:gd name="connsiteX3" fmla="*/ 4885898 w 6670485"/>
              <a:gd name="connsiteY3" fmla="*/ 2914567 h 6435689"/>
              <a:gd name="connsiteX4" fmla="*/ 6523629 w 6670485"/>
              <a:gd name="connsiteY4" fmla="*/ 280549 h 6435689"/>
              <a:gd name="connsiteX5" fmla="*/ 6591868 w 6670485"/>
              <a:gd name="connsiteY5" fmla="*/ 75832 h 6435689"/>
              <a:gd name="connsiteX0" fmla="*/ 0 w 6775555"/>
              <a:gd name="connsiteY0" fmla="*/ 6620649 h 6620649"/>
              <a:gd name="connsiteX1" fmla="*/ 1392071 w 6775555"/>
              <a:gd name="connsiteY1" fmla="*/ 6320398 h 6620649"/>
              <a:gd name="connsiteX2" fmla="*/ 3125337 w 6775555"/>
              <a:gd name="connsiteY2" fmla="*/ 5160339 h 6620649"/>
              <a:gd name="connsiteX3" fmla="*/ 4885898 w 6775555"/>
              <a:gd name="connsiteY3" fmla="*/ 3099527 h 6620649"/>
              <a:gd name="connsiteX4" fmla="*/ 6523629 w 6775555"/>
              <a:gd name="connsiteY4" fmla="*/ 465509 h 6620649"/>
              <a:gd name="connsiteX5" fmla="*/ 6769289 w 6775555"/>
              <a:gd name="connsiteY5" fmla="*/ 1485 h 662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555" h="6620649">
                <a:moveTo>
                  <a:pt x="0" y="6620649"/>
                </a:moveTo>
                <a:cubicBezTo>
                  <a:pt x="435591" y="6592216"/>
                  <a:pt x="871182" y="6563783"/>
                  <a:pt x="1392071" y="6320398"/>
                </a:cubicBezTo>
                <a:cubicBezTo>
                  <a:pt x="1912960" y="6077013"/>
                  <a:pt x="2543033" y="5697151"/>
                  <a:pt x="3125337" y="5160339"/>
                </a:cubicBezTo>
                <a:cubicBezTo>
                  <a:pt x="3707641" y="4623527"/>
                  <a:pt x="4319516" y="3881999"/>
                  <a:pt x="4885898" y="3099527"/>
                </a:cubicBezTo>
                <a:cubicBezTo>
                  <a:pt x="5452280" y="2317055"/>
                  <a:pt x="6209731" y="981849"/>
                  <a:pt x="6523629" y="465509"/>
                </a:cubicBezTo>
                <a:cubicBezTo>
                  <a:pt x="6837528" y="-50831"/>
                  <a:pt x="6769289" y="1485"/>
                  <a:pt x="6769289" y="1485"/>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3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84" y="256169"/>
            <a:ext cx="8653897" cy="733656"/>
          </a:xfrm>
        </p:spPr>
        <p:txBody>
          <a:bodyPr>
            <a:noAutofit/>
          </a:bodyPr>
          <a:lstStyle/>
          <a:p>
            <a:r>
              <a:rPr lang="en-US" sz="3400" dirty="0"/>
              <a:t>Divide and conquer </a:t>
            </a:r>
            <a:r>
              <a:rPr lang="en-US" sz="3400" dirty="0">
                <a:solidFill>
                  <a:srgbClr val="FF0000"/>
                </a:solidFill>
              </a:rPr>
              <a:t>can</a:t>
            </a:r>
            <a:r>
              <a:rPr lang="en-US" sz="3400" dirty="0"/>
              <a:t> actually make progress</a:t>
            </a:r>
          </a:p>
        </p:txBody>
      </p:sp>
      <p:sp>
        <p:nvSpPr>
          <p:cNvPr id="3" name="Content Placeholder 2"/>
          <p:cNvSpPr>
            <a:spLocks noGrp="1"/>
          </p:cNvSpPr>
          <p:nvPr>
            <p:ph idx="1"/>
          </p:nvPr>
        </p:nvSpPr>
        <p:spPr>
          <a:xfrm>
            <a:off x="282283" y="1741083"/>
            <a:ext cx="9122973" cy="4660972"/>
          </a:xfrm>
        </p:spPr>
        <p:txBody>
          <a:bodyPr>
            <a:normAutofit/>
          </a:bodyPr>
          <a:lstStyle/>
          <a:p>
            <a:r>
              <a:rPr lang="en-US" dirty="0"/>
              <a:t>Karatsuba figured out how to do this better!</a:t>
            </a:r>
          </a:p>
          <a:p>
            <a:endParaRPr lang="en-US" dirty="0"/>
          </a:p>
          <a:p>
            <a:endParaRPr lang="en-US" dirty="0"/>
          </a:p>
          <a:p>
            <a:endParaRPr lang="en-US" dirty="0"/>
          </a:p>
          <a:p>
            <a:endParaRPr lang="en-US" dirty="0"/>
          </a:p>
          <a:p>
            <a:endParaRPr lang="en-US" dirty="0"/>
          </a:p>
          <a:p>
            <a:endParaRPr lang="en-US" dirty="0"/>
          </a:p>
          <a:p>
            <a:endParaRPr lang="en-US" dirty="0"/>
          </a:p>
          <a:p>
            <a:r>
              <a:rPr lang="en-US" dirty="0"/>
              <a:t>If only we could recurse on three things instead of four</a:t>
            </a:r>
            <a:r>
              <a:rPr lang="mr-IN" dirty="0"/>
              <a:t>…</a:t>
            </a:r>
            <a:endParaRPr lang="en-US" dirty="0"/>
          </a:p>
        </p:txBody>
      </p:sp>
      <p:pic>
        <p:nvPicPr>
          <p:cNvPr id="4" name="Picture 3"/>
          <p:cNvPicPr>
            <a:picLocks noChangeAspect="1"/>
          </p:cNvPicPr>
          <p:nvPr/>
        </p:nvPicPr>
        <p:blipFill>
          <a:blip r:embed="rId3"/>
          <a:stretch>
            <a:fillRect/>
          </a:stretch>
        </p:blipFill>
        <p:spPr>
          <a:xfrm>
            <a:off x="1071996" y="2756487"/>
            <a:ext cx="6972300" cy="1320800"/>
          </a:xfrm>
          <a:prstGeom prst="rect">
            <a:avLst/>
          </a:prstGeom>
        </p:spPr>
      </p:pic>
      <p:sp>
        <p:nvSpPr>
          <p:cNvPr id="5" name="TextBox 4"/>
          <p:cNvSpPr txBox="1"/>
          <p:nvPr/>
        </p:nvSpPr>
        <p:spPr>
          <a:xfrm>
            <a:off x="3740728" y="4828102"/>
            <a:ext cx="3189527" cy="461665"/>
          </a:xfrm>
          <a:prstGeom prst="rect">
            <a:avLst/>
          </a:prstGeom>
          <a:noFill/>
        </p:spPr>
        <p:txBody>
          <a:bodyPr wrap="none" rtlCol="0">
            <a:spAutoFit/>
          </a:bodyPr>
          <a:lstStyle/>
          <a:p>
            <a:r>
              <a:rPr lang="en-US" sz="2400" dirty="0">
                <a:solidFill>
                  <a:schemeClr val="accent1"/>
                </a:solidFill>
              </a:rPr>
              <a:t>Need these three things</a:t>
            </a:r>
          </a:p>
        </p:txBody>
      </p:sp>
      <p:cxnSp>
        <p:nvCxnSpPr>
          <p:cNvPr id="7" name="Straight Arrow Connector 6"/>
          <p:cNvCxnSpPr>
            <a:cxnSpLocks/>
          </p:cNvCxnSpPr>
          <p:nvPr/>
        </p:nvCxnSpPr>
        <p:spPr>
          <a:xfrm flipH="1" flipV="1">
            <a:off x="5120640" y="4180114"/>
            <a:ext cx="338051" cy="64798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466110" y="4077287"/>
            <a:ext cx="2507672" cy="76225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763491" y="4071569"/>
            <a:ext cx="1911928" cy="75653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7092"/>
          </a:xfrm>
        </p:spPr>
        <p:txBody>
          <a:bodyPr/>
          <a:lstStyle/>
          <a:p>
            <a:r>
              <a:rPr lang="en-US" dirty="0"/>
              <a:t>Karatsuba integer multiplication</a:t>
            </a:r>
          </a:p>
        </p:txBody>
      </p:sp>
      <p:sp>
        <p:nvSpPr>
          <p:cNvPr id="3" name="Content Placeholder 2"/>
          <p:cNvSpPr>
            <a:spLocks noGrp="1"/>
          </p:cNvSpPr>
          <p:nvPr>
            <p:ph idx="1"/>
          </p:nvPr>
        </p:nvSpPr>
        <p:spPr>
          <a:xfrm>
            <a:off x="628650" y="1593273"/>
            <a:ext cx="7886700" cy="2272145"/>
          </a:xfrm>
        </p:spPr>
        <p:txBody>
          <a:bodyPr/>
          <a:lstStyle/>
          <a:p>
            <a:r>
              <a:rPr lang="en-US" dirty="0"/>
              <a:t>Recursively compute these THREE things:</a:t>
            </a:r>
          </a:p>
          <a:p>
            <a:pPr lvl="1"/>
            <a:r>
              <a:rPr lang="en-US" dirty="0"/>
              <a:t>ac </a:t>
            </a:r>
          </a:p>
          <a:p>
            <a:pPr lvl="1"/>
            <a:r>
              <a:rPr lang="en-US" dirty="0" err="1"/>
              <a:t>bd</a:t>
            </a:r>
            <a:endParaRPr lang="en-US" dirty="0"/>
          </a:p>
          <a:p>
            <a:pPr lvl="1"/>
            <a:r>
              <a:rPr lang="en-US" dirty="0"/>
              <a:t>(</a:t>
            </a:r>
            <a:r>
              <a:rPr lang="en-US" dirty="0" err="1"/>
              <a:t>a+b</a:t>
            </a:r>
            <a:r>
              <a:rPr lang="en-US" dirty="0"/>
              <a:t>)(</a:t>
            </a:r>
            <a:r>
              <a:rPr lang="en-US" dirty="0" err="1"/>
              <a:t>c+d</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51" y="4739250"/>
            <a:ext cx="4814149" cy="911970"/>
          </a:xfrm>
          <a:prstGeom prst="rect">
            <a:avLst/>
          </a:prstGeom>
        </p:spPr>
      </p:pic>
      <p:sp>
        <p:nvSpPr>
          <p:cNvPr id="5" name="Rounded Rectangle 4"/>
          <p:cNvSpPr/>
          <p:nvPr/>
        </p:nvSpPr>
        <p:spPr>
          <a:xfrm>
            <a:off x="3768436" y="2729345"/>
            <a:ext cx="4885459" cy="997527"/>
          </a:xfrm>
          <a:prstGeom prst="roundRect">
            <a:avLst/>
          </a:prstGeom>
          <a:solidFill>
            <a:srgbClr val="FDE1CB"/>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t>
            </a:r>
            <a:r>
              <a:rPr lang="en-US" sz="2800" dirty="0" err="1">
                <a:solidFill>
                  <a:schemeClr val="tx1"/>
                </a:solidFill>
              </a:rPr>
              <a:t>a+b</a:t>
            </a:r>
            <a:r>
              <a:rPr lang="en-US" sz="2800" dirty="0">
                <a:solidFill>
                  <a:schemeClr val="tx1"/>
                </a:solidFill>
              </a:rPr>
              <a:t>)(</a:t>
            </a:r>
            <a:r>
              <a:rPr lang="en-US" sz="2800" dirty="0" err="1">
                <a:solidFill>
                  <a:schemeClr val="tx1"/>
                </a:solidFill>
              </a:rPr>
              <a:t>c+d</a:t>
            </a:r>
            <a:r>
              <a:rPr lang="en-US" sz="2800" dirty="0">
                <a:solidFill>
                  <a:schemeClr val="tx1"/>
                </a:solidFill>
              </a:rPr>
              <a:t>) = ac + </a:t>
            </a:r>
            <a:r>
              <a:rPr lang="en-US" sz="2800" dirty="0" err="1">
                <a:solidFill>
                  <a:schemeClr val="tx1"/>
                </a:solidFill>
              </a:rPr>
              <a:t>bd</a:t>
            </a:r>
            <a:r>
              <a:rPr lang="en-US" sz="2800" dirty="0">
                <a:solidFill>
                  <a:schemeClr val="tx1"/>
                </a:solidFill>
              </a:rPr>
              <a:t> + </a:t>
            </a:r>
            <a:r>
              <a:rPr lang="en-US" sz="2800" dirty="0" err="1">
                <a:solidFill>
                  <a:schemeClr val="tx1"/>
                </a:solidFill>
              </a:rPr>
              <a:t>bc</a:t>
            </a:r>
            <a:r>
              <a:rPr lang="en-US" sz="2800" dirty="0">
                <a:solidFill>
                  <a:schemeClr val="tx1"/>
                </a:solidFill>
              </a:rPr>
              <a:t> + ad</a:t>
            </a:r>
          </a:p>
        </p:txBody>
      </p:sp>
      <p:sp>
        <p:nvSpPr>
          <p:cNvPr id="7" name="Freeform 6"/>
          <p:cNvSpPr/>
          <p:nvPr/>
        </p:nvSpPr>
        <p:spPr>
          <a:xfrm>
            <a:off x="1773383" y="2258291"/>
            <a:ext cx="4281054" cy="815989"/>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42655" y="2584587"/>
            <a:ext cx="4862945" cy="489693"/>
          </a:xfrm>
          <a:custGeom>
            <a:avLst/>
            <a:gdLst>
              <a:gd name="connsiteX0" fmla="*/ 0 w 4266173"/>
              <a:gd name="connsiteY0" fmla="*/ 16460 h 920766"/>
              <a:gd name="connsiteX1" fmla="*/ 2175164 w 4266173"/>
              <a:gd name="connsiteY1" fmla="*/ 30315 h 920766"/>
              <a:gd name="connsiteX2" fmla="*/ 3879273 w 4266173"/>
              <a:gd name="connsiteY2" fmla="*/ 293551 h 920766"/>
              <a:gd name="connsiteX3" fmla="*/ 4239491 w 4266173"/>
              <a:gd name="connsiteY3" fmla="*/ 861588 h 920766"/>
              <a:gd name="connsiteX4" fmla="*/ 4239491 w 4266173"/>
              <a:gd name="connsiteY4" fmla="*/ 903151 h 92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173" h="920766">
                <a:moveTo>
                  <a:pt x="0" y="16460"/>
                </a:moveTo>
                <a:cubicBezTo>
                  <a:pt x="764309" y="296"/>
                  <a:pt x="1528619" y="-15867"/>
                  <a:pt x="2175164" y="30315"/>
                </a:cubicBezTo>
                <a:cubicBezTo>
                  <a:pt x="2821709" y="76497"/>
                  <a:pt x="3535219" y="155006"/>
                  <a:pt x="3879273" y="293551"/>
                </a:cubicBezTo>
                <a:cubicBezTo>
                  <a:pt x="4223328" y="432097"/>
                  <a:pt x="4179455" y="759988"/>
                  <a:pt x="4239491" y="861588"/>
                </a:cubicBezTo>
                <a:cubicBezTo>
                  <a:pt x="4299527" y="963188"/>
                  <a:pt x="4239491" y="903151"/>
                  <a:pt x="4239491" y="903151"/>
                </a:cubicBezTo>
              </a:path>
            </a:pathLst>
          </a:custGeom>
          <a:noFill/>
          <a:ln w="31750">
            <a:solidFill>
              <a:schemeClr val="accent4"/>
            </a:solidFill>
            <a:tailEnd type="stealth" w="lg" len="lg"/>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5544" y="2073625"/>
            <a:ext cx="1857047" cy="369332"/>
          </a:xfrm>
          <a:prstGeom prst="rect">
            <a:avLst/>
          </a:prstGeom>
          <a:noFill/>
          <a:effectLst>
            <a:outerShdw blurRad="50800" dist="279400" dir="5400000" sx="99000" sy="99000" algn="ctr" rotWithShape="0">
              <a:srgbClr val="000000">
                <a:alpha val="43137"/>
              </a:srgbClr>
            </a:outerShdw>
          </a:effectLst>
        </p:spPr>
        <p:txBody>
          <a:bodyPr wrap="none" rtlCol="0">
            <a:spAutoFit/>
          </a:bodyPr>
          <a:lstStyle/>
          <a:p>
            <a:r>
              <a:rPr lang="en-US" dirty="0">
                <a:solidFill>
                  <a:schemeClr val="accent4"/>
                </a:solidFill>
              </a:rPr>
              <a:t>Subtract these off</a:t>
            </a:r>
          </a:p>
        </p:txBody>
      </p:sp>
      <p:sp>
        <p:nvSpPr>
          <p:cNvPr id="10" name="Oval 9"/>
          <p:cNvSpPr/>
          <p:nvPr/>
        </p:nvSpPr>
        <p:spPr>
          <a:xfrm>
            <a:off x="7199170" y="2986866"/>
            <a:ext cx="1328685" cy="715674"/>
          </a:xfrm>
          <a:prstGeom prst="ellipse">
            <a:avLst/>
          </a:prstGeom>
          <a:noFill/>
          <a:ln w="41275">
            <a:solidFill>
              <a:srgbClr val="C00000"/>
            </a:solidFill>
          </a:ln>
          <a:effectLst>
            <a:outerShdw blurRad="50800" dist="50800" dir="5400000" sx="98000" sy="98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03694" y="2349265"/>
            <a:ext cx="877356" cy="369332"/>
          </a:xfrm>
          <a:prstGeom prst="rect">
            <a:avLst/>
          </a:prstGeom>
          <a:noFill/>
        </p:spPr>
        <p:txBody>
          <a:bodyPr wrap="none" rtlCol="0">
            <a:spAutoFit/>
          </a:bodyPr>
          <a:lstStyle/>
          <a:p>
            <a:r>
              <a:rPr lang="en-US" dirty="0">
                <a:solidFill>
                  <a:srgbClr val="C00000"/>
                </a:solidFill>
              </a:rPr>
              <a:t>get this</a:t>
            </a:r>
          </a:p>
        </p:txBody>
      </p:sp>
      <p:sp>
        <p:nvSpPr>
          <p:cNvPr id="16" name="TextBox 15"/>
          <p:cNvSpPr txBox="1"/>
          <p:nvPr/>
        </p:nvSpPr>
        <p:spPr>
          <a:xfrm>
            <a:off x="628650" y="4018001"/>
            <a:ext cx="5425787" cy="523220"/>
          </a:xfrm>
          <a:prstGeom prst="rect">
            <a:avLst/>
          </a:prstGeom>
          <a:noFill/>
        </p:spPr>
        <p:txBody>
          <a:bodyPr wrap="square" rtlCol="0">
            <a:spAutoFit/>
          </a:bodyPr>
          <a:lstStyle/>
          <a:p>
            <a:pPr marL="285750" indent="-285750">
              <a:buFont typeface="Arial" charset="0"/>
              <a:buChar char="•"/>
            </a:pPr>
            <a:r>
              <a:rPr lang="en-US" sz="2800" dirty="0"/>
              <a:t>Assemble the product:</a:t>
            </a:r>
          </a:p>
        </p:txBody>
      </p:sp>
      <p:pic>
        <p:nvPicPr>
          <p:cNvPr id="6" name="Picture 5">
            <a:extLst>
              <a:ext uri="{FF2B5EF4-FFF2-40B4-BE49-F238E27FC236}">
                <a16:creationId xmlns:a16="http://schemas.microsoft.com/office/drawing/2014/main" id="{082914DE-FE6B-C14E-B66E-4AF65748B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4482" y="5747657"/>
            <a:ext cx="562812" cy="488406"/>
          </a:xfrm>
          <a:prstGeom prst="rect">
            <a:avLst/>
          </a:prstGeom>
        </p:spPr>
      </p:pic>
      <p:pic>
        <p:nvPicPr>
          <p:cNvPr id="17" name="Picture 16">
            <a:extLst>
              <a:ext uri="{FF2B5EF4-FFF2-40B4-BE49-F238E27FC236}">
                <a16:creationId xmlns:a16="http://schemas.microsoft.com/office/drawing/2014/main" id="{A3CD63EE-B462-A44F-83CF-E169D0330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488" y="5747657"/>
            <a:ext cx="562812" cy="488406"/>
          </a:xfrm>
          <a:prstGeom prst="rect">
            <a:avLst/>
          </a:prstGeom>
        </p:spPr>
      </p:pic>
      <p:pic>
        <p:nvPicPr>
          <p:cNvPr id="18" name="Picture 17">
            <a:extLst>
              <a:ext uri="{FF2B5EF4-FFF2-40B4-BE49-F238E27FC236}">
                <a16:creationId xmlns:a16="http://schemas.microsoft.com/office/drawing/2014/main" id="{01597DE5-875F-C64C-96EE-42F397924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0494" y="5747657"/>
            <a:ext cx="562812" cy="488406"/>
          </a:xfrm>
          <a:prstGeom prst="rect">
            <a:avLst/>
          </a:prstGeom>
        </p:spPr>
      </p:pic>
    </p:spTree>
    <p:extLst>
      <p:ext uri="{BB962C8B-B14F-4D97-AF65-F5344CB8AC3E}">
        <p14:creationId xmlns:p14="http://schemas.microsoft.com/office/powerpoint/2010/main" val="8508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animBg="1"/>
      <p:bldP spid="11"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256" y="153531"/>
            <a:ext cx="7886700" cy="1325563"/>
          </a:xfrm>
        </p:spPr>
        <p:txBody>
          <a:bodyPr/>
          <a:lstStyle/>
          <a:p>
            <a:r>
              <a:rPr lang="en-US" dirty="0"/>
              <a:t>How would this work?</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6326" y="2199698"/>
                <a:ext cx="7886700" cy="4351338"/>
              </a:xfrm>
            </p:spPr>
            <p:txBody>
              <a:bodyPr>
                <a:normAutofit/>
              </a:bodyPr>
              <a:lstStyle/>
              <a:p>
                <a:r>
                  <a:rPr lang="en-US" b="1" dirty="0"/>
                  <a:t>If</a:t>
                </a:r>
                <a:r>
                  <a:rPr lang="en-US" dirty="0"/>
                  <a:t> n=1:</a:t>
                </a:r>
              </a:p>
              <a:p>
                <a:pPr lvl="1"/>
                <a:r>
                  <a:rPr lang="en-US" b="1" dirty="0"/>
                  <a:t>Return </a:t>
                </a:r>
                <a:r>
                  <a:rPr lang="en-US" dirty="0" err="1"/>
                  <a:t>xy</a:t>
                </a:r>
                <a:endParaRPr lang="en-US" dirty="0"/>
              </a:p>
              <a:p>
                <a:r>
                  <a:rPr lang="en-US" dirty="0"/>
                  <a:t>Write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𝑎</m:t>
                    </m:r>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10</m:t>
                        </m:r>
                      </m:e>
                      <m:sup>
                        <m:f>
                          <m:fPr>
                            <m:ctrlPr>
                              <a:rPr lang="en-US" b="0" i="1" smtClean="0">
                                <a:latin typeface="Cambria Math" panose="02040503050406030204" pitchFamily="18" charset="0"/>
                              </a:rPr>
                            </m:ctrlPr>
                          </m:fPr>
                          <m:num>
                            <m:r>
                              <a:rPr lang="en-US" b="0" i="1" smtClean="0">
                                <a:latin typeface="Cambria Math" charset="0"/>
                              </a:rPr>
                              <m:t>𝑛</m:t>
                            </m:r>
                          </m:num>
                          <m:den>
                            <m:r>
                              <a:rPr lang="en-US" b="0" i="1" smtClean="0">
                                <a:latin typeface="Cambria Math" charset="0"/>
                              </a:rPr>
                              <m:t>2</m:t>
                            </m:r>
                          </m:den>
                        </m:f>
                      </m:sup>
                    </m:sSup>
                    <m:r>
                      <a:rPr lang="en-US" b="0" i="1" smtClean="0">
                        <a:latin typeface="Cambria Math" charset="0"/>
                      </a:rPr>
                      <m:t>+</m:t>
                    </m:r>
                    <m:r>
                      <a:rPr lang="en-US" b="0" i="1" smtClean="0">
                        <a:latin typeface="Cambria Math" charset="0"/>
                      </a:rPr>
                      <m:t>𝑏</m:t>
                    </m:r>
                  </m:oMath>
                </a14:m>
                <a:r>
                  <a:rPr lang="en-US" dirty="0"/>
                  <a:t> and </a:t>
                </a:r>
                <a14:m>
                  <m:oMath xmlns:m="http://schemas.openxmlformats.org/officeDocument/2006/math">
                    <m:r>
                      <a:rPr lang="en-US" b="0" i="1" smtClean="0">
                        <a:latin typeface="Cambria Math" charset="0"/>
                      </a:rPr>
                      <m:t>𝑦</m:t>
                    </m:r>
                    <m:r>
                      <a:rPr lang="en-US" i="1">
                        <a:latin typeface="Cambria Math" charset="0"/>
                      </a:rPr>
                      <m:t>=</m:t>
                    </m:r>
                    <m:r>
                      <a:rPr lang="en-US" b="0" i="1" smtClean="0">
                        <a:latin typeface="Cambria Math" charset="0"/>
                      </a:rPr>
                      <m:t>𝑐</m:t>
                    </m:r>
                    <m:r>
                      <a:rPr lang="en-US" i="1">
                        <a:latin typeface="Cambria Math" charset="0"/>
                      </a:rPr>
                      <m:t> </m:t>
                    </m:r>
                    <m:sSup>
                      <m:sSupPr>
                        <m:ctrlPr>
                          <a:rPr lang="en-US" i="1">
                            <a:latin typeface="Cambria Math" panose="02040503050406030204" pitchFamily="18" charset="0"/>
                          </a:rPr>
                        </m:ctrlPr>
                      </m:sSupPr>
                      <m:e>
                        <m:r>
                          <a:rPr lang="en-US" i="1">
                            <a:latin typeface="Cambria Math" charset="0"/>
                          </a:rPr>
                          <m:t>10</m:t>
                        </m:r>
                      </m:e>
                      <m:sup>
                        <m:f>
                          <m:fPr>
                            <m:ctrlPr>
                              <a:rPr lang="en-US" i="1">
                                <a:latin typeface="Cambria Math" panose="02040503050406030204" pitchFamily="18" charset="0"/>
                              </a:rPr>
                            </m:ctrlPr>
                          </m:fPr>
                          <m:num>
                            <m:r>
                              <a:rPr lang="en-US" i="1">
                                <a:latin typeface="Cambria Math" charset="0"/>
                              </a:rPr>
                              <m:t>𝑛</m:t>
                            </m:r>
                          </m:num>
                          <m:den>
                            <m:r>
                              <a:rPr lang="en-US" i="1">
                                <a:latin typeface="Cambria Math" charset="0"/>
                              </a:rPr>
                              <m:t>2</m:t>
                            </m:r>
                          </m:den>
                        </m:f>
                      </m:sup>
                    </m:sSup>
                    <m:r>
                      <a:rPr lang="en-US" i="1">
                        <a:latin typeface="Cambria Math" charset="0"/>
                      </a:rPr>
                      <m:t>+</m:t>
                    </m:r>
                    <m:r>
                      <a:rPr lang="en-US" b="0" i="1" smtClean="0">
                        <a:latin typeface="Cambria Math" charset="0"/>
                      </a:rPr>
                      <m:t>𝑑</m:t>
                    </m:r>
                  </m:oMath>
                </a14:m>
                <a:endParaRPr lang="en-US" dirty="0"/>
              </a:p>
              <a:p>
                <a:r>
                  <a:rPr lang="en-US" dirty="0"/>
                  <a:t>ac = </a:t>
                </a:r>
                <a:r>
                  <a:rPr lang="en-US" b="1" dirty="0"/>
                  <a:t>Multiply</a:t>
                </a:r>
                <a:r>
                  <a:rPr lang="en-US" dirty="0"/>
                  <a:t>(a, c)</a:t>
                </a:r>
              </a:p>
              <a:p>
                <a:r>
                  <a:rPr lang="en-US" dirty="0" err="1"/>
                  <a:t>bd</a:t>
                </a:r>
                <a:r>
                  <a:rPr lang="en-US" dirty="0"/>
                  <a:t> = </a:t>
                </a:r>
                <a:r>
                  <a:rPr lang="en-US" b="1" dirty="0"/>
                  <a:t>Multiply</a:t>
                </a:r>
                <a:r>
                  <a:rPr lang="en-US" dirty="0"/>
                  <a:t>(b, d)</a:t>
                </a:r>
              </a:p>
              <a:p>
                <a:r>
                  <a:rPr lang="en-US" dirty="0"/>
                  <a:t>z = </a:t>
                </a:r>
                <a:r>
                  <a:rPr lang="en-US" b="1" dirty="0"/>
                  <a:t>Multiply</a:t>
                </a:r>
                <a:r>
                  <a:rPr lang="en-US" dirty="0"/>
                  <a:t>(</a:t>
                </a:r>
                <a:r>
                  <a:rPr lang="en-US" dirty="0" err="1"/>
                  <a:t>a+b</a:t>
                </a:r>
                <a:r>
                  <a:rPr lang="en-US" dirty="0"/>
                  <a:t>, </a:t>
                </a:r>
                <a:r>
                  <a:rPr lang="en-US" dirty="0" err="1"/>
                  <a:t>c+d</a:t>
                </a:r>
                <a:r>
                  <a:rPr lang="en-US" dirty="0"/>
                  <a:t>)</a:t>
                </a:r>
              </a:p>
              <a:p>
                <a:r>
                  <a:rPr lang="en-US" dirty="0" err="1"/>
                  <a:t>xy</a:t>
                </a:r>
                <a:r>
                  <a:rPr lang="en-US" dirty="0"/>
                  <a:t> = ac 10</a:t>
                </a:r>
                <a:r>
                  <a:rPr lang="en-US" baseline="30000" dirty="0"/>
                  <a:t>n </a:t>
                </a:r>
                <a:r>
                  <a:rPr lang="en-US" dirty="0"/>
                  <a:t>+ (z – ac - </a:t>
                </a:r>
                <a:r>
                  <a:rPr lang="en-US" dirty="0" err="1"/>
                  <a:t>bd</a:t>
                </a:r>
                <a:r>
                  <a:rPr lang="en-US" dirty="0"/>
                  <a:t>) 10</a:t>
                </a:r>
                <a:r>
                  <a:rPr lang="en-US" baseline="30000" dirty="0"/>
                  <a:t>n/2 </a:t>
                </a:r>
                <a:r>
                  <a:rPr lang="en-US" dirty="0"/>
                  <a:t> + </a:t>
                </a:r>
                <a:r>
                  <a:rPr lang="en-US" dirty="0" err="1"/>
                  <a:t>bd</a:t>
                </a:r>
                <a:endParaRPr lang="en-US" dirty="0"/>
              </a:p>
              <a:p>
                <a:r>
                  <a:rPr lang="en-US" dirty="0"/>
                  <a:t>Return </a:t>
                </a:r>
                <a:r>
                  <a:rPr lang="en-US" dirty="0" err="1"/>
                  <a:t>xy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6326" y="2199698"/>
                <a:ext cx="7886700" cy="4351338"/>
              </a:xfrm>
              <a:blipFill>
                <a:blip r:embed="rId3"/>
                <a:stretch>
                  <a:fillRect l="-1447"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68886" y="1629015"/>
                <a:ext cx="2389821" cy="523220"/>
              </a:xfrm>
              <a:prstGeom prst="rect">
                <a:avLst/>
              </a:prstGeom>
              <a:noFill/>
            </p:spPr>
            <p:txBody>
              <a:bodyPr wrap="none" rtlCol="0">
                <a:spAutoFit/>
              </a:bodyPr>
              <a:lstStyle/>
              <a:p>
                <a:r>
                  <a:rPr lang="en-US" sz="2800" b="1" dirty="0"/>
                  <a:t>Multiply</a:t>
                </a:r>
                <a:r>
                  <a:rPr lang="en-US" sz="2800" dirty="0"/>
                  <a:t>(</a:t>
                </a:r>
                <a14:m>
                  <m:oMath xmlns:m="http://schemas.openxmlformats.org/officeDocument/2006/math">
                    <m:r>
                      <a:rPr lang="en-US" sz="2800" i="1">
                        <a:latin typeface="Cambria Math" charset="0"/>
                      </a:rPr>
                      <m:t>𝑥</m:t>
                    </m:r>
                  </m:oMath>
                </a14:m>
                <a:r>
                  <a:rPr lang="en-US" sz="2800" dirty="0"/>
                  <a:t>, </a:t>
                </a:r>
                <a14:m>
                  <m:oMath xmlns:m="http://schemas.openxmlformats.org/officeDocument/2006/math">
                    <m:r>
                      <a:rPr lang="en-US" sz="2800" i="1">
                        <a:latin typeface="Cambria Math" charset="0"/>
                      </a:rPr>
                      <m:t>𝑦</m:t>
                    </m:r>
                  </m:oMath>
                </a14:m>
                <a:r>
                  <a:rPr lang="en-US" sz="2800" dirty="0"/>
                  <a:t>):</a:t>
                </a:r>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68886" y="1629015"/>
                <a:ext cx="2389821" cy="523220"/>
              </a:xfrm>
              <a:prstGeom prst="rect">
                <a:avLst/>
              </a:prstGeom>
              <a:blipFill rotWithShape="0">
                <a:blip r:embed="rId4"/>
                <a:stretch>
                  <a:fillRect l="-5102" t="-10465" r="-2551" b="-32558"/>
                </a:stretch>
              </a:blipFill>
            </p:spPr>
            <p:txBody>
              <a:bodyPr/>
              <a:lstStyle/>
              <a:p>
                <a:r>
                  <a:rPr lang="en-US">
                    <a:noFill/>
                  </a:rPr>
                  <a:t> </a:t>
                </a:r>
              </a:p>
            </p:txBody>
          </p:sp>
        </mc:Fallback>
      </mc:AlternateContent>
      <p:sp>
        <p:nvSpPr>
          <p:cNvPr id="5" name="TextBox 4"/>
          <p:cNvSpPr txBox="1"/>
          <p:nvPr/>
        </p:nvSpPr>
        <p:spPr>
          <a:xfrm>
            <a:off x="6879305" y="2759850"/>
            <a:ext cx="1881541" cy="646331"/>
          </a:xfrm>
          <a:prstGeom prst="rect">
            <a:avLst/>
          </a:prstGeom>
          <a:noFill/>
        </p:spPr>
        <p:txBody>
          <a:bodyPr wrap="none" rtlCol="0">
            <a:spAutoFit/>
          </a:bodyPr>
          <a:lstStyle/>
          <a:p>
            <a:r>
              <a:rPr lang="en-US" dirty="0">
                <a:solidFill>
                  <a:schemeClr val="accent1"/>
                </a:solidFill>
              </a:rPr>
              <a:t>a, b, c, d are </a:t>
            </a:r>
          </a:p>
          <a:p>
            <a:r>
              <a:rPr lang="en-US" dirty="0">
                <a:solidFill>
                  <a:schemeClr val="accent1"/>
                </a:solidFill>
              </a:rPr>
              <a:t>n/2-digit numbers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759" y="228588"/>
            <a:ext cx="1306251" cy="1380432"/>
          </a:xfrm>
          <a:prstGeom prst="rect">
            <a:avLst/>
          </a:prstGeom>
        </p:spPr>
      </p:pic>
      <p:sp>
        <p:nvSpPr>
          <p:cNvPr id="12" name="TextBox 11"/>
          <p:cNvSpPr txBox="1"/>
          <p:nvPr/>
        </p:nvSpPr>
        <p:spPr>
          <a:xfrm>
            <a:off x="1823560" y="1336626"/>
            <a:ext cx="2433647" cy="369332"/>
          </a:xfrm>
          <a:prstGeom prst="rect">
            <a:avLst/>
          </a:prstGeom>
          <a:noFill/>
        </p:spPr>
        <p:txBody>
          <a:bodyPr wrap="square" rtlCol="0">
            <a:spAutoFit/>
          </a:bodyPr>
          <a:lstStyle/>
          <a:p>
            <a:r>
              <a:rPr lang="en-US" dirty="0" err="1">
                <a:solidFill>
                  <a:srgbClr val="7030A0"/>
                </a:solidFill>
              </a:rPr>
              <a:t>x,y</a:t>
            </a:r>
            <a:r>
              <a:rPr lang="en-US" dirty="0">
                <a:solidFill>
                  <a:srgbClr val="7030A0"/>
                </a:solidFill>
              </a:rPr>
              <a:t> are n-digit numbers</a:t>
            </a:r>
          </a:p>
        </p:txBody>
      </p:sp>
      <p:sp>
        <p:nvSpPr>
          <p:cNvPr id="17" name="TextBox 16"/>
          <p:cNvSpPr txBox="1"/>
          <p:nvPr/>
        </p:nvSpPr>
        <p:spPr>
          <a:xfrm>
            <a:off x="5204793" y="1147355"/>
            <a:ext cx="3699163" cy="923330"/>
          </a:xfrm>
          <a:prstGeom prst="rect">
            <a:avLst/>
          </a:prstGeom>
          <a:noFill/>
        </p:spPr>
        <p:txBody>
          <a:bodyPr wrap="square" rtlCol="0">
            <a:spAutoFit/>
          </a:bodyPr>
          <a:lstStyle/>
          <a:p>
            <a:pPr algn="r"/>
            <a:r>
              <a:rPr lang="en-US" dirty="0">
                <a:solidFill>
                  <a:schemeClr val="accent4"/>
                </a:solidFill>
              </a:rPr>
              <a:t>(Still not super precise, see </a:t>
            </a:r>
            <a:r>
              <a:rPr lang="en-US" dirty="0" err="1">
                <a:solidFill>
                  <a:schemeClr val="accent4"/>
                </a:solidFill>
              </a:rPr>
              <a:t>IPython</a:t>
            </a:r>
            <a:r>
              <a:rPr lang="en-US" dirty="0">
                <a:solidFill>
                  <a:schemeClr val="accent4"/>
                </a:solidFill>
              </a:rPr>
              <a:t> notebook for detailed code.   Also, still assume n is a power of 2.)</a:t>
            </a:r>
          </a:p>
        </p:txBody>
      </p:sp>
      <p:sp>
        <p:nvSpPr>
          <p:cNvPr id="7" name="TextBox 6"/>
          <p:cNvSpPr txBox="1"/>
          <p:nvPr/>
        </p:nvSpPr>
        <p:spPr>
          <a:xfrm>
            <a:off x="7429008" y="2775239"/>
            <a:ext cx="1589658" cy="307777"/>
          </a:xfrm>
          <a:prstGeom prst="rect">
            <a:avLst/>
          </a:prstGeom>
          <a:noFill/>
        </p:spPr>
        <p:txBody>
          <a:bodyPr wrap="square" rtlCol="0">
            <a:spAutoFit/>
          </a:bodyPr>
          <a:lstStyle/>
          <a:p>
            <a:pPr algn="r"/>
            <a:endParaRPr lang="en-US" sz="1400" dirty="0"/>
          </a:p>
        </p:txBody>
      </p:sp>
    </p:spTree>
    <p:extLst>
      <p:ext uri="{BB962C8B-B14F-4D97-AF65-F5344CB8AC3E}">
        <p14:creationId xmlns:p14="http://schemas.microsoft.com/office/powerpoint/2010/main" val="2868929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789" y="102059"/>
            <a:ext cx="7886700" cy="719586"/>
          </a:xfrm>
        </p:spPr>
        <p:txBody>
          <a:bodyPr/>
          <a:lstStyle/>
          <a:p>
            <a:r>
              <a:rPr lang="en-US" dirty="0"/>
              <a:t>What’s the running time?</a:t>
            </a:r>
          </a:p>
        </p:txBody>
      </p:sp>
      <p:sp>
        <p:nvSpPr>
          <p:cNvPr id="5" name="Oval 4"/>
          <p:cNvSpPr/>
          <p:nvPr/>
        </p:nvSpPr>
        <p:spPr>
          <a:xfrm>
            <a:off x="1551264" y="1164216"/>
            <a:ext cx="1054243"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Oval 6"/>
          <p:cNvSpPr/>
          <p:nvPr/>
        </p:nvSpPr>
        <p:spPr>
          <a:xfrm>
            <a:off x="2494022"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Oval 7"/>
          <p:cNvSpPr/>
          <p:nvPr/>
        </p:nvSpPr>
        <p:spPr>
          <a:xfrm>
            <a:off x="1773259"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1052496" y="2185892"/>
            <a:ext cx="540326"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3152763"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2605507" y="392127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2078385" y="3734453"/>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1551264" y="3921271"/>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1014075" y="3734452"/>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59894" y="3962834"/>
            <a:ext cx="415637" cy="37363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529870"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141935"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2896015" y="1123170"/>
            <a:ext cx="1535870" cy="830997"/>
          </a:xfrm>
          <a:prstGeom prst="rect">
            <a:avLst/>
          </a:prstGeom>
          <a:noFill/>
        </p:spPr>
        <p:txBody>
          <a:bodyPr wrap="none" rtlCol="0">
            <a:spAutoFit/>
          </a:bodyPr>
          <a:lstStyle/>
          <a:p>
            <a:r>
              <a:rPr lang="en-US" sz="2400" dirty="0"/>
              <a:t>1 </a:t>
            </a:r>
            <a:r>
              <a:rPr lang="en-US" sz="2400"/>
              <a:t>problem </a:t>
            </a:r>
          </a:p>
          <a:p>
            <a:r>
              <a:rPr lang="en-US" sz="2400" dirty="0"/>
              <a:t>of size n</a:t>
            </a:r>
          </a:p>
        </p:txBody>
      </p:sp>
      <p:sp>
        <p:nvSpPr>
          <p:cNvPr id="30" name="TextBox 29"/>
          <p:cNvSpPr txBox="1"/>
          <p:nvPr/>
        </p:nvSpPr>
        <p:spPr>
          <a:xfrm>
            <a:off x="3627631" y="2050800"/>
            <a:ext cx="1656094" cy="830997"/>
          </a:xfrm>
          <a:prstGeom prst="rect">
            <a:avLst/>
          </a:prstGeom>
          <a:noFill/>
        </p:spPr>
        <p:txBody>
          <a:bodyPr wrap="none" rtlCol="0">
            <a:spAutoFit/>
          </a:bodyPr>
          <a:lstStyle/>
          <a:p>
            <a:r>
              <a:rPr lang="en-US" sz="2400" dirty="0"/>
              <a:t>3 problems </a:t>
            </a:r>
          </a:p>
          <a:p>
            <a:r>
              <a:rPr lang="en-US" sz="2400" dirty="0"/>
              <a:t>of size n/2</a:t>
            </a:r>
          </a:p>
        </p:txBody>
      </p:sp>
      <p:sp>
        <p:nvSpPr>
          <p:cNvPr id="31" name="TextBox 30"/>
          <p:cNvSpPr txBox="1"/>
          <p:nvPr/>
        </p:nvSpPr>
        <p:spPr>
          <a:xfrm>
            <a:off x="3915932" y="3580013"/>
            <a:ext cx="1725024" cy="830997"/>
          </a:xfrm>
          <a:prstGeom prst="rect">
            <a:avLst/>
          </a:prstGeom>
          <a:noFill/>
        </p:spPr>
        <p:txBody>
          <a:bodyPr wrap="none" rtlCol="0">
            <a:spAutoFit/>
          </a:bodyPr>
          <a:lstStyle/>
          <a:p>
            <a:r>
              <a:rPr lang="en-US" sz="2400" dirty="0"/>
              <a:t>3</a:t>
            </a:r>
            <a:r>
              <a:rPr lang="en-US" sz="2400" baseline="30000" dirty="0"/>
              <a:t>t</a:t>
            </a:r>
            <a:r>
              <a:rPr lang="en-US" sz="2400" dirty="0"/>
              <a:t> problems </a:t>
            </a:r>
          </a:p>
          <a:p>
            <a:r>
              <a:rPr lang="en-US" sz="2400" dirty="0"/>
              <a:t>of size n/2</a:t>
            </a:r>
            <a:r>
              <a:rPr lang="en-US" sz="2400" baseline="30000" dirty="0"/>
              <a:t>t</a:t>
            </a:r>
            <a:endParaRPr lang="en-US" sz="2400" dirty="0"/>
          </a:p>
        </p:txBody>
      </p:sp>
      <p:sp>
        <p:nvSpPr>
          <p:cNvPr id="32" name="TextBox 31"/>
          <p:cNvSpPr txBox="1"/>
          <p:nvPr/>
        </p:nvSpPr>
        <p:spPr>
          <a:xfrm>
            <a:off x="4545139" y="5681760"/>
            <a:ext cx="2116157" cy="830997"/>
          </a:xfrm>
          <a:prstGeom prst="rect">
            <a:avLst/>
          </a:prstGeom>
          <a:noFill/>
        </p:spPr>
        <p:txBody>
          <a:bodyPr wrap="none" rtlCol="0">
            <a:spAutoFit/>
          </a:bodyPr>
          <a:lstStyle/>
          <a:p>
            <a:r>
              <a:rPr lang="en-US" sz="2400" dirty="0"/>
              <a:t>____ problems </a:t>
            </a:r>
          </a:p>
          <a:p>
            <a:r>
              <a:rPr lang="en-US" sz="2400" dirty="0"/>
              <a:t>of size 1</a:t>
            </a:r>
          </a:p>
        </p:txBody>
      </p:sp>
      <p:sp>
        <p:nvSpPr>
          <p:cNvPr id="35" name="TextBox 34"/>
          <p:cNvSpPr txBox="1"/>
          <p:nvPr/>
        </p:nvSpPr>
        <p:spPr>
          <a:xfrm>
            <a:off x="1817535" y="4681308"/>
            <a:ext cx="517375" cy="707886"/>
          </a:xfrm>
          <a:prstGeom prst="rect">
            <a:avLst/>
          </a:prstGeom>
          <a:noFill/>
        </p:spPr>
        <p:txBody>
          <a:bodyPr wrap="squar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6" name="Rounded Rectangle 35"/>
              <p:cNvSpPr/>
              <p:nvPr/>
            </p:nvSpPr>
            <p:spPr>
              <a:xfrm>
                <a:off x="5640956" y="992930"/>
                <a:ext cx="3503043" cy="3618232"/>
              </a:xfrm>
              <a:prstGeom prst="roundRect">
                <a:avLst/>
              </a:prstGeom>
              <a:solidFill>
                <a:srgbClr val="FDF6C6"/>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2000" dirty="0">
                    <a:solidFill>
                      <a:schemeClr val="tx1"/>
                    </a:solidFill>
                  </a:rPr>
                  <a:t>If you cut n in half </a:t>
                </a:r>
                <a14:m>
                  <m:oMath xmlns:m="http://schemas.openxmlformats.org/officeDocument/2006/math">
                    <m:r>
                      <m:rPr>
                        <m:sty m:val="p"/>
                      </m:rPr>
                      <a:rPr lang="en-US" sz="2000" i="1" dirty="0" smtClean="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r>
                  <a:rPr lang="en-US" sz="2000" dirty="0">
                    <a:solidFill>
                      <a:schemeClr val="tx1"/>
                    </a:solidFill>
                  </a:rPr>
                  <a:t>times, you get down to 1.</a:t>
                </a:r>
              </a:p>
              <a:p>
                <a:pPr marL="285750" indent="-285750">
                  <a:buFont typeface="Arial" charset="0"/>
                  <a:buChar char="•"/>
                </a:pPr>
                <a:endParaRPr lang="en-US" sz="2000" dirty="0">
                  <a:solidFill>
                    <a:schemeClr val="tx1"/>
                  </a:solidFill>
                </a:endParaRPr>
              </a:p>
              <a:p>
                <a:pPr marL="285750" indent="-285750">
                  <a:buFont typeface="Arial" charset="0"/>
                  <a:buChar char="•"/>
                </a:pPr>
                <a:r>
                  <a:rPr lang="en-US" sz="2000" dirty="0">
                    <a:solidFill>
                      <a:schemeClr val="tx1"/>
                    </a:solidFill>
                  </a:rPr>
                  <a:t>So at level</a:t>
                </a:r>
              </a:p>
              <a:p>
                <a:r>
                  <a:rPr lang="en-US" sz="2000" dirty="0">
                    <a:solidFill>
                      <a:schemeClr val="tx1"/>
                    </a:solidFill>
                  </a:rPr>
                  <a:t>        </a:t>
                </a:r>
                <a14:m>
                  <m:oMath xmlns:m="http://schemas.openxmlformats.org/officeDocument/2006/math">
                    <m:r>
                      <m:rPr>
                        <m:sty m:val="p"/>
                      </m:rPr>
                      <a:rPr lang="en-US" sz="2000" dirty="0">
                        <a:solidFill>
                          <a:schemeClr val="accent4"/>
                        </a:solidFill>
                        <a:latin typeface="Cambria Math" panose="02040503050406030204" pitchFamily="18" charset="0"/>
                      </a:rPr>
                      <m:t>t</m:t>
                    </m:r>
                    <m:r>
                      <a:rPr lang="en-US" sz="2000" i="1" dirty="0">
                        <a:solidFill>
                          <a:schemeClr val="accent4"/>
                        </a:solidFill>
                        <a:latin typeface="Cambria Math" panose="02040503050406030204" pitchFamily="18" charset="0"/>
                      </a:rPr>
                      <m:t>= </m:t>
                    </m:r>
                    <m:r>
                      <m:rPr>
                        <m:sty m:val="p"/>
                      </m:rPr>
                      <a:rPr lang="en-US" sz="2000" i="1" dirty="0">
                        <a:solidFill>
                          <a:schemeClr val="accent4"/>
                        </a:solidFill>
                        <a:latin typeface="Cambria Math" panose="02040503050406030204" pitchFamily="18" charset="0"/>
                      </a:rPr>
                      <m:t>log</m:t>
                    </m:r>
                    <m:r>
                      <a:rPr lang="en-US" sz="2000" i="1" baseline="-25000" dirty="0">
                        <a:solidFill>
                          <a:schemeClr val="accent4"/>
                        </a:solidFill>
                        <a:latin typeface="Cambria Math" panose="02040503050406030204" pitchFamily="18" charset="0"/>
                      </a:rPr>
                      <m:t>2</m:t>
                    </m:r>
                    <m:r>
                      <a:rPr lang="en-US" sz="2000" i="1" dirty="0">
                        <a:solidFill>
                          <a:schemeClr val="accent4"/>
                        </a:solidFill>
                        <a:latin typeface="Cambria Math" panose="02040503050406030204" pitchFamily="18" charset="0"/>
                      </a:rPr>
                      <m:t>(</m:t>
                    </m:r>
                    <m:r>
                      <a:rPr lang="en-US" sz="2000" i="1" dirty="0">
                        <a:solidFill>
                          <a:schemeClr val="accent4"/>
                        </a:solidFill>
                        <a:latin typeface="Cambria Math" panose="02040503050406030204" pitchFamily="18" charset="0"/>
                      </a:rPr>
                      <m:t>𝑛</m:t>
                    </m:r>
                    <m:r>
                      <a:rPr lang="en-US" sz="2000" i="1" dirty="0">
                        <a:solidFill>
                          <a:schemeClr val="accent4"/>
                        </a:solidFill>
                        <a:latin typeface="Cambria Math" panose="02040503050406030204" pitchFamily="18" charset="0"/>
                      </a:rPr>
                      <m:t>) </m:t>
                    </m:r>
                  </m:oMath>
                </a14:m>
                <a:endParaRPr lang="en-US" sz="2000" dirty="0">
                  <a:solidFill>
                    <a:schemeClr val="tx1"/>
                  </a:solidFill>
                </a:endParaRPr>
              </a:p>
              <a:p>
                <a:r>
                  <a:rPr lang="en-US" sz="2000" dirty="0">
                    <a:solidFill>
                      <a:schemeClr val="tx1"/>
                    </a:solidFill>
                  </a:rPr>
                  <a:t>    we get</a:t>
                </a:r>
                <a:r>
                  <a:rPr lang="mr-IN" sz="2000" dirty="0">
                    <a:solidFill>
                      <a:schemeClr val="tx1"/>
                    </a:solidFill>
                  </a:rPr>
                  <a:t>…</a:t>
                </a:r>
                <a:endParaRPr lang="en-US" sz="2000" dirty="0">
                  <a:solidFill>
                    <a:schemeClr val="tx1"/>
                  </a:solidFill>
                </a:endParaRPr>
              </a:p>
              <a:p>
                <a:endParaRPr lang="en-US" sz="2000" dirty="0">
                  <a:solidFill>
                    <a:schemeClr val="tx1"/>
                  </a:solidFill>
                </a:endParaRPr>
              </a:p>
              <a:p>
                <a:pPr algn="ctr"/>
                <a14:m>
                  <m:oMathPara xmlns:m="http://schemas.openxmlformats.org/officeDocument/2006/math">
                    <m:oMathParaPr>
                      <m:jc m:val="centerGroup"/>
                    </m:oMathParaPr>
                    <m:oMath xmlns:m="http://schemas.openxmlformats.org/officeDocument/2006/math">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3</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𝑛</m:t>
                              </m:r>
                            </m:e>
                          </m:func>
                        </m:sup>
                      </m:sSup>
                      <m:r>
                        <a:rPr lang="en-US" sz="2400" b="0" i="1" dirty="0" smtClean="0">
                          <a:solidFill>
                            <a:srgbClr val="FF0000"/>
                          </a:solidFill>
                          <a:latin typeface="Cambria Math" panose="02040503050406030204" pitchFamily="18"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func>
                            <m:funcPr>
                              <m:ctrlPr>
                                <a:rPr lang="en-US" sz="2400" b="0" i="1" dirty="0" smtClean="0">
                                  <a:solidFill>
                                    <a:srgbClr val="FF0000"/>
                                  </a:solidFill>
                                  <a:latin typeface="Cambria Math" panose="02040503050406030204" pitchFamily="18" charset="0"/>
                                  <a:ea typeface="Cambria Math" charset="0"/>
                                  <a:cs typeface="Cambria Math" charset="0"/>
                                </a:rPr>
                              </m:ctrlPr>
                            </m:funcPr>
                            <m:fName>
                              <m:sSub>
                                <m:sSubPr>
                                  <m:ctrlPr>
                                    <a:rPr lang="en-US" sz="2400" b="0" i="1" dirty="0" smtClean="0">
                                      <a:solidFill>
                                        <a:srgbClr val="FF0000"/>
                                      </a:solidFill>
                                      <a:latin typeface="Cambria Math" panose="02040503050406030204" pitchFamily="18" charset="0"/>
                                      <a:ea typeface="Cambria Math" charset="0"/>
                                      <a:cs typeface="Cambria Math" charset="0"/>
                                    </a:rPr>
                                  </m:ctrlPr>
                                </m:sSubPr>
                                <m:e>
                                  <m:r>
                                    <m:rPr>
                                      <m:sty m:val="p"/>
                                    </m:rPr>
                                    <a:rPr lang="en-US" sz="2400" b="0" i="0" dirty="0" smtClean="0">
                                      <a:solidFill>
                                        <a:srgbClr val="FF0000"/>
                                      </a:solidFill>
                                      <a:latin typeface="Cambria Math" panose="02040503050406030204" pitchFamily="18" charset="0"/>
                                      <a:ea typeface="Cambria Math" charset="0"/>
                                      <a:cs typeface="Cambria Math" charset="0"/>
                                    </a:rPr>
                                    <m:t>log</m:t>
                                  </m:r>
                                </m:e>
                                <m:sub>
                                  <m:r>
                                    <a:rPr lang="en-US" sz="2400" b="0" i="1" dirty="0" smtClean="0">
                                      <a:solidFill>
                                        <a:srgbClr val="FF0000"/>
                                      </a:solidFill>
                                      <a:latin typeface="Cambria Math" panose="02040503050406030204" pitchFamily="18" charset="0"/>
                                      <a:ea typeface="Cambria Math" charset="0"/>
                                      <a:cs typeface="Cambria Math" charset="0"/>
                                    </a:rPr>
                                    <m:t>2</m:t>
                                  </m:r>
                                </m:sub>
                              </m:sSub>
                            </m:fName>
                            <m:e>
                              <m:r>
                                <a:rPr lang="en-US" sz="2400" b="0" i="1" dirty="0" smtClean="0">
                                  <a:solidFill>
                                    <a:srgbClr val="FF0000"/>
                                  </a:solidFill>
                                  <a:latin typeface="Cambria Math" panose="02040503050406030204" pitchFamily="18" charset="0"/>
                                  <a:ea typeface="Cambria Math" charset="0"/>
                                  <a:cs typeface="Cambria Math" charset="0"/>
                                </a:rPr>
                                <m:t>3</m:t>
                              </m:r>
                            </m:e>
                          </m:func>
                        </m:sup>
                      </m:sSup>
                      <m:r>
                        <a:rPr lang="en-US" sz="2400" i="1" dirty="0" smtClean="0">
                          <a:solidFill>
                            <a:srgbClr val="FF0000"/>
                          </a:solidFill>
                          <a:latin typeface="Cambria Math" charset="0"/>
                          <a:ea typeface="Cambria Math" charset="0"/>
                          <a:cs typeface="Cambria Math" charset="0"/>
                        </a:rPr>
                        <m:t>≈</m:t>
                      </m:r>
                      <m:sSup>
                        <m:sSupPr>
                          <m:ctrlPr>
                            <a:rPr lang="en-US" sz="2400" b="0" i="1" dirty="0" smtClean="0">
                              <a:solidFill>
                                <a:srgbClr val="FF0000"/>
                              </a:solidFill>
                              <a:latin typeface="Cambria Math" panose="02040503050406030204" pitchFamily="18" charset="0"/>
                              <a:ea typeface="Cambria Math" charset="0"/>
                              <a:cs typeface="Cambria Math" charset="0"/>
                            </a:rPr>
                          </m:ctrlPr>
                        </m:sSupPr>
                        <m:e>
                          <m:r>
                            <a:rPr lang="en-US" sz="2400" b="0" i="1" dirty="0" smtClean="0">
                              <a:solidFill>
                                <a:srgbClr val="FF0000"/>
                              </a:solidFill>
                              <a:latin typeface="Cambria Math" panose="02040503050406030204" pitchFamily="18" charset="0"/>
                              <a:ea typeface="Cambria Math" charset="0"/>
                              <a:cs typeface="Cambria Math" charset="0"/>
                            </a:rPr>
                            <m:t>𝑛</m:t>
                          </m:r>
                        </m:e>
                        <m:sup>
                          <m:r>
                            <a:rPr lang="en-US" sz="2400" b="0" i="1" dirty="0" smtClean="0">
                              <a:solidFill>
                                <a:srgbClr val="FF0000"/>
                              </a:solidFill>
                              <a:latin typeface="Cambria Math" panose="02040503050406030204" pitchFamily="18" charset="0"/>
                              <a:ea typeface="Cambria Math" charset="0"/>
                              <a:cs typeface="Cambria Math" charset="0"/>
                            </a:rPr>
                            <m:t>1.6</m:t>
                          </m:r>
                        </m:sup>
                      </m:sSup>
                    </m:oMath>
                  </m:oMathPara>
                </a14:m>
                <a:endParaRPr lang="en-US" sz="2400" baseline="30000" dirty="0">
                  <a:solidFill>
                    <a:srgbClr val="FF0000"/>
                  </a:solidFill>
                </a:endParaRPr>
              </a:p>
              <a:p>
                <a:pPr algn="ctr"/>
                <a:r>
                  <a:rPr lang="en-US" sz="2000" dirty="0">
                    <a:solidFill>
                      <a:schemeClr val="tx1"/>
                    </a:solidFill>
                  </a:rPr>
                  <a:t>problems of size 1.</a:t>
                </a:r>
              </a:p>
            </p:txBody>
          </p:sp>
        </mc:Choice>
        <mc:Fallback xmlns="">
          <p:sp>
            <p:nvSpPr>
              <p:cNvPr id="36" name="Rounded Rectangle 35"/>
              <p:cNvSpPr>
                <a:spLocks noRot="1" noChangeAspect="1" noMove="1" noResize="1" noEditPoints="1" noAdjustHandles="1" noChangeArrowheads="1" noChangeShapeType="1" noTextEdit="1"/>
              </p:cNvSpPr>
              <p:nvPr/>
            </p:nvSpPr>
            <p:spPr>
              <a:xfrm>
                <a:off x="5640956" y="992930"/>
                <a:ext cx="3503043" cy="3618232"/>
              </a:xfrm>
              <a:prstGeom prst="roundRect">
                <a:avLst/>
              </a:prstGeom>
              <a:blipFill>
                <a:blip r:embed="rId3"/>
                <a:stretch>
                  <a:fillRect/>
                </a:stretch>
              </a:blipFill>
              <a:ln>
                <a:solidFill>
                  <a:schemeClr val="accent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523610" y="5570453"/>
                <a:ext cx="760115"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C00000"/>
                              </a:solidFill>
                              <a:latin typeface="Cambria Math" panose="02040503050406030204" pitchFamily="18" charset="0"/>
                            </a:rPr>
                          </m:ctrlPr>
                        </m:sSupPr>
                        <m:e>
                          <m:r>
                            <a:rPr lang="en-US" sz="3200" b="0" i="1" smtClean="0">
                              <a:solidFill>
                                <a:srgbClr val="C00000"/>
                              </a:solidFill>
                              <a:latin typeface="Cambria Math" charset="0"/>
                            </a:rPr>
                            <m:t>𝑛</m:t>
                          </m:r>
                        </m:e>
                        <m:sup>
                          <m:r>
                            <a:rPr lang="en-US" sz="3200" b="0" i="1" smtClean="0">
                              <a:solidFill>
                                <a:srgbClr val="C00000"/>
                              </a:solidFill>
                              <a:latin typeface="Cambria Math" charset="0"/>
                            </a:rPr>
                            <m:t>1.6</m:t>
                          </m:r>
                        </m:sup>
                      </m:sSup>
                    </m:oMath>
                  </m:oMathPara>
                </a14:m>
                <a:endParaRPr lang="en-US" sz="2000" dirty="0">
                  <a:solidFill>
                    <a:srgbClr val="C000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523610" y="5570453"/>
                <a:ext cx="760115" cy="492443"/>
              </a:xfrm>
              <a:prstGeom prst="rect">
                <a:avLst/>
              </a:prstGeom>
              <a:blipFill rotWithShape="0">
                <a:blip r:embed="rId4"/>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3554" y="6075195"/>
            <a:ext cx="813366" cy="1138042"/>
          </a:xfrm>
          <a:prstGeom prst="rect">
            <a:avLst/>
          </a:prstGeom>
        </p:spPr>
      </p:pic>
      <p:sp>
        <p:nvSpPr>
          <p:cNvPr id="34" name="TextBox 33"/>
          <p:cNvSpPr txBox="1"/>
          <p:nvPr/>
        </p:nvSpPr>
        <p:spPr>
          <a:xfrm>
            <a:off x="6256731" y="4874866"/>
            <a:ext cx="2948815" cy="1200329"/>
          </a:xfrm>
          <a:prstGeom prst="rect">
            <a:avLst/>
          </a:prstGeom>
          <a:noFill/>
        </p:spPr>
        <p:txBody>
          <a:bodyPr wrap="square" rtlCol="0">
            <a:spAutoFit/>
          </a:bodyPr>
          <a:lstStyle/>
          <a:p>
            <a:pPr algn="ctr"/>
            <a:r>
              <a:rPr lang="en-US" dirty="0">
                <a:solidFill>
                  <a:schemeClr val="accent4"/>
                </a:solidFill>
              </a:rPr>
              <a:t>We aren’t accounting for the work at the higher levels!  But we’ll see later that this turns out to be okay.</a:t>
            </a:r>
          </a:p>
        </p:txBody>
      </p:sp>
      <p:sp>
        <p:nvSpPr>
          <p:cNvPr id="37" name="TextBox 36">
            <a:extLst>
              <a:ext uri="{FF2B5EF4-FFF2-40B4-BE49-F238E27FC236}">
                <a16:creationId xmlns:a16="http://schemas.microsoft.com/office/drawing/2014/main" id="{DB62618F-C967-DD49-9284-19BD5345BA12}"/>
              </a:ext>
            </a:extLst>
          </p:cNvPr>
          <p:cNvSpPr txBox="1"/>
          <p:nvPr/>
        </p:nvSpPr>
        <p:spPr>
          <a:xfrm>
            <a:off x="44418" y="4439192"/>
            <a:ext cx="1740087" cy="954107"/>
          </a:xfrm>
          <a:prstGeom prst="rect">
            <a:avLst/>
          </a:prstGeom>
          <a:noFill/>
        </p:spPr>
        <p:txBody>
          <a:bodyPr wrap="square" rtlCol="0">
            <a:spAutoFit/>
          </a:bodyPr>
          <a:lstStyle/>
          <a:p>
            <a:r>
              <a:rPr lang="en-US" sz="1400" dirty="0"/>
              <a:t>Note: this is just a cartoon – I’m not going to draw all 3</a:t>
            </a:r>
            <a:r>
              <a:rPr lang="en-US" sz="1400" baseline="30000" dirty="0"/>
              <a:t>t</a:t>
            </a:r>
            <a:r>
              <a:rPr lang="en-US" sz="1400" dirty="0"/>
              <a:t>  circles!</a:t>
            </a:r>
          </a:p>
        </p:txBody>
      </p:sp>
      <p:sp>
        <p:nvSpPr>
          <p:cNvPr id="39" name="TextBox 38">
            <a:extLst>
              <a:ext uri="{FF2B5EF4-FFF2-40B4-BE49-F238E27FC236}">
                <a16:creationId xmlns:a16="http://schemas.microsoft.com/office/drawing/2014/main" id="{BC5FD8E6-E785-7F4C-B6F9-D3B788D1BB78}"/>
              </a:ext>
            </a:extLst>
          </p:cNvPr>
          <p:cNvSpPr txBox="1"/>
          <p:nvPr/>
        </p:nvSpPr>
        <p:spPr>
          <a:xfrm>
            <a:off x="1817534" y="2807292"/>
            <a:ext cx="517375" cy="707886"/>
          </a:xfrm>
          <a:prstGeom prst="rect">
            <a:avLst/>
          </a:prstGeom>
          <a:noFill/>
        </p:spPr>
        <p:txBody>
          <a:bodyPr wrap="square" rtlCol="0">
            <a:spAutoFit/>
          </a:bodyPr>
          <a:lstStyle/>
          <a:p>
            <a:r>
              <a:rPr lang="mr-IN" sz="4000" dirty="0"/>
              <a:t>…</a:t>
            </a:r>
            <a:r>
              <a:rPr lang="en-US" sz="4000" dirty="0"/>
              <a:t> </a:t>
            </a:r>
          </a:p>
        </p:txBody>
      </p:sp>
    </p:spTree>
    <p:extLst>
      <p:ext uri="{BB962C8B-B14F-4D97-AF65-F5344CB8AC3E}">
        <p14:creationId xmlns:p14="http://schemas.microsoft.com/office/powerpoint/2010/main" val="14055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2"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p:tgtEl>
                                          <p:spTgt spid="33"/>
                                        </p:tgtEl>
                                        <p:attrNameLst>
                                          <p:attrName>ppt_x</p:attrName>
                                        </p:attrNameLst>
                                      </p:cBhvr>
                                      <p:tavLst>
                                        <p:tav tm="0">
                                          <p:val>
                                            <p:strVal val="#ppt_x+#ppt_w*1.125000"/>
                                          </p:val>
                                        </p:tav>
                                        <p:tav tm="100000">
                                          <p:val>
                                            <p:strVal val="#ppt_x"/>
                                          </p:val>
                                        </p:tav>
                                      </p:tavLst>
                                    </p:anim>
                                    <p:animEffect transition="in" filter="wipe(left)">
                                      <p:cBhvr>
                                        <p:cTn id="36" dur="500"/>
                                        <p:tgtEl>
                                          <p:spTgt spid="33"/>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p:tgtEl>
                                          <p:spTgt spid="34"/>
                                        </p:tgtEl>
                                        <p:attrNameLst>
                                          <p:attrName>ppt_x</p:attrName>
                                        </p:attrNameLst>
                                      </p:cBhvr>
                                      <p:tavLst>
                                        <p:tav tm="0">
                                          <p:val>
                                            <p:strVal val="#ppt_x+#ppt_w*1.125000"/>
                                          </p:val>
                                        </p:tav>
                                        <p:tav tm="100000">
                                          <p:val>
                                            <p:strVal val="#ppt_x"/>
                                          </p:val>
                                        </p:tav>
                                      </p:tavLst>
                                    </p:anim>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animBg="1"/>
      <p:bldP spid="38" grpId="0"/>
      <p:bldP spid="3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4321" y="-1573968"/>
            <a:ext cx="8304551" cy="7762718"/>
          </a:xfrm>
          <a:prstGeom prst="rect">
            <a:avLst/>
          </a:prstGeom>
        </p:spPr>
      </p:pic>
      <p:sp>
        <p:nvSpPr>
          <p:cNvPr id="2" name="Title 1"/>
          <p:cNvSpPr>
            <a:spLocks noGrp="1"/>
          </p:cNvSpPr>
          <p:nvPr>
            <p:ph type="title"/>
          </p:nvPr>
        </p:nvSpPr>
        <p:spPr/>
        <p:txBody>
          <a:bodyPr/>
          <a:lstStyle/>
          <a:p>
            <a:r>
              <a:rPr lang="en-US" dirty="0"/>
              <a:t>This is much better!</a:t>
            </a:r>
          </a:p>
        </p:txBody>
      </p:sp>
      <p:cxnSp>
        <p:nvCxnSpPr>
          <p:cNvPr id="14" name="Straight Connector 13"/>
          <p:cNvCxnSpPr/>
          <p:nvPr/>
        </p:nvCxnSpPr>
        <p:spPr>
          <a:xfrm>
            <a:off x="1282889" y="5882186"/>
            <a:ext cx="5486401" cy="0"/>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82889" y="2047164"/>
            <a:ext cx="1" cy="3835021"/>
          </a:xfrm>
          <a:prstGeom prst="line">
            <a:avLst/>
          </a:prstGeom>
          <a:ln w="15875">
            <a:solidFill>
              <a:schemeClr val="tx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5171606" y="3318343"/>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2</m:t>
                          </m:r>
                        </m:sup>
                      </m:sSup>
                    </m:oMath>
                  </m:oMathPara>
                </a14:m>
                <a:endParaRPr lang="en-US" b="0" dirty="0"/>
              </a:p>
              <a:p>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5171606" y="3318343"/>
                <a:ext cx="928048"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568823" y="5113127"/>
                <a:ext cx="92804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𝑛</m:t>
                          </m:r>
                        </m:e>
                        <m:sup>
                          <m:r>
                            <a:rPr lang="en-US" b="0" i="1" smtClean="0">
                              <a:latin typeface="Cambria Math" charset="0"/>
                            </a:rPr>
                            <m:t>1.6</m:t>
                          </m:r>
                        </m:sup>
                      </m:sSup>
                    </m:oMath>
                  </m:oMathPara>
                </a14:m>
                <a:endParaRPr lang="en-US" b="0" dirty="0"/>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568823" y="5113127"/>
                <a:ext cx="928048" cy="64633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238227" y="5937696"/>
                <a:ext cx="66119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6238227" y="5937696"/>
                <a:ext cx="661193" cy="369332"/>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220225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516" y="195489"/>
            <a:ext cx="7886700" cy="1325563"/>
          </a:xfrm>
        </p:spPr>
        <p:txBody>
          <a:bodyPr/>
          <a:lstStyle/>
          <a:p>
            <a:r>
              <a:rPr lang="en-US" dirty="0"/>
              <a:t>We can even see it in real life!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439" y="1175408"/>
            <a:ext cx="7096758" cy="551769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4078" y="125467"/>
            <a:ext cx="1399922" cy="104994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7274" y="1201785"/>
            <a:ext cx="1225805" cy="411769"/>
          </a:xfrm>
          <a:prstGeom prst="rect">
            <a:avLst/>
          </a:prstGeom>
        </p:spPr>
      </p:pic>
    </p:spTree>
    <p:extLst>
      <p:ext uri="{BB962C8B-B14F-4D97-AF65-F5344CB8AC3E}">
        <p14:creationId xmlns:p14="http://schemas.microsoft.com/office/powerpoint/2010/main" val="977427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77"/>
            <a:ext cx="7886700" cy="1325563"/>
          </a:xfrm>
        </p:spPr>
        <p:txBody>
          <a:bodyPr/>
          <a:lstStyle/>
          <a:p>
            <a:r>
              <a:rPr lang="en-US" dirty="0"/>
              <a:t>Can we do better?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138" y="1156600"/>
                <a:ext cx="8515350" cy="5701400"/>
              </a:xfrm>
            </p:spPr>
            <p:txBody>
              <a:bodyPr>
                <a:normAutofit lnSpcReduction="10000"/>
              </a:bodyPr>
              <a:lstStyle/>
              <a:p>
                <a:r>
                  <a:rPr lang="en-US" b="1" dirty="0">
                    <a:solidFill>
                      <a:schemeClr val="accent4"/>
                    </a:solidFill>
                  </a:rPr>
                  <a:t>Toom-Cook</a:t>
                </a:r>
                <a:r>
                  <a:rPr lang="en-US" dirty="0"/>
                  <a:t> (1963): instead of breaking into three n/2-sized problems, break into five n/3-sized problems. </a:t>
                </a:r>
              </a:p>
              <a:p>
                <a:pPr lvl="1"/>
                <a:r>
                  <a:rPr lang="en-US" b="0" dirty="0">
                    <a:solidFill>
                      <a:schemeClr val="tx1"/>
                    </a:solidFill>
                  </a:rPr>
                  <a:t>Runs in time </a:t>
                </a:r>
                <a14:m>
                  <m:oMath xmlns:m="http://schemas.openxmlformats.org/officeDocument/2006/math">
                    <m:r>
                      <m:rPr>
                        <m:sty m:val="p"/>
                      </m:rPr>
                      <a:rPr lang="en-US" dirty="0">
                        <a:latin typeface="Cambria Math" panose="02040503050406030204" pitchFamily="18" charset="0"/>
                      </a:rPr>
                      <m:t>O</m:t>
                    </m:r>
                    <m:d>
                      <m:dPr>
                        <m:ctrlPr>
                          <a:rPr lang="en-US" b="0" i="1" dirty="0" smtClean="0">
                            <a:latin typeface="Cambria Math" panose="02040503050406030204" pitchFamily="18" charset="0"/>
                          </a:rPr>
                        </m:ctrlPr>
                      </m:dPr>
                      <m:e>
                        <m:sSup>
                          <m:sSupPr>
                            <m:ctrlPr>
                              <a:rPr lang="en-US" b="0" i="1" dirty="0" smtClean="0">
                                <a:solidFill>
                                  <a:schemeClr val="tx1"/>
                                </a:solidFill>
                                <a:latin typeface="Cambria Math" panose="02040503050406030204" pitchFamily="18" charset="0"/>
                              </a:rPr>
                            </m:ctrlPr>
                          </m:sSupPr>
                          <m:e>
                            <m:r>
                              <a:rPr lang="en-US" i="1" dirty="0" smtClean="0">
                                <a:solidFill>
                                  <a:schemeClr val="tx1"/>
                                </a:solidFill>
                                <a:latin typeface="Cambria Math" panose="02040503050406030204" pitchFamily="18" charset="0"/>
                              </a:rPr>
                              <m:t>𝑛</m:t>
                            </m:r>
                          </m:e>
                          <m:sup>
                            <m:r>
                              <a:rPr lang="en-US" b="0" i="1" dirty="0" smtClean="0">
                                <a:solidFill>
                                  <a:schemeClr val="tx1"/>
                                </a:solidFill>
                                <a:latin typeface="Cambria Math" panose="02040503050406030204" pitchFamily="18" charset="0"/>
                              </a:rPr>
                              <m:t>1.465</m:t>
                            </m:r>
                          </m:sup>
                        </m:sSup>
                      </m:e>
                    </m:d>
                    <m:r>
                      <a:rPr lang="en-US" b="0" i="1" dirty="0" smtClean="0">
                        <a:solidFill>
                          <a:schemeClr val="tx1"/>
                        </a:solidFill>
                        <a:latin typeface="Cambria Math" panose="02040503050406030204" pitchFamily="18" charset="0"/>
                      </a:rPr>
                      <m:t> </m:t>
                    </m:r>
                  </m:oMath>
                </a14:m>
                <a:endParaRPr lang="en-US" dirty="0">
                  <a:solidFill>
                    <a:schemeClr val="accent4"/>
                  </a:solidFill>
                </a:endParaRPr>
              </a:p>
              <a:p>
                <a:pPr lvl="1"/>
                <a:endParaRPr lang="en-US" dirty="0"/>
              </a:p>
              <a:p>
                <a:pPr lvl="1"/>
                <a:endParaRPr lang="en-US" dirty="0"/>
              </a:p>
              <a:p>
                <a:pPr lvl="1"/>
                <a:endParaRPr lang="en-US" dirty="0"/>
              </a:p>
              <a:p>
                <a:pPr marL="457200" lvl="1" indent="0">
                  <a:buNone/>
                </a:pPr>
                <a:endParaRPr lang="en-US" dirty="0"/>
              </a:p>
              <a:p>
                <a:endParaRPr lang="en-US" b="1" dirty="0">
                  <a:solidFill>
                    <a:schemeClr val="accent4"/>
                  </a:solidFill>
                </a:endParaRPr>
              </a:p>
              <a:p>
                <a:r>
                  <a:rPr lang="en-US" b="1" dirty="0">
                    <a:solidFill>
                      <a:schemeClr val="accent4"/>
                    </a:solidFill>
                  </a:rPr>
                  <a:t>Schönhage–Strassen</a:t>
                </a:r>
                <a:r>
                  <a:rPr lang="en-US" dirty="0"/>
                  <a:t> (1971):</a:t>
                </a:r>
              </a:p>
              <a:p>
                <a:pPr lvl="1"/>
                <a:r>
                  <a:rPr lang="en-US" dirty="0">
                    <a:solidFill>
                      <a:schemeClr val="tx1"/>
                    </a:solidFill>
                  </a:rPr>
                  <a:t>Runs in time </a:t>
                </a:r>
                <a14:m>
                  <m:oMath xmlns:m="http://schemas.openxmlformats.org/officeDocument/2006/math">
                    <m:r>
                      <m:rPr>
                        <m:sty m:val="p"/>
                      </m:rPr>
                      <a:rPr lang="en-US" b="0" i="0" dirty="0" smtClean="0">
                        <a:solidFill>
                          <a:schemeClr val="tx1"/>
                        </a:solidFill>
                        <a:latin typeface="Cambria Math" panose="02040503050406030204" pitchFamily="18" charset="0"/>
                      </a:rPr>
                      <m:t>O</m:t>
                    </m:r>
                    <m:r>
                      <a:rPr lang="en-US" b="0" i="0" dirty="0" smtClean="0">
                        <a:solidFill>
                          <a:schemeClr val="tx1"/>
                        </a:solidFill>
                        <a:latin typeface="Cambria Math" panose="02040503050406030204" pitchFamily="18" charset="0"/>
                      </a:rPr>
                      <m:t>(</m:t>
                    </m:r>
                    <m:r>
                      <a:rPr lang="en-US" i="1" dirty="0" smtClean="0">
                        <a:solidFill>
                          <a:schemeClr val="tx1"/>
                        </a:solidFill>
                        <a:latin typeface="Cambria Math" panose="02040503050406030204" pitchFamily="18" charset="0"/>
                      </a:rPr>
                      <m:t>𝑛</m:t>
                    </m:r>
                    <m:func>
                      <m:funcPr>
                        <m:ctrlPr>
                          <a:rPr lang="en-US" i="1" dirty="0" smtClean="0">
                            <a:solidFill>
                              <a:schemeClr val="tx1"/>
                            </a:solidFill>
                            <a:latin typeface="Cambria Math" panose="02040503050406030204" pitchFamily="18" charset="0"/>
                          </a:rPr>
                        </m:ctrlPr>
                      </m:funcPr>
                      <m:fName>
                        <m:r>
                          <m:rPr>
                            <m:sty m:val="p"/>
                          </m:rPr>
                          <a:rPr lang="en-US" i="0" dirty="0" smtClean="0">
                            <a:solidFill>
                              <a:schemeClr val="tx1"/>
                            </a:solidFill>
                            <a:latin typeface="Cambria Math" panose="02040503050406030204" pitchFamily="18" charset="0"/>
                          </a:rPr>
                          <m:t>log</m:t>
                        </m:r>
                      </m:fName>
                      <m:e>
                        <m:d>
                          <m:dPr>
                            <m:ctrlPr>
                              <a:rPr lang="en-US" i="1" dirty="0" smtClean="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rPr>
                              <m:t>𝑛</m:t>
                            </m:r>
                          </m:e>
                        </m:d>
                      </m:e>
                    </m:func>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func>
                          <m:funcPr>
                            <m:ctrlPr>
                              <a:rPr lang="en-US" b="0" i="1" dirty="0" smtClean="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log</m:t>
                            </m:r>
                          </m:fName>
                          <m:e>
                            <m:d>
                              <m:dPr>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𝑛</m:t>
                                </m:r>
                              </m:e>
                            </m:d>
                            <m:r>
                              <a:rPr lang="en-US" b="0" i="1" dirty="0" smtClean="0">
                                <a:solidFill>
                                  <a:schemeClr val="tx1"/>
                                </a:solidFill>
                                <a:latin typeface="Cambria Math" panose="02040503050406030204" pitchFamily="18" charset="0"/>
                              </a:rPr>
                              <m:t>) </m:t>
                            </m:r>
                          </m:e>
                        </m:func>
                      </m:e>
                    </m:func>
                  </m:oMath>
                </a14:m>
                <a:endParaRPr lang="en-US" dirty="0"/>
              </a:p>
              <a:p>
                <a:r>
                  <a:rPr lang="en-US" b="1" dirty="0" err="1">
                    <a:solidFill>
                      <a:schemeClr val="accent4"/>
                    </a:solidFill>
                  </a:rPr>
                  <a:t>Furer</a:t>
                </a:r>
                <a:r>
                  <a:rPr lang="en-US" dirty="0"/>
                  <a:t> (2007)</a:t>
                </a:r>
              </a:p>
              <a:p>
                <a:pPr lvl="1"/>
                <a:r>
                  <a:rPr lang="en-US" dirty="0"/>
                  <a:t>Runs in time </a:t>
                </a:r>
                <a14:m>
                  <m:oMath xmlns:m="http://schemas.openxmlformats.org/officeDocument/2006/math">
                    <m:r>
                      <a:rPr lang="en-US" b="0" i="1" smtClean="0">
                        <a:latin typeface="Cambria Math" panose="02040503050406030204" pitchFamily="18" charset="0"/>
                      </a:rPr>
                      <m:t>𝑛</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O</m:t>
                                </m:r>
                                <m:r>
                                  <a:rPr lang="en-US" b="0" i="0" smtClean="0">
                                    <a:latin typeface="Cambria Math" panose="02040503050406030204" pitchFamily="18" charset="0"/>
                                  </a:rPr>
                                  <m:t>(</m:t>
                                </m:r>
                                <m:r>
                                  <m:rPr>
                                    <m:sty m:val="p"/>
                                  </m:rPr>
                                  <a:rPr lang="en-US" b="0" i="0" smtClean="0">
                                    <a:latin typeface="Cambria Math" panose="02040503050406030204" pitchFamily="18" charset="0"/>
                                  </a:rPr>
                                  <m:t>log</m:t>
                                </m:r>
                              </m:e>
                              <m:sup>
                                <m:r>
                                  <a:rPr lang="en-US" b="0" i="1" smtClean="0">
                                    <a:latin typeface="Cambria Math" panose="02040503050406030204" pitchFamily="18" charset="0"/>
                                  </a:rPr>
                                  <m:t>∗</m:t>
                                </m:r>
                              </m:sup>
                            </m:sSup>
                          </m:fName>
                          <m:e>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 </m:t>
                            </m:r>
                          </m:e>
                        </m:func>
                      </m:sup>
                    </m:sSup>
                  </m:oMath>
                </a14:m>
                <a:endParaRPr lang="en-US" dirty="0">
                  <a:solidFill>
                    <a:schemeClr val="accent1"/>
                  </a:solidFill>
                </a:endParaRPr>
              </a:p>
              <a:p>
                <a:r>
                  <a:rPr lang="en-US" b="1" dirty="0">
                    <a:solidFill>
                      <a:schemeClr val="accent4"/>
                    </a:solidFill>
                  </a:rPr>
                  <a:t>Harvey and van der </a:t>
                </a:r>
                <a:r>
                  <a:rPr lang="en-US" b="1" dirty="0" err="1">
                    <a:solidFill>
                      <a:schemeClr val="accent4"/>
                    </a:solidFill>
                  </a:rPr>
                  <a:t>Hoeven</a:t>
                </a:r>
                <a:r>
                  <a:rPr lang="en-US" dirty="0"/>
                  <a:t> (2019)</a:t>
                </a:r>
              </a:p>
              <a:p>
                <a:pPr lvl="1"/>
                <a:r>
                  <a:rPr lang="en-US" dirty="0"/>
                  <a:t>Runs in time </a:t>
                </a:r>
                <a14:m>
                  <m:oMath xmlns:m="http://schemas.openxmlformats.org/officeDocument/2006/math">
                    <m:r>
                      <m:rPr>
                        <m:sty m:val="p"/>
                      </m:rPr>
                      <a:rPr lang="en-US" b="0" i="0" smtClean="0">
                        <a:latin typeface="Cambria Math" panose="02040503050406030204" pitchFamily="18" charset="0"/>
                      </a:rPr>
                      <m:t>O</m:t>
                    </m:r>
                    <m:r>
                      <a:rPr lang="en-US" b="0" i="0" smtClean="0">
                        <a:latin typeface="Cambria Math" panose="02040503050406030204" pitchFamily="18" charset="0"/>
                      </a:rPr>
                      <m:t>(</m:t>
                    </m:r>
                    <m:r>
                      <a:rPr lang="en-US" i="1">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r>
                          <a:rPr lang="en-US" b="0" i="1" smtClean="0">
                            <a:latin typeface="Cambria Math" panose="02040503050406030204" pitchFamily="18" charset="0"/>
                          </a:rPr>
                          <m:t>) </m:t>
                        </m:r>
                      </m:e>
                    </m:func>
                  </m:oMath>
                </a14:m>
                <a:endParaRPr lang="en-US"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138" y="1156600"/>
                <a:ext cx="8515350" cy="5701400"/>
              </a:xfrm>
              <a:blipFill>
                <a:blip r:embed="rId3"/>
                <a:stretch>
                  <a:fillRect l="-1190" t="-2222"/>
                </a:stretch>
              </a:blipFill>
            </p:spPr>
            <p:txBody>
              <a:bodyPr/>
              <a:lstStyle/>
              <a:p>
                <a:r>
                  <a:rPr lang="en-US">
                    <a:noFill/>
                  </a:rPr>
                  <a:t> </a:t>
                </a:r>
              </a:p>
            </p:txBody>
          </p:sp>
        </mc:Fallback>
      </mc:AlternateContent>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6655" y="2425982"/>
            <a:ext cx="815824" cy="1348711"/>
          </a:xfrm>
          <a:prstGeom prst="rect">
            <a:avLst/>
          </a:prstGeom>
        </p:spPr>
      </p:pic>
      <p:sp>
        <p:nvSpPr>
          <p:cNvPr id="5" name="TextBox 4"/>
          <p:cNvSpPr txBox="1"/>
          <p:nvPr/>
        </p:nvSpPr>
        <p:spPr>
          <a:xfrm>
            <a:off x="0" y="3732638"/>
            <a:ext cx="3252866" cy="369332"/>
          </a:xfrm>
          <a:prstGeom prst="rect">
            <a:avLst/>
          </a:prstGeom>
          <a:noFill/>
        </p:spPr>
        <p:txBody>
          <a:bodyPr wrap="square" rtlCol="0">
            <a:spAutoFit/>
          </a:bodyPr>
          <a:lstStyle/>
          <a:p>
            <a:r>
              <a:rPr lang="en-US" dirty="0">
                <a:solidFill>
                  <a:srgbClr val="7030A0"/>
                </a:solidFill>
              </a:rPr>
              <a:t>Ollie the Over-achieving Ostrich</a:t>
            </a:r>
          </a:p>
        </p:txBody>
      </p:sp>
      <p:sp>
        <p:nvSpPr>
          <p:cNvPr id="6" name="TextBox 5"/>
          <p:cNvSpPr txBox="1"/>
          <p:nvPr/>
        </p:nvSpPr>
        <p:spPr>
          <a:xfrm>
            <a:off x="1002457" y="2374779"/>
            <a:ext cx="3203728" cy="1200329"/>
          </a:xfrm>
          <a:prstGeom prst="rect">
            <a:avLst/>
          </a:prstGeom>
          <a:noFill/>
        </p:spPr>
        <p:txBody>
          <a:bodyPr wrap="square" rtlCol="0">
            <a:spAutoFit/>
          </a:bodyPr>
          <a:lstStyle/>
          <a:p>
            <a:r>
              <a:rPr lang="en-US" dirty="0">
                <a:solidFill>
                  <a:srgbClr val="7030A0"/>
                </a:solidFill>
              </a:rPr>
              <a:t>Try to figure out how to break up an n-sized problem into five n/3-sized problems!  </a:t>
            </a:r>
            <a:r>
              <a:rPr lang="en-US" b="1" dirty="0">
                <a:solidFill>
                  <a:srgbClr val="7030A0"/>
                </a:solidFill>
              </a:rPr>
              <a:t>(Hint: start with nine n/3-sized problems).</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0978" y="2164747"/>
            <a:ext cx="1428145" cy="1356610"/>
          </a:xfrm>
          <a:prstGeom prst="rect">
            <a:avLst/>
          </a:prstGeom>
        </p:spPr>
      </p:pic>
      <p:sp>
        <p:nvSpPr>
          <p:cNvPr id="8" name="TextBox 7"/>
          <p:cNvSpPr txBox="1"/>
          <p:nvPr/>
        </p:nvSpPr>
        <p:spPr>
          <a:xfrm>
            <a:off x="6683387" y="3521357"/>
            <a:ext cx="3859498"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
        <p:nvSpPr>
          <p:cNvPr id="9" name="TextBox 8"/>
          <p:cNvSpPr txBox="1"/>
          <p:nvPr/>
        </p:nvSpPr>
        <p:spPr>
          <a:xfrm>
            <a:off x="4361406" y="2267277"/>
            <a:ext cx="2919594" cy="1200329"/>
          </a:xfrm>
          <a:prstGeom prst="rect">
            <a:avLst/>
          </a:prstGeom>
          <a:noFill/>
        </p:spPr>
        <p:txBody>
          <a:bodyPr wrap="square" rtlCol="0">
            <a:spAutoFit/>
          </a:bodyPr>
          <a:lstStyle/>
          <a:p>
            <a:pPr algn="r"/>
            <a:r>
              <a:rPr lang="en-US" dirty="0">
                <a:solidFill>
                  <a:srgbClr val="7030A0"/>
                </a:solidFill>
              </a:rPr>
              <a:t>Given that you can break an n-sized problem into five n/3-sized problems, where does the 1.465 come from?</a:t>
            </a:r>
          </a:p>
        </p:txBody>
      </p:sp>
      <p:sp>
        <p:nvSpPr>
          <p:cNvPr id="10" name="TextBox 9"/>
          <p:cNvSpPr txBox="1"/>
          <p:nvPr/>
        </p:nvSpPr>
        <p:spPr>
          <a:xfrm>
            <a:off x="6593652" y="5901283"/>
            <a:ext cx="2396836" cy="923330"/>
          </a:xfrm>
          <a:prstGeom prst="rect">
            <a:avLst/>
          </a:prstGeom>
          <a:noFill/>
        </p:spPr>
        <p:txBody>
          <a:bodyPr wrap="square" rtlCol="0">
            <a:spAutoFit/>
          </a:bodyPr>
          <a:lstStyle/>
          <a:p>
            <a:pPr algn="r"/>
            <a:r>
              <a:rPr lang="en-US" dirty="0"/>
              <a:t>[This is just for fun, you don’t need to know these algorithms!]</a:t>
            </a:r>
          </a:p>
        </p:txBody>
      </p:sp>
    </p:spTree>
    <p:extLst>
      <p:ext uri="{BB962C8B-B14F-4D97-AF65-F5344CB8AC3E}">
        <p14:creationId xmlns:p14="http://schemas.microsoft.com/office/powerpoint/2010/main" val="7715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8"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1740"/>
            <a:ext cx="7886700" cy="1325563"/>
          </a:xfrm>
        </p:spPr>
        <p:txBody>
          <a:bodyPr/>
          <a:lstStyle/>
          <a:p>
            <a:r>
              <a:rPr lang="en-US" dirty="0"/>
              <a:t>Today’s goals</a:t>
            </a:r>
          </a:p>
        </p:txBody>
      </p:sp>
      <p:sp>
        <p:nvSpPr>
          <p:cNvPr id="3" name="Content Placeholder 2"/>
          <p:cNvSpPr>
            <a:spLocks noGrp="1"/>
          </p:cNvSpPr>
          <p:nvPr>
            <p:ph idx="1"/>
          </p:nvPr>
        </p:nvSpPr>
        <p:spPr>
          <a:xfrm>
            <a:off x="628650" y="1307011"/>
            <a:ext cx="7886700" cy="1422542"/>
          </a:xfrm>
        </p:spPr>
        <p:txBody>
          <a:bodyPr>
            <a:normAutofit lnSpcReduction="10000"/>
          </a:bodyPr>
          <a:lstStyle/>
          <a:p>
            <a:r>
              <a:rPr lang="en-US" dirty="0">
                <a:solidFill>
                  <a:schemeClr val="accent4"/>
                </a:solidFill>
              </a:rPr>
              <a:t>Think analytically </a:t>
            </a:r>
            <a:r>
              <a:rPr lang="en-US" dirty="0"/>
              <a:t>about algorithms</a:t>
            </a:r>
          </a:p>
          <a:p>
            <a:r>
              <a:rPr lang="en-US" dirty="0"/>
              <a:t>Flesh out an </a:t>
            </a:r>
            <a:r>
              <a:rPr lang="en-US" dirty="0">
                <a:solidFill>
                  <a:schemeClr val="accent4"/>
                </a:solidFill>
              </a:rPr>
              <a:t>“algorithmic toolkit”</a:t>
            </a:r>
          </a:p>
          <a:p>
            <a:r>
              <a:rPr lang="en-US" dirty="0"/>
              <a:t>Learn to </a:t>
            </a:r>
            <a:r>
              <a:rPr lang="en-US" dirty="0">
                <a:solidFill>
                  <a:schemeClr val="accent4"/>
                </a:solidFill>
              </a:rPr>
              <a:t>communicate clearly </a:t>
            </a:r>
            <a:r>
              <a:rPr lang="en-US" dirty="0"/>
              <a:t>about algorithms</a:t>
            </a:r>
          </a:p>
        </p:txBody>
      </p:sp>
      <p:sp>
        <p:nvSpPr>
          <p:cNvPr id="4" name="Title 1"/>
          <p:cNvSpPr txBox="1">
            <a:spLocks/>
          </p:cNvSpPr>
          <p:nvPr/>
        </p:nvSpPr>
        <p:spPr>
          <a:xfrm>
            <a:off x="628650" y="13926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Course goals</a:t>
            </a:r>
            <a:endParaRPr lang="en-US" dirty="0"/>
          </a:p>
        </p:txBody>
      </p:sp>
      <p:sp>
        <p:nvSpPr>
          <p:cNvPr id="5" name="Content Placeholder 2"/>
          <p:cNvSpPr txBox="1">
            <a:spLocks/>
          </p:cNvSpPr>
          <p:nvPr/>
        </p:nvSpPr>
        <p:spPr>
          <a:xfrm>
            <a:off x="628650" y="3897303"/>
            <a:ext cx="7886700" cy="2374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Karatsuba Integer Multiplication</a:t>
            </a:r>
          </a:p>
          <a:p>
            <a:r>
              <a:rPr lang="en-US" dirty="0"/>
              <a:t>Algorithmic Technique: </a:t>
            </a:r>
          </a:p>
          <a:p>
            <a:pPr lvl="1"/>
            <a:r>
              <a:rPr lang="en-US" dirty="0">
                <a:solidFill>
                  <a:schemeClr val="accent4"/>
                </a:solidFill>
              </a:rPr>
              <a:t>Divide and conquer</a:t>
            </a:r>
          </a:p>
          <a:p>
            <a:r>
              <a:rPr lang="en-US" dirty="0"/>
              <a:t>Algorithmic Analysis tool: </a:t>
            </a:r>
          </a:p>
          <a:p>
            <a:pPr lvl="1"/>
            <a:r>
              <a:rPr lang="en-US" dirty="0">
                <a:solidFill>
                  <a:schemeClr val="accent4"/>
                </a:solidFill>
              </a:rPr>
              <a:t>Intro to asymptotic analysis</a:t>
            </a:r>
          </a:p>
        </p:txBody>
      </p:sp>
      <p:pic>
        <p:nvPicPr>
          <p:cNvPr id="7" name="Picture 6">
            <a:extLst>
              <a:ext uri="{FF2B5EF4-FFF2-40B4-BE49-F238E27FC236}">
                <a16:creationId xmlns:a16="http://schemas.microsoft.com/office/drawing/2014/main" id="{99FC778D-AE59-3648-BA0B-4AA4DECCA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082" y="4052953"/>
            <a:ext cx="2396530" cy="2079699"/>
          </a:xfrm>
          <a:prstGeom prst="rect">
            <a:avLst/>
          </a:prstGeom>
        </p:spPr>
      </p:pic>
    </p:spTree>
    <p:extLst>
      <p:ext uri="{BB962C8B-B14F-4D97-AF65-F5344CB8AC3E}">
        <p14:creationId xmlns:p14="http://schemas.microsoft.com/office/powerpoint/2010/main" val="33455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5F7B-01B5-D94C-AD1D-6D5BA7E8F812}"/>
              </a:ext>
            </a:extLst>
          </p:cNvPr>
          <p:cNvSpPr>
            <a:spLocks noGrp="1"/>
          </p:cNvSpPr>
          <p:nvPr>
            <p:ph type="title"/>
          </p:nvPr>
        </p:nvSpPr>
        <p:spPr/>
        <p:txBody>
          <a:bodyPr/>
          <a:lstStyle/>
          <a:p>
            <a:r>
              <a:rPr lang="en-US" dirty="0"/>
              <a:t>How was the pace today?</a:t>
            </a:r>
          </a:p>
        </p:txBody>
      </p:sp>
    </p:spTree>
    <p:extLst>
      <p:ext uri="{BB962C8B-B14F-4D97-AF65-F5344CB8AC3E}">
        <p14:creationId xmlns:p14="http://schemas.microsoft.com/office/powerpoint/2010/main" val="12188814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23118</TotalTime>
  <Words>4854</Words>
  <Application>Microsoft Macintosh PowerPoint</Application>
  <PresentationFormat>On-screen Show (4:3)</PresentationFormat>
  <Paragraphs>986</Paragraphs>
  <Slides>102</Slides>
  <Notes>76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Apple Chancery</vt:lpstr>
      <vt:lpstr>Arial</vt:lpstr>
      <vt:lpstr>Calibri</vt:lpstr>
      <vt:lpstr>Calibri Light</vt:lpstr>
      <vt:lpstr>Cambria Math</vt:lpstr>
      <vt:lpstr>Comic Sans MS</vt:lpstr>
      <vt:lpstr>Courier</vt:lpstr>
      <vt:lpstr>Wingdings</vt:lpstr>
      <vt:lpstr>Office Theme</vt:lpstr>
      <vt:lpstr>CS 161 Design and Analysis of Algorithms</vt:lpstr>
      <vt:lpstr>How was your break?</vt:lpstr>
      <vt:lpstr>The big questions</vt:lpstr>
      <vt:lpstr>Who are we?</vt:lpstr>
      <vt:lpstr>Who are you?</vt:lpstr>
      <vt:lpstr>Where are you?</vt:lpstr>
      <vt:lpstr>Why are we here?</vt:lpstr>
      <vt:lpstr>Why are you here?</vt:lpstr>
      <vt:lpstr>Algorithms are fundamental</vt:lpstr>
      <vt:lpstr>Algorithms are useful</vt:lpstr>
      <vt:lpstr>Algorithms are fun!</vt:lpstr>
      <vt:lpstr>What’s going on?</vt:lpstr>
      <vt:lpstr>Course goals</vt:lpstr>
      <vt:lpstr>Roadmap</vt:lpstr>
      <vt:lpstr>Our guiding questions:</vt:lpstr>
      <vt:lpstr>Our internal monologue…</vt:lpstr>
      <vt:lpstr>Aside: the bigger picture</vt:lpstr>
      <vt:lpstr>Course elements and resources</vt:lpstr>
      <vt:lpstr>Lectures</vt:lpstr>
      <vt:lpstr>Embedded EthiCS Lectures</vt:lpstr>
      <vt:lpstr>How to get the most out of lectures</vt:lpstr>
      <vt:lpstr>IPython Notebooks</vt:lpstr>
      <vt:lpstr>Concept Check Questions</vt:lpstr>
      <vt:lpstr>Optional References</vt:lpstr>
      <vt:lpstr>Sections</vt:lpstr>
      <vt:lpstr>Homework</vt:lpstr>
      <vt:lpstr>How to get the most out of homework</vt:lpstr>
      <vt:lpstr>Exams</vt:lpstr>
      <vt:lpstr>Talk to us!</vt:lpstr>
      <vt:lpstr>Talk to each other!</vt:lpstr>
      <vt:lpstr>Course elements and resources</vt:lpstr>
      <vt:lpstr>A note on course policies</vt:lpstr>
      <vt:lpstr>Collaboration</vt:lpstr>
      <vt:lpstr>Honor code</vt:lpstr>
      <vt:lpstr>Bug bounty!</vt:lpstr>
      <vt:lpstr>For SCPD Students (and all students)</vt:lpstr>
      <vt:lpstr>OAE forms</vt:lpstr>
      <vt:lpstr>Feedback!</vt:lpstr>
      <vt:lpstr>How are you approaching CS 161?</vt:lpstr>
      <vt:lpstr>Everyone can succeed in this class!</vt:lpstr>
      <vt:lpstr>The big questions</vt:lpstr>
      <vt:lpstr>Introducing Embedded Ethics</vt:lpstr>
      <vt:lpstr>Other big questions</vt:lpstr>
      <vt:lpstr>Who am I?</vt:lpstr>
      <vt:lpstr>What is Embedded Ethics?</vt:lpstr>
      <vt:lpstr>What is Embedded Ethics?</vt:lpstr>
      <vt:lpstr>What is Embedded Ethics?</vt:lpstr>
      <vt:lpstr>Where is Embedded Ethics?</vt:lpstr>
      <vt:lpstr>And what does ethics have to do with algorithms?</vt:lpstr>
      <vt:lpstr>If algorithms are fundamental (which they are) … </vt:lpstr>
      <vt:lpstr>Algorithms &amp; the Good</vt:lpstr>
      <vt:lpstr>Algorithms &amp; the Good</vt:lpstr>
      <vt:lpstr>Some (potentially impactful) decisions:</vt:lpstr>
      <vt:lpstr>PowerPoint Presentation</vt:lpstr>
      <vt:lpstr>PowerPoint Presentation</vt:lpstr>
      <vt:lpstr>PowerPoint Presentation</vt:lpstr>
      <vt:lpstr>PowerPoint Presentation</vt:lpstr>
      <vt:lpstr>Our guiding questions:</vt:lpstr>
      <vt:lpstr>Thank you!</vt:lpstr>
      <vt:lpstr>The big questions</vt:lpstr>
      <vt:lpstr>Today’s goals</vt:lpstr>
      <vt:lpstr>Let’s start at the beginning</vt:lpstr>
      <vt:lpstr>Etymology of “Algorithm”</vt:lpstr>
      <vt:lpstr>This was kind of a big deal</vt:lpstr>
      <vt:lpstr>Integer Multiplication</vt:lpstr>
      <vt:lpstr>Integer Multiplication</vt:lpstr>
      <vt:lpstr>Integer Multiplication</vt:lpstr>
      <vt:lpstr>Big-Oh Notation</vt:lpstr>
      <vt:lpstr>Implemented in Python, on a laptop</vt:lpstr>
      <vt:lpstr>Implemented by hand</vt:lpstr>
      <vt:lpstr>Why is big-Oh notation meaningful?</vt:lpstr>
      <vt:lpstr>Let n get bigger…</vt:lpstr>
      <vt:lpstr>Take-away</vt:lpstr>
      <vt:lpstr>Can we do better?</vt:lpstr>
      <vt:lpstr>Let’s dig into our algorithmic toolkit…</vt:lpstr>
      <vt:lpstr>Divide and conquer</vt:lpstr>
      <vt:lpstr>Divide and conquer for multiplication</vt:lpstr>
      <vt:lpstr>More generally</vt:lpstr>
      <vt:lpstr>Divide and conquer algorithm not very precisely…</vt:lpstr>
      <vt:lpstr>Think-Pair-Share</vt:lpstr>
      <vt:lpstr>Recursion Tree</vt:lpstr>
      <vt:lpstr>What is the running time?</vt:lpstr>
      <vt:lpstr>1. Try it.</vt:lpstr>
      <vt:lpstr>2. Try to understand the running time analytically </vt:lpstr>
      <vt:lpstr>2. Try to understand the running time analytically </vt:lpstr>
      <vt:lpstr>Recursion Tree</vt:lpstr>
      <vt:lpstr>2. Try to understand the running time analytically </vt:lpstr>
      <vt:lpstr>How many one-digit multiplies?</vt:lpstr>
      <vt:lpstr>There are n2 1-digit problems</vt:lpstr>
      <vt:lpstr>That’s a bit disappointing All that work and still (at least) O(n^2 )…</vt:lpstr>
      <vt:lpstr>Divide and conquer can actually make progress</vt:lpstr>
      <vt:lpstr>Karatsuba integer multiplication</vt:lpstr>
      <vt:lpstr>How would this work?</vt:lpstr>
      <vt:lpstr>What’s the running time?</vt:lpstr>
      <vt:lpstr>This is much better!</vt:lpstr>
      <vt:lpstr>We can even see it in real life!</vt:lpstr>
      <vt:lpstr>Can we do better?</vt:lpstr>
      <vt:lpstr>Today’s goals</vt:lpstr>
      <vt:lpstr>How was the pace today?</vt:lpstr>
      <vt:lpstr>The big questions</vt:lpstr>
      <vt:lpstr>Wrap up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161</dc:title>
  <dc:creator>Mary Katherine Wootters</dc:creator>
  <cp:lastModifiedBy>Nima Anari</cp:lastModifiedBy>
  <cp:revision>344</cp:revision>
  <cp:lastPrinted>2019-01-08T23:42:04Z</cp:lastPrinted>
  <dcterms:created xsi:type="dcterms:W3CDTF">2017-02-08T22:22:54Z</dcterms:created>
  <dcterms:modified xsi:type="dcterms:W3CDTF">2023-01-09T16:09:15Z</dcterms:modified>
</cp:coreProperties>
</file>