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68"/>
  </p:notesMasterIdLst>
  <p:sldIdLst>
    <p:sldId id="256" r:id="rId2"/>
    <p:sldId id="405" r:id="rId3"/>
    <p:sldId id="394" r:id="rId4"/>
    <p:sldId id="261" r:id="rId5"/>
    <p:sldId id="258" r:id="rId6"/>
    <p:sldId id="401" r:id="rId7"/>
    <p:sldId id="319" r:id="rId8"/>
    <p:sldId id="402" r:id="rId9"/>
    <p:sldId id="404" r:id="rId10"/>
    <p:sldId id="400" r:id="rId11"/>
    <p:sldId id="384" r:id="rId12"/>
    <p:sldId id="385" r:id="rId13"/>
    <p:sldId id="386" r:id="rId14"/>
    <p:sldId id="387" r:id="rId15"/>
    <p:sldId id="388" r:id="rId16"/>
    <p:sldId id="367" r:id="rId17"/>
    <p:sldId id="374" r:id="rId18"/>
    <p:sldId id="318" r:id="rId19"/>
    <p:sldId id="375" r:id="rId20"/>
    <p:sldId id="390" r:id="rId21"/>
    <p:sldId id="376" r:id="rId22"/>
    <p:sldId id="341" r:id="rId23"/>
    <p:sldId id="342" r:id="rId24"/>
    <p:sldId id="343" r:id="rId25"/>
    <p:sldId id="345" r:id="rId26"/>
    <p:sldId id="346" r:id="rId27"/>
    <p:sldId id="365" r:id="rId28"/>
    <p:sldId id="262" r:id="rId29"/>
    <p:sldId id="352" r:id="rId30"/>
    <p:sldId id="353" r:id="rId31"/>
    <p:sldId id="354" r:id="rId32"/>
    <p:sldId id="355" r:id="rId33"/>
    <p:sldId id="357" r:id="rId34"/>
    <p:sldId id="358" r:id="rId35"/>
    <p:sldId id="359" r:id="rId36"/>
    <p:sldId id="360" r:id="rId37"/>
    <p:sldId id="361" r:id="rId38"/>
    <p:sldId id="362" r:id="rId39"/>
    <p:sldId id="368" r:id="rId40"/>
    <p:sldId id="363" r:id="rId41"/>
    <p:sldId id="364" r:id="rId42"/>
    <p:sldId id="369" r:id="rId43"/>
    <p:sldId id="370" r:id="rId44"/>
    <p:sldId id="371" r:id="rId45"/>
    <p:sldId id="292" r:id="rId46"/>
    <p:sldId id="265" r:id="rId47"/>
    <p:sldId id="263" r:id="rId48"/>
    <p:sldId id="329" r:id="rId49"/>
    <p:sldId id="293" r:id="rId50"/>
    <p:sldId id="395" r:id="rId51"/>
    <p:sldId id="294" r:id="rId52"/>
    <p:sldId id="372" r:id="rId53"/>
    <p:sldId id="297" r:id="rId54"/>
    <p:sldId id="296" r:id="rId55"/>
    <p:sldId id="298" r:id="rId56"/>
    <p:sldId id="300" r:id="rId57"/>
    <p:sldId id="396" r:id="rId58"/>
    <p:sldId id="306" r:id="rId59"/>
    <p:sldId id="324" r:id="rId60"/>
    <p:sldId id="307" r:id="rId61"/>
    <p:sldId id="308" r:id="rId62"/>
    <p:sldId id="309" r:id="rId63"/>
    <p:sldId id="310" r:id="rId64"/>
    <p:sldId id="403" r:id="rId65"/>
    <p:sldId id="312" r:id="rId66"/>
    <p:sldId id="313" r:id="rId6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25"/>
    <a:srgbClr val="FF00EB"/>
    <a:srgbClr val="FF8200"/>
    <a:srgbClr val="ECDBF5"/>
    <a:srgbClr val="0051FF"/>
    <a:srgbClr val="4C206E"/>
    <a:srgbClr val="FF9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55"/>
    <p:restoredTop sz="92721"/>
  </p:normalViewPr>
  <p:slideViewPr>
    <p:cSldViewPr snapToGrid="0" snapToObjects="1">
      <p:cViewPr varScale="1">
        <p:scale>
          <a:sx n="114" d="100"/>
          <a:sy n="114" d="100"/>
        </p:scale>
        <p:origin x="224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71A995-36C9-1C4B-92F1-874F9DFE7E7D}" type="datetimeFigureOut">
              <a:rPr lang="en-US" smtClean="0"/>
              <a:t>2/21/23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4061C1-965D-044E-B44D-B88191E3D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272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4061C1-965D-044E-B44D-B88191E3D6F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9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061C1-965D-044E-B44D-B88191E3D6FE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543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B30B9-617B-644B-982C-B6EC4913F914}" type="datetime1">
              <a:rPr lang="en-US" smtClean="0"/>
              <a:t>2/21/23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E6641-0B26-CD4C-81EA-E82ECB7A8E98}" type="datetime1">
              <a:rPr lang="en-US" smtClean="0"/>
              <a:t>2/21/23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E8DD5-D0BF-DE44-BF71-8A651EE8B189}" type="datetime1">
              <a:rPr lang="en-US" smtClean="0"/>
              <a:t>2/21/23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2A4BA-87FF-9541-8814-144EDBD19E8E}" type="datetime1">
              <a:rPr lang="en-US" smtClean="0"/>
              <a:t>2/21/23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598F3-28FD-724B-92AD-A2E661DEA72F}" type="datetime1">
              <a:rPr lang="en-US" smtClean="0"/>
              <a:t>2/21/23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5010D-A970-F549-8D7D-6508E010C72A}" type="datetime1">
              <a:rPr lang="en-US" smtClean="0"/>
              <a:t>2/21/23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C75A1-1D1D-3246-92E1-79151FA9BB56}" type="datetime1">
              <a:rPr lang="en-US" smtClean="0"/>
              <a:t>2/21/23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23411-1C3D-2A48-AFAE-C116210EAA31}" type="datetime1">
              <a:rPr lang="en-US" smtClean="0"/>
              <a:t>2/21/23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C2DA-A717-CB48-9120-F5911649C0F4}" type="datetime1">
              <a:rPr lang="en-US" smtClean="0"/>
              <a:t>2/21/23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17C2F-60DF-844B-A9B0-F59F4C32B152}" type="datetime1">
              <a:rPr lang="en-US" smtClean="0"/>
              <a:t>2/21/23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7F92-2032-9B48-9F8D-084AB414F584}" type="datetime1">
              <a:rPr lang="en-US" smtClean="0"/>
              <a:t>2/21/23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EEBAA-88C1-1043-9162-ACF2DFD6BD0D}" type="datetime1">
              <a:rPr lang="en-US" smtClean="0"/>
              <a:t>2/21/23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1EE34-B5EC-3346-996B-F676A1369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707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11.png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50.png"/><Relationship Id="rId4" Type="http://schemas.openxmlformats.org/officeDocument/2006/relationships/image" Target="../media/image12.png"/><Relationship Id="rId9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3.png"/><Relationship Id="rId5" Type="http://schemas.openxmlformats.org/officeDocument/2006/relationships/image" Target="../media/image400.png"/><Relationship Id="rId10" Type="http://schemas.openxmlformats.org/officeDocument/2006/relationships/image" Target="../media/image50.png"/><Relationship Id="rId4" Type="http://schemas.openxmlformats.org/officeDocument/2006/relationships/image" Target="../media/image12.png"/><Relationship Id="rId9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.png"/><Relationship Id="rId5" Type="http://schemas.openxmlformats.org/officeDocument/2006/relationships/image" Target="../media/image51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5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.png"/><Relationship Id="rId5" Type="http://schemas.openxmlformats.org/officeDocument/2006/relationships/image" Target="../media/image41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5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.png"/><Relationship Id="rId5" Type="http://schemas.openxmlformats.org/officeDocument/2006/relationships/image" Target="../media/image41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10.png"/><Relationship Id="rId7" Type="http://schemas.openxmlformats.org/officeDocument/2006/relationships/image" Target="../media/image7.png"/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480.png"/><Relationship Id="rId4" Type="http://schemas.openxmlformats.org/officeDocument/2006/relationships/image" Target="../media/image520.png"/><Relationship Id="rId9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tiff"/><Relationship Id="rId5" Type="http://schemas.openxmlformats.org/officeDocument/2006/relationships/image" Target="../media/image480.png"/><Relationship Id="rId4" Type="http://schemas.openxmlformats.org/officeDocument/2006/relationships/image" Target="../media/image5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.png"/><Relationship Id="rId5" Type="http://schemas.openxmlformats.org/officeDocument/2006/relationships/image" Target="../media/image520.png"/><Relationship Id="rId4" Type="http://schemas.openxmlformats.org/officeDocument/2006/relationships/image" Target="../media/image48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.png"/><Relationship Id="rId5" Type="http://schemas.openxmlformats.org/officeDocument/2006/relationships/image" Target="../media/image520.png"/><Relationship Id="rId4" Type="http://schemas.openxmlformats.org/officeDocument/2006/relationships/image" Target="../media/image48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10.png"/><Relationship Id="rId7" Type="http://schemas.openxmlformats.org/officeDocument/2006/relationships/image" Target="../media/image7.png"/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480.png"/><Relationship Id="rId4" Type="http://schemas.openxmlformats.org/officeDocument/2006/relationships/image" Target="../media/image520.png"/><Relationship Id="rId9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tif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3378" y="1947684"/>
            <a:ext cx="7772400" cy="1170461"/>
          </a:xfrm>
        </p:spPr>
        <p:txBody>
          <a:bodyPr/>
          <a:lstStyle/>
          <a:p>
            <a:r>
              <a:rPr lang="en-US" dirty="0"/>
              <a:t>Lecture 12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1202" y="3118145"/>
            <a:ext cx="6858000" cy="1655762"/>
          </a:xfrm>
        </p:spPr>
        <p:txBody>
          <a:bodyPr/>
          <a:lstStyle/>
          <a:p>
            <a:r>
              <a:rPr lang="en-US" dirty="0"/>
              <a:t>Bellman-Ford, Floyd-</a:t>
            </a:r>
            <a:r>
              <a:rPr lang="en-US" dirty="0" err="1"/>
              <a:t>Warshall</a:t>
            </a:r>
            <a:r>
              <a:rPr lang="en-US" dirty="0"/>
              <a:t>, </a:t>
            </a:r>
          </a:p>
          <a:p>
            <a:r>
              <a:rPr lang="en-US" dirty="0"/>
              <a:t>and Dynamic Programming!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5C94D4-A5D6-B44A-96F2-8A9D471CC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809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AC7CF-6E53-5447-A6EE-85E4A0817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Bellman-Ford vs. Dijkstra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BE8A0E-418C-044C-AA68-8263F6B61B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Dijkstra: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Find the u with the smallest d[u]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Update u’s neighbors: d[v] = min( d[v], d[u] + w(</a:t>
            </a:r>
            <a:r>
              <a:rPr lang="en-US" dirty="0" err="1">
                <a:solidFill>
                  <a:schemeClr val="accent4"/>
                </a:solidFill>
              </a:rPr>
              <a:t>u,v</a:t>
            </a:r>
            <a:r>
              <a:rPr lang="en-US" dirty="0">
                <a:solidFill>
                  <a:schemeClr val="accent4"/>
                </a:solidFill>
              </a:rPr>
              <a:t>) )</a:t>
            </a:r>
          </a:p>
          <a:p>
            <a:pPr lvl="1"/>
            <a:endParaRPr lang="en-US" dirty="0"/>
          </a:p>
          <a:p>
            <a:r>
              <a:rPr lang="en-US" dirty="0"/>
              <a:t>Bellman-Ford: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Don’t bother finding the u with the smallest d[u]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Everyone updates!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A4367E-86FB-8E47-93DE-635EC59DE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195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506" y="262180"/>
            <a:ext cx="7886700" cy="818860"/>
          </a:xfrm>
        </p:spPr>
        <p:txBody>
          <a:bodyPr/>
          <a:lstStyle/>
          <a:p>
            <a:r>
              <a:rPr lang="en-US" dirty="0"/>
              <a:t>Bellman-Ford</a:t>
            </a:r>
          </a:p>
        </p:txBody>
      </p:sp>
      <p:cxnSp>
        <p:nvCxnSpPr>
          <p:cNvPr id="4" name="Straight Connector 3"/>
          <p:cNvCxnSpPr>
            <a:stCxn id="6" idx="4"/>
            <a:endCxn id="9" idx="0"/>
          </p:cNvCxnSpPr>
          <p:nvPr/>
        </p:nvCxnSpPr>
        <p:spPr>
          <a:xfrm flipH="1">
            <a:off x="6867261" y="1066933"/>
            <a:ext cx="1029196" cy="1765791"/>
          </a:xfrm>
          <a:prstGeom prst="line">
            <a:avLst/>
          </a:prstGeom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7" idx="4"/>
            <a:endCxn id="8" idx="7"/>
          </p:cNvCxnSpPr>
          <p:nvPr/>
        </p:nvCxnSpPr>
        <p:spPr>
          <a:xfrm flipH="1">
            <a:off x="7940556" y="4817510"/>
            <a:ext cx="338650" cy="1108321"/>
          </a:xfrm>
          <a:prstGeom prst="line">
            <a:avLst/>
          </a:prstGeom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7071219" y="326358"/>
            <a:ext cx="1650476" cy="74057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Gates</a:t>
            </a:r>
          </a:p>
        </p:txBody>
      </p:sp>
      <p:sp>
        <p:nvSpPr>
          <p:cNvPr id="7" name="Oval 6"/>
          <p:cNvSpPr/>
          <p:nvPr/>
        </p:nvSpPr>
        <p:spPr>
          <a:xfrm>
            <a:off x="7717503" y="4214985"/>
            <a:ext cx="1123406" cy="6025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Union</a:t>
            </a:r>
          </a:p>
        </p:txBody>
      </p:sp>
      <p:sp>
        <p:nvSpPr>
          <p:cNvPr id="8" name="Oval 7"/>
          <p:cNvSpPr/>
          <p:nvPr/>
        </p:nvSpPr>
        <p:spPr>
          <a:xfrm>
            <a:off x="6981669" y="5837593"/>
            <a:ext cx="1123406" cy="6025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Dish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191150" y="2832724"/>
            <a:ext cx="1352222" cy="4955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Packard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" name="Straight Connector 9"/>
          <p:cNvCxnSpPr>
            <a:stCxn id="20" idx="3"/>
          </p:cNvCxnSpPr>
          <p:nvPr/>
        </p:nvCxnSpPr>
        <p:spPr>
          <a:xfrm flipH="1">
            <a:off x="6867261" y="1921820"/>
            <a:ext cx="1324356" cy="910904"/>
          </a:xfrm>
          <a:prstGeom prst="line">
            <a:avLst/>
          </a:prstGeom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 rot="20572491">
            <a:off x="5921523" y="896500"/>
            <a:ext cx="1961955" cy="5074500"/>
          </a:xfrm>
          <a:custGeom>
            <a:avLst/>
            <a:gdLst>
              <a:gd name="connsiteX0" fmla="*/ 337885 w 2106725"/>
              <a:gd name="connsiteY0" fmla="*/ 3657600 h 3657600"/>
              <a:gd name="connsiteX1" fmla="*/ 8102 w 2106725"/>
              <a:gd name="connsiteY1" fmla="*/ 2083632 h 3657600"/>
              <a:gd name="connsiteX2" fmla="*/ 637689 w 2106725"/>
              <a:gd name="connsiteY2" fmla="*/ 434714 h 3657600"/>
              <a:gd name="connsiteX3" fmla="*/ 2106725 w 2106725"/>
              <a:gd name="connsiteY3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6725" h="3657600">
                <a:moveTo>
                  <a:pt x="337885" y="3657600"/>
                </a:moveTo>
                <a:cubicBezTo>
                  <a:pt x="148010" y="3139190"/>
                  <a:pt x="-41865" y="2620780"/>
                  <a:pt x="8102" y="2083632"/>
                </a:cubicBezTo>
                <a:cubicBezTo>
                  <a:pt x="58069" y="1546484"/>
                  <a:pt x="287919" y="781986"/>
                  <a:pt x="637689" y="434714"/>
                </a:cubicBezTo>
                <a:cubicBezTo>
                  <a:pt x="987459" y="87442"/>
                  <a:pt x="2106725" y="0"/>
                  <a:pt x="2106725" y="0"/>
                </a:cubicBezTo>
              </a:path>
            </a:pathLst>
          </a:custGeom>
          <a:noFill/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504222" y="2309001"/>
            <a:ext cx="426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82035" y="1355443"/>
            <a:ext cx="800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408512" y="3150795"/>
            <a:ext cx="864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85122" y="4705591"/>
            <a:ext cx="1144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accent5"/>
                </a:solidFill>
              </a:rPr>
              <a:t>25</a:t>
            </a:r>
            <a:endParaRPr lang="en-US" sz="2400" b="1" dirty="0">
              <a:solidFill>
                <a:schemeClr val="accent5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22425" y="5150622"/>
            <a:ext cx="577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20</a:t>
            </a:r>
          </a:p>
        </p:txBody>
      </p:sp>
      <p:cxnSp>
        <p:nvCxnSpPr>
          <p:cNvPr id="18" name="Straight Connector 17"/>
          <p:cNvCxnSpPr>
            <a:endCxn id="8" idx="0"/>
          </p:cNvCxnSpPr>
          <p:nvPr/>
        </p:nvCxnSpPr>
        <p:spPr>
          <a:xfrm>
            <a:off x="6867262" y="3328249"/>
            <a:ext cx="676110" cy="2509344"/>
          </a:xfrm>
          <a:prstGeom prst="line">
            <a:avLst/>
          </a:prstGeom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112058" y="3912701"/>
            <a:ext cx="1139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22</a:t>
            </a:r>
          </a:p>
        </p:txBody>
      </p:sp>
      <p:sp>
        <p:nvSpPr>
          <p:cNvPr id="20" name="Oval 19"/>
          <p:cNvSpPr/>
          <p:nvPr/>
        </p:nvSpPr>
        <p:spPr>
          <a:xfrm>
            <a:off x="8028214" y="1595687"/>
            <a:ext cx="1115786" cy="38208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CS161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6" name="Straight Connector 25"/>
          <p:cNvCxnSpPr>
            <a:stCxn id="7" idx="0"/>
            <a:endCxn id="20" idx="4"/>
          </p:cNvCxnSpPr>
          <p:nvPr/>
        </p:nvCxnSpPr>
        <p:spPr>
          <a:xfrm flipV="1">
            <a:off x="8279206" y="1977776"/>
            <a:ext cx="306901" cy="2237209"/>
          </a:xfrm>
          <a:prstGeom prst="line">
            <a:avLst/>
          </a:prstGeom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24852" y="1132605"/>
            <a:ext cx="35076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How far is a node from Gates?</a:t>
            </a:r>
          </a:p>
        </p:txBody>
      </p:sp>
      <p:sp>
        <p:nvSpPr>
          <p:cNvPr id="41" name="Rectangle 40"/>
          <p:cNvSpPr/>
          <p:nvPr/>
        </p:nvSpPr>
        <p:spPr>
          <a:xfrm>
            <a:off x="8256551" y="416699"/>
            <a:ext cx="551611" cy="53107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476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7030A0"/>
                </a:solidFill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8515351" y="1157275"/>
                <a:ext cx="628650" cy="51218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4762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∞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5351" y="1157275"/>
                <a:ext cx="628650" cy="51218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47625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8392772" y="3873175"/>
                <a:ext cx="523255" cy="51218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4762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∞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2772" y="3873175"/>
                <a:ext cx="523255" cy="51218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47625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7914404" y="6107351"/>
                <a:ext cx="600946" cy="50422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4762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∞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4404" y="6107351"/>
                <a:ext cx="600946" cy="50422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47625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6198194" y="3211227"/>
                <a:ext cx="616440" cy="51218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4762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∞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8194" y="3211227"/>
                <a:ext cx="616440" cy="51218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47625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Oval 49"/>
          <p:cNvSpPr/>
          <p:nvPr/>
        </p:nvSpPr>
        <p:spPr>
          <a:xfrm>
            <a:off x="3920920" y="396015"/>
            <a:ext cx="228344" cy="19716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4626893" y="428773"/>
            <a:ext cx="228344" cy="19716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>
            <a:off x="4149264" y="494596"/>
            <a:ext cx="477629" cy="32758"/>
          </a:xfrm>
          <a:prstGeom prst="line">
            <a:avLst/>
          </a:prstGeom>
          <a:solidFill>
            <a:schemeClr val="accent1">
              <a:lumMod val="20000"/>
              <a:lumOff val="80000"/>
            </a:schemeClr>
          </a:solidFill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5220424" y="459832"/>
            <a:ext cx="228344" cy="19716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5926397" y="492590"/>
            <a:ext cx="228344" cy="19716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>
            <a:off x="5415328" y="628120"/>
            <a:ext cx="625241" cy="61632"/>
          </a:xfrm>
          <a:prstGeom prst="line">
            <a:avLst/>
          </a:prstGeom>
          <a:solidFill>
            <a:schemeClr val="accent1">
              <a:lumMod val="20000"/>
              <a:lumOff val="80000"/>
            </a:schemeClr>
          </a:solidFill>
          <a:ln w="50800">
            <a:solidFill>
              <a:schemeClr val="accent4"/>
            </a:solidFill>
            <a:headEnd type="stealth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5415328" y="488706"/>
            <a:ext cx="625241" cy="3884"/>
          </a:xfrm>
          <a:prstGeom prst="line">
            <a:avLst/>
          </a:prstGeom>
          <a:solidFill>
            <a:schemeClr val="accent1">
              <a:lumMod val="20000"/>
              <a:lumOff val="80000"/>
            </a:schemeClr>
          </a:solidFill>
          <a:ln w="50800">
            <a:solidFill>
              <a:schemeClr val="accent4"/>
            </a:solidFill>
            <a:tailEnd type="stealth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4907878" y="288172"/>
            <a:ext cx="477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69871" y="5464419"/>
                <a:ext cx="7913141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charset="0"/>
                  <a:buChar char="•"/>
                </a:pPr>
                <a:r>
                  <a:rPr lang="en-US" sz="2000" b="1" dirty="0"/>
                  <a:t>For</a:t>
                </a:r>
                <a:r>
                  <a:rPr lang="en-US" sz="2000" dirty="0"/>
                  <a:t> </a:t>
                </a:r>
                <a:r>
                  <a:rPr lang="en-US" sz="2000" dirty="0" err="1"/>
                  <a:t>i</a:t>
                </a:r>
                <a:r>
                  <a:rPr lang="en-US" sz="2000" dirty="0"/>
                  <a:t>=0,</a:t>
                </a:r>
                <a:r>
                  <a:rPr lang="mr-IN" sz="2000" dirty="0"/>
                  <a:t>…</a:t>
                </a:r>
                <a:r>
                  <a:rPr lang="en-US" sz="2000" dirty="0"/>
                  <a:t>,n-2:</a:t>
                </a:r>
              </a:p>
              <a:p>
                <a:pPr marL="742950" lvl="1" indent="-285750">
                  <a:buFont typeface="Arial" charset="0"/>
                  <a:buChar char="•"/>
                </a:pPr>
                <a:r>
                  <a:rPr lang="en-US" sz="2000" b="1" dirty="0"/>
                  <a:t>For</a:t>
                </a:r>
                <a:r>
                  <a:rPr lang="en-US" sz="2000" dirty="0"/>
                  <a:t> v in V:</a:t>
                </a:r>
              </a:p>
              <a:p>
                <a:pPr marL="1200150" lvl="2" indent="-285750">
                  <a:buFont typeface="Arial" charset="0"/>
                  <a:buChar char="•"/>
                </a:pPr>
                <a:r>
                  <a:rPr lang="en-US" sz="2000" dirty="0">
                    <a:solidFill>
                      <a:schemeClr val="accent4"/>
                    </a:solidFill>
                  </a:rPr>
                  <a:t>d</a:t>
                </a:r>
                <a:r>
                  <a:rPr lang="en-US" sz="2000" baseline="30000" dirty="0">
                    <a:solidFill>
                      <a:schemeClr val="accent4"/>
                    </a:solidFill>
                  </a:rPr>
                  <a:t>(i+1)</a:t>
                </a:r>
                <a:r>
                  <a:rPr lang="en-US" sz="2000" dirty="0">
                    <a:solidFill>
                      <a:schemeClr val="accent4"/>
                    </a:solidFill>
                  </a:rPr>
                  <a:t>[v]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4"/>
                        </a:solidFill>
                        <a:latin typeface="Cambria Math" charset="0"/>
                      </a:rPr>
                      <m:t>← </m:t>
                    </m:r>
                  </m:oMath>
                </a14:m>
                <a:r>
                  <a:rPr lang="en-US" sz="2000" dirty="0">
                    <a:solidFill>
                      <a:schemeClr val="accent4"/>
                    </a:solidFill>
                  </a:rPr>
                  <a:t>min( d</a:t>
                </a:r>
                <a:r>
                  <a:rPr lang="en-US" sz="2000" baseline="30000" dirty="0">
                    <a:solidFill>
                      <a:schemeClr val="accent4"/>
                    </a:solidFill>
                  </a:rPr>
                  <a:t>(</a:t>
                </a:r>
                <a:r>
                  <a:rPr lang="en-US" sz="2000" baseline="30000" dirty="0" err="1">
                    <a:solidFill>
                      <a:schemeClr val="accent4"/>
                    </a:solidFill>
                  </a:rPr>
                  <a:t>i</a:t>
                </a:r>
                <a:r>
                  <a:rPr lang="en-US" sz="2000" baseline="30000" dirty="0">
                    <a:solidFill>
                      <a:schemeClr val="accent4"/>
                    </a:solidFill>
                  </a:rPr>
                  <a:t>)</a:t>
                </a:r>
                <a:r>
                  <a:rPr lang="en-US" sz="2000" dirty="0">
                    <a:solidFill>
                      <a:schemeClr val="accent4"/>
                    </a:solidFill>
                  </a:rPr>
                  <a:t>[v] , d</a:t>
                </a:r>
                <a:r>
                  <a:rPr lang="en-US" sz="2000" baseline="30000" dirty="0">
                    <a:solidFill>
                      <a:schemeClr val="accent4"/>
                    </a:solidFill>
                  </a:rPr>
                  <a:t>(</a:t>
                </a:r>
                <a:r>
                  <a:rPr lang="en-US" sz="2000" baseline="30000" dirty="0" err="1">
                    <a:solidFill>
                      <a:schemeClr val="accent4"/>
                    </a:solidFill>
                  </a:rPr>
                  <a:t>i</a:t>
                </a:r>
                <a:r>
                  <a:rPr lang="en-US" sz="2000" baseline="30000" dirty="0">
                    <a:solidFill>
                      <a:schemeClr val="accent4"/>
                    </a:solidFill>
                  </a:rPr>
                  <a:t>)</a:t>
                </a:r>
                <a:r>
                  <a:rPr lang="en-US" sz="2000" dirty="0">
                    <a:solidFill>
                      <a:schemeClr val="accent4"/>
                    </a:solidFill>
                  </a:rPr>
                  <a:t>[u] + w(</a:t>
                </a:r>
                <a:r>
                  <a:rPr lang="en-US" sz="2000" dirty="0" err="1">
                    <a:solidFill>
                      <a:schemeClr val="accent4"/>
                    </a:solidFill>
                  </a:rPr>
                  <a:t>u,v</a:t>
                </a:r>
                <a:r>
                  <a:rPr lang="en-US" sz="2000" dirty="0">
                    <a:solidFill>
                      <a:schemeClr val="accent4"/>
                    </a:solidFill>
                  </a:rPr>
                  <a:t>) )</a:t>
                </a:r>
              </a:p>
              <a:p>
                <a:pPr lvl="2"/>
                <a:r>
                  <a:rPr lang="en-US" sz="2000" dirty="0">
                    <a:solidFill>
                      <a:schemeClr val="accent4"/>
                    </a:solidFill>
                  </a:rPr>
                  <a:t>     where we are also taking the min over all u in </a:t>
                </a:r>
                <a:r>
                  <a:rPr lang="en-US" sz="2000" dirty="0" err="1">
                    <a:solidFill>
                      <a:schemeClr val="accent4"/>
                    </a:solidFill>
                  </a:rPr>
                  <a:t>v.inNeighbors</a:t>
                </a:r>
                <a:endParaRPr lang="en-US" sz="2000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71" y="5464419"/>
                <a:ext cx="7913141" cy="1323439"/>
              </a:xfrm>
              <a:prstGeom prst="rect">
                <a:avLst/>
              </a:prstGeom>
              <a:blipFill>
                <a:blip r:embed="rId7"/>
                <a:stretch>
                  <a:fillRect l="-641" t="-1905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/>
          <p:cNvGrpSpPr/>
          <p:nvPr/>
        </p:nvGrpSpPr>
        <p:grpSpPr>
          <a:xfrm>
            <a:off x="509081" y="1525144"/>
            <a:ext cx="4401580" cy="2596937"/>
            <a:chOff x="509081" y="1525144"/>
            <a:chExt cx="4401580" cy="2596937"/>
          </a:xfrm>
        </p:grpSpPr>
        <p:grpSp>
          <p:nvGrpSpPr>
            <p:cNvPr id="24" name="Group 23"/>
            <p:cNvGrpSpPr/>
            <p:nvPr/>
          </p:nvGrpSpPr>
          <p:grpSpPr>
            <a:xfrm>
              <a:off x="526039" y="1525144"/>
              <a:ext cx="4384622" cy="1987322"/>
              <a:chOff x="526039" y="1525144"/>
              <a:chExt cx="4384622" cy="198732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1" name="Rectangle 80"/>
                  <p:cNvSpPr/>
                  <p:nvPr/>
                </p:nvSpPr>
                <p:spPr>
                  <a:xfrm>
                    <a:off x="3924812" y="1888537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∞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1" name="Rectangle 8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24812" y="1888537"/>
                    <a:ext cx="679621" cy="407774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  <a:ln w="38100">
                    <a:solidFill>
                      <a:srgbClr val="7030A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2" name="Rectangle 81"/>
              <p:cNvSpPr/>
              <p:nvPr/>
            </p:nvSpPr>
            <p:spPr>
              <a:xfrm>
                <a:off x="3926028" y="2457267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3" name="Group 22"/>
              <p:cNvGrpSpPr/>
              <p:nvPr/>
            </p:nvGrpSpPr>
            <p:grpSpPr>
              <a:xfrm>
                <a:off x="526039" y="1525144"/>
                <a:ext cx="4384622" cy="1987322"/>
                <a:chOff x="526039" y="1525144"/>
                <a:chExt cx="4384622" cy="1987322"/>
              </a:xfrm>
            </p:grpSpPr>
            <p:grpSp>
              <p:nvGrpSpPr>
                <p:cNvPr id="11" name="Group 10"/>
                <p:cNvGrpSpPr/>
                <p:nvPr/>
              </p:nvGrpSpPr>
              <p:grpSpPr>
                <a:xfrm>
                  <a:off x="526039" y="1525144"/>
                  <a:ext cx="4384622" cy="1987322"/>
                  <a:chOff x="1940140" y="1367323"/>
                  <a:chExt cx="4384622" cy="1987322"/>
                </a:xfrm>
              </p:grpSpPr>
              <p:sp>
                <p:nvSpPr>
                  <p:cNvPr id="49" name="Rectangle 48"/>
                  <p:cNvSpPr/>
                  <p:nvPr/>
                </p:nvSpPr>
                <p:spPr>
                  <a:xfrm>
                    <a:off x="2604182" y="1722604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0</a:t>
                    </a: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8" name="Rectangle 57"/>
                      <p:cNvSpPr/>
                      <p:nvPr/>
                    </p:nvSpPr>
                    <p:spPr>
                      <a:xfrm>
                        <a:off x="3291526" y="1722603"/>
                        <a:ext cx="679621" cy="407774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 w="38100">
                        <a:solidFill>
                          <a:srgbClr val="7030A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∞</m:t>
                              </m:r>
                            </m:oMath>
                          </m:oMathPara>
                        </a14:m>
                        <a:endParaRPr lang="en-US" b="0" dirty="0"/>
                      </a:p>
                    </p:txBody>
                  </p:sp>
                </mc:Choice>
                <mc:Fallback xmlns="">
                  <p:sp>
                    <p:nvSpPr>
                      <p:cNvPr id="58" name="Rectangle 57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291526" y="1722603"/>
                        <a:ext cx="679621" cy="407774"/>
                      </a:xfrm>
                      <a:prstGeom prst="rect">
                        <a:avLst/>
                      </a:prstGeom>
                      <a:blipFill rotWithShape="0">
                        <a:blip r:embed="rId9"/>
                        <a:stretch>
                          <a:fillRect/>
                        </a:stretch>
                      </a:blipFill>
                      <a:ln w="38100">
                        <a:solidFill>
                          <a:srgbClr val="7030A0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9" name="Rectangle 58"/>
                      <p:cNvSpPr/>
                      <p:nvPr/>
                    </p:nvSpPr>
                    <p:spPr>
                      <a:xfrm>
                        <a:off x="3978870" y="1722603"/>
                        <a:ext cx="679621" cy="407774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 w="38100">
                        <a:solidFill>
                          <a:srgbClr val="7030A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∞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59" name="Rectangle 58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978870" y="1722603"/>
                        <a:ext cx="679621" cy="407774"/>
                      </a:xfrm>
                      <a:prstGeom prst="rect">
                        <a:avLst/>
                      </a:prstGeom>
                      <a:blipFill rotWithShape="0">
                        <a:blip r:embed="rId9"/>
                        <a:stretch>
                          <a:fillRect/>
                        </a:stretch>
                      </a:blipFill>
                      <a:ln w="38100">
                        <a:solidFill>
                          <a:srgbClr val="7030A0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0" name="Rectangle 59"/>
                      <p:cNvSpPr/>
                      <p:nvPr/>
                    </p:nvSpPr>
                    <p:spPr>
                      <a:xfrm>
                        <a:off x="4658491" y="1722603"/>
                        <a:ext cx="679621" cy="407774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 w="38100">
                        <a:solidFill>
                          <a:srgbClr val="7030A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∞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60" name="Rectangle 59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658491" y="1722603"/>
                        <a:ext cx="679621" cy="407774"/>
                      </a:xfrm>
                      <a:prstGeom prst="rect">
                        <a:avLst/>
                      </a:prstGeom>
                      <a:blipFill rotWithShape="0">
                        <a:blip r:embed="rId10"/>
                        <a:stretch>
                          <a:fillRect/>
                        </a:stretch>
                      </a:blipFill>
                      <a:ln w="38100">
                        <a:solidFill>
                          <a:srgbClr val="7030A0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61" name="TextBox 60"/>
                  <p:cNvSpPr txBox="1"/>
                  <p:nvPr/>
                </p:nvSpPr>
                <p:spPr>
                  <a:xfrm>
                    <a:off x="2628044" y="1367323"/>
                    <a:ext cx="369671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Gates  Packard CS161 Union  Dish      </a:t>
                    </a:r>
                  </a:p>
                </p:txBody>
              </p:sp>
              <p:sp>
                <p:nvSpPr>
                  <p:cNvPr id="62" name="Rectangle 61"/>
                  <p:cNvSpPr/>
                  <p:nvPr/>
                </p:nvSpPr>
                <p:spPr>
                  <a:xfrm>
                    <a:off x="1951144" y="1695657"/>
                    <a:ext cx="575799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400" dirty="0"/>
                      <a:t>d</a:t>
                    </a:r>
                    <a:r>
                      <a:rPr lang="en-US" sz="2400" baseline="30000" dirty="0"/>
                      <a:t>(0)</a:t>
                    </a:r>
                    <a:endParaRPr lang="en-US" sz="2400" dirty="0"/>
                  </a:p>
                </p:txBody>
              </p:sp>
              <p:sp>
                <p:nvSpPr>
                  <p:cNvPr id="63" name="Rectangle 62"/>
                  <p:cNvSpPr/>
                  <p:nvPr/>
                </p:nvSpPr>
                <p:spPr>
                  <a:xfrm>
                    <a:off x="2593178" y="2312970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4" name="Rectangle 63"/>
                  <p:cNvSpPr/>
                  <p:nvPr/>
                </p:nvSpPr>
                <p:spPr>
                  <a:xfrm>
                    <a:off x="3280522" y="2312969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rgbClr val="CF6E6C"/>
                      </a:solidFill>
                    </a:endParaRPr>
                  </a:p>
                </p:txBody>
              </p:sp>
              <p:sp>
                <p:nvSpPr>
                  <p:cNvPr id="65" name="Rectangle 64"/>
                  <p:cNvSpPr/>
                  <p:nvPr/>
                </p:nvSpPr>
                <p:spPr>
                  <a:xfrm>
                    <a:off x="3967866" y="2312969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rgbClr val="CF6E6C"/>
                      </a:solidFill>
                    </a:endParaRPr>
                  </a:p>
                </p:txBody>
              </p:sp>
              <p:sp>
                <p:nvSpPr>
                  <p:cNvPr id="66" name="Rectangle 65"/>
                  <p:cNvSpPr/>
                  <p:nvPr/>
                </p:nvSpPr>
                <p:spPr>
                  <a:xfrm>
                    <a:off x="4647487" y="2312969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8" name="Rectangle 67"/>
                  <p:cNvSpPr/>
                  <p:nvPr/>
                </p:nvSpPr>
                <p:spPr>
                  <a:xfrm>
                    <a:off x="1940140" y="2286023"/>
                    <a:ext cx="575799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400" dirty="0"/>
                      <a:t>d</a:t>
                    </a:r>
                    <a:r>
                      <a:rPr lang="en-US" sz="2400" baseline="30000" dirty="0"/>
                      <a:t>(1)</a:t>
                    </a:r>
                    <a:endParaRPr lang="en-US" sz="2400" dirty="0"/>
                  </a:p>
                </p:txBody>
              </p:sp>
              <p:sp>
                <p:nvSpPr>
                  <p:cNvPr id="69" name="Rectangle 68"/>
                  <p:cNvSpPr/>
                  <p:nvPr/>
                </p:nvSpPr>
                <p:spPr>
                  <a:xfrm>
                    <a:off x="2593178" y="2919927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0" name="Rectangle 69"/>
                  <p:cNvSpPr/>
                  <p:nvPr/>
                </p:nvSpPr>
                <p:spPr>
                  <a:xfrm>
                    <a:off x="3280522" y="2919926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1" name="Rectangle 70"/>
                  <p:cNvSpPr/>
                  <p:nvPr/>
                </p:nvSpPr>
                <p:spPr>
                  <a:xfrm>
                    <a:off x="3967866" y="2919926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rgbClr val="CF6E6C"/>
                      </a:solidFill>
                    </a:endParaRPr>
                  </a:p>
                </p:txBody>
              </p:sp>
              <p:sp>
                <p:nvSpPr>
                  <p:cNvPr id="72" name="Rectangle 71"/>
                  <p:cNvSpPr/>
                  <p:nvPr/>
                </p:nvSpPr>
                <p:spPr>
                  <a:xfrm>
                    <a:off x="4647487" y="2919926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rgbClr val="CF6E6C"/>
                      </a:solidFill>
                    </a:endParaRPr>
                  </a:p>
                </p:txBody>
              </p:sp>
              <p:sp>
                <p:nvSpPr>
                  <p:cNvPr id="74" name="Rectangle 73"/>
                  <p:cNvSpPr/>
                  <p:nvPr/>
                </p:nvSpPr>
                <p:spPr>
                  <a:xfrm>
                    <a:off x="1940140" y="2892980"/>
                    <a:ext cx="575799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400" dirty="0"/>
                      <a:t>d</a:t>
                    </a:r>
                    <a:r>
                      <a:rPr lang="en-US" sz="2400" baseline="30000" dirty="0"/>
                      <a:t>(2)</a:t>
                    </a:r>
                    <a:endParaRPr lang="en-US" sz="2400" dirty="0"/>
                  </a:p>
                </p:txBody>
              </p:sp>
            </p:grpSp>
            <p:sp>
              <p:nvSpPr>
                <p:cNvPr id="83" name="Rectangle 82"/>
                <p:cNvSpPr/>
                <p:nvPr/>
              </p:nvSpPr>
              <p:spPr>
                <a:xfrm>
                  <a:off x="3908655" y="3083294"/>
                  <a:ext cx="679621" cy="407774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3810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67" name="Rectangle 66"/>
            <p:cNvSpPr/>
            <p:nvPr/>
          </p:nvSpPr>
          <p:spPr>
            <a:xfrm>
              <a:off x="1162119" y="3687363"/>
              <a:ext cx="679621" cy="40777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1849463" y="3687362"/>
              <a:ext cx="679621" cy="40777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2536807" y="3687362"/>
              <a:ext cx="679621" cy="40777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F6E6C"/>
                </a:solidFill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3216428" y="3687362"/>
              <a:ext cx="679621" cy="40777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F6E6C"/>
                </a:solidFill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509081" y="3660416"/>
              <a:ext cx="57579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/>
                <a:t>d</a:t>
              </a:r>
              <a:r>
                <a:rPr lang="en-US" sz="2400" baseline="30000" dirty="0"/>
                <a:t>(3)</a:t>
              </a:r>
              <a:endParaRPr lang="en-US" sz="2400" dirty="0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3891697" y="3692909"/>
              <a:ext cx="679621" cy="40777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9" name="Rectangle 78"/>
          <p:cNvSpPr/>
          <p:nvPr/>
        </p:nvSpPr>
        <p:spPr>
          <a:xfrm>
            <a:off x="1143442" y="4385360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1830786" y="4385359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2517740" y="4396039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3225857" y="4402162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490404" y="4358413"/>
            <a:ext cx="5757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d</a:t>
            </a:r>
            <a:r>
              <a:rPr lang="en-US" sz="2400" baseline="30000" dirty="0"/>
              <a:t>(4)</a:t>
            </a:r>
            <a:endParaRPr lang="en-US" sz="2400" dirty="0"/>
          </a:p>
        </p:txBody>
      </p:sp>
      <p:sp>
        <p:nvSpPr>
          <p:cNvPr id="87" name="Rectangle 86"/>
          <p:cNvSpPr/>
          <p:nvPr/>
        </p:nvSpPr>
        <p:spPr>
          <a:xfrm>
            <a:off x="3873020" y="4390906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3B1D2FA8-5284-434B-A48E-30CF77529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900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4" grpId="0" animBg="1"/>
      <p:bldP spid="45" grpId="0" animBg="1"/>
      <p:bldP spid="4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506" y="262180"/>
            <a:ext cx="7886700" cy="818860"/>
          </a:xfrm>
        </p:spPr>
        <p:txBody>
          <a:bodyPr/>
          <a:lstStyle/>
          <a:p>
            <a:r>
              <a:rPr lang="en-US" dirty="0"/>
              <a:t>Bellman-Ford</a:t>
            </a:r>
          </a:p>
        </p:txBody>
      </p:sp>
      <p:cxnSp>
        <p:nvCxnSpPr>
          <p:cNvPr id="4" name="Straight Connector 3"/>
          <p:cNvCxnSpPr>
            <a:stCxn id="6" idx="4"/>
            <a:endCxn id="9" idx="0"/>
          </p:cNvCxnSpPr>
          <p:nvPr/>
        </p:nvCxnSpPr>
        <p:spPr>
          <a:xfrm flipH="1">
            <a:off x="6867261" y="1066933"/>
            <a:ext cx="1029196" cy="1765791"/>
          </a:xfrm>
          <a:prstGeom prst="line">
            <a:avLst/>
          </a:prstGeom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7" idx="4"/>
            <a:endCxn id="8" idx="7"/>
          </p:cNvCxnSpPr>
          <p:nvPr/>
        </p:nvCxnSpPr>
        <p:spPr>
          <a:xfrm flipH="1">
            <a:off x="7940556" y="4817510"/>
            <a:ext cx="338650" cy="1108321"/>
          </a:xfrm>
          <a:prstGeom prst="line">
            <a:avLst/>
          </a:prstGeom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7071219" y="326358"/>
            <a:ext cx="1650476" cy="74057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Gates</a:t>
            </a:r>
          </a:p>
        </p:txBody>
      </p:sp>
      <p:sp>
        <p:nvSpPr>
          <p:cNvPr id="7" name="Oval 6"/>
          <p:cNvSpPr/>
          <p:nvPr/>
        </p:nvSpPr>
        <p:spPr>
          <a:xfrm>
            <a:off x="7717503" y="4214985"/>
            <a:ext cx="1123406" cy="6025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Union</a:t>
            </a:r>
          </a:p>
        </p:txBody>
      </p:sp>
      <p:sp>
        <p:nvSpPr>
          <p:cNvPr id="8" name="Oval 7"/>
          <p:cNvSpPr/>
          <p:nvPr/>
        </p:nvSpPr>
        <p:spPr>
          <a:xfrm>
            <a:off x="6981669" y="5837593"/>
            <a:ext cx="1123406" cy="6025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Dish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191150" y="2832724"/>
            <a:ext cx="1352222" cy="4955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Packard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" name="Straight Connector 9"/>
          <p:cNvCxnSpPr>
            <a:stCxn id="20" idx="3"/>
          </p:cNvCxnSpPr>
          <p:nvPr/>
        </p:nvCxnSpPr>
        <p:spPr>
          <a:xfrm flipH="1">
            <a:off x="6867261" y="1921820"/>
            <a:ext cx="1324356" cy="910904"/>
          </a:xfrm>
          <a:prstGeom prst="line">
            <a:avLst/>
          </a:prstGeom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 rot="20572491">
            <a:off x="5921523" y="896500"/>
            <a:ext cx="1961955" cy="5074500"/>
          </a:xfrm>
          <a:custGeom>
            <a:avLst/>
            <a:gdLst>
              <a:gd name="connsiteX0" fmla="*/ 337885 w 2106725"/>
              <a:gd name="connsiteY0" fmla="*/ 3657600 h 3657600"/>
              <a:gd name="connsiteX1" fmla="*/ 8102 w 2106725"/>
              <a:gd name="connsiteY1" fmla="*/ 2083632 h 3657600"/>
              <a:gd name="connsiteX2" fmla="*/ 637689 w 2106725"/>
              <a:gd name="connsiteY2" fmla="*/ 434714 h 3657600"/>
              <a:gd name="connsiteX3" fmla="*/ 2106725 w 2106725"/>
              <a:gd name="connsiteY3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6725" h="3657600">
                <a:moveTo>
                  <a:pt x="337885" y="3657600"/>
                </a:moveTo>
                <a:cubicBezTo>
                  <a:pt x="148010" y="3139190"/>
                  <a:pt x="-41865" y="2620780"/>
                  <a:pt x="8102" y="2083632"/>
                </a:cubicBezTo>
                <a:cubicBezTo>
                  <a:pt x="58069" y="1546484"/>
                  <a:pt x="287919" y="781986"/>
                  <a:pt x="637689" y="434714"/>
                </a:cubicBezTo>
                <a:cubicBezTo>
                  <a:pt x="987459" y="87442"/>
                  <a:pt x="2106725" y="0"/>
                  <a:pt x="2106725" y="0"/>
                </a:cubicBezTo>
              </a:path>
            </a:pathLst>
          </a:custGeom>
          <a:noFill/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504222" y="2309001"/>
            <a:ext cx="426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82035" y="1355443"/>
            <a:ext cx="800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408512" y="3150795"/>
            <a:ext cx="864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85122" y="4705591"/>
            <a:ext cx="1144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accent5"/>
                </a:solidFill>
              </a:rPr>
              <a:t>25</a:t>
            </a:r>
            <a:endParaRPr lang="en-US" sz="2400" b="1" dirty="0">
              <a:solidFill>
                <a:schemeClr val="accent5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22425" y="5150622"/>
            <a:ext cx="577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20</a:t>
            </a:r>
          </a:p>
        </p:txBody>
      </p:sp>
      <p:cxnSp>
        <p:nvCxnSpPr>
          <p:cNvPr id="18" name="Straight Connector 17"/>
          <p:cNvCxnSpPr>
            <a:endCxn id="8" idx="0"/>
          </p:cNvCxnSpPr>
          <p:nvPr/>
        </p:nvCxnSpPr>
        <p:spPr>
          <a:xfrm>
            <a:off x="6867262" y="3328249"/>
            <a:ext cx="676110" cy="2509344"/>
          </a:xfrm>
          <a:prstGeom prst="line">
            <a:avLst/>
          </a:prstGeom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112058" y="3912701"/>
            <a:ext cx="1139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22</a:t>
            </a:r>
          </a:p>
        </p:txBody>
      </p:sp>
      <p:sp>
        <p:nvSpPr>
          <p:cNvPr id="20" name="Oval 19"/>
          <p:cNvSpPr/>
          <p:nvPr/>
        </p:nvSpPr>
        <p:spPr>
          <a:xfrm>
            <a:off x="8028214" y="1595687"/>
            <a:ext cx="1115786" cy="38208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CS161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6" name="Straight Connector 25"/>
          <p:cNvCxnSpPr>
            <a:stCxn id="7" idx="0"/>
            <a:endCxn id="20" idx="4"/>
          </p:cNvCxnSpPr>
          <p:nvPr/>
        </p:nvCxnSpPr>
        <p:spPr>
          <a:xfrm flipV="1">
            <a:off x="8279206" y="1977776"/>
            <a:ext cx="306901" cy="2237209"/>
          </a:xfrm>
          <a:prstGeom prst="line">
            <a:avLst/>
          </a:prstGeom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24852" y="1132605"/>
            <a:ext cx="35076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How far is a node from Gates?</a:t>
            </a:r>
          </a:p>
        </p:txBody>
      </p:sp>
      <p:sp>
        <p:nvSpPr>
          <p:cNvPr id="41" name="Rectangle 40"/>
          <p:cNvSpPr/>
          <p:nvPr/>
        </p:nvSpPr>
        <p:spPr>
          <a:xfrm>
            <a:off x="8256551" y="416699"/>
            <a:ext cx="551611" cy="53107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476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7030A0"/>
                </a:solidFill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8515351" y="1157275"/>
                <a:ext cx="628650" cy="51218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4762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∞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5351" y="1157275"/>
                <a:ext cx="628650" cy="51218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47625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8392772" y="3873175"/>
                <a:ext cx="523255" cy="51218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4762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∞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2772" y="3873175"/>
                <a:ext cx="523255" cy="51218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47625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7914404" y="6107351"/>
                <a:ext cx="600946" cy="50422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4762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25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4404" y="6107351"/>
                <a:ext cx="600946" cy="50422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47625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6198194" y="3211227"/>
                <a:ext cx="616440" cy="51218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4762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8194" y="3211227"/>
                <a:ext cx="616440" cy="51218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47625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/>
          <p:cNvGrpSpPr/>
          <p:nvPr/>
        </p:nvGrpSpPr>
        <p:grpSpPr>
          <a:xfrm>
            <a:off x="509081" y="1525144"/>
            <a:ext cx="4401580" cy="2596937"/>
            <a:chOff x="509081" y="1525144"/>
            <a:chExt cx="4401580" cy="2596937"/>
          </a:xfrm>
        </p:grpSpPr>
        <p:grpSp>
          <p:nvGrpSpPr>
            <p:cNvPr id="24" name="Group 23"/>
            <p:cNvGrpSpPr/>
            <p:nvPr/>
          </p:nvGrpSpPr>
          <p:grpSpPr>
            <a:xfrm>
              <a:off x="526039" y="1525144"/>
              <a:ext cx="4384622" cy="1987322"/>
              <a:chOff x="526039" y="1525144"/>
              <a:chExt cx="4384622" cy="198732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1" name="Rectangle 80"/>
                  <p:cNvSpPr/>
                  <p:nvPr/>
                </p:nvSpPr>
                <p:spPr>
                  <a:xfrm>
                    <a:off x="3924812" y="1888537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∞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1" name="Rectangle 8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24812" y="1888537"/>
                    <a:ext cx="679621" cy="407774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  <a:ln w="38100">
                    <a:solidFill>
                      <a:srgbClr val="7030A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2" name="Rectangle 81"/>
              <p:cNvSpPr/>
              <p:nvPr/>
            </p:nvSpPr>
            <p:spPr>
              <a:xfrm>
                <a:off x="3926028" y="2457267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25</a:t>
                </a:r>
              </a:p>
            </p:txBody>
          </p:sp>
          <p:grpSp>
            <p:nvGrpSpPr>
              <p:cNvPr id="23" name="Group 22"/>
              <p:cNvGrpSpPr/>
              <p:nvPr/>
            </p:nvGrpSpPr>
            <p:grpSpPr>
              <a:xfrm>
                <a:off x="526039" y="1525144"/>
                <a:ext cx="4384622" cy="1987322"/>
                <a:chOff x="526039" y="1525144"/>
                <a:chExt cx="4384622" cy="1987322"/>
              </a:xfrm>
            </p:grpSpPr>
            <p:grpSp>
              <p:nvGrpSpPr>
                <p:cNvPr id="11" name="Group 10"/>
                <p:cNvGrpSpPr/>
                <p:nvPr/>
              </p:nvGrpSpPr>
              <p:grpSpPr>
                <a:xfrm>
                  <a:off x="526039" y="1525144"/>
                  <a:ext cx="4384622" cy="1987322"/>
                  <a:chOff x="1940140" y="1367323"/>
                  <a:chExt cx="4384622" cy="1987322"/>
                </a:xfrm>
              </p:grpSpPr>
              <p:sp>
                <p:nvSpPr>
                  <p:cNvPr id="49" name="Rectangle 48"/>
                  <p:cNvSpPr/>
                  <p:nvPr/>
                </p:nvSpPr>
                <p:spPr>
                  <a:xfrm>
                    <a:off x="2604182" y="1722604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0</a:t>
                    </a: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8" name="Rectangle 57"/>
                      <p:cNvSpPr/>
                      <p:nvPr/>
                    </p:nvSpPr>
                    <p:spPr>
                      <a:xfrm>
                        <a:off x="3291526" y="1722603"/>
                        <a:ext cx="679621" cy="407774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 w="38100">
                        <a:solidFill>
                          <a:srgbClr val="7030A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∞</m:t>
                              </m:r>
                            </m:oMath>
                          </m:oMathPara>
                        </a14:m>
                        <a:endParaRPr lang="en-US" b="0" dirty="0"/>
                      </a:p>
                    </p:txBody>
                  </p:sp>
                </mc:Choice>
                <mc:Fallback xmlns="">
                  <p:sp>
                    <p:nvSpPr>
                      <p:cNvPr id="58" name="Rectangle 57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291526" y="1722603"/>
                        <a:ext cx="679621" cy="407774"/>
                      </a:xfrm>
                      <a:prstGeom prst="rect">
                        <a:avLst/>
                      </a:prstGeom>
                      <a:blipFill rotWithShape="0">
                        <a:blip r:embed="rId9"/>
                        <a:stretch>
                          <a:fillRect/>
                        </a:stretch>
                      </a:blipFill>
                      <a:ln w="38100">
                        <a:solidFill>
                          <a:srgbClr val="7030A0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9" name="Rectangle 58"/>
                      <p:cNvSpPr/>
                      <p:nvPr/>
                    </p:nvSpPr>
                    <p:spPr>
                      <a:xfrm>
                        <a:off x="3978870" y="1722603"/>
                        <a:ext cx="679621" cy="407774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 w="38100">
                        <a:solidFill>
                          <a:srgbClr val="7030A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∞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59" name="Rectangle 58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978870" y="1722603"/>
                        <a:ext cx="679621" cy="407774"/>
                      </a:xfrm>
                      <a:prstGeom prst="rect">
                        <a:avLst/>
                      </a:prstGeom>
                      <a:blipFill rotWithShape="0">
                        <a:blip r:embed="rId9"/>
                        <a:stretch>
                          <a:fillRect/>
                        </a:stretch>
                      </a:blipFill>
                      <a:ln w="38100">
                        <a:solidFill>
                          <a:srgbClr val="7030A0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0" name="Rectangle 59"/>
                      <p:cNvSpPr/>
                      <p:nvPr/>
                    </p:nvSpPr>
                    <p:spPr>
                      <a:xfrm>
                        <a:off x="4658491" y="1722603"/>
                        <a:ext cx="679621" cy="407774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 w="38100">
                        <a:solidFill>
                          <a:srgbClr val="7030A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∞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60" name="Rectangle 59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658491" y="1722603"/>
                        <a:ext cx="679621" cy="407774"/>
                      </a:xfrm>
                      <a:prstGeom prst="rect">
                        <a:avLst/>
                      </a:prstGeom>
                      <a:blipFill rotWithShape="0">
                        <a:blip r:embed="rId10"/>
                        <a:stretch>
                          <a:fillRect/>
                        </a:stretch>
                      </a:blipFill>
                      <a:ln w="38100">
                        <a:solidFill>
                          <a:srgbClr val="7030A0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61" name="TextBox 60"/>
                  <p:cNvSpPr txBox="1"/>
                  <p:nvPr/>
                </p:nvSpPr>
                <p:spPr>
                  <a:xfrm>
                    <a:off x="2628044" y="1367323"/>
                    <a:ext cx="369671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Gates  Packard CS161 Union  Dish      </a:t>
                    </a:r>
                  </a:p>
                </p:txBody>
              </p:sp>
              <p:sp>
                <p:nvSpPr>
                  <p:cNvPr id="62" name="Rectangle 61"/>
                  <p:cNvSpPr/>
                  <p:nvPr/>
                </p:nvSpPr>
                <p:spPr>
                  <a:xfrm>
                    <a:off x="1951144" y="1695657"/>
                    <a:ext cx="575799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400" dirty="0"/>
                      <a:t>d</a:t>
                    </a:r>
                    <a:r>
                      <a:rPr lang="en-US" sz="2400" baseline="30000" dirty="0"/>
                      <a:t>(0)</a:t>
                    </a:r>
                    <a:endParaRPr lang="en-US" sz="2400" dirty="0"/>
                  </a:p>
                </p:txBody>
              </p:sp>
              <p:sp>
                <p:nvSpPr>
                  <p:cNvPr id="63" name="Rectangle 62"/>
                  <p:cNvSpPr/>
                  <p:nvPr/>
                </p:nvSpPr>
                <p:spPr>
                  <a:xfrm>
                    <a:off x="2593178" y="2312970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0</a:t>
                    </a:r>
                  </a:p>
                </p:txBody>
              </p:sp>
              <p:sp>
                <p:nvSpPr>
                  <p:cNvPr id="64" name="Rectangle 63"/>
                  <p:cNvSpPr/>
                  <p:nvPr/>
                </p:nvSpPr>
                <p:spPr>
                  <a:xfrm>
                    <a:off x="3280522" y="2312969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1"/>
                        </a:solidFill>
                      </a:rPr>
                      <a:t>1</a:t>
                    </a: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5" name="Rectangle 64"/>
                      <p:cNvSpPr/>
                      <p:nvPr/>
                    </p:nvSpPr>
                    <p:spPr>
                      <a:xfrm>
                        <a:off x="3967866" y="2312969"/>
                        <a:ext cx="679621" cy="407774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 w="38100">
                        <a:solidFill>
                          <a:srgbClr val="7030A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∞</m:t>
                              </m:r>
                            </m:oMath>
                          </m:oMathPara>
                        </a14:m>
                        <a:endParaRPr lang="en-US" dirty="0">
                          <a:solidFill>
                            <a:srgbClr val="CF6E6C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65" name="Rectangle 64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967866" y="2312969"/>
                        <a:ext cx="679621" cy="407774"/>
                      </a:xfrm>
                      <a:prstGeom prst="rect">
                        <a:avLst/>
                      </a:prstGeom>
                      <a:blipFill rotWithShape="0">
                        <a:blip r:embed="rId9"/>
                        <a:stretch>
                          <a:fillRect/>
                        </a:stretch>
                      </a:blipFill>
                      <a:ln w="38100">
                        <a:solidFill>
                          <a:srgbClr val="7030A0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6" name="Rectangle 65"/>
                      <p:cNvSpPr/>
                      <p:nvPr/>
                    </p:nvSpPr>
                    <p:spPr>
                      <a:xfrm>
                        <a:off x="4647487" y="2312969"/>
                        <a:ext cx="679621" cy="407774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 w="38100">
                        <a:solidFill>
                          <a:srgbClr val="7030A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∞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66" name="Rectangle 65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647487" y="2312969"/>
                        <a:ext cx="679621" cy="407774"/>
                      </a:xfrm>
                      <a:prstGeom prst="rect">
                        <a:avLst/>
                      </a:prstGeom>
                      <a:blipFill rotWithShape="0">
                        <a:blip r:embed="rId10"/>
                        <a:stretch>
                          <a:fillRect/>
                        </a:stretch>
                      </a:blipFill>
                      <a:ln w="38100">
                        <a:solidFill>
                          <a:srgbClr val="7030A0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68" name="Rectangle 67"/>
                  <p:cNvSpPr/>
                  <p:nvPr/>
                </p:nvSpPr>
                <p:spPr>
                  <a:xfrm>
                    <a:off x="1940140" y="2286023"/>
                    <a:ext cx="575799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400" dirty="0"/>
                      <a:t>d</a:t>
                    </a:r>
                    <a:r>
                      <a:rPr lang="en-US" sz="2400" baseline="30000" dirty="0"/>
                      <a:t>(1)</a:t>
                    </a:r>
                    <a:endParaRPr lang="en-US" sz="2400" dirty="0"/>
                  </a:p>
                </p:txBody>
              </p:sp>
              <p:sp>
                <p:nvSpPr>
                  <p:cNvPr id="69" name="Rectangle 68"/>
                  <p:cNvSpPr/>
                  <p:nvPr/>
                </p:nvSpPr>
                <p:spPr>
                  <a:xfrm>
                    <a:off x="2593178" y="2919927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0" name="Rectangle 69"/>
                  <p:cNvSpPr/>
                  <p:nvPr/>
                </p:nvSpPr>
                <p:spPr>
                  <a:xfrm>
                    <a:off x="3280522" y="2919926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1" name="Rectangle 70"/>
                  <p:cNvSpPr/>
                  <p:nvPr/>
                </p:nvSpPr>
                <p:spPr>
                  <a:xfrm>
                    <a:off x="3967866" y="2919926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rgbClr val="CF6E6C"/>
                      </a:solidFill>
                    </a:endParaRPr>
                  </a:p>
                </p:txBody>
              </p:sp>
              <p:sp>
                <p:nvSpPr>
                  <p:cNvPr id="72" name="Rectangle 71"/>
                  <p:cNvSpPr/>
                  <p:nvPr/>
                </p:nvSpPr>
                <p:spPr>
                  <a:xfrm>
                    <a:off x="4647487" y="2919926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rgbClr val="CF6E6C"/>
                      </a:solidFill>
                    </a:endParaRPr>
                  </a:p>
                </p:txBody>
              </p:sp>
              <p:sp>
                <p:nvSpPr>
                  <p:cNvPr id="74" name="Rectangle 73"/>
                  <p:cNvSpPr/>
                  <p:nvPr/>
                </p:nvSpPr>
                <p:spPr>
                  <a:xfrm>
                    <a:off x="1940140" y="2892980"/>
                    <a:ext cx="575799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400" dirty="0"/>
                      <a:t>d</a:t>
                    </a:r>
                    <a:r>
                      <a:rPr lang="en-US" sz="2400" baseline="30000" dirty="0"/>
                      <a:t>(2)</a:t>
                    </a:r>
                    <a:endParaRPr lang="en-US" sz="2400" dirty="0"/>
                  </a:p>
                </p:txBody>
              </p:sp>
            </p:grpSp>
            <p:sp>
              <p:nvSpPr>
                <p:cNvPr id="83" name="Rectangle 82"/>
                <p:cNvSpPr/>
                <p:nvPr/>
              </p:nvSpPr>
              <p:spPr>
                <a:xfrm>
                  <a:off x="3908655" y="3083294"/>
                  <a:ext cx="679621" cy="407774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3810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67" name="Rectangle 66"/>
            <p:cNvSpPr/>
            <p:nvPr/>
          </p:nvSpPr>
          <p:spPr>
            <a:xfrm>
              <a:off x="1162119" y="3687363"/>
              <a:ext cx="679621" cy="40777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1849463" y="3687362"/>
              <a:ext cx="679621" cy="40777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2536807" y="3687362"/>
              <a:ext cx="679621" cy="40777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F6E6C"/>
                </a:solidFill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3216428" y="3687362"/>
              <a:ext cx="679621" cy="40777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F6E6C"/>
                </a:solidFill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509081" y="3660416"/>
              <a:ext cx="57579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/>
                <a:t>d</a:t>
              </a:r>
              <a:r>
                <a:rPr lang="en-US" sz="2400" baseline="30000" dirty="0"/>
                <a:t>(3)</a:t>
              </a:r>
              <a:endParaRPr lang="en-US" sz="2400" dirty="0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3891697" y="3692909"/>
              <a:ext cx="679621" cy="40777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9" name="Rectangle 78"/>
          <p:cNvSpPr/>
          <p:nvPr/>
        </p:nvSpPr>
        <p:spPr>
          <a:xfrm>
            <a:off x="1143442" y="4385360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1830786" y="4385359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2518130" y="4397381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3197751" y="4385359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490404" y="4358413"/>
            <a:ext cx="5757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d</a:t>
            </a:r>
            <a:r>
              <a:rPr lang="en-US" sz="2400" baseline="30000" dirty="0"/>
              <a:t>(4)</a:t>
            </a:r>
            <a:endParaRPr lang="en-US" sz="2400" dirty="0"/>
          </a:p>
        </p:txBody>
      </p:sp>
      <p:sp>
        <p:nvSpPr>
          <p:cNvPr id="87" name="Rectangle 86"/>
          <p:cNvSpPr/>
          <p:nvPr/>
        </p:nvSpPr>
        <p:spPr>
          <a:xfrm>
            <a:off x="3873020" y="4390906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342CEFF1-EAD0-7F49-B68A-464AC5086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12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D0C57107-792D-C64E-88E1-5D9AB6F446F0}"/>
                  </a:ext>
                </a:extLst>
              </p:cNvPr>
              <p:cNvSpPr/>
              <p:nvPr/>
            </p:nvSpPr>
            <p:spPr>
              <a:xfrm>
                <a:off x="69871" y="5464419"/>
                <a:ext cx="7913141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charset="0"/>
                  <a:buChar char="•"/>
                </a:pPr>
                <a:r>
                  <a:rPr lang="en-US" sz="2000" b="1" dirty="0"/>
                  <a:t>For</a:t>
                </a:r>
                <a:r>
                  <a:rPr lang="en-US" sz="2000" dirty="0"/>
                  <a:t> </a:t>
                </a:r>
                <a:r>
                  <a:rPr lang="en-US" sz="2000" dirty="0" err="1"/>
                  <a:t>i</a:t>
                </a:r>
                <a:r>
                  <a:rPr lang="en-US" sz="2000" dirty="0"/>
                  <a:t>=0,</a:t>
                </a:r>
                <a:r>
                  <a:rPr lang="mr-IN" sz="2000" dirty="0"/>
                  <a:t>…</a:t>
                </a:r>
                <a:r>
                  <a:rPr lang="en-US" sz="2000" dirty="0"/>
                  <a:t>,n-2:</a:t>
                </a:r>
              </a:p>
              <a:p>
                <a:pPr marL="742950" lvl="1" indent="-285750">
                  <a:buFont typeface="Arial" charset="0"/>
                  <a:buChar char="•"/>
                </a:pPr>
                <a:r>
                  <a:rPr lang="en-US" sz="2000" b="1" dirty="0"/>
                  <a:t>For</a:t>
                </a:r>
                <a:r>
                  <a:rPr lang="en-US" sz="2000" dirty="0"/>
                  <a:t> v in V:</a:t>
                </a:r>
              </a:p>
              <a:p>
                <a:pPr marL="1200150" lvl="2" indent="-285750">
                  <a:buFont typeface="Arial" charset="0"/>
                  <a:buChar char="•"/>
                </a:pPr>
                <a:r>
                  <a:rPr lang="en-US" sz="2000" dirty="0">
                    <a:solidFill>
                      <a:schemeClr val="accent4"/>
                    </a:solidFill>
                  </a:rPr>
                  <a:t>d</a:t>
                </a:r>
                <a:r>
                  <a:rPr lang="en-US" sz="2000" baseline="30000" dirty="0">
                    <a:solidFill>
                      <a:schemeClr val="accent4"/>
                    </a:solidFill>
                  </a:rPr>
                  <a:t>(i+1)</a:t>
                </a:r>
                <a:r>
                  <a:rPr lang="en-US" sz="2000" dirty="0">
                    <a:solidFill>
                      <a:schemeClr val="accent4"/>
                    </a:solidFill>
                  </a:rPr>
                  <a:t>[v]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4"/>
                        </a:solidFill>
                        <a:latin typeface="Cambria Math" charset="0"/>
                      </a:rPr>
                      <m:t>← </m:t>
                    </m:r>
                  </m:oMath>
                </a14:m>
                <a:r>
                  <a:rPr lang="en-US" sz="2000" dirty="0">
                    <a:solidFill>
                      <a:schemeClr val="accent4"/>
                    </a:solidFill>
                  </a:rPr>
                  <a:t>min( d</a:t>
                </a:r>
                <a:r>
                  <a:rPr lang="en-US" sz="2000" baseline="30000" dirty="0">
                    <a:solidFill>
                      <a:schemeClr val="accent4"/>
                    </a:solidFill>
                  </a:rPr>
                  <a:t>(</a:t>
                </a:r>
                <a:r>
                  <a:rPr lang="en-US" sz="2000" baseline="30000" dirty="0" err="1">
                    <a:solidFill>
                      <a:schemeClr val="accent4"/>
                    </a:solidFill>
                  </a:rPr>
                  <a:t>i</a:t>
                </a:r>
                <a:r>
                  <a:rPr lang="en-US" sz="2000" baseline="30000" dirty="0">
                    <a:solidFill>
                      <a:schemeClr val="accent4"/>
                    </a:solidFill>
                  </a:rPr>
                  <a:t>)</a:t>
                </a:r>
                <a:r>
                  <a:rPr lang="en-US" sz="2000" dirty="0">
                    <a:solidFill>
                      <a:schemeClr val="accent4"/>
                    </a:solidFill>
                  </a:rPr>
                  <a:t>[v] , d</a:t>
                </a:r>
                <a:r>
                  <a:rPr lang="en-US" sz="2000" baseline="30000" dirty="0">
                    <a:solidFill>
                      <a:schemeClr val="accent4"/>
                    </a:solidFill>
                  </a:rPr>
                  <a:t>(</a:t>
                </a:r>
                <a:r>
                  <a:rPr lang="en-US" sz="2000" baseline="30000" dirty="0" err="1">
                    <a:solidFill>
                      <a:schemeClr val="accent4"/>
                    </a:solidFill>
                  </a:rPr>
                  <a:t>i</a:t>
                </a:r>
                <a:r>
                  <a:rPr lang="en-US" sz="2000" baseline="30000" dirty="0">
                    <a:solidFill>
                      <a:schemeClr val="accent4"/>
                    </a:solidFill>
                  </a:rPr>
                  <a:t>)</a:t>
                </a:r>
                <a:r>
                  <a:rPr lang="en-US" sz="2000" dirty="0">
                    <a:solidFill>
                      <a:schemeClr val="accent4"/>
                    </a:solidFill>
                  </a:rPr>
                  <a:t>[u] + w(</a:t>
                </a:r>
                <a:r>
                  <a:rPr lang="en-US" sz="2000" dirty="0" err="1">
                    <a:solidFill>
                      <a:schemeClr val="accent4"/>
                    </a:solidFill>
                  </a:rPr>
                  <a:t>u,v</a:t>
                </a:r>
                <a:r>
                  <a:rPr lang="en-US" sz="2000" dirty="0">
                    <a:solidFill>
                      <a:schemeClr val="accent4"/>
                    </a:solidFill>
                  </a:rPr>
                  <a:t>) )</a:t>
                </a:r>
              </a:p>
              <a:p>
                <a:pPr lvl="2"/>
                <a:r>
                  <a:rPr lang="en-US" sz="2000" dirty="0">
                    <a:solidFill>
                      <a:schemeClr val="accent4"/>
                    </a:solidFill>
                  </a:rPr>
                  <a:t>     where we are also taking the min over all u in </a:t>
                </a:r>
                <a:r>
                  <a:rPr lang="en-US" sz="2000" dirty="0" err="1">
                    <a:solidFill>
                      <a:schemeClr val="accent4"/>
                    </a:solidFill>
                  </a:rPr>
                  <a:t>v.inNeighbors</a:t>
                </a:r>
                <a:endParaRPr lang="en-US" sz="2000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D0C57107-792D-C64E-88E1-5D9AB6F446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71" y="5464419"/>
                <a:ext cx="7913141" cy="1323439"/>
              </a:xfrm>
              <a:prstGeom prst="rect">
                <a:avLst/>
              </a:prstGeom>
              <a:blipFill>
                <a:blip r:embed="rId11"/>
                <a:stretch>
                  <a:fillRect l="-641" t="-1905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51053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506" y="262180"/>
            <a:ext cx="7886700" cy="818860"/>
          </a:xfrm>
        </p:spPr>
        <p:txBody>
          <a:bodyPr/>
          <a:lstStyle/>
          <a:p>
            <a:r>
              <a:rPr lang="en-US" dirty="0"/>
              <a:t>Bellman-Ford</a:t>
            </a:r>
          </a:p>
        </p:txBody>
      </p:sp>
      <p:cxnSp>
        <p:nvCxnSpPr>
          <p:cNvPr id="4" name="Straight Connector 3"/>
          <p:cNvCxnSpPr>
            <a:stCxn id="6" idx="4"/>
            <a:endCxn id="9" idx="0"/>
          </p:cNvCxnSpPr>
          <p:nvPr/>
        </p:nvCxnSpPr>
        <p:spPr>
          <a:xfrm flipH="1">
            <a:off x="6867261" y="1066933"/>
            <a:ext cx="1029196" cy="1765791"/>
          </a:xfrm>
          <a:prstGeom prst="line">
            <a:avLst/>
          </a:prstGeom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7" idx="4"/>
            <a:endCxn id="8" idx="7"/>
          </p:cNvCxnSpPr>
          <p:nvPr/>
        </p:nvCxnSpPr>
        <p:spPr>
          <a:xfrm flipH="1">
            <a:off x="7940556" y="4817510"/>
            <a:ext cx="338650" cy="1108321"/>
          </a:xfrm>
          <a:prstGeom prst="line">
            <a:avLst/>
          </a:prstGeom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7071219" y="326358"/>
            <a:ext cx="1650476" cy="74057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Gates</a:t>
            </a:r>
          </a:p>
        </p:txBody>
      </p:sp>
      <p:sp>
        <p:nvSpPr>
          <p:cNvPr id="7" name="Oval 6"/>
          <p:cNvSpPr/>
          <p:nvPr/>
        </p:nvSpPr>
        <p:spPr>
          <a:xfrm>
            <a:off x="7717503" y="4214985"/>
            <a:ext cx="1123406" cy="6025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Union</a:t>
            </a:r>
          </a:p>
        </p:txBody>
      </p:sp>
      <p:sp>
        <p:nvSpPr>
          <p:cNvPr id="8" name="Oval 7"/>
          <p:cNvSpPr/>
          <p:nvPr/>
        </p:nvSpPr>
        <p:spPr>
          <a:xfrm>
            <a:off x="6981669" y="5837593"/>
            <a:ext cx="1123406" cy="6025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Dish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191150" y="2832724"/>
            <a:ext cx="1352222" cy="4955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Packard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" name="Straight Connector 9"/>
          <p:cNvCxnSpPr>
            <a:stCxn id="20" idx="3"/>
          </p:cNvCxnSpPr>
          <p:nvPr/>
        </p:nvCxnSpPr>
        <p:spPr>
          <a:xfrm flipH="1">
            <a:off x="6867261" y="1921820"/>
            <a:ext cx="1324356" cy="910904"/>
          </a:xfrm>
          <a:prstGeom prst="line">
            <a:avLst/>
          </a:prstGeom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 rot="20572491">
            <a:off x="5921523" y="896500"/>
            <a:ext cx="1961955" cy="5074500"/>
          </a:xfrm>
          <a:custGeom>
            <a:avLst/>
            <a:gdLst>
              <a:gd name="connsiteX0" fmla="*/ 337885 w 2106725"/>
              <a:gd name="connsiteY0" fmla="*/ 3657600 h 3657600"/>
              <a:gd name="connsiteX1" fmla="*/ 8102 w 2106725"/>
              <a:gd name="connsiteY1" fmla="*/ 2083632 h 3657600"/>
              <a:gd name="connsiteX2" fmla="*/ 637689 w 2106725"/>
              <a:gd name="connsiteY2" fmla="*/ 434714 h 3657600"/>
              <a:gd name="connsiteX3" fmla="*/ 2106725 w 2106725"/>
              <a:gd name="connsiteY3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6725" h="3657600">
                <a:moveTo>
                  <a:pt x="337885" y="3657600"/>
                </a:moveTo>
                <a:cubicBezTo>
                  <a:pt x="148010" y="3139190"/>
                  <a:pt x="-41865" y="2620780"/>
                  <a:pt x="8102" y="2083632"/>
                </a:cubicBezTo>
                <a:cubicBezTo>
                  <a:pt x="58069" y="1546484"/>
                  <a:pt x="287919" y="781986"/>
                  <a:pt x="637689" y="434714"/>
                </a:cubicBezTo>
                <a:cubicBezTo>
                  <a:pt x="987459" y="87442"/>
                  <a:pt x="2106725" y="0"/>
                  <a:pt x="2106725" y="0"/>
                </a:cubicBezTo>
              </a:path>
            </a:pathLst>
          </a:custGeom>
          <a:noFill/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504222" y="2309001"/>
            <a:ext cx="426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82035" y="1355443"/>
            <a:ext cx="800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408512" y="3150795"/>
            <a:ext cx="864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85122" y="4705591"/>
            <a:ext cx="1144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accent5"/>
                </a:solidFill>
              </a:rPr>
              <a:t>25</a:t>
            </a:r>
            <a:endParaRPr lang="en-US" sz="2400" b="1" dirty="0">
              <a:solidFill>
                <a:schemeClr val="accent5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22425" y="5150622"/>
            <a:ext cx="577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20</a:t>
            </a:r>
          </a:p>
        </p:txBody>
      </p:sp>
      <p:cxnSp>
        <p:nvCxnSpPr>
          <p:cNvPr id="18" name="Straight Connector 17"/>
          <p:cNvCxnSpPr>
            <a:endCxn id="8" idx="0"/>
          </p:cNvCxnSpPr>
          <p:nvPr/>
        </p:nvCxnSpPr>
        <p:spPr>
          <a:xfrm>
            <a:off x="6867262" y="3328249"/>
            <a:ext cx="676110" cy="2509344"/>
          </a:xfrm>
          <a:prstGeom prst="line">
            <a:avLst/>
          </a:prstGeom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112058" y="3912701"/>
            <a:ext cx="1139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22</a:t>
            </a:r>
          </a:p>
        </p:txBody>
      </p:sp>
      <p:sp>
        <p:nvSpPr>
          <p:cNvPr id="20" name="Oval 19"/>
          <p:cNvSpPr/>
          <p:nvPr/>
        </p:nvSpPr>
        <p:spPr>
          <a:xfrm>
            <a:off x="8028214" y="1595687"/>
            <a:ext cx="1115786" cy="38208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CS161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6" name="Straight Connector 25"/>
          <p:cNvCxnSpPr>
            <a:stCxn id="7" idx="0"/>
            <a:endCxn id="20" idx="4"/>
          </p:cNvCxnSpPr>
          <p:nvPr/>
        </p:nvCxnSpPr>
        <p:spPr>
          <a:xfrm flipV="1">
            <a:off x="8279206" y="1977776"/>
            <a:ext cx="306901" cy="2237209"/>
          </a:xfrm>
          <a:prstGeom prst="line">
            <a:avLst/>
          </a:prstGeom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24852" y="1132605"/>
            <a:ext cx="35076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How far is a node from Gates?</a:t>
            </a:r>
          </a:p>
        </p:txBody>
      </p:sp>
      <p:sp>
        <p:nvSpPr>
          <p:cNvPr id="41" name="Rectangle 40"/>
          <p:cNvSpPr/>
          <p:nvPr/>
        </p:nvSpPr>
        <p:spPr>
          <a:xfrm>
            <a:off x="8256551" y="416699"/>
            <a:ext cx="551611" cy="53107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476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7030A0"/>
                </a:solidFill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8515351" y="1157275"/>
                <a:ext cx="628650" cy="51218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4762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2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5351" y="1157275"/>
                <a:ext cx="628650" cy="51218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47625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8392772" y="3873175"/>
                <a:ext cx="523255" cy="51218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4762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45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2772" y="3873175"/>
                <a:ext cx="523255" cy="51218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47625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7914404" y="6107351"/>
                <a:ext cx="600946" cy="50422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4762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23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4404" y="6107351"/>
                <a:ext cx="600946" cy="50422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47625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6198194" y="3211227"/>
                <a:ext cx="616440" cy="51218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4762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8194" y="3211227"/>
                <a:ext cx="616440" cy="51218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47625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/>
          <p:cNvGrpSpPr/>
          <p:nvPr/>
        </p:nvGrpSpPr>
        <p:grpSpPr>
          <a:xfrm>
            <a:off x="509081" y="1525144"/>
            <a:ext cx="4401580" cy="2596937"/>
            <a:chOff x="509081" y="1525144"/>
            <a:chExt cx="4401580" cy="2596937"/>
          </a:xfrm>
        </p:grpSpPr>
        <p:grpSp>
          <p:nvGrpSpPr>
            <p:cNvPr id="24" name="Group 23"/>
            <p:cNvGrpSpPr/>
            <p:nvPr/>
          </p:nvGrpSpPr>
          <p:grpSpPr>
            <a:xfrm>
              <a:off x="526039" y="1525144"/>
              <a:ext cx="4384622" cy="1987322"/>
              <a:chOff x="526039" y="1525144"/>
              <a:chExt cx="4384622" cy="198732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1" name="Rectangle 80"/>
                  <p:cNvSpPr/>
                  <p:nvPr/>
                </p:nvSpPr>
                <p:spPr>
                  <a:xfrm>
                    <a:off x="3924812" y="1888537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∞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1" name="Rectangle 8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24812" y="1888537"/>
                    <a:ext cx="679621" cy="407774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  <a:ln w="38100">
                    <a:solidFill>
                      <a:srgbClr val="7030A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2" name="Rectangle 81"/>
              <p:cNvSpPr/>
              <p:nvPr/>
            </p:nvSpPr>
            <p:spPr>
              <a:xfrm>
                <a:off x="3926028" y="2457267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25</a:t>
                </a:r>
              </a:p>
            </p:txBody>
          </p:sp>
          <p:grpSp>
            <p:nvGrpSpPr>
              <p:cNvPr id="23" name="Group 22"/>
              <p:cNvGrpSpPr/>
              <p:nvPr/>
            </p:nvGrpSpPr>
            <p:grpSpPr>
              <a:xfrm>
                <a:off x="526039" y="1525144"/>
                <a:ext cx="4384622" cy="1987322"/>
                <a:chOff x="526039" y="1525144"/>
                <a:chExt cx="4384622" cy="1987322"/>
              </a:xfrm>
            </p:grpSpPr>
            <p:grpSp>
              <p:nvGrpSpPr>
                <p:cNvPr id="11" name="Group 10"/>
                <p:cNvGrpSpPr/>
                <p:nvPr/>
              </p:nvGrpSpPr>
              <p:grpSpPr>
                <a:xfrm>
                  <a:off x="526039" y="1525144"/>
                  <a:ext cx="4384622" cy="1987322"/>
                  <a:chOff x="1940140" y="1367323"/>
                  <a:chExt cx="4384622" cy="1987322"/>
                </a:xfrm>
              </p:grpSpPr>
              <p:sp>
                <p:nvSpPr>
                  <p:cNvPr id="49" name="Rectangle 48"/>
                  <p:cNvSpPr/>
                  <p:nvPr/>
                </p:nvSpPr>
                <p:spPr>
                  <a:xfrm>
                    <a:off x="2604182" y="1722604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0</a:t>
                    </a: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8" name="Rectangle 57"/>
                      <p:cNvSpPr/>
                      <p:nvPr/>
                    </p:nvSpPr>
                    <p:spPr>
                      <a:xfrm>
                        <a:off x="3291526" y="1722603"/>
                        <a:ext cx="679621" cy="407774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 w="38100">
                        <a:solidFill>
                          <a:srgbClr val="7030A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∞</m:t>
                              </m:r>
                            </m:oMath>
                          </m:oMathPara>
                        </a14:m>
                        <a:endParaRPr lang="en-US" b="0" dirty="0"/>
                      </a:p>
                    </p:txBody>
                  </p:sp>
                </mc:Choice>
                <mc:Fallback xmlns="">
                  <p:sp>
                    <p:nvSpPr>
                      <p:cNvPr id="58" name="Rectangle 57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291526" y="1722603"/>
                        <a:ext cx="679621" cy="407774"/>
                      </a:xfrm>
                      <a:prstGeom prst="rect">
                        <a:avLst/>
                      </a:prstGeom>
                      <a:blipFill rotWithShape="0">
                        <a:blip r:embed="rId9"/>
                        <a:stretch>
                          <a:fillRect/>
                        </a:stretch>
                      </a:blipFill>
                      <a:ln w="38100">
                        <a:solidFill>
                          <a:srgbClr val="7030A0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9" name="Rectangle 58"/>
                      <p:cNvSpPr/>
                      <p:nvPr/>
                    </p:nvSpPr>
                    <p:spPr>
                      <a:xfrm>
                        <a:off x="3978870" y="1722603"/>
                        <a:ext cx="679621" cy="407774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 w="38100">
                        <a:solidFill>
                          <a:srgbClr val="7030A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∞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59" name="Rectangle 58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978870" y="1722603"/>
                        <a:ext cx="679621" cy="407774"/>
                      </a:xfrm>
                      <a:prstGeom prst="rect">
                        <a:avLst/>
                      </a:prstGeom>
                      <a:blipFill rotWithShape="0">
                        <a:blip r:embed="rId9"/>
                        <a:stretch>
                          <a:fillRect/>
                        </a:stretch>
                      </a:blipFill>
                      <a:ln w="38100">
                        <a:solidFill>
                          <a:srgbClr val="7030A0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0" name="Rectangle 59"/>
                      <p:cNvSpPr/>
                      <p:nvPr/>
                    </p:nvSpPr>
                    <p:spPr>
                      <a:xfrm>
                        <a:off x="4658491" y="1722603"/>
                        <a:ext cx="679621" cy="407774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 w="38100">
                        <a:solidFill>
                          <a:srgbClr val="7030A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∞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60" name="Rectangle 59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658491" y="1722603"/>
                        <a:ext cx="679621" cy="407774"/>
                      </a:xfrm>
                      <a:prstGeom prst="rect">
                        <a:avLst/>
                      </a:prstGeom>
                      <a:blipFill rotWithShape="0">
                        <a:blip r:embed="rId10"/>
                        <a:stretch>
                          <a:fillRect/>
                        </a:stretch>
                      </a:blipFill>
                      <a:ln w="38100">
                        <a:solidFill>
                          <a:srgbClr val="7030A0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61" name="TextBox 60"/>
                  <p:cNvSpPr txBox="1"/>
                  <p:nvPr/>
                </p:nvSpPr>
                <p:spPr>
                  <a:xfrm>
                    <a:off x="2628044" y="1367323"/>
                    <a:ext cx="369671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Gates  Packard CS161 Union  Dish      </a:t>
                    </a:r>
                  </a:p>
                </p:txBody>
              </p:sp>
              <p:sp>
                <p:nvSpPr>
                  <p:cNvPr id="62" name="Rectangle 61"/>
                  <p:cNvSpPr/>
                  <p:nvPr/>
                </p:nvSpPr>
                <p:spPr>
                  <a:xfrm>
                    <a:off x="1951144" y="1695657"/>
                    <a:ext cx="575799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400" dirty="0"/>
                      <a:t>d</a:t>
                    </a:r>
                    <a:r>
                      <a:rPr lang="en-US" sz="2400" baseline="30000" dirty="0"/>
                      <a:t>(0)</a:t>
                    </a:r>
                    <a:endParaRPr lang="en-US" sz="2400" dirty="0"/>
                  </a:p>
                </p:txBody>
              </p:sp>
              <p:sp>
                <p:nvSpPr>
                  <p:cNvPr id="63" name="Rectangle 62"/>
                  <p:cNvSpPr/>
                  <p:nvPr/>
                </p:nvSpPr>
                <p:spPr>
                  <a:xfrm>
                    <a:off x="2593178" y="2312970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0</a:t>
                    </a:r>
                  </a:p>
                </p:txBody>
              </p:sp>
              <p:sp>
                <p:nvSpPr>
                  <p:cNvPr id="64" name="Rectangle 63"/>
                  <p:cNvSpPr/>
                  <p:nvPr/>
                </p:nvSpPr>
                <p:spPr>
                  <a:xfrm>
                    <a:off x="3280522" y="2312969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1"/>
                        </a:solidFill>
                      </a:rPr>
                      <a:t>1</a:t>
                    </a: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5" name="Rectangle 64"/>
                      <p:cNvSpPr/>
                      <p:nvPr/>
                    </p:nvSpPr>
                    <p:spPr>
                      <a:xfrm>
                        <a:off x="3967866" y="2312969"/>
                        <a:ext cx="679621" cy="407774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 w="38100">
                        <a:solidFill>
                          <a:srgbClr val="7030A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∞</m:t>
                              </m:r>
                            </m:oMath>
                          </m:oMathPara>
                        </a14:m>
                        <a:endParaRPr lang="en-US" dirty="0">
                          <a:solidFill>
                            <a:srgbClr val="CF6E6C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65" name="Rectangle 64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967866" y="2312969"/>
                        <a:ext cx="679621" cy="407774"/>
                      </a:xfrm>
                      <a:prstGeom prst="rect">
                        <a:avLst/>
                      </a:prstGeom>
                      <a:blipFill rotWithShape="0">
                        <a:blip r:embed="rId9"/>
                        <a:stretch>
                          <a:fillRect/>
                        </a:stretch>
                      </a:blipFill>
                      <a:ln w="38100">
                        <a:solidFill>
                          <a:srgbClr val="7030A0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6" name="Rectangle 65"/>
                      <p:cNvSpPr/>
                      <p:nvPr/>
                    </p:nvSpPr>
                    <p:spPr>
                      <a:xfrm>
                        <a:off x="4647487" y="2312969"/>
                        <a:ext cx="679621" cy="407774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 w="38100">
                        <a:solidFill>
                          <a:srgbClr val="7030A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∞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66" name="Rectangle 65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647487" y="2312969"/>
                        <a:ext cx="679621" cy="407774"/>
                      </a:xfrm>
                      <a:prstGeom prst="rect">
                        <a:avLst/>
                      </a:prstGeom>
                      <a:blipFill rotWithShape="0">
                        <a:blip r:embed="rId10"/>
                        <a:stretch>
                          <a:fillRect/>
                        </a:stretch>
                      </a:blipFill>
                      <a:ln w="38100">
                        <a:solidFill>
                          <a:srgbClr val="7030A0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68" name="Rectangle 67"/>
                  <p:cNvSpPr/>
                  <p:nvPr/>
                </p:nvSpPr>
                <p:spPr>
                  <a:xfrm>
                    <a:off x="1940140" y="2286023"/>
                    <a:ext cx="575799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400" dirty="0"/>
                      <a:t>d</a:t>
                    </a:r>
                    <a:r>
                      <a:rPr lang="en-US" sz="2400" baseline="30000" dirty="0"/>
                      <a:t>(1)</a:t>
                    </a:r>
                    <a:endParaRPr lang="en-US" sz="2400" dirty="0"/>
                  </a:p>
                </p:txBody>
              </p:sp>
              <p:sp>
                <p:nvSpPr>
                  <p:cNvPr id="69" name="Rectangle 68"/>
                  <p:cNvSpPr/>
                  <p:nvPr/>
                </p:nvSpPr>
                <p:spPr>
                  <a:xfrm>
                    <a:off x="2593178" y="2919927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0</a:t>
                    </a:r>
                  </a:p>
                </p:txBody>
              </p:sp>
              <p:sp>
                <p:nvSpPr>
                  <p:cNvPr id="70" name="Rectangle 69"/>
                  <p:cNvSpPr/>
                  <p:nvPr/>
                </p:nvSpPr>
                <p:spPr>
                  <a:xfrm>
                    <a:off x="3280522" y="2919926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1</a:t>
                    </a:r>
                  </a:p>
                </p:txBody>
              </p:sp>
              <p:sp>
                <p:nvSpPr>
                  <p:cNvPr id="71" name="Rectangle 70"/>
                  <p:cNvSpPr/>
                  <p:nvPr/>
                </p:nvSpPr>
                <p:spPr>
                  <a:xfrm>
                    <a:off x="3967866" y="2919926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1"/>
                        </a:solidFill>
                      </a:rPr>
                      <a:t>2</a:t>
                    </a:r>
                  </a:p>
                </p:txBody>
              </p:sp>
              <p:sp>
                <p:nvSpPr>
                  <p:cNvPr id="72" name="Rectangle 71"/>
                  <p:cNvSpPr/>
                  <p:nvPr/>
                </p:nvSpPr>
                <p:spPr>
                  <a:xfrm>
                    <a:off x="4647487" y="2919926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1"/>
                        </a:solidFill>
                      </a:rPr>
                      <a:t>45</a:t>
                    </a:r>
                  </a:p>
                </p:txBody>
              </p:sp>
              <p:sp>
                <p:nvSpPr>
                  <p:cNvPr id="74" name="Rectangle 73"/>
                  <p:cNvSpPr/>
                  <p:nvPr/>
                </p:nvSpPr>
                <p:spPr>
                  <a:xfrm>
                    <a:off x="1940140" y="2892980"/>
                    <a:ext cx="575799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400" dirty="0"/>
                      <a:t>d</a:t>
                    </a:r>
                    <a:r>
                      <a:rPr lang="en-US" sz="2400" baseline="30000" dirty="0"/>
                      <a:t>(2)</a:t>
                    </a:r>
                    <a:endParaRPr lang="en-US" sz="2400" dirty="0"/>
                  </a:p>
                </p:txBody>
              </p:sp>
            </p:grpSp>
            <p:sp>
              <p:nvSpPr>
                <p:cNvPr id="83" name="Rectangle 82"/>
                <p:cNvSpPr/>
                <p:nvPr/>
              </p:nvSpPr>
              <p:spPr>
                <a:xfrm>
                  <a:off x="3908655" y="3083294"/>
                  <a:ext cx="679621" cy="407774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3810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1"/>
                      </a:solidFill>
                    </a:rPr>
                    <a:t>23</a:t>
                  </a:r>
                </a:p>
              </p:txBody>
            </p:sp>
          </p:grpSp>
        </p:grpSp>
        <p:sp>
          <p:nvSpPr>
            <p:cNvPr id="67" name="Rectangle 66"/>
            <p:cNvSpPr/>
            <p:nvPr/>
          </p:nvSpPr>
          <p:spPr>
            <a:xfrm>
              <a:off x="1162119" y="3687363"/>
              <a:ext cx="679621" cy="40777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1849463" y="3687362"/>
              <a:ext cx="679621" cy="40777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2536807" y="3687362"/>
              <a:ext cx="679621" cy="40777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F6E6C"/>
                </a:solidFill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3216428" y="3687362"/>
              <a:ext cx="679621" cy="40777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F6E6C"/>
                </a:solidFill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509081" y="3660416"/>
              <a:ext cx="57579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/>
                <a:t>d</a:t>
              </a:r>
              <a:r>
                <a:rPr lang="en-US" sz="2400" baseline="30000" dirty="0"/>
                <a:t>(3)</a:t>
              </a:r>
              <a:endParaRPr lang="en-US" sz="2400" dirty="0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3891697" y="3692909"/>
              <a:ext cx="679621" cy="40777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9" name="Rectangle 78"/>
          <p:cNvSpPr/>
          <p:nvPr/>
        </p:nvSpPr>
        <p:spPr>
          <a:xfrm>
            <a:off x="1143442" y="4385360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1830786" y="4385359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2518130" y="4398302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3197751" y="4385359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490404" y="4358413"/>
            <a:ext cx="5757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d</a:t>
            </a:r>
            <a:r>
              <a:rPr lang="en-US" sz="2400" baseline="30000" dirty="0"/>
              <a:t>(4)</a:t>
            </a:r>
            <a:endParaRPr lang="en-US" sz="2400" dirty="0"/>
          </a:p>
        </p:txBody>
      </p:sp>
      <p:sp>
        <p:nvSpPr>
          <p:cNvPr id="87" name="Rectangle 86"/>
          <p:cNvSpPr/>
          <p:nvPr/>
        </p:nvSpPr>
        <p:spPr>
          <a:xfrm>
            <a:off x="3873020" y="4390906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8E48CD5D-A331-1C42-BF2C-32093C01A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13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35675660-8C47-9348-AC8E-4F6D7502EB7E}"/>
                  </a:ext>
                </a:extLst>
              </p:cNvPr>
              <p:cNvSpPr/>
              <p:nvPr/>
            </p:nvSpPr>
            <p:spPr>
              <a:xfrm>
                <a:off x="69871" y="5464419"/>
                <a:ext cx="7913141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charset="0"/>
                  <a:buChar char="•"/>
                </a:pPr>
                <a:r>
                  <a:rPr lang="en-US" sz="2000" b="1" dirty="0"/>
                  <a:t>For</a:t>
                </a:r>
                <a:r>
                  <a:rPr lang="en-US" sz="2000" dirty="0"/>
                  <a:t> </a:t>
                </a:r>
                <a:r>
                  <a:rPr lang="en-US" sz="2000" dirty="0" err="1"/>
                  <a:t>i</a:t>
                </a:r>
                <a:r>
                  <a:rPr lang="en-US" sz="2000" dirty="0"/>
                  <a:t>=0,</a:t>
                </a:r>
                <a:r>
                  <a:rPr lang="mr-IN" sz="2000" dirty="0"/>
                  <a:t>…</a:t>
                </a:r>
                <a:r>
                  <a:rPr lang="en-US" sz="2000" dirty="0"/>
                  <a:t>,n-2:</a:t>
                </a:r>
              </a:p>
              <a:p>
                <a:pPr marL="742950" lvl="1" indent="-285750">
                  <a:buFont typeface="Arial" charset="0"/>
                  <a:buChar char="•"/>
                </a:pPr>
                <a:r>
                  <a:rPr lang="en-US" sz="2000" b="1" dirty="0"/>
                  <a:t>For</a:t>
                </a:r>
                <a:r>
                  <a:rPr lang="en-US" sz="2000" dirty="0"/>
                  <a:t> v in V:</a:t>
                </a:r>
              </a:p>
              <a:p>
                <a:pPr marL="1200150" lvl="2" indent="-285750">
                  <a:buFont typeface="Arial" charset="0"/>
                  <a:buChar char="•"/>
                </a:pPr>
                <a:r>
                  <a:rPr lang="en-US" sz="2000" dirty="0">
                    <a:solidFill>
                      <a:schemeClr val="accent4"/>
                    </a:solidFill>
                  </a:rPr>
                  <a:t>d</a:t>
                </a:r>
                <a:r>
                  <a:rPr lang="en-US" sz="2000" baseline="30000" dirty="0">
                    <a:solidFill>
                      <a:schemeClr val="accent4"/>
                    </a:solidFill>
                  </a:rPr>
                  <a:t>(i+1)</a:t>
                </a:r>
                <a:r>
                  <a:rPr lang="en-US" sz="2000" dirty="0">
                    <a:solidFill>
                      <a:schemeClr val="accent4"/>
                    </a:solidFill>
                  </a:rPr>
                  <a:t>[v]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4"/>
                        </a:solidFill>
                        <a:latin typeface="Cambria Math" charset="0"/>
                      </a:rPr>
                      <m:t>← </m:t>
                    </m:r>
                  </m:oMath>
                </a14:m>
                <a:r>
                  <a:rPr lang="en-US" sz="2000" dirty="0">
                    <a:solidFill>
                      <a:schemeClr val="accent4"/>
                    </a:solidFill>
                  </a:rPr>
                  <a:t>min( d</a:t>
                </a:r>
                <a:r>
                  <a:rPr lang="en-US" sz="2000" baseline="30000" dirty="0">
                    <a:solidFill>
                      <a:schemeClr val="accent4"/>
                    </a:solidFill>
                  </a:rPr>
                  <a:t>(</a:t>
                </a:r>
                <a:r>
                  <a:rPr lang="en-US" sz="2000" baseline="30000" dirty="0" err="1">
                    <a:solidFill>
                      <a:schemeClr val="accent4"/>
                    </a:solidFill>
                  </a:rPr>
                  <a:t>i</a:t>
                </a:r>
                <a:r>
                  <a:rPr lang="en-US" sz="2000" baseline="30000" dirty="0">
                    <a:solidFill>
                      <a:schemeClr val="accent4"/>
                    </a:solidFill>
                  </a:rPr>
                  <a:t>)</a:t>
                </a:r>
                <a:r>
                  <a:rPr lang="en-US" sz="2000" dirty="0">
                    <a:solidFill>
                      <a:schemeClr val="accent4"/>
                    </a:solidFill>
                  </a:rPr>
                  <a:t>[v] , d</a:t>
                </a:r>
                <a:r>
                  <a:rPr lang="en-US" sz="2000" baseline="30000" dirty="0">
                    <a:solidFill>
                      <a:schemeClr val="accent4"/>
                    </a:solidFill>
                  </a:rPr>
                  <a:t>(</a:t>
                </a:r>
                <a:r>
                  <a:rPr lang="en-US" sz="2000" baseline="30000" dirty="0" err="1">
                    <a:solidFill>
                      <a:schemeClr val="accent4"/>
                    </a:solidFill>
                  </a:rPr>
                  <a:t>i</a:t>
                </a:r>
                <a:r>
                  <a:rPr lang="en-US" sz="2000" baseline="30000" dirty="0">
                    <a:solidFill>
                      <a:schemeClr val="accent4"/>
                    </a:solidFill>
                  </a:rPr>
                  <a:t>)</a:t>
                </a:r>
                <a:r>
                  <a:rPr lang="en-US" sz="2000" dirty="0">
                    <a:solidFill>
                      <a:schemeClr val="accent4"/>
                    </a:solidFill>
                  </a:rPr>
                  <a:t>[u] + w(</a:t>
                </a:r>
                <a:r>
                  <a:rPr lang="en-US" sz="2000" dirty="0" err="1">
                    <a:solidFill>
                      <a:schemeClr val="accent4"/>
                    </a:solidFill>
                  </a:rPr>
                  <a:t>u,v</a:t>
                </a:r>
                <a:r>
                  <a:rPr lang="en-US" sz="2000" dirty="0">
                    <a:solidFill>
                      <a:schemeClr val="accent4"/>
                    </a:solidFill>
                  </a:rPr>
                  <a:t>) )</a:t>
                </a:r>
              </a:p>
              <a:p>
                <a:pPr lvl="2"/>
                <a:r>
                  <a:rPr lang="en-US" sz="2000" dirty="0">
                    <a:solidFill>
                      <a:schemeClr val="accent4"/>
                    </a:solidFill>
                  </a:rPr>
                  <a:t>     where we are also taking the min over all u in </a:t>
                </a:r>
                <a:r>
                  <a:rPr lang="en-US" sz="2000" dirty="0" err="1">
                    <a:solidFill>
                      <a:schemeClr val="accent4"/>
                    </a:solidFill>
                  </a:rPr>
                  <a:t>v.inNeighbors</a:t>
                </a:r>
                <a:endParaRPr lang="en-US" sz="2000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35675660-8C47-9348-AC8E-4F6D7502EB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71" y="5464419"/>
                <a:ext cx="7913141" cy="1323439"/>
              </a:xfrm>
              <a:prstGeom prst="rect">
                <a:avLst/>
              </a:prstGeom>
              <a:blipFill>
                <a:blip r:embed="rId11"/>
                <a:stretch>
                  <a:fillRect l="-641" t="-1905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0833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506" y="262180"/>
            <a:ext cx="7886700" cy="818860"/>
          </a:xfrm>
        </p:spPr>
        <p:txBody>
          <a:bodyPr/>
          <a:lstStyle/>
          <a:p>
            <a:r>
              <a:rPr lang="en-US" dirty="0"/>
              <a:t>Bellman-Ford</a:t>
            </a:r>
          </a:p>
        </p:txBody>
      </p:sp>
      <p:cxnSp>
        <p:nvCxnSpPr>
          <p:cNvPr id="4" name="Straight Connector 3"/>
          <p:cNvCxnSpPr>
            <a:stCxn id="6" idx="4"/>
            <a:endCxn id="9" idx="0"/>
          </p:cNvCxnSpPr>
          <p:nvPr/>
        </p:nvCxnSpPr>
        <p:spPr>
          <a:xfrm flipH="1">
            <a:off x="6867261" y="1066933"/>
            <a:ext cx="1029196" cy="1765791"/>
          </a:xfrm>
          <a:prstGeom prst="line">
            <a:avLst/>
          </a:prstGeom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7" idx="4"/>
            <a:endCxn id="8" idx="7"/>
          </p:cNvCxnSpPr>
          <p:nvPr/>
        </p:nvCxnSpPr>
        <p:spPr>
          <a:xfrm flipH="1">
            <a:off x="7940556" y="4817510"/>
            <a:ext cx="338650" cy="1108321"/>
          </a:xfrm>
          <a:prstGeom prst="line">
            <a:avLst/>
          </a:prstGeom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7071219" y="326358"/>
            <a:ext cx="1650476" cy="74057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Gates</a:t>
            </a:r>
          </a:p>
        </p:txBody>
      </p:sp>
      <p:sp>
        <p:nvSpPr>
          <p:cNvPr id="7" name="Oval 6"/>
          <p:cNvSpPr/>
          <p:nvPr/>
        </p:nvSpPr>
        <p:spPr>
          <a:xfrm>
            <a:off x="7717503" y="4214985"/>
            <a:ext cx="1123406" cy="6025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Union</a:t>
            </a:r>
          </a:p>
        </p:txBody>
      </p:sp>
      <p:sp>
        <p:nvSpPr>
          <p:cNvPr id="8" name="Oval 7"/>
          <p:cNvSpPr/>
          <p:nvPr/>
        </p:nvSpPr>
        <p:spPr>
          <a:xfrm>
            <a:off x="6981669" y="5837593"/>
            <a:ext cx="1123406" cy="6025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Dish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191150" y="2832724"/>
            <a:ext cx="1352222" cy="4955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Packard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" name="Straight Connector 9"/>
          <p:cNvCxnSpPr>
            <a:stCxn id="20" idx="3"/>
          </p:cNvCxnSpPr>
          <p:nvPr/>
        </p:nvCxnSpPr>
        <p:spPr>
          <a:xfrm flipH="1">
            <a:off x="6867261" y="1921820"/>
            <a:ext cx="1324356" cy="910904"/>
          </a:xfrm>
          <a:prstGeom prst="line">
            <a:avLst/>
          </a:prstGeom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 rot="20572491">
            <a:off x="5921523" y="896500"/>
            <a:ext cx="1961955" cy="5074500"/>
          </a:xfrm>
          <a:custGeom>
            <a:avLst/>
            <a:gdLst>
              <a:gd name="connsiteX0" fmla="*/ 337885 w 2106725"/>
              <a:gd name="connsiteY0" fmla="*/ 3657600 h 3657600"/>
              <a:gd name="connsiteX1" fmla="*/ 8102 w 2106725"/>
              <a:gd name="connsiteY1" fmla="*/ 2083632 h 3657600"/>
              <a:gd name="connsiteX2" fmla="*/ 637689 w 2106725"/>
              <a:gd name="connsiteY2" fmla="*/ 434714 h 3657600"/>
              <a:gd name="connsiteX3" fmla="*/ 2106725 w 2106725"/>
              <a:gd name="connsiteY3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6725" h="3657600">
                <a:moveTo>
                  <a:pt x="337885" y="3657600"/>
                </a:moveTo>
                <a:cubicBezTo>
                  <a:pt x="148010" y="3139190"/>
                  <a:pt x="-41865" y="2620780"/>
                  <a:pt x="8102" y="2083632"/>
                </a:cubicBezTo>
                <a:cubicBezTo>
                  <a:pt x="58069" y="1546484"/>
                  <a:pt x="287919" y="781986"/>
                  <a:pt x="637689" y="434714"/>
                </a:cubicBezTo>
                <a:cubicBezTo>
                  <a:pt x="987459" y="87442"/>
                  <a:pt x="2106725" y="0"/>
                  <a:pt x="2106725" y="0"/>
                </a:cubicBezTo>
              </a:path>
            </a:pathLst>
          </a:custGeom>
          <a:noFill/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504222" y="2309001"/>
            <a:ext cx="426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82035" y="1355443"/>
            <a:ext cx="800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408512" y="3150795"/>
            <a:ext cx="864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85122" y="4705591"/>
            <a:ext cx="1144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accent5"/>
                </a:solidFill>
              </a:rPr>
              <a:t>25</a:t>
            </a:r>
            <a:endParaRPr lang="en-US" sz="2400" b="1" dirty="0">
              <a:solidFill>
                <a:schemeClr val="accent5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22425" y="5150622"/>
            <a:ext cx="577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20</a:t>
            </a:r>
          </a:p>
        </p:txBody>
      </p:sp>
      <p:cxnSp>
        <p:nvCxnSpPr>
          <p:cNvPr id="18" name="Straight Connector 17"/>
          <p:cNvCxnSpPr>
            <a:endCxn id="8" idx="0"/>
          </p:cNvCxnSpPr>
          <p:nvPr/>
        </p:nvCxnSpPr>
        <p:spPr>
          <a:xfrm>
            <a:off x="6867262" y="3328249"/>
            <a:ext cx="676110" cy="2509344"/>
          </a:xfrm>
          <a:prstGeom prst="line">
            <a:avLst/>
          </a:prstGeom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112058" y="3912701"/>
            <a:ext cx="1139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22</a:t>
            </a:r>
          </a:p>
        </p:txBody>
      </p:sp>
      <p:sp>
        <p:nvSpPr>
          <p:cNvPr id="20" name="Oval 19"/>
          <p:cNvSpPr/>
          <p:nvPr/>
        </p:nvSpPr>
        <p:spPr>
          <a:xfrm>
            <a:off x="8028214" y="1595687"/>
            <a:ext cx="1115786" cy="38208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CS161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6" name="Straight Connector 25"/>
          <p:cNvCxnSpPr>
            <a:stCxn id="7" idx="0"/>
            <a:endCxn id="20" idx="4"/>
          </p:cNvCxnSpPr>
          <p:nvPr/>
        </p:nvCxnSpPr>
        <p:spPr>
          <a:xfrm flipV="1">
            <a:off x="8279206" y="1977776"/>
            <a:ext cx="306901" cy="2237209"/>
          </a:xfrm>
          <a:prstGeom prst="line">
            <a:avLst/>
          </a:prstGeom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24852" y="1132605"/>
            <a:ext cx="35076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How far is a node from Gates?</a:t>
            </a:r>
          </a:p>
        </p:txBody>
      </p:sp>
      <p:sp>
        <p:nvSpPr>
          <p:cNvPr id="41" name="Rectangle 40"/>
          <p:cNvSpPr/>
          <p:nvPr/>
        </p:nvSpPr>
        <p:spPr>
          <a:xfrm>
            <a:off x="8256551" y="416699"/>
            <a:ext cx="551611" cy="53107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476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7030A0"/>
                </a:solidFill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8515351" y="1157275"/>
                <a:ext cx="628650" cy="51218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4762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2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5351" y="1157275"/>
                <a:ext cx="628650" cy="51218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47625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8392772" y="3873175"/>
                <a:ext cx="523255" cy="51218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4762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6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2772" y="3873175"/>
                <a:ext cx="523255" cy="51218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47625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7914404" y="6107351"/>
                <a:ext cx="600946" cy="50422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4762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23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4404" y="6107351"/>
                <a:ext cx="600946" cy="50422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47625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6198194" y="3211227"/>
                <a:ext cx="616440" cy="51218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4762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8194" y="3211227"/>
                <a:ext cx="616440" cy="51218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47625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/>
          <p:cNvGrpSpPr/>
          <p:nvPr/>
        </p:nvGrpSpPr>
        <p:grpSpPr>
          <a:xfrm>
            <a:off x="509081" y="1525144"/>
            <a:ext cx="4401580" cy="2596937"/>
            <a:chOff x="509081" y="1525144"/>
            <a:chExt cx="4401580" cy="2596937"/>
          </a:xfrm>
        </p:grpSpPr>
        <p:grpSp>
          <p:nvGrpSpPr>
            <p:cNvPr id="24" name="Group 23"/>
            <p:cNvGrpSpPr/>
            <p:nvPr/>
          </p:nvGrpSpPr>
          <p:grpSpPr>
            <a:xfrm>
              <a:off x="526039" y="1525144"/>
              <a:ext cx="4384622" cy="1987322"/>
              <a:chOff x="526039" y="1525144"/>
              <a:chExt cx="4384622" cy="198732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1" name="Rectangle 80"/>
                  <p:cNvSpPr/>
                  <p:nvPr/>
                </p:nvSpPr>
                <p:spPr>
                  <a:xfrm>
                    <a:off x="3924812" y="1888537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∞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1" name="Rectangle 8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24812" y="1888537"/>
                    <a:ext cx="679621" cy="407774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  <a:ln w="38100">
                    <a:solidFill>
                      <a:srgbClr val="7030A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2" name="Rectangle 81"/>
              <p:cNvSpPr/>
              <p:nvPr/>
            </p:nvSpPr>
            <p:spPr>
              <a:xfrm>
                <a:off x="3926028" y="2457267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25</a:t>
                </a:r>
              </a:p>
            </p:txBody>
          </p:sp>
          <p:grpSp>
            <p:nvGrpSpPr>
              <p:cNvPr id="23" name="Group 22"/>
              <p:cNvGrpSpPr/>
              <p:nvPr/>
            </p:nvGrpSpPr>
            <p:grpSpPr>
              <a:xfrm>
                <a:off x="526039" y="1525144"/>
                <a:ext cx="4384622" cy="1987322"/>
                <a:chOff x="526039" y="1525144"/>
                <a:chExt cx="4384622" cy="1987322"/>
              </a:xfrm>
            </p:grpSpPr>
            <p:grpSp>
              <p:nvGrpSpPr>
                <p:cNvPr id="11" name="Group 10"/>
                <p:cNvGrpSpPr/>
                <p:nvPr/>
              </p:nvGrpSpPr>
              <p:grpSpPr>
                <a:xfrm>
                  <a:off x="526039" y="1525144"/>
                  <a:ext cx="4384622" cy="1987322"/>
                  <a:chOff x="1940140" y="1367323"/>
                  <a:chExt cx="4384622" cy="1987322"/>
                </a:xfrm>
              </p:grpSpPr>
              <p:sp>
                <p:nvSpPr>
                  <p:cNvPr id="49" name="Rectangle 48"/>
                  <p:cNvSpPr/>
                  <p:nvPr/>
                </p:nvSpPr>
                <p:spPr>
                  <a:xfrm>
                    <a:off x="2604182" y="1722604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0</a:t>
                    </a: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8" name="Rectangle 57"/>
                      <p:cNvSpPr/>
                      <p:nvPr/>
                    </p:nvSpPr>
                    <p:spPr>
                      <a:xfrm>
                        <a:off x="3291526" y="1722603"/>
                        <a:ext cx="679621" cy="407774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 w="38100">
                        <a:solidFill>
                          <a:srgbClr val="7030A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∞</m:t>
                              </m:r>
                            </m:oMath>
                          </m:oMathPara>
                        </a14:m>
                        <a:endParaRPr lang="en-US" b="0" dirty="0"/>
                      </a:p>
                    </p:txBody>
                  </p:sp>
                </mc:Choice>
                <mc:Fallback xmlns="">
                  <p:sp>
                    <p:nvSpPr>
                      <p:cNvPr id="58" name="Rectangle 57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291526" y="1722603"/>
                        <a:ext cx="679621" cy="407774"/>
                      </a:xfrm>
                      <a:prstGeom prst="rect">
                        <a:avLst/>
                      </a:prstGeom>
                      <a:blipFill rotWithShape="0">
                        <a:blip r:embed="rId9"/>
                        <a:stretch>
                          <a:fillRect/>
                        </a:stretch>
                      </a:blipFill>
                      <a:ln w="38100">
                        <a:solidFill>
                          <a:srgbClr val="7030A0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9" name="Rectangle 58"/>
                      <p:cNvSpPr/>
                      <p:nvPr/>
                    </p:nvSpPr>
                    <p:spPr>
                      <a:xfrm>
                        <a:off x="3978870" y="1722603"/>
                        <a:ext cx="679621" cy="407774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 w="38100">
                        <a:solidFill>
                          <a:srgbClr val="7030A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∞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59" name="Rectangle 58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978870" y="1722603"/>
                        <a:ext cx="679621" cy="407774"/>
                      </a:xfrm>
                      <a:prstGeom prst="rect">
                        <a:avLst/>
                      </a:prstGeom>
                      <a:blipFill rotWithShape="0">
                        <a:blip r:embed="rId9"/>
                        <a:stretch>
                          <a:fillRect/>
                        </a:stretch>
                      </a:blipFill>
                      <a:ln w="38100">
                        <a:solidFill>
                          <a:srgbClr val="7030A0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0" name="Rectangle 59"/>
                      <p:cNvSpPr/>
                      <p:nvPr/>
                    </p:nvSpPr>
                    <p:spPr>
                      <a:xfrm>
                        <a:off x="4658491" y="1722603"/>
                        <a:ext cx="679621" cy="407774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 w="38100">
                        <a:solidFill>
                          <a:srgbClr val="7030A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∞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60" name="Rectangle 59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658491" y="1722603"/>
                        <a:ext cx="679621" cy="407774"/>
                      </a:xfrm>
                      <a:prstGeom prst="rect">
                        <a:avLst/>
                      </a:prstGeom>
                      <a:blipFill rotWithShape="0">
                        <a:blip r:embed="rId10"/>
                        <a:stretch>
                          <a:fillRect/>
                        </a:stretch>
                      </a:blipFill>
                      <a:ln w="38100">
                        <a:solidFill>
                          <a:srgbClr val="7030A0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61" name="TextBox 60"/>
                  <p:cNvSpPr txBox="1"/>
                  <p:nvPr/>
                </p:nvSpPr>
                <p:spPr>
                  <a:xfrm>
                    <a:off x="2628044" y="1367323"/>
                    <a:ext cx="369671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Gates  Packard CS161 Union  Dish      </a:t>
                    </a:r>
                  </a:p>
                </p:txBody>
              </p:sp>
              <p:sp>
                <p:nvSpPr>
                  <p:cNvPr id="62" name="Rectangle 61"/>
                  <p:cNvSpPr/>
                  <p:nvPr/>
                </p:nvSpPr>
                <p:spPr>
                  <a:xfrm>
                    <a:off x="1951144" y="1695657"/>
                    <a:ext cx="575799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400" dirty="0"/>
                      <a:t>d</a:t>
                    </a:r>
                    <a:r>
                      <a:rPr lang="en-US" sz="2400" baseline="30000" dirty="0"/>
                      <a:t>(0)</a:t>
                    </a:r>
                    <a:endParaRPr lang="en-US" sz="2400" dirty="0"/>
                  </a:p>
                </p:txBody>
              </p:sp>
              <p:sp>
                <p:nvSpPr>
                  <p:cNvPr id="63" name="Rectangle 62"/>
                  <p:cNvSpPr/>
                  <p:nvPr/>
                </p:nvSpPr>
                <p:spPr>
                  <a:xfrm>
                    <a:off x="2593178" y="2312970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0</a:t>
                    </a:r>
                  </a:p>
                </p:txBody>
              </p:sp>
              <p:sp>
                <p:nvSpPr>
                  <p:cNvPr id="64" name="Rectangle 63"/>
                  <p:cNvSpPr/>
                  <p:nvPr/>
                </p:nvSpPr>
                <p:spPr>
                  <a:xfrm>
                    <a:off x="3280522" y="2312969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1"/>
                        </a:solidFill>
                      </a:rPr>
                      <a:t>1</a:t>
                    </a: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5" name="Rectangle 64"/>
                      <p:cNvSpPr/>
                      <p:nvPr/>
                    </p:nvSpPr>
                    <p:spPr>
                      <a:xfrm>
                        <a:off x="3967866" y="2312969"/>
                        <a:ext cx="679621" cy="407774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 w="38100">
                        <a:solidFill>
                          <a:srgbClr val="7030A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∞</m:t>
                              </m:r>
                            </m:oMath>
                          </m:oMathPara>
                        </a14:m>
                        <a:endParaRPr lang="en-US" dirty="0">
                          <a:solidFill>
                            <a:srgbClr val="CF6E6C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65" name="Rectangle 64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967866" y="2312969"/>
                        <a:ext cx="679621" cy="407774"/>
                      </a:xfrm>
                      <a:prstGeom prst="rect">
                        <a:avLst/>
                      </a:prstGeom>
                      <a:blipFill rotWithShape="0">
                        <a:blip r:embed="rId9"/>
                        <a:stretch>
                          <a:fillRect/>
                        </a:stretch>
                      </a:blipFill>
                      <a:ln w="38100">
                        <a:solidFill>
                          <a:srgbClr val="7030A0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6" name="Rectangle 65"/>
                      <p:cNvSpPr/>
                      <p:nvPr/>
                    </p:nvSpPr>
                    <p:spPr>
                      <a:xfrm>
                        <a:off x="4647487" y="2312969"/>
                        <a:ext cx="679621" cy="407774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 w="38100">
                        <a:solidFill>
                          <a:srgbClr val="7030A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∞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66" name="Rectangle 65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647487" y="2312969"/>
                        <a:ext cx="679621" cy="407774"/>
                      </a:xfrm>
                      <a:prstGeom prst="rect">
                        <a:avLst/>
                      </a:prstGeom>
                      <a:blipFill rotWithShape="0">
                        <a:blip r:embed="rId10"/>
                        <a:stretch>
                          <a:fillRect/>
                        </a:stretch>
                      </a:blipFill>
                      <a:ln w="38100">
                        <a:solidFill>
                          <a:srgbClr val="7030A0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68" name="Rectangle 67"/>
                  <p:cNvSpPr/>
                  <p:nvPr/>
                </p:nvSpPr>
                <p:spPr>
                  <a:xfrm>
                    <a:off x="1940140" y="2286023"/>
                    <a:ext cx="575799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400" dirty="0"/>
                      <a:t>d</a:t>
                    </a:r>
                    <a:r>
                      <a:rPr lang="en-US" sz="2400" baseline="30000" dirty="0"/>
                      <a:t>(1)</a:t>
                    </a:r>
                    <a:endParaRPr lang="en-US" sz="2400" dirty="0"/>
                  </a:p>
                </p:txBody>
              </p:sp>
              <p:sp>
                <p:nvSpPr>
                  <p:cNvPr id="69" name="Rectangle 68"/>
                  <p:cNvSpPr/>
                  <p:nvPr/>
                </p:nvSpPr>
                <p:spPr>
                  <a:xfrm>
                    <a:off x="2593178" y="2919927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0</a:t>
                    </a:r>
                  </a:p>
                </p:txBody>
              </p:sp>
              <p:sp>
                <p:nvSpPr>
                  <p:cNvPr id="70" name="Rectangle 69"/>
                  <p:cNvSpPr/>
                  <p:nvPr/>
                </p:nvSpPr>
                <p:spPr>
                  <a:xfrm>
                    <a:off x="3280522" y="2919926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1</a:t>
                    </a:r>
                  </a:p>
                </p:txBody>
              </p:sp>
              <p:sp>
                <p:nvSpPr>
                  <p:cNvPr id="71" name="Rectangle 70"/>
                  <p:cNvSpPr/>
                  <p:nvPr/>
                </p:nvSpPr>
                <p:spPr>
                  <a:xfrm>
                    <a:off x="3967866" y="2919926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1"/>
                        </a:solidFill>
                      </a:rPr>
                      <a:t>2</a:t>
                    </a:r>
                  </a:p>
                </p:txBody>
              </p:sp>
              <p:sp>
                <p:nvSpPr>
                  <p:cNvPr id="72" name="Rectangle 71"/>
                  <p:cNvSpPr/>
                  <p:nvPr/>
                </p:nvSpPr>
                <p:spPr>
                  <a:xfrm>
                    <a:off x="4647487" y="2919926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1"/>
                        </a:solidFill>
                      </a:rPr>
                      <a:t>45</a:t>
                    </a:r>
                  </a:p>
                </p:txBody>
              </p:sp>
              <p:sp>
                <p:nvSpPr>
                  <p:cNvPr id="74" name="Rectangle 73"/>
                  <p:cNvSpPr/>
                  <p:nvPr/>
                </p:nvSpPr>
                <p:spPr>
                  <a:xfrm>
                    <a:off x="1940140" y="2892980"/>
                    <a:ext cx="575799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400" dirty="0"/>
                      <a:t>d</a:t>
                    </a:r>
                    <a:r>
                      <a:rPr lang="en-US" sz="2400" baseline="30000" dirty="0"/>
                      <a:t>(2)</a:t>
                    </a:r>
                    <a:endParaRPr lang="en-US" sz="2400" dirty="0"/>
                  </a:p>
                </p:txBody>
              </p:sp>
            </p:grpSp>
            <p:sp>
              <p:nvSpPr>
                <p:cNvPr id="83" name="Rectangle 82"/>
                <p:cNvSpPr/>
                <p:nvPr/>
              </p:nvSpPr>
              <p:spPr>
                <a:xfrm>
                  <a:off x="3908655" y="3083294"/>
                  <a:ext cx="679621" cy="407774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3810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1"/>
                      </a:solidFill>
                    </a:rPr>
                    <a:t>23</a:t>
                  </a:r>
                </a:p>
              </p:txBody>
            </p:sp>
          </p:grpSp>
        </p:grpSp>
        <p:sp>
          <p:nvSpPr>
            <p:cNvPr id="67" name="Rectangle 66"/>
            <p:cNvSpPr/>
            <p:nvPr/>
          </p:nvSpPr>
          <p:spPr>
            <a:xfrm>
              <a:off x="1162119" y="3687363"/>
              <a:ext cx="679621" cy="40777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1849463" y="3687362"/>
              <a:ext cx="679621" cy="40777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2536807" y="3687362"/>
              <a:ext cx="679621" cy="40777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3216428" y="3687362"/>
              <a:ext cx="679621" cy="40777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509081" y="3660416"/>
              <a:ext cx="57579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/>
                <a:t>d</a:t>
              </a:r>
              <a:r>
                <a:rPr lang="en-US" sz="2400" baseline="30000" dirty="0"/>
                <a:t>(3)</a:t>
              </a:r>
              <a:endParaRPr lang="en-US" sz="2400" dirty="0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3891697" y="3692909"/>
              <a:ext cx="679621" cy="40777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23</a:t>
              </a:r>
            </a:p>
          </p:txBody>
        </p:sp>
      </p:grpSp>
      <p:sp>
        <p:nvSpPr>
          <p:cNvPr id="79" name="Rectangle 78"/>
          <p:cNvSpPr/>
          <p:nvPr/>
        </p:nvSpPr>
        <p:spPr>
          <a:xfrm>
            <a:off x="1143442" y="4385360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1830786" y="4385359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2518130" y="4352983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3197751" y="4385359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490404" y="4358413"/>
            <a:ext cx="5757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d</a:t>
            </a:r>
            <a:r>
              <a:rPr lang="en-US" sz="2400" baseline="30000" dirty="0"/>
              <a:t>(4)</a:t>
            </a:r>
            <a:endParaRPr lang="en-US" sz="2400" dirty="0"/>
          </a:p>
        </p:txBody>
      </p:sp>
      <p:sp>
        <p:nvSpPr>
          <p:cNvPr id="87" name="Rectangle 86"/>
          <p:cNvSpPr/>
          <p:nvPr/>
        </p:nvSpPr>
        <p:spPr>
          <a:xfrm>
            <a:off x="3873020" y="4390906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06C48691-CB4D-EE46-AA9B-EFAE63A92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14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522519AC-78C3-8449-A2FB-F627166D9379}"/>
                  </a:ext>
                </a:extLst>
              </p:cNvPr>
              <p:cNvSpPr/>
              <p:nvPr/>
            </p:nvSpPr>
            <p:spPr>
              <a:xfrm>
                <a:off x="69871" y="5464419"/>
                <a:ext cx="7913141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charset="0"/>
                  <a:buChar char="•"/>
                </a:pPr>
                <a:r>
                  <a:rPr lang="en-US" sz="2000" b="1" dirty="0"/>
                  <a:t>For</a:t>
                </a:r>
                <a:r>
                  <a:rPr lang="en-US" sz="2000" dirty="0"/>
                  <a:t> </a:t>
                </a:r>
                <a:r>
                  <a:rPr lang="en-US" sz="2000" dirty="0" err="1"/>
                  <a:t>i</a:t>
                </a:r>
                <a:r>
                  <a:rPr lang="en-US" sz="2000" dirty="0"/>
                  <a:t>=0,</a:t>
                </a:r>
                <a:r>
                  <a:rPr lang="mr-IN" sz="2000" dirty="0"/>
                  <a:t>…</a:t>
                </a:r>
                <a:r>
                  <a:rPr lang="en-US" sz="2000" dirty="0"/>
                  <a:t>,n-2:</a:t>
                </a:r>
              </a:p>
              <a:p>
                <a:pPr marL="742950" lvl="1" indent="-285750">
                  <a:buFont typeface="Arial" charset="0"/>
                  <a:buChar char="•"/>
                </a:pPr>
                <a:r>
                  <a:rPr lang="en-US" sz="2000" b="1" dirty="0"/>
                  <a:t>For</a:t>
                </a:r>
                <a:r>
                  <a:rPr lang="en-US" sz="2000" dirty="0"/>
                  <a:t> v in V:</a:t>
                </a:r>
              </a:p>
              <a:p>
                <a:pPr marL="1200150" lvl="2" indent="-285750">
                  <a:buFont typeface="Arial" charset="0"/>
                  <a:buChar char="•"/>
                </a:pPr>
                <a:r>
                  <a:rPr lang="en-US" sz="2000" dirty="0">
                    <a:solidFill>
                      <a:schemeClr val="accent4"/>
                    </a:solidFill>
                  </a:rPr>
                  <a:t>d</a:t>
                </a:r>
                <a:r>
                  <a:rPr lang="en-US" sz="2000" baseline="30000" dirty="0">
                    <a:solidFill>
                      <a:schemeClr val="accent4"/>
                    </a:solidFill>
                  </a:rPr>
                  <a:t>(i+1)</a:t>
                </a:r>
                <a:r>
                  <a:rPr lang="en-US" sz="2000" dirty="0">
                    <a:solidFill>
                      <a:schemeClr val="accent4"/>
                    </a:solidFill>
                  </a:rPr>
                  <a:t>[v]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4"/>
                        </a:solidFill>
                        <a:latin typeface="Cambria Math" charset="0"/>
                      </a:rPr>
                      <m:t>← </m:t>
                    </m:r>
                  </m:oMath>
                </a14:m>
                <a:r>
                  <a:rPr lang="en-US" sz="2000" dirty="0">
                    <a:solidFill>
                      <a:schemeClr val="accent4"/>
                    </a:solidFill>
                  </a:rPr>
                  <a:t>min( d</a:t>
                </a:r>
                <a:r>
                  <a:rPr lang="en-US" sz="2000" baseline="30000" dirty="0">
                    <a:solidFill>
                      <a:schemeClr val="accent4"/>
                    </a:solidFill>
                  </a:rPr>
                  <a:t>(</a:t>
                </a:r>
                <a:r>
                  <a:rPr lang="en-US" sz="2000" baseline="30000" dirty="0" err="1">
                    <a:solidFill>
                      <a:schemeClr val="accent4"/>
                    </a:solidFill>
                  </a:rPr>
                  <a:t>i</a:t>
                </a:r>
                <a:r>
                  <a:rPr lang="en-US" sz="2000" baseline="30000" dirty="0">
                    <a:solidFill>
                      <a:schemeClr val="accent4"/>
                    </a:solidFill>
                  </a:rPr>
                  <a:t>)</a:t>
                </a:r>
                <a:r>
                  <a:rPr lang="en-US" sz="2000" dirty="0">
                    <a:solidFill>
                      <a:schemeClr val="accent4"/>
                    </a:solidFill>
                  </a:rPr>
                  <a:t>[v] , d</a:t>
                </a:r>
                <a:r>
                  <a:rPr lang="en-US" sz="2000" baseline="30000" dirty="0">
                    <a:solidFill>
                      <a:schemeClr val="accent4"/>
                    </a:solidFill>
                  </a:rPr>
                  <a:t>(</a:t>
                </a:r>
                <a:r>
                  <a:rPr lang="en-US" sz="2000" baseline="30000" dirty="0" err="1">
                    <a:solidFill>
                      <a:schemeClr val="accent4"/>
                    </a:solidFill>
                  </a:rPr>
                  <a:t>i</a:t>
                </a:r>
                <a:r>
                  <a:rPr lang="en-US" sz="2000" baseline="30000" dirty="0">
                    <a:solidFill>
                      <a:schemeClr val="accent4"/>
                    </a:solidFill>
                  </a:rPr>
                  <a:t>)</a:t>
                </a:r>
                <a:r>
                  <a:rPr lang="en-US" sz="2000" dirty="0">
                    <a:solidFill>
                      <a:schemeClr val="accent4"/>
                    </a:solidFill>
                  </a:rPr>
                  <a:t>[u] + w(</a:t>
                </a:r>
                <a:r>
                  <a:rPr lang="en-US" sz="2000" dirty="0" err="1">
                    <a:solidFill>
                      <a:schemeClr val="accent4"/>
                    </a:solidFill>
                  </a:rPr>
                  <a:t>u,v</a:t>
                </a:r>
                <a:r>
                  <a:rPr lang="en-US" sz="2000" dirty="0">
                    <a:solidFill>
                      <a:schemeClr val="accent4"/>
                    </a:solidFill>
                  </a:rPr>
                  <a:t>) )</a:t>
                </a:r>
              </a:p>
              <a:p>
                <a:pPr lvl="2"/>
                <a:r>
                  <a:rPr lang="en-US" sz="2000" dirty="0">
                    <a:solidFill>
                      <a:schemeClr val="accent4"/>
                    </a:solidFill>
                  </a:rPr>
                  <a:t>     where we are also taking the min over all u in </a:t>
                </a:r>
                <a:r>
                  <a:rPr lang="en-US" sz="2000" dirty="0" err="1">
                    <a:solidFill>
                      <a:schemeClr val="accent4"/>
                    </a:solidFill>
                  </a:rPr>
                  <a:t>v.inNeighbors</a:t>
                </a:r>
                <a:endParaRPr lang="en-US" sz="2000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522519AC-78C3-8449-A2FB-F627166D93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71" y="5464419"/>
                <a:ext cx="7913141" cy="1323439"/>
              </a:xfrm>
              <a:prstGeom prst="rect">
                <a:avLst/>
              </a:prstGeom>
              <a:blipFill>
                <a:blip r:embed="rId11"/>
                <a:stretch>
                  <a:fillRect l="-641" t="-1905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57873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506" y="262180"/>
            <a:ext cx="7886700" cy="818860"/>
          </a:xfrm>
        </p:spPr>
        <p:txBody>
          <a:bodyPr/>
          <a:lstStyle/>
          <a:p>
            <a:r>
              <a:rPr lang="en-US" dirty="0"/>
              <a:t>Bellman-Ford</a:t>
            </a:r>
          </a:p>
        </p:txBody>
      </p:sp>
      <p:cxnSp>
        <p:nvCxnSpPr>
          <p:cNvPr id="4" name="Straight Connector 3"/>
          <p:cNvCxnSpPr>
            <a:stCxn id="6" idx="4"/>
            <a:endCxn id="9" idx="0"/>
          </p:cNvCxnSpPr>
          <p:nvPr/>
        </p:nvCxnSpPr>
        <p:spPr>
          <a:xfrm flipH="1">
            <a:off x="6867261" y="1066933"/>
            <a:ext cx="1029196" cy="1765791"/>
          </a:xfrm>
          <a:prstGeom prst="line">
            <a:avLst/>
          </a:prstGeom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7" idx="4"/>
            <a:endCxn id="8" idx="7"/>
          </p:cNvCxnSpPr>
          <p:nvPr/>
        </p:nvCxnSpPr>
        <p:spPr>
          <a:xfrm flipH="1">
            <a:off x="7940556" y="4817510"/>
            <a:ext cx="338650" cy="1108321"/>
          </a:xfrm>
          <a:prstGeom prst="line">
            <a:avLst/>
          </a:prstGeom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7071219" y="326358"/>
            <a:ext cx="1650476" cy="74057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Gates</a:t>
            </a:r>
          </a:p>
        </p:txBody>
      </p:sp>
      <p:sp>
        <p:nvSpPr>
          <p:cNvPr id="7" name="Oval 6"/>
          <p:cNvSpPr/>
          <p:nvPr/>
        </p:nvSpPr>
        <p:spPr>
          <a:xfrm>
            <a:off x="7717503" y="4214985"/>
            <a:ext cx="1123406" cy="6025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Union</a:t>
            </a:r>
          </a:p>
        </p:txBody>
      </p:sp>
      <p:sp>
        <p:nvSpPr>
          <p:cNvPr id="8" name="Oval 7"/>
          <p:cNvSpPr/>
          <p:nvPr/>
        </p:nvSpPr>
        <p:spPr>
          <a:xfrm>
            <a:off x="6981669" y="5837593"/>
            <a:ext cx="1123406" cy="6025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Dish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191150" y="2832724"/>
            <a:ext cx="1352222" cy="4955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Packard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" name="Straight Connector 9"/>
          <p:cNvCxnSpPr>
            <a:stCxn id="20" idx="3"/>
          </p:cNvCxnSpPr>
          <p:nvPr/>
        </p:nvCxnSpPr>
        <p:spPr>
          <a:xfrm flipH="1">
            <a:off x="6867261" y="1921820"/>
            <a:ext cx="1324356" cy="910904"/>
          </a:xfrm>
          <a:prstGeom prst="line">
            <a:avLst/>
          </a:prstGeom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 rot="20572491">
            <a:off x="5921523" y="896500"/>
            <a:ext cx="1961955" cy="5074500"/>
          </a:xfrm>
          <a:custGeom>
            <a:avLst/>
            <a:gdLst>
              <a:gd name="connsiteX0" fmla="*/ 337885 w 2106725"/>
              <a:gd name="connsiteY0" fmla="*/ 3657600 h 3657600"/>
              <a:gd name="connsiteX1" fmla="*/ 8102 w 2106725"/>
              <a:gd name="connsiteY1" fmla="*/ 2083632 h 3657600"/>
              <a:gd name="connsiteX2" fmla="*/ 637689 w 2106725"/>
              <a:gd name="connsiteY2" fmla="*/ 434714 h 3657600"/>
              <a:gd name="connsiteX3" fmla="*/ 2106725 w 2106725"/>
              <a:gd name="connsiteY3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6725" h="3657600">
                <a:moveTo>
                  <a:pt x="337885" y="3657600"/>
                </a:moveTo>
                <a:cubicBezTo>
                  <a:pt x="148010" y="3139190"/>
                  <a:pt x="-41865" y="2620780"/>
                  <a:pt x="8102" y="2083632"/>
                </a:cubicBezTo>
                <a:cubicBezTo>
                  <a:pt x="58069" y="1546484"/>
                  <a:pt x="287919" y="781986"/>
                  <a:pt x="637689" y="434714"/>
                </a:cubicBezTo>
                <a:cubicBezTo>
                  <a:pt x="987459" y="87442"/>
                  <a:pt x="2106725" y="0"/>
                  <a:pt x="2106725" y="0"/>
                </a:cubicBezTo>
              </a:path>
            </a:pathLst>
          </a:custGeom>
          <a:noFill/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504222" y="2309001"/>
            <a:ext cx="426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82035" y="1355443"/>
            <a:ext cx="800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408512" y="3150795"/>
            <a:ext cx="864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85122" y="4705591"/>
            <a:ext cx="1144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accent5"/>
                </a:solidFill>
              </a:rPr>
              <a:t>25</a:t>
            </a:r>
            <a:endParaRPr lang="en-US" sz="2400" b="1" dirty="0">
              <a:solidFill>
                <a:schemeClr val="accent5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22425" y="5150622"/>
            <a:ext cx="577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20</a:t>
            </a:r>
          </a:p>
        </p:txBody>
      </p:sp>
      <p:cxnSp>
        <p:nvCxnSpPr>
          <p:cNvPr id="18" name="Straight Connector 17"/>
          <p:cNvCxnSpPr>
            <a:endCxn id="8" idx="0"/>
          </p:cNvCxnSpPr>
          <p:nvPr/>
        </p:nvCxnSpPr>
        <p:spPr>
          <a:xfrm>
            <a:off x="6867262" y="3328249"/>
            <a:ext cx="676110" cy="2509344"/>
          </a:xfrm>
          <a:prstGeom prst="line">
            <a:avLst/>
          </a:prstGeom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112058" y="3912701"/>
            <a:ext cx="1139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22</a:t>
            </a:r>
          </a:p>
        </p:txBody>
      </p:sp>
      <p:sp>
        <p:nvSpPr>
          <p:cNvPr id="20" name="Oval 19"/>
          <p:cNvSpPr/>
          <p:nvPr/>
        </p:nvSpPr>
        <p:spPr>
          <a:xfrm>
            <a:off x="8028214" y="1595687"/>
            <a:ext cx="1115786" cy="38208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CS161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6" name="Straight Connector 25"/>
          <p:cNvCxnSpPr>
            <a:stCxn id="7" idx="0"/>
            <a:endCxn id="20" idx="4"/>
          </p:cNvCxnSpPr>
          <p:nvPr/>
        </p:nvCxnSpPr>
        <p:spPr>
          <a:xfrm flipV="1">
            <a:off x="8279206" y="1977776"/>
            <a:ext cx="306901" cy="2237209"/>
          </a:xfrm>
          <a:prstGeom prst="line">
            <a:avLst/>
          </a:prstGeom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24852" y="1132605"/>
            <a:ext cx="35076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How far is a node from Gates?</a:t>
            </a:r>
          </a:p>
        </p:txBody>
      </p:sp>
      <p:sp>
        <p:nvSpPr>
          <p:cNvPr id="41" name="Rectangle 40"/>
          <p:cNvSpPr/>
          <p:nvPr/>
        </p:nvSpPr>
        <p:spPr>
          <a:xfrm>
            <a:off x="8256551" y="416699"/>
            <a:ext cx="551611" cy="53107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476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7030A0"/>
                </a:solidFill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8515351" y="1157275"/>
                <a:ext cx="628650" cy="51218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4762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2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5351" y="1157275"/>
                <a:ext cx="628650" cy="51218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47625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8392772" y="3873175"/>
                <a:ext cx="523255" cy="51218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4762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6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2772" y="3873175"/>
                <a:ext cx="523255" cy="51218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47625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7914404" y="6107351"/>
                <a:ext cx="600946" cy="50422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4762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23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4404" y="6107351"/>
                <a:ext cx="600946" cy="50422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47625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6198194" y="3211227"/>
                <a:ext cx="616440" cy="51218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4762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8194" y="3211227"/>
                <a:ext cx="616440" cy="51218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47625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/>
          <p:cNvGrpSpPr/>
          <p:nvPr/>
        </p:nvGrpSpPr>
        <p:grpSpPr>
          <a:xfrm>
            <a:off x="509081" y="1525144"/>
            <a:ext cx="4401580" cy="2596937"/>
            <a:chOff x="509081" y="1525144"/>
            <a:chExt cx="4401580" cy="2596937"/>
          </a:xfrm>
        </p:grpSpPr>
        <p:grpSp>
          <p:nvGrpSpPr>
            <p:cNvPr id="24" name="Group 23"/>
            <p:cNvGrpSpPr/>
            <p:nvPr/>
          </p:nvGrpSpPr>
          <p:grpSpPr>
            <a:xfrm>
              <a:off x="526039" y="1525144"/>
              <a:ext cx="4384622" cy="1987322"/>
              <a:chOff x="526039" y="1525144"/>
              <a:chExt cx="4384622" cy="198732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1" name="Rectangle 80"/>
                  <p:cNvSpPr/>
                  <p:nvPr/>
                </p:nvSpPr>
                <p:spPr>
                  <a:xfrm>
                    <a:off x="3924812" y="1888537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∞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1" name="Rectangle 8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24812" y="1888537"/>
                    <a:ext cx="679621" cy="407774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  <a:ln w="38100">
                    <a:solidFill>
                      <a:srgbClr val="7030A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2" name="Rectangle 81"/>
              <p:cNvSpPr/>
              <p:nvPr/>
            </p:nvSpPr>
            <p:spPr>
              <a:xfrm>
                <a:off x="3926028" y="2457267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25</a:t>
                </a:r>
              </a:p>
            </p:txBody>
          </p:sp>
          <p:grpSp>
            <p:nvGrpSpPr>
              <p:cNvPr id="23" name="Group 22"/>
              <p:cNvGrpSpPr/>
              <p:nvPr/>
            </p:nvGrpSpPr>
            <p:grpSpPr>
              <a:xfrm>
                <a:off x="526039" y="1525144"/>
                <a:ext cx="4384622" cy="1987322"/>
                <a:chOff x="526039" y="1525144"/>
                <a:chExt cx="4384622" cy="1987322"/>
              </a:xfrm>
            </p:grpSpPr>
            <p:grpSp>
              <p:nvGrpSpPr>
                <p:cNvPr id="11" name="Group 10"/>
                <p:cNvGrpSpPr/>
                <p:nvPr/>
              </p:nvGrpSpPr>
              <p:grpSpPr>
                <a:xfrm>
                  <a:off x="526039" y="1525144"/>
                  <a:ext cx="4384622" cy="1987322"/>
                  <a:chOff x="1940140" y="1367323"/>
                  <a:chExt cx="4384622" cy="1987322"/>
                </a:xfrm>
              </p:grpSpPr>
              <p:sp>
                <p:nvSpPr>
                  <p:cNvPr id="49" name="Rectangle 48"/>
                  <p:cNvSpPr/>
                  <p:nvPr/>
                </p:nvSpPr>
                <p:spPr>
                  <a:xfrm>
                    <a:off x="2604182" y="1722604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0</a:t>
                    </a: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8" name="Rectangle 57"/>
                      <p:cNvSpPr/>
                      <p:nvPr/>
                    </p:nvSpPr>
                    <p:spPr>
                      <a:xfrm>
                        <a:off x="3291526" y="1722603"/>
                        <a:ext cx="679621" cy="407774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 w="38100">
                        <a:solidFill>
                          <a:srgbClr val="7030A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∞</m:t>
                              </m:r>
                            </m:oMath>
                          </m:oMathPara>
                        </a14:m>
                        <a:endParaRPr lang="en-US" b="0" dirty="0"/>
                      </a:p>
                    </p:txBody>
                  </p:sp>
                </mc:Choice>
                <mc:Fallback xmlns="">
                  <p:sp>
                    <p:nvSpPr>
                      <p:cNvPr id="58" name="Rectangle 57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291526" y="1722603"/>
                        <a:ext cx="679621" cy="407774"/>
                      </a:xfrm>
                      <a:prstGeom prst="rect">
                        <a:avLst/>
                      </a:prstGeom>
                      <a:blipFill rotWithShape="0">
                        <a:blip r:embed="rId9"/>
                        <a:stretch>
                          <a:fillRect/>
                        </a:stretch>
                      </a:blipFill>
                      <a:ln w="38100">
                        <a:solidFill>
                          <a:srgbClr val="7030A0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9" name="Rectangle 58"/>
                      <p:cNvSpPr/>
                      <p:nvPr/>
                    </p:nvSpPr>
                    <p:spPr>
                      <a:xfrm>
                        <a:off x="3978870" y="1722603"/>
                        <a:ext cx="679621" cy="407774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 w="38100">
                        <a:solidFill>
                          <a:srgbClr val="7030A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∞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59" name="Rectangle 58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978870" y="1722603"/>
                        <a:ext cx="679621" cy="407774"/>
                      </a:xfrm>
                      <a:prstGeom prst="rect">
                        <a:avLst/>
                      </a:prstGeom>
                      <a:blipFill rotWithShape="0">
                        <a:blip r:embed="rId9"/>
                        <a:stretch>
                          <a:fillRect/>
                        </a:stretch>
                      </a:blipFill>
                      <a:ln w="38100">
                        <a:solidFill>
                          <a:srgbClr val="7030A0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0" name="Rectangle 59"/>
                      <p:cNvSpPr/>
                      <p:nvPr/>
                    </p:nvSpPr>
                    <p:spPr>
                      <a:xfrm>
                        <a:off x="4658491" y="1722603"/>
                        <a:ext cx="679621" cy="407774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 w="38100">
                        <a:solidFill>
                          <a:srgbClr val="7030A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∞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60" name="Rectangle 59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658491" y="1722603"/>
                        <a:ext cx="679621" cy="407774"/>
                      </a:xfrm>
                      <a:prstGeom prst="rect">
                        <a:avLst/>
                      </a:prstGeom>
                      <a:blipFill rotWithShape="0">
                        <a:blip r:embed="rId10"/>
                        <a:stretch>
                          <a:fillRect/>
                        </a:stretch>
                      </a:blipFill>
                      <a:ln w="38100">
                        <a:solidFill>
                          <a:srgbClr val="7030A0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61" name="TextBox 60"/>
                  <p:cNvSpPr txBox="1"/>
                  <p:nvPr/>
                </p:nvSpPr>
                <p:spPr>
                  <a:xfrm>
                    <a:off x="2628044" y="1367323"/>
                    <a:ext cx="369671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Gates  Packard CS161 Union  Dish      </a:t>
                    </a:r>
                  </a:p>
                </p:txBody>
              </p:sp>
              <p:sp>
                <p:nvSpPr>
                  <p:cNvPr id="62" name="Rectangle 61"/>
                  <p:cNvSpPr/>
                  <p:nvPr/>
                </p:nvSpPr>
                <p:spPr>
                  <a:xfrm>
                    <a:off x="1951144" y="1695657"/>
                    <a:ext cx="575799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400" dirty="0"/>
                      <a:t>d</a:t>
                    </a:r>
                    <a:r>
                      <a:rPr lang="en-US" sz="2400" baseline="30000" dirty="0"/>
                      <a:t>(0)</a:t>
                    </a:r>
                    <a:endParaRPr lang="en-US" sz="2400" dirty="0"/>
                  </a:p>
                </p:txBody>
              </p:sp>
              <p:sp>
                <p:nvSpPr>
                  <p:cNvPr id="63" name="Rectangle 62"/>
                  <p:cNvSpPr/>
                  <p:nvPr/>
                </p:nvSpPr>
                <p:spPr>
                  <a:xfrm>
                    <a:off x="2593178" y="2312970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0</a:t>
                    </a:r>
                  </a:p>
                </p:txBody>
              </p:sp>
              <p:sp>
                <p:nvSpPr>
                  <p:cNvPr id="64" name="Rectangle 63"/>
                  <p:cNvSpPr/>
                  <p:nvPr/>
                </p:nvSpPr>
                <p:spPr>
                  <a:xfrm>
                    <a:off x="3280522" y="2312969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1"/>
                        </a:solidFill>
                      </a:rPr>
                      <a:t>1</a:t>
                    </a: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5" name="Rectangle 64"/>
                      <p:cNvSpPr/>
                      <p:nvPr/>
                    </p:nvSpPr>
                    <p:spPr>
                      <a:xfrm>
                        <a:off x="3967866" y="2312969"/>
                        <a:ext cx="679621" cy="407774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 w="38100">
                        <a:solidFill>
                          <a:srgbClr val="7030A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∞</m:t>
                              </m:r>
                            </m:oMath>
                          </m:oMathPara>
                        </a14:m>
                        <a:endParaRPr lang="en-US" dirty="0">
                          <a:solidFill>
                            <a:srgbClr val="CF6E6C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65" name="Rectangle 64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967866" y="2312969"/>
                        <a:ext cx="679621" cy="407774"/>
                      </a:xfrm>
                      <a:prstGeom prst="rect">
                        <a:avLst/>
                      </a:prstGeom>
                      <a:blipFill rotWithShape="0">
                        <a:blip r:embed="rId9"/>
                        <a:stretch>
                          <a:fillRect/>
                        </a:stretch>
                      </a:blipFill>
                      <a:ln w="38100">
                        <a:solidFill>
                          <a:srgbClr val="7030A0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6" name="Rectangle 65"/>
                      <p:cNvSpPr/>
                      <p:nvPr/>
                    </p:nvSpPr>
                    <p:spPr>
                      <a:xfrm>
                        <a:off x="4647487" y="2312969"/>
                        <a:ext cx="679621" cy="407774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 w="38100">
                        <a:solidFill>
                          <a:srgbClr val="7030A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∞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66" name="Rectangle 65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647487" y="2312969"/>
                        <a:ext cx="679621" cy="407774"/>
                      </a:xfrm>
                      <a:prstGeom prst="rect">
                        <a:avLst/>
                      </a:prstGeom>
                      <a:blipFill rotWithShape="0">
                        <a:blip r:embed="rId10"/>
                        <a:stretch>
                          <a:fillRect/>
                        </a:stretch>
                      </a:blipFill>
                      <a:ln w="38100">
                        <a:solidFill>
                          <a:srgbClr val="7030A0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68" name="Rectangle 67"/>
                  <p:cNvSpPr/>
                  <p:nvPr/>
                </p:nvSpPr>
                <p:spPr>
                  <a:xfrm>
                    <a:off x="1940140" y="2286023"/>
                    <a:ext cx="575799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400" dirty="0"/>
                      <a:t>d</a:t>
                    </a:r>
                    <a:r>
                      <a:rPr lang="en-US" sz="2400" baseline="30000" dirty="0"/>
                      <a:t>(1)</a:t>
                    </a:r>
                    <a:endParaRPr lang="en-US" sz="2400" dirty="0"/>
                  </a:p>
                </p:txBody>
              </p:sp>
              <p:sp>
                <p:nvSpPr>
                  <p:cNvPr id="69" name="Rectangle 68"/>
                  <p:cNvSpPr/>
                  <p:nvPr/>
                </p:nvSpPr>
                <p:spPr>
                  <a:xfrm>
                    <a:off x="2593178" y="2919927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0</a:t>
                    </a:r>
                  </a:p>
                </p:txBody>
              </p:sp>
              <p:sp>
                <p:nvSpPr>
                  <p:cNvPr id="70" name="Rectangle 69"/>
                  <p:cNvSpPr/>
                  <p:nvPr/>
                </p:nvSpPr>
                <p:spPr>
                  <a:xfrm>
                    <a:off x="3280522" y="2919926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1</a:t>
                    </a:r>
                  </a:p>
                </p:txBody>
              </p:sp>
              <p:sp>
                <p:nvSpPr>
                  <p:cNvPr id="71" name="Rectangle 70"/>
                  <p:cNvSpPr/>
                  <p:nvPr/>
                </p:nvSpPr>
                <p:spPr>
                  <a:xfrm>
                    <a:off x="3967866" y="2919926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1"/>
                        </a:solidFill>
                      </a:rPr>
                      <a:t>2</a:t>
                    </a:r>
                  </a:p>
                </p:txBody>
              </p:sp>
              <p:sp>
                <p:nvSpPr>
                  <p:cNvPr id="72" name="Rectangle 71"/>
                  <p:cNvSpPr/>
                  <p:nvPr/>
                </p:nvSpPr>
                <p:spPr>
                  <a:xfrm>
                    <a:off x="4647487" y="2919926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1"/>
                        </a:solidFill>
                      </a:rPr>
                      <a:t>45</a:t>
                    </a:r>
                  </a:p>
                </p:txBody>
              </p:sp>
              <p:sp>
                <p:nvSpPr>
                  <p:cNvPr id="74" name="Rectangle 73"/>
                  <p:cNvSpPr/>
                  <p:nvPr/>
                </p:nvSpPr>
                <p:spPr>
                  <a:xfrm>
                    <a:off x="1940140" y="2892980"/>
                    <a:ext cx="575799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400" dirty="0"/>
                      <a:t>d</a:t>
                    </a:r>
                    <a:r>
                      <a:rPr lang="en-US" sz="2400" baseline="30000" dirty="0"/>
                      <a:t>(2)</a:t>
                    </a:r>
                    <a:endParaRPr lang="en-US" sz="2400" dirty="0"/>
                  </a:p>
                </p:txBody>
              </p:sp>
            </p:grpSp>
            <p:sp>
              <p:nvSpPr>
                <p:cNvPr id="83" name="Rectangle 82"/>
                <p:cNvSpPr/>
                <p:nvPr/>
              </p:nvSpPr>
              <p:spPr>
                <a:xfrm>
                  <a:off x="3908655" y="3083294"/>
                  <a:ext cx="679621" cy="407774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3810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1"/>
                      </a:solidFill>
                    </a:rPr>
                    <a:t>23</a:t>
                  </a:r>
                </a:p>
              </p:txBody>
            </p:sp>
          </p:grpSp>
        </p:grpSp>
        <p:sp>
          <p:nvSpPr>
            <p:cNvPr id="67" name="Rectangle 66"/>
            <p:cNvSpPr/>
            <p:nvPr/>
          </p:nvSpPr>
          <p:spPr>
            <a:xfrm>
              <a:off x="1162119" y="3687363"/>
              <a:ext cx="679621" cy="40777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1849463" y="3687362"/>
              <a:ext cx="679621" cy="40777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2536807" y="3687362"/>
              <a:ext cx="679621" cy="40777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3216428" y="3687362"/>
              <a:ext cx="679621" cy="40777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509081" y="3660416"/>
              <a:ext cx="57579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/>
                <a:t>d</a:t>
              </a:r>
              <a:r>
                <a:rPr lang="en-US" sz="2400" baseline="30000" dirty="0"/>
                <a:t>(3)</a:t>
              </a:r>
              <a:endParaRPr lang="en-US" sz="2400" dirty="0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3891697" y="3692909"/>
              <a:ext cx="679621" cy="40777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23</a:t>
              </a:r>
            </a:p>
          </p:txBody>
        </p:sp>
      </p:grpSp>
      <p:sp>
        <p:nvSpPr>
          <p:cNvPr id="79" name="Rectangle 78"/>
          <p:cNvSpPr/>
          <p:nvPr/>
        </p:nvSpPr>
        <p:spPr>
          <a:xfrm>
            <a:off x="1143442" y="4385360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80" name="Rectangle 79"/>
          <p:cNvSpPr/>
          <p:nvPr/>
        </p:nvSpPr>
        <p:spPr>
          <a:xfrm>
            <a:off x="1830786" y="4430618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84" name="Rectangle 83"/>
          <p:cNvSpPr/>
          <p:nvPr/>
        </p:nvSpPr>
        <p:spPr>
          <a:xfrm>
            <a:off x="2518130" y="4398242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5" name="Rectangle 84"/>
          <p:cNvSpPr/>
          <p:nvPr/>
        </p:nvSpPr>
        <p:spPr>
          <a:xfrm>
            <a:off x="3197751" y="4430618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86" name="Rectangle 85"/>
          <p:cNvSpPr/>
          <p:nvPr/>
        </p:nvSpPr>
        <p:spPr>
          <a:xfrm>
            <a:off x="490404" y="4358413"/>
            <a:ext cx="5757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d</a:t>
            </a:r>
            <a:r>
              <a:rPr lang="en-US" sz="2400" baseline="30000" dirty="0"/>
              <a:t>(4)</a:t>
            </a:r>
            <a:endParaRPr lang="en-US" sz="2400" dirty="0"/>
          </a:p>
        </p:txBody>
      </p:sp>
      <p:sp>
        <p:nvSpPr>
          <p:cNvPr id="87" name="Rectangle 86"/>
          <p:cNvSpPr/>
          <p:nvPr/>
        </p:nvSpPr>
        <p:spPr>
          <a:xfrm>
            <a:off x="3873020" y="4436165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C20D038-B4E0-DE4B-BD73-401014E064E3}"/>
              </a:ext>
            </a:extLst>
          </p:cNvPr>
          <p:cNvSpPr txBox="1"/>
          <p:nvPr/>
        </p:nvSpPr>
        <p:spPr>
          <a:xfrm>
            <a:off x="2305894" y="4959784"/>
            <a:ext cx="3254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F6E6C"/>
                </a:solidFill>
              </a:rPr>
              <a:t>These are the final distances!</a:t>
            </a:r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F1AA2DDD-B6D9-5241-AE4A-B41DB866E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15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F692DE6F-CB0B-8B44-A714-7455D54C2E6B}"/>
                  </a:ext>
                </a:extLst>
              </p:cNvPr>
              <p:cNvSpPr/>
              <p:nvPr/>
            </p:nvSpPr>
            <p:spPr>
              <a:xfrm>
                <a:off x="69871" y="5464419"/>
                <a:ext cx="7913141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charset="0"/>
                  <a:buChar char="•"/>
                </a:pPr>
                <a:r>
                  <a:rPr lang="en-US" sz="2000" b="1" dirty="0"/>
                  <a:t>For</a:t>
                </a:r>
                <a:r>
                  <a:rPr lang="en-US" sz="2000" dirty="0"/>
                  <a:t> </a:t>
                </a:r>
                <a:r>
                  <a:rPr lang="en-US" sz="2000" dirty="0" err="1"/>
                  <a:t>i</a:t>
                </a:r>
                <a:r>
                  <a:rPr lang="en-US" sz="2000" dirty="0"/>
                  <a:t>=0,</a:t>
                </a:r>
                <a:r>
                  <a:rPr lang="mr-IN" sz="2000" dirty="0"/>
                  <a:t>…</a:t>
                </a:r>
                <a:r>
                  <a:rPr lang="en-US" sz="2000" dirty="0"/>
                  <a:t>,n-2:</a:t>
                </a:r>
              </a:p>
              <a:p>
                <a:pPr marL="742950" lvl="1" indent="-285750">
                  <a:buFont typeface="Arial" charset="0"/>
                  <a:buChar char="•"/>
                </a:pPr>
                <a:r>
                  <a:rPr lang="en-US" sz="2000" b="1" dirty="0"/>
                  <a:t>For</a:t>
                </a:r>
                <a:r>
                  <a:rPr lang="en-US" sz="2000" dirty="0"/>
                  <a:t> v in V:</a:t>
                </a:r>
              </a:p>
              <a:p>
                <a:pPr marL="1200150" lvl="2" indent="-285750">
                  <a:buFont typeface="Arial" charset="0"/>
                  <a:buChar char="•"/>
                </a:pPr>
                <a:r>
                  <a:rPr lang="en-US" sz="2000" dirty="0">
                    <a:solidFill>
                      <a:schemeClr val="accent4"/>
                    </a:solidFill>
                  </a:rPr>
                  <a:t>d</a:t>
                </a:r>
                <a:r>
                  <a:rPr lang="en-US" sz="2000" baseline="30000" dirty="0">
                    <a:solidFill>
                      <a:schemeClr val="accent4"/>
                    </a:solidFill>
                  </a:rPr>
                  <a:t>(i+1)</a:t>
                </a:r>
                <a:r>
                  <a:rPr lang="en-US" sz="2000" dirty="0">
                    <a:solidFill>
                      <a:schemeClr val="accent4"/>
                    </a:solidFill>
                  </a:rPr>
                  <a:t>[v]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4"/>
                        </a:solidFill>
                        <a:latin typeface="Cambria Math" charset="0"/>
                      </a:rPr>
                      <m:t>← </m:t>
                    </m:r>
                  </m:oMath>
                </a14:m>
                <a:r>
                  <a:rPr lang="en-US" sz="2000" dirty="0">
                    <a:solidFill>
                      <a:schemeClr val="accent4"/>
                    </a:solidFill>
                  </a:rPr>
                  <a:t>min( d</a:t>
                </a:r>
                <a:r>
                  <a:rPr lang="en-US" sz="2000" baseline="30000" dirty="0">
                    <a:solidFill>
                      <a:schemeClr val="accent4"/>
                    </a:solidFill>
                  </a:rPr>
                  <a:t>(</a:t>
                </a:r>
                <a:r>
                  <a:rPr lang="en-US" sz="2000" baseline="30000" dirty="0" err="1">
                    <a:solidFill>
                      <a:schemeClr val="accent4"/>
                    </a:solidFill>
                  </a:rPr>
                  <a:t>i</a:t>
                </a:r>
                <a:r>
                  <a:rPr lang="en-US" sz="2000" baseline="30000" dirty="0">
                    <a:solidFill>
                      <a:schemeClr val="accent4"/>
                    </a:solidFill>
                  </a:rPr>
                  <a:t>)</a:t>
                </a:r>
                <a:r>
                  <a:rPr lang="en-US" sz="2000" dirty="0">
                    <a:solidFill>
                      <a:schemeClr val="accent4"/>
                    </a:solidFill>
                  </a:rPr>
                  <a:t>[v] , d</a:t>
                </a:r>
                <a:r>
                  <a:rPr lang="en-US" sz="2000" baseline="30000" dirty="0">
                    <a:solidFill>
                      <a:schemeClr val="accent4"/>
                    </a:solidFill>
                  </a:rPr>
                  <a:t>(</a:t>
                </a:r>
                <a:r>
                  <a:rPr lang="en-US" sz="2000" baseline="30000" dirty="0" err="1">
                    <a:solidFill>
                      <a:schemeClr val="accent4"/>
                    </a:solidFill>
                  </a:rPr>
                  <a:t>i</a:t>
                </a:r>
                <a:r>
                  <a:rPr lang="en-US" sz="2000" baseline="30000" dirty="0">
                    <a:solidFill>
                      <a:schemeClr val="accent4"/>
                    </a:solidFill>
                  </a:rPr>
                  <a:t>)</a:t>
                </a:r>
                <a:r>
                  <a:rPr lang="en-US" sz="2000" dirty="0">
                    <a:solidFill>
                      <a:schemeClr val="accent4"/>
                    </a:solidFill>
                  </a:rPr>
                  <a:t>[u] + w(</a:t>
                </a:r>
                <a:r>
                  <a:rPr lang="en-US" sz="2000" dirty="0" err="1">
                    <a:solidFill>
                      <a:schemeClr val="accent4"/>
                    </a:solidFill>
                  </a:rPr>
                  <a:t>u,v</a:t>
                </a:r>
                <a:r>
                  <a:rPr lang="en-US" sz="2000" dirty="0">
                    <a:solidFill>
                      <a:schemeClr val="accent4"/>
                    </a:solidFill>
                  </a:rPr>
                  <a:t>) )</a:t>
                </a:r>
              </a:p>
              <a:p>
                <a:pPr lvl="2"/>
                <a:r>
                  <a:rPr lang="en-US" sz="2000" dirty="0">
                    <a:solidFill>
                      <a:schemeClr val="accent4"/>
                    </a:solidFill>
                  </a:rPr>
                  <a:t>     where we are also taking the min over all u in </a:t>
                </a:r>
                <a:r>
                  <a:rPr lang="en-US" sz="2000" dirty="0" err="1">
                    <a:solidFill>
                      <a:schemeClr val="accent4"/>
                    </a:solidFill>
                  </a:rPr>
                  <a:t>v.inNeighbors</a:t>
                </a:r>
                <a:endParaRPr lang="en-US" sz="2000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F692DE6F-CB0B-8B44-A714-7455D54C2E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71" y="5464419"/>
                <a:ext cx="7913141" cy="1323439"/>
              </a:xfrm>
              <a:prstGeom prst="rect">
                <a:avLst/>
              </a:prstGeom>
              <a:blipFill>
                <a:blip r:embed="rId11"/>
                <a:stretch>
                  <a:fillRect l="-641" t="-1905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1485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161" y="164970"/>
            <a:ext cx="7886700" cy="1325563"/>
          </a:xfrm>
        </p:spPr>
        <p:txBody>
          <a:bodyPr/>
          <a:lstStyle/>
          <a:p>
            <a:r>
              <a:rPr lang="en-US" dirty="0"/>
              <a:t>Interpretation of d</a:t>
            </a:r>
            <a:r>
              <a:rPr lang="en-US" baseline="30000" dirty="0"/>
              <a:t>(</a:t>
            </a:r>
            <a:r>
              <a:rPr lang="en-US" baseline="30000" dirty="0" err="1"/>
              <a:t>i</a:t>
            </a:r>
            <a:r>
              <a:rPr lang="en-US" baseline="30000" dirty="0"/>
              <a:t>)</a:t>
            </a:r>
            <a:endParaRPr lang="en-US" sz="3600" b="1" baseline="30000" dirty="0"/>
          </a:p>
        </p:txBody>
      </p:sp>
      <p:grpSp>
        <p:nvGrpSpPr>
          <p:cNvPr id="4" name="Group 3"/>
          <p:cNvGrpSpPr/>
          <p:nvPr/>
        </p:nvGrpSpPr>
        <p:grpSpPr>
          <a:xfrm>
            <a:off x="400430" y="3119644"/>
            <a:ext cx="4406348" cy="3192255"/>
            <a:chOff x="504313" y="1525144"/>
            <a:chExt cx="4406348" cy="3192255"/>
          </a:xfrm>
        </p:grpSpPr>
        <p:grpSp>
          <p:nvGrpSpPr>
            <p:cNvPr id="5" name="Group 4"/>
            <p:cNvGrpSpPr/>
            <p:nvPr/>
          </p:nvGrpSpPr>
          <p:grpSpPr>
            <a:xfrm>
              <a:off x="509081" y="1525144"/>
              <a:ext cx="4401580" cy="2596937"/>
              <a:chOff x="509081" y="1525144"/>
              <a:chExt cx="4401580" cy="2596937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526039" y="1525144"/>
                <a:ext cx="4384622" cy="1987322"/>
                <a:chOff x="526039" y="1525144"/>
                <a:chExt cx="4384622" cy="1987322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9" name="Rectangle 18"/>
                    <p:cNvSpPr/>
                    <p:nvPr/>
                  </p:nvSpPr>
                  <p:spPr>
                    <a:xfrm>
                      <a:off x="3924812" y="1888537"/>
                      <a:ext cx="679621" cy="407774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38100">
                      <a:solidFill>
                        <a:srgbClr val="7030A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∞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3" name="Rectangle 1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924812" y="1888537"/>
                      <a:ext cx="679621" cy="407774"/>
                    </a:xfrm>
                    <a:prstGeom prst="rect">
                      <a:avLst/>
                    </a:prstGeom>
                    <a:blipFill rotWithShape="0">
                      <a:blip r:embed="rId2"/>
                      <a:stretch>
                        <a:fillRect/>
                      </a:stretch>
                    </a:blipFill>
                    <a:ln w="38100">
                      <a:solidFill>
                        <a:srgbClr val="7030A0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0" name="Rectangle 19"/>
                <p:cNvSpPr/>
                <p:nvPr/>
              </p:nvSpPr>
              <p:spPr>
                <a:xfrm>
                  <a:off x="3926028" y="2457267"/>
                  <a:ext cx="679621" cy="407774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3810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1"/>
                      </a:solidFill>
                    </a:rPr>
                    <a:t>25</a:t>
                  </a:r>
                </a:p>
              </p:txBody>
            </p:sp>
            <p:grpSp>
              <p:nvGrpSpPr>
                <p:cNvPr id="21" name="Group 20"/>
                <p:cNvGrpSpPr/>
                <p:nvPr/>
              </p:nvGrpSpPr>
              <p:grpSpPr>
                <a:xfrm>
                  <a:off x="526039" y="1525144"/>
                  <a:ext cx="4384622" cy="1987322"/>
                  <a:chOff x="526039" y="1525144"/>
                  <a:chExt cx="4384622" cy="1987322"/>
                </a:xfrm>
              </p:grpSpPr>
              <p:grpSp>
                <p:nvGrpSpPr>
                  <p:cNvPr id="22" name="Group 21"/>
                  <p:cNvGrpSpPr/>
                  <p:nvPr/>
                </p:nvGrpSpPr>
                <p:grpSpPr>
                  <a:xfrm>
                    <a:off x="526039" y="1525144"/>
                    <a:ext cx="4384622" cy="1987322"/>
                    <a:chOff x="1940140" y="1367323"/>
                    <a:chExt cx="4384622" cy="1987322"/>
                  </a:xfrm>
                </p:grpSpPr>
                <p:sp>
                  <p:nvSpPr>
                    <p:cNvPr id="24" name="Rectangle 23"/>
                    <p:cNvSpPr/>
                    <p:nvPr/>
                  </p:nvSpPr>
                  <p:spPr>
                    <a:xfrm>
                      <a:off x="2604182" y="1722604"/>
                      <a:ext cx="679621" cy="407774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38100">
                      <a:solidFill>
                        <a:srgbClr val="7030A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25" name="Rectangle 24"/>
                        <p:cNvSpPr/>
                        <p:nvPr/>
                      </p:nvSpPr>
                      <p:spPr>
                        <a:xfrm>
                          <a:off x="3291526" y="1722603"/>
                          <a:ext cx="679621" cy="407774"/>
                        </a:xfrm>
                        <a:prstGeom prst="rect">
                          <a:avLst/>
                        </a:prstGeom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n w="38100">
                          <a:solidFill>
                            <a:srgbClr val="7030A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p:txBody>
                    </p:sp>
                  </mc:Choice>
                  <mc:Fallback xmlns="">
                    <p:sp>
                      <p:nvSpPr>
                        <p:cNvPr id="19" name="Rectangle 18"/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3291526" y="1722603"/>
                          <a:ext cx="679621" cy="407774"/>
                        </a:xfrm>
                        <a:prstGeom prst="rect">
                          <a:avLst/>
                        </a:prstGeom>
                        <a:blipFill rotWithShape="0">
                          <a:blip r:embed="rId3"/>
                          <a:stretch>
                            <a:fillRect/>
                          </a:stretch>
                        </a:blipFill>
                        <a:ln w="38100">
                          <a:solidFill>
                            <a:srgbClr val="7030A0"/>
                          </a:solidFill>
                        </a:ln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26" name="Rectangle 25"/>
                        <p:cNvSpPr/>
                        <p:nvPr/>
                      </p:nvSpPr>
                      <p:spPr>
                        <a:xfrm>
                          <a:off x="3978870" y="1722603"/>
                          <a:ext cx="679621" cy="407774"/>
                        </a:xfrm>
                        <a:prstGeom prst="rect">
                          <a:avLst/>
                        </a:prstGeom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n w="38100">
                          <a:solidFill>
                            <a:srgbClr val="7030A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p:txBody>
                    </p:sp>
                  </mc:Choice>
                  <mc:Fallback xmlns="">
                    <p:sp>
                      <p:nvSpPr>
                        <p:cNvPr id="20" name="Rectangle 19"/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3978870" y="1722603"/>
                          <a:ext cx="679621" cy="407774"/>
                        </a:xfrm>
                        <a:prstGeom prst="rect">
                          <a:avLst/>
                        </a:prstGeom>
                        <a:blipFill rotWithShape="0">
                          <a:blip r:embed="rId4"/>
                          <a:stretch>
                            <a:fillRect/>
                          </a:stretch>
                        </a:blipFill>
                        <a:ln w="38100">
                          <a:solidFill>
                            <a:srgbClr val="7030A0"/>
                          </a:solidFill>
                        </a:ln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27" name="Rectangle 26"/>
                        <p:cNvSpPr/>
                        <p:nvPr/>
                      </p:nvSpPr>
                      <p:spPr>
                        <a:xfrm>
                          <a:off x="4658491" y="1722603"/>
                          <a:ext cx="679621" cy="407774"/>
                        </a:xfrm>
                        <a:prstGeom prst="rect">
                          <a:avLst/>
                        </a:prstGeom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n w="38100">
                          <a:solidFill>
                            <a:srgbClr val="7030A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p:txBody>
                    </p:sp>
                  </mc:Choice>
                  <mc:Fallback xmlns="">
                    <p:sp>
                      <p:nvSpPr>
                        <p:cNvPr id="21" name="Rectangle 20"/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4658491" y="1722603"/>
                          <a:ext cx="679621" cy="407774"/>
                        </a:xfrm>
                        <a:prstGeom prst="rect">
                          <a:avLst/>
                        </a:prstGeom>
                        <a:blipFill rotWithShape="0">
                          <a:blip r:embed="rId5"/>
                          <a:stretch>
                            <a:fillRect/>
                          </a:stretch>
                        </a:blipFill>
                        <a:ln w="38100">
                          <a:solidFill>
                            <a:srgbClr val="7030A0"/>
                          </a:solidFill>
                        </a:ln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p:sp>
                  <p:nvSpPr>
                    <p:cNvPr id="28" name="TextBox 27"/>
                    <p:cNvSpPr txBox="1"/>
                    <p:nvPr/>
                  </p:nvSpPr>
                  <p:spPr>
                    <a:xfrm>
                      <a:off x="2628044" y="1367323"/>
                      <a:ext cx="3696718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dirty="0"/>
                        <a:t>Gates  Packard CS161 Union  Dish      </a:t>
                      </a:r>
                    </a:p>
                  </p:txBody>
                </p:sp>
                <p:sp>
                  <p:nvSpPr>
                    <p:cNvPr id="29" name="Rectangle 28"/>
                    <p:cNvSpPr/>
                    <p:nvPr/>
                  </p:nvSpPr>
                  <p:spPr>
                    <a:xfrm>
                      <a:off x="1951144" y="1695657"/>
                      <a:ext cx="575799" cy="461665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2400" dirty="0"/>
                        <a:t>d</a:t>
                      </a:r>
                      <a:r>
                        <a:rPr lang="en-US" sz="2400" baseline="30000" dirty="0"/>
                        <a:t>(0)</a:t>
                      </a:r>
                      <a:endParaRPr lang="en-US" sz="2400" dirty="0"/>
                    </a:p>
                  </p:txBody>
                </p:sp>
                <p:sp>
                  <p:nvSpPr>
                    <p:cNvPr id="30" name="Rectangle 29"/>
                    <p:cNvSpPr/>
                    <p:nvPr/>
                  </p:nvSpPr>
                  <p:spPr>
                    <a:xfrm>
                      <a:off x="2593178" y="2312970"/>
                      <a:ext cx="679621" cy="407774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38100">
                      <a:solidFill>
                        <a:srgbClr val="7030A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p:txBody>
                </p:sp>
                <p:sp>
                  <p:nvSpPr>
                    <p:cNvPr id="31" name="Rectangle 30"/>
                    <p:cNvSpPr/>
                    <p:nvPr/>
                  </p:nvSpPr>
                  <p:spPr>
                    <a:xfrm>
                      <a:off x="3280522" y="2312969"/>
                      <a:ext cx="679621" cy="407774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38100">
                      <a:solidFill>
                        <a:srgbClr val="7030A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32" name="Rectangle 31"/>
                        <p:cNvSpPr/>
                        <p:nvPr/>
                      </p:nvSpPr>
                      <p:spPr>
                        <a:xfrm>
                          <a:off x="3967866" y="2312969"/>
                          <a:ext cx="679621" cy="407774"/>
                        </a:xfrm>
                        <a:prstGeom prst="rect">
                          <a:avLst/>
                        </a:prstGeom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n w="38100">
                          <a:solidFill>
                            <a:srgbClr val="7030A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CF6E6C"/>
                            </a:solidFill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26" name="Rectangle 25"/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3967866" y="2312969"/>
                          <a:ext cx="679621" cy="407774"/>
                        </a:xfrm>
                        <a:prstGeom prst="rect">
                          <a:avLst/>
                        </a:prstGeom>
                        <a:blipFill rotWithShape="0">
                          <a:blip r:embed="rId3"/>
                          <a:stretch>
                            <a:fillRect/>
                          </a:stretch>
                        </a:blipFill>
                        <a:ln w="38100">
                          <a:solidFill>
                            <a:srgbClr val="7030A0"/>
                          </a:solidFill>
                        </a:ln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33" name="Rectangle 32"/>
                        <p:cNvSpPr/>
                        <p:nvPr/>
                      </p:nvSpPr>
                      <p:spPr>
                        <a:xfrm>
                          <a:off x="4647487" y="2312969"/>
                          <a:ext cx="679621" cy="407774"/>
                        </a:xfrm>
                        <a:prstGeom prst="rect">
                          <a:avLst/>
                        </a:prstGeom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n w="38100">
                          <a:solidFill>
                            <a:srgbClr val="7030A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p:txBody>
                    </p:sp>
                  </mc:Choice>
                  <mc:Fallback xmlns="">
                    <p:sp>
                      <p:nvSpPr>
                        <p:cNvPr id="27" name="Rectangle 26"/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4647487" y="2312969"/>
                          <a:ext cx="679621" cy="407774"/>
                        </a:xfrm>
                        <a:prstGeom prst="rect">
                          <a:avLst/>
                        </a:prstGeom>
                        <a:blipFill rotWithShape="0">
                          <a:blip r:embed="rId5"/>
                          <a:stretch>
                            <a:fillRect/>
                          </a:stretch>
                        </a:blipFill>
                        <a:ln w="38100">
                          <a:solidFill>
                            <a:srgbClr val="7030A0"/>
                          </a:solidFill>
                        </a:ln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p:sp>
                  <p:nvSpPr>
                    <p:cNvPr id="34" name="Rectangle 33"/>
                    <p:cNvSpPr/>
                    <p:nvPr/>
                  </p:nvSpPr>
                  <p:spPr>
                    <a:xfrm>
                      <a:off x="1940140" y="2286023"/>
                      <a:ext cx="575799" cy="461665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2400" dirty="0"/>
                        <a:t>d</a:t>
                      </a:r>
                      <a:r>
                        <a:rPr lang="en-US" sz="2400" baseline="30000" dirty="0"/>
                        <a:t>(1)</a:t>
                      </a:r>
                      <a:endParaRPr lang="en-US" sz="2400" dirty="0"/>
                    </a:p>
                  </p:txBody>
                </p:sp>
                <p:sp>
                  <p:nvSpPr>
                    <p:cNvPr id="35" name="Rectangle 34"/>
                    <p:cNvSpPr/>
                    <p:nvPr/>
                  </p:nvSpPr>
                  <p:spPr>
                    <a:xfrm>
                      <a:off x="2593178" y="2919927"/>
                      <a:ext cx="679621" cy="407774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38100">
                      <a:solidFill>
                        <a:srgbClr val="7030A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p:txBody>
                </p:sp>
                <p:sp>
                  <p:nvSpPr>
                    <p:cNvPr id="36" name="Rectangle 35"/>
                    <p:cNvSpPr/>
                    <p:nvPr/>
                  </p:nvSpPr>
                  <p:spPr>
                    <a:xfrm>
                      <a:off x="3280522" y="2919926"/>
                      <a:ext cx="679621" cy="407774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38100">
                      <a:solidFill>
                        <a:srgbClr val="7030A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p:txBody>
                </p:sp>
                <p:sp>
                  <p:nvSpPr>
                    <p:cNvPr id="37" name="Rectangle 36"/>
                    <p:cNvSpPr/>
                    <p:nvPr/>
                  </p:nvSpPr>
                  <p:spPr>
                    <a:xfrm>
                      <a:off x="3967866" y="2919926"/>
                      <a:ext cx="679621" cy="407774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38100">
                      <a:solidFill>
                        <a:srgbClr val="7030A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p:txBody>
                </p:sp>
                <p:sp>
                  <p:nvSpPr>
                    <p:cNvPr id="38" name="Rectangle 37"/>
                    <p:cNvSpPr/>
                    <p:nvPr/>
                  </p:nvSpPr>
                  <p:spPr>
                    <a:xfrm>
                      <a:off x="4647487" y="2919926"/>
                      <a:ext cx="679621" cy="407774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38100">
                      <a:solidFill>
                        <a:srgbClr val="7030A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45</a:t>
                      </a:r>
                    </a:p>
                  </p:txBody>
                </p:sp>
                <p:sp>
                  <p:nvSpPr>
                    <p:cNvPr id="39" name="Rectangle 38"/>
                    <p:cNvSpPr/>
                    <p:nvPr/>
                  </p:nvSpPr>
                  <p:spPr>
                    <a:xfrm>
                      <a:off x="1940140" y="2892980"/>
                      <a:ext cx="575799" cy="461665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2400" dirty="0"/>
                        <a:t>d</a:t>
                      </a:r>
                      <a:r>
                        <a:rPr lang="en-US" sz="2400" baseline="30000" dirty="0"/>
                        <a:t>(2)</a:t>
                      </a:r>
                      <a:endParaRPr lang="en-US" sz="2400" dirty="0"/>
                    </a:p>
                  </p:txBody>
                </p:sp>
              </p:grpSp>
              <p:sp>
                <p:nvSpPr>
                  <p:cNvPr id="23" name="Rectangle 22"/>
                  <p:cNvSpPr/>
                  <p:nvPr/>
                </p:nvSpPr>
                <p:spPr>
                  <a:xfrm>
                    <a:off x="3908655" y="3083294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1"/>
                        </a:solidFill>
                      </a:rPr>
                      <a:t>23</a:t>
                    </a:r>
                  </a:p>
                </p:txBody>
              </p:sp>
            </p:grpSp>
          </p:grpSp>
          <p:sp>
            <p:nvSpPr>
              <p:cNvPr id="13" name="Rectangle 12"/>
              <p:cNvSpPr/>
              <p:nvPr/>
            </p:nvSpPr>
            <p:spPr>
              <a:xfrm>
                <a:off x="1162119" y="3687363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849463" y="3687362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536807" y="3687362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216428" y="3687362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509081" y="3660416"/>
                <a:ext cx="57579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/>
                  <a:t>d</a:t>
                </a:r>
                <a:r>
                  <a:rPr lang="en-US" sz="2400" baseline="30000" dirty="0"/>
                  <a:t>(3)</a:t>
                </a:r>
                <a:endParaRPr lang="en-US" sz="2400" dirty="0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3891697" y="3692909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23</a:t>
                </a:r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1157351" y="4282681"/>
              <a:ext cx="679621" cy="40777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1844695" y="4282680"/>
              <a:ext cx="679621" cy="40777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532039" y="4282680"/>
              <a:ext cx="679621" cy="40777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211660" y="4282680"/>
              <a:ext cx="679621" cy="40777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04313" y="4255734"/>
              <a:ext cx="57579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/>
                <a:t>d</a:t>
              </a:r>
              <a:r>
                <a:rPr lang="en-US" sz="2400" baseline="30000" dirty="0"/>
                <a:t>(4)</a:t>
              </a:r>
              <a:endParaRPr lang="en-US" sz="2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886929" y="4288227"/>
              <a:ext cx="679621" cy="40777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23</a:t>
              </a:r>
            </a:p>
          </p:txBody>
        </p:sp>
      </p:grpSp>
      <p:sp>
        <p:nvSpPr>
          <p:cNvPr id="57" name="Rectangle 56"/>
          <p:cNvSpPr/>
          <p:nvPr/>
        </p:nvSpPr>
        <p:spPr>
          <a:xfrm>
            <a:off x="628650" y="1708836"/>
            <a:ext cx="41781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d</a:t>
            </a:r>
            <a:r>
              <a:rPr lang="en-US" sz="2400" baseline="30000" dirty="0">
                <a:solidFill>
                  <a:schemeClr val="accent4"/>
                </a:solidFill>
              </a:rPr>
              <a:t>(</a:t>
            </a:r>
            <a:r>
              <a:rPr lang="en-US" sz="2400" baseline="30000" dirty="0" err="1">
                <a:solidFill>
                  <a:schemeClr val="accent4"/>
                </a:solidFill>
              </a:rPr>
              <a:t>i</a:t>
            </a:r>
            <a:r>
              <a:rPr lang="en-US" sz="2400" baseline="30000" dirty="0">
                <a:solidFill>
                  <a:schemeClr val="accent4"/>
                </a:solidFill>
              </a:rPr>
              <a:t>)</a:t>
            </a:r>
            <a:r>
              <a:rPr lang="en-US" sz="2400" dirty="0">
                <a:solidFill>
                  <a:schemeClr val="accent4"/>
                </a:solidFill>
              </a:rPr>
              <a:t>[v] is equal to the cost of the shortest path between s and v </a:t>
            </a:r>
            <a:r>
              <a:rPr lang="en-US" sz="2400" b="1" dirty="0">
                <a:solidFill>
                  <a:schemeClr val="accent4"/>
                </a:solidFill>
              </a:rPr>
              <a:t>with at most </a:t>
            </a:r>
            <a:r>
              <a:rPr lang="en-US" sz="2400" b="1" dirty="0" err="1">
                <a:solidFill>
                  <a:schemeClr val="accent4"/>
                </a:solidFill>
              </a:rPr>
              <a:t>i</a:t>
            </a:r>
            <a:r>
              <a:rPr lang="en-US" sz="2400" b="1" dirty="0">
                <a:solidFill>
                  <a:schemeClr val="accent4"/>
                </a:solidFill>
              </a:rPr>
              <a:t> edges</a:t>
            </a:r>
            <a:r>
              <a:rPr lang="en-US" sz="2400" dirty="0">
                <a:solidFill>
                  <a:schemeClr val="accent4"/>
                </a:solidFill>
              </a:rPr>
              <a:t>.</a:t>
            </a:r>
          </a:p>
        </p:txBody>
      </p:sp>
      <p:cxnSp>
        <p:nvCxnSpPr>
          <p:cNvPr id="58" name="Straight Connector 57"/>
          <p:cNvCxnSpPr>
            <a:stCxn id="62" idx="4"/>
            <a:endCxn id="65" idx="0"/>
          </p:cNvCxnSpPr>
          <p:nvPr/>
        </p:nvCxnSpPr>
        <p:spPr>
          <a:xfrm flipH="1">
            <a:off x="6867261" y="1066933"/>
            <a:ext cx="1029196" cy="1765791"/>
          </a:xfrm>
          <a:prstGeom prst="line">
            <a:avLst/>
          </a:prstGeom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63" idx="4"/>
            <a:endCxn id="64" idx="7"/>
          </p:cNvCxnSpPr>
          <p:nvPr/>
        </p:nvCxnSpPr>
        <p:spPr>
          <a:xfrm flipH="1">
            <a:off x="7940556" y="4817510"/>
            <a:ext cx="338650" cy="1108321"/>
          </a:xfrm>
          <a:prstGeom prst="line">
            <a:avLst/>
          </a:prstGeom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7071219" y="326358"/>
            <a:ext cx="1650476" cy="74057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Gates</a:t>
            </a:r>
          </a:p>
        </p:txBody>
      </p:sp>
      <p:sp>
        <p:nvSpPr>
          <p:cNvPr id="61" name="Oval 60"/>
          <p:cNvSpPr/>
          <p:nvPr/>
        </p:nvSpPr>
        <p:spPr>
          <a:xfrm>
            <a:off x="7717503" y="4214985"/>
            <a:ext cx="1123406" cy="6025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Union</a:t>
            </a:r>
          </a:p>
        </p:txBody>
      </p:sp>
      <p:sp>
        <p:nvSpPr>
          <p:cNvPr id="62" name="Oval 61"/>
          <p:cNvSpPr/>
          <p:nvPr/>
        </p:nvSpPr>
        <p:spPr>
          <a:xfrm>
            <a:off x="6981669" y="5837593"/>
            <a:ext cx="1123406" cy="6025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Dish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6191150" y="2832724"/>
            <a:ext cx="1352222" cy="4955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Packard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4" name="Straight Connector 63"/>
          <p:cNvCxnSpPr>
            <a:stCxn id="76" idx="3"/>
          </p:cNvCxnSpPr>
          <p:nvPr/>
        </p:nvCxnSpPr>
        <p:spPr>
          <a:xfrm flipH="1">
            <a:off x="6867261" y="1921820"/>
            <a:ext cx="1324356" cy="910904"/>
          </a:xfrm>
          <a:prstGeom prst="line">
            <a:avLst/>
          </a:prstGeom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Freeform 64"/>
          <p:cNvSpPr/>
          <p:nvPr/>
        </p:nvSpPr>
        <p:spPr>
          <a:xfrm rot="20572491">
            <a:off x="5921523" y="896500"/>
            <a:ext cx="1961955" cy="5074500"/>
          </a:xfrm>
          <a:custGeom>
            <a:avLst/>
            <a:gdLst>
              <a:gd name="connsiteX0" fmla="*/ 337885 w 2106725"/>
              <a:gd name="connsiteY0" fmla="*/ 3657600 h 3657600"/>
              <a:gd name="connsiteX1" fmla="*/ 8102 w 2106725"/>
              <a:gd name="connsiteY1" fmla="*/ 2083632 h 3657600"/>
              <a:gd name="connsiteX2" fmla="*/ 637689 w 2106725"/>
              <a:gd name="connsiteY2" fmla="*/ 434714 h 3657600"/>
              <a:gd name="connsiteX3" fmla="*/ 2106725 w 2106725"/>
              <a:gd name="connsiteY3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6725" h="3657600">
                <a:moveTo>
                  <a:pt x="337885" y="3657600"/>
                </a:moveTo>
                <a:cubicBezTo>
                  <a:pt x="148010" y="3139190"/>
                  <a:pt x="-41865" y="2620780"/>
                  <a:pt x="8102" y="2083632"/>
                </a:cubicBezTo>
                <a:cubicBezTo>
                  <a:pt x="58069" y="1546484"/>
                  <a:pt x="287919" y="781986"/>
                  <a:pt x="637689" y="434714"/>
                </a:cubicBezTo>
                <a:cubicBezTo>
                  <a:pt x="987459" y="87442"/>
                  <a:pt x="2106725" y="0"/>
                  <a:pt x="2106725" y="0"/>
                </a:cubicBezTo>
              </a:path>
            </a:pathLst>
          </a:custGeom>
          <a:noFill/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7504222" y="2309001"/>
            <a:ext cx="426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1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182035" y="1355443"/>
            <a:ext cx="800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1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8408512" y="3150795"/>
            <a:ext cx="864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4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385122" y="4705591"/>
            <a:ext cx="1144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accent5"/>
                </a:solidFill>
              </a:rPr>
              <a:t>25</a:t>
            </a:r>
            <a:endParaRPr lang="en-US" sz="2400" b="1" dirty="0">
              <a:solidFill>
                <a:schemeClr val="accent5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622425" y="5150622"/>
            <a:ext cx="577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20</a:t>
            </a:r>
          </a:p>
        </p:txBody>
      </p:sp>
      <p:cxnSp>
        <p:nvCxnSpPr>
          <p:cNvPr id="71" name="Straight Connector 70"/>
          <p:cNvCxnSpPr>
            <a:endCxn id="64" idx="0"/>
          </p:cNvCxnSpPr>
          <p:nvPr/>
        </p:nvCxnSpPr>
        <p:spPr>
          <a:xfrm>
            <a:off x="6867262" y="3328249"/>
            <a:ext cx="676110" cy="2509344"/>
          </a:xfrm>
          <a:prstGeom prst="line">
            <a:avLst/>
          </a:prstGeom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7112058" y="3912701"/>
            <a:ext cx="1139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22</a:t>
            </a:r>
          </a:p>
        </p:txBody>
      </p:sp>
      <p:sp>
        <p:nvSpPr>
          <p:cNvPr id="73" name="Oval 72"/>
          <p:cNvSpPr/>
          <p:nvPr/>
        </p:nvSpPr>
        <p:spPr>
          <a:xfrm>
            <a:off x="8028214" y="1595687"/>
            <a:ext cx="1115786" cy="38208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CS161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4" name="Straight Connector 73"/>
          <p:cNvCxnSpPr>
            <a:stCxn id="63" idx="0"/>
            <a:endCxn id="76" idx="4"/>
          </p:cNvCxnSpPr>
          <p:nvPr/>
        </p:nvCxnSpPr>
        <p:spPr>
          <a:xfrm flipV="1">
            <a:off x="8279206" y="1977776"/>
            <a:ext cx="306901" cy="2237209"/>
          </a:xfrm>
          <a:prstGeom prst="line">
            <a:avLst/>
          </a:prstGeom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8256551" y="416699"/>
            <a:ext cx="551611" cy="53107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476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7030A0"/>
                </a:solidFill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8515351" y="1157275"/>
                <a:ext cx="628650" cy="51218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4762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2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5351" y="1157275"/>
                <a:ext cx="628650" cy="51218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47625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/>
              <p:cNvSpPr/>
              <p:nvPr/>
            </p:nvSpPr>
            <p:spPr>
              <a:xfrm>
                <a:off x="8392772" y="3873175"/>
                <a:ext cx="523255" cy="51218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4762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6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7" name="Rectangle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2772" y="3873175"/>
                <a:ext cx="523255" cy="51218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47625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/>
              <p:cNvSpPr/>
              <p:nvPr/>
            </p:nvSpPr>
            <p:spPr>
              <a:xfrm>
                <a:off x="7914404" y="6107351"/>
                <a:ext cx="600946" cy="50422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4762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23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8" name="Rectangle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4404" y="6107351"/>
                <a:ext cx="600946" cy="50422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47625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/>
              <p:cNvSpPr/>
              <p:nvPr/>
            </p:nvSpPr>
            <p:spPr>
              <a:xfrm>
                <a:off x="6198194" y="3211227"/>
                <a:ext cx="616440" cy="51218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4762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9" name="Rectangle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8194" y="3211227"/>
                <a:ext cx="616440" cy="51218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47625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4886CD-1500-7B42-BF5C-FE08D3CCD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4824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Bellman-Ford work?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Inductive hypothesis: 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d</a:t>
            </a:r>
            <a:r>
              <a:rPr lang="en-US" baseline="30000" dirty="0">
                <a:solidFill>
                  <a:schemeClr val="accent4"/>
                </a:solidFill>
              </a:rPr>
              <a:t>(</a:t>
            </a:r>
            <a:r>
              <a:rPr lang="en-US" baseline="30000" dirty="0" err="1">
                <a:solidFill>
                  <a:schemeClr val="accent4"/>
                </a:solidFill>
              </a:rPr>
              <a:t>i</a:t>
            </a:r>
            <a:r>
              <a:rPr lang="en-US" baseline="30000" dirty="0">
                <a:solidFill>
                  <a:schemeClr val="accent4"/>
                </a:solidFill>
              </a:rPr>
              <a:t>)</a:t>
            </a:r>
            <a:r>
              <a:rPr lang="en-US" dirty="0">
                <a:solidFill>
                  <a:schemeClr val="accent4"/>
                </a:solidFill>
              </a:rPr>
              <a:t>[v] is equal to the cost of the shortest path between s and v </a:t>
            </a:r>
            <a:r>
              <a:rPr lang="en-US" b="1" dirty="0">
                <a:solidFill>
                  <a:schemeClr val="accent4"/>
                </a:solidFill>
              </a:rPr>
              <a:t>with at most </a:t>
            </a:r>
            <a:r>
              <a:rPr lang="en-US" b="1" dirty="0" err="1">
                <a:solidFill>
                  <a:schemeClr val="accent4"/>
                </a:solidFill>
              </a:rPr>
              <a:t>i</a:t>
            </a:r>
            <a:r>
              <a:rPr lang="en-US" b="1" dirty="0">
                <a:solidFill>
                  <a:schemeClr val="accent4"/>
                </a:solidFill>
              </a:rPr>
              <a:t> edges</a:t>
            </a:r>
            <a:r>
              <a:rPr lang="en-US" dirty="0">
                <a:solidFill>
                  <a:schemeClr val="accent4"/>
                </a:solidFill>
              </a:rPr>
              <a:t>.</a:t>
            </a:r>
          </a:p>
          <a:p>
            <a:r>
              <a:rPr lang="en-US" dirty="0"/>
              <a:t>Conclusion: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d</a:t>
            </a:r>
            <a:r>
              <a:rPr lang="en-US" baseline="30000" dirty="0">
                <a:solidFill>
                  <a:schemeClr val="accent4"/>
                </a:solidFill>
              </a:rPr>
              <a:t>(n-1)</a:t>
            </a:r>
            <a:r>
              <a:rPr lang="en-US" dirty="0">
                <a:solidFill>
                  <a:schemeClr val="accent4"/>
                </a:solidFill>
              </a:rPr>
              <a:t>[v] is equal to the cost of the shortest path between s and v </a:t>
            </a:r>
            <a:r>
              <a:rPr lang="en-US" b="1" dirty="0">
                <a:solidFill>
                  <a:schemeClr val="accent4"/>
                </a:solidFill>
              </a:rPr>
              <a:t>with at most n-1 edges</a:t>
            </a:r>
            <a:r>
              <a:rPr lang="en-US" dirty="0">
                <a:solidFill>
                  <a:schemeClr val="accent4"/>
                </a:solidFill>
              </a:rPr>
              <a:t>.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791C38-3094-C443-A05F-CA87AC2337D5}"/>
              </a:ext>
            </a:extLst>
          </p:cNvPr>
          <p:cNvSpPr txBox="1"/>
          <p:nvPr/>
        </p:nvSpPr>
        <p:spPr>
          <a:xfrm>
            <a:off x="6345278" y="4231280"/>
            <a:ext cx="2768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Do the base case and inductive step!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F0D30D-3C99-9A4F-80C0-8ED2F21069F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6088" y="4689382"/>
            <a:ext cx="1446632" cy="198395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E3086B-6C04-C24C-9AB1-547C35EDE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46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673" y="15153"/>
            <a:ext cx="7886700" cy="1325563"/>
          </a:xfrm>
        </p:spPr>
        <p:txBody>
          <a:bodyPr/>
          <a:lstStyle/>
          <a:p>
            <a:r>
              <a:rPr lang="en-US" dirty="0"/>
              <a:t>Aside: simple paths</a:t>
            </a:r>
            <a:br>
              <a:rPr lang="en-US" dirty="0"/>
            </a:br>
            <a:r>
              <a:rPr lang="en-US" sz="3200" dirty="0">
                <a:solidFill>
                  <a:srgbClr val="7030A0"/>
                </a:solidFill>
              </a:rPr>
              <a:t>Assume there is no negative cycle.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8694"/>
            <a:ext cx="7886700" cy="5570745"/>
          </a:xfrm>
        </p:spPr>
        <p:txBody>
          <a:bodyPr>
            <a:normAutofit/>
          </a:bodyPr>
          <a:lstStyle/>
          <a:p>
            <a:r>
              <a:rPr lang="en-US" dirty="0"/>
              <a:t>Then there is a shortest path from s to t, and moreover there is a </a:t>
            </a:r>
            <a:r>
              <a:rPr lang="en-US" dirty="0">
                <a:solidFill>
                  <a:schemeClr val="accent4"/>
                </a:solidFill>
              </a:rPr>
              <a:t>simple</a:t>
            </a:r>
            <a:r>
              <a:rPr lang="en-US" dirty="0"/>
              <a:t> shortest path.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 </a:t>
            </a:r>
            <a:r>
              <a:rPr lang="en-US" dirty="0">
                <a:solidFill>
                  <a:schemeClr val="accent4"/>
                </a:solidFill>
              </a:rPr>
              <a:t>simple path </a:t>
            </a:r>
            <a:r>
              <a:rPr lang="en-US" dirty="0"/>
              <a:t>in a graph with n vertices has at most n-1 edges in it.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So there is a shortest path with at most n-1 edges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1205" y="5436973"/>
            <a:ext cx="991152" cy="14210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50283" y="5036274"/>
            <a:ext cx="18288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“Simple” means that the path has no cycles in it.</a:t>
            </a:r>
          </a:p>
        </p:txBody>
      </p:sp>
      <p:cxnSp>
        <p:nvCxnSpPr>
          <p:cNvPr id="7" name="Straight Arrow Connector 6"/>
          <p:cNvCxnSpPr>
            <a:cxnSpLocks/>
            <a:stCxn id="10" idx="2"/>
          </p:cNvCxnSpPr>
          <p:nvPr/>
        </p:nvCxnSpPr>
        <p:spPr>
          <a:xfrm flipH="1" flipV="1">
            <a:off x="3473774" y="5830150"/>
            <a:ext cx="1024402" cy="16646"/>
          </a:xfrm>
          <a:prstGeom prst="straightConnector1">
            <a:avLst/>
          </a:prstGeom>
          <a:ln w="44450"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4498176" y="5544055"/>
            <a:ext cx="605481" cy="60548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v</a:t>
            </a:r>
          </a:p>
        </p:txBody>
      </p:sp>
      <p:cxnSp>
        <p:nvCxnSpPr>
          <p:cNvPr id="11" name="Straight Arrow Connector 10"/>
          <p:cNvCxnSpPr>
            <a:cxnSpLocks/>
            <a:stCxn id="13" idx="6"/>
            <a:endCxn id="23" idx="2"/>
          </p:cNvCxnSpPr>
          <p:nvPr/>
        </p:nvCxnSpPr>
        <p:spPr>
          <a:xfrm>
            <a:off x="4412023" y="5195199"/>
            <a:ext cx="1286652" cy="59286"/>
          </a:xfrm>
          <a:prstGeom prst="straightConnector1">
            <a:avLst/>
          </a:prstGeom>
          <a:ln w="44450"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3806542" y="4892458"/>
            <a:ext cx="605481" cy="60548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23" name="Oval 22"/>
          <p:cNvSpPr/>
          <p:nvPr/>
        </p:nvSpPr>
        <p:spPr>
          <a:xfrm>
            <a:off x="5698675" y="4951744"/>
            <a:ext cx="605481" cy="60548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u</a:t>
            </a:r>
          </a:p>
        </p:txBody>
      </p:sp>
      <p:cxnSp>
        <p:nvCxnSpPr>
          <p:cNvPr id="174" name="Straight Arrow Connector 173"/>
          <p:cNvCxnSpPr>
            <a:cxnSpLocks/>
            <a:stCxn id="23" idx="4"/>
            <a:endCxn id="10" idx="6"/>
          </p:cNvCxnSpPr>
          <p:nvPr/>
        </p:nvCxnSpPr>
        <p:spPr>
          <a:xfrm flipH="1">
            <a:off x="5103657" y="5557225"/>
            <a:ext cx="897759" cy="289571"/>
          </a:xfrm>
          <a:prstGeom prst="straightConnector1">
            <a:avLst/>
          </a:prstGeom>
          <a:ln w="44450"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" name="Group 203"/>
          <p:cNvGrpSpPr/>
          <p:nvPr/>
        </p:nvGrpSpPr>
        <p:grpSpPr>
          <a:xfrm>
            <a:off x="2296872" y="2433637"/>
            <a:ext cx="3875094" cy="1686771"/>
            <a:chOff x="2296872" y="2433637"/>
            <a:chExt cx="3875094" cy="1686771"/>
          </a:xfrm>
        </p:grpSpPr>
        <p:sp>
          <p:nvSpPr>
            <p:cNvPr id="16" name="Oval 15"/>
            <p:cNvSpPr/>
            <p:nvPr/>
          </p:nvSpPr>
          <p:spPr>
            <a:xfrm>
              <a:off x="3338002" y="3300355"/>
              <a:ext cx="605481" cy="60548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x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5566485" y="2690398"/>
              <a:ext cx="605481" cy="60548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t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V="1">
              <a:off x="2902353" y="2690398"/>
              <a:ext cx="1041130" cy="128243"/>
            </a:xfrm>
            <a:prstGeom prst="straightConnector1">
              <a:avLst/>
            </a:prstGeom>
            <a:ln w="44450">
              <a:solidFill>
                <a:schemeClr val="accent4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79" idx="6"/>
            </p:cNvCxnSpPr>
            <p:nvPr/>
          </p:nvCxnSpPr>
          <p:spPr>
            <a:xfrm>
              <a:off x="4525463" y="2754519"/>
              <a:ext cx="987970" cy="199057"/>
            </a:xfrm>
            <a:prstGeom prst="straightConnector1">
              <a:avLst/>
            </a:prstGeom>
            <a:ln w="44450">
              <a:solidFill>
                <a:schemeClr val="accent4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2296872" y="2515899"/>
              <a:ext cx="605481" cy="60548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179" name="Oval 178"/>
            <p:cNvSpPr/>
            <p:nvPr/>
          </p:nvSpPr>
          <p:spPr>
            <a:xfrm>
              <a:off x="3919982" y="2451778"/>
              <a:ext cx="605481" cy="60548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v</a:t>
              </a:r>
            </a:p>
          </p:txBody>
        </p:sp>
        <p:sp>
          <p:nvSpPr>
            <p:cNvPr id="181" name="Oval 180"/>
            <p:cNvSpPr/>
            <p:nvPr/>
          </p:nvSpPr>
          <p:spPr>
            <a:xfrm>
              <a:off x="4412023" y="3409536"/>
              <a:ext cx="605481" cy="60548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y</a:t>
              </a:r>
            </a:p>
          </p:txBody>
        </p:sp>
        <p:cxnSp>
          <p:nvCxnSpPr>
            <p:cNvPr id="182" name="Straight Arrow Connector 181"/>
            <p:cNvCxnSpPr>
              <a:stCxn id="179" idx="4"/>
              <a:endCxn id="16" idx="7"/>
            </p:cNvCxnSpPr>
            <p:nvPr/>
          </p:nvCxnSpPr>
          <p:spPr>
            <a:xfrm flipH="1">
              <a:off x="3854812" y="3057259"/>
              <a:ext cx="367911" cy="331767"/>
            </a:xfrm>
            <a:prstGeom prst="straightConnector1">
              <a:avLst/>
            </a:prstGeom>
            <a:ln w="44450">
              <a:solidFill>
                <a:schemeClr val="accent4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Arrow Connector 184"/>
            <p:cNvCxnSpPr>
              <a:stCxn id="16" idx="6"/>
              <a:endCxn id="181" idx="2"/>
            </p:cNvCxnSpPr>
            <p:nvPr/>
          </p:nvCxnSpPr>
          <p:spPr>
            <a:xfrm>
              <a:off x="3943483" y="3603096"/>
              <a:ext cx="468540" cy="109181"/>
            </a:xfrm>
            <a:prstGeom prst="straightConnector1">
              <a:avLst/>
            </a:prstGeom>
            <a:ln w="44450">
              <a:solidFill>
                <a:schemeClr val="accent4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Arrow Connector 187"/>
            <p:cNvCxnSpPr>
              <a:stCxn id="181" idx="0"/>
              <a:endCxn id="179" idx="5"/>
            </p:cNvCxnSpPr>
            <p:nvPr/>
          </p:nvCxnSpPr>
          <p:spPr>
            <a:xfrm flipH="1" flipV="1">
              <a:off x="4436792" y="2968588"/>
              <a:ext cx="277972" cy="440948"/>
            </a:xfrm>
            <a:prstGeom prst="straightConnector1">
              <a:avLst/>
            </a:prstGeom>
            <a:ln w="44450">
              <a:solidFill>
                <a:schemeClr val="accent4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1" name="TextBox 190"/>
            <p:cNvSpPr txBox="1"/>
            <p:nvPr/>
          </p:nvSpPr>
          <p:spPr>
            <a:xfrm>
              <a:off x="3118796" y="2433637"/>
              <a:ext cx="4984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-2</a:t>
              </a:r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3678755" y="2918757"/>
              <a:ext cx="4984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accent5"/>
                  </a:solidFill>
                </a:rPr>
                <a:t>2</a:t>
              </a:r>
              <a:endParaRPr lang="en-US" dirty="0">
                <a:solidFill>
                  <a:schemeClr val="accent5"/>
                </a:solidFill>
              </a:endParaRPr>
            </a:p>
          </p:txBody>
        </p:sp>
        <p:sp>
          <p:nvSpPr>
            <p:cNvPr id="193" name="TextBox 192"/>
            <p:cNvSpPr txBox="1"/>
            <p:nvPr/>
          </p:nvSpPr>
          <p:spPr>
            <a:xfrm>
              <a:off x="3973499" y="3751076"/>
              <a:ext cx="4984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3</a:t>
              </a:r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4657817" y="3026308"/>
              <a:ext cx="4984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-5</a:t>
              </a:r>
            </a:p>
          </p:txBody>
        </p:sp>
        <p:sp>
          <p:nvSpPr>
            <p:cNvPr id="195" name="TextBox 194"/>
            <p:cNvSpPr txBox="1"/>
            <p:nvPr/>
          </p:nvSpPr>
          <p:spPr>
            <a:xfrm>
              <a:off x="4819342" y="2449307"/>
              <a:ext cx="4984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accent5"/>
                  </a:solidFill>
                </a:rPr>
                <a:t>10</a:t>
              </a:r>
              <a:endParaRPr lang="en-US" dirty="0">
                <a:solidFill>
                  <a:schemeClr val="accent5"/>
                </a:solidFill>
              </a:endParaRPr>
            </a:p>
          </p:txBody>
        </p:sp>
      </p:grpSp>
      <p:sp>
        <p:nvSpPr>
          <p:cNvPr id="199" name="Oval 198"/>
          <p:cNvSpPr/>
          <p:nvPr/>
        </p:nvSpPr>
        <p:spPr>
          <a:xfrm>
            <a:off x="2868292" y="5477351"/>
            <a:ext cx="605481" cy="60548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201" name="TextBox 200"/>
          <p:cNvSpPr txBox="1"/>
          <p:nvPr/>
        </p:nvSpPr>
        <p:spPr>
          <a:xfrm>
            <a:off x="183182" y="5324326"/>
            <a:ext cx="2615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Can’t add another edge without making a cycle!</a:t>
            </a:r>
          </a:p>
        </p:txBody>
      </p:sp>
      <p:sp>
        <p:nvSpPr>
          <p:cNvPr id="202" name="TextBox 201"/>
          <p:cNvSpPr txBox="1"/>
          <p:nvPr/>
        </p:nvSpPr>
        <p:spPr>
          <a:xfrm>
            <a:off x="6408507" y="3288089"/>
            <a:ext cx="2366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This cycle isn’t helping.  Just get rid of it.</a:t>
            </a:r>
          </a:p>
        </p:txBody>
      </p:sp>
      <p:sp>
        <p:nvSpPr>
          <p:cNvPr id="203" name="Freeform 202"/>
          <p:cNvSpPr/>
          <p:nvPr/>
        </p:nvSpPr>
        <p:spPr>
          <a:xfrm>
            <a:off x="2296871" y="2987176"/>
            <a:ext cx="3187957" cy="1191618"/>
          </a:xfrm>
          <a:custGeom>
            <a:avLst/>
            <a:gdLst>
              <a:gd name="connsiteX0" fmla="*/ 3286898 w 3286898"/>
              <a:gd name="connsiteY0" fmla="*/ 968860 h 1339563"/>
              <a:gd name="connsiteX1" fmla="*/ 3064476 w 3286898"/>
              <a:gd name="connsiteY1" fmla="*/ 524017 h 1339563"/>
              <a:gd name="connsiteX2" fmla="*/ 2607276 w 3286898"/>
              <a:gd name="connsiteY2" fmla="*/ 116244 h 1339563"/>
              <a:gd name="connsiteX3" fmla="*/ 2088292 w 3286898"/>
              <a:gd name="connsiteY3" fmla="*/ 239812 h 1339563"/>
              <a:gd name="connsiteX4" fmla="*/ 1717589 w 3286898"/>
              <a:gd name="connsiteY4" fmla="*/ 66817 h 1339563"/>
              <a:gd name="connsiteX5" fmla="*/ 1297460 w 3286898"/>
              <a:gd name="connsiteY5" fmla="*/ 42104 h 1339563"/>
              <a:gd name="connsiteX6" fmla="*/ 580768 w 3286898"/>
              <a:gd name="connsiteY6" fmla="*/ 622871 h 1339563"/>
              <a:gd name="connsiteX7" fmla="*/ 0 w 3286898"/>
              <a:gd name="connsiteY7" fmla="*/ 1339563 h 1339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86898" h="1339563">
                <a:moveTo>
                  <a:pt x="3286898" y="968860"/>
                </a:moveTo>
                <a:cubicBezTo>
                  <a:pt x="3232322" y="817490"/>
                  <a:pt x="3177746" y="666120"/>
                  <a:pt x="3064476" y="524017"/>
                </a:cubicBezTo>
                <a:cubicBezTo>
                  <a:pt x="2951206" y="381914"/>
                  <a:pt x="2769973" y="163611"/>
                  <a:pt x="2607276" y="116244"/>
                </a:cubicBezTo>
                <a:cubicBezTo>
                  <a:pt x="2444579" y="68877"/>
                  <a:pt x="2236573" y="248050"/>
                  <a:pt x="2088292" y="239812"/>
                </a:cubicBezTo>
                <a:cubicBezTo>
                  <a:pt x="1940011" y="231574"/>
                  <a:pt x="1849394" y="99768"/>
                  <a:pt x="1717589" y="66817"/>
                </a:cubicBezTo>
                <a:cubicBezTo>
                  <a:pt x="1585784" y="33866"/>
                  <a:pt x="1486930" y="-50572"/>
                  <a:pt x="1297460" y="42104"/>
                </a:cubicBezTo>
                <a:cubicBezTo>
                  <a:pt x="1107990" y="134780"/>
                  <a:pt x="797011" y="406628"/>
                  <a:pt x="580768" y="622871"/>
                </a:cubicBezTo>
                <a:cubicBezTo>
                  <a:pt x="364525" y="839114"/>
                  <a:pt x="0" y="1339563"/>
                  <a:pt x="0" y="1339563"/>
                </a:cubicBezTo>
              </a:path>
            </a:pathLst>
          </a:custGeom>
          <a:solidFill>
            <a:schemeClr val="bg1">
              <a:alpha val="68000"/>
            </a:schemeClr>
          </a:solidFill>
          <a:ln w="41275">
            <a:solidFill>
              <a:srgbClr val="CF6E6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28330F1A-87C2-784C-9F01-E821432DA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89221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10" grpId="0" animBg="1"/>
      <p:bldP spid="13" grpId="0" animBg="1"/>
      <p:bldP spid="23" grpId="0" animBg="1"/>
      <p:bldP spid="199" grpId="0" animBg="1"/>
      <p:bldP spid="201" grpId="0"/>
      <p:bldP spid="202" grpId="0"/>
      <p:bldP spid="20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it work?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Inductive hypothesis: 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d</a:t>
            </a:r>
            <a:r>
              <a:rPr lang="en-US" baseline="30000" dirty="0">
                <a:solidFill>
                  <a:schemeClr val="accent4"/>
                </a:solidFill>
              </a:rPr>
              <a:t>(</a:t>
            </a:r>
            <a:r>
              <a:rPr lang="en-US" baseline="30000" dirty="0" err="1">
                <a:solidFill>
                  <a:schemeClr val="accent4"/>
                </a:solidFill>
              </a:rPr>
              <a:t>i</a:t>
            </a:r>
            <a:r>
              <a:rPr lang="en-US" baseline="30000" dirty="0">
                <a:solidFill>
                  <a:schemeClr val="accent4"/>
                </a:solidFill>
              </a:rPr>
              <a:t>)</a:t>
            </a:r>
            <a:r>
              <a:rPr lang="en-US" dirty="0">
                <a:solidFill>
                  <a:schemeClr val="accent4"/>
                </a:solidFill>
              </a:rPr>
              <a:t>[v] is equal to the cost of the shortest path between s and v </a:t>
            </a:r>
            <a:r>
              <a:rPr lang="en-US" b="1" dirty="0">
                <a:solidFill>
                  <a:schemeClr val="accent4"/>
                </a:solidFill>
              </a:rPr>
              <a:t>with at most </a:t>
            </a:r>
            <a:r>
              <a:rPr lang="en-US" b="1" dirty="0" err="1">
                <a:solidFill>
                  <a:schemeClr val="accent4"/>
                </a:solidFill>
              </a:rPr>
              <a:t>i</a:t>
            </a:r>
            <a:r>
              <a:rPr lang="en-US" b="1" dirty="0">
                <a:solidFill>
                  <a:schemeClr val="accent4"/>
                </a:solidFill>
              </a:rPr>
              <a:t> edges</a:t>
            </a:r>
            <a:r>
              <a:rPr lang="en-US" dirty="0">
                <a:solidFill>
                  <a:schemeClr val="accent4"/>
                </a:solidFill>
              </a:rPr>
              <a:t>.</a:t>
            </a:r>
          </a:p>
          <a:p>
            <a:r>
              <a:rPr lang="en-US" dirty="0"/>
              <a:t>Conclusion:</a:t>
            </a:r>
          </a:p>
          <a:p>
            <a:pPr marL="685800" lvl="2">
              <a:spcBef>
                <a:spcPts val="1000"/>
              </a:spcBef>
            </a:pPr>
            <a:r>
              <a:rPr lang="en-US" sz="2400" dirty="0">
                <a:solidFill>
                  <a:schemeClr val="accent4"/>
                </a:solidFill>
              </a:rPr>
              <a:t>d</a:t>
            </a:r>
            <a:r>
              <a:rPr lang="en-US" sz="2400" baseline="30000" dirty="0">
                <a:solidFill>
                  <a:schemeClr val="accent4"/>
                </a:solidFill>
              </a:rPr>
              <a:t>(n-1)</a:t>
            </a:r>
            <a:r>
              <a:rPr lang="en-US" sz="2400" dirty="0">
                <a:solidFill>
                  <a:schemeClr val="accent4"/>
                </a:solidFill>
              </a:rPr>
              <a:t>[v] is equal to the cost of the shortest path between s and v </a:t>
            </a:r>
            <a:r>
              <a:rPr lang="en-US" sz="2400" b="1" dirty="0">
                <a:solidFill>
                  <a:schemeClr val="accent4"/>
                </a:solidFill>
              </a:rPr>
              <a:t>with at most n-1 edges</a:t>
            </a:r>
            <a:r>
              <a:rPr lang="en-US" sz="2400" dirty="0">
                <a:solidFill>
                  <a:schemeClr val="accent4"/>
                </a:solidFill>
              </a:rPr>
              <a:t>.</a:t>
            </a:r>
          </a:p>
          <a:p>
            <a:pPr marL="685800" lvl="2">
              <a:spcBef>
                <a:spcPts val="1000"/>
              </a:spcBef>
            </a:pPr>
            <a:r>
              <a:rPr lang="en-US" sz="2400" b="1" dirty="0">
                <a:solidFill>
                  <a:schemeClr val="accent4"/>
                </a:solidFill>
              </a:rPr>
              <a:t>If there are no negative cycles</a:t>
            </a:r>
            <a:r>
              <a:rPr lang="en-US" sz="2400" dirty="0">
                <a:solidFill>
                  <a:schemeClr val="accent4"/>
                </a:solidFill>
              </a:rPr>
              <a:t>, d</a:t>
            </a:r>
            <a:r>
              <a:rPr lang="en-US" sz="2400" baseline="30000" dirty="0">
                <a:solidFill>
                  <a:schemeClr val="accent4"/>
                </a:solidFill>
              </a:rPr>
              <a:t>(n-1)</a:t>
            </a:r>
            <a:r>
              <a:rPr lang="en-US" sz="2400" dirty="0">
                <a:solidFill>
                  <a:schemeClr val="accent4"/>
                </a:solidFill>
              </a:rPr>
              <a:t>[v] is equal to the cost of the shortest path.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48980" y="6127233"/>
            <a:ext cx="4557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Notice that negative edge </a:t>
            </a:r>
            <a:r>
              <a:rPr lang="en-US" dirty="0">
                <a:solidFill>
                  <a:srgbClr val="CF6E6C"/>
                </a:solidFill>
              </a:rPr>
              <a:t>weights</a:t>
            </a:r>
            <a:r>
              <a:rPr lang="en-US" dirty="0"/>
              <a:t> are fine.  Just not negative cycles.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6E3AF0-2A8C-D74E-893F-4AE3D2890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83444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359E1-0A63-824D-8060-8C8AEEFE1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CAC022-0245-C144-ADFF-9CEC42275C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midterm is over!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Congrats to everyone!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We are working on grading the midterm.</a:t>
            </a:r>
          </a:p>
          <a:p>
            <a:pPr lvl="1"/>
            <a:endParaRPr lang="en-US" dirty="0"/>
          </a:p>
          <a:p>
            <a:r>
              <a:rPr lang="en-US" dirty="0"/>
              <a:t>HW 6 out today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D5001D-4EBA-7244-BF27-FAEE1104F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3107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" y="168444"/>
            <a:ext cx="7886700" cy="1325563"/>
          </a:xfrm>
        </p:spPr>
        <p:txBody>
          <a:bodyPr/>
          <a:lstStyle/>
          <a:p>
            <a:r>
              <a:rPr lang="en-US" dirty="0"/>
              <a:t>Bellman-Ford* algorithm</a:t>
            </a:r>
            <a:endParaRPr lang="en-US" sz="3200" dirty="0">
              <a:solidFill>
                <a:schemeClr val="accent4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3">
                <a:extLst>
                  <a:ext uri="{FF2B5EF4-FFF2-40B4-BE49-F238E27FC236}">
                    <a16:creationId xmlns:a16="http://schemas.microsoft.com/office/drawing/2014/main" id="{D0B41BD1-3B47-7E4A-ACBB-F68F089795D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4325" y="1894117"/>
                <a:ext cx="8515349" cy="3604064"/>
              </a:xfrm>
              <a:prstGeom prst="rect">
                <a:avLst/>
              </a:prstGeom>
              <a:noFill/>
              <a:ln>
                <a:solidFill>
                  <a:srgbClr val="CF6E6C"/>
                </a:solidFill>
              </a:ln>
              <a:effectLst/>
            </p:spPr>
            <p:txBody>
              <a:bodyPr vert="horz" wrap="square" lIns="91440" tIns="45720" rIns="91440" bIns="45720" rtlCol="0">
                <a:sp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>
                  <a:buFont typeface="Arial" charset="0"/>
                  <a:buChar char="•"/>
                </a:pPr>
                <a:r>
                  <a:rPr lang="en-US" sz="2400" dirty="0"/>
                  <a:t>Initialize arrays d</a:t>
                </a:r>
                <a:r>
                  <a:rPr lang="en-US" sz="2400" baseline="30000" dirty="0"/>
                  <a:t>(0)</a:t>
                </a:r>
                <a:r>
                  <a:rPr lang="en-US" sz="2400" dirty="0"/>
                  <a:t>,…,d</a:t>
                </a:r>
                <a:r>
                  <a:rPr lang="en-US" sz="2400" baseline="30000" dirty="0"/>
                  <a:t>(n-1)</a:t>
                </a:r>
                <a:r>
                  <a:rPr lang="en-US" sz="2400" dirty="0"/>
                  <a:t> of length n</a:t>
                </a:r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</a:rPr>
                  <a:t>d</a:t>
                </a:r>
                <a:r>
                  <a:rPr lang="en-US" sz="2400" baseline="30000" dirty="0">
                    <a:solidFill>
                      <a:schemeClr val="tx1"/>
                    </a:solidFill>
                  </a:rPr>
                  <a:t>(0)</a:t>
                </a:r>
                <a:r>
                  <a:rPr lang="en-US" sz="2400" dirty="0">
                    <a:solidFill>
                      <a:schemeClr val="tx1"/>
                    </a:solidFill>
                  </a:rPr>
                  <a:t>[v] =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</a:rPr>
                      <m:t>∞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for all v in V</a:t>
                </a:r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</a:rPr>
                  <a:t>d</a:t>
                </a:r>
                <a:r>
                  <a:rPr lang="en-US" sz="2400" baseline="30000" dirty="0">
                    <a:solidFill>
                      <a:schemeClr val="tx1"/>
                    </a:solidFill>
                  </a:rPr>
                  <a:t>(0) </a:t>
                </a:r>
                <a:r>
                  <a:rPr lang="en-US" sz="2400" dirty="0">
                    <a:solidFill>
                      <a:schemeClr val="tx1"/>
                    </a:solidFill>
                  </a:rPr>
                  <a:t>[s] = 0</a:t>
                </a:r>
                <a:endParaRPr lang="en-US" sz="2400" b="1" dirty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sz="2400" b="1" dirty="0"/>
                  <a:t>For</a:t>
                </a:r>
                <a:r>
                  <a:rPr lang="en-US" sz="2400" dirty="0"/>
                  <a:t> </a:t>
                </a:r>
                <a:r>
                  <a:rPr lang="en-US" sz="2400" dirty="0" err="1"/>
                  <a:t>i</a:t>
                </a:r>
                <a:r>
                  <a:rPr lang="en-US" sz="2400" dirty="0"/>
                  <a:t>=0,</a:t>
                </a:r>
                <a:r>
                  <a:rPr lang="mr-IN" sz="2400" dirty="0"/>
                  <a:t>…</a:t>
                </a:r>
                <a:r>
                  <a:rPr lang="en-US" sz="2400" dirty="0"/>
                  <a:t>,n-2:</a:t>
                </a:r>
              </a:p>
              <a:p>
                <a:pPr marL="742950" lvl="1" indent="-285750">
                  <a:buFont typeface="Arial" charset="0"/>
                  <a:buChar char="•"/>
                </a:pPr>
                <a:r>
                  <a:rPr lang="en-US" b="1" dirty="0"/>
                  <a:t>For</a:t>
                </a:r>
                <a:r>
                  <a:rPr lang="en-US" dirty="0"/>
                  <a:t> v in V:</a:t>
                </a:r>
              </a:p>
              <a:p>
                <a:pPr marL="1200150" lvl="2" indent="-285750">
                  <a:buFont typeface="Arial" charset="0"/>
                  <a:buChar char="•"/>
                </a:pPr>
                <a:r>
                  <a:rPr lang="en-US" sz="2600" dirty="0">
                    <a:solidFill>
                      <a:schemeClr val="accent4"/>
                    </a:solidFill>
                  </a:rPr>
                  <a:t>d</a:t>
                </a:r>
                <a:r>
                  <a:rPr lang="en-US" sz="2600" baseline="30000" dirty="0">
                    <a:solidFill>
                      <a:schemeClr val="accent4"/>
                    </a:solidFill>
                  </a:rPr>
                  <a:t>(i+1)</a:t>
                </a:r>
                <a:r>
                  <a:rPr lang="en-US" sz="2600" dirty="0">
                    <a:solidFill>
                      <a:schemeClr val="accent4"/>
                    </a:solidFill>
                  </a:rPr>
                  <a:t>[v]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chemeClr val="accent4"/>
                        </a:solidFill>
                        <a:latin typeface="Cambria Math" charset="0"/>
                      </a:rPr>
                      <m:t>← </m:t>
                    </m:r>
                  </m:oMath>
                </a14:m>
                <a:r>
                  <a:rPr lang="en-US" sz="2600" dirty="0">
                    <a:solidFill>
                      <a:schemeClr val="accent4"/>
                    </a:solidFill>
                  </a:rPr>
                  <a:t>min( d</a:t>
                </a:r>
                <a:r>
                  <a:rPr lang="en-US" sz="2600" baseline="30000" dirty="0">
                    <a:solidFill>
                      <a:schemeClr val="accent4"/>
                    </a:solidFill>
                  </a:rPr>
                  <a:t>(</a:t>
                </a:r>
                <a:r>
                  <a:rPr lang="en-US" sz="2600" baseline="30000" dirty="0" err="1">
                    <a:solidFill>
                      <a:schemeClr val="accent4"/>
                    </a:solidFill>
                  </a:rPr>
                  <a:t>i</a:t>
                </a:r>
                <a:r>
                  <a:rPr lang="en-US" sz="2600" baseline="30000" dirty="0">
                    <a:solidFill>
                      <a:schemeClr val="accent4"/>
                    </a:solidFill>
                  </a:rPr>
                  <a:t>)</a:t>
                </a:r>
                <a:r>
                  <a:rPr lang="en-US" sz="2600" dirty="0">
                    <a:solidFill>
                      <a:schemeClr val="accent4"/>
                    </a:solidFill>
                  </a:rPr>
                  <a:t>[v] , </a:t>
                </a:r>
                <a:r>
                  <a:rPr lang="en-US" sz="2600" dirty="0" err="1">
                    <a:solidFill>
                      <a:schemeClr val="accent4"/>
                    </a:solidFill>
                  </a:rPr>
                  <a:t>min</a:t>
                </a:r>
                <a:r>
                  <a:rPr lang="en-US" sz="2600" baseline="-25000" dirty="0" err="1">
                    <a:solidFill>
                      <a:schemeClr val="accent4"/>
                    </a:solidFill>
                  </a:rPr>
                  <a:t>u</a:t>
                </a:r>
                <a:r>
                  <a:rPr lang="en-US" sz="2600" baseline="-25000" dirty="0">
                    <a:solidFill>
                      <a:schemeClr val="accent4"/>
                    </a:solidFill>
                  </a:rPr>
                  <a:t> in </a:t>
                </a:r>
                <a:r>
                  <a:rPr lang="en-US" sz="2600" baseline="-25000" dirty="0" err="1">
                    <a:solidFill>
                      <a:schemeClr val="accent4"/>
                    </a:solidFill>
                  </a:rPr>
                  <a:t>v.inNbrs</a:t>
                </a:r>
                <a:r>
                  <a:rPr lang="en-US" sz="2600" dirty="0">
                    <a:solidFill>
                      <a:schemeClr val="accent4"/>
                    </a:solidFill>
                  </a:rPr>
                  <a:t>{d</a:t>
                </a:r>
                <a:r>
                  <a:rPr lang="en-US" sz="2600" baseline="30000" dirty="0">
                    <a:solidFill>
                      <a:schemeClr val="accent4"/>
                    </a:solidFill>
                  </a:rPr>
                  <a:t>(</a:t>
                </a:r>
                <a:r>
                  <a:rPr lang="en-US" sz="2600" baseline="30000" dirty="0" err="1">
                    <a:solidFill>
                      <a:schemeClr val="accent4"/>
                    </a:solidFill>
                  </a:rPr>
                  <a:t>i</a:t>
                </a:r>
                <a:r>
                  <a:rPr lang="en-US" sz="2600" baseline="30000" dirty="0">
                    <a:solidFill>
                      <a:schemeClr val="accent4"/>
                    </a:solidFill>
                  </a:rPr>
                  <a:t>)</a:t>
                </a:r>
                <a:r>
                  <a:rPr lang="en-US" sz="2600" dirty="0">
                    <a:solidFill>
                      <a:schemeClr val="accent4"/>
                    </a:solidFill>
                  </a:rPr>
                  <a:t>[u] + w(</a:t>
                </a:r>
                <a:r>
                  <a:rPr lang="en-US" sz="2600" dirty="0" err="1">
                    <a:solidFill>
                      <a:schemeClr val="accent4"/>
                    </a:solidFill>
                  </a:rPr>
                  <a:t>u,v</a:t>
                </a:r>
                <a:r>
                  <a:rPr lang="en-US" sz="2600" dirty="0">
                    <a:solidFill>
                      <a:schemeClr val="accent4"/>
                    </a:solidFill>
                  </a:rPr>
                  <a:t>)} )</a:t>
                </a:r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sz="2400" dirty="0"/>
                  <a:t>Now, </a:t>
                </a:r>
                <a:r>
                  <a:rPr lang="en-US" sz="2400" dirty="0" err="1"/>
                  <a:t>dist</a:t>
                </a:r>
                <a:r>
                  <a:rPr lang="en-US" sz="2400" dirty="0"/>
                  <a:t>(</a:t>
                </a:r>
                <a:r>
                  <a:rPr lang="en-US" sz="2400" dirty="0" err="1"/>
                  <a:t>s,v</a:t>
                </a:r>
                <a:r>
                  <a:rPr lang="en-US" sz="2400" dirty="0"/>
                  <a:t>) = d</a:t>
                </a:r>
                <a:r>
                  <a:rPr lang="en-US" sz="2400" baseline="30000" dirty="0"/>
                  <a:t>(n-1)</a:t>
                </a:r>
                <a:r>
                  <a:rPr lang="en-US" sz="2400" dirty="0"/>
                  <a:t>[v] for all v in V.</a:t>
                </a:r>
              </a:p>
              <a:p>
                <a:pPr marL="742950" lvl="1" indent="-285750">
                  <a:buFont typeface="Arial" charset="0"/>
                  <a:buChar char="•"/>
                </a:pPr>
                <a:r>
                  <a:rPr lang="en-US" sz="2000" dirty="0"/>
                  <a:t>(Assuming no negative cycles)</a:t>
                </a:r>
              </a:p>
            </p:txBody>
          </p:sp>
        </mc:Choice>
        <mc:Fallback xmlns="">
          <p:sp>
            <p:nvSpPr>
              <p:cNvPr id="6" name="Content Placeholder 3">
                <a:extLst>
                  <a:ext uri="{FF2B5EF4-FFF2-40B4-BE49-F238E27FC236}">
                    <a16:creationId xmlns:a16="http://schemas.microsoft.com/office/drawing/2014/main" id="{D0B41BD1-3B47-7E4A-ACBB-F68F089795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325" y="1894117"/>
                <a:ext cx="8515349" cy="3604064"/>
              </a:xfrm>
              <a:prstGeom prst="rect">
                <a:avLst/>
              </a:prstGeom>
              <a:blipFill>
                <a:blip r:embed="rId2"/>
                <a:stretch>
                  <a:fillRect l="-893" t="-1748"/>
                </a:stretch>
              </a:blipFill>
              <a:ln>
                <a:solidFill>
                  <a:srgbClr val="CF6E6C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B4D8E2F8-7C60-4A4D-A3D0-C4C7E1FC2FE3}"/>
              </a:ext>
            </a:extLst>
          </p:cNvPr>
          <p:cNvSpPr txBox="1"/>
          <p:nvPr/>
        </p:nvSpPr>
        <p:spPr>
          <a:xfrm>
            <a:off x="148160" y="1494007"/>
            <a:ext cx="2728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Bellman-Ford*(G,s):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3701B1-6AF2-9C44-AA05-F166905D606D}"/>
              </a:ext>
            </a:extLst>
          </p:cNvPr>
          <p:cNvSpPr txBox="1"/>
          <p:nvPr/>
        </p:nvSpPr>
        <p:spPr>
          <a:xfrm>
            <a:off x="3191399" y="6211669"/>
            <a:ext cx="5952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*Slightly different than some versions of Bellman-Ford…but this way is pedagogically convenient for today’s lecture.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C4F413-D22C-844D-B388-A24A60AB2E63}"/>
              </a:ext>
            </a:extLst>
          </p:cNvPr>
          <p:cNvSpPr txBox="1"/>
          <p:nvPr/>
        </p:nvSpPr>
        <p:spPr>
          <a:xfrm>
            <a:off x="6167699" y="168444"/>
            <a:ext cx="2843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accent4"/>
                </a:solidFill>
              </a:rPr>
              <a:t>G = (V,E) is a graph with n vertices and m edges.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1D273B-350D-1745-9ADE-1A30BDCD5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20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A84904-1231-304B-9772-8681174ADD08}"/>
              </a:ext>
            </a:extLst>
          </p:cNvPr>
          <p:cNvSpPr txBox="1"/>
          <p:nvPr/>
        </p:nvSpPr>
        <p:spPr>
          <a:xfrm>
            <a:off x="3863497" y="2764835"/>
            <a:ext cx="4337528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Here, Dijkstra picked a special vertex u and updated u’s neighbors – Bellman-Ford will update all the vertices.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066E04B-65CF-E64B-A61D-F674C993F517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2569991" y="3226500"/>
            <a:ext cx="1293506" cy="584776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5441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ounded Rectangle 38"/>
          <p:cNvSpPr/>
          <p:nvPr/>
        </p:nvSpPr>
        <p:spPr>
          <a:xfrm>
            <a:off x="1535232" y="5215346"/>
            <a:ext cx="5131039" cy="131689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 on 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8308873" cy="4351338"/>
          </a:xfrm>
        </p:spPr>
        <p:txBody>
          <a:bodyPr/>
          <a:lstStyle/>
          <a:p>
            <a:r>
              <a:rPr lang="en-US" dirty="0"/>
              <a:t>Don’t actually keep all n arrays around.</a:t>
            </a:r>
          </a:p>
          <a:p>
            <a:r>
              <a:rPr lang="en-US" dirty="0"/>
              <a:t>Just keep two at a time: “last round” and “this round”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102459" y="3140488"/>
            <a:ext cx="4401580" cy="2596937"/>
            <a:chOff x="509081" y="1525144"/>
            <a:chExt cx="4401580" cy="2596937"/>
          </a:xfrm>
        </p:grpSpPr>
        <p:grpSp>
          <p:nvGrpSpPr>
            <p:cNvPr id="5" name="Group 4"/>
            <p:cNvGrpSpPr/>
            <p:nvPr/>
          </p:nvGrpSpPr>
          <p:grpSpPr>
            <a:xfrm>
              <a:off x="526039" y="1525144"/>
              <a:ext cx="4384622" cy="1987322"/>
              <a:chOff x="526039" y="1525144"/>
              <a:chExt cx="4384622" cy="198732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Rectangle 11"/>
                  <p:cNvSpPr/>
                  <p:nvPr/>
                </p:nvSpPr>
                <p:spPr>
                  <a:xfrm>
                    <a:off x="3924812" y="1888537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∞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3" name="Rectangle 1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24812" y="1888537"/>
                    <a:ext cx="679621" cy="407774"/>
                  </a:xfrm>
                  <a:prstGeom prst="rect">
                    <a:avLst/>
                  </a:prstGeom>
                  <a:blipFill rotWithShape="0">
                    <a:blip r:embed="rId2"/>
                    <a:stretch>
                      <a:fillRect/>
                    </a:stretch>
                  </a:blipFill>
                  <a:ln w="38100">
                    <a:solidFill>
                      <a:srgbClr val="7030A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3" name="Rectangle 12"/>
              <p:cNvSpPr/>
              <p:nvPr/>
            </p:nvSpPr>
            <p:spPr>
              <a:xfrm>
                <a:off x="3926028" y="2457267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25</a:t>
                </a:r>
              </a:p>
            </p:txBody>
          </p:sp>
          <p:grpSp>
            <p:nvGrpSpPr>
              <p:cNvPr id="14" name="Group 13"/>
              <p:cNvGrpSpPr/>
              <p:nvPr/>
            </p:nvGrpSpPr>
            <p:grpSpPr>
              <a:xfrm>
                <a:off x="526039" y="1525144"/>
                <a:ext cx="4384622" cy="1987322"/>
                <a:chOff x="526039" y="1525144"/>
                <a:chExt cx="4384622" cy="1987322"/>
              </a:xfrm>
            </p:grpSpPr>
            <p:grpSp>
              <p:nvGrpSpPr>
                <p:cNvPr id="15" name="Group 14"/>
                <p:cNvGrpSpPr/>
                <p:nvPr/>
              </p:nvGrpSpPr>
              <p:grpSpPr>
                <a:xfrm>
                  <a:off x="526039" y="1525144"/>
                  <a:ext cx="4384622" cy="1987322"/>
                  <a:chOff x="1940140" y="1367323"/>
                  <a:chExt cx="4384622" cy="1987322"/>
                </a:xfrm>
              </p:grpSpPr>
              <p:sp>
                <p:nvSpPr>
                  <p:cNvPr id="17" name="Rectangle 16"/>
                  <p:cNvSpPr/>
                  <p:nvPr/>
                </p:nvSpPr>
                <p:spPr>
                  <a:xfrm>
                    <a:off x="2604182" y="1722604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0</a:t>
                    </a: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8" name="Rectangle 17"/>
                      <p:cNvSpPr/>
                      <p:nvPr/>
                    </p:nvSpPr>
                    <p:spPr>
                      <a:xfrm>
                        <a:off x="3291526" y="1722603"/>
                        <a:ext cx="679621" cy="407774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 w="38100">
                        <a:solidFill>
                          <a:srgbClr val="7030A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∞</m:t>
                              </m:r>
                            </m:oMath>
                          </m:oMathPara>
                        </a14:m>
                        <a:endParaRPr lang="en-US" b="0" dirty="0"/>
                      </a:p>
                    </p:txBody>
                  </p:sp>
                </mc:Choice>
                <mc:Fallback xmlns="">
                  <p:sp>
                    <p:nvSpPr>
                      <p:cNvPr id="19" name="Rectangle 18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291526" y="1722603"/>
                        <a:ext cx="679621" cy="407774"/>
                      </a:xfrm>
                      <a:prstGeom prst="rect">
                        <a:avLst/>
                      </a:prstGeom>
                      <a:blipFill rotWithShape="0">
                        <a:blip r:embed="rId3"/>
                        <a:stretch>
                          <a:fillRect/>
                        </a:stretch>
                      </a:blipFill>
                      <a:ln w="38100">
                        <a:solidFill>
                          <a:srgbClr val="7030A0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9" name="Rectangle 18"/>
                      <p:cNvSpPr/>
                      <p:nvPr/>
                    </p:nvSpPr>
                    <p:spPr>
                      <a:xfrm>
                        <a:off x="3978870" y="1722603"/>
                        <a:ext cx="679621" cy="407774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 w="38100">
                        <a:solidFill>
                          <a:srgbClr val="7030A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∞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20" name="Rectangle 19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978870" y="1722603"/>
                        <a:ext cx="679621" cy="407774"/>
                      </a:xfrm>
                      <a:prstGeom prst="rect">
                        <a:avLst/>
                      </a:prstGeom>
                      <a:blipFill rotWithShape="0">
                        <a:blip r:embed="rId4"/>
                        <a:stretch>
                          <a:fillRect/>
                        </a:stretch>
                      </a:blipFill>
                      <a:ln w="38100">
                        <a:solidFill>
                          <a:srgbClr val="7030A0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0" name="Rectangle 19"/>
                      <p:cNvSpPr/>
                      <p:nvPr/>
                    </p:nvSpPr>
                    <p:spPr>
                      <a:xfrm>
                        <a:off x="4658491" y="1722603"/>
                        <a:ext cx="679621" cy="407774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 w="38100">
                        <a:solidFill>
                          <a:srgbClr val="7030A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∞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21" name="Rectangle 20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658491" y="1722603"/>
                        <a:ext cx="679621" cy="407774"/>
                      </a:xfrm>
                      <a:prstGeom prst="rect">
                        <a:avLst/>
                      </a:prstGeom>
                      <a:blipFill rotWithShape="0">
                        <a:blip r:embed="rId5"/>
                        <a:stretch>
                          <a:fillRect/>
                        </a:stretch>
                      </a:blipFill>
                      <a:ln w="38100">
                        <a:solidFill>
                          <a:srgbClr val="7030A0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2628044" y="1367323"/>
                    <a:ext cx="369671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Gates  Packard CS161 Union  Dish      </a:t>
                    </a:r>
                  </a:p>
                </p:txBody>
              </p:sp>
              <p:sp>
                <p:nvSpPr>
                  <p:cNvPr id="22" name="Rectangle 21"/>
                  <p:cNvSpPr/>
                  <p:nvPr/>
                </p:nvSpPr>
                <p:spPr>
                  <a:xfrm>
                    <a:off x="1951144" y="1695657"/>
                    <a:ext cx="575799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400" dirty="0"/>
                      <a:t>d</a:t>
                    </a:r>
                    <a:r>
                      <a:rPr lang="en-US" sz="2400" baseline="30000" dirty="0"/>
                      <a:t>(0)</a:t>
                    </a:r>
                    <a:endParaRPr lang="en-US" sz="2400" dirty="0"/>
                  </a:p>
                </p:txBody>
              </p:sp>
              <p:sp>
                <p:nvSpPr>
                  <p:cNvPr id="23" name="Rectangle 22"/>
                  <p:cNvSpPr/>
                  <p:nvPr/>
                </p:nvSpPr>
                <p:spPr>
                  <a:xfrm>
                    <a:off x="2593178" y="2312970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0</a:t>
                    </a:r>
                  </a:p>
                </p:txBody>
              </p:sp>
              <p:sp>
                <p:nvSpPr>
                  <p:cNvPr id="24" name="Rectangle 23"/>
                  <p:cNvSpPr/>
                  <p:nvPr/>
                </p:nvSpPr>
                <p:spPr>
                  <a:xfrm>
                    <a:off x="3280522" y="2312969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1"/>
                        </a:solidFill>
                      </a:rPr>
                      <a:t>1</a:t>
                    </a: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5" name="Rectangle 24"/>
                      <p:cNvSpPr/>
                      <p:nvPr/>
                    </p:nvSpPr>
                    <p:spPr>
                      <a:xfrm>
                        <a:off x="3967866" y="2312969"/>
                        <a:ext cx="679621" cy="407774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 w="38100">
                        <a:solidFill>
                          <a:srgbClr val="7030A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∞</m:t>
                              </m:r>
                            </m:oMath>
                          </m:oMathPara>
                        </a14:m>
                        <a:endParaRPr lang="en-US" dirty="0">
                          <a:solidFill>
                            <a:srgbClr val="CF6E6C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26" name="Rectangle 25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967866" y="2312969"/>
                        <a:ext cx="679621" cy="407774"/>
                      </a:xfrm>
                      <a:prstGeom prst="rect">
                        <a:avLst/>
                      </a:prstGeom>
                      <a:blipFill rotWithShape="0">
                        <a:blip r:embed="rId3"/>
                        <a:stretch>
                          <a:fillRect/>
                        </a:stretch>
                      </a:blipFill>
                      <a:ln w="38100">
                        <a:solidFill>
                          <a:srgbClr val="7030A0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6" name="Rectangle 25"/>
                      <p:cNvSpPr/>
                      <p:nvPr/>
                    </p:nvSpPr>
                    <p:spPr>
                      <a:xfrm>
                        <a:off x="4647487" y="2312969"/>
                        <a:ext cx="679621" cy="407774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 w="38100">
                        <a:solidFill>
                          <a:srgbClr val="7030A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∞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27" name="Rectangle 26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647487" y="2312969"/>
                        <a:ext cx="679621" cy="407774"/>
                      </a:xfrm>
                      <a:prstGeom prst="rect">
                        <a:avLst/>
                      </a:prstGeom>
                      <a:blipFill rotWithShape="0">
                        <a:blip r:embed="rId5"/>
                        <a:stretch>
                          <a:fillRect/>
                        </a:stretch>
                      </a:blipFill>
                      <a:ln w="38100">
                        <a:solidFill>
                          <a:srgbClr val="7030A0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27" name="Rectangle 26"/>
                  <p:cNvSpPr/>
                  <p:nvPr/>
                </p:nvSpPr>
                <p:spPr>
                  <a:xfrm>
                    <a:off x="1940140" y="2286023"/>
                    <a:ext cx="575799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400" dirty="0"/>
                      <a:t>d</a:t>
                    </a:r>
                    <a:r>
                      <a:rPr lang="en-US" sz="2400" baseline="30000" dirty="0"/>
                      <a:t>(1)</a:t>
                    </a:r>
                    <a:endParaRPr lang="en-US" sz="2400" dirty="0"/>
                  </a:p>
                </p:txBody>
              </p:sp>
              <p:sp>
                <p:nvSpPr>
                  <p:cNvPr id="28" name="Rectangle 27"/>
                  <p:cNvSpPr/>
                  <p:nvPr/>
                </p:nvSpPr>
                <p:spPr>
                  <a:xfrm>
                    <a:off x="2593178" y="2919927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0</a:t>
                    </a:r>
                  </a:p>
                </p:txBody>
              </p:sp>
              <p:sp>
                <p:nvSpPr>
                  <p:cNvPr id="29" name="Rectangle 28"/>
                  <p:cNvSpPr/>
                  <p:nvPr/>
                </p:nvSpPr>
                <p:spPr>
                  <a:xfrm>
                    <a:off x="3280522" y="2919926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1</a:t>
                    </a:r>
                  </a:p>
                </p:txBody>
              </p:sp>
              <p:sp>
                <p:nvSpPr>
                  <p:cNvPr id="30" name="Rectangle 29"/>
                  <p:cNvSpPr/>
                  <p:nvPr/>
                </p:nvSpPr>
                <p:spPr>
                  <a:xfrm>
                    <a:off x="3967866" y="2919926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1"/>
                        </a:solidFill>
                      </a:rPr>
                      <a:t>2</a:t>
                    </a:r>
                  </a:p>
                </p:txBody>
              </p:sp>
              <p:sp>
                <p:nvSpPr>
                  <p:cNvPr id="31" name="Rectangle 30"/>
                  <p:cNvSpPr/>
                  <p:nvPr/>
                </p:nvSpPr>
                <p:spPr>
                  <a:xfrm>
                    <a:off x="4647487" y="2919926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1"/>
                        </a:solidFill>
                      </a:rPr>
                      <a:t>45</a:t>
                    </a:r>
                  </a:p>
                </p:txBody>
              </p:sp>
              <p:sp>
                <p:nvSpPr>
                  <p:cNvPr id="32" name="Rectangle 31"/>
                  <p:cNvSpPr/>
                  <p:nvPr/>
                </p:nvSpPr>
                <p:spPr>
                  <a:xfrm>
                    <a:off x="1940140" y="2892980"/>
                    <a:ext cx="575799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400" dirty="0"/>
                      <a:t>d</a:t>
                    </a:r>
                    <a:r>
                      <a:rPr lang="en-US" sz="2400" baseline="30000" dirty="0"/>
                      <a:t>(2)</a:t>
                    </a:r>
                    <a:endParaRPr lang="en-US" sz="2400" dirty="0"/>
                  </a:p>
                </p:txBody>
              </p:sp>
            </p:grpSp>
            <p:sp>
              <p:nvSpPr>
                <p:cNvPr id="16" name="Rectangle 15"/>
                <p:cNvSpPr/>
                <p:nvPr/>
              </p:nvSpPr>
              <p:spPr>
                <a:xfrm>
                  <a:off x="3908655" y="3083294"/>
                  <a:ext cx="679621" cy="407774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3810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1"/>
                      </a:solidFill>
                    </a:rPr>
                    <a:t>23</a:t>
                  </a:r>
                </a:p>
              </p:txBody>
            </p:sp>
          </p:grpSp>
        </p:grpSp>
        <p:sp>
          <p:nvSpPr>
            <p:cNvPr id="6" name="Rectangle 5"/>
            <p:cNvSpPr/>
            <p:nvPr/>
          </p:nvSpPr>
          <p:spPr>
            <a:xfrm>
              <a:off x="1162119" y="3687363"/>
              <a:ext cx="679621" cy="40777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1849463" y="3687362"/>
              <a:ext cx="679621" cy="40777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536807" y="3687362"/>
              <a:ext cx="679621" cy="40777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216428" y="3687362"/>
              <a:ext cx="679621" cy="40777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09081" y="3660416"/>
              <a:ext cx="57579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/>
                <a:t>d</a:t>
              </a:r>
              <a:r>
                <a:rPr lang="en-US" sz="2400" baseline="30000" dirty="0"/>
                <a:t>(3)</a:t>
              </a:r>
              <a:endParaRPr lang="en-US" sz="2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891697" y="3692909"/>
              <a:ext cx="679621" cy="40777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23</a:t>
              </a:r>
            </a:p>
          </p:txBody>
        </p:sp>
      </p:grpSp>
      <p:sp>
        <p:nvSpPr>
          <p:cNvPr id="33" name="Rectangle 32"/>
          <p:cNvSpPr/>
          <p:nvPr/>
        </p:nvSpPr>
        <p:spPr>
          <a:xfrm>
            <a:off x="2735502" y="5901441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393564" y="5887660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078732" y="5883961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6" name="Rectangle 35"/>
          <p:cNvSpPr/>
          <p:nvPr/>
        </p:nvSpPr>
        <p:spPr>
          <a:xfrm>
            <a:off x="4779912" y="5889173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485074" y="5877179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23</a:t>
            </a:r>
          </a:p>
        </p:txBody>
      </p:sp>
      <p:sp>
        <p:nvSpPr>
          <p:cNvPr id="38" name="Rectangle 37"/>
          <p:cNvSpPr/>
          <p:nvPr/>
        </p:nvSpPr>
        <p:spPr>
          <a:xfrm>
            <a:off x="2138144" y="5850234"/>
            <a:ext cx="5757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d</a:t>
            </a:r>
            <a:r>
              <a:rPr lang="en-US" sz="2400" baseline="30000" dirty="0"/>
              <a:t>(4)</a:t>
            </a:r>
            <a:endParaRPr lang="en-US" sz="2400" dirty="0"/>
          </a:p>
        </p:txBody>
      </p:sp>
      <p:sp>
        <p:nvSpPr>
          <p:cNvPr id="40" name="TextBox 39"/>
          <p:cNvSpPr txBox="1"/>
          <p:nvPr/>
        </p:nvSpPr>
        <p:spPr>
          <a:xfrm>
            <a:off x="6916924" y="5395825"/>
            <a:ext cx="1799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Only need these two in order to compute d</a:t>
            </a:r>
            <a:r>
              <a:rPr lang="en-US" baseline="30000" dirty="0">
                <a:solidFill>
                  <a:schemeClr val="accent4"/>
                </a:solidFill>
              </a:rPr>
              <a:t>(4)</a:t>
            </a:r>
          </a:p>
        </p:txBody>
      </p:sp>
      <p:cxnSp>
        <p:nvCxnSpPr>
          <p:cNvPr id="42" name="Straight Connector 41"/>
          <p:cNvCxnSpPr/>
          <p:nvPr/>
        </p:nvCxnSpPr>
        <p:spPr>
          <a:xfrm flipV="1">
            <a:off x="1858297" y="3140488"/>
            <a:ext cx="5058627" cy="1987322"/>
          </a:xfrm>
          <a:prstGeom prst="line">
            <a:avLst/>
          </a:prstGeom>
          <a:ln w="57150">
            <a:solidFill>
              <a:srgbClr val="CF6E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858297" y="3425186"/>
            <a:ext cx="4926953" cy="1686560"/>
          </a:xfrm>
          <a:prstGeom prst="line">
            <a:avLst/>
          </a:prstGeom>
          <a:ln w="57150">
            <a:solidFill>
              <a:srgbClr val="CF6E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Slide Number Placeholder 40">
            <a:extLst>
              <a:ext uri="{FF2B5EF4-FFF2-40B4-BE49-F238E27FC236}">
                <a16:creationId xmlns:a16="http://schemas.microsoft.com/office/drawing/2014/main" id="{F75F5DA2-A4EE-754E-9931-A88DEF1F9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21</a:t>
            </a:fld>
            <a:endParaRPr lang="en-US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33BB3FCE-2F1D-884A-9EFB-6FCD8F78236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8053" y="413581"/>
            <a:ext cx="1446632" cy="1983952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75FC8EBF-AA68-2E42-9D2D-AAAC674FAB10}"/>
              </a:ext>
            </a:extLst>
          </p:cNvPr>
          <p:cNvSpPr txBox="1"/>
          <p:nvPr/>
        </p:nvSpPr>
        <p:spPr>
          <a:xfrm>
            <a:off x="6558424" y="41837"/>
            <a:ext cx="22712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We don’t even need two, just one array is fine. Why?</a:t>
            </a:r>
            <a:endParaRPr lang="en-US" baseline="300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440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/>
      <p:bldP spid="4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Bellman-Ford take-</a:t>
            </a:r>
            <a:r>
              <a:rPr lang="en-US" sz="4000" dirty="0" err="1"/>
              <a:t>aways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Running time is O(</a:t>
            </a:r>
            <a:r>
              <a:rPr lang="en-US" dirty="0" err="1"/>
              <a:t>mn</a:t>
            </a:r>
            <a:r>
              <a:rPr lang="en-US" dirty="0"/>
              <a:t>)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For each of n rounds, update m edges.</a:t>
            </a:r>
          </a:p>
          <a:p>
            <a:r>
              <a:rPr lang="en-US" dirty="0"/>
              <a:t>Works fine with negative edges.</a:t>
            </a:r>
          </a:p>
          <a:p>
            <a:r>
              <a:rPr lang="en-US" dirty="0"/>
              <a:t>Does not work with negative cycles.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No algorithm can – shortest paths aren’t defined if there are negative cycles.</a:t>
            </a:r>
          </a:p>
          <a:p>
            <a:r>
              <a:rPr lang="en-US" dirty="0"/>
              <a:t>B-F can detect negative cycles!</a:t>
            </a:r>
            <a:endParaRPr lang="en-US" dirty="0">
              <a:solidFill>
                <a:schemeClr val="accent4"/>
              </a:solidFill>
            </a:endParaRPr>
          </a:p>
          <a:p>
            <a:pPr lvl="1"/>
            <a:r>
              <a:rPr lang="en-US" dirty="0">
                <a:solidFill>
                  <a:schemeClr val="accent4"/>
                </a:solidFill>
              </a:rPr>
              <a:t>See skipped slides to see how, or think about it on your own!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ED0213-703E-AE41-88D7-041D3C567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809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506" y="193863"/>
            <a:ext cx="7886700" cy="1325563"/>
          </a:xfrm>
        </p:spPr>
        <p:txBody>
          <a:bodyPr/>
          <a:lstStyle/>
          <a:p>
            <a:r>
              <a:rPr lang="en-US" dirty="0"/>
              <a:t>BF with negative cycles</a:t>
            </a:r>
            <a:br>
              <a:rPr lang="en-US" dirty="0"/>
            </a:br>
            <a:endParaRPr lang="en-US" sz="3600" dirty="0">
              <a:solidFill>
                <a:schemeClr val="accent1"/>
              </a:solidFill>
            </a:endParaRPr>
          </a:p>
        </p:txBody>
      </p:sp>
      <p:cxnSp>
        <p:nvCxnSpPr>
          <p:cNvPr id="4" name="Straight Connector 3"/>
          <p:cNvCxnSpPr>
            <a:stCxn id="14" idx="4"/>
            <a:endCxn id="17" idx="0"/>
          </p:cNvCxnSpPr>
          <p:nvPr/>
        </p:nvCxnSpPr>
        <p:spPr>
          <a:xfrm flipH="1">
            <a:off x="6867261" y="1066933"/>
            <a:ext cx="1029196" cy="1765791"/>
          </a:xfrm>
          <a:prstGeom prst="line">
            <a:avLst/>
          </a:prstGeom>
          <a:ln w="50800">
            <a:solidFill>
              <a:schemeClr val="accent4"/>
            </a:solidFill>
            <a:headEnd type="triangl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15" idx="4"/>
            <a:endCxn id="16" idx="7"/>
          </p:cNvCxnSpPr>
          <p:nvPr/>
        </p:nvCxnSpPr>
        <p:spPr>
          <a:xfrm flipH="1">
            <a:off x="7940556" y="4817510"/>
            <a:ext cx="338650" cy="1108321"/>
          </a:xfrm>
          <a:prstGeom prst="line">
            <a:avLst/>
          </a:prstGeom>
          <a:ln w="50800">
            <a:solidFill>
              <a:schemeClr val="accent4"/>
            </a:solidFill>
            <a:headEnd type="triangl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7071219" y="326358"/>
            <a:ext cx="1650476" cy="74057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Gates</a:t>
            </a:r>
          </a:p>
        </p:txBody>
      </p:sp>
      <p:sp>
        <p:nvSpPr>
          <p:cNvPr id="7" name="Oval 6"/>
          <p:cNvSpPr/>
          <p:nvPr/>
        </p:nvSpPr>
        <p:spPr>
          <a:xfrm>
            <a:off x="7717503" y="4214985"/>
            <a:ext cx="1123406" cy="6025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Union</a:t>
            </a:r>
          </a:p>
        </p:txBody>
      </p:sp>
      <p:sp>
        <p:nvSpPr>
          <p:cNvPr id="8" name="Oval 7"/>
          <p:cNvSpPr/>
          <p:nvPr/>
        </p:nvSpPr>
        <p:spPr>
          <a:xfrm>
            <a:off x="6981669" y="5837593"/>
            <a:ext cx="1123406" cy="6025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Dish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191150" y="2832724"/>
            <a:ext cx="1352222" cy="4955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Packard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6867261" y="1921820"/>
            <a:ext cx="1324356" cy="910904"/>
          </a:xfrm>
          <a:prstGeom prst="line">
            <a:avLst/>
          </a:prstGeom>
          <a:ln w="50800">
            <a:solidFill>
              <a:schemeClr val="accent4"/>
            </a:solidFill>
            <a:headEnd type="triangl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0"/>
          <p:cNvSpPr/>
          <p:nvPr/>
        </p:nvSpPr>
        <p:spPr>
          <a:xfrm rot="20572491">
            <a:off x="5921523" y="896500"/>
            <a:ext cx="1961955" cy="5074500"/>
          </a:xfrm>
          <a:custGeom>
            <a:avLst/>
            <a:gdLst>
              <a:gd name="connsiteX0" fmla="*/ 337885 w 2106725"/>
              <a:gd name="connsiteY0" fmla="*/ 3657600 h 3657600"/>
              <a:gd name="connsiteX1" fmla="*/ 8102 w 2106725"/>
              <a:gd name="connsiteY1" fmla="*/ 2083632 h 3657600"/>
              <a:gd name="connsiteX2" fmla="*/ 637689 w 2106725"/>
              <a:gd name="connsiteY2" fmla="*/ 434714 h 3657600"/>
              <a:gd name="connsiteX3" fmla="*/ 2106725 w 2106725"/>
              <a:gd name="connsiteY3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6725" h="3657600">
                <a:moveTo>
                  <a:pt x="337885" y="3657600"/>
                </a:moveTo>
                <a:cubicBezTo>
                  <a:pt x="148010" y="3139190"/>
                  <a:pt x="-41865" y="2620780"/>
                  <a:pt x="8102" y="2083632"/>
                </a:cubicBezTo>
                <a:cubicBezTo>
                  <a:pt x="58069" y="1546484"/>
                  <a:pt x="287919" y="781986"/>
                  <a:pt x="637689" y="434714"/>
                </a:cubicBezTo>
                <a:cubicBezTo>
                  <a:pt x="987459" y="87442"/>
                  <a:pt x="2106725" y="0"/>
                  <a:pt x="2106725" y="0"/>
                </a:cubicBezTo>
              </a:path>
            </a:pathLst>
          </a:custGeom>
          <a:noFill/>
          <a:ln w="50800">
            <a:solidFill>
              <a:schemeClr val="accent4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504222" y="2309001"/>
            <a:ext cx="426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82035" y="1355443"/>
            <a:ext cx="800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85122" y="4705591"/>
            <a:ext cx="1144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-3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22425" y="5150622"/>
            <a:ext cx="577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10</a:t>
            </a:r>
          </a:p>
        </p:txBody>
      </p:sp>
      <p:cxnSp>
        <p:nvCxnSpPr>
          <p:cNvPr id="16" name="Straight Connector 15"/>
          <p:cNvCxnSpPr>
            <a:endCxn id="16" idx="0"/>
          </p:cNvCxnSpPr>
          <p:nvPr/>
        </p:nvCxnSpPr>
        <p:spPr>
          <a:xfrm>
            <a:off x="6867262" y="3328249"/>
            <a:ext cx="676110" cy="2509344"/>
          </a:xfrm>
          <a:prstGeom prst="line">
            <a:avLst/>
          </a:prstGeom>
          <a:ln w="50800">
            <a:solidFill>
              <a:schemeClr val="accent4"/>
            </a:solidFill>
            <a:headEnd type="triangl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112058" y="3912701"/>
            <a:ext cx="1139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-2</a:t>
            </a:r>
          </a:p>
        </p:txBody>
      </p:sp>
      <p:cxnSp>
        <p:nvCxnSpPr>
          <p:cNvPr id="18" name="Straight Connector 17"/>
          <p:cNvCxnSpPr>
            <a:stCxn id="15" idx="0"/>
          </p:cNvCxnSpPr>
          <p:nvPr/>
        </p:nvCxnSpPr>
        <p:spPr>
          <a:xfrm flipV="1">
            <a:off x="8279206" y="1977776"/>
            <a:ext cx="306901" cy="2237209"/>
          </a:xfrm>
          <a:prstGeom prst="line">
            <a:avLst/>
          </a:prstGeom>
          <a:ln w="50800">
            <a:solidFill>
              <a:schemeClr val="accent4"/>
            </a:solidFill>
            <a:headEnd type="triangl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8028214" y="1595687"/>
            <a:ext cx="1115786" cy="38208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CS161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69871" y="5733187"/>
                <a:ext cx="7913141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charset="0"/>
                  <a:buChar char="•"/>
                </a:pPr>
                <a:r>
                  <a:rPr lang="en-US" sz="2000" b="1" dirty="0"/>
                  <a:t>For</a:t>
                </a:r>
                <a:r>
                  <a:rPr lang="en-US" sz="2000" dirty="0"/>
                  <a:t> </a:t>
                </a:r>
                <a:r>
                  <a:rPr lang="en-US" sz="2000" dirty="0" err="1"/>
                  <a:t>i</a:t>
                </a:r>
                <a:r>
                  <a:rPr lang="en-US" sz="2000" dirty="0"/>
                  <a:t>=0,</a:t>
                </a:r>
                <a:r>
                  <a:rPr lang="mr-IN" sz="2000" dirty="0"/>
                  <a:t>…</a:t>
                </a:r>
                <a:r>
                  <a:rPr lang="en-US" sz="2000" dirty="0"/>
                  <a:t>,n-2:</a:t>
                </a:r>
              </a:p>
              <a:p>
                <a:pPr marL="742950" lvl="1" indent="-285750">
                  <a:buFont typeface="Arial" charset="0"/>
                  <a:buChar char="•"/>
                </a:pPr>
                <a:r>
                  <a:rPr lang="en-US" sz="2000" b="1" dirty="0"/>
                  <a:t>For</a:t>
                </a:r>
                <a:r>
                  <a:rPr lang="en-US" sz="2000" dirty="0"/>
                  <a:t> v in V:</a:t>
                </a:r>
              </a:p>
              <a:p>
                <a:pPr marL="1200150" lvl="2" indent="-285750">
                  <a:buFont typeface="Arial" charset="0"/>
                  <a:buChar char="•"/>
                </a:pPr>
                <a:r>
                  <a:rPr lang="en-US" sz="2000" dirty="0">
                    <a:solidFill>
                      <a:schemeClr val="accent4"/>
                    </a:solidFill>
                  </a:rPr>
                  <a:t>d</a:t>
                </a:r>
                <a:r>
                  <a:rPr lang="en-US" sz="2000" baseline="30000" dirty="0">
                    <a:solidFill>
                      <a:schemeClr val="accent4"/>
                    </a:solidFill>
                  </a:rPr>
                  <a:t>(i+1)</a:t>
                </a:r>
                <a:r>
                  <a:rPr lang="en-US" sz="2000" dirty="0">
                    <a:solidFill>
                      <a:schemeClr val="accent4"/>
                    </a:solidFill>
                  </a:rPr>
                  <a:t>[v]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4"/>
                        </a:solidFill>
                        <a:latin typeface="Cambria Math" charset="0"/>
                      </a:rPr>
                      <m:t>← </m:t>
                    </m:r>
                  </m:oMath>
                </a14:m>
                <a:r>
                  <a:rPr lang="en-US" sz="2000" dirty="0">
                    <a:solidFill>
                      <a:schemeClr val="accent4"/>
                    </a:solidFill>
                  </a:rPr>
                  <a:t>min( d</a:t>
                </a:r>
                <a:r>
                  <a:rPr lang="en-US" sz="2000" baseline="30000" dirty="0">
                    <a:solidFill>
                      <a:schemeClr val="accent4"/>
                    </a:solidFill>
                  </a:rPr>
                  <a:t>(</a:t>
                </a:r>
                <a:r>
                  <a:rPr lang="en-US" sz="2000" baseline="30000" dirty="0" err="1">
                    <a:solidFill>
                      <a:schemeClr val="accent4"/>
                    </a:solidFill>
                  </a:rPr>
                  <a:t>i</a:t>
                </a:r>
                <a:r>
                  <a:rPr lang="en-US" sz="2000" baseline="30000" dirty="0">
                    <a:solidFill>
                      <a:schemeClr val="accent4"/>
                    </a:solidFill>
                  </a:rPr>
                  <a:t>)</a:t>
                </a:r>
                <a:r>
                  <a:rPr lang="en-US" sz="2000" dirty="0">
                    <a:solidFill>
                      <a:schemeClr val="accent4"/>
                    </a:solidFill>
                  </a:rPr>
                  <a:t>[v] , </a:t>
                </a:r>
                <a:r>
                  <a:rPr lang="en-US" sz="2000" dirty="0" err="1">
                    <a:solidFill>
                      <a:schemeClr val="accent4"/>
                    </a:solidFill>
                  </a:rPr>
                  <a:t>min</a:t>
                </a:r>
                <a:r>
                  <a:rPr lang="en-US" sz="2000" baseline="-25000" dirty="0" err="1">
                    <a:solidFill>
                      <a:schemeClr val="accent4"/>
                    </a:solidFill>
                  </a:rPr>
                  <a:t>u</a:t>
                </a:r>
                <a:r>
                  <a:rPr lang="en-US" sz="2000" baseline="-25000" dirty="0">
                    <a:solidFill>
                      <a:schemeClr val="accent4"/>
                    </a:solidFill>
                  </a:rPr>
                  <a:t> in </a:t>
                </a:r>
                <a:r>
                  <a:rPr lang="en-US" sz="2000" baseline="-25000" dirty="0" err="1">
                    <a:solidFill>
                      <a:schemeClr val="accent4"/>
                    </a:solidFill>
                  </a:rPr>
                  <a:t>v.nbrs</a:t>
                </a:r>
                <a:r>
                  <a:rPr lang="en-US" sz="2000" dirty="0">
                    <a:solidFill>
                      <a:schemeClr val="accent4"/>
                    </a:solidFill>
                  </a:rPr>
                  <a:t>{d</a:t>
                </a:r>
                <a:r>
                  <a:rPr lang="en-US" sz="2000" baseline="30000" dirty="0">
                    <a:solidFill>
                      <a:schemeClr val="accent4"/>
                    </a:solidFill>
                  </a:rPr>
                  <a:t>(</a:t>
                </a:r>
                <a:r>
                  <a:rPr lang="en-US" sz="2000" baseline="30000" dirty="0" err="1">
                    <a:solidFill>
                      <a:schemeClr val="accent4"/>
                    </a:solidFill>
                  </a:rPr>
                  <a:t>i</a:t>
                </a:r>
                <a:r>
                  <a:rPr lang="en-US" sz="2000" baseline="30000" dirty="0">
                    <a:solidFill>
                      <a:schemeClr val="accent4"/>
                    </a:solidFill>
                  </a:rPr>
                  <a:t>)</a:t>
                </a:r>
                <a:r>
                  <a:rPr lang="en-US" sz="2000" dirty="0">
                    <a:solidFill>
                      <a:schemeClr val="accent4"/>
                    </a:solidFill>
                  </a:rPr>
                  <a:t>[u] + w(</a:t>
                </a:r>
                <a:r>
                  <a:rPr lang="en-US" sz="2000" dirty="0" err="1">
                    <a:solidFill>
                      <a:schemeClr val="accent4"/>
                    </a:solidFill>
                  </a:rPr>
                  <a:t>u,v</a:t>
                </a:r>
                <a:r>
                  <a:rPr lang="en-US" sz="2000" dirty="0">
                    <a:solidFill>
                      <a:schemeClr val="accent4"/>
                    </a:solidFill>
                  </a:rPr>
                  <a:t>)} )</a:t>
                </a: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71" y="5733187"/>
                <a:ext cx="7913141" cy="1015663"/>
              </a:xfrm>
              <a:prstGeom prst="rect">
                <a:avLst/>
              </a:prstGeom>
              <a:blipFill rotWithShape="0">
                <a:blip r:embed="rId2"/>
                <a:stretch>
                  <a:fillRect l="-693" t="-2994" b="-485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4057917" y="1506714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7917" y="1506714"/>
                <a:ext cx="679621" cy="40777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3810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/>
          <p:cNvSpPr/>
          <p:nvPr/>
        </p:nvSpPr>
        <p:spPr>
          <a:xfrm>
            <a:off x="4059133" y="2075444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-3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323186" y="1498602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2010530" y="1498601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∞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0530" y="1498601"/>
                <a:ext cx="679621" cy="40777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3810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2697874" y="1498601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7874" y="1498601"/>
                <a:ext cx="679621" cy="40777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3810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3377495" y="1498601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7495" y="1498601"/>
                <a:ext cx="679621" cy="40777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3810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1347048" y="1143321"/>
            <a:ext cx="3696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Gates  Packard CS161 Union  Dish      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70148" y="1471655"/>
            <a:ext cx="5757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d</a:t>
            </a:r>
            <a:r>
              <a:rPr lang="en-US" sz="2400" baseline="30000" dirty="0"/>
              <a:t>(0)</a:t>
            </a:r>
            <a:endParaRPr lang="en-US" sz="2400" dirty="0"/>
          </a:p>
        </p:txBody>
      </p:sp>
      <p:sp>
        <p:nvSpPr>
          <p:cNvPr id="41" name="Rectangle 40"/>
          <p:cNvSpPr/>
          <p:nvPr/>
        </p:nvSpPr>
        <p:spPr>
          <a:xfrm>
            <a:off x="1312182" y="2088968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999526" y="2088967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2686870" y="2088967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 charset="0"/>
                        </a:rPr>
                        <m:t>∞</m:t>
                      </m:r>
                    </m:oMath>
                  </m:oMathPara>
                </a14:m>
                <a:endParaRPr lang="en-US" dirty="0">
                  <a:solidFill>
                    <a:srgbClr val="CF6E6C"/>
                  </a:solidFill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6870" y="2088967"/>
                <a:ext cx="679621" cy="40777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3810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3366491" y="2088967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 charset="0"/>
                        </a:rPr>
                        <m:t>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6491" y="2088967"/>
                <a:ext cx="679621" cy="40777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3810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ctangle 44"/>
          <p:cNvSpPr/>
          <p:nvPr/>
        </p:nvSpPr>
        <p:spPr>
          <a:xfrm>
            <a:off x="659144" y="2062021"/>
            <a:ext cx="5757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d</a:t>
            </a:r>
            <a:r>
              <a:rPr lang="en-US" sz="2400" baseline="30000" dirty="0"/>
              <a:t>(1)</a:t>
            </a:r>
            <a:endParaRPr lang="en-US" sz="2400" dirty="0"/>
          </a:p>
        </p:txBody>
      </p:sp>
      <p:sp>
        <p:nvSpPr>
          <p:cNvPr id="46" name="Rectangle 45"/>
          <p:cNvSpPr/>
          <p:nvPr/>
        </p:nvSpPr>
        <p:spPr>
          <a:xfrm>
            <a:off x="1312182" y="2695925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7" name="Rectangle 46"/>
          <p:cNvSpPr/>
          <p:nvPr/>
        </p:nvSpPr>
        <p:spPr>
          <a:xfrm>
            <a:off x="1999526" y="2695924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-5</a:t>
            </a:r>
          </a:p>
        </p:txBody>
      </p:sp>
      <p:sp>
        <p:nvSpPr>
          <p:cNvPr id="48" name="Rectangle 47"/>
          <p:cNvSpPr/>
          <p:nvPr/>
        </p:nvSpPr>
        <p:spPr>
          <a:xfrm>
            <a:off x="2686870" y="2695924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9" name="Rectangle 48"/>
          <p:cNvSpPr/>
          <p:nvPr/>
        </p:nvSpPr>
        <p:spPr>
          <a:xfrm>
            <a:off x="3366491" y="2695924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50" name="Rectangle 49"/>
          <p:cNvSpPr/>
          <p:nvPr/>
        </p:nvSpPr>
        <p:spPr>
          <a:xfrm>
            <a:off x="659144" y="2668978"/>
            <a:ext cx="5757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d</a:t>
            </a:r>
            <a:r>
              <a:rPr lang="en-US" sz="2400" baseline="30000" dirty="0"/>
              <a:t>(2)</a:t>
            </a:r>
            <a:endParaRPr lang="en-US" sz="2400" dirty="0"/>
          </a:p>
        </p:txBody>
      </p:sp>
      <p:sp>
        <p:nvSpPr>
          <p:cNvPr id="34" name="Rectangle 33"/>
          <p:cNvSpPr/>
          <p:nvPr/>
        </p:nvSpPr>
        <p:spPr>
          <a:xfrm>
            <a:off x="4041760" y="2701471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-3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295224" y="3305540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-4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982568" y="3305539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-5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669912" y="3305539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-4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349533" y="3305539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42186" y="3278593"/>
            <a:ext cx="5757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d</a:t>
            </a:r>
            <a:r>
              <a:rPr lang="en-US" sz="2400" baseline="30000" dirty="0"/>
              <a:t>(3)</a:t>
            </a:r>
            <a:endParaRPr lang="en-US" sz="2400" dirty="0"/>
          </a:p>
        </p:txBody>
      </p:sp>
      <p:sp>
        <p:nvSpPr>
          <p:cNvPr id="29" name="Rectangle 28"/>
          <p:cNvSpPr/>
          <p:nvPr/>
        </p:nvSpPr>
        <p:spPr>
          <a:xfrm>
            <a:off x="4024802" y="3311086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-3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8441076" y="3023856"/>
            <a:ext cx="842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4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350340" y="4425911"/>
            <a:ext cx="3757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F6E6C"/>
                </a:solidFill>
              </a:rPr>
              <a:t>This is not looking good!</a:t>
            </a:r>
          </a:p>
        </p:txBody>
      </p:sp>
      <p:sp>
        <p:nvSpPr>
          <p:cNvPr id="51" name="Rectangle 50"/>
          <p:cNvSpPr/>
          <p:nvPr/>
        </p:nvSpPr>
        <p:spPr>
          <a:xfrm>
            <a:off x="1293284" y="3963541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-4</a:t>
            </a:r>
          </a:p>
        </p:txBody>
      </p:sp>
      <p:sp>
        <p:nvSpPr>
          <p:cNvPr id="52" name="Rectangle 51"/>
          <p:cNvSpPr/>
          <p:nvPr/>
        </p:nvSpPr>
        <p:spPr>
          <a:xfrm>
            <a:off x="1980628" y="3963540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-5</a:t>
            </a:r>
          </a:p>
        </p:txBody>
      </p:sp>
      <p:sp>
        <p:nvSpPr>
          <p:cNvPr id="53" name="Rectangle 52"/>
          <p:cNvSpPr/>
          <p:nvPr/>
        </p:nvSpPr>
        <p:spPr>
          <a:xfrm>
            <a:off x="2667972" y="3963540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-4</a:t>
            </a:r>
          </a:p>
        </p:txBody>
      </p:sp>
      <p:sp>
        <p:nvSpPr>
          <p:cNvPr id="54" name="Rectangle 53"/>
          <p:cNvSpPr/>
          <p:nvPr/>
        </p:nvSpPr>
        <p:spPr>
          <a:xfrm>
            <a:off x="3347593" y="3963540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55" name="Rectangle 54"/>
          <p:cNvSpPr/>
          <p:nvPr/>
        </p:nvSpPr>
        <p:spPr>
          <a:xfrm>
            <a:off x="640246" y="3936594"/>
            <a:ext cx="5757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d</a:t>
            </a:r>
            <a:r>
              <a:rPr lang="en-US" sz="2400" baseline="30000" dirty="0"/>
              <a:t>(4)</a:t>
            </a:r>
            <a:endParaRPr lang="en-US" sz="2400" dirty="0"/>
          </a:p>
        </p:txBody>
      </p:sp>
      <p:sp>
        <p:nvSpPr>
          <p:cNvPr id="56" name="Rectangle 55"/>
          <p:cNvSpPr/>
          <p:nvPr/>
        </p:nvSpPr>
        <p:spPr>
          <a:xfrm>
            <a:off x="4022862" y="3969087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-7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0C915C-21FB-144E-93D0-128ED155D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23</a:t>
            </a:fld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2813A3B-1DA1-3C4B-9163-AAA17C3F71AE}"/>
              </a:ext>
            </a:extLst>
          </p:cNvPr>
          <p:cNvSpPr txBox="1"/>
          <p:nvPr/>
        </p:nvSpPr>
        <p:spPr>
          <a:xfrm>
            <a:off x="5815110" y="16886"/>
            <a:ext cx="1044695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SLIDE SKIPPED IN CLASS</a:t>
            </a:r>
          </a:p>
        </p:txBody>
      </p:sp>
    </p:spTree>
    <p:extLst>
      <p:ext uri="{BB962C8B-B14F-4D97-AF65-F5344CB8AC3E}">
        <p14:creationId xmlns:p14="http://schemas.microsoft.com/office/powerpoint/2010/main" val="1128828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1" grpId="0" animBg="1"/>
      <p:bldP spid="42" grpId="0" animBg="1"/>
      <p:bldP spid="43" grpId="0" animBg="1"/>
      <p:bldP spid="44" grpId="0" animBg="1"/>
      <p:bldP spid="45" grpId="0"/>
      <p:bldP spid="46" grpId="0" animBg="1"/>
      <p:bldP spid="47" grpId="0" animBg="1"/>
      <p:bldP spid="48" grpId="0" animBg="1"/>
      <p:bldP spid="49" grpId="0" animBg="1"/>
      <p:bldP spid="50" grpId="0"/>
      <p:bldP spid="34" grpId="0" animBg="1"/>
      <p:bldP spid="24" grpId="0" animBg="1"/>
      <p:bldP spid="25" grpId="0" animBg="1"/>
      <p:bldP spid="26" grpId="0" animBg="1"/>
      <p:bldP spid="27" grpId="0" animBg="1"/>
      <p:bldP spid="28" grpId="0"/>
      <p:bldP spid="29" grpId="0" animBg="1"/>
      <p:bldP spid="51" grpId="0" animBg="1"/>
      <p:bldP spid="52" grpId="0" animBg="1"/>
      <p:bldP spid="53" grpId="0" animBg="1"/>
      <p:bldP spid="54" grpId="0" animBg="1"/>
      <p:bldP spid="55" grpId="0"/>
      <p:bldP spid="5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506" y="193863"/>
            <a:ext cx="7886700" cy="1325563"/>
          </a:xfrm>
        </p:spPr>
        <p:txBody>
          <a:bodyPr/>
          <a:lstStyle/>
          <a:p>
            <a:r>
              <a:rPr lang="en-US" dirty="0"/>
              <a:t>BF with negative cycles</a:t>
            </a:r>
            <a:br>
              <a:rPr lang="en-US" dirty="0"/>
            </a:br>
            <a:endParaRPr lang="en-US" sz="3600" dirty="0">
              <a:solidFill>
                <a:schemeClr val="accent1"/>
              </a:solidFill>
            </a:endParaRPr>
          </a:p>
        </p:txBody>
      </p:sp>
      <p:cxnSp>
        <p:nvCxnSpPr>
          <p:cNvPr id="4" name="Straight Connector 3"/>
          <p:cNvCxnSpPr>
            <a:stCxn id="14" idx="4"/>
            <a:endCxn id="17" idx="0"/>
          </p:cNvCxnSpPr>
          <p:nvPr/>
        </p:nvCxnSpPr>
        <p:spPr>
          <a:xfrm flipH="1">
            <a:off x="6867261" y="1066933"/>
            <a:ext cx="1029196" cy="1765791"/>
          </a:xfrm>
          <a:prstGeom prst="line">
            <a:avLst/>
          </a:prstGeom>
          <a:ln w="50800">
            <a:solidFill>
              <a:schemeClr val="accent4"/>
            </a:solidFill>
            <a:headEnd type="triangl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15" idx="4"/>
            <a:endCxn id="16" idx="7"/>
          </p:cNvCxnSpPr>
          <p:nvPr/>
        </p:nvCxnSpPr>
        <p:spPr>
          <a:xfrm flipH="1">
            <a:off x="7940556" y="4817510"/>
            <a:ext cx="338650" cy="1108321"/>
          </a:xfrm>
          <a:prstGeom prst="line">
            <a:avLst/>
          </a:prstGeom>
          <a:ln w="50800">
            <a:solidFill>
              <a:schemeClr val="accent4"/>
            </a:solidFill>
            <a:headEnd type="triangl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7071219" y="326358"/>
            <a:ext cx="1650476" cy="74057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Gates</a:t>
            </a:r>
          </a:p>
        </p:txBody>
      </p:sp>
      <p:sp>
        <p:nvSpPr>
          <p:cNvPr id="7" name="Oval 6"/>
          <p:cNvSpPr/>
          <p:nvPr/>
        </p:nvSpPr>
        <p:spPr>
          <a:xfrm>
            <a:off x="7717503" y="4214985"/>
            <a:ext cx="1123406" cy="6025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Union</a:t>
            </a:r>
          </a:p>
        </p:txBody>
      </p:sp>
      <p:sp>
        <p:nvSpPr>
          <p:cNvPr id="8" name="Oval 7"/>
          <p:cNvSpPr/>
          <p:nvPr/>
        </p:nvSpPr>
        <p:spPr>
          <a:xfrm>
            <a:off x="6981669" y="5837593"/>
            <a:ext cx="1123406" cy="6025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Dish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191150" y="2832724"/>
            <a:ext cx="1352222" cy="4955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Packard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6867261" y="1921820"/>
            <a:ext cx="1324356" cy="910904"/>
          </a:xfrm>
          <a:prstGeom prst="line">
            <a:avLst/>
          </a:prstGeom>
          <a:ln w="50800">
            <a:solidFill>
              <a:schemeClr val="accent4"/>
            </a:solidFill>
            <a:headEnd type="triangl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0"/>
          <p:cNvSpPr/>
          <p:nvPr/>
        </p:nvSpPr>
        <p:spPr>
          <a:xfrm rot="20572491">
            <a:off x="5921523" y="896500"/>
            <a:ext cx="1961955" cy="5074500"/>
          </a:xfrm>
          <a:custGeom>
            <a:avLst/>
            <a:gdLst>
              <a:gd name="connsiteX0" fmla="*/ 337885 w 2106725"/>
              <a:gd name="connsiteY0" fmla="*/ 3657600 h 3657600"/>
              <a:gd name="connsiteX1" fmla="*/ 8102 w 2106725"/>
              <a:gd name="connsiteY1" fmla="*/ 2083632 h 3657600"/>
              <a:gd name="connsiteX2" fmla="*/ 637689 w 2106725"/>
              <a:gd name="connsiteY2" fmla="*/ 434714 h 3657600"/>
              <a:gd name="connsiteX3" fmla="*/ 2106725 w 2106725"/>
              <a:gd name="connsiteY3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6725" h="3657600">
                <a:moveTo>
                  <a:pt x="337885" y="3657600"/>
                </a:moveTo>
                <a:cubicBezTo>
                  <a:pt x="148010" y="3139190"/>
                  <a:pt x="-41865" y="2620780"/>
                  <a:pt x="8102" y="2083632"/>
                </a:cubicBezTo>
                <a:cubicBezTo>
                  <a:pt x="58069" y="1546484"/>
                  <a:pt x="287919" y="781986"/>
                  <a:pt x="637689" y="434714"/>
                </a:cubicBezTo>
                <a:cubicBezTo>
                  <a:pt x="987459" y="87442"/>
                  <a:pt x="2106725" y="0"/>
                  <a:pt x="2106725" y="0"/>
                </a:cubicBezTo>
              </a:path>
            </a:pathLst>
          </a:custGeom>
          <a:noFill/>
          <a:ln w="50800">
            <a:solidFill>
              <a:schemeClr val="accent4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504222" y="2309001"/>
            <a:ext cx="426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82035" y="1355443"/>
            <a:ext cx="800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85122" y="4705591"/>
            <a:ext cx="1144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-3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22425" y="5150622"/>
            <a:ext cx="577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10</a:t>
            </a:r>
          </a:p>
        </p:txBody>
      </p:sp>
      <p:cxnSp>
        <p:nvCxnSpPr>
          <p:cNvPr id="16" name="Straight Connector 15"/>
          <p:cNvCxnSpPr>
            <a:endCxn id="16" idx="0"/>
          </p:cNvCxnSpPr>
          <p:nvPr/>
        </p:nvCxnSpPr>
        <p:spPr>
          <a:xfrm>
            <a:off x="6867262" y="3328249"/>
            <a:ext cx="676110" cy="2509344"/>
          </a:xfrm>
          <a:prstGeom prst="line">
            <a:avLst/>
          </a:prstGeom>
          <a:ln w="50800">
            <a:solidFill>
              <a:schemeClr val="accent4"/>
            </a:solidFill>
            <a:headEnd type="triangl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112058" y="3912701"/>
            <a:ext cx="1139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-2</a:t>
            </a:r>
          </a:p>
        </p:txBody>
      </p:sp>
      <p:cxnSp>
        <p:nvCxnSpPr>
          <p:cNvPr id="18" name="Straight Connector 17"/>
          <p:cNvCxnSpPr>
            <a:stCxn id="15" idx="0"/>
          </p:cNvCxnSpPr>
          <p:nvPr/>
        </p:nvCxnSpPr>
        <p:spPr>
          <a:xfrm flipV="1">
            <a:off x="8279206" y="1977776"/>
            <a:ext cx="306901" cy="2237209"/>
          </a:xfrm>
          <a:prstGeom prst="line">
            <a:avLst/>
          </a:prstGeom>
          <a:ln w="50800">
            <a:solidFill>
              <a:schemeClr val="accent4"/>
            </a:solidFill>
            <a:headEnd type="triangl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8028214" y="1595687"/>
            <a:ext cx="1115786" cy="38208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CS161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98438" y="5730831"/>
                <a:ext cx="7913141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charset="0"/>
                  <a:buChar char="•"/>
                </a:pPr>
                <a:r>
                  <a:rPr lang="en-US" sz="2000" b="1" dirty="0"/>
                  <a:t>For</a:t>
                </a:r>
                <a:r>
                  <a:rPr lang="en-US" sz="2000" dirty="0"/>
                  <a:t> </a:t>
                </a:r>
                <a:r>
                  <a:rPr lang="en-US" sz="2000" dirty="0" err="1"/>
                  <a:t>i</a:t>
                </a:r>
                <a:r>
                  <a:rPr lang="en-US" sz="2000" dirty="0"/>
                  <a:t>=0,</a:t>
                </a:r>
                <a:r>
                  <a:rPr lang="mr-IN" sz="2000" dirty="0"/>
                  <a:t>…</a:t>
                </a:r>
                <a:r>
                  <a:rPr lang="en-US" sz="2000" dirty="0"/>
                  <a:t>,n-2:</a:t>
                </a:r>
              </a:p>
              <a:p>
                <a:pPr marL="742950" lvl="1" indent="-285750">
                  <a:buFont typeface="Arial" charset="0"/>
                  <a:buChar char="•"/>
                </a:pPr>
                <a:r>
                  <a:rPr lang="en-US" sz="2000" b="1" dirty="0"/>
                  <a:t>For</a:t>
                </a:r>
                <a:r>
                  <a:rPr lang="en-US" sz="2000" dirty="0"/>
                  <a:t> v in V:</a:t>
                </a:r>
              </a:p>
              <a:p>
                <a:pPr marL="1200150" lvl="2" indent="-285750">
                  <a:buFont typeface="Arial" charset="0"/>
                  <a:buChar char="•"/>
                </a:pPr>
                <a:r>
                  <a:rPr lang="en-US" sz="2000" dirty="0">
                    <a:solidFill>
                      <a:schemeClr val="accent4"/>
                    </a:solidFill>
                  </a:rPr>
                  <a:t>d</a:t>
                </a:r>
                <a:r>
                  <a:rPr lang="en-US" sz="2000" baseline="30000" dirty="0">
                    <a:solidFill>
                      <a:schemeClr val="accent4"/>
                    </a:solidFill>
                  </a:rPr>
                  <a:t>(i+1)</a:t>
                </a:r>
                <a:r>
                  <a:rPr lang="en-US" sz="2000" dirty="0">
                    <a:solidFill>
                      <a:schemeClr val="accent4"/>
                    </a:solidFill>
                  </a:rPr>
                  <a:t>[v]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4"/>
                        </a:solidFill>
                        <a:latin typeface="Cambria Math" charset="0"/>
                      </a:rPr>
                      <m:t>← </m:t>
                    </m:r>
                  </m:oMath>
                </a14:m>
                <a:r>
                  <a:rPr lang="en-US" sz="2000" dirty="0">
                    <a:solidFill>
                      <a:schemeClr val="accent4"/>
                    </a:solidFill>
                  </a:rPr>
                  <a:t>min( d</a:t>
                </a:r>
                <a:r>
                  <a:rPr lang="en-US" sz="2000" baseline="30000" dirty="0">
                    <a:solidFill>
                      <a:schemeClr val="accent4"/>
                    </a:solidFill>
                  </a:rPr>
                  <a:t>(</a:t>
                </a:r>
                <a:r>
                  <a:rPr lang="en-US" sz="2000" baseline="30000" dirty="0" err="1">
                    <a:solidFill>
                      <a:schemeClr val="accent4"/>
                    </a:solidFill>
                  </a:rPr>
                  <a:t>i</a:t>
                </a:r>
                <a:r>
                  <a:rPr lang="en-US" sz="2000" baseline="30000" dirty="0">
                    <a:solidFill>
                      <a:schemeClr val="accent4"/>
                    </a:solidFill>
                  </a:rPr>
                  <a:t>)</a:t>
                </a:r>
                <a:r>
                  <a:rPr lang="en-US" sz="2000" dirty="0">
                    <a:solidFill>
                      <a:schemeClr val="accent4"/>
                    </a:solidFill>
                  </a:rPr>
                  <a:t>[v] , </a:t>
                </a:r>
                <a:r>
                  <a:rPr lang="en-US" sz="2000" dirty="0" err="1">
                    <a:solidFill>
                      <a:schemeClr val="accent4"/>
                    </a:solidFill>
                  </a:rPr>
                  <a:t>min</a:t>
                </a:r>
                <a:r>
                  <a:rPr lang="en-US" sz="2000" baseline="-25000" dirty="0" err="1">
                    <a:solidFill>
                      <a:schemeClr val="accent4"/>
                    </a:solidFill>
                  </a:rPr>
                  <a:t>u</a:t>
                </a:r>
                <a:r>
                  <a:rPr lang="en-US" sz="2000" baseline="-25000" dirty="0">
                    <a:solidFill>
                      <a:schemeClr val="accent4"/>
                    </a:solidFill>
                  </a:rPr>
                  <a:t> in </a:t>
                </a:r>
                <a:r>
                  <a:rPr lang="en-US" sz="2000" baseline="-25000" dirty="0" err="1">
                    <a:solidFill>
                      <a:schemeClr val="accent4"/>
                    </a:solidFill>
                  </a:rPr>
                  <a:t>v.nbrs</a:t>
                </a:r>
                <a:r>
                  <a:rPr lang="en-US" sz="2000" dirty="0">
                    <a:solidFill>
                      <a:schemeClr val="accent4"/>
                    </a:solidFill>
                  </a:rPr>
                  <a:t>{d</a:t>
                </a:r>
                <a:r>
                  <a:rPr lang="en-US" sz="2000" baseline="30000" dirty="0">
                    <a:solidFill>
                      <a:schemeClr val="accent4"/>
                    </a:solidFill>
                  </a:rPr>
                  <a:t>(</a:t>
                </a:r>
                <a:r>
                  <a:rPr lang="en-US" sz="2000" baseline="30000" dirty="0" err="1">
                    <a:solidFill>
                      <a:schemeClr val="accent4"/>
                    </a:solidFill>
                  </a:rPr>
                  <a:t>i</a:t>
                </a:r>
                <a:r>
                  <a:rPr lang="en-US" sz="2000" baseline="30000" dirty="0">
                    <a:solidFill>
                      <a:schemeClr val="accent4"/>
                    </a:solidFill>
                  </a:rPr>
                  <a:t>)</a:t>
                </a:r>
                <a:r>
                  <a:rPr lang="en-US" sz="2000" dirty="0">
                    <a:solidFill>
                      <a:schemeClr val="accent4"/>
                    </a:solidFill>
                  </a:rPr>
                  <a:t>[u] + w(</a:t>
                </a:r>
                <a:r>
                  <a:rPr lang="en-US" sz="2000" dirty="0" err="1">
                    <a:solidFill>
                      <a:schemeClr val="accent4"/>
                    </a:solidFill>
                  </a:rPr>
                  <a:t>u,v</a:t>
                </a:r>
                <a:r>
                  <a:rPr lang="en-US" sz="2000" dirty="0">
                    <a:solidFill>
                      <a:schemeClr val="accent4"/>
                    </a:solidFill>
                  </a:rPr>
                  <a:t>)} )</a:t>
                </a: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38" y="5730831"/>
                <a:ext cx="7913141" cy="1015663"/>
              </a:xfrm>
              <a:prstGeom prst="rect">
                <a:avLst/>
              </a:prstGeom>
              <a:blipFill rotWithShape="0">
                <a:blip r:embed="rId2"/>
                <a:stretch>
                  <a:fillRect l="-693" t="-2994" b="-485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4057917" y="1506714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7917" y="1506714"/>
                <a:ext cx="679621" cy="40777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3810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/>
          <p:cNvSpPr/>
          <p:nvPr/>
        </p:nvSpPr>
        <p:spPr>
          <a:xfrm>
            <a:off x="4059133" y="2075444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-3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323186" y="1498602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2010530" y="1498601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∞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0530" y="1498601"/>
                <a:ext cx="679621" cy="40777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3810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2697874" y="1498601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7874" y="1498601"/>
                <a:ext cx="679621" cy="40777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3810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3377495" y="1498601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7495" y="1498601"/>
                <a:ext cx="679621" cy="40777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3810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1347048" y="1143321"/>
            <a:ext cx="3696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Gates  Packard CS161 Union  Dish      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70148" y="1471655"/>
            <a:ext cx="5757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d</a:t>
            </a:r>
            <a:r>
              <a:rPr lang="en-US" sz="2400" baseline="30000" dirty="0"/>
              <a:t>(0)</a:t>
            </a:r>
            <a:endParaRPr lang="en-US" sz="2400" dirty="0"/>
          </a:p>
        </p:txBody>
      </p:sp>
      <p:sp>
        <p:nvSpPr>
          <p:cNvPr id="41" name="Rectangle 40"/>
          <p:cNvSpPr/>
          <p:nvPr/>
        </p:nvSpPr>
        <p:spPr>
          <a:xfrm>
            <a:off x="1312182" y="2088968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999526" y="2088967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2686870" y="2088967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 charset="0"/>
                        </a:rPr>
                        <m:t>∞</m:t>
                      </m:r>
                    </m:oMath>
                  </m:oMathPara>
                </a14:m>
                <a:endParaRPr lang="en-US" dirty="0">
                  <a:solidFill>
                    <a:srgbClr val="CF6E6C"/>
                  </a:solidFill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6870" y="2088967"/>
                <a:ext cx="679621" cy="40777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3810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3366491" y="2088967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 charset="0"/>
                        </a:rPr>
                        <m:t>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6491" y="2088967"/>
                <a:ext cx="679621" cy="40777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3810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ctangle 44"/>
          <p:cNvSpPr/>
          <p:nvPr/>
        </p:nvSpPr>
        <p:spPr>
          <a:xfrm>
            <a:off x="659144" y="2062021"/>
            <a:ext cx="5757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d</a:t>
            </a:r>
            <a:r>
              <a:rPr lang="en-US" sz="2400" baseline="30000" dirty="0"/>
              <a:t>(1)</a:t>
            </a:r>
            <a:endParaRPr lang="en-US" sz="2400" dirty="0"/>
          </a:p>
        </p:txBody>
      </p:sp>
      <p:sp>
        <p:nvSpPr>
          <p:cNvPr id="46" name="Rectangle 45"/>
          <p:cNvSpPr/>
          <p:nvPr/>
        </p:nvSpPr>
        <p:spPr>
          <a:xfrm>
            <a:off x="1312182" y="2695925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7" name="Rectangle 46"/>
          <p:cNvSpPr/>
          <p:nvPr/>
        </p:nvSpPr>
        <p:spPr>
          <a:xfrm>
            <a:off x="1999526" y="2695924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-5</a:t>
            </a:r>
          </a:p>
        </p:txBody>
      </p:sp>
      <p:sp>
        <p:nvSpPr>
          <p:cNvPr id="48" name="Rectangle 47"/>
          <p:cNvSpPr/>
          <p:nvPr/>
        </p:nvSpPr>
        <p:spPr>
          <a:xfrm>
            <a:off x="2686870" y="2695924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9" name="Rectangle 48"/>
          <p:cNvSpPr/>
          <p:nvPr/>
        </p:nvSpPr>
        <p:spPr>
          <a:xfrm>
            <a:off x="3366491" y="2695924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50" name="Rectangle 49"/>
          <p:cNvSpPr/>
          <p:nvPr/>
        </p:nvSpPr>
        <p:spPr>
          <a:xfrm>
            <a:off x="659144" y="2668978"/>
            <a:ext cx="5757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d</a:t>
            </a:r>
            <a:r>
              <a:rPr lang="en-US" sz="2400" baseline="30000" dirty="0"/>
              <a:t>(2)</a:t>
            </a:r>
            <a:endParaRPr lang="en-US" sz="2400" dirty="0"/>
          </a:p>
        </p:txBody>
      </p:sp>
      <p:sp>
        <p:nvSpPr>
          <p:cNvPr id="34" name="Rectangle 33"/>
          <p:cNvSpPr/>
          <p:nvPr/>
        </p:nvSpPr>
        <p:spPr>
          <a:xfrm>
            <a:off x="4041760" y="2701471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-3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295224" y="3305540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-4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982568" y="3305539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-5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669912" y="3305539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-4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349533" y="3305539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42186" y="3278593"/>
            <a:ext cx="5757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d</a:t>
            </a:r>
            <a:r>
              <a:rPr lang="en-US" sz="2400" baseline="30000" dirty="0"/>
              <a:t>(3)</a:t>
            </a:r>
            <a:endParaRPr lang="en-US" sz="2400" dirty="0"/>
          </a:p>
        </p:txBody>
      </p:sp>
      <p:sp>
        <p:nvSpPr>
          <p:cNvPr id="29" name="Rectangle 28"/>
          <p:cNvSpPr/>
          <p:nvPr/>
        </p:nvSpPr>
        <p:spPr>
          <a:xfrm>
            <a:off x="4024802" y="3311086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-3</a:t>
            </a:r>
          </a:p>
        </p:txBody>
      </p:sp>
      <p:sp>
        <p:nvSpPr>
          <p:cNvPr id="51" name="Rectangle 50"/>
          <p:cNvSpPr/>
          <p:nvPr/>
        </p:nvSpPr>
        <p:spPr>
          <a:xfrm>
            <a:off x="1260104" y="3933795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-4</a:t>
            </a:r>
          </a:p>
        </p:txBody>
      </p:sp>
      <p:sp>
        <p:nvSpPr>
          <p:cNvPr id="52" name="Rectangle 51"/>
          <p:cNvSpPr/>
          <p:nvPr/>
        </p:nvSpPr>
        <p:spPr>
          <a:xfrm>
            <a:off x="1947448" y="3933794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-5</a:t>
            </a:r>
          </a:p>
        </p:txBody>
      </p:sp>
      <p:sp>
        <p:nvSpPr>
          <p:cNvPr id="53" name="Rectangle 52"/>
          <p:cNvSpPr/>
          <p:nvPr/>
        </p:nvSpPr>
        <p:spPr>
          <a:xfrm>
            <a:off x="2634792" y="3933794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-4</a:t>
            </a:r>
          </a:p>
        </p:txBody>
      </p:sp>
      <p:sp>
        <p:nvSpPr>
          <p:cNvPr id="54" name="Rectangle 53"/>
          <p:cNvSpPr/>
          <p:nvPr/>
        </p:nvSpPr>
        <p:spPr>
          <a:xfrm>
            <a:off x="3314413" y="3933794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55" name="Rectangle 54"/>
          <p:cNvSpPr/>
          <p:nvPr/>
        </p:nvSpPr>
        <p:spPr>
          <a:xfrm>
            <a:off x="607066" y="3906848"/>
            <a:ext cx="5757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d</a:t>
            </a:r>
            <a:r>
              <a:rPr lang="en-US" sz="2400" baseline="30000" dirty="0"/>
              <a:t>(4)</a:t>
            </a:r>
            <a:endParaRPr lang="en-US" sz="2400" dirty="0"/>
          </a:p>
        </p:txBody>
      </p:sp>
      <p:sp>
        <p:nvSpPr>
          <p:cNvPr id="56" name="Rectangle 55"/>
          <p:cNvSpPr/>
          <p:nvPr/>
        </p:nvSpPr>
        <p:spPr>
          <a:xfrm>
            <a:off x="3989682" y="3939341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-7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8441076" y="3023856"/>
            <a:ext cx="842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4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98386" y="4403619"/>
            <a:ext cx="4283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But </a:t>
            </a:r>
            <a:r>
              <a:rPr lang="en-US" b="1" dirty="0">
                <a:solidFill>
                  <a:srgbClr val="CF6E6C"/>
                </a:solidFill>
              </a:rPr>
              <a:t>we can tell </a:t>
            </a:r>
            <a:r>
              <a:rPr lang="en-US" dirty="0"/>
              <a:t>that it’s not looking good: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740348" y="5293276"/>
            <a:ext cx="2349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F6E6C"/>
                </a:solidFill>
              </a:rPr>
              <a:t>Some stuff changed!</a:t>
            </a:r>
          </a:p>
        </p:txBody>
      </p:sp>
      <p:sp>
        <p:nvSpPr>
          <p:cNvPr id="59" name="Rectangle 58"/>
          <p:cNvSpPr/>
          <p:nvPr/>
        </p:nvSpPr>
        <p:spPr>
          <a:xfrm>
            <a:off x="1295224" y="4838436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-4</a:t>
            </a:r>
          </a:p>
        </p:txBody>
      </p:sp>
      <p:sp>
        <p:nvSpPr>
          <p:cNvPr id="60" name="Rectangle 59"/>
          <p:cNvSpPr/>
          <p:nvPr/>
        </p:nvSpPr>
        <p:spPr>
          <a:xfrm>
            <a:off x="1982568" y="4838435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-9</a:t>
            </a:r>
          </a:p>
        </p:txBody>
      </p:sp>
      <p:sp>
        <p:nvSpPr>
          <p:cNvPr id="61" name="Rectangle 60"/>
          <p:cNvSpPr/>
          <p:nvPr/>
        </p:nvSpPr>
        <p:spPr>
          <a:xfrm>
            <a:off x="2669912" y="4838435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-4</a:t>
            </a:r>
          </a:p>
        </p:txBody>
      </p:sp>
      <p:sp>
        <p:nvSpPr>
          <p:cNvPr id="62" name="Rectangle 61"/>
          <p:cNvSpPr/>
          <p:nvPr/>
        </p:nvSpPr>
        <p:spPr>
          <a:xfrm>
            <a:off x="3349533" y="4838435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3" name="Rectangle 62"/>
          <p:cNvSpPr/>
          <p:nvPr/>
        </p:nvSpPr>
        <p:spPr>
          <a:xfrm>
            <a:off x="642186" y="4811489"/>
            <a:ext cx="5757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d</a:t>
            </a:r>
            <a:r>
              <a:rPr lang="en-US" sz="2400" baseline="30000" dirty="0"/>
              <a:t>(5)</a:t>
            </a:r>
            <a:endParaRPr lang="en-US" sz="2400" dirty="0"/>
          </a:p>
        </p:txBody>
      </p:sp>
      <p:sp>
        <p:nvSpPr>
          <p:cNvPr id="64" name="Rectangle 63"/>
          <p:cNvSpPr/>
          <p:nvPr/>
        </p:nvSpPr>
        <p:spPr>
          <a:xfrm>
            <a:off x="4024802" y="4843982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-7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4A43B8-61A4-6941-86AE-FE745ECE1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24</a:t>
            </a:fld>
            <a:endParaRPr lang="en-US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BFDEBCB-143B-4D45-BA71-75F3FE863438}"/>
              </a:ext>
            </a:extLst>
          </p:cNvPr>
          <p:cNvSpPr txBox="1"/>
          <p:nvPr/>
        </p:nvSpPr>
        <p:spPr>
          <a:xfrm>
            <a:off x="5815110" y="16886"/>
            <a:ext cx="1044695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SLIDE SKIPPED IN CLASS</a:t>
            </a:r>
          </a:p>
        </p:txBody>
      </p:sp>
    </p:spTree>
    <p:extLst>
      <p:ext uri="{BB962C8B-B14F-4D97-AF65-F5344CB8AC3E}">
        <p14:creationId xmlns:p14="http://schemas.microsoft.com/office/powerpoint/2010/main" val="134478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61" grpId="0" animBg="1"/>
      <p:bldP spid="62" grpId="0" animBg="1"/>
      <p:bldP spid="63" grpId="0"/>
      <p:bldP spid="6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cycles in Bellman-Ford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82800"/>
            <a:ext cx="8343072" cy="4351338"/>
          </a:xfrm>
        </p:spPr>
        <p:txBody>
          <a:bodyPr>
            <a:normAutofit/>
          </a:bodyPr>
          <a:lstStyle/>
          <a:p>
            <a:r>
              <a:rPr lang="en-US" dirty="0"/>
              <a:t>If there are no negative cycles: 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Everything works as it should, and stabilizes in n-1 rounds.</a:t>
            </a:r>
          </a:p>
          <a:p>
            <a:r>
              <a:rPr lang="en-US" dirty="0"/>
              <a:t>If there are negative cycles: 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Not everything works as it should</a:t>
            </a:r>
            <a:r>
              <a:rPr lang="mr-IN" dirty="0">
                <a:solidFill>
                  <a:schemeClr val="accent4"/>
                </a:solidFill>
              </a:rPr>
              <a:t>…</a:t>
            </a:r>
            <a:endParaRPr lang="en-US" dirty="0">
              <a:solidFill>
                <a:schemeClr val="accent4"/>
              </a:solidFill>
            </a:endParaRPr>
          </a:p>
          <a:p>
            <a:pPr lvl="1"/>
            <a:r>
              <a:rPr lang="en-US" dirty="0">
                <a:solidFill>
                  <a:schemeClr val="accent4"/>
                </a:solidFill>
              </a:rPr>
              <a:t>The d[v] values will keep changing.</a:t>
            </a:r>
          </a:p>
          <a:p>
            <a:r>
              <a:rPr lang="en-US" dirty="0"/>
              <a:t>Solution: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Go one round more and see if things change.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476DEA-BF01-5C49-B736-AFC8B2DAA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25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4D82CC-E2DF-7242-836D-2179C1D2A7BE}"/>
              </a:ext>
            </a:extLst>
          </p:cNvPr>
          <p:cNvSpPr txBox="1"/>
          <p:nvPr/>
        </p:nvSpPr>
        <p:spPr>
          <a:xfrm>
            <a:off x="6283077" y="180460"/>
            <a:ext cx="268864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SLIDE SKIPPED IN CLASS</a:t>
            </a:r>
          </a:p>
        </p:txBody>
      </p:sp>
    </p:spTree>
    <p:extLst>
      <p:ext uri="{BB962C8B-B14F-4D97-AF65-F5344CB8AC3E}">
        <p14:creationId xmlns:p14="http://schemas.microsoft.com/office/powerpoint/2010/main" val="39806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" y="168444"/>
            <a:ext cx="7886700" cy="1325563"/>
          </a:xfrm>
        </p:spPr>
        <p:txBody>
          <a:bodyPr/>
          <a:lstStyle/>
          <a:p>
            <a:r>
              <a:rPr lang="en-US" dirty="0"/>
              <a:t>Bellman-Ford algorithm</a:t>
            </a:r>
            <a:endParaRPr lang="en-US" sz="3200" dirty="0">
              <a:solidFill>
                <a:schemeClr val="accent4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 txBox="1">
                <a:spLocks/>
              </p:cNvSpPr>
              <p:nvPr/>
            </p:nvSpPr>
            <p:spPr>
              <a:xfrm>
                <a:off x="428625" y="1709412"/>
                <a:ext cx="8515349" cy="3512244"/>
              </a:xfrm>
              <a:prstGeom prst="rect">
                <a:avLst/>
              </a:prstGeom>
              <a:noFill/>
              <a:ln>
                <a:solidFill>
                  <a:srgbClr val="CF6E6C"/>
                </a:solidFill>
              </a:ln>
              <a:effectLst/>
            </p:spPr>
            <p:txBody>
              <a:bodyPr vert="horz" wrap="square" lIns="91440" tIns="45720" rIns="91440" bIns="45720" rtlCol="0">
                <a:sp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>
                  <a:buFont typeface="Arial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</a:rPr>
                  <a:t>d</a:t>
                </a:r>
                <a:r>
                  <a:rPr lang="en-US" sz="2400" baseline="30000" dirty="0">
                    <a:solidFill>
                      <a:schemeClr val="tx1"/>
                    </a:solidFill>
                  </a:rPr>
                  <a:t>(0)</a:t>
                </a:r>
                <a:r>
                  <a:rPr lang="en-US" sz="2400" dirty="0">
                    <a:solidFill>
                      <a:schemeClr val="tx1"/>
                    </a:solidFill>
                  </a:rPr>
                  <a:t>[v] =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for all v, where U is a very large number</a:t>
                </a:r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</a:rPr>
                  <a:t>d</a:t>
                </a:r>
                <a:r>
                  <a:rPr lang="en-US" sz="2400" baseline="30000" dirty="0">
                    <a:solidFill>
                      <a:schemeClr val="tx1"/>
                    </a:solidFill>
                  </a:rPr>
                  <a:t>(0)</a:t>
                </a:r>
                <a:r>
                  <a:rPr lang="en-US" sz="2400" dirty="0">
                    <a:solidFill>
                      <a:schemeClr val="tx1"/>
                    </a:solidFill>
                  </a:rPr>
                  <a:t>[s] = 0</a:t>
                </a:r>
                <a:endParaRPr lang="en-US" sz="2400" b="1" dirty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sz="2400" b="1" dirty="0"/>
                  <a:t>For</a:t>
                </a:r>
                <a:r>
                  <a:rPr lang="en-US" sz="2400" dirty="0"/>
                  <a:t> </a:t>
                </a:r>
                <a:r>
                  <a:rPr lang="en-US" sz="2400" dirty="0" err="1"/>
                  <a:t>i</a:t>
                </a:r>
                <a:r>
                  <a:rPr lang="en-US" sz="2400" dirty="0"/>
                  <a:t>=0,</a:t>
                </a:r>
                <a:r>
                  <a:rPr lang="mr-IN" sz="2400" dirty="0"/>
                  <a:t>…</a:t>
                </a:r>
                <a:r>
                  <a:rPr lang="en-US" sz="2400" dirty="0"/>
                  <a:t>,</a:t>
                </a:r>
                <a:r>
                  <a:rPr lang="en-US" sz="2400" dirty="0">
                    <a:solidFill>
                      <a:srgbClr val="CF6E6C"/>
                    </a:solidFill>
                  </a:rPr>
                  <a:t>n-1</a:t>
                </a:r>
                <a:r>
                  <a:rPr lang="en-US" sz="2400" dirty="0"/>
                  <a:t>:</a:t>
                </a:r>
              </a:p>
              <a:p>
                <a:pPr marL="742950" lvl="1" indent="-285750">
                  <a:buFont typeface="Arial" charset="0"/>
                  <a:buChar char="•"/>
                </a:pPr>
                <a:r>
                  <a:rPr lang="en-US" b="1" dirty="0"/>
                  <a:t>For</a:t>
                </a:r>
                <a:r>
                  <a:rPr lang="en-US" dirty="0"/>
                  <a:t> v in V:</a:t>
                </a:r>
              </a:p>
              <a:p>
                <a:pPr marL="1200150" lvl="2" indent="-285750">
                  <a:buFont typeface="Arial" charset="0"/>
                  <a:buChar char="•"/>
                </a:pPr>
                <a:r>
                  <a:rPr lang="en-US" sz="2400" dirty="0">
                    <a:solidFill>
                      <a:schemeClr val="accent4"/>
                    </a:solidFill>
                  </a:rPr>
                  <a:t>d</a:t>
                </a:r>
                <a:r>
                  <a:rPr lang="en-US" sz="2400" baseline="30000" dirty="0">
                    <a:solidFill>
                      <a:schemeClr val="accent4"/>
                    </a:solidFill>
                  </a:rPr>
                  <a:t>(i+1)</a:t>
                </a:r>
                <a:r>
                  <a:rPr lang="en-US" sz="2400" dirty="0">
                    <a:solidFill>
                      <a:schemeClr val="accent4"/>
                    </a:solidFill>
                  </a:rPr>
                  <a:t>[v]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4"/>
                        </a:solidFill>
                        <a:latin typeface="Cambria Math" charset="0"/>
                      </a:rPr>
                      <m:t>← </m:t>
                    </m:r>
                  </m:oMath>
                </a14:m>
                <a:r>
                  <a:rPr lang="en-US" sz="2400" dirty="0">
                    <a:solidFill>
                      <a:schemeClr val="accent4"/>
                    </a:solidFill>
                  </a:rPr>
                  <a:t>min( d</a:t>
                </a:r>
                <a:r>
                  <a:rPr lang="en-US" sz="2400" baseline="30000" dirty="0">
                    <a:solidFill>
                      <a:schemeClr val="accent4"/>
                    </a:solidFill>
                  </a:rPr>
                  <a:t>(</a:t>
                </a:r>
                <a:r>
                  <a:rPr lang="en-US" sz="2400" baseline="30000" dirty="0" err="1">
                    <a:solidFill>
                      <a:schemeClr val="accent4"/>
                    </a:solidFill>
                  </a:rPr>
                  <a:t>i</a:t>
                </a:r>
                <a:r>
                  <a:rPr lang="en-US" sz="2400" baseline="30000" dirty="0">
                    <a:solidFill>
                      <a:schemeClr val="accent4"/>
                    </a:solidFill>
                  </a:rPr>
                  <a:t>)</a:t>
                </a:r>
                <a:r>
                  <a:rPr lang="en-US" sz="2400" dirty="0">
                    <a:solidFill>
                      <a:schemeClr val="accent4"/>
                    </a:solidFill>
                  </a:rPr>
                  <a:t>[v] , </a:t>
                </a:r>
                <a:r>
                  <a:rPr lang="en-US" sz="2400" dirty="0" err="1">
                    <a:solidFill>
                      <a:schemeClr val="accent4"/>
                    </a:solidFill>
                  </a:rPr>
                  <a:t>min</a:t>
                </a:r>
                <a:r>
                  <a:rPr lang="en-US" sz="2400" baseline="-25000" dirty="0" err="1">
                    <a:solidFill>
                      <a:schemeClr val="accent4"/>
                    </a:solidFill>
                  </a:rPr>
                  <a:t>u</a:t>
                </a:r>
                <a:r>
                  <a:rPr lang="en-US" sz="2400" baseline="-25000" dirty="0">
                    <a:solidFill>
                      <a:schemeClr val="accent4"/>
                    </a:solidFill>
                  </a:rPr>
                  <a:t> in </a:t>
                </a:r>
                <a:r>
                  <a:rPr lang="en-US" sz="2400" baseline="-25000" dirty="0" err="1">
                    <a:solidFill>
                      <a:schemeClr val="accent4"/>
                    </a:solidFill>
                  </a:rPr>
                  <a:t>v.inNeighbors</a:t>
                </a:r>
                <a:r>
                  <a:rPr lang="en-US" sz="2400" baseline="-25000" dirty="0">
                    <a:solidFill>
                      <a:schemeClr val="accent4"/>
                    </a:solidFill>
                  </a:rPr>
                  <a:t> </a:t>
                </a:r>
                <a:r>
                  <a:rPr lang="en-US" sz="2400" dirty="0">
                    <a:solidFill>
                      <a:schemeClr val="accent4"/>
                    </a:solidFill>
                  </a:rPr>
                  <a:t>{d</a:t>
                </a:r>
                <a:r>
                  <a:rPr lang="en-US" sz="2400" baseline="30000" dirty="0">
                    <a:solidFill>
                      <a:schemeClr val="accent4"/>
                    </a:solidFill>
                  </a:rPr>
                  <a:t>(</a:t>
                </a:r>
                <a:r>
                  <a:rPr lang="en-US" sz="2400" baseline="30000" dirty="0" err="1">
                    <a:solidFill>
                      <a:schemeClr val="accent4"/>
                    </a:solidFill>
                  </a:rPr>
                  <a:t>i</a:t>
                </a:r>
                <a:r>
                  <a:rPr lang="en-US" sz="2400" baseline="30000" dirty="0">
                    <a:solidFill>
                      <a:schemeClr val="accent4"/>
                    </a:solidFill>
                  </a:rPr>
                  <a:t>)</a:t>
                </a:r>
                <a:r>
                  <a:rPr lang="en-US" sz="2400" dirty="0">
                    <a:solidFill>
                      <a:schemeClr val="accent4"/>
                    </a:solidFill>
                  </a:rPr>
                  <a:t>[u] + w(</a:t>
                </a:r>
                <a:r>
                  <a:rPr lang="en-US" sz="2400" dirty="0" err="1">
                    <a:solidFill>
                      <a:schemeClr val="accent4"/>
                    </a:solidFill>
                  </a:rPr>
                  <a:t>u,v</a:t>
                </a:r>
                <a:r>
                  <a:rPr lang="en-US" sz="2400" dirty="0">
                    <a:solidFill>
                      <a:schemeClr val="accent4"/>
                    </a:solidFill>
                  </a:rPr>
                  <a:t>)} )</a:t>
                </a:r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sz="2400" dirty="0">
                    <a:solidFill>
                      <a:srgbClr val="CF6E6C"/>
                    </a:solidFill>
                  </a:rPr>
                  <a:t>If d</a:t>
                </a:r>
                <a:r>
                  <a:rPr lang="en-US" sz="2400" baseline="30000" dirty="0">
                    <a:solidFill>
                      <a:srgbClr val="CF6E6C"/>
                    </a:solidFill>
                  </a:rPr>
                  <a:t>(n-1)</a:t>
                </a:r>
                <a:r>
                  <a:rPr lang="en-US" sz="2400" dirty="0">
                    <a:solidFill>
                      <a:srgbClr val="CF6E6C"/>
                    </a:solidFill>
                  </a:rPr>
                  <a:t> != d</a:t>
                </a:r>
                <a:r>
                  <a:rPr lang="en-US" sz="2400" baseline="30000" dirty="0">
                    <a:solidFill>
                      <a:srgbClr val="CF6E6C"/>
                    </a:solidFill>
                  </a:rPr>
                  <a:t>(n)</a:t>
                </a:r>
                <a:r>
                  <a:rPr lang="en-US" sz="2400" dirty="0">
                    <a:solidFill>
                      <a:srgbClr val="CF6E6C"/>
                    </a:solidFill>
                  </a:rPr>
                  <a:t> :</a:t>
                </a:r>
              </a:p>
              <a:p>
                <a:pPr marL="742950" lvl="1" indent="-285750">
                  <a:buFont typeface="Arial" charset="0"/>
                  <a:buChar char="•"/>
                </a:pPr>
                <a:r>
                  <a:rPr lang="en-US" b="1" dirty="0">
                    <a:solidFill>
                      <a:srgbClr val="CF6E6C"/>
                    </a:solidFill>
                  </a:rPr>
                  <a:t>Return</a:t>
                </a:r>
                <a:r>
                  <a:rPr lang="en-US" dirty="0">
                    <a:solidFill>
                      <a:srgbClr val="CF6E6C"/>
                    </a:solidFill>
                  </a:rPr>
                  <a:t> NEGATIVE CYCLE </a:t>
                </a:r>
                <a:r>
                  <a:rPr lang="en-US" dirty="0">
                    <a:solidFill>
                      <a:srgbClr val="CF6E6C"/>
                    </a:solidFill>
                    <a:sym typeface="Wingdings"/>
                  </a:rPr>
                  <a:t></a:t>
                </a:r>
                <a:endParaRPr lang="en-US" dirty="0">
                  <a:solidFill>
                    <a:srgbClr val="CF6E6C"/>
                  </a:solidFill>
                </a:endParaRPr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sz="2400" dirty="0"/>
                  <a:t>Otherwise, </a:t>
                </a:r>
                <a:r>
                  <a:rPr lang="en-US" sz="2400" dirty="0" err="1"/>
                  <a:t>dist</a:t>
                </a:r>
                <a:r>
                  <a:rPr lang="en-US" sz="2400" dirty="0"/>
                  <a:t>(</a:t>
                </a:r>
                <a:r>
                  <a:rPr lang="en-US" sz="2400" dirty="0" err="1"/>
                  <a:t>s,v</a:t>
                </a:r>
                <a:r>
                  <a:rPr lang="en-US" sz="2400" dirty="0"/>
                  <a:t>) = d</a:t>
                </a:r>
                <a:r>
                  <a:rPr lang="en-US" sz="2400" baseline="30000" dirty="0"/>
                  <a:t>(n-1)</a:t>
                </a:r>
                <a:r>
                  <a:rPr lang="en-US" sz="2400" dirty="0"/>
                  <a:t>[v]</a:t>
                </a:r>
              </a:p>
            </p:txBody>
          </p:sp>
        </mc:Choice>
        <mc:Fallback xmlns="">
          <p:sp>
            <p:nvSpPr>
              <p:cNvPr id="4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625" y="1709412"/>
                <a:ext cx="8515349" cy="3512244"/>
              </a:xfrm>
              <a:prstGeom prst="rect">
                <a:avLst/>
              </a:prstGeom>
              <a:blipFill>
                <a:blip r:embed="rId2"/>
                <a:stretch>
                  <a:fillRect l="-893" t="-2509" b="-2867"/>
                </a:stretch>
              </a:blipFill>
              <a:ln>
                <a:solidFill>
                  <a:srgbClr val="CF6E6C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85737" y="1316049"/>
            <a:ext cx="2728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Bellman-Ford*(G,s):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97362" y="5897699"/>
            <a:ext cx="2604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Running time: O(</a:t>
            </a:r>
            <a:r>
              <a:rPr lang="en-US" b="1" dirty="0" err="1"/>
              <a:t>mn</a:t>
            </a:r>
            <a:r>
              <a:rPr lang="en-US" b="1" dirty="0"/>
              <a:t>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6CEC4F-1E88-5842-A4F0-6AE87DD9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26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E5247A-715F-C742-BD57-927B19C017D3}"/>
              </a:ext>
            </a:extLst>
          </p:cNvPr>
          <p:cNvSpPr txBox="1"/>
          <p:nvPr/>
        </p:nvSpPr>
        <p:spPr>
          <a:xfrm>
            <a:off x="7899279" y="168444"/>
            <a:ext cx="1044695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SLIDE SKIPPED IN CLASS</a:t>
            </a:r>
          </a:p>
        </p:txBody>
      </p:sp>
    </p:spTree>
    <p:extLst>
      <p:ext uri="{BB962C8B-B14F-4D97-AF65-F5344CB8AC3E}">
        <p14:creationId xmlns:p14="http://schemas.microsoft.com/office/powerpoint/2010/main" val="91871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031" y="202765"/>
            <a:ext cx="7886700" cy="1325563"/>
          </a:xfrm>
        </p:spPr>
        <p:txBody>
          <a:bodyPr/>
          <a:lstStyle/>
          <a:p>
            <a:r>
              <a:rPr lang="en-US" dirty="0"/>
              <a:t>Important thing about B-F</a:t>
            </a:r>
            <a:br>
              <a:rPr lang="en-US" dirty="0"/>
            </a:br>
            <a:r>
              <a:rPr lang="en-US" sz="3600" b="1" dirty="0"/>
              <a:t>for the rest of this lecture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00430" y="3119644"/>
            <a:ext cx="4406348" cy="3192255"/>
            <a:chOff x="504313" y="1525144"/>
            <a:chExt cx="4406348" cy="3192255"/>
          </a:xfrm>
        </p:grpSpPr>
        <p:grpSp>
          <p:nvGrpSpPr>
            <p:cNvPr id="5" name="Group 4"/>
            <p:cNvGrpSpPr/>
            <p:nvPr/>
          </p:nvGrpSpPr>
          <p:grpSpPr>
            <a:xfrm>
              <a:off x="509081" y="1525144"/>
              <a:ext cx="4401580" cy="2596937"/>
              <a:chOff x="509081" y="1525144"/>
              <a:chExt cx="4401580" cy="2596937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526039" y="1525144"/>
                <a:ext cx="4384622" cy="1987322"/>
                <a:chOff x="526039" y="1525144"/>
                <a:chExt cx="4384622" cy="1987322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9" name="Rectangle 18"/>
                    <p:cNvSpPr/>
                    <p:nvPr/>
                  </p:nvSpPr>
                  <p:spPr>
                    <a:xfrm>
                      <a:off x="3924812" y="1888537"/>
                      <a:ext cx="679621" cy="407774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38100">
                      <a:solidFill>
                        <a:srgbClr val="7030A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∞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3" name="Rectangle 1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924812" y="1888537"/>
                      <a:ext cx="679621" cy="407774"/>
                    </a:xfrm>
                    <a:prstGeom prst="rect">
                      <a:avLst/>
                    </a:prstGeom>
                    <a:blipFill rotWithShape="0">
                      <a:blip r:embed="rId2"/>
                      <a:stretch>
                        <a:fillRect/>
                      </a:stretch>
                    </a:blipFill>
                    <a:ln w="38100">
                      <a:solidFill>
                        <a:srgbClr val="7030A0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0" name="Rectangle 19"/>
                <p:cNvSpPr/>
                <p:nvPr/>
              </p:nvSpPr>
              <p:spPr>
                <a:xfrm>
                  <a:off x="3926028" y="2457267"/>
                  <a:ext cx="679621" cy="407774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3810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1"/>
                      </a:solidFill>
                    </a:rPr>
                    <a:t>25</a:t>
                  </a:r>
                </a:p>
              </p:txBody>
            </p:sp>
            <p:grpSp>
              <p:nvGrpSpPr>
                <p:cNvPr id="21" name="Group 20"/>
                <p:cNvGrpSpPr/>
                <p:nvPr/>
              </p:nvGrpSpPr>
              <p:grpSpPr>
                <a:xfrm>
                  <a:off x="526039" y="1525144"/>
                  <a:ext cx="4384622" cy="1987322"/>
                  <a:chOff x="526039" y="1525144"/>
                  <a:chExt cx="4384622" cy="1987322"/>
                </a:xfrm>
              </p:grpSpPr>
              <p:grpSp>
                <p:nvGrpSpPr>
                  <p:cNvPr id="22" name="Group 21"/>
                  <p:cNvGrpSpPr/>
                  <p:nvPr/>
                </p:nvGrpSpPr>
                <p:grpSpPr>
                  <a:xfrm>
                    <a:off x="526039" y="1525144"/>
                    <a:ext cx="4384622" cy="1987322"/>
                    <a:chOff x="1940140" y="1367323"/>
                    <a:chExt cx="4384622" cy="1987322"/>
                  </a:xfrm>
                </p:grpSpPr>
                <p:sp>
                  <p:nvSpPr>
                    <p:cNvPr id="24" name="Rectangle 23"/>
                    <p:cNvSpPr/>
                    <p:nvPr/>
                  </p:nvSpPr>
                  <p:spPr>
                    <a:xfrm>
                      <a:off x="2604182" y="1722604"/>
                      <a:ext cx="679621" cy="407774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38100">
                      <a:solidFill>
                        <a:srgbClr val="7030A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25" name="Rectangle 24"/>
                        <p:cNvSpPr/>
                        <p:nvPr/>
                      </p:nvSpPr>
                      <p:spPr>
                        <a:xfrm>
                          <a:off x="3291526" y="1722603"/>
                          <a:ext cx="679621" cy="407774"/>
                        </a:xfrm>
                        <a:prstGeom prst="rect">
                          <a:avLst/>
                        </a:prstGeom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n w="38100">
                          <a:solidFill>
                            <a:srgbClr val="7030A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p:txBody>
                    </p:sp>
                  </mc:Choice>
                  <mc:Fallback xmlns="">
                    <p:sp>
                      <p:nvSpPr>
                        <p:cNvPr id="19" name="Rectangle 18"/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3291526" y="1722603"/>
                          <a:ext cx="679621" cy="407774"/>
                        </a:xfrm>
                        <a:prstGeom prst="rect">
                          <a:avLst/>
                        </a:prstGeom>
                        <a:blipFill rotWithShape="0">
                          <a:blip r:embed="rId3"/>
                          <a:stretch>
                            <a:fillRect/>
                          </a:stretch>
                        </a:blipFill>
                        <a:ln w="38100">
                          <a:solidFill>
                            <a:srgbClr val="7030A0"/>
                          </a:solidFill>
                        </a:ln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26" name="Rectangle 25"/>
                        <p:cNvSpPr/>
                        <p:nvPr/>
                      </p:nvSpPr>
                      <p:spPr>
                        <a:xfrm>
                          <a:off x="3978870" y="1722603"/>
                          <a:ext cx="679621" cy="407774"/>
                        </a:xfrm>
                        <a:prstGeom prst="rect">
                          <a:avLst/>
                        </a:prstGeom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n w="38100">
                          <a:solidFill>
                            <a:srgbClr val="7030A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p:txBody>
                    </p:sp>
                  </mc:Choice>
                  <mc:Fallback xmlns="">
                    <p:sp>
                      <p:nvSpPr>
                        <p:cNvPr id="20" name="Rectangle 19"/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3978870" y="1722603"/>
                          <a:ext cx="679621" cy="407774"/>
                        </a:xfrm>
                        <a:prstGeom prst="rect">
                          <a:avLst/>
                        </a:prstGeom>
                        <a:blipFill rotWithShape="0">
                          <a:blip r:embed="rId4"/>
                          <a:stretch>
                            <a:fillRect/>
                          </a:stretch>
                        </a:blipFill>
                        <a:ln w="38100">
                          <a:solidFill>
                            <a:srgbClr val="7030A0"/>
                          </a:solidFill>
                        </a:ln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27" name="Rectangle 26"/>
                        <p:cNvSpPr/>
                        <p:nvPr/>
                      </p:nvSpPr>
                      <p:spPr>
                        <a:xfrm>
                          <a:off x="4658491" y="1722603"/>
                          <a:ext cx="679621" cy="407774"/>
                        </a:xfrm>
                        <a:prstGeom prst="rect">
                          <a:avLst/>
                        </a:prstGeom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n w="38100">
                          <a:solidFill>
                            <a:srgbClr val="7030A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p:txBody>
                    </p:sp>
                  </mc:Choice>
                  <mc:Fallback xmlns="">
                    <p:sp>
                      <p:nvSpPr>
                        <p:cNvPr id="21" name="Rectangle 20"/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4658491" y="1722603"/>
                          <a:ext cx="679621" cy="407774"/>
                        </a:xfrm>
                        <a:prstGeom prst="rect">
                          <a:avLst/>
                        </a:prstGeom>
                        <a:blipFill rotWithShape="0">
                          <a:blip r:embed="rId5"/>
                          <a:stretch>
                            <a:fillRect/>
                          </a:stretch>
                        </a:blipFill>
                        <a:ln w="38100">
                          <a:solidFill>
                            <a:srgbClr val="7030A0"/>
                          </a:solidFill>
                        </a:ln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p:sp>
                  <p:nvSpPr>
                    <p:cNvPr id="28" name="TextBox 27"/>
                    <p:cNvSpPr txBox="1"/>
                    <p:nvPr/>
                  </p:nvSpPr>
                  <p:spPr>
                    <a:xfrm>
                      <a:off x="2628044" y="1367323"/>
                      <a:ext cx="3696718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dirty="0"/>
                        <a:t>Gates  Packard CS161 Union  Dish      </a:t>
                      </a:r>
                    </a:p>
                  </p:txBody>
                </p:sp>
                <p:sp>
                  <p:nvSpPr>
                    <p:cNvPr id="29" name="Rectangle 28"/>
                    <p:cNvSpPr/>
                    <p:nvPr/>
                  </p:nvSpPr>
                  <p:spPr>
                    <a:xfrm>
                      <a:off x="1951144" y="1695657"/>
                      <a:ext cx="575799" cy="461665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2400" dirty="0"/>
                        <a:t>d</a:t>
                      </a:r>
                      <a:r>
                        <a:rPr lang="en-US" sz="2400" baseline="30000" dirty="0"/>
                        <a:t>(0)</a:t>
                      </a:r>
                      <a:endParaRPr lang="en-US" sz="2400" dirty="0"/>
                    </a:p>
                  </p:txBody>
                </p:sp>
                <p:sp>
                  <p:nvSpPr>
                    <p:cNvPr id="30" name="Rectangle 29"/>
                    <p:cNvSpPr/>
                    <p:nvPr/>
                  </p:nvSpPr>
                  <p:spPr>
                    <a:xfrm>
                      <a:off x="2593178" y="2312970"/>
                      <a:ext cx="679621" cy="407774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38100">
                      <a:solidFill>
                        <a:srgbClr val="7030A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p:txBody>
                </p:sp>
                <p:sp>
                  <p:nvSpPr>
                    <p:cNvPr id="31" name="Rectangle 30"/>
                    <p:cNvSpPr/>
                    <p:nvPr/>
                  </p:nvSpPr>
                  <p:spPr>
                    <a:xfrm>
                      <a:off x="3280522" y="2312969"/>
                      <a:ext cx="679621" cy="407774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38100">
                      <a:solidFill>
                        <a:srgbClr val="7030A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32" name="Rectangle 31"/>
                        <p:cNvSpPr/>
                        <p:nvPr/>
                      </p:nvSpPr>
                      <p:spPr>
                        <a:xfrm>
                          <a:off x="3967866" y="2312969"/>
                          <a:ext cx="679621" cy="407774"/>
                        </a:xfrm>
                        <a:prstGeom prst="rect">
                          <a:avLst/>
                        </a:prstGeom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n w="38100">
                          <a:solidFill>
                            <a:srgbClr val="7030A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CF6E6C"/>
                            </a:solidFill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26" name="Rectangle 25"/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3967866" y="2312969"/>
                          <a:ext cx="679621" cy="407774"/>
                        </a:xfrm>
                        <a:prstGeom prst="rect">
                          <a:avLst/>
                        </a:prstGeom>
                        <a:blipFill rotWithShape="0">
                          <a:blip r:embed="rId3"/>
                          <a:stretch>
                            <a:fillRect/>
                          </a:stretch>
                        </a:blipFill>
                        <a:ln w="38100">
                          <a:solidFill>
                            <a:srgbClr val="7030A0"/>
                          </a:solidFill>
                        </a:ln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33" name="Rectangle 32"/>
                        <p:cNvSpPr/>
                        <p:nvPr/>
                      </p:nvSpPr>
                      <p:spPr>
                        <a:xfrm>
                          <a:off x="4647487" y="2312969"/>
                          <a:ext cx="679621" cy="407774"/>
                        </a:xfrm>
                        <a:prstGeom prst="rect">
                          <a:avLst/>
                        </a:prstGeom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n w="38100">
                          <a:solidFill>
                            <a:srgbClr val="7030A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p:txBody>
                    </p:sp>
                  </mc:Choice>
                  <mc:Fallback xmlns="">
                    <p:sp>
                      <p:nvSpPr>
                        <p:cNvPr id="27" name="Rectangle 26"/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4647487" y="2312969"/>
                          <a:ext cx="679621" cy="407774"/>
                        </a:xfrm>
                        <a:prstGeom prst="rect">
                          <a:avLst/>
                        </a:prstGeom>
                        <a:blipFill rotWithShape="0">
                          <a:blip r:embed="rId5"/>
                          <a:stretch>
                            <a:fillRect/>
                          </a:stretch>
                        </a:blipFill>
                        <a:ln w="38100">
                          <a:solidFill>
                            <a:srgbClr val="7030A0"/>
                          </a:solidFill>
                        </a:ln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p:sp>
                  <p:nvSpPr>
                    <p:cNvPr id="34" name="Rectangle 33"/>
                    <p:cNvSpPr/>
                    <p:nvPr/>
                  </p:nvSpPr>
                  <p:spPr>
                    <a:xfrm>
                      <a:off x="1940140" y="2286023"/>
                      <a:ext cx="575799" cy="461665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2400" dirty="0"/>
                        <a:t>d</a:t>
                      </a:r>
                      <a:r>
                        <a:rPr lang="en-US" sz="2400" baseline="30000" dirty="0"/>
                        <a:t>(1)</a:t>
                      </a:r>
                      <a:endParaRPr lang="en-US" sz="2400" dirty="0"/>
                    </a:p>
                  </p:txBody>
                </p:sp>
                <p:sp>
                  <p:nvSpPr>
                    <p:cNvPr id="35" name="Rectangle 34"/>
                    <p:cNvSpPr/>
                    <p:nvPr/>
                  </p:nvSpPr>
                  <p:spPr>
                    <a:xfrm>
                      <a:off x="2593178" y="2919927"/>
                      <a:ext cx="679621" cy="407774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38100">
                      <a:solidFill>
                        <a:srgbClr val="7030A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p:txBody>
                </p:sp>
                <p:sp>
                  <p:nvSpPr>
                    <p:cNvPr id="36" name="Rectangle 35"/>
                    <p:cNvSpPr/>
                    <p:nvPr/>
                  </p:nvSpPr>
                  <p:spPr>
                    <a:xfrm>
                      <a:off x="3280522" y="2919926"/>
                      <a:ext cx="679621" cy="407774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38100">
                      <a:solidFill>
                        <a:srgbClr val="7030A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p:txBody>
                </p:sp>
                <p:sp>
                  <p:nvSpPr>
                    <p:cNvPr id="37" name="Rectangle 36"/>
                    <p:cNvSpPr/>
                    <p:nvPr/>
                  </p:nvSpPr>
                  <p:spPr>
                    <a:xfrm>
                      <a:off x="3967866" y="2919926"/>
                      <a:ext cx="679621" cy="407774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38100">
                      <a:solidFill>
                        <a:srgbClr val="7030A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p:txBody>
                </p:sp>
                <p:sp>
                  <p:nvSpPr>
                    <p:cNvPr id="38" name="Rectangle 37"/>
                    <p:cNvSpPr/>
                    <p:nvPr/>
                  </p:nvSpPr>
                  <p:spPr>
                    <a:xfrm>
                      <a:off x="4647487" y="2919926"/>
                      <a:ext cx="679621" cy="407774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38100">
                      <a:solidFill>
                        <a:srgbClr val="7030A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45</a:t>
                      </a:r>
                    </a:p>
                  </p:txBody>
                </p:sp>
                <p:sp>
                  <p:nvSpPr>
                    <p:cNvPr id="39" name="Rectangle 38"/>
                    <p:cNvSpPr/>
                    <p:nvPr/>
                  </p:nvSpPr>
                  <p:spPr>
                    <a:xfrm>
                      <a:off x="1940140" y="2892980"/>
                      <a:ext cx="575799" cy="461665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2400" dirty="0"/>
                        <a:t>d</a:t>
                      </a:r>
                      <a:r>
                        <a:rPr lang="en-US" sz="2400" baseline="30000" dirty="0"/>
                        <a:t>(2)</a:t>
                      </a:r>
                      <a:endParaRPr lang="en-US" sz="2400" dirty="0"/>
                    </a:p>
                  </p:txBody>
                </p:sp>
              </p:grpSp>
              <p:sp>
                <p:nvSpPr>
                  <p:cNvPr id="23" name="Rectangle 22"/>
                  <p:cNvSpPr/>
                  <p:nvPr/>
                </p:nvSpPr>
                <p:spPr>
                  <a:xfrm>
                    <a:off x="3908655" y="3083294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1"/>
                        </a:solidFill>
                      </a:rPr>
                      <a:t>23</a:t>
                    </a:r>
                  </a:p>
                </p:txBody>
              </p:sp>
            </p:grpSp>
          </p:grpSp>
          <p:sp>
            <p:nvSpPr>
              <p:cNvPr id="13" name="Rectangle 12"/>
              <p:cNvSpPr/>
              <p:nvPr/>
            </p:nvSpPr>
            <p:spPr>
              <a:xfrm>
                <a:off x="1162119" y="3687363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849463" y="3687362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536807" y="3687362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216428" y="3687362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509081" y="3660416"/>
                <a:ext cx="57579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/>
                  <a:t>d</a:t>
                </a:r>
                <a:r>
                  <a:rPr lang="en-US" sz="2400" baseline="30000" dirty="0"/>
                  <a:t>(3)</a:t>
                </a:r>
                <a:endParaRPr lang="en-US" sz="2400" dirty="0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3891697" y="3692909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23</a:t>
                </a:r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1157351" y="4282681"/>
              <a:ext cx="679621" cy="40777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1844695" y="4282680"/>
              <a:ext cx="679621" cy="40777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532039" y="4282680"/>
              <a:ext cx="679621" cy="40777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211660" y="4282680"/>
              <a:ext cx="679621" cy="40777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04313" y="4255734"/>
              <a:ext cx="57579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/>
                <a:t>d</a:t>
              </a:r>
              <a:r>
                <a:rPr lang="en-US" sz="2400" baseline="30000" dirty="0"/>
                <a:t>(4)</a:t>
              </a:r>
              <a:endParaRPr lang="en-US" sz="2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886929" y="4288227"/>
              <a:ext cx="679621" cy="40777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23</a:t>
              </a:r>
            </a:p>
          </p:txBody>
        </p:sp>
      </p:grpSp>
      <p:sp>
        <p:nvSpPr>
          <p:cNvPr id="57" name="Rectangle 56"/>
          <p:cNvSpPr/>
          <p:nvPr/>
        </p:nvSpPr>
        <p:spPr>
          <a:xfrm>
            <a:off x="628650" y="1708836"/>
            <a:ext cx="41781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d</a:t>
            </a:r>
            <a:r>
              <a:rPr lang="en-US" sz="2400" baseline="30000" dirty="0">
                <a:solidFill>
                  <a:schemeClr val="accent4"/>
                </a:solidFill>
              </a:rPr>
              <a:t>(</a:t>
            </a:r>
            <a:r>
              <a:rPr lang="en-US" sz="2400" baseline="30000" dirty="0" err="1">
                <a:solidFill>
                  <a:schemeClr val="accent4"/>
                </a:solidFill>
              </a:rPr>
              <a:t>i</a:t>
            </a:r>
            <a:r>
              <a:rPr lang="en-US" sz="2400" baseline="30000" dirty="0">
                <a:solidFill>
                  <a:schemeClr val="accent4"/>
                </a:solidFill>
              </a:rPr>
              <a:t>)</a:t>
            </a:r>
            <a:r>
              <a:rPr lang="en-US" sz="2400" dirty="0">
                <a:solidFill>
                  <a:schemeClr val="accent4"/>
                </a:solidFill>
              </a:rPr>
              <a:t>[v] is equal to the cost of the shortest path between s and v </a:t>
            </a:r>
            <a:r>
              <a:rPr lang="en-US" sz="2400" b="1" dirty="0">
                <a:solidFill>
                  <a:schemeClr val="accent4"/>
                </a:solidFill>
              </a:rPr>
              <a:t>with at most </a:t>
            </a:r>
            <a:r>
              <a:rPr lang="en-US" sz="2400" b="1" dirty="0" err="1">
                <a:solidFill>
                  <a:schemeClr val="accent4"/>
                </a:solidFill>
              </a:rPr>
              <a:t>i</a:t>
            </a:r>
            <a:r>
              <a:rPr lang="en-US" sz="2400" b="1" dirty="0">
                <a:solidFill>
                  <a:schemeClr val="accent4"/>
                </a:solidFill>
              </a:rPr>
              <a:t> edges</a:t>
            </a:r>
            <a:r>
              <a:rPr lang="en-US" sz="2400" dirty="0">
                <a:solidFill>
                  <a:schemeClr val="accent4"/>
                </a:solidFill>
              </a:rPr>
              <a:t>.</a:t>
            </a:r>
          </a:p>
        </p:txBody>
      </p:sp>
      <p:cxnSp>
        <p:nvCxnSpPr>
          <p:cNvPr id="58" name="Straight Connector 57"/>
          <p:cNvCxnSpPr>
            <a:stCxn id="62" idx="4"/>
            <a:endCxn id="65" idx="0"/>
          </p:cNvCxnSpPr>
          <p:nvPr/>
        </p:nvCxnSpPr>
        <p:spPr>
          <a:xfrm flipH="1">
            <a:off x="6867261" y="1066933"/>
            <a:ext cx="1029196" cy="1765791"/>
          </a:xfrm>
          <a:prstGeom prst="line">
            <a:avLst/>
          </a:prstGeom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63" idx="4"/>
            <a:endCxn id="64" idx="7"/>
          </p:cNvCxnSpPr>
          <p:nvPr/>
        </p:nvCxnSpPr>
        <p:spPr>
          <a:xfrm flipH="1">
            <a:off x="7940556" y="4817510"/>
            <a:ext cx="338650" cy="1108321"/>
          </a:xfrm>
          <a:prstGeom prst="line">
            <a:avLst/>
          </a:prstGeom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7071219" y="326358"/>
            <a:ext cx="1650476" cy="74057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Gates</a:t>
            </a:r>
          </a:p>
        </p:txBody>
      </p:sp>
      <p:sp>
        <p:nvSpPr>
          <p:cNvPr id="61" name="Oval 60"/>
          <p:cNvSpPr/>
          <p:nvPr/>
        </p:nvSpPr>
        <p:spPr>
          <a:xfrm>
            <a:off x="7717503" y="4214985"/>
            <a:ext cx="1123406" cy="6025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Union</a:t>
            </a:r>
          </a:p>
        </p:txBody>
      </p:sp>
      <p:sp>
        <p:nvSpPr>
          <p:cNvPr id="62" name="Oval 61"/>
          <p:cNvSpPr/>
          <p:nvPr/>
        </p:nvSpPr>
        <p:spPr>
          <a:xfrm>
            <a:off x="6981669" y="5837593"/>
            <a:ext cx="1123406" cy="6025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Dish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6191150" y="2832724"/>
            <a:ext cx="1352222" cy="4955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Packard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4" name="Straight Connector 63"/>
          <p:cNvCxnSpPr>
            <a:stCxn id="76" idx="3"/>
          </p:cNvCxnSpPr>
          <p:nvPr/>
        </p:nvCxnSpPr>
        <p:spPr>
          <a:xfrm flipH="1">
            <a:off x="6867261" y="1921820"/>
            <a:ext cx="1324356" cy="910904"/>
          </a:xfrm>
          <a:prstGeom prst="line">
            <a:avLst/>
          </a:prstGeom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Freeform 64"/>
          <p:cNvSpPr/>
          <p:nvPr/>
        </p:nvSpPr>
        <p:spPr>
          <a:xfrm rot="20572491">
            <a:off x="5921523" y="896500"/>
            <a:ext cx="1961955" cy="5074500"/>
          </a:xfrm>
          <a:custGeom>
            <a:avLst/>
            <a:gdLst>
              <a:gd name="connsiteX0" fmla="*/ 337885 w 2106725"/>
              <a:gd name="connsiteY0" fmla="*/ 3657600 h 3657600"/>
              <a:gd name="connsiteX1" fmla="*/ 8102 w 2106725"/>
              <a:gd name="connsiteY1" fmla="*/ 2083632 h 3657600"/>
              <a:gd name="connsiteX2" fmla="*/ 637689 w 2106725"/>
              <a:gd name="connsiteY2" fmla="*/ 434714 h 3657600"/>
              <a:gd name="connsiteX3" fmla="*/ 2106725 w 2106725"/>
              <a:gd name="connsiteY3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6725" h="3657600">
                <a:moveTo>
                  <a:pt x="337885" y="3657600"/>
                </a:moveTo>
                <a:cubicBezTo>
                  <a:pt x="148010" y="3139190"/>
                  <a:pt x="-41865" y="2620780"/>
                  <a:pt x="8102" y="2083632"/>
                </a:cubicBezTo>
                <a:cubicBezTo>
                  <a:pt x="58069" y="1546484"/>
                  <a:pt x="287919" y="781986"/>
                  <a:pt x="637689" y="434714"/>
                </a:cubicBezTo>
                <a:cubicBezTo>
                  <a:pt x="987459" y="87442"/>
                  <a:pt x="2106725" y="0"/>
                  <a:pt x="2106725" y="0"/>
                </a:cubicBezTo>
              </a:path>
            </a:pathLst>
          </a:custGeom>
          <a:noFill/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7504222" y="2309001"/>
            <a:ext cx="426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1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182035" y="1355443"/>
            <a:ext cx="800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1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8408512" y="3150795"/>
            <a:ext cx="864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4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385122" y="4705591"/>
            <a:ext cx="1144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accent5"/>
                </a:solidFill>
              </a:rPr>
              <a:t>25</a:t>
            </a:r>
            <a:endParaRPr lang="en-US" sz="2400" b="1" dirty="0">
              <a:solidFill>
                <a:schemeClr val="accent5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622425" y="5150622"/>
            <a:ext cx="577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20</a:t>
            </a:r>
          </a:p>
        </p:txBody>
      </p:sp>
      <p:cxnSp>
        <p:nvCxnSpPr>
          <p:cNvPr id="71" name="Straight Connector 70"/>
          <p:cNvCxnSpPr>
            <a:endCxn id="64" idx="0"/>
          </p:cNvCxnSpPr>
          <p:nvPr/>
        </p:nvCxnSpPr>
        <p:spPr>
          <a:xfrm>
            <a:off x="6867262" y="3328249"/>
            <a:ext cx="676110" cy="2509344"/>
          </a:xfrm>
          <a:prstGeom prst="line">
            <a:avLst/>
          </a:prstGeom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7112058" y="3912701"/>
            <a:ext cx="1139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22</a:t>
            </a:r>
          </a:p>
        </p:txBody>
      </p:sp>
      <p:sp>
        <p:nvSpPr>
          <p:cNvPr id="73" name="Oval 72"/>
          <p:cNvSpPr/>
          <p:nvPr/>
        </p:nvSpPr>
        <p:spPr>
          <a:xfrm>
            <a:off x="8028214" y="1595687"/>
            <a:ext cx="1115786" cy="38208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CS161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4" name="Straight Connector 73"/>
          <p:cNvCxnSpPr>
            <a:stCxn id="63" idx="0"/>
            <a:endCxn id="76" idx="4"/>
          </p:cNvCxnSpPr>
          <p:nvPr/>
        </p:nvCxnSpPr>
        <p:spPr>
          <a:xfrm flipV="1">
            <a:off x="8279206" y="1977776"/>
            <a:ext cx="306901" cy="2237209"/>
          </a:xfrm>
          <a:prstGeom prst="line">
            <a:avLst/>
          </a:prstGeom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8256551" y="416699"/>
            <a:ext cx="551611" cy="53107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476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7030A0"/>
                </a:solidFill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8515351" y="1157275"/>
                <a:ext cx="628650" cy="51218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4762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2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5351" y="1157275"/>
                <a:ext cx="628650" cy="51218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47625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/>
              <p:cNvSpPr/>
              <p:nvPr/>
            </p:nvSpPr>
            <p:spPr>
              <a:xfrm>
                <a:off x="8392772" y="3873175"/>
                <a:ext cx="523255" cy="51218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4762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6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7" name="Rectangle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2772" y="3873175"/>
                <a:ext cx="523255" cy="51218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47625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/>
              <p:cNvSpPr/>
              <p:nvPr/>
            </p:nvSpPr>
            <p:spPr>
              <a:xfrm>
                <a:off x="7914404" y="6107351"/>
                <a:ext cx="600946" cy="50422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4762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23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8" name="Rectangle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4404" y="6107351"/>
                <a:ext cx="600946" cy="50422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47625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/>
              <p:cNvSpPr/>
              <p:nvPr/>
            </p:nvSpPr>
            <p:spPr>
              <a:xfrm>
                <a:off x="6198194" y="3211227"/>
                <a:ext cx="616440" cy="51218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4762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9" name="Rectangle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8194" y="3211227"/>
                <a:ext cx="616440" cy="51218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47625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FFF821-06A2-0842-8F82-8CCC922EC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5810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Bellman-Ford is an example of</a:t>
            </a:r>
            <a:r>
              <a:rPr lang="mr-IN" sz="3200" dirty="0"/>
              <a:t>…</a:t>
            </a:r>
            <a:br>
              <a:rPr lang="en-US" dirty="0"/>
            </a:br>
            <a:r>
              <a:rPr lang="en-US" b="1" i="1" dirty="0">
                <a:solidFill>
                  <a:srgbClr val="CF6E6C"/>
                </a:solidFill>
              </a:rPr>
              <a:t>Dynamic Programming!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506662"/>
            <a:ext cx="7886700" cy="4351338"/>
          </a:xfrm>
        </p:spPr>
        <p:txBody>
          <a:bodyPr/>
          <a:lstStyle/>
          <a:p>
            <a:r>
              <a:rPr lang="en-US" dirty="0"/>
              <a:t>Example of Dynamic programming: 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Fibonacci numbers.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(And Bellman-Ford)</a:t>
            </a:r>
          </a:p>
          <a:p>
            <a:r>
              <a:rPr lang="en-US" dirty="0"/>
              <a:t>What is dynamic programming, exactly?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And why is it called “dynamic programming”?</a:t>
            </a:r>
          </a:p>
          <a:p>
            <a:r>
              <a:rPr lang="en-US" dirty="0"/>
              <a:t>Another example: Floyd-</a:t>
            </a:r>
            <a:r>
              <a:rPr lang="en-US" dirty="0" err="1"/>
              <a:t>Warshall</a:t>
            </a:r>
            <a:r>
              <a:rPr lang="en-US" dirty="0"/>
              <a:t> algorithm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An “all-pairs” shortest path algorithm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8343" y="1899375"/>
            <a:ext cx="3222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Today:</a:t>
            </a:r>
          </a:p>
        </p:txBody>
      </p:sp>
      <p:sp>
        <p:nvSpPr>
          <p:cNvPr id="5" name="Down Arrow 4"/>
          <p:cNvSpPr/>
          <p:nvPr/>
        </p:nvSpPr>
        <p:spPr>
          <a:xfrm rot="5125436">
            <a:off x="6328230" y="2129290"/>
            <a:ext cx="508000" cy="7547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5F797-4600-4B4A-846E-6DDAB7CF5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292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Pre-Lecture exercise:</a:t>
            </a:r>
            <a:br>
              <a:rPr lang="en-US" dirty="0"/>
            </a:br>
            <a:r>
              <a:rPr lang="en-US" sz="3600" dirty="0"/>
              <a:t>How not to compute Fibonacci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Definition: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F(n) = F(n-1) + F(n-2), with F(1) = F(2) = 1.</a:t>
            </a:r>
            <a:endParaRPr lang="en-US" dirty="0"/>
          </a:p>
          <a:p>
            <a:pPr lvl="1"/>
            <a:r>
              <a:rPr lang="en-US" dirty="0">
                <a:solidFill>
                  <a:schemeClr val="accent4"/>
                </a:solidFill>
              </a:rPr>
              <a:t>The first several are:</a:t>
            </a:r>
          </a:p>
          <a:p>
            <a:pPr lvl="2"/>
            <a:r>
              <a:rPr lang="en-US" dirty="0">
                <a:solidFill>
                  <a:schemeClr val="accent4"/>
                </a:solidFill>
              </a:rPr>
              <a:t>1</a:t>
            </a:r>
          </a:p>
          <a:p>
            <a:pPr lvl="2"/>
            <a:r>
              <a:rPr lang="en-US" dirty="0">
                <a:solidFill>
                  <a:schemeClr val="accent4"/>
                </a:solidFill>
              </a:rPr>
              <a:t>1</a:t>
            </a:r>
          </a:p>
          <a:p>
            <a:pPr lvl="2"/>
            <a:r>
              <a:rPr lang="en-US" dirty="0">
                <a:solidFill>
                  <a:schemeClr val="accent4"/>
                </a:solidFill>
              </a:rPr>
              <a:t>2</a:t>
            </a:r>
          </a:p>
          <a:p>
            <a:pPr lvl="2"/>
            <a:r>
              <a:rPr lang="en-US" dirty="0">
                <a:solidFill>
                  <a:schemeClr val="accent4"/>
                </a:solidFill>
              </a:rPr>
              <a:t>3</a:t>
            </a:r>
          </a:p>
          <a:p>
            <a:pPr lvl="2"/>
            <a:r>
              <a:rPr lang="en-US" dirty="0">
                <a:solidFill>
                  <a:schemeClr val="accent4"/>
                </a:solidFill>
              </a:rPr>
              <a:t>5</a:t>
            </a:r>
          </a:p>
          <a:p>
            <a:pPr lvl="2"/>
            <a:r>
              <a:rPr lang="en-US" dirty="0">
                <a:solidFill>
                  <a:schemeClr val="accent4"/>
                </a:solidFill>
              </a:rPr>
              <a:t>8</a:t>
            </a:r>
          </a:p>
          <a:p>
            <a:pPr lvl="2"/>
            <a:r>
              <a:rPr lang="en-US" dirty="0">
                <a:solidFill>
                  <a:schemeClr val="accent4"/>
                </a:solidFill>
              </a:rPr>
              <a:t>13, 21, 34, 55, 89, 144,</a:t>
            </a:r>
            <a:r>
              <a:rPr lang="mr-IN" dirty="0">
                <a:solidFill>
                  <a:schemeClr val="accent4"/>
                </a:solidFill>
              </a:rPr>
              <a:t>…</a:t>
            </a:r>
            <a:endParaRPr lang="en-US" dirty="0">
              <a:solidFill>
                <a:schemeClr val="accent4"/>
              </a:solidFill>
            </a:endParaRPr>
          </a:p>
          <a:p>
            <a:r>
              <a:rPr lang="en-US" dirty="0"/>
              <a:t>Question: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Given n, what is F(n)?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2E7373-F40E-204B-A624-6ACA9A140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196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14F89-EE12-8E4F-A7B3-2EA9CE1FC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6524"/>
            <a:ext cx="7886700" cy="1158873"/>
          </a:xfrm>
        </p:spPr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CED71-309C-AD41-90E4-41901E6EB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24000"/>
            <a:ext cx="7710678" cy="4968873"/>
          </a:xfrm>
        </p:spPr>
        <p:txBody>
          <a:bodyPr>
            <a:normAutofit/>
          </a:bodyPr>
          <a:lstStyle/>
          <a:p>
            <a:r>
              <a:rPr lang="en-US" dirty="0"/>
              <a:t>Bellman-Ford Algorithm</a:t>
            </a:r>
          </a:p>
          <a:p>
            <a:r>
              <a:rPr lang="en-US" dirty="0"/>
              <a:t>Bellman-Ford is a special case of </a:t>
            </a:r>
            <a:r>
              <a:rPr lang="en-US" b="1" i="1" dirty="0">
                <a:solidFill>
                  <a:srgbClr val="CF6E6C"/>
                </a:solidFill>
              </a:rPr>
              <a:t>Dynamic Programming!</a:t>
            </a:r>
          </a:p>
          <a:p>
            <a:r>
              <a:rPr lang="en-US" dirty="0"/>
              <a:t>What is dynamic programming?</a:t>
            </a:r>
          </a:p>
          <a:p>
            <a:pPr lvl="1"/>
            <a:r>
              <a:rPr lang="en-US" dirty="0"/>
              <a:t>Warm-up example: Fibonacci numbers</a:t>
            </a:r>
          </a:p>
          <a:p>
            <a:r>
              <a:rPr lang="en-US" dirty="0"/>
              <a:t>Another example:</a:t>
            </a:r>
          </a:p>
          <a:p>
            <a:pPr lvl="1"/>
            <a:r>
              <a:rPr lang="en-US" dirty="0"/>
              <a:t>Floyd-</a:t>
            </a:r>
            <a:r>
              <a:rPr lang="en-US" dirty="0" err="1"/>
              <a:t>Warshall</a:t>
            </a:r>
            <a:r>
              <a:rPr lang="en-US" dirty="0"/>
              <a:t> Algorithm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BB244C-D0E1-EE44-9B9A-A6F98B0EE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78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9028"/>
            <a:ext cx="7886700" cy="998368"/>
          </a:xfrm>
        </p:spPr>
        <p:txBody>
          <a:bodyPr/>
          <a:lstStyle/>
          <a:p>
            <a:r>
              <a:rPr lang="en-US" dirty="0"/>
              <a:t>Candidate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059" y="1356185"/>
            <a:ext cx="7886700" cy="1425931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000" b="1" dirty="0" err="1">
                <a:latin typeface="Courier" charset="0"/>
                <a:ea typeface="Courier" charset="0"/>
                <a:cs typeface="Courier" charset="0"/>
              </a:rPr>
              <a:t>def</a:t>
            </a: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 Fibonacci(n):    </a:t>
            </a:r>
          </a:p>
          <a:p>
            <a:pPr lvl="1"/>
            <a:r>
              <a:rPr lang="en-US" sz="2000" b="1" dirty="0">
                <a:latin typeface="Courier" charset="0"/>
                <a:ea typeface="Courier" charset="0"/>
                <a:cs typeface="Courier" charset="0"/>
              </a:rPr>
              <a:t>if</a:t>
            </a: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 n == 0, </a:t>
            </a:r>
            <a:r>
              <a:rPr lang="en-US" sz="2000" b="1" dirty="0">
                <a:latin typeface="Courier" charset="0"/>
                <a:ea typeface="Courier" charset="0"/>
                <a:cs typeface="Courier" charset="0"/>
              </a:rPr>
              <a:t>return</a:t>
            </a: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 0</a:t>
            </a:r>
          </a:p>
          <a:p>
            <a:pPr lvl="1"/>
            <a:r>
              <a:rPr lang="en-US" sz="2000" b="1" dirty="0">
                <a:latin typeface="Courier" charset="0"/>
                <a:ea typeface="Courier" charset="0"/>
                <a:cs typeface="Courier" charset="0"/>
              </a:rPr>
              <a:t>if</a:t>
            </a: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 n == 1, </a:t>
            </a:r>
            <a:r>
              <a:rPr lang="en-US" sz="2000" b="1" dirty="0">
                <a:latin typeface="Courier" charset="0"/>
                <a:ea typeface="Courier" charset="0"/>
                <a:cs typeface="Courier" charset="0"/>
              </a:rPr>
              <a:t>return</a:t>
            </a: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 1    </a:t>
            </a:r>
            <a:endParaRPr lang="en-US" dirty="0">
              <a:latin typeface="Courier" charset="0"/>
              <a:ea typeface="Courier" charset="0"/>
              <a:cs typeface="Courier" charset="0"/>
            </a:endParaRPr>
          </a:p>
          <a:p>
            <a:pPr lvl="1"/>
            <a:r>
              <a:rPr lang="en-US" sz="2000" b="1" dirty="0">
                <a:latin typeface="Courier" charset="0"/>
                <a:ea typeface="Courier" charset="0"/>
                <a:cs typeface="Courier" charset="0"/>
              </a:rPr>
              <a:t>return</a:t>
            </a: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 Fibonacci(n-1) + Fibonacci(n-2)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03699" y="6550223"/>
            <a:ext cx="52408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4"/>
                </a:solidFill>
              </a:rPr>
              <a:t>See </a:t>
            </a:r>
            <a:r>
              <a:rPr lang="en-US" sz="1400" dirty="0" err="1">
                <a:solidFill>
                  <a:schemeClr val="accent4"/>
                </a:solidFill>
              </a:rPr>
              <a:t>IPython</a:t>
            </a:r>
            <a:r>
              <a:rPr lang="en-US" sz="1400" dirty="0">
                <a:solidFill>
                  <a:schemeClr val="accent4"/>
                </a:solidFill>
              </a:rPr>
              <a:t> notebook for lecture 12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3059" y="3395608"/>
                <a:ext cx="4003590" cy="29354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Running time?  </a:t>
                </a:r>
              </a:p>
              <a:p>
                <a:pPr marL="342900" indent="-342900">
                  <a:buFont typeface="Arial" charset="0"/>
                  <a:buChar char="•"/>
                </a:pPr>
                <a:r>
                  <a:rPr lang="en-US" sz="2000" dirty="0">
                    <a:solidFill>
                      <a:schemeClr val="accent4"/>
                    </a:solidFill>
                  </a:rPr>
                  <a:t>T(n) = T(n-1) + T(n-2) + O(1)</a:t>
                </a:r>
              </a:p>
              <a:p>
                <a:pPr marL="342900" indent="-342900">
                  <a:buFont typeface="Arial" charset="0"/>
                  <a:buChar char="•"/>
                </a:pPr>
                <a:r>
                  <a:rPr lang="en-US" sz="2000" dirty="0">
                    <a:solidFill>
                      <a:schemeClr val="accent4"/>
                    </a:solidFill>
                  </a:rPr>
                  <a:t>T(n)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4"/>
                        </a:solidFill>
                        <a:latin typeface="Cambria Math" charset="0"/>
                      </a:rPr>
                      <m:t>≥</m:t>
                    </m:r>
                    <m:r>
                      <a:rPr lang="en-US" sz="2000" b="0" i="1" smtClean="0">
                        <a:solidFill>
                          <a:schemeClr val="accent4"/>
                        </a:solidFill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chemeClr val="accent4"/>
                    </a:solidFill>
                  </a:rPr>
                  <a:t>T(n-1) + T(n-2) for 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4"/>
                        </a:solidFill>
                        <a:latin typeface="Cambria Math" charset="0"/>
                      </a:rPr>
                      <m:t>≥2</m:t>
                    </m:r>
                  </m:oMath>
                </a14:m>
                <a:endParaRPr lang="en-US" sz="2000" dirty="0">
                  <a:solidFill>
                    <a:schemeClr val="accent4"/>
                  </a:solidFill>
                </a:endParaRPr>
              </a:p>
              <a:p>
                <a:pPr marL="342900" indent="-342900">
                  <a:buFont typeface="Arial" charset="0"/>
                  <a:buChar char="•"/>
                </a:pPr>
                <a:r>
                  <a:rPr lang="en-US" sz="2000" dirty="0"/>
                  <a:t>So </a:t>
                </a:r>
                <a:r>
                  <a:rPr lang="en-US" sz="2000" dirty="0">
                    <a:solidFill>
                      <a:schemeClr val="accent4"/>
                    </a:solidFill>
                  </a:rPr>
                  <a:t>T(n)</a:t>
                </a:r>
                <a:r>
                  <a:rPr lang="en-US" sz="2000" dirty="0"/>
                  <a:t> grows </a:t>
                </a:r>
                <a:r>
                  <a:rPr lang="en-US" sz="2000" i="1" dirty="0"/>
                  <a:t>at least </a:t>
                </a:r>
                <a:r>
                  <a:rPr lang="en-US" sz="2000" dirty="0"/>
                  <a:t>as fast as the Fibonacci numbers themselves</a:t>
                </a:r>
                <a:r>
                  <a:rPr lang="mr-IN" sz="2000" dirty="0"/>
                  <a:t>…</a:t>
                </a:r>
                <a:r>
                  <a:rPr lang="en-US" sz="2000" dirty="0"/>
                  <a:t> </a:t>
                </a:r>
              </a:p>
              <a:p>
                <a:pPr marL="342900" indent="-342900">
                  <a:buFont typeface="Arial" charset="0"/>
                  <a:buChar char="•"/>
                </a:pPr>
                <a:r>
                  <a:rPr lang="en-US" sz="2000" dirty="0"/>
                  <a:t>This is </a:t>
                </a:r>
                <a:r>
                  <a:rPr lang="en-US" sz="2000" b="1" dirty="0"/>
                  <a:t>EXPONENTIALLY QUICKLY</a:t>
                </a:r>
                <a:r>
                  <a:rPr lang="en-US" sz="2000" dirty="0"/>
                  <a:t>!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≥2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−2)</m:t>
                    </m:r>
                  </m:oMath>
                </a14:m>
                <a:r>
                  <a:rPr lang="en-US" sz="2000" dirty="0"/>
                  <a:t> implies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059" y="3395608"/>
                <a:ext cx="4003590" cy="2935419"/>
              </a:xfrm>
              <a:prstGeom prst="rect">
                <a:avLst/>
              </a:prstGeom>
              <a:blipFill>
                <a:blip r:embed="rId2"/>
                <a:stretch>
                  <a:fillRect l="-2532" t="-1724" r="-1582" b="-3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9432" y="3645243"/>
            <a:ext cx="4199857" cy="297847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4AF2ED-5A95-E649-BECD-62B9A0866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099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uiExpand="1" build="p" bldLvl="2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accent4"/>
                </a:solidFill>
              </a:rPr>
              <a:t>What’s going on?</a:t>
            </a:r>
            <a:br>
              <a:rPr lang="en-US" dirty="0"/>
            </a:br>
            <a:r>
              <a:rPr lang="en-US" dirty="0"/>
              <a:t>Consider Fib(8)</a:t>
            </a:r>
          </a:p>
        </p:txBody>
      </p:sp>
      <p:sp>
        <p:nvSpPr>
          <p:cNvPr id="4" name="Oval 3"/>
          <p:cNvSpPr/>
          <p:nvPr/>
        </p:nvSpPr>
        <p:spPr>
          <a:xfrm>
            <a:off x="4127157" y="1927655"/>
            <a:ext cx="889686" cy="5189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8</a:t>
            </a:r>
          </a:p>
        </p:txBody>
      </p:sp>
      <p:sp>
        <p:nvSpPr>
          <p:cNvPr id="5" name="Oval 4"/>
          <p:cNvSpPr/>
          <p:nvPr/>
        </p:nvSpPr>
        <p:spPr>
          <a:xfrm>
            <a:off x="5770607" y="2722606"/>
            <a:ext cx="889686" cy="51898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7</a:t>
            </a:r>
          </a:p>
        </p:txBody>
      </p:sp>
      <p:sp>
        <p:nvSpPr>
          <p:cNvPr id="6" name="Oval 5"/>
          <p:cNvSpPr/>
          <p:nvPr/>
        </p:nvSpPr>
        <p:spPr>
          <a:xfrm>
            <a:off x="2393093" y="2722606"/>
            <a:ext cx="889686" cy="518984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7" name="Oval 6"/>
          <p:cNvSpPr/>
          <p:nvPr/>
        </p:nvSpPr>
        <p:spPr>
          <a:xfrm>
            <a:off x="7496433" y="3616669"/>
            <a:ext cx="889686" cy="518984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8" name="Oval 7"/>
          <p:cNvSpPr/>
          <p:nvPr/>
        </p:nvSpPr>
        <p:spPr>
          <a:xfrm>
            <a:off x="5226908" y="3643313"/>
            <a:ext cx="889686" cy="518984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5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3087130" y="3643313"/>
            <a:ext cx="889686" cy="518984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5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502509" y="3616669"/>
            <a:ext cx="889686" cy="51898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4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5943599" y="4510732"/>
            <a:ext cx="556055" cy="51898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4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3849129" y="4506871"/>
            <a:ext cx="556055" cy="51898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4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8204884" y="4506871"/>
            <a:ext cx="556057" cy="518984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5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7234879" y="4506871"/>
            <a:ext cx="584887" cy="51898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4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5019931" y="4506871"/>
            <a:ext cx="556055" cy="518984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2761735" y="4506871"/>
            <a:ext cx="556055" cy="518984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3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1473545" y="4506871"/>
            <a:ext cx="556055" cy="518984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3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526708" y="4515883"/>
            <a:ext cx="556055" cy="518984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1751572" y="5261407"/>
            <a:ext cx="556055" cy="518984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3087131" y="5261407"/>
            <a:ext cx="556055" cy="518984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5262173" y="5261407"/>
            <a:ext cx="556055" cy="518984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6940378" y="5261407"/>
            <a:ext cx="556055" cy="518984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7385221" y="5261407"/>
            <a:ext cx="556055" cy="518984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5" name="Oval 24"/>
          <p:cNvSpPr/>
          <p:nvPr/>
        </p:nvSpPr>
        <p:spPr>
          <a:xfrm>
            <a:off x="8026743" y="5261407"/>
            <a:ext cx="556055" cy="518984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6" name="Oval 25"/>
          <p:cNvSpPr/>
          <p:nvPr/>
        </p:nvSpPr>
        <p:spPr>
          <a:xfrm>
            <a:off x="8468497" y="5261407"/>
            <a:ext cx="584887" cy="51898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4</a:t>
            </a:r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5841141" y="5261407"/>
            <a:ext cx="556055" cy="518984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6285984" y="5261407"/>
            <a:ext cx="556055" cy="518984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9" name="Oval 28"/>
          <p:cNvSpPr/>
          <p:nvPr/>
        </p:nvSpPr>
        <p:spPr>
          <a:xfrm>
            <a:off x="3711657" y="5261407"/>
            <a:ext cx="556055" cy="518984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4156500" y="5261407"/>
            <a:ext cx="556055" cy="518984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31" name="Oval 30"/>
          <p:cNvSpPr/>
          <p:nvPr/>
        </p:nvSpPr>
        <p:spPr>
          <a:xfrm>
            <a:off x="1280986" y="5261407"/>
            <a:ext cx="556055" cy="518984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2642288" y="5261407"/>
            <a:ext cx="556055" cy="518984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4840243" y="5261407"/>
            <a:ext cx="556055" cy="518984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690695" y="5261407"/>
            <a:ext cx="556055" cy="518984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235939" y="5261407"/>
            <a:ext cx="556055" cy="518984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36" name="Oval 35"/>
          <p:cNvSpPr/>
          <p:nvPr/>
        </p:nvSpPr>
        <p:spPr>
          <a:xfrm>
            <a:off x="2090608" y="6015942"/>
            <a:ext cx="379326" cy="356033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1692880" y="6015943"/>
            <a:ext cx="379326" cy="356033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38" name="Oval 37"/>
          <p:cNvSpPr/>
          <p:nvPr/>
        </p:nvSpPr>
        <p:spPr>
          <a:xfrm>
            <a:off x="3282779" y="6085204"/>
            <a:ext cx="379326" cy="34932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2920315" y="6114029"/>
            <a:ext cx="379326" cy="34932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40" name="Oval 39"/>
          <p:cNvSpPr/>
          <p:nvPr/>
        </p:nvSpPr>
        <p:spPr>
          <a:xfrm>
            <a:off x="4014016" y="6114029"/>
            <a:ext cx="379326" cy="356033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  <a:endParaRPr lang="en-US" dirty="0"/>
          </a:p>
        </p:txBody>
      </p:sp>
      <p:sp>
        <p:nvSpPr>
          <p:cNvPr id="41" name="Oval 40"/>
          <p:cNvSpPr/>
          <p:nvPr/>
        </p:nvSpPr>
        <p:spPr>
          <a:xfrm>
            <a:off x="3662105" y="6090081"/>
            <a:ext cx="379326" cy="356033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42" name="Oval 41"/>
          <p:cNvSpPr/>
          <p:nvPr/>
        </p:nvSpPr>
        <p:spPr>
          <a:xfrm>
            <a:off x="5488333" y="6107316"/>
            <a:ext cx="379326" cy="356033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43" name="Oval 42"/>
          <p:cNvSpPr/>
          <p:nvPr/>
        </p:nvSpPr>
        <p:spPr>
          <a:xfrm>
            <a:off x="5136422" y="6083368"/>
            <a:ext cx="379326" cy="356033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44" name="Oval 43"/>
          <p:cNvSpPr/>
          <p:nvPr/>
        </p:nvSpPr>
        <p:spPr>
          <a:xfrm>
            <a:off x="6149036" y="6083368"/>
            <a:ext cx="379326" cy="356033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  <a:endParaRPr lang="en-US" dirty="0"/>
          </a:p>
        </p:txBody>
      </p:sp>
      <p:sp>
        <p:nvSpPr>
          <p:cNvPr id="45" name="Oval 44"/>
          <p:cNvSpPr/>
          <p:nvPr/>
        </p:nvSpPr>
        <p:spPr>
          <a:xfrm>
            <a:off x="5797125" y="6059420"/>
            <a:ext cx="379326" cy="356033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46" name="Oval 45"/>
          <p:cNvSpPr/>
          <p:nvPr/>
        </p:nvSpPr>
        <p:spPr>
          <a:xfrm>
            <a:off x="7195558" y="6107316"/>
            <a:ext cx="379326" cy="356033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  <a:endParaRPr lang="en-US" dirty="0"/>
          </a:p>
        </p:txBody>
      </p:sp>
      <p:sp>
        <p:nvSpPr>
          <p:cNvPr id="47" name="Oval 46"/>
          <p:cNvSpPr/>
          <p:nvPr/>
        </p:nvSpPr>
        <p:spPr>
          <a:xfrm>
            <a:off x="6843647" y="6083368"/>
            <a:ext cx="379326" cy="356033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48" name="Oval 47"/>
          <p:cNvSpPr/>
          <p:nvPr/>
        </p:nvSpPr>
        <p:spPr>
          <a:xfrm>
            <a:off x="4568012" y="6043076"/>
            <a:ext cx="432998" cy="420273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  <a:endParaRPr lang="en-US" dirty="0"/>
          </a:p>
        </p:txBody>
      </p:sp>
      <p:sp>
        <p:nvSpPr>
          <p:cNvPr id="49" name="Oval 48"/>
          <p:cNvSpPr/>
          <p:nvPr/>
        </p:nvSpPr>
        <p:spPr>
          <a:xfrm>
            <a:off x="4295393" y="6090081"/>
            <a:ext cx="379326" cy="356033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  <a:endParaRPr lang="en-US" dirty="0"/>
          </a:p>
        </p:txBody>
      </p:sp>
      <p:sp>
        <p:nvSpPr>
          <p:cNvPr id="50" name="Oval 49"/>
          <p:cNvSpPr/>
          <p:nvPr/>
        </p:nvSpPr>
        <p:spPr>
          <a:xfrm>
            <a:off x="6624128" y="5849283"/>
            <a:ext cx="432998" cy="420273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  <a:endParaRPr lang="en-US" dirty="0"/>
          </a:p>
        </p:txBody>
      </p:sp>
      <p:sp>
        <p:nvSpPr>
          <p:cNvPr id="51" name="Oval 50"/>
          <p:cNvSpPr/>
          <p:nvPr/>
        </p:nvSpPr>
        <p:spPr>
          <a:xfrm>
            <a:off x="6351509" y="5896288"/>
            <a:ext cx="379326" cy="356033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  <a:endParaRPr lang="en-US" dirty="0"/>
          </a:p>
        </p:txBody>
      </p:sp>
      <p:sp>
        <p:nvSpPr>
          <p:cNvPr id="52" name="Oval 51"/>
          <p:cNvSpPr/>
          <p:nvPr/>
        </p:nvSpPr>
        <p:spPr>
          <a:xfrm>
            <a:off x="7706507" y="5941472"/>
            <a:ext cx="432998" cy="420273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  <a:endParaRPr lang="en-US" dirty="0"/>
          </a:p>
        </p:txBody>
      </p:sp>
      <p:sp>
        <p:nvSpPr>
          <p:cNvPr id="53" name="Oval 52"/>
          <p:cNvSpPr/>
          <p:nvPr/>
        </p:nvSpPr>
        <p:spPr>
          <a:xfrm>
            <a:off x="7433888" y="5988477"/>
            <a:ext cx="379326" cy="356033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  <a:endParaRPr lang="en-US" dirty="0"/>
          </a:p>
        </p:txBody>
      </p:sp>
      <p:sp>
        <p:nvSpPr>
          <p:cNvPr id="54" name="Oval 53"/>
          <p:cNvSpPr/>
          <p:nvPr/>
        </p:nvSpPr>
        <p:spPr>
          <a:xfrm>
            <a:off x="8327943" y="6076833"/>
            <a:ext cx="432998" cy="420273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  <a:endParaRPr lang="en-US" dirty="0"/>
          </a:p>
        </p:txBody>
      </p:sp>
      <p:sp>
        <p:nvSpPr>
          <p:cNvPr id="55" name="Oval 54"/>
          <p:cNvSpPr/>
          <p:nvPr/>
        </p:nvSpPr>
        <p:spPr>
          <a:xfrm>
            <a:off x="8055324" y="6123838"/>
            <a:ext cx="379326" cy="356033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  <a:endParaRPr lang="en-US" dirty="0"/>
          </a:p>
        </p:txBody>
      </p:sp>
      <p:sp>
        <p:nvSpPr>
          <p:cNvPr id="56" name="Oval 55"/>
          <p:cNvSpPr/>
          <p:nvPr/>
        </p:nvSpPr>
        <p:spPr>
          <a:xfrm>
            <a:off x="4772278" y="6470062"/>
            <a:ext cx="379326" cy="34932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  <a:endParaRPr lang="en-US" dirty="0"/>
          </a:p>
        </p:txBody>
      </p:sp>
      <p:sp>
        <p:nvSpPr>
          <p:cNvPr id="57" name="Oval 56"/>
          <p:cNvSpPr/>
          <p:nvPr/>
        </p:nvSpPr>
        <p:spPr>
          <a:xfrm>
            <a:off x="4409814" y="6498887"/>
            <a:ext cx="379326" cy="34932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58" name="Oval 57"/>
          <p:cNvSpPr/>
          <p:nvPr/>
        </p:nvSpPr>
        <p:spPr>
          <a:xfrm>
            <a:off x="6648708" y="6434524"/>
            <a:ext cx="379326" cy="34932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  <a:endParaRPr lang="en-US" dirty="0"/>
          </a:p>
        </p:txBody>
      </p:sp>
      <p:sp>
        <p:nvSpPr>
          <p:cNvPr id="59" name="Oval 58"/>
          <p:cNvSpPr/>
          <p:nvPr/>
        </p:nvSpPr>
        <p:spPr>
          <a:xfrm>
            <a:off x="6286244" y="6463349"/>
            <a:ext cx="379326" cy="34932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60" name="Oval 59"/>
          <p:cNvSpPr/>
          <p:nvPr/>
        </p:nvSpPr>
        <p:spPr>
          <a:xfrm>
            <a:off x="7865661" y="6484732"/>
            <a:ext cx="379326" cy="34932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  <a:endParaRPr lang="en-US" dirty="0"/>
          </a:p>
        </p:txBody>
      </p:sp>
      <p:sp>
        <p:nvSpPr>
          <p:cNvPr id="61" name="Oval 60"/>
          <p:cNvSpPr/>
          <p:nvPr/>
        </p:nvSpPr>
        <p:spPr>
          <a:xfrm>
            <a:off x="7503197" y="6513557"/>
            <a:ext cx="379326" cy="34932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62" name="Oval 61"/>
          <p:cNvSpPr/>
          <p:nvPr/>
        </p:nvSpPr>
        <p:spPr>
          <a:xfrm>
            <a:off x="8691565" y="6497106"/>
            <a:ext cx="379326" cy="34932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  <a:endParaRPr lang="en-US" dirty="0"/>
          </a:p>
        </p:txBody>
      </p:sp>
      <p:sp>
        <p:nvSpPr>
          <p:cNvPr id="63" name="Oval 62"/>
          <p:cNvSpPr/>
          <p:nvPr/>
        </p:nvSpPr>
        <p:spPr>
          <a:xfrm>
            <a:off x="8329101" y="6525931"/>
            <a:ext cx="379326" cy="34932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8691565" y="5849283"/>
            <a:ext cx="576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etc</a:t>
            </a:r>
            <a:endParaRPr lang="en-US" dirty="0"/>
          </a:p>
        </p:txBody>
      </p:sp>
      <p:cxnSp>
        <p:nvCxnSpPr>
          <p:cNvPr id="66" name="Straight Connector 65"/>
          <p:cNvCxnSpPr>
            <a:stCxn id="4" idx="4"/>
            <a:endCxn id="5" idx="0"/>
          </p:cNvCxnSpPr>
          <p:nvPr/>
        </p:nvCxnSpPr>
        <p:spPr>
          <a:xfrm>
            <a:off x="4572000" y="2446639"/>
            <a:ext cx="1643450" cy="2759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4" idx="4"/>
            <a:endCxn id="6" idx="0"/>
          </p:cNvCxnSpPr>
          <p:nvPr/>
        </p:nvCxnSpPr>
        <p:spPr>
          <a:xfrm flipH="1">
            <a:off x="2837936" y="2446639"/>
            <a:ext cx="1734064" cy="2759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5" idx="4"/>
            <a:endCxn id="7" idx="0"/>
          </p:cNvCxnSpPr>
          <p:nvPr/>
        </p:nvCxnSpPr>
        <p:spPr>
          <a:xfrm>
            <a:off x="6215450" y="3241590"/>
            <a:ext cx="1725826" cy="3750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5" idx="4"/>
            <a:endCxn id="8" idx="0"/>
          </p:cNvCxnSpPr>
          <p:nvPr/>
        </p:nvCxnSpPr>
        <p:spPr>
          <a:xfrm flipH="1">
            <a:off x="5671751" y="3241590"/>
            <a:ext cx="543699" cy="4017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7" idx="4"/>
            <a:endCxn id="13" idx="0"/>
          </p:cNvCxnSpPr>
          <p:nvPr/>
        </p:nvCxnSpPr>
        <p:spPr>
          <a:xfrm>
            <a:off x="7941276" y="4135653"/>
            <a:ext cx="541637" cy="3712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7" idx="4"/>
            <a:endCxn id="14" idx="0"/>
          </p:cNvCxnSpPr>
          <p:nvPr/>
        </p:nvCxnSpPr>
        <p:spPr>
          <a:xfrm flipH="1">
            <a:off x="7527323" y="4135653"/>
            <a:ext cx="413953" cy="3712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8" idx="4"/>
            <a:endCxn id="11" idx="0"/>
          </p:cNvCxnSpPr>
          <p:nvPr/>
        </p:nvCxnSpPr>
        <p:spPr>
          <a:xfrm>
            <a:off x="5671751" y="4162297"/>
            <a:ext cx="549876" cy="3484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8" idx="4"/>
            <a:endCxn id="15" idx="0"/>
          </p:cNvCxnSpPr>
          <p:nvPr/>
        </p:nvCxnSpPr>
        <p:spPr>
          <a:xfrm flipH="1">
            <a:off x="5297959" y="4162297"/>
            <a:ext cx="373792" cy="3445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9" idx="4"/>
            <a:endCxn id="12" idx="0"/>
          </p:cNvCxnSpPr>
          <p:nvPr/>
        </p:nvCxnSpPr>
        <p:spPr>
          <a:xfrm>
            <a:off x="3531973" y="4162297"/>
            <a:ext cx="595184" cy="3445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stCxn id="9" idx="4"/>
            <a:endCxn id="17" idx="0"/>
          </p:cNvCxnSpPr>
          <p:nvPr/>
        </p:nvCxnSpPr>
        <p:spPr>
          <a:xfrm flipH="1">
            <a:off x="3039763" y="4162297"/>
            <a:ext cx="492210" cy="3445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10" idx="4"/>
            <a:endCxn id="18" idx="0"/>
          </p:cNvCxnSpPr>
          <p:nvPr/>
        </p:nvCxnSpPr>
        <p:spPr>
          <a:xfrm>
            <a:off x="947352" y="4135653"/>
            <a:ext cx="804221" cy="3712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10" idx="4"/>
            <a:endCxn id="19" idx="0"/>
          </p:cNvCxnSpPr>
          <p:nvPr/>
        </p:nvCxnSpPr>
        <p:spPr>
          <a:xfrm flipH="1">
            <a:off x="804736" y="4135653"/>
            <a:ext cx="142616" cy="3802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6" idx="4"/>
            <a:endCxn id="10" idx="7"/>
          </p:cNvCxnSpPr>
          <p:nvPr/>
        </p:nvCxnSpPr>
        <p:spPr>
          <a:xfrm flipH="1">
            <a:off x="1261904" y="3241590"/>
            <a:ext cx="1576032" cy="4510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stCxn id="6" idx="4"/>
            <a:endCxn id="9" idx="0"/>
          </p:cNvCxnSpPr>
          <p:nvPr/>
        </p:nvCxnSpPr>
        <p:spPr>
          <a:xfrm>
            <a:off x="2837936" y="3241590"/>
            <a:ext cx="694037" cy="4017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stCxn id="12" idx="4"/>
            <a:endCxn id="30" idx="0"/>
          </p:cNvCxnSpPr>
          <p:nvPr/>
        </p:nvCxnSpPr>
        <p:spPr>
          <a:xfrm>
            <a:off x="4127157" y="5025855"/>
            <a:ext cx="307371" cy="235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12" idx="4"/>
            <a:endCxn id="29" idx="0"/>
          </p:cNvCxnSpPr>
          <p:nvPr/>
        </p:nvCxnSpPr>
        <p:spPr>
          <a:xfrm flipH="1">
            <a:off x="3989685" y="5025855"/>
            <a:ext cx="137472" cy="235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3018660" y="5032296"/>
            <a:ext cx="307371" cy="235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H="1">
            <a:off x="2881188" y="5032296"/>
            <a:ext cx="137472" cy="235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5268615" y="5032296"/>
            <a:ext cx="307371" cy="235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H="1">
            <a:off x="5131143" y="5032296"/>
            <a:ext cx="137472" cy="235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6219311" y="5017454"/>
            <a:ext cx="307371" cy="235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flipH="1">
            <a:off x="6081839" y="5017454"/>
            <a:ext cx="137472" cy="235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7455501" y="5029725"/>
            <a:ext cx="307371" cy="235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flipH="1">
            <a:off x="7318029" y="5029725"/>
            <a:ext cx="137472" cy="235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8457427" y="5032296"/>
            <a:ext cx="307371" cy="235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flipH="1">
            <a:off x="8319955" y="5032296"/>
            <a:ext cx="137472" cy="235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1683997" y="5032296"/>
            <a:ext cx="307371" cy="235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flipH="1">
            <a:off x="1546525" y="5032296"/>
            <a:ext cx="137472" cy="235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758531" y="5043879"/>
            <a:ext cx="307371" cy="235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 flipH="1">
            <a:off x="621059" y="5043879"/>
            <a:ext cx="137472" cy="235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>
            <a:endCxn id="36" idx="0"/>
          </p:cNvCxnSpPr>
          <p:nvPr/>
        </p:nvCxnSpPr>
        <p:spPr>
          <a:xfrm>
            <a:off x="2005402" y="5769846"/>
            <a:ext cx="274869" cy="2460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>
            <a:endCxn id="36" idx="0"/>
          </p:cNvCxnSpPr>
          <p:nvPr/>
        </p:nvCxnSpPr>
        <p:spPr>
          <a:xfrm>
            <a:off x="2005402" y="5769846"/>
            <a:ext cx="274869" cy="2460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>
            <a:stCxn id="20" idx="4"/>
          </p:cNvCxnSpPr>
          <p:nvPr/>
        </p:nvCxnSpPr>
        <p:spPr>
          <a:xfrm>
            <a:off x="2029600" y="5780391"/>
            <a:ext cx="403071" cy="3879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>
            <a:stCxn id="20" idx="4"/>
            <a:endCxn id="37" idx="0"/>
          </p:cNvCxnSpPr>
          <p:nvPr/>
        </p:nvCxnSpPr>
        <p:spPr>
          <a:xfrm flipH="1">
            <a:off x="1882543" y="5780391"/>
            <a:ext cx="147057" cy="235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>
            <a:endCxn id="39" idx="0"/>
          </p:cNvCxnSpPr>
          <p:nvPr/>
        </p:nvCxnSpPr>
        <p:spPr>
          <a:xfrm flipH="1">
            <a:off x="3109978" y="5784509"/>
            <a:ext cx="235101" cy="3295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>
            <a:endCxn id="39" idx="0"/>
          </p:cNvCxnSpPr>
          <p:nvPr/>
        </p:nvCxnSpPr>
        <p:spPr>
          <a:xfrm flipH="1">
            <a:off x="3109978" y="5784509"/>
            <a:ext cx="235102" cy="3295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 flipH="1">
            <a:off x="3816436" y="5745458"/>
            <a:ext cx="102780" cy="4860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>
            <a:off x="3336948" y="5780391"/>
            <a:ext cx="241395" cy="3559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>
            <a:stCxn id="29" idx="4"/>
            <a:endCxn id="40" idx="0"/>
          </p:cNvCxnSpPr>
          <p:nvPr/>
        </p:nvCxnSpPr>
        <p:spPr>
          <a:xfrm>
            <a:off x="3989685" y="5780391"/>
            <a:ext cx="213994" cy="3336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>
            <a:stCxn id="30" idx="4"/>
            <a:endCxn id="49" idx="0"/>
          </p:cNvCxnSpPr>
          <p:nvPr/>
        </p:nvCxnSpPr>
        <p:spPr>
          <a:xfrm>
            <a:off x="4434528" y="5780391"/>
            <a:ext cx="50528" cy="3096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>
            <a:stCxn id="30" idx="4"/>
            <a:endCxn id="48" idx="0"/>
          </p:cNvCxnSpPr>
          <p:nvPr/>
        </p:nvCxnSpPr>
        <p:spPr>
          <a:xfrm>
            <a:off x="4434528" y="5780391"/>
            <a:ext cx="349983" cy="2626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>
            <a:stCxn id="22" idx="4"/>
            <a:endCxn id="43" idx="0"/>
          </p:cNvCxnSpPr>
          <p:nvPr/>
        </p:nvCxnSpPr>
        <p:spPr>
          <a:xfrm flipH="1">
            <a:off x="5326085" y="5780391"/>
            <a:ext cx="214116" cy="3029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>
            <a:stCxn id="22" idx="4"/>
            <a:endCxn id="42" idx="0"/>
          </p:cNvCxnSpPr>
          <p:nvPr/>
        </p:nvCxnSpPr>
        <p:spPr>
          <a:xfrm>
            <a:off x="5540201" y="5780391"/>
            <a:ext cx="137795" cy="3269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>
            <a:stCxn id="27" idx="4"/>
            <a:endCxn id="45" idx="0"/>
          </p:cNvCxnSpPr>
          <p:nvPr/>
        </p:nvCxnSpPr>
        <p:spPr>
          <a:xfrm flipH="1">
            <a:off x="5986788" y="5780391"/>
            <a:ext cx="132381" cy="2790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>
            <a:stCxn id="27" idx="4"/>
            <a:endCxn id="44" idx="0"/>
          </p:cNvCxnSpPr>
          <p:nvPr/>
        </p:nvCxnSpPr>
        <p:spPr>
          <a:xfrm>
            <a:off x="6119169" y="5780391"/>
            <a:ext cx="219530" cy="3029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>
            <a:stCxn id="28" idx="4"/>
            <a:endCxn id="51" idx="0"/>
          </p:cNvCxnSpPr>
          <p:nvPr/>
        </p:nvCxnSpPr>
        <p:spPr>
          <a:xfrm flipH="1">
            <a:off x="6541172" y="5780391"/>
            <a:ext cx="22840" cy="1158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>
            <a:stCxn id="28" idx="4"/>
            <a:endCxn id="50" idx="0"/>
          </p:cNvCxnSpPr>
          <p:nvPr/>
        </p:nvCxnSpPr>
        <p:spPr>
          <a:xfrm>
            <a:off x="6564012" y="5780391"/>
            <a:ext cx="276615" cy="688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>
            <a:stCxn id="23" idx="4"/>
            <a:endCxn id="47" idx="7"/>
          </p:cNvCxnSpPr>
          <p:nvPr/>
        </p:nvCxnSpPr>
        <p:spPr>
          <a:xfrm flipH="1">
            <a:off x="7167422" y="5780391"/>
            <a:ext cx="50984" cy="3551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>
            <a:stCxn id="23" idx="4"/>
            <a:endCxn id="46" idx="0"/>
          </p:cNvCxnSpPr>
          <p:nvPr/>
        </p:nvCxnSpPr>
        <p:spPr>
          <a:xfrm>
            <a:off x="7218406" y="5780391"/>
            <a:ext cx="166815" cy="3269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>
            <a:stCxn id="24" idx="4"/>
            <a:endCxn id="53" idx="0"/>
          </p:cNvCxnSpPr>
          <p:nvPr/>
        </p:nvCxnSpPr>
        <p:spPr>
          <a:xfrm flipH="1">
            <a:off x="7623551" y="5780391"/>
            <a:ext cx="39698" cy="2080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>
            <a:stCxn id="24" idx="4"/>
            <a:endCxn id="52" idx="0"/>
          </p:cNvCxnSpPr>
          <p:nvPr/>
        </p:nvCxnSpPr>
        <p:spPr>
          <a:xfrm>
            <a:off x="7663249" y="5780391"/>
            <a:ext cx="259757" cy="1610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>
            <a:stCxn id="25" idx="4"/>
            <a:endCxn id="55" idx="0"/>
          </p:cNvCxnSpPr>
          <p:nvPr/>
        </p:nvCxnSpPr>
        <p:spPr>
          <a:xfrm flipH="1">
            <a:off x="8244987" y="5780391"/>
            <a:ext cx="59784" cy="3434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>
            <a:stCxn id="25" idx="4"/>
            <a:endCxn id="54" idx="0"/>
          </p:cNvCxnSpPr>
          <p:nvPr/>
        </p:nvCxnSpPr>
        <p:spPr>
          <a:xfrm>
            <a:off x="8304771" y="5780391"/>
            <a:ext cx="239671" cy="2964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TextBox 191"/>
          <p:cNvSpPr txBox="1"/>
          <p:nvPr/>
        </p:nvSpPr>
        <p:spPr>
          <a:xfrm>
            <a:off x="6040813" y="404533"/>
            <a:ext cx="25304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F6E6C"/>
                </a:solidFill>
              </a:rPr>
              <a:t>That’s a lot of repeated computation!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F54415-D3FC-2947-B0DC-C6BBC47CA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860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094" y="-125908"/>
            <a:ext cx="7886700" cy="1325563"/>
          </a:xfrm>
        </p:spPr>
        <p:txBody>
          <a:bodyPr/>
          <a:lstStyle/>
          <a:p>
            <a:r>
              <a:rPr lang="en-US" dirty="0"/>
              <a:t>Maybe this would be better:</a:t>
            </a:r>
          </a:p>
        </p:txBody>
      </p:sp>
      <p:sp>
        <p:nvSpPr>
          <p:cNvPr id="4" name="Oval 3"/>
          <p:cNvSpPr/>
          <p:nvPr/>
        </p:nvSpPr>
        <p:spPr>
          <a:xfrm>
            <a:off x="939114" y="1039255"/>
            <a:ext cx="889686" cy="5189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8</a:t>
            </a:r>
          </a:p>
        </p:txBody>
      </p:sp>
      <p:sp>
        <p:nvSpPr>
          <p:cNvPr id="5" name="Oval 4"/>
          <p:cNvSpPr/>
          <p:nvPr/>
        </p:nvSpPr>
        <p:spPr>
          <a:xfrm>
            <a:off x="939114" y="1950888"/>
            <a:ext cx="889686" cy="51898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7</a:t>
            </a:r>
          </a:p>
        </p:txBody>
      </p:sp>
      <p:sp>
        <p:nvSpPr>
          <p:cNvPr id="7" name="Oval 6"/>
          <p:cNvSpPr/>
          <p:nvPr/>
        </p:nvSpPr>
        <p:spPr>
          <a:xfrm>
            <a:off x="939114" y="2862521"/>
            <a:ext cx="889686" cy="518984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13" name="Oval 12"/>
          <p:cNvSpPr/>
          <p:nvPr/>
        </p:nvSpPr>
        <p:spPr>
          <a:xfrm>
            <a:off x="1105928" y="3631353"/>
            <a:ext cx="556057" cy="518984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5</a:t>
            </a: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1077098" y="4379448"/>
            <a:ext cx="584887" cy="51898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4</a:t>
            </a:r>
            <a:endParaRPr lang="en-US" dirty="0"/>
          </a:p>
        </p:txBody>
      </p:sp>
      <p:cxnSp>
        <p:nvCxnSpPr>
          <p:cNvPr id="66" name="Straight Connector 65"/>
          <p:cNvCxnSpPr>
            <a:stCxn id="4" idx="4"/>
            <a:endCxn id="5" idx="0"/>
          </p:cNvCxnSpPr>
          <p:nvPr/>
        </p:nvCxnSpPr>
        <p:spPr>
          <a:xfrm>
            <a:off x="1383957" y="1558239"/>
            <a:ext cx="0" cy="3926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5" idx="4"/>
            <a:endCxn id="7" idx="0"/>
          </p:cNvCxnSpPr>
          <p:nvPr/>
        </p:nvCxnSpPr>
        <p:spPr>
          <a:xfrm>
            <a:off x="1383957" y="2469872"/>
            <a:ext cx="0" cy="3926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7" idx="4"/>
            <a:endCxn id="13" idx="0"/>
          </p:cNvCxnSpPr>
          <p:nvPr/>
        </p:nvCxnSpPr>
        <p:spPr>
          <a:xfrm>
            <a:off x="1383957" y="3381505"/>
            <a:ext cx="0" cy="2498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>
            <a:stCxn id="13" idx="4"/>
            <a:endCxn id="26" idx="0"/>
          </p:cNvCxnSpPr>
          <p:nvPr/>
        </p:nvCxnSpPr>
        <p:spPr>
          <a:xfrm flipH="1">
            <a:off x="1369542" y="4150337"/>
            <a:ext cx="14415" cy="2291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Oval 129"/>
          <p:cNvSpPr/>
          <p:nvPr/>
        </p:nvSpPr>
        <p:spPr>
          <a:xfrm>
            <a:off x="1077098" y="4943239"/>
            <a:ext cx="556057" cy="444846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33" name="Oval 132"/>
          <p:cNvSpPr/>
          <p:nvPr/>
        </p:nvSpPr>
        <p:spPr>
          <a:xfrm>
            <a:off x="1091513" y="5483130"/>
            <a:ext cx="527225" cy="369332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  <a:endParaRPr lang="en-US" dirty="0"/>
          </a:p>
        </p:txBody>
      </p:sp>
      <p:sp>
        <p:nvSpPr>
          <p:cNvPr id="134" name="Oval 133"/>
          <p:cNvSpPr/>
          <p:nvPr/>
        </p:nvSpPr>
        <p:spPr>
          <a:xfrm>
            <a:off x="1138885" y="5947507"/>
            <a:ext cx="401596" cy="374906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  <a:endParaRPr lang="en-US" dirty="0"/>
          </a:p>
        </p:txBody>
      </p:sp>
      <p:sp>
        <p:nvSpPr>
          <p:cNvPr id="135" name="Oval 134"/>
          <p:cNvSpPr/>
          <p:nvPr/>
        </p:nvSpPr>
        <p:spPr>
          <a:xfrm>
            <a:off x="1165462" y="6417458"/>
            <a:ext cx="379326" cy="356033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cxnSp>
        <p:nvCxnSpPr>
          <p:cNvPr id="138" name="Straight Connector 137"/>
          <p:cNvCxnSpPr>
            <a:stCxn id="26" idx="4"/>
            <a:endCxn id="130" idx="0"/>
          </p:cNvCxnSpPr>
          <p:nvPr/>
        </p:nvCxnSpPr>
        <p:spPr>
          <a:xfrm flipH="1">
            <a:off x="1355127" y="4898432"/>
            <a:ext cx="14415" cy="448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>
            <a:stCxn id="133" idx="0"/>
            <a:endCxn id="130" idx="4"/>
          </p:cNvCxnSpPr>
          <p:nvPr/>
        </p:nvCxnSpPr>
        <p:spPr>
          <a:xfrm flipV="1">
            <a:off x="1355126" y="5388085"/>
            <a:ext cx="1" cy="950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>
            <a:stCxn id="134" idx="0"/>
            <a:endCxn id="133" idx="4"/>
          </p:cNvCxnSpPr>
          <p:nvPr/>
        </p:nvCxnSpPr>
        <p:spPr>
          <a:xfrm flipV="1">
            <a:off x="1339683" y="5852462"/>
            <a:ext cx="15443" cy="950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>
            <a:stCxn id="135" idx="0"/>
            <a:endCxn id="134" idx="4"/>
          </p:cNvCxnSpPr>
          <p:nvPr/>
        </p:nvCxnSpPr>
        <p:spPr>
          <a:xfrm flipH="1" flipV="1">
            <a:off x="1339683" y="6322413"/>
            <a:ext cx="15442" cy="950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Freeform 94"/>
          <p:cNvSpPr/>
          <p:nvPr/>
        </p:nvSpPr>
        <p:spPr>
          <a:xfrm>
            <a:off x="1383957" y="1581665"/>
            <a:ext cx="741413" cy="1297459"/>
          </a:xfrm>
          <a:custGeom>
            <a:avLst/>
            <a:gdLst>
              <a:gd name="connsiteX0" fmla="*/ 12357 w 741413"/>
              <a:gd name="connsiteY0" fmla="*/ 0 h 1297459"/>
              <a:gd name="connsiteX1" fmla="*/ 741405 w 741413"/>
              <a:gd name="connsiteY1" fmla="*/ 556054 h 1297459"/>
              <a:gd name="connsiteX2" fmla="*/ 0 w 741413"/>
              <a:gd name="connsiteY2" fmla="*/ 1297459 h 1297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1413" h="1297459">
                <a:moveTo>
                  <a:pt x="12357" y="0"/>
                </a:moveTo>
                <a:cubicBezTo>
                  <a:pt x="377911" y="169905"/>
                  <a:pt x="743465" y="339811"/>
                  <a:pt x="741405" y="556054"/>
                </a:cubicBezTo>
                <a:cubicBezTo>
                  <a:pt x="739346" y="772297"/>
                  <a:pt x="369673" y="1034878"/>
                  <a:pt x="0" y="1297459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reeform 95"/>
          <p:cNvSpPr/>
          <p:nvPr/>
        </p:nvSpPr>
        <p:spPr>
          <a:xfrm>
            <a:off x="1408670" y="2508422"/>
            <a:ext cx="717307" cy="1149178"/>
          </a:xfrm>
          <a:custGeom>
            <a:avLst/>
            <a:gdLst>
              <a:gd name="connsiteX0" fmla="*/ 0 w 717307"/>
              <a:gd name="connsiteY0" fmla="*/ 0 h 1149178"/>
              <a:gd name="connsiteX1" fmla="*/ 716692 w 717307"/>
              <a:gd name="connsiteY1" fmla="*/ 407773 h 1149178"/>
              <a:gd name="connsiteX2" fmla="*/ 98854 w 717307"/>
              <a:gd name="connsiteY2" fmla="*/ 1149178 h 1149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307" h="1149178">
                <a:moveTo>
                  <a:pt x="0" y="0"/>
                </a:moveTo>
                <a:cubicBezTo>
                  <a:pt x="350108" y="108121"/>
                  <a:pt x="700216" y="216243"/>
                  <a:pt x="716692" y="407773"/>
                </a:cubicBezTo>
                <a:cubicBezTo>
                  <a:pt x="733168" y="599303"/>
                  <a:pt x="416011" y="874240"/>
                  <a:pt x="98854" y="1149178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Freeform 148"/>
          <p:cNvSpPr/>
          <p:nvPr/>
        </p:nvSpPr>
        <p:spPr>
          <a:xfrm>
            <a:off x="1433383" y="3374191"/>
            <a:ext cx="659032" cy="1111312"/>
          </a:xfrm>
          <a:custGeom>
            <a:avLst/>
            <a:gdLst>
              <a:gd name="connsiteX0" fmla="*/ 0 w 717307"/>
              <a:gd name="connsiteY0" fmla="*/ 0 h 1149178"/>
              <a:gd name="connsiteX1" fmla="*/ 716692 w 717307"/>
              <a:gd name="connsiteY1" fmla="*/ 407773 h 1149178"/>
              <a:gd name="connsiteX2" fmla="*/ 98854 w 717307"/>
              <a:gd name="connsiteY2" fmla="*/ 1149178 h 1149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307" h="1149178">
                <a:moveTo>
                  <a:pt x="0" y="0"/>
                </a:moveTo>
                <a:cubicBezTo>
                  <a:pt x="350108" y="108121"/>
                  <a:pt x="700216" y="216243"/>
                  <a:pt x="716692" y="407773"/>
                </a:cubicBezTo>
                <a:cubicBezTo>
                  <a:pt x="733168" y="599303"/>
                  <a:pt x="416011" y="874240"/>
                  <a:pt x="98854" y="1149178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Freeform 149"/>
          <p:cNvSpPr/>
          <p:nvPr/>
        </p:nvSpPr>
        <p:spPr>
          <a:xfrm>
            <a:off x="1440598" y="4131680"/>
            <a:ext cx="659032" cy="918819"/>
          </a:xfrm>
          <a:custGeom>
            <a:avLst/>
            <a:gdLst>
              <a:gd name="connsiteX0" fmla="*/ 0 w 717307"/>
              <a:gd name="connsiteY0" fmla="*/ 0 h 1149178"/>
              <a:gd name="connsiteX1" fmla="*/ 716692 w 717307"/>
              <a:gd name="connsiteY1" fmla="*/ 407773 h 1149178"/>
              <a:gd name="connsiteX2" fmla="*/ 98854 w 717307"/>
              <a:gd name="connsiteY2" fmla="*/ 1149178 h 1149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307" h="1149178">
                <a:moveTo>
                  <a:pt x="0" y="0"/>
                </a:moveTo>
                <a:cubicBezTo>
                  <a:pt x="350108" y="108121"/>
                  <a:pt x="700216" y="216243"/>
                  <a:pt x="716692" y="407773"/>
                </a:cubicBezTo>
                <a:cubicBezTo>
                  <a:pt x="733168" y="599303"/>
                  <a:pt x="416011" y="874240"/>
                  <a:pt x="98854" y="1149178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Freeform 151"/>
          <p:cNvSpPr/>
          <p:nvPr/>
        </p:nvSpPr>
        <p:spPr>
          <a:xfrm>
            <a:off x="1408670" y="4845231"/>
            <a:ext cx="659032" cy="696019"/>
          </a:xfrm>
          <a:custGeom>
            <a:avLst/>
            <a:gdLst>
              <a:gd name="connsiteX0" fmla="*/ 0 w 717307"/>
              <a:gd name="connsiteY0" fmla="*/ 0 h 1149178"/>
              <a:gd name="connsiteX1" fmla="*/ 716692 w 717307"/>
              <a:gd name="connsiteY1" fmla="*/ 407773 h 1149178"/>
              <a:gd name="connsiteX2" fmla="*/ 98854 w 717307"/>
              <a:gd name="connsiteY2" fmla="*/ 1149178 h 1149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307" h="1149178">
                <a:moveTo>
                  <a:pt x="0" y="0"/>
                </a:moveTo>
                <a:cubicBezTo>
                  <a:pt x="350108" y="108121"/>
                  <a:pt x="700216" y="216243"/>
                  <a:pt x="716692" y="407773"/>
                </a:cubicBezTo>
                <a:cubicBezTo>
                  <a:pt x="733168" y="599303"/>
                  <a:pt x="416011" y="874240"/>
                  <a:pt x="98854" y="1149178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Freeform 152"/>
          <p:cNvSpPr/>
          <p:nvPr/>
        </p:nvSpPr>
        <p:spPr>
          <a:xfrm>
            <a:off x="1413311" y="5373302"/>
            <a:ext cx="659032" cy="637899"/>
          </a:xfrm>
          <a:custGeom>
            <a:avLst/>
            <a:gdLst>
              <a:gd name="connsiteX0" fmla="*/ 0 w 717307"/>
              <a:gd name="connsiteY0" fmla="*/ 0 h 1149178"/>
              <a:gd name="connsiteX1" fmla="*/ 716692 w 717307"/>
              <a:gd name="connsiteY1" fmla="*/ 407773 h 1149178"/>
              <a:gd name="connsiteX2" fmla="*/ 98854 w 717307"/>
              <a:gd name="connsiteY2" fmla="*/ 1149178 h 1149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307" h="1149178">
                <a:moveTo>
                  <a:pt x="0" y="0"/>
                </a:moveTo>
                <a:cubicBezTo>
                  <a:pt x="350108" y="108121"/>
                  <a:pt x="700216" y="216243"/>
                  <a:pt x="716692" y="407773"/>
                </a:cubicBezTo>
                <a:cubicBezTo>
                  <a:pt x="733168" y="599303"/>
                  <a:pt x="416011" y="874240"/>
                  <a:pt x="98854" y="1149178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Freeform 154"/>
          <p:cNvSpPr/>
          <p:nvPr/>
        </p:nvSpPr>
        <p:spPr>
          <a:xfrm>
            <a:off x="1369541" y="5847858"/>
            <a:ext cx="659032" cy="637899"/>
          </a:xfrm>
          <a:custGeom>
            <a:avLst/>
            <a:gdLst>
              <a:gd name="connsiteX0" fmla="*/ 0 w 717307"/>
              <a:gd name="connsiteY0" fmla="*/ 0 h 1149178"/>
              <a:gd name="connsiteX1" fmla="*/ 716692 w 717307"/>
              <a:gd name="connsiteY1" fmla="*/ 407773 h 1149178"/>
              <a:gd name="connsiteX2" fmla="*/ 98854 w 717307"/>
              <a:gd name="connsiteY2" fmla="*/ 1149178 h 1149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307" h="1149178">
                <a:moveTo>
                  <a:pt x="0" y="0"/>
                </a:moveTo>
                <a:cubicBezTo>
                  <a:pt x="350108" y="108121"/>
                  <a:pt x="700216" y="216243"/>
                  <a:pt x="716692" y="407773"/>
                </a:cubicBezTo>
                <a:cubicBezTo>
                  <a:pt x="733168" y="599303"/>
                  <a:pt x="416011" y="874240"/>
                  <a:pt x="98854" y="1149178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/>
          <p:cNvSpPr txBox="1"/>
          <p:nvPr/>
        </p:nvSpPr>
        <p:spPr>
          <a:xfrm>
            <a:off x="2764117" y="1124969"/>
            <a:ext cx="6215449" cy="16927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Courier" charset="0"/>
                <a:ea typeface="Courier" charset="0"/>
                <a:cs typeface="Courier" charset="0"/>
              </a:rPr>
              <a:t>def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fasterFibonacci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(n):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>
                <a:latin typeface="Courier" charset="0"/>
                <a:ea typeface="Courier" charset="0"/>
                <a:cs typeface="Courier" charset="0"/>
              </a:rPr>
              <a:t>F = [0, 1, None, None, </a:t>
            </a:r>
            <a:r>
              <a:rPr lang="mr-IN" dirty="0">
                <a:latin typeface="Courier" charset="0"/>
                <a:ea typeface="Courier" charset="0"/>
                <a:cs typeface="Courier" charset="0"/>
              </a:rPr>
              <a:t>…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, None ] 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sz="1400" dirty="0">
                <a:solidFill>
                  <a:srgbClr val="7030A0"/>
                </a:solidFill>
                <a:latin typeface="Courier" charset="0"/>
                <a:ea typeface="Courier" charset="0"/>
                <a:cs typeface="Courier" charset="0"/>
              </a:rPr>
              <a:t>\\ F has length n + 1</a:t>
            </a:r>
            <a:endParaRPr lang="en-US" dirty="0">
              <a:solidFill>
                <a:srgbClr val="7030A0"/>
              </a:solidFill>
              <a:latin typeface="Courier" charset="0"/>
              <a:ea typeface="Courier" charset="0"/>
              <a:cs typeface="Courier" charset="0"/>
            </a:endParaRPr>
          </a:p>
          <a:p>
            <a:pPr marL="742950" lvl="1" indent="-285750">
              <a:buFont typeface="Arial" charset="0"/>
              <a:buChar char="•"/>
            </a:pPr>
            <a:r>
              <a:rPr lang="en-US" b="1" dirty="0">
                <a:latin typeface="Courier" charset="0"/>
                <a:ea typeface="Courier" charset="0"/>
                <a:cs typeface="Courier" charset="0"/>
              </a:rPr>
              <a:t>for 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i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 = 2, </a:t>
            </a:r>
            <a:r>
              <a:rPr lang="mr-IN" dirty="0">
                <a:latin typeface="Courier" charset="0"/>
                <a:ea typeface="Courier" charset="0"/>
                <a:cs typeface="Courier" charset="0"/>
              </a:rPr>
              <a:t>…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, n: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dirty="0">
                <a:latin typeface="Courier" charset="0"/>
                <a:ea typeface="Courier" charset="0"/>
                <a:cs typeface="Courier" charset="0"/>
              </a:rPr>
              <a:t>F[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i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] = F[i-1] + F[i-2]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b="1" dirty="0">
                <a:latin typeface="Courier" charset="0"/>
                <a:ea typeface="Courier" charset="0"/>
                <a:cs typeface="Courier" charset="0"/>
              </a:rPr>
              <a:t>return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 F[n]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2764117" y="2903454"/>
            <a:ext cx="4563440" cy="371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Much better running time!</a:t>
            </a:r>
          </a:p>
        </p:txBody>
      </p:sp>
      <p:pic>
        <p:nvPicPr>
          <p:cNvPr id="103" name="Picture 1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765" y="3327400"/>
            <a:ext cx="5105400" cy="35306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166C10-DB06-5A40-9F9A-12D96BBB4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12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10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was an example of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rot="657985">
            <a:off x="110970" y="1731369"/>
            <a:ext cx="8922058" cy="3631763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F6E6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Dynamic </a:t>
            </a:r>
          </a:p>
          <a:p>
            <a:pPr algn="ctr"/>
            <a:r>
              <a:rPr lang="en-US" sz="115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F6E6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Programming!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3367F5-CBAB-FC4B-A996-B044132DB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931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b="1" i="1" dirty="0">
                <a:solidFill>
                  <a:srgbClr val="CF6E6C"/>
                </a:solidFill>
              </a:rPr>
              <a:t>dynamic programming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an algorithm design paradigm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like divide-and-conquer is an algorithm design paradigm.</a:t>
            </a:r>
          </a:p>
          <a:p>
            <a:r>
              <a:rPr lang="en-US" dirty="0"/>
              <a:t>Usually, it is for solving </a:t>
            </a:r>
            <a:r>
              <a:rPr lang="en-US" b="1" dirty="0"/>
              <a:t>optimization problems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E.g., </a:t>
            </a:r>
            <a:r>
              <a:rPr lang="en-US" b="1" i="1" dirty="0">
                <a:solidFill>
                  <a:schemeClr val="accent4"/>
                </a:solidFill>
              </a:rPr>
              <a:t>shortest </a:t>
            </a:r>
            <a:r>
              <a:rPr lang="en-US" dirty="0">
                <a:solidFill>
                  <a:schemeClr val="accent4"/>
                </a:solidFill>
              </a:rPr>
              <a:t>path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(Fibonacci numbers aren’t an optimization problem, but they are a good example of DP anyway</a:t>
            </a:r>
            <a:r>
              <a:rPr lang="mr-IN" dirty="0">
                <a:solidFill>
                  <a:schemeClr val="accent4"/>
                </a:solidFill>
              </a:rPr>
              <a:t>…</a:t>
            </a:r>
            <a:r>
              <a:rPr lang="en-US" dirty="0">
                <a:solidFill>
                  <a:schemeClr val="accent4"/>
                </a:solidFill>
              </a:rPr>
              <a:t>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6D6AF9-8946-E64E-BA65-4CDB7E6DC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73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087" y="605483"/>
            <a:ext cx="9071404" cy="889686"/>
          </a:xfrm>
        </p:spPr>
        <p:txBody>
          <a:bodyPr/>
          <a:lstStyle/>
          <a:p>
            <a:r>
              <a:rPr lang="en-US" dirty="0"/>
              <a:t>Elements of dynamic programming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8012" y="2459162"/>
                <a:ext cx="8379425" cy="3299253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Big problems break up into sub-problems.</a:t>
                </a:r>
              </a:p>
              <a:p>
                <a:pPr lvl="1"/>
                <a:r>
                  <a:rPr lang="en-US" dirty="0">
                    <a:solidFill>
                      <a:schemeClr val="accent4"/>
                    </a:solidFill>
                  </a:rPr>
                  <a:t>Fibonacci: F(</a:t>
                </a:r>
                <a:r>
                  <a:rPr lang="en-US" dirty="0" err="1">
                    <a:solidFill>
                      <a:schemeClr val="accent4"/>
                    </a:solidFill>
                  </a:rPr>
                  <a:t>i</a:t>
                </a:r>
                <a:r>
                  <a:rPr lang="en-US" dirty="0">
                    <a:solidFill>
                      <a:schemeClr val="accent4"/>
                    </a:solidFill>
                  </a:rPr>
                  <a:t>) for </a:t>
                </a:r>
                <a:r>
                  <a:rPr lang="en-US" dirty="0" err="1">
                    <a:solidFill>
                      <a:schemeClr val="accent4"/>
                    </a:solidFill>
                  </a:rPr>
                  <a:t>i</a:t>
                </a:r>
                <a:r>
                  <a:rPr lang="en-US" dirty="0">
                    <a:solidFill>
                      <a:schemeClr val="accent4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charset="0"/>
                      </a:rPr>
                      <m:t>≤</m:t>
                    </m:r>
                  </m:oMath>
                </a14:m>
                <a:r>
                  <a:rPr lang="en-US" dirty="0">
                    <a:solidFill>
                      <a:schemeClr val="accent4"/>
                    </a:solidFill>
                  </a:rPr>
                  <a:t> n</a:t>
                </a:r>
              </a:p>
              <a:p>
                <a:pPr lvl="1"/>
                <a:r>
                  <a:rPr lang="en-US" dirty="0">
                    <a:solidFill>
                      <a:schemeClr val="accent4"/>
                    </a:solidFill>
                  </a:rPr>
                  <a:t>Bellman-Ford: Shortest paths with at most </a:t>
                </a:r>
                <a:r>
                  <a:rPr lang="en-US" dirty="0" err="1">
                    <a:solidFill>
                      <a:schemeClr val="accent4"/>
                    </a:solidFill>
                  </a:rPr>
                  <a:t>i</a:t>
                </a:r>
                <a:r>
                  <a:rPr lang="en-US" dirty="0">
                    <a:solidFill>
                      <a:schemeClr val="accent4"/>
                    </a:solidFill>
                  </a:rPr>
                  <a:t> edges for i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4"/>
                        </a:solidFill>
                        <a:latin typeface="Cambria Math" charset="0"/>
                      </a:rPr>
                      <m:t>≤</m:t>
                    </m:r>
                  </m:oMath>
                </a14:m>
                <a:r>
                  <a:rPr lang="en-US" dirty="0">
                    <a:solidFill>
                      <a:schemeClr val="accent4"/>
                    </a:solidFill>
                  </a:rPr>
                  <a:t> n  </a:t>
                </a:r>
              </a:p>
              <a:p>
                <a:r>
                  <a:rPr lang="en-US" dirty="0"/>
                  <a:t>The solution to a problem can be expressed in terms of solutions to smaller sub-problems.</a:t>
                </a:r>
              </a:p>
              <a:p>
                <a:pPr marL="685800" lvl="3">
                  <a:spcBef>
                    <a:spcPts val="1000"/>
                  </a:spcBef>
                </a:pPr>
                <a:r>
                  <a:rPr lang="en-US" sz="2400" dirty="0">
                    <a:solidFill>
                      <a:schemeClr val="accent4"/>
                    </a:solidFill>
                  </a:rPr>
                  <a:t>Fibonacci: </a:t>
                </a:r>
              </a:p>
              <a:p>
                <a:pPr marL="457200" lvl="3" indent="0" algn="ctr">
                  <a:spcBef>
                    <a:spcPts val="1000"/>
                  </a:spcBef>
                  <a:buNone/>
                </a:pPr>
                <a:r>
                  <a:rPr lang="en-US" sz="2400" dirty="0"/>
                  <a:t>F(i+1) = </a:t>
                </a:r>
                <a:r>
                  <a:rPr lang="en-US" sz="2400" dirty="0">
                    <a:solidFill>
                      <a:srgbClr val="FF8200"/>
                    </a:solidFill>
                  </a:rPr>
                  <a:t>F(</a:t>
                </a:r>
                <a:r>
                  <a:rPr lang="en-US" sz="2400" dirty="0" err="1">
                    <a:solidFill>
                      <a:srgbClr val="FF8200"/>
                    </a:solidFill>
                  </a:rPr>
                  <a:t>i</a:t>
                </a:r>
                <a:r>
                  <a:rPr lang="en-US" sz="2400" dirty="0">
                    <a:solidFill>
                      <a:srgbClr val="FF8200"/>
                    </a:solidFill>
                  </a:rPr>
                  <a:t>)</a:t>
                </a:r>
                <a:r>
                  <a:rPr lang="en-US" sz="2400" dirty="0"/>
                  <a:t> + </a:t>
                </a:r>
                <a:r>
                  <a:rPr lang="en-US" sz="2400" dirty="0">
                    <a:solidFill>
                      <a:srgbClr val="CF6E6C"/>
                    </a:solidFill>
                  </a:rPr>
                  <a:t>F(i-1)</a:t>
                </a:r>
              </a:p>
              <a:p>
                <a:pPr marL="685800" lvl="3">
                  <a:spcBef>
                    <a:spcPts val="1000"/>
                  </a:spcBef>
                </a:pPr>
                <a:r>
                  <a:rPr lang="en-US" sz="2400" dirty="0">
                    <a:solidFill>
                      <a:schemeClr val="accent4"/>
                    </a:solidFill>
                  </a:rPr>
                  <a:t>Bellman-Ford:</a:t>
                </a:r>
                <a:r>
                  <a:rPr lang="en-US" sz="2400" dirty="0">
                    <a:solidFill>
                      <a:schemeClr val="accent2"/>
                    </a:solidFill>
                  </a:rPr>
                  <a:t> </a:t>
                </a:r>
              </a:p>
              <a:p>
                <a:pPr marL="457200" lvl="3" indent="0" algn="ctr">
                  <a:spcBef>
                    <a:spcPts val="1000"/>
                  </a:spcBef>
                  <a:buNone/>
                </a:pPr>
                <a:r>
                  <a:rPr lang="en-US" sz="2400" dirty="0">
                    <a:solidFill>
                      <a:schemeClr val="tx1"/>
                    </a:solidFill>
                  </a:rPr>
                  <a:t>d</a:t>
                </a:r>
                <a:r>
                  <a:rPr lang="en-US" sz="2400" baseline="30000" dirty="0">
                    <a:solidFill>
                      <a:schemeClr val="tx1"/>
                    </a:solidFill>
                  </a:rPr>
                  <a:t>(i+1)</a:t>
                </a:r>
                <a:r>
                  <a:rPr lang="en-US" sz="2400" dirty="0">
                    <a:solidFill>
                      <a:schemeClr val="tx1"/>
                    </a:solidFill>
                  </a:rPr>
                  <a:t>[v]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charset="0"/>
                      </a:rPr>
                      <m:t>←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min{ </a:t>
                </a:r>
                <a:r>
                  <a:rPr lang="en-US" sz="2400" dirty="0">
                    <a:solidFill>
                      <a:srgbClr val="FF8200"/>
                    </a:solidFill>
                  </a:rPr>
                  <a:t>d</a:t>
                </a:r>
                <a:r>
                  <a:rPr lang="en-US" sz="2400" baseline="30000" dirty="0">
                    <a:solidFill>
                      <a:srgbClr val="FF8200"/>
                    </a:solidFill>
                  </a:rPr>
                  <a:t>(</a:t>
                </a:r>
                <a:r>
                  <a:rPr lang="en-US" sz="2400" baseline="30000" dirty="0" err="1">
                    <a:solidFill>
                      <a:srgbClr val="FF8200"/>
                    </a:solidFill>
                  </a:rPr>
                  <a:t>i</a:t>
                </a:r>
                <a:r>
                  <a:rPr lang="en-US" sz="2400" baseline="30000" dirty="0">
                    <a:solidFill>
                      <a:srgbClr val="FF8200"/>
                    </a:solidFill>
                  </a:rPr>
                  <a:t>)</a:t>
                </a:r>
                <a:r>
                  <a:rPr lang="en-US" sz="2400" dirty="0">
                    <a:solidFill>
                      <a:srgbClr val="FF8200"/>
                    </a:solidFill>
                  </a:rPr>
                  <a:t>[v]</a:t>
                </a:r>
                <a:r>
                  <a:rPr lang="en-US" sz="2400" dirty="0">
                    <a:solidFill>
                      <a:schemeClr val="tx1"/>
                    </a:solidFill>
                  </a:rPr>
                  <a:t>,  </a:t>
                </a:r>
                <a:r>
                  <a:rPr lang="en-US" sz="2400" dirty="0" err="1"/>
                  <a:t>min</a:t>
                </a:r>
                <a:r>
                  <a:rPr lang="en-US" sz="2400" baseline="-25000" dirty="0" err="1"/>
                  <a:t>u</a:t>
                </a:r>
                <a:r>
                  <a:rPr lang="en-US" sz="2400" dirty="0"/>
                  <a:t> {</a:t>
                </a:r>
                <a:r>
                  <a:rPr lang="en-US" sz="2400" dirty="0">
                    <a:solidFill>
                      <a:srgbClr val="CF6E6C"/>
                    </a:solidFill>
                  </a:rPr>
                  <a:t>d</a:t>
                </a:r>
                <a:r>
                  <a:rPr lang="en-US" sz="2400" baseline="30000" dirty="0">
                    <a:solidFill>
                      <a:srgbClr val="CF6E6C"/>
                    </a:solidFill>
                  </a:rPr>
                  <a:t>(</a:t>
                </a:r>
                <a:r>
                  <a:rPr lang="en-US" sz="2400" baseline="30000" dirty="0" err="1">
                    <a:solidFill>
                      <a:srgbClr val="CF6E6C"/>
                    </a:solidFill>
                  </a:rPr>
                  <a:t>i</a:t>
                </a:r>
                <a:r>
                  <a:rPr lang="en-US" sz="2400" baseline="30000" dirty="0">
                    <a:solidFill>
                      <a:srgbClr val="CF6E6C"/>
                    </a:solidFill>
                  </a:rPr>
                  <a:t>)</a:t>
                </a:r>
                <a:r>
                  <a:rPr lang="en-US" sz="2400" dirty="0">
                    <a:solidFill>
                      <a:srgbClr val="CF6E6C"/>
                    </a:solidFill>
                  </a:rPr>
                  <a:t>[u]  </a:t>
                </a:r>
                <a:r>
                  <a:rPr lang="en-US" sz="2400" dirty="0"/>
                  <a:t>+ weight(</a:t>
                </a:r>
                <a:r>
                  <a:rPr lang="en-US" sz="2400" dirty="0" err="1"/>
                  <a:t>u,v</a:t>
                </a:r>
                <a:r>
                  <a:rPr lang="en-US" sz="2400" dirty="0"/>
                  <a:t>)} } 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012" y="2459162"/>
                <a:ext cx="8379425" cy="3299253"/>
              </a:xfrm>
              <a:blipFill rotWithShape="0">
                <a:blip r:embed="rId2"/>
                <a:stretch>
                  <a:fillRect l="-1164" t="-4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32087" y="1512035"/>
            <a:ext cx="6314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1. Optimal sub-structure: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13004" y="5980837"/>
            <a:ext cx="2458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8200"/>
                </a:solidFill>
              </a:rPr>
              <a:t>Shortest path with at most </a:t>
            </a:r>
            <a:r>
              <a:rPr lang="en-US" dirty="0" err="1">
                <a:solidFill>
                  <a:srgbClr val="FF8200"/>
                </a:solidFill>
              </a:rPr>
              <a:t>i</a:t>
            </a:r>
            <a:r>
              <a:rPr lang="en-US" dirty="0">
                <a:solidFill>
                  <a:srgbClr val="FF8200"/>
                </a:solidFill>
              </a:rPr>
              <a:t> edges from s to v </a:t>
            </a:r>
          </a:p>
        </p:txBody>
      </p:sp>
      <p:cxnSp>
        <p:nvCxnSpPr>
          <p:cNvPr id="7" name="Straight Arrow Connector 6"/>
          <p:cNvCxnSpPr>
            <a:stCxn id="5" idx="0"/>
          </p:cNvCxnSpPr>
          <p:nvPr/>
        </p:nvCxnSpPr>
        <p:spPr>
          <a:xfrm flipV="1">
            <a:off x="3342502" y="5548185"/>
            <a:ext cx="703949" cy="432652"/>
          </a:xfrm>
          <a:prstGeom prst="straightConnector1">
            <a:avLst/>
          </a:prstGeom>
          <a:ln>
            <a:solidFill>
              <a:srgbClr val="FF82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867789" y="6005717"/>
            <a:ext cx="2679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F6E6C"/>
                </a:solidFill>
              </a:rPr>
              <a:t>Shortest path with at most </a:t>
            </a:r>
            <a:r>
              <a:rPr lang="en-US" dirty="0" err="1">
                <a:solidFill>
                  <a:srgbClr val="CF6E6C"/>
                </a:solidFill>
              </a:rPr>
              <a:t>i</a:t>
            </a:r>
            <a:r>
              <a:rPr lang="en-US" dirty="0">
                <a:solidFill>
                  <a:srgbClr val="CF6E6C"/>
                </a:solidFill>
              </a:rPr>
              <a:t> edges from s to u.</a:t>
            </a:r>
          </a:p>
        </p:txBody>
      </p:sp>
      <p:cxnSp>
        <p:nvCxnSpPr>
          <p:cNvPr id="9" name="Straight Arrow Connector 8"/>
          <p:cNvCxnSpPr>
            <a:stCxn id="8" idx="0"/>
          </p:cNvCxnSpPr>
          <p:nvPr/>
        </p:nvCxnSpPr>
        <p:spPr>
          <a:xfrm flipH="1" flipV="1">
            <a:off x="5511117" y="5548185"/>
            <a:ext cx="696288" cy="457532"/>
          </a:xfrm>
          <a:prstGeom prst="straightConnector1">
            <a:avLst/>
          </a:prstGeom>
          <a:ln>
            <a:solidFill>
              <a:srgbClr val="CF6E6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82B8C3-EEF6-D041-9DE1-6168ADD96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394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2323072"/>
            <a:ext cx="8379425" cy="5708822"/>
          </a:xfrm>
        </p:spPr>
        <p:txBody>
          <a:bodyPr>
            <a:normAutofit/>
          </a:bodyPr>
          <a:lstStyle/>
          <a:p>
            <a:r>
              <a:rPr lang="en-US" dirty="0"/>
              <a:t>The sub-problems overlap.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Fibonacci:</a:t>
            </a:r>
          </a:p>
          <a:p>
            <a:pPr lvl="2"/>
            <a:r>
              <a:rPr lang="en-US" dirty="0"/>
              <a:t>Both </a:t>
            </a:r>
            <a:r>
              <a:rPr lang="en-US" dirty="0">
                <a:solidFill>
                  <a:srgbClr val="CF6E6C"/>
                </a:solidFill>
              </a:rPr>
              <a:t>F[i+1] </a:t>
            </a:r>
            <a:r>
              <a:rPr lang="en-US" dirty="0"/>
              <a:t>and </a:t>
            </a:r>
            <a:r>
              <a:rPr lang="en-US" dirty="0">
                <a:solidFill>
                  <a:srgbClr val="CF6E6C"/>
                </a:solidFill>
              </a:rPr>
              <a:t>F[i+2] </a:t>
            </a:r>
            <a:r>
              <a:rPr lang="en-US" dirty="0"/>
              <a:t>directly use </a:t>
            </a:r>
            <a:r>
              <a:rPr lang="en-US" dirty="0">
                <a:solidFill>
                  <a:srgbClr val="CF6E6C"/>
                </a:solidFill>
              </a:rPr>
              <a:t>F[</a:t>
            </a:r>
            <a:r>
              <a:rPr lang="en-US" dirty="0" err="1">
                <a:solidFill>
                  <a:srgbClr val="CF6E6C"/>
                </a:solidFill>
              </a:rPr>
              <a:t>i</a:t>
            </a:r>
            <a:r>
              <a:rPr lang="en-US" dirty="0">
                <a:solidFill>
                  <a:srgbClr val="CF6E6C"/>
                </a:solidFill>
              </a:rPr>
              <a:t>].</a:t>
            </a:r>
          </a:p>
          <a:p>
            <a:pPr lvl="2"/>
            <a:r>
              <a:rPr lang="en-US" dirty="0"/>
              <a:t>And lots of different </a:t>
            </a:r>
            <a:r>
              <a:rPr lang="en-US" dirty="0">
                <a:solidFill>
                  <a:srgbClr val="CF6E6C"/>
                </a:solidFill>
              </a:rPr>
              <a:t>F[</a:t>
            </a:r>
            <a:r>
              <a:rPr lang="en-US" dirty="0" err="1">
                <a:solidFill>
                  <a:srgbClr val="CF6E6C"/>
                </a:solidFill>
              </a:rPr>
              <a:t>i+x</a:t>
            </a:r>
            <a:r>
              <a:rPr lang="en-US" dirty="0">
                <a:solidFill>
                  <a:srgbClr val="CF6E6C"/>
                </a:solidFill>
              </a:rPr>
              <a:t>] </a:t>
            </a:r>
            <a:r>
              <a:rPr lang="en-US" dirty="0"/>
              <a:t>indirectly use </a:t>
            </a:r>
            <a:r>
              <a:rPr lang="en-US" dirty="0">
                <a:solidFill>
                  <a:srgbClr val="CF6E6C"/>
                </a:solidFill>
              </a:rPr>
              <a:t>F[</a:t>
            </a:r>
            <a:r>
              <a:rPr lang="en-US" dirty="0" err="1">
                <a:solidFill>
                  <a:srgbClr val="CF6E6C"/>
                </a:solidFill>
              </a:rPr>
              <a:t>i</a:t>
            </a:r>
            <a:r>
              <a:rPr lang="en-US" dirty="0">
                <a:solidFill>
                  <a:srgbClr val="CF6E6C"/>
                </a:solidFill>
              </a:rPr>
              <a:t>].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Bellman-Ford:</a:t>
            </a:r>
          </a:p>
          <a:p>
            <a:pPr lvl="2"/>
            <a:r>
              <a:rPr lang="en-US" dirty="0"/>
              <a:t>Many different entries of </a:t>
            </a:r>
            <a:r>
              <a:rPr lang="en-US" dirty="0">
                <a:solidFill>
                  <a:srgbClr val="CF6E6C"/>
                </a:solidFill>
              </a:rPr>
              <a:t>d</a:t>
            </a:r>
            <a:r>
              <a:rPr lang="en-US" baseline="30000" dirty="0">
                <a:solidFill>
                  <a:srgbClr val="CF6E6C"/>
                </a:solidFill>
              </a:rPr>
              <a:t>(i+1)</a:t>
            </a:r>
            <a:r>
              <a:rPr lang="en-US" dirty="0"/>
              <a:t> will directly use </a:t>
            </a:r>
            <a:r>
              <a:rPr lang="en-US" dirty="0">
                <a:solidFill>
                  <a:srgbClr val="CF6E6C"/>
                </a:solidFill>
              </a:rPr>
              <a:t>d</a:t>
            </a:r>
            <a:r>
              <a:rPr lang="en-US" baseline="30000" dirty="0">
                <a:solidFill>
                  <a:srgbClr val="CF6E6C"/>
                </a:solidFill>
              </a:rPr>
              <a:t>(</a:t>
            </a:r>
            <a:r>
              <a:rPr lang="en-US" baseline="30000" dirty="0" err="1">
                <a:solidFill>
                  <a:srgbClr val="CF6E6C"/>
                </a:solidFill>
              </a:rPr>
              <a:t>i</a:t>
            </a:r>
            <a:r>
              <a:rPr lang="en-US" baseline="30000" dirty="0">
                <a:solidFill>
                  <a:srgbClr val="CF6E6C"/>
                </a:solidFill>
              </a:rPr>
              <a:t>)</a:t>
            </a:r>
            <a:r>
              <a:rPr lang="en-US" dirty="0">
                <a:solidFill>
                  <a:srgbClr val="CF6E6C"/>
                </a:solidFill>
              </a:rPr>
              <a:t>[v].</a:t>
            </a:r>
          </a:p>
          <a:p>
            <a:pPr lvl="2"/>
            <a:r>
              <a:rPr lang="en-US" dirty="0"/>
              <a:t>And lots of different entries of </a:t>
            </a:r>
            <a:r>
              <a:rPr lang="en-US" dirty="0">
                <a:solidFill>
                  <a:srgbClr val="CF6E6C"/>
                </a:solidFill>
              </a:rPr>
              <a:t>d</a:t>
            </a:r>
            <a:r>
              <a:rPr lang="en-US" baseline="30000" dirty="0">
                <a:solidFill>
                  <a:srgbClr val="CF6E6C"/>
                </a:solidFill>
              </a:rPr>
              <a:t>(</a:t>
            </a:r>
            <a:r>
              <a:rPr lang="en-US" baseline="30000" dirty="0" err="1">
                <a:solidFill>
                  <a:srgbClr val="CF6E6C"/>
                </a:solidFill>
              </a:rPr>
              <a:t>i+x</a:t>
            </a:r>
            <a:r>
              <a:rPr lang="en-US" baseline="30000" dirty="0">
                <a:solidFill>
                  <a:srgbClr val="CF6E6C"/>
                </a:solidFill>
              </a:rPr>
              <a:t>)</a:t>
            </a:r>
            <a:r>
              <a:rPr lang="en-US" dirty="0">
                <a:solidFill>
                  <a:srgbClr val="CF6E6C"/>
                </a:solidFill>
              </a:rPr>
              <a:t> </a:t>
            </a:r>
            <a:r>
              <a:rPr lang="en-US" dirty="0"/>
              <a:t>will indirectly use </a:t>
            </a:r>
            <a:r>
              <a:rPr lang="en-US" dirty="0">
                <a:solidFill>
                  <a:srgbClr val="CF6E6C"/>
                </a:solidFill>
              </a:rPr>
              <a:t>d</a:t>
            </a:r>
            <a:r>
              <a:rPr lang="en-US" baseline="30000" dirty="0">
                <a:solidFill>
                  <a:srgbClr val="CF6E6C"/>
                </a:solidFill>
              </a:rPr>
              <a:t>(</a:t>
            </a:r>
            <a:r>
              <a:rPr lang="en-US" baseline="30000" dirty="0" err="1">
                <a:solidFill>
                  <a:srgbClr val="CF6E6C"/>
                </a:solidFill>
              </a:rPr>
              <a:t>i</a:t>
            </a:r>
            <a:r>
              <a:rPr lang="en-US" baseline="30000" dirty="0">
                <a:solidFill>
                  <a:srgbClr val="CF6E6C"/>
                </a:solidFill>
              </a:rPr>
              <a:t>)</a:t>
            </a:r>
            <a:r>
              <a:rPr lang="en-US" dirty="0">
                <a:solidFill>
                  <a:srgbClr val="CF6E6C"/>
                </a:solidFill>
              </a:rPr>
              <a:t>[v].</a:t>
            </a:r>
          </a:p>
          <a:p>
            <a:pPr lvl="1"/>
            <a:endParaRPr lang="en-US" dirty="0">
              <a:solidFill>
                <a:schemeClr val="accent4"/>
              </a:solidFill>
            </a:endParaRPr>
          </a:p>
          <a:p>
            <a:pPr lvl="1"/>
            <a:r>
              <a:rPr lang="en-US" dirty="0">
                <a:solidFill>
                  <a:schemeClr val="accent4"/>
                </a:solidFill>
              </a:rPr>
              <a:t>This means that we can save time by solving a sub-problem just once and storing the answer.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2087" y="1512035"/>
            <a:ext cx="6314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2. Overlapping sub-problems: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D1BFAD-947F-7741-AA16-CAF8B9E6E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36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D8CD745-0379-8E4C-AEFD-2BD5546DA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087" y="605483"/>
            <a:ext cx="9071404" cy="889686"/>
          </a:xfrm>
        </p:spPr>
        <p:txBody>
          <a:bodyPr/>
          <a:lstStyle/>
          <a:p>
            <a:r>
              <a:rPr lang="en-US" dirty="0"/>
              <a:t>Elements of dynamic programming</a:t>
            </a:r>
          </a:p>
        </p:txBody>
      </p:sp>
    </p:spTree>
    <p:extLst>
      <p:ext uri="{BB962C8B-B14F-4D97-AF65-F5344CB8AC3E}">
        <p14:creationId xmlns:p14="http://schemas.microsoft.com/office/powerpoint/2010/main" val="183890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017" y="358347"/>
            <a:ext cx="9071404" cy="889686"/>
          </a:xfrm>
        </p:spPr>
        <p:txBody>
          <a:bodyPr/>
          <a:lstStyle/>
          <a:p>
            <a:r>
              <a:rPr lang="en-US" dirty="0"/>
              <a:t>Elements of dynamic programming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12" y="1248033"/>
            <a:ext cx="8379425" cy="5708822"/>
          </a:xfrm>
        </p:spPr>
        <p:txBody>
          <a:bodyPr>
            <a:normAutofit/>
          </a:bodyPr>
          <a:lstStyle/>
          <a:p>
            <a:r>
              <a:rPr lang="en-US" dirty="0"/>
              <a:t>Optimal substructure.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Optimal solutions to sub-problems can be used to find the optimal solution of the original problem.</a:t>
            </a:r>
          </a:p>
          <a:p>
            <a:r>
              <a:rPr lang="en-US" dirty="0"/>
              <a:t>Overlapping </a:t>
            </a:r>
            <a:r>
              <a:rPr lang="en-US" dirty="0" err="1"/>
              <a:t>subproblems</a:t>
            </a:r>
            <a:r>
              <a:rPr lang="en-US" dirty="0"/>
              <a:t>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The </a:t>
            </a:r>
            <a:r>
              <a:rPr lang="en-US" dirty="0" err="1">
                <a:solidFill>
                  <a:schemeClr val="accent4"/>
                </a:solidFill>
              </a:rPr>
              <a:t>subproblems</a:t>
            </a:r>
            <a:r>
              <a:rPr lang="en-US" dirty="0">
                <a:solidFill>
                  <a:schemeClr val="accent4"/>
                </a:solidFill>
              </a:rPr>
              <a:t> show up again and again</a:t>
            </a:r>
          </a:p>
          <a:p>
            <a:pPr lvl="1"/>
            <a:endParaRPr lang="en-US" dirty="0">
              <a:solidFill>
                <a:schemeClr val="accent1"/>
              </a:solidFill>
            </a:endParaRPr>
          </a:p>
          <a:p>
            <a:r>
              <a:rPr lang="en-US" dirty="0"/>
              <a:t>Using these properties, we can design a </a:t>
            </a:r>
            <a:r>
              <a:rPr lang="en-US" b="1" i="1" dirty="0">
                <a:solidFill>
                  <a:srgbClr val="CF6E6C"/>
                </a:solidFill>
              </a:rPr>
              <a:t>dynamic programming </a:t>
            </a:r>
            <a:r>
              <a:rPr lang="en-US" dirty="0"/>
              <a:t>algorithm: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Keep a table of solutions to the smaller problems.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Use the solutions in the table to solve bigger problems.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At the end we can use information we collected along the way to find the solution to the whole thing.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5FDA88-86BC-8C44-B6FE-C56C98CC9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44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Two ways to </a:t>
            </a:r>
            <a:r>
              <a:rPr lang="en-US" dirty="0">
                <a:solidFill>
                  <a:schemeClr val="accent4"/>
                </a:solidFill>
              </a:rPr>
              <a:t>think about and/or implement </a:t>
            </a:r>
            <a:r>
              <a:rPr lang="en-US" dirty="0"/>
              <a:t>DP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10100"/>
            <a:ext cx="7886700" cy="4351338"/>
          </a:xfrm>
        </p:spPr>
        <p:txBody>
          <a:bodyPr>
            <a:normAutofit/>
          </a:bodyPr>
          <a:lstStyle/>
          <a:p>
            <a:r>
              <a:rPr lang="en-US" sz="3600" dirty="0"/>
              <a:t>Top down</a:t>
            </a:r>
          </a:p>
          <a:p>
            <a:endParaRPr lang="en-US" sz="3600" dirty="0"/>
          </a:p>
          <a:p>
            <a:r>
              <a:rPr lang="en-US" sz="3600" dirty="0"/>
              <a:t>Bottom up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3524" y="2806300"/>
            <a:ext cx="5067815" cy="386583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F37843-6281-4349-8D3E-DD3E96245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5464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Bottom up approach</a:t>
            </a:r>
            <a:br>
              <a:rPr lang="en-US" dirty="0"/>
            </a:br>
            <a:r>
              <a:rPr lang="en-US" sz="2800" dirty="0">
                <a:solidFill>
                  <a:srgbClr val="7030A0"/>
                </a:solidFill>
              </a:rPr>
              <a:t>what we just saw.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7173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For Fibonacci:</a:t>
            </a:r>
          </a:p>
          <a:p>
            <a:r>
              <a:rPr lang="en-US" dirty="0"/>
              <a:t>Solve the small problems first</a:t>
            </a:r>
          </a:p>
          <a:p>
            <a:pPr lvl="1"/>
            <a:r>
              <a:rPr lang="en-US" dirty="0">
                <a:solidFill>
                  <a:schemeClr val="accent5"/>
                </a:solidFill>
              </a:rPr>
              <a:t>fill in F[0],F[1]</a:t>
            </a:r>
          </a:p>
          <a:p>
            <a:r>
              <a:rPr lang="en-US" dirty="0"/>
              <a:t>Then bigger problems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fill in F[2]</a:t>
            </a:r>
          </a:p>
          <a:p>
            <a:r>
              <a:rPr lang="mr-IN" dirty="0"/>
              <a:t>…</a:t>
            </a:r>
            <a:endParaRPr lang="en-US" dirty="0"/>
          </a:p>
          <a:p>
            <a:r>
              <a:rPr lang="en-US" dirty="0"/>
              <a:t>Then bigger problems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fill in F[n-1]</a:t>
            </a:r>
          </a:p>
          <a:p>
            <a:r>
              <a:rPr lang="en-US" dirty="0"/>
              <a:t>Then finally solve the real problem.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fill in F[n]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910596">
            <a:off x="6269081" y="766105"/>
            <a:ext cx="2777899" cy="211903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234140-5733-C24E-949F-0AFC9F59A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40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4772"/>
            <a:ext cx="7886700" cy="1325563"/>
          </a:xfrm>
        </p:spPr>
        <p:txBody>
          <a:bodyPr/>
          <a:lstStyle/>
          <a:p>
            <a:r>
              <a:rPr lang="en-US" dirty="0"/>
              <a:t>Recall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41464"/>
            <a:ext cx="7886700" cy="4351338"/>
          </a:xfrm>
        </p:spPr>
        <p:txBody>
          <a:bodyPr/>
          <a:lstStyle/>
          <a:p>
            <a:r>
              <a:rPr lang="en-US" dirty="0"/>
              <a:t>A weighted directed graph:</a:t>
            </a:r>
          </a:p>
        </p:txBody>
      </p:sp>
      <p:sp>
        <p:nvSpPr>
          <p:cNvPr id="5" name="Oval 4"/>
          <p:cNvSpPr/>
          <p:nvPr/>
        </p:nvSpPr>
        <p:spPr>
          <a:xfrm>
            <a:off x="3039757" y="2514597"/>
            <a:ext cx="605481" cy="60548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u</a:t>
            </a:r>
          </a:p>
        </p:txBody>
      </p:sp>
      <p:sp>
        <p:nvSpPr>
          <p:cNvPr id="6" name="Oval 5"/>
          <p:cNvSpPr/>
          <p:nvPr/>
        </p:nvSpPr>
        <p:spPr>
          <a:xfrm>
            <a:off x="4662610" y="3927152"/>
            <a:ext cx="605481" cy="60548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v</a:t>
            </a:r>
          </a:p>
        </p:txBody>
      </p:sp>
      <p:sp>
        <p:nvSpPr>
          <p:cNvPr id="7" name="Oval 6"/>
          <p:cNvSpPr/>
          <p:nvPr/>
        </p:nvSpPr>
        <p:spPr>
          <a:xfrm>
            <a:off x="263606" y="4532633"/>
            <a:ext cx="605481" cy="60548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2434276" y="3927152"/>
            <a:ext cx="605481" cy="60548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9" name="Oval 8"/>
          <p:cNvSpPr/>
          <p:nvPr/>
        </p:nvSpPr>
        <p:spPr>
          <a:xfrm>
            <a:off x="2870881" y="5598136"/>
            <a:ext cx="605481" cy="60548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</a:t>
            </a:r>
          </a:p>
        </p:txBody>
      </p:sp>
      <p:cxnSp>
        <p:nvCxnSpPr>
          <p:cNvPr id="11" name="Straight Arrow Connector 10"/>
          <p:cNvCxnSpPr>
            <a:stCxn id="4" idx="6"/>
            <a:endCxn id="5" idx="2"/>
          </p:cNvCxnSpPr>
          <p:nvPr/>
        </p:nvCxnSpPr>
        <p:spPr>
          <a:xfrm flipV="1">
            <a:off x="1643443" y="2817338"/>
            <a:ext cx="1396314" cy="240958"/>
          </a:xfrm>
          <a:prstGeom prst="straightConnector1">
            <a:avLst/>
          </a:prstGeom>
          <a:ln w="44450"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4" idx="5"/>
            <a:endCxn id="8" idx="1"/>
          </p:cNvCxnSpPr>
          <p:nvPr/>
        </p:nvCxnSpPr>
        <p:spPr>
          <a:xfrm>
            <a:off x="1554772" y="3272365"/>
            <a:ext cx="968175" cy="743458"/>
          </a:xfrm>
          <a:prstGeom prst="straightConnector1">
            <a:avLst/>
          </a:prstGeom>
          <a:ln w="44450"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6" idx="3"/>
          </p:cNvCxnSpPr>
          <p:nvPr/>
        </p:nvCxnSpPr>
        <p:spPr>
          <a:xfrm>
            <a:off x="3039757" y="4229892"/>
            <a:ext cx="1711524" cy="214070"/>
          </a:xfrm>
          <a:prstGeom prst="straightConnector1">
            <a:avLst/>
          </a:prstGeom>
          <a:ln w="44450"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4"/>
            <a:endCxn id="6" idx="2"/>
          </p:cNvCxnSpPr>
          <p:nvPr/>
        </p:nvCxnSpPr>
        <p:spPr>
          <a:xfrm>
            <a:off x="3342498" y="3120078"/>
            <a:ext cx="1320112" cy="1109815"/>
          </a:xfrm>
          <a:prstGeom prst="straightConnector1">
            <a:avLst/>
          </a:prstGeom>
          <a:ln w="44450"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6" idx="0"/>
            <a:endCxn id="5" idx="6"/>
          </p:cNvCxnSpPr>
          <p:nvPr/>
        </p:nvCxnSpPr>
        <p:spPr>
          <a:xfrm flipH="1" flipV="1">
            <a:off x="3645238" y="2817338"/>
            <a:ext cx="1320113" cy="1109814"/>
          </a:xfrm>
          <a:prstGeom prst="straightConnector1">
            <a:avLst/>
          </a:prstGeom>
          <a:ln w="44450"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6" idx="4"/>
            <a:endCxn id="9" idx="7"/>
          </p:cNvCxnSpPr>
          <p:nvPr/>
        </p:nvCxnSpPr>
        <p:spPr>
          <a:xfrm flipH="1">
            <a:off x="3387691" y="4532633"/>
            <a:ext cx="1577660" cy="1154174"/>
          </a:xfrm>
          <a:prstGeom prst="straightConnector1">
            <a:avLst/>
          </a:prstGeom>
          <a:ln w="44450"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8" idx="4"/>
            <a:endCxn id="9" idx="0"/>
          </p:cNvCxnSpPr>
          <p:nvPr/>
        </p:nvCxnSpPr>
        <p:spPr>
          <a:xfrm>
            <a:off x="2737017" y="4532633"/>
            <a:ext cx="436605" cy="1065503"/>
          </a:xfrm>
          <a:prstGeom prst="straightConnector1">
            <a:avLst/>
          </a:prstGeom>
          <a:ln w="44450"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9" idx="2"/>
            <a:endCxn id="7" idx="5"/>
          </p:cNvCxnSpPr>
          <p:nvPr/>
        </p:nvCxnSpPr>
        <p:spPr>
          <a:xfrm flipH="1" flipV="1">
            <a:off x="780416" y="5049443"/>
            <a:ext cx="2090465" cy="851434"/>
          </a:xfrm>
          <a:prstGeom prst="straightConnector1">
            <a:avLst/>
          </a:prstGeom>
          <a:ln w="44450"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7" idx="7"/>
            <a:endCxn id="4" idx="3"/>
          </p:cNvCxnSpPr>
          <p:nvPr/>
        </p:nvCxnSpPr>
        <p:spPr>
          <a:xfrm flipV="1">
            <a:off x="780416" y="3272365"/>
            <a:ext cx="346217" cy="1348939"/>
          </a:xfrm>
          <a:prstGeom prst="straightConnector1">
            <a:avLst/>
          </a:prstGeom>
          <a:ln w="44450"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242946" y="2924709"/>
            <a:ext cx="498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3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207071" y="2972364"/>
            <a:ext cx="498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32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957848" y="3399967"/>
            <a:ext cx="498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5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919719" y="4760749"/>
            <a:ext cx="498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379282" y="4259296"/>
            <a:ext cx="498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13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472919" y="5571747"/>
            <a:ext cx="498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16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04340" y="3740134"/>
            <a:ext cx="498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5"/>
                </a:solidFill>
              </a:rPr>
              <a:t>1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952410" y="286418"/>
            <a:ext cx="300269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000" dirty="0"/>
              <a:t>Weights on edges represent </a:t>
            </a:r>
            <a:r>
              <a:rPr lang="en-US" sz="2000" dirty="0">
                <a:solidFill>
                  <a:schemeClr val="accent4"/>
                </a:solidFill>
              </a:rPr>
              <a:t>costs</a:t>
            </a:r>
            <a:r>
              <a:rPr lang="en-US" sz="2000" dirty="0"/>
              <a:t>.</a:t>
            </a:r>
          </a:p>
          <a:p>
            <a:pPr marL="285750" indent="-285750">
              <a:buFont typeface="Arial" charset="0"/>
              <a:buChar char="•"/>
            </a:pPr>
            <a:endParaRPr lang="en-US" sz="2000" dirty="0"/>
          </a:p>
          <a:p>
            <a:pPr marL="285750" indent="-285750">
              <a:buFont typeface="Arial" charset="0"/>
              <a:buChar char="•"/>
            </a:pPr>
            <a:r>
              <a:rPr lang="en-US" sz="2000" dirty="0"/>
              <a:t>The </a:t>
            </a:r>
            <a:r>
              <a:rPr lang="en-US" sz="2000" dirty="0">
                <a:solidFill>
                  <a:schemeClr val="accent4"/>
                </a:solidFill>
              </a:rPr>
              <a:t>cost of a path </a:t>
            </a:r>
            <a:r>
              <a:rPr lang="en-US" sz="2000" dirty="0"/>
              <a:t>is the sum of the weights along that path.</a:t>
            </a:r>
          </a:p>
          <a:p>
            <a:pPr marL="285750" indent="-285750">
              <a:buFont typeface="Arial" charset="0"/>
              <a:buChar char="•"/>
            </a:pPr>
            <a:endParaRPr lang="en-US" sz="2000" dirty="0"/>
          </a:p>
          <a:p>
            <a:pPr marL="285750" indent="-285750">
              <a:buFont typeface="Arial" charset="0"/>
              <a:buChar char="•"/>
            </a:pPr>
            <a:r>
              <a:rPr lang="en-US" sz="2000" dirty="0"/>
              <a:t>A </a:t>
            </a:r>
            <a:r>
              <a:rPr lang="en-US" sz="2000" dirty="0">
                <a:solidFill>
                  <a:schemeClr val="accent4"/>
                </a:solidFill>
              </a:rPr>
              <a:t>shortest path</a:t>
            </a:r>
            <a:r>
              <a:rPr lang="en-US" sz="2000" dirty="0"/>
              <a:t> from s to t is a directed path from s to t with the smallest cost.</a:t>
            </a:r>
          </a:p>
          <a:p>
            <a:pPr marL="285750" indent="-285750">
              <a:buFont typeface="Arial" charset="0"/>
              <a:buChar char="•"/>
            </a:pPr>
            <a:endParaRPr lang="en-US" sz="2000" dirty="0"/>
          </a:p>
          <a:p>
            <a:pPr marL="285750" indent="-285750">
              <a:buFont typeface="Arial" charset="0"/>
              <a:buChar char="•"/>
            </a:pPr>
            <a:r>
              <a:rPr lang="en-US" sz="2000" dirty="0"/>
              <a:t>The </a:t>
            </a:r>
            <a:r>
              <a:rPr lang="en-US" sz="2000" dirty="0">
                <a:solidFill>
                  <a:schemeClr val="accent4"/>
                </a:solidFill>
              </a:rPr>
              <a:t>single-source shortest path problem </a:t>
            </a:r>
            <a:r>
              <a:rPr lang="en-US" sz="2000" dirty="0"/>
              <a:t>is to find the shortest path from s to v for all v in the graph.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049931" y="3315716"/>
            <a:ext cx="498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5"/>
                </a:solidFill>
              </a:rPr>
              <a:t>1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977915" y="4750270"/>
            <a:ext cx="498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21</a:t>
            </a:r>
          </a:p>
        </p:txBody>
      </p:sp>
      <p:sp>
        <p:nvSpPr>
          <p:cNvPr id="56" name="Freeform 55"/>
          <p:cNvSpPr/>
          <p:nvPr/>
        </p:nvSpPr>
        <p:spPr>
          <a:xfrm>
            <a:off x="1433650" y="3372245"/>
            <a:ext cx="1458097" cy="2199502"/>
          </a:xfrm>
          <a:custGeom>
            <a:avLst/>
            <a:gdLst>
              <a:gd name="connsiteX0" fmla="*/ 0 w 1458097"/>
              <a:gd name="connsiteY0" fmla="*/ 0 h 2199502"/>
              <a:gd name="connsiteX1" fmla="*/ 1136821 w 1458097"/>
              <a:gd name="connsiteY1" fmla="*/ 976183 h 2199502"/>
              <a:gd name="connsiteX2" fmla="*/ 1458097 w 1458097"/>
              <a:gd name="connsiteY2" fmla="*/ 2199502 h 219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58097" h="2199502">
                <a:moveTo>
                  <a:pt x="0" y="0"/>
                </a:moveTo>
                <a:cubicBezTo>
                  <a:pt x="446902" y="304799"/>
                  <a:pt x="893805" y="609599"/>
                  <a:pt x="1136821" y="976183"/>
                </a:cubicBezTo>
                <a:cubicBezTo>
                  <a:pt x="1379837" y="1342767"/>
                  <a:pt x="1458097" y="2199502"/>
                  <a:pt x="1458097" y="2199502"/>
                </a:cubicBezTo>
              </a:path>
            </a:pathLst>
          </a:custGeom>
          <a:noFill/>
          <a:ln w="44450">
            <a:solidFill>
              <a:srgbClr val="FF00EB"/>
            </a:solidFill>
            <a:prstDash val="sysDash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1391861" y="4028463"/>
            <a:ext cx="11999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EB"/>
                </a:solidFill>
              </a:rPr>
              <a:t>This is a path from s to t of cost 22.</a:t>
            </a:r>
          </a:p>
        </p:txBody>
      </p:sp>
      <p:sp>
        <p:nvSpPr>
          <p:cNvPr id="58" name="Freeform 57"/>
          <p:cNvSpPr/>
          <p:nvPr/>
        </p:nvSpPr>
        <p:spPr>
          <a:xfrm rot="21416032">
            <a:off x="1416477" y="2640702"/>
            <a:ext cx="3621324" cy="3171922"/>
          </a:xfrm>
          <a:custGeom>
            <a:avLst/>
            <a:gdLst>
              <a:gd name="connsiteX0" fmla="*/ 0 w 3621324"/>
              <a:gd name="connsiteY0" fmla="*/ 441079 h 3171922"/>
              <a:gd name="connsiteX1" fmla="*/ 1668163 w 3621324"/>
              <a:gd name="connsiteY1" fmla="*/ 82733 h 3171922"/>
              <a:gd name="connsiteX2" fmla="*/ 3620530 w 3621324"/>
              <a:gd name="connsiteY2" fmla="*/ 1825036 h 3171922"/>
              <a:gd name="connsiteX3" fmla="*/ 1927654 w 3621324"/>
              <a:gd name="connsiteY3" fmla="*/ 3171922 h 317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21324" h="3171922">
                <a:moveTo>
                  <a:pt x="0" y="441079"/>
                </a:moveTo>
                <a:cubicBezTo>
                  <a:pt x="532370" y="146576"/>
                  <a:pt x="1064741" y="-147926"/>
                  <a:pt x="1668163" y="82733"/>
                </a:cubicBezTo>
                <a:cubicBezTo>
                  <a:pt x="2271585" y="313392"/>
                  <a:pt x="3577282" y="1310171"/>
                  <a:pt x="3620530" y="1825036"/>
                </a:cubicBezTo>
                <a:cubicBezTo>
                  <a:pt x="3663779" y="2339901"/>
                  <a:pt x="1927654" y="3171922"/>
                  <a:pt x="1927654" y="3171922"/>
                </a:cubicBezTo>
              </a:path>
            </a:pathLst>
          </a:custGeom>
          <a:noFill/>
          <a:ln w="47625">
            <a:solidFill>
              <a:srgbClr val="CF6E6C"/>
            </a:solidFill>
            <a:prstDash val="sysDash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037962" y="2755555"/>
            <a:ext cx="605481" cy="60548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913936" y="5715614"/>
            <a:ext cx="26587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F6E6C"/>
                </a:solidFill>
              </a:rPr>
              <a:t>This is a path from s to t of cost 10.  It is the shortest path from s to t.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6F2F0BA-1D57-214C-A28A-6D071F92F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87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uiExpand="1" build="p"/>
      <p:bldP spid="56" grpId="0" animBg="1"/>
      <p:bldP spid="57" grpId="0"/>
      <p:bldP spid="58" grpId="0" animBg="1"/>
      <p:bldP spid="5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Bottom up approach</a:t>
            </a:r>
            <a:br>
              <a:rPr lang="en-US" dirty="0"/>
            </a:br>
            <a:r>
              <a:rPr lang="en-US" sz="2800" dirty="0">
                <a:solidFill>
                  <a:srgbClr val="7030A0"/>
                </a:solidFill>
              </a:rPr>
              <a:t>what we just saw.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7173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For Bellman-Ford:</a:t>
            </a:r>
          </a:p>
          <a:p>
            <a:r>
              <a:rPr lang="en-US" dirty="0"/>
              <a:t>Solve the small problems first</a:t>
            </a:r>
          </a:p>
          <a:p>
            <a:pPr lvl="1"/>
            <a:r>
              <a:rPr lang="en-US" dirty="0">
                <a:solidFill>
                  <a:schemeClr val="accent5"/>
                </a:solidFill>
              </a:rPr>
              <a:t>fill in d</a:t>
            </a:r>
            <a:r>
              <a:rPr lang="en-US" baseline="30000" dirty="0">
                <a:solidFill>
                  <a:schemeClr val="accent5"/>
                </a:solidFill>
              </a:rPr>
              <a:t>(0)</a:t>
            </a:r>
            <a:r>
              <a:rPr lang="en-US" dirty="0">
                <a:solidFill>
                  <a:schemeClr val="accent5"/>
                </a:solidFill>
              </a:rPr>
              <a:t> </a:t>
            </a:r>
          </a:p>
          <a:p>
            <a:r>
              <a:rPr lang="en-US" dirty="0"/>
              <a:t>Then bigger problems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fill in d</a:t>
            </a:r>
            <a:r>
              <a:rPr lang="en-US" baseline="30000" dirty="0">
                <a:solidFill>
                  <a:schemeClr val="accent6"/>
                </a:solidFill>
              </a:rPr>
              <a:t>(1)</a:t>
            </a:r>
            <a:r>
              <a:rPr lang="en-US" dirty="0">
                <a:solidFill>
                  <a:schemeClr val="accent6"/>
                </a:solidFill>
              </a:rPr>
              <a:t> </a:t>
            </a:r>
          </a:p>
          <a:p>
            <a:r>
              <a:rPr lang="mr-IN" dirty="0"/>
              <a:t>…</a:t>
            </a:r>
            <a:endParaRPr lang="en-US" dirty="0"/>
          </a:p>
          <a:p>
            <a:r>
              <a:rPr lang="en-US" dirty="0"/>
              <a:t>Then bigger problems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fill in d</a:t>
            </a:r>
            <a:r>
              <a:rPr lang="en-US" baseline="30000" dirty="0">
                <a:solidFill>
                  <a:schemeClr val="accent1"/>
                </a:solidFill>
              </a:rPr>
              <a:t>(n-2)</a:t>
            </a:r>
            <a:r>
              <a:rPr lang="en-US" dirty="0">
                <a:solidFill>
                  <a:schemeClr val="accent1"/>
                </a:solidFill>
              </a:rPr>
              <a:t> </a:t>
            </a:r>
          </a:p>
          <a:p>
            <a:r>
              <a:rPr lang="en-US" dirty="0"/>
              <a:t>Then finally solve the real problem.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fill in d</a:t>
            </a:r>
            <a:r>
              <a:rPr lang="en-US" baseline="30000" dirty="0">
                <a:solidFill>
                  <a:schemeClr val="accent4"/>
                </a:solidFill>
              </a:rPr>
              <a:t>(n-1)</a:t>
            </a:r>
            <a:r>
              <a:rPr lang="en-US" dirty="0">
                <a:solidFill>
                  <a:schemeClr val="accent4"/>
                </a:solidFill>
              </a:rPr>
              <a:t>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910596">
            <a:off x="6269081" y="766105"/>
            <a:ext cx="2777899" cy="211903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61D040-BC8B-0D49-BCFB-55D7F0922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97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down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6019285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Think of it like a recursive algorithm.</a:t>
            </a:r>
          </a:p>
          <a:p>
            <a:r>
              <a:rPr lang="en-US" dirty="0">
                <a:solidFill>
                  <a:schemeClr val="accent4"/>
                </a:solidFill>
              </a:rPr>
              <a:t>To solve the big problem:</a:t>
            </a:r>
          </a:p>
          <a:p>
            <a:pPr lvl="1"/>
            <a:r>
              <a:rPr lang="en-US" dirty="0" err="1">
                <a:solidFill>
                  <a:schemeClr val="accent4"/>
                </a:solidFill>
              </a:rPr>
              <a:t>Recurse</a:t>
            </a:r>
            <a:r>
              <a:rPr lang="en-US" dirty="0">
                <a:solidFill>
                  <a:schemeClr val="accent4"/>
                </a:solidFill>
              </a:rPr>
              <a:t> to solve smaller problems</a:t>
            </a:r>
          </a:p>
          <a:p>
            <a:pPr lvl="2"/>
            <a:r>
              <a:rPr lang="en-US" dirty="0">
                <a:solidFill>
                  <a:schemeClr val="accent4"/>
                </a:solidFill>
              </a:rPr>
              <a:t>Those </a:t>
            </a:r>
            <a:r>
              <a:rPr lang="en-US" dirty="0" err="1">
                <a:solidFill>
                  <a:schemeClr val="accent4"/>
                </a:solidFill>
              </a:rPr>
              <a:t>recurse</a:t>
            </a:r>
            <a:r>
              <a:rPr lang="en-US" dirty="0">
                <a:solidFill>
                  <a:schemeClr val="accent4"/>
                </a:solidFill>
              </a:rPr>
              <a:t> to solve smaller problems</a:t>
            </a:r>
          </a:p>
          <a:p>
            <a:pPr lvl="3"/>
            <a:r>
              <a:rPr lang="en-US" dirty="0">
                <a:solidFill>
                  <a:schemeClr val="accent4"/>
                </a:solidFill>
              </a:rPr>
              <a:t>etc..</a:t>
            </a:r>
          </a:p>
          <a:p>
            <a:pPr lvl="1"/>
            <a:endParaRPr lang="en-US" dirty="0">
              <a:solidFill>
                <a:srgbClr val="7030A0"/>
              </a:solidFill>
            </a:endParaRPr>
          </a:p>
          <a:p>
            <a:r>
              <a:rPr lang="en-US" dirty="0"/>
              <a:t>The difference from divide and conquer: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Keep track of what small problems you’ve already solved to prevent re-solving the same problem twice.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Aka, “</a:t>
            </a:r>
            <a:r>
              <a:rPr lang="en-US" b="1" dirty="0">
                <a:solidFill>
                  <a:schemeClr val="accent4"/>
                </a:solidFill>
              </a:rPr>
              <a:t>memo-</a:t>
            </a:r>
            <a:r>
              <a:rPr lang="en-US" b="1" dirty="0" err="1">
                <a:solidFill>
                  <a:schemeClr val="accent4"/>
                </a:solidFill>
              </a:rPr>
              <a:t>ization</a:t>
            </a:r>
            <a:r>
              <a:rPr lang="en-US" b="1" dirty="0">
                <a:solidFill>
                  <a:schemeClr val="accent4"/>
                </a:solidFill>
              </a:rPr>
              <a:t>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0910" y="4275437"/>
            <a:ext cx="2062187" cy="20759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066882" y="534595"/>
            <a:ext cx="2777899" cy="211903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347A6C-3327-AC42-875E-75766EAB3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2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US" dirty="0"/>
              <a:t>Example of top-down Fibonacci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8650" y="1325564"/>
            <a:ext cx="7886700" cy="257917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define a global list F = [0,1,None, None, </a:t>
            </a:r>
            <a:r>
              <a:rPr lang="mr-IN" sz="1800" dirty="0">
                <a:latin typeface="Courier" charset="0"/>
                <a:ea typeface="Courier" charset="0"/>
                <a:cs typeface="Courier" charset="0"/>
              </a:rPr>
              <a:t>…</a:t>
            </a: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, None]</a:t>
            </a:r>
          </a:p>
          <a:p>
            <a:r>
              <a:rPr lang="en-US" sz="1800" b="1" dirty="0" err="1">
                <a:latin typeface="Courier" charset="0"/>
                <a:ea typeface="Courier" charset="0"/>
                <a:cs typeface="Courier" charset="0"/>
              </a:rPr>
              <a:t>def</a:t>
            </a: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 Fibonacci(n):</a:t>
            </a:r>
          </a:p>
          <a:p>
            <a:pPr lvl="1"/>
            <a:r>
              <a:rPr lang="en-US" sz="1800" b="1" dirty="0">
                <a:latin typeface="Courier" charset="0"/>
                <a:ea typeface="Courier" charset="0"/>
                <a:cs typeface="Courier" charset="0"/>
              </a:rPr>
              <a:t>if</a:t>
            </a: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 F[n] != None:</a:t>
            </a:r>
          </a:p>
          <a:p>
            <a:pPr lvl="2"/>
            <a:r>
              <a:rPr lang="en-US" sz="1800" b="1" dirty="0">
                <a:latin typeface="Courier" charset="0"/>
                <a:ea typeface="Courier" charset="0"/>
                <a:cs typeface="Courier" charset="0"/>
              </a:rPr>
              <a:t>return</a:t>
            </a: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 F[n]    </a:t>
            </a:r>
          </a:p>
          <a:p>
            <a:pPr lvl="1"/>
            <a:r>
              <a:rPr lang="en-US" sz="1800" b="1" dirty="0">
                <a:latin typeface="Courier" charset="0"/>
                <a:ea typeface="Courier" charset="0"/>
                <a:cs typeface="Courier" charset="0"/>
              </a:rPr>
              <a:t>else:</a:t>
            </a:r>
          </a:p>
          <a:p>
            <a:pPr lvl="2"/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F[n] = Fibonacci(n-1) + Fibonacci(n-2)</a:t>
            </a:r>
          </a:p>
          <a:p>
            <a:pPr lvl="1"/>
            <a:r>
              <a:rPr lang="en-US" sz="1800" b="1" dirty="0">
                <a:latin typeface="Courier" charset="0"/>
                <a:ea typeface="Courier" charset="0"/>
                <a:cs typeface="Courier" charset="0"/>
              </a:rPr>
              <a:t>return</a:t>
            </a: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 F[n]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3322" y="3452620"/>
            <a:ext cx="5105400" cy="3530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574" y="4282106"/>
            <a:ext cx="2032198" cy="20321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21436367">
            <a:off x="817939" y="4809174"/>
            <a:ext cx="19022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halkboard" charset="0"/>
                <a:ea typeface="Chalkboard" charset="0"/>
                <a:cs typeface="Chalkboard" charset="0"/>
              </a:rPr>
              <a:t>Memo-</a:t>
            </a:r>
            <a:r>
              <a:rPr lang="en-US" sz="1600" dirty="0" err="1">
                <a:latin typeface="Chalkboard" charset="0"/>
                <a:ea typeface="Chalkboard" charset="0"/>
                <a:cs typeface="Chalkboard" charset="0"/>
              </a:rPr>
              <a:t>ization</a:t>
            </a:r>
            <a:r>
              <a:rPr lang="en-US" sz="1600" dirty="0">
                <a:latin typeface="Chalkboard" charset="0"/>
                <a:ea typeface="Chalkboard" charset="0"/>
                <a:cs typeface="Chalkboard" charset="0"/>
              </a:rPr>
              <a:t>: Keeps track (in F) of the stuff you’ve already done.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F92ABC-76B0-5544-92D8-4EE852FAB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491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/>
          <p:nvPr/>
        </p:nvSpPr>
        <p:spPr>
          <a:xfrm>
            <a:off x="138517" y="3153262"/>
            <a:ext cx="8979438" cy="2587134"/>
          </a:xfrm>
          <a:custGeom>
            <a:avLst/>
            <a:gdLst>
              <a:gd name="connsiteX0" fmla="*/ 775883 w 8979438"/>
              <a:gd name="connsiteY0" fmla="*/ 34781 h 2587134"/>
              <a:gd name="connsiteX1" fmla="*/ 108618 w 8979438"/>
              <a:gd name="connsiteY1" fmla="*/ 108922 h 2587134"/>
              <a:gd name="connsiteX2" fmla="*/ 34478 w 8979438"/>
              <a:gd name="connsiteY2" fmla="*/ 627906 h 2587134"/>
              <a:gd name="connsiteX3" fmla="*/ 454607 w 8979438"/>
              <a:gd name="connsiteY3" fmla="*/ 1023322 h 2587134"/>
              <a:gd name="connsiteX4" fmla="*/ 1257797 w 8979438"/>
              <a:gd name="connsiteY4" fmla="*/ 739116 h 2587134"/>
              <a:gd name="connsiteX5" fmla="*/ 2617040 w 8979438"/>
              <a:gd name="connsiteY5" fmla="*/ 862684 h 2587134"/>
              <a:gd name="connsiteX6" fmla="*/ 3407872 w 8979438"/>
              <a:gd name="connsiteY6" fmla="*/ 1468165 h 2587134"/>
              <a:gd name="connsiteX7" fmla="*/ 4149278 w 8979438"/>
              <a:gd name="connsiteY7" fmla="*/ 1801797 h 2587134"/>
              <a:gd name="connsiteX8" fmla="*/ 4569407 w 8979438"/>
              <a:gd name="connsiteY8" fmla="*/ 1381668 h 2587134"/>
              <a:gd name="connsiteX9" fmla="*/ 4853613 w 8979438"/>
              <a:gd name="connsiteY9" fmla="*/ 949181 h 2587134"/>
              <a:gd name="connsiteX10" fmla="*/ 5372597 w 8979438"/>
              <a:gd name="connsiteY10" fmla="*/ 1072749 h 2587134"/>
              <a:gd name="connsiteX11" fmla="*/ 5730942 w 8979438"/>
              <a:gd name="connsiteY11" fmla="*/ 1727657 h 2587134"/>
              <a:gd name="connsiteX12" fmla="*/ 7090186 w 8979438"/>
              <a:gd name="connsiteY12" fmla="*/ 1715300 h 2587134"/>
              <a:gd name="connsiteX13" fmla="*/ 7992229 w 8979438"/>
              <a:gd name="connsiteY13" fmla="*/ 1777084 h 2587134"/>
              <a:gd name="connsiteX14" fmla="*/ 8288791 w 8979438"/>
              <a:gd name="connsiteY14" fmla="*/ 2518489 h 2587134"/>
              <a:gd name="connsiteX15" fmla="*/ 8844845 w 8979438"/>
              <a:gd name="connsiteY15" fmla="*/ 2469062 h 2587134"/>
              <a:gd name="connsiteX16" fmla="*/ 8931342 w 8979438"/>
              <a:gd name="connsiteY16" fmla="*/ 1764727 h 2587134"/>
              <a:gd name="connsiteX17" fmla="*/ 8214651 w 8979438"/>
              <a:gd name="connsiteY17" fmla="*/ 1715300 h 2587134"/>
              <a:gd name="connsiteX18" fmla="*/ 7806878 w 8979438"/>
              <a:gd name="connsiteY18" fmla="*/ 1542306 h 2587134"/>
              <a:gd name="connsiteX19" fmla="*/ 7460888 w 8979438"/>
              <a:gd name="connsiteY19" fmla="*/ 1085106 h 2587134"/>
              <a:gd name="connsiteX20" fmla="*/ 5595018 w 8979438"/>
              <a:gd name="connsiteY20" fmla="*/ 949181 h 2587134"/>
              <a:gd name="connsiteX21" fmla="*/ 4581764 w 8979438"/>
              <a:gd name="connsiteY21" fmla="*/ 702046 h 2587134"/>
              <a:gd name="connsiteX22" fmla="*/ 3420229 w 8979438"/>
              <a:gd name="connsiteY22" fmla="*/ 1072749 h 2587134"/>
              <a:gd name="connsiteX23" fmla="*/ 2382261 w 8979438"/>
              <a:gd name="connsiteY23" fmla="*/ 541408 h 2587134"/>
              <a:gd name="connsiteX24" fmla="*/ 775883 w 8979438"/>
              <a:gd name="connsiteY24" fmla="*/ 34781 h 2587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8979438" h="2587134">
                <a:moveTo>
                  <a:pt x="775883" y="34781"/>
                </a:moveTo>
                <a:cubicBezTo>
                  <a:pt x="396943" y="-37300"/>
                  <a:pt x="232185" y="10068"/>
                  <a:pt x="108618" y="108922"/>
                </a:cubicBezTo>
                <a:cubicBezTo>
                  <a:pt x="-14949" y="207776"/>
                  <a:pt x="-23187" y="475506"/>
                  <a:pt x="34478" y="627906"/>
                </a:cubicBezTo>
                <a:cubicBezTo>
                  <a:pt x="92143" y="780306"/>
                  <a:pt x="250721" y="1004787"/>
                  <a:pt x="454607" y="1023322"/>
                </a:cubicBezTo>
                <a:cubicBezTo>
                  <a:pt x="658493" y="1041857"/>
                  <a:pt x="897392" y="765889"/>
                  <a:pt x="1257797" y="739116"/>
                </a:cubicBezTo>
                <a:cubicBezTo>
                  <a:pt x="1618203" y="712343"/>
                  <a:pt x="2258694" y="741176"/>
                  <a:pt x="2617040" y="862684"/>
                </a:cubicBezTo>
                <a:cubicBezTo>
                  <a:pt x="2975386" y="984192"/>
                  <a:pt x="3152499" y="1311646"/>
                  <a:pt x="3407872" y="1468165"/>
                </a:cubicBezTo>
                <a:cubicBezTo>
                  <a:pt x="3663245" y="1624684"/>
                  <a:pt x="3955689" y="1816213"/>
                  <a:pt x="4149278" y="1801797"/>
                </a:cubicBezTo>
                <a:cubicBezTo>
                  <a:pt x="4342867" y="1787381"/>
                  <a:pt x="4452018" y="1523771"/>
                  <a:pt x="4569407" y="1381668"/>
                </a:cubicBezTo>
                <a:cubicBezTo>
                  <a:pt x="4686796" y="1239565"/>
                  <a:pt x="4719748" y="1000667"/>
                  <a:pt x="4853613" y="949181"/>
                </a:cubicBezTo>
                <a:cubicBezTo>
                  <a:pt x="4987478" y="897695"/>
                  <a:pt x="5226376" y="943003"/>
                  <a:pt x="5372597" y="1072749"/>
                </a:cubicBezTo>
                <a:cubicBezTo>
                  <a:pt x="5518819" y="1202495"/>
                  <a:pt x="5444677" y="1620565"/>
                  <a:pt x="5730942" y="1727657"/>
                </a:cubicBezTo>
                <a:cubicBezTo>
                  <a:pt x="6017207" y="1834749"/>
                  <a:pt x="6713305" y="1707062"/>
                  <a:pt x="7090186" y="1715300"/>
                </a:cubicBezTo>
                <a:cubicBezTo>
                  <a:pt x="7467067" y="1723538"/>
                  <a:pt x="7792462" y="1643219"/>
                  <a:pt x="7992229" y="1777084"/>
                </a:cubicBezTo>
                <a:cubicBezTo>
                  <a:pt x="8191997" y="1910949"/>
                  <a:pt x="8146688" y="2403159"/>
                  <a:pt x="8288791" y="2518489"/>
                </a:cubicBezTo>
                <a:cubicBezTo>
                  <a:pt x="8430894" y="2633819"/>
                  <a:pt x="8737753" y="2594689"/>
                  <a:pt x="8844845" y="2469062"/>
                </a:cubicBezTo>
                <a:cubicBezTo>
                  <a:pt x="8951937" y="2343435"/>
                  <a:pt x="9036374" y="1890354"/>
                  <a:pt x="8931342" y="1764727"/>
                </a:cubicBezTo>
                <a:cubicBezTo>
                  <a:pt x="8826310" y="1639100"/>
                  <a:pt x="8402062" y="1752370"/>
                  <a:pt x="8214651" y="1715300"/>
                </a:cubicBezTo>
                <a:cubicBezTo>
                  <a:pt x="8027240" y="1678230"/>
                  <a:pt x="7932505" y="1647338"/>
                  <a:pt x="7806878" y="1542306"/>
                </a:cubicBezTo>
                <a:cubicBezTo>
                  <a:pt x="7681251" y="1437274"/>
                  <a:pt x="7829531" y="1183960"/>
                  <a:pt x="7460888" y="1085106"/>
                </a:cubicBezTo>
                <a:cubicBezTo>
                  <a:pt x="7092245" y="986252"/>
                  <a:pt x="6074872" y="1013024"/>
                  <a:pt x="5595018" y="949181"/>
                </a:cubicBezTo>
                <a:cubicBezTo>
                  <a:pt x="5115164" y="885338"/>
                  <a:pt x="4944229" y="681451"/>
                  <a:pt x="4581764" y="702046"/>
                </a:cubicBezTo>
                <a:cubicBezTo>
                  <a:pt x="4219299" y="722641"/>
                  <a:pt x="3786813" y="1099522"/>
                  <a:pt x="3420229" y="1072749"/>
                </a:cubicBezTo>
                <a:cubicBezTo>
                  <a:pt x="3053645" y="1045976"/>
                  <a:pt x="2822985" y="716462"/>
                  <a:pt x="2382261" y="541408"/>
                </a:cubicBezTo>
                <a:cubicBezTo>
                  <a:pt x="1941537" y="366354"/>
                  <a:pt x="1154823" y="106862"/>
                  <a:pt x="775883" y="34781"/>
                </a:cubicBezTo>
                <a:close/>
              </a:path>
            </a:pathLst>
          </a:custGeom>
          <a:solidFill>
            <a:srgbClr val="ECDBF5"/>
          </a:solidFill>
          <a:ln w="571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2732967" y="3163292"/>
            <a:ext cx="6152023" cy="1859819"/>
          </a:xfrm>
          <a:custGeom>
            <a:avLst/>
            <a:gdLst>
              <a:gd name="connsiteX0" fmla="*/ 10233 w 6152023"/>
              <a:gd name="connsiteY0" fmla="*/ 383097 h 1859819"/>
              <a:gd name="connsiteX1" fmla="*/ 319152 w 6152023"/>
              <a:gd name="connsiteY1" fmla="*/ 38 h 1859819"/>
              <a:gd name="connsiteX2" fmla="*/ 1876103 w 6152023"/>
              <a:gd name="connsiteY2" fmla="*/ 358384 h 1859819"/>
              <a:gd name="connsiteX3" fmla="*/ 2456871 w 6152023"/>
              <a:gd name="connsiteY3" fmla="*/ 185389 h 1859819"/>
              <a:gd name="connsiteX4" fmla="*/ 3272417 w 6152023"/>
              <a:gd name="connsiteY4" fmla="*/ 185389 h 1859819"/>
              <a:gd name="connsiteX5" fmla="*/ 4013822 w 6152023"/>
              <a:gd name="connsiteY5" fmla="*/ 617876 h 1859819"/>
              <a:gd name="connsiteX6" fmla="*/ 5830265 w 6152023"/>
              <a:gd name="connsiteY6" fmla="*/ 939151 h 1859819"/>
              <a:gd name="connsiteX7" fmla="*/ 6139184 w 6152023"/>
              <a:gd name="connsiteY7" fmla="*/ 1519919 h 1859819"/>
              <a:gd name="connsiteX8" fmla="*/ 5669628 w 6152023"/>
              <a:gd name="connsiteY8" fmla="*/ 1841194 h 1859819"/>
              <a:gd name="connsiteX9" fmla="*/ 4644017 w 6152023"/>
              <a:gd name="connsiteY9" fmla="*/ 976222 h 1859819"/>
              <a:gd name="connsiteX10" fmla="*/ 3049995 w 6152023"/>
              <a:gd name="connsiteY10" fmla="*/ 852654 h 1859819"/>
              <a:gd name="connsiteX11" fmla="*/ 2271519 w 6152023"/>
              <a:gd name="connsiteY11" fmla="*/ 827940 h 1859819"/>
              <a:gd name="connsiteX12" fmla="*/ 1443617 w 6152023"/>
              <a:gd name="connsiteY12" fmla="*/ 543735 h 1859819"/>
              <a:gd name="connsiteX13" fmla="*/ 1048201 w 6152023"/>
              <a:gd name="connsiteY13" fmla="*/ 877367 h 1859819"/>
              <a:gd name="connsiteX14" fmla="*/ 170871 w 6152023"/>
              <a:gd name="connsiteY14" fmla="*/ 865011 h 1859819"/>
              <a:gd name="connsiteX15" fmla="*/ 10233 w 6152023"/>
              <a:gd name="connsiteY15" fmla="*/ 383097 h 185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152023" h="1859819">
                <a:moveTo>
                  <a:pt x="10233" y="383097"/>
                </a:moveTo>
                <a:cubicBezTo>
                  <a:pt x="34947" y="238935"/>
                  <a:pt x="8174" y="4157"/>
                  <a:pt x="319152" y="38"/>
                </a:cubicBezTo>
                <a:cubicBezTo>
                  <a:pt x="630130" y="-4081"/>
                  <a:pt x="1519817" y="327492"/>
                  <a:pt x="1876103" y="358384"/>
                </a:cubicBezTo>
                <a:cubicBezTo>
                  <a:pt x="2232389" y="389276"/>
                  <a:pt x="2224152" y="214222"/>
                  <a:pt x="2456871" y="185389"/>
                </a:cubicBezTo>
                <a:cubicBezTo>
                  <a:pt x="2689590" y="156556"/>
                  <a:pt x="3012925" y="113308"/>
                  <a:pt x="3272417" y="185389"/>
                </a:cubicBezTo>
                <a:cubicBezTo>
                  <a:pt x="3531909" y="257470"/>
                  <a:pt x="3587514" y="492249"/>
                  <a:pt x="4013822" y="617876"/>
                </a:cubicBezTo>
                <a:cubicBezTo>
                  <a:pt x="4440130" y="743503"/>
                  <a:pt x="5476038" y="788810"/>
                  <a:pt x="5830265" y="939151"/>
                </a:cubicBezTo>
                <a:cubicBezTo>
                  <a:pt x="6184492" y="1089492"/>
                  <a:pt x="6165957" y="1369579"/>
                  <a:pt x="6139184" y="1519919"/>
                </a:cubicBezTo>
                <a:cubicBezTo>
                  <a:pt x="6112411" y="1670259"/>
                  <a:pt x="5918822" y="1931810"/>
                  <a:pt x="5669628" y="1841194"/>
                </a:cubicBezTo>
                <a:cubicBezTo>
                  <a:pt x="5420434" y="1750578"/>
                  <a:pt x="5080622" y="1140979"/>
                  <a:pt x="4644017" y="976222"/>
                </a:cubicBezTo>
                <a:cubicBezTo>
                  <a:pt x="4207412" y="811465"/>
                  <a:pt x="3445411" y="877368"/>
                  <a:pt x="3049995" y="852654"/>
                </a:cubicBezTo>
                <a:cubicBezTo>
                  <a:pt x="2654579" y="827940"/>
                  <a:pt x="2539249" y="879426"/>
                  <a:pt x="2271519" y="827940"/>
                </a:cubicBezTo>
                <a:cubicBezTo>
                  <a:pt x="2003789" y="776454"/>
                  <a:pt x="1647503" y="535497"/>
                  <a:pt x="1443617" y="543735"/>
                </a:cubicBezTo>
                <a:cubicBezTo>
                  <a:pt x="1239731" y="551973"/>
                  <a:pt x="1260325" y="823821"/>
                  <a:pt x="1048201" y="877367"/>
                </a:cubicBezTo>
                <a:cubicBezTo>
                  <a:pt x="836077" y="930913"/>
                  <a:pt x="347985" y="943270"/>
                  <a:pt x="170871" y="865011"/>
                </a:cubicBezTo>
                <a:cubicBezTo>
                  <a:pt x="-6243" y="786752"/>
                  <a:pt x="-14481" y="527259"/>
                  <a:pt x="10233" y="383097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CF6E6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1904952" y="2145999"/>
            <a:ext cx="6741763" cy="2059438"/>
          </a:xfrm>
          <a:custGeom>
            <a:avLst/>
            <a:gdLst>
              <a:gd name="connsiteX0" fmla="*/ 381048 w 6741763"/>
              <a:gd name="connsiteY0" fmla="*/ 102931 h 2059438"/>
              <a:gd name="connsiteX1" fmla="*/ 84486 w 6741763"/>
              <a:gd name="connsiteY1" fmla="*/ 387136 h 2059438"/>
              <a:gd name="connsiteX2" fmla="*/ 59772 w 6741763"/>
              <a:gd name="connsiteY2" fmla="*/ 844336 h 2059438"/>
              <a:gd name="connsiteX3" fmla="*/ 813534 w 6741763"/>
              <a:gd name="connsiteY3" fmla="*/ 1153255 h 2059438"/>
              <a:gd name="connsiteX4" fmla="*/ 2506410 w 6741763"/>
              <a:gd name="connsiteY4" fmla="*/ 1140898 h 2059438"/>
              <a:gd name="connsiteX5" fmla="*/ 3816226 w 6741763"/>
              <a:gd name="connsiteY5" fmla="*/ 1066758 h 2059438"/>
              <a:gd name="connsiteX6" fmla="*/ 4878907 w 6741763"/>
              <a:gd name="connsiteY6" fmla="*/ 1350963 h 2059438"/>
              <a:gd name="connsiteX7" fmla="*/ 5373178 w 6741763"/>
              <a:gd name="connsiteY7" fmla="*/ 1820520 h 2059438"/>
              <a:gd name="connsiteX8" fmla="*/ 5991016 w 6741763"/>
              <a:gd name="connsiteY8" fmla="*/ 2055298 h 2059438"/>
              <a:gd name="connsiteX9" fmla="*/ 6645924 w 6741763"/>
              <a:gd name="connsiteY9" fmla="*/ 1635169 h 2059438"/>
              <a:gd name="connsiteX10" fmla="*/ 6584140 w 6741763"/>
              <a:gd name="connsiteY10" fmla="*/ 1066758 h 2059438"/>
              <a:gd name="connsiteX11" fmla="*/ 5212540 w 6741763"/>
              <a:gd name="connsiteY11" fmla="*/ 967904 h 2059438"/>
              <a:gd name="connsiteX12" fmla="*/ 4359924 w 6741763"/>
              <a:gd name="connsiteY12" fmla="*/ 1054401 h 2059438"/>
              <a:gd name="connsiteX13" fmla="*/ 2543480 w 6741763"/>
              <a:gd name="connsiteY13" fmla="*/ 733125 h 2059438"/>
              <a:gd name="connsiteX14" fmla="*/ 615826 w 6741763"/>
              <a:gd name="connsiteY14" fmla="*/ 41147 h 2059438"/>
              <a:gd name="connsiteX15" fmla="*/ 381048 w 6741763"/>
              <a:gd name="connsiteY15" fmla="*/ 102931 h 2059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741763" h="2059438">
                <a:moveTo>
                  <a:pt x="381048" y="102931"/>
                </a:moveTo>
                <a:cubicBezTo>
                  <a:pt x="292491" y="160596"/>
                  <a:pt x="138032" y="263569"/>
                  <a:pt x="84486" y="387136"/>
                </a:cubicBezTo>
                <a:cubicBezTo>
                  <a:pt x="30940" y="510704"/>
                  <a:pt x="-61736" y="716650"/>
                  <a:pt x="59772" y="844336"/>
                </a:cubicBezTo>
                <a:cubicBezTo>
                  <a:pt x="181280" y="972022"/>
                  <a:pt x="405761" y="1103828"/>
                  <a:pt x="813534" y="1153255"/>
                </a:cubicBezTo>
                <a:cubicBezTo>
                  <a:pt x="1221307" y="1202682"/>
                  <a:pt x="2005961" y="1155314"/>
                  <a:pt x="2506410" y="1140898"/>
                </a:cubicBezTo>
                <a:cubicBezTo>
                  <a:pt x="3006859" y="1126482"/>
                  <a:pt x="3420810" y="1031747"/>
                  <a:pt x="3816226" y="1066758"/>
                </a:cubicBezTo>
                <a:cubicBezTo>
                  <a:pt x="4211642" y="1101769"/>
                  <a:pt x="4619415" y="1225336"/>
                  <a:pt x="4878907" y="1350963"/>
                </a:cubicBezTo>
                <a:cubicBezTo>
                  <a:pt x="5138399" y="1476590"/>
                  <a:pt x="5187827" y="1703131"/>
                  <a:pt x="5373178" y="1820520"/>
                </a:cubicBezTo>
                <a:cubicBezTo>
                  <a:pt x="5558529" y="1937909"/>
                  <a:pt x="5778892" y="2086190"/>
                  <a:pt x="5991016" y="2055298"/>
                </a:cubicBezTo>
                <a:cubicBezTo>
                  <a:pt x="6203140" y="2024406"/>
                  <a:pt x="6547070" y="1799926"/>
                  <a:pt x="6645924" y="1635169"/>
                </a:cubicBezTo>
                <a:cubicBezTo>
                  <a:pt x="6744778" y="1470412"/>
                  <a:pt x="6823037" y="1177969"/>
                  <a:pt x="6584140" y="1066758"/>
                </a:cubicBezTo>
                <a:cubicBezTo>
                  <a:pt x="6345243" y="955547"/>
                  <a:pt x="5583243" y="969964"/>
                  <a:pt x="5212540" y="967904"/>
                </a:cubicBezTo>
                <a:cubicBezTo>
                  <a:pt x="4841837" y="965845"/>
                  <a:pt x="4804767" y="1093531"/>
                  <a:pt x="4359924" y="1054401"/>
                </a:cubicBezTo>
                <a:cubicBezTo>
                  <a:pt x="3915081" y="1015271"/>
                  <a:pt x="3167496" y="902001"/>
                  <a:pt x="2543480" y="733125"/>
                </a:cubicBezTo>
                <a:cubicBezTo>
                  <a:pt x="1919464" y="564249"/>
                  <a:pt x="978291" y="140001"/>
                  <a:pt x="615826" y="41147"/>
                </a:cubicBezTo>
                <a:cubicBezTo>
                  <a:pt x="253361" y="-57707"/>
                  <a:pt x="469605" y="45266"/>
                  <a:pt x="381048" y="102931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FF82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609" y="339104"/>
            <a:ext cx="7886700" cy="1325563"/>
          </a:xfrm>
        </p:spPr>
        <p:txBody>
          <a:bodyPr/>
          <a:lstStyle/>
          <a:p>
            <a:r>
              <a:rPr lang="en-US" dirty="0"/>
              <a:t>Memo-</a:t>
            </a:r>
            <a:r>
              <a:rPr lang="en-US" dirty="0" err="1"/>
              <a:t>ization</a:t>
            </a:r>
            <a:r>
              <a:rPr lang="en-US" dirty="0"/>
              <a:t> visualization</a:t>
            </a:r>
          </a:p>
        </p:txBody>
      </p:sp>
      <p:sp>
        <p:nvSpPr>
          <p:cNvPr id="4" name="Oval 3"/>
          <p:cNvSpPr/>
          <p:nvPr/>
        </p:nvSpPr>
        <p:spPr>
          <a:xfrm>
            <a:off x="4003589" y="1690689"/>
            <a:ext cx="889686" cy="5189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8</a:t>
            </a:r>
          </a:p>
        </p:txBody>
      </p:sp>
      <p:sp>
        <p:nvSpPr>
          <p:cNvPr id="5" name="Oval 4"/>
          <p:cNvSpPr/>
          <p:nvPr/>
        </p:nvSpPr>
        <p:spPr>
          <a:xfrm>
            <a:off x="5647039" y="2485640"/>
            <a:ext cx="889686" cy="51898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7</a:t>
            </a:r>
          </a:p>
        </p:txBody>
      </p:sp>
      <p:sp>
        <p:nvSpPr>
          <p:cNvPr id="6" name="Oval 5"/>
          <p:cNvSpPr/>
          <p:nvPr/>
        </p:nvSpPr>
        <p:spPr>
          <a:xfrm>
            <a:off x="2269525" y="2485640"/>
            <a:ext cx="889686" cy="518984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7" name="Oval 6"/>
          <p:cNvSpPr/>
          <p:nvPr/>
        </p:nvSpPr>
        <p:spPr>
          <a:xfrm>
            <a:off x="7372865" y="3379703"/>
            <a:ext cx="889686" cy="518984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8" name="Oval 7"/>
          <p:cNvSpPr/>
          <p:nvPr/>
        </p:nvSpPr>
        <p:spPr>
          <a:xfrm>
            <a:off x="5103340" y="3406347"/>
            <a:ext cx="889686" cy="518984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5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963562" y="3406347"/>
            <a:ext cx="889686" cy="518984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5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378941" y="3379703"/>
            <a:ext cx="889686" cy="51898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4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5820031" y="4273766"/>
            <a:ext cx="556055" cy="51898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4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3725561" y="4269905"/>
            <a:ext cx="556055" cy="51898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4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8081316" y="4269905"/>
            <a:ext cx="556057" cy="518984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5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7111311" y="4269905"/>
            <a:ext cx="584887" cy="51898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4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4896363" y="4269905"/>
            <a:ext cx="556055" cy="518984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2638167" y="4269905"/>
            <a:ext cx="556055" cy="518984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3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1349977" y="4269905"/>
            <a:ext cx="556055" cy="518984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3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403140" y="4278917"/>
            <a:ext cx="556055" cy="518984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1628004" y="5024441"/>
            <a:ext cx="556055" cy="518984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2963563" y="5024441"/>
            <a:ext cx="556055" cy="518984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5138605" y="5024441"/>
            <a:ext cx="556055" cy="518984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6816810" y="5024441"/>
            <a:ext cx="556055" cy="518984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7261653" y="5024441"/>
            <a:ext cx="556055" cy="518984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5" name="Oval 24"/>
          <p:cNvSpPr/>
          <p:nvPr/>
        </p:nvSpPr>
        <p:spPr>
          <a:xfrm>
            <a:off x="7903175" y="5024441"/>
            <a:ext cx="556055" cy="518984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6" name="Oval 25"/>
          <p:cNvSpPr/>
          <p:nvPr/>
        </p:nvSpPr>
        <p:spPr>
          <a:xfrm>
            <a:off x="8344929" y="5024441"/>
            <a:ext cx="584887" cy="51898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4</a:t>
            </a:r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5717573" y="5024441"/>
            <a:ext cx="556055" cy="518984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6162416" y="5024441"/>
            <a:ext cx="556055" cy="518984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9" name="Oval 28"/>
          <p:cNvSpPr/>
          <p:nvPr/>
        </p:nvSpPr>
        <p:spPr>
          <a:xfrm>
            <a:off x="3588089" y="5024441"/>
            <a:ext cx="556055" cy="518984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4032932" y="5024441"/>
            <a:ext cx="556055" cy="518984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31" name="Oval 30"/>
          <p:cNvSpPr/>
          <p:nvPr/>
        </p:nvSpPr>
        <p:spPr>
          <a:xfrm>
            <a:off x="1157418" y="5024441"/>
            <a:ext cx="556055" cy="518984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2518720" y="5024441"/>
            <a:ext cx="556055" cy="518984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4716675" y="5024441"/>
            <a:ext cx="556055" cy="518984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567127" y="5024441"/>
            <a:ext cx="556055" cy="518984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112371" y="5024441"/>
            <a:ext cx="556055" cy="518984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36" name="Oval 35"/>
          <p:cNvSpPr/>
          <p:nvPr/>
        </p:nvSpPr>
        <p:spPr>
          <a:xfrm>
            <a:off x="1967040" y="5778976"/>
            <a:ext cx="379326" cy="356033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1569312" y="5778977"/>
            <a:ext cx="379326" cy="356033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38" name="Oval 37"/>
          <p:cNvSpPr/>
          <p:nvPr/>
        </p:nvSpPr>
        <p:spPr>
          <a:xfrm>
            <a:off x="3159211" y="5848238"/>
            <a:ext cx="379326" cy="34932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2796747" y="5877063"/>
            <a:ext cx="379326" cy="34932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40" name="Oval 39"/>
          <p:cNvSpPr/>
          <p:nvPr/>
        </p:nvSpPr>
        <p:spPr>
          <a:xfrm>
            <a:off x="3890448" y="5877063"/>
            <a:ext cx="379326" cy="356033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  <a:endParaRPr lang="en-US" dirty="0"/>
          </a:p>
        </p:txBody>
      </p:sp>
      <p:sp>
        <p:nvSpPr>
          <p:cNvPr id="41" name="Oval 40"/>
          <p:cNvSpPr/>
          <p:nvPr/>
        </p:nvSpPr>
        <p:spPr>
          <a:xfrm>
            <a:off x="3538537" y="5853115"/>
            <a:ext cx="379326" cy="356033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42" name="Oval 41"/>
          <p:cNvSpPr/>
          <p:nvPr/>
        </p:nvSpPr>
        <p:spPr>
          <a:xfrm>
            <a:off x="5364765" y="5870350"/>
            <a:ext cx="379326" cy="356033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43" name="Oval 42"/>
          <p:cNvSpPr/>
          <p:nvPr/>
        </p:nvSpPr>
        <p:spPr>
          <a:xfrm>
            <a:off x="5012854" y="5846402"/>
            <a:ext cx="379326" cy="356033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44" name="Oval 43"/>
          <p:cNvSpPr/>
          <p:nvPr/>
        </p:nvSpPr>
        <p:spPr>
          <a:xfrm>
            <a:off x="6025468" y="5846402"/>
            <a:ext cx="379326" cy="356033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  <a:endParaRPr lang="en-US" dirty="0"/>
          </a:p>
        </p:txBody>
      </p:sp>
      <p:sp>
        <p:nvSpPr>
          <p:cNvPr id="45" name="Oval 44"/>
          <p:cNvSpPr/>
          <p:nvPr/>
        </p:nvSpPr>
        <p:spPr>
          <a:xfrm>
            <a:off x="5673557" y="5822454"/>
            <a:ext cx="379326" cy="356033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46" name="Oval 45"/>
          <p:cNvSpPr/>
          <p:nvPr/>
        </p:nvSpPr>
        <p:spPr>
          <a:xfrm>
            <a:off x="7071990" y="5870350"/>
            <a:ext cx="379326" cy="356033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  <a:endParaRPr lang="en-US" dirty="0"/>
          </a:p>
        </p:txBody>
      </p:sp>
      <p:sp>
        <p:nvSpPr>
          <p:cNvPr id="47" name="Oval 46"/>
          <p:cNvSpPr/>
          <p:nvPr/>
        </p:nvSpPr>
        <p:spPr>
          <a:xfrm>
            <a:off x="6720079" y="5846402"/>
            <a:ext cx="379326" cy="356033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48" name="Oval 47"/>
          <p:cNvSpPr/>
          <p:nvPr/>
        </p:nvSpPr>
        <p:spPr>
          <a:xfrm>
            <a:off x="4444444" y="5806110"/>
            <a:ext cx="432998" cy="420273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  <a:endParaRPr lang="en-US" dirty="0"/>
          </a:p>
        </p:txBody>
      </p:sp>
      <p:sp>
        <p:nvSpPr>
          <p:cNvPr id="49" name="Oval 48"/>
          <p:cNvSpPr/>
          <p:nvPr/>
        </p:nvSpPr>
        <p:spPr>
          <a:xfrm>
            <a:off x="4171825" y="5853115"/>
            <a:ext cx="379326" cy="356033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  <a:endParaRPr lang="en-US" dirty="0"/>
          </a:p>
        </p:txBody>
      </p:sp>
      <p:sp>
        <p:nvSpPr>
          <p:cNvPr id="50" name="Oval 49"/>
          <p:cNvSpPr/>
          <p:nvPr/>
        </p:nvSpPr>
        <p:spPr>
          <a:xfrm>
            <a:off x="6500560" y="5612317"/>
            <a:ext cx="432998" cy="420273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  <a:endParaRPr lang="en-US" dirty="0"/>
          </a:p>
        </p:txBody>
      </p:sp>
      <p:sp>
        <p:nvSpPr>
          <p:cNvPr id="51" name="Oval 50"/>
          <p:cNvSpPr/>
          <p:nvPr/>
        </p:nvSpPr>
        <p:spPr>
          <a:xfrm>
            <a:off x="6227941" y="5659322"/>
            <a:ext cx="379326" cy="356033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  <a:endParaRPr lang="en-US" dirty="0"/>
          </a:p>
        </p:txBody>
      </p:sp>
      <p:sp>
        <p:nvSpPr>
          <p:cNvPr id="52" name="Oval 51"/>
          <p:cNvSpPr/>
          <p:nvPr/>
        </p:nvSpPr>
        <p:spPr>
          <a:xfrm>
            <a:off x="7582939" y="5704506"/>
            <a:ext cx="432998" cy="420273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  <a:endParaRPr lang="en-US" dirty="0"/>
          </a:p>
        </p:txBody>
      </p:sp>
      <p:sp>
        <p:nvSpPr>
          <p:cNvPr id="53" name="Oval 52"/>
          <p:cNvSpPr/>
          <p:nvPr/>
        </p:nvSpPr>
        <p:spPr>
          <a:xfrm>
            <a:off x="7310320" y="5751511"/>
            <a:ext cx="379326" cy="356033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  <a:endParaRPr lang="en-US" dirty="0"/>
          </a:p>
        </p:txBody>
      </p:sp>
      <p:sp>
        <p:nvSpPr>
          <p:cNvPr id="54" name="Oval 53"/>
          <p:cNvSpPr/>
          <p:nvPr/>
        </p:nvSpPr>
        <p:spPr>
          <a:xfrm>
            <a:off x="8204375" y="5839867"/>
            <a:ext cx="432998" cy="420273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  <a:endParaRPr lang="en-US" dirty="0"/>
          </a:p>
        </p:txBody>
      </p:sp>
      <p:sp>
        <p:nvSpPr>
          <p:cNvPr id="55" name="Oval 54"/>
          <p:cNvSpPr/>
          <p:nvPr/>
        </p:nvSpPr>
        <p:spPr>
          <a:xfrm>
            <a:off x="7931756" y="5886872"/>
            <a:ext cx="379326" cy="356033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  <a:endParaRPr lang="en-US" dirty="0"/>
          </a:p>
        </p:txBody>
      </p:sp>
      <p:sp>
        <p:nvSpPr>
          <p:cNvPr id="56" name="Oval 55"/>
          <p:cNvSpPr/>
          <p:nvPr/>
        </p:nvSpPr>
        <p:spPr>
          <a:xfrm>
            <a:off x="4648710" y="6233096"/>
            <a:ext cx="379326" cy="34932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  <a:endParaRPr lang="en-US" dirty="0"/>
          </a:p>
        </p:txBody>
      </p:sp>
      <p:sp>
        <p:nvSpPr>
          <p:cNvPr id="57" name="Oval 56"/>
          <p:cNvSpPr/>
          <p:nvPr/>
        </p:nvSpPr>
        <p:spPr>
          <a:xfrm>
            <a:off x="4286246" y="6261921"/>
            <a:ext cx="379326" cy="34932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58" name="Oval 57"/>
          <p:cNvSpPr/>
          <p:nvPr/>
        </p:nvSpPr>
        <p:spPr>
          <a:xfrm>
            <a:off x="6525140" y="6197558"/>
            <a:ext cx="379326" cy="34932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  <a:endParaRPr lang="en-US" dirty="0"/>
          </a:p>
        </p:txBody>
      </p:sp>
      <p:sp>
        <p:nvSpPr>
          <p:cNvPr id="59" name="Oval 58"/>
          <p:cNvSpPr/>
          <p:nvPr/>
        </p:nvSpPr>
        <p:spPr>
          <a:xfrm>
            <a:off x="6162676" y="6226383"/>
            <a:ext cx="379326" cy="34932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60" name="Oval 59"/>
          <p:cNvSpPr/>
          <p:nvPr/>
        </p:nvSpPr>
        <p:spPr>
          <a:xfrm>
            <a:off x="7742093" y="6247766"/>
            <a:ext cx="379326" cy="34932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  <a:endParaRPr lang="en-US" dirty="0"/>
          </a:p>
        </p:txBody>
      </p:sp>
      <p:sp>
        <p:nvSpPr>
          <p:cNvPr id="61" name="Oval 60"/>
          <p:cNvSpPr/>
          <p:nvPr/>
        </p:nvSpPr>
        <p:spPr>
          <a:xfrm>
            <a:off x="7379629" y="6276591"/>
            <a:ext cx="379326" cy="34932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62" name="Oval 61"/>
          <p:cNvSpPr/>
          <p:nvPr/>
        </p:nvSpPr>
        <p:spPr>
          <a:xfrm>
            <a:off x="8567997" y="6260140"/>
            <a:ext cx="379326" cy="34932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  <a:endParaRPr lang="en-US" dirty="0"/>
          </a:p>
        </p:txBody>
      </p:sp>
      <p:sp>
        <p:nvSpPr>
          <p:cNvPr id="63" name="Oval 62"/>
          <p:cNvSpPr/>
          <p:nvPr/>
        </p:nvSpPr>
        <p:spPr>
          <a:xfrm>
            <a:off x="8205533" y="6288965"/>
            <a:ext cx="379326" cy="34932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8567997" y="5612317"/>
            <a:ext cx="576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etc</a:t>
            </a:r>
            <a:endParaRPr lang="en-US" dirty="0"/>
          </a:p>
        </p:txBody>
      </p:sp>
      <p:cxnSp>
        <p:nvCxnSpPr>
          <p:cNvPr id="66" name="Straight Connector 65"/>
          <p:cNvCxnSpPr>
            <a:stCxn id="4" idx="4"/>
            <a:endCxn id="5" idx="0"/>
          </p:cNvCxnSpPr>
          <p:nvPr/>
        </p:nvCxnSpPr>
        <p:spPr>
          <a:xfrm>
            <a:off x="4448432" y="2209673"/>
            <a:ext cx="1643450" cy="2759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4" idx="4"/>
            <a:endCxn id="6" idx="0"/>
          </p:cNvCxnSpPr>
          <p:nvPr/>
        </p:nvCxnSpPr>
        <p:spPr>
          <a:xfrm flipH="1">
            <a:off x="2714368" y="2209673"/>
            <a:ext cx="1734064" cy="2759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5" idx="4"/>
            <a:endCxn id="7" idx="0"/>
          </p:cNvCxnSpPr>
          <p:nvPr/>
        </p:nvCxnSpPr>
        <p:spPr>
          <a:xfrm>
            <a:off x="6091882" y="3004624"/>
            <a:ext cx="1725826" cy="3750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5" idx="4"/>
            <a:endCxn id="8" idx="0"/>
          </p:cNvCxnSpPr>
          <p:nvPr/>
        </p:nvCxnSpPr>
        <p:spPr>
          <a:xfrm flipH="1">
            <a:off x="5548183" y="3004624"/>
            <a:ext cx="543699" cy="4017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7" idx="4"/>
            <a:endCxn id="13" idx="0"/>
          </p:cNvCxnSpPr>
          <p:nvPr/>
        </p:nvCxnSpPr>
        <p:spPr>
          <a:xfrm>
            <a:off x="7817708" y="3898687"/>
            <a:ext cx="541637" cy="3712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7" idx="4"/>
            <a:endCxn id="14" idx="0"/>
          </p:cNvCxnSpPr>
          <p:nvPr/>
        </p:nvCxnSpPr>
        <p:spPr>
          <a:xfrm flipH="1">
            <a:off x="7403755" y="3898687"/>
            <a:ext cx="413953" cy="3712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8" idx="4"/>
            <a:endCxn id="11" idx="0"/>
          </p:cNvCxnSpPr>
          <p:nvPr/>
        </p:nvCxnSpPr>
        <p:spPr>
          <a:xfrm>
            <a:off x="5548183" y="3925331"/>
            <a:ext cx="549876" cy="3484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8" idx="4"/>
            <a:endCxn id="15" idx="0"/>
          </p:cNvCxnSpPr>
          <p:nvPr/>
        </p:nvCxnSpPr>
        <p:spPr>
          <a:xfrm flipH="1">
            <a:off x="5174391" y="3925331"/>
            <a:ext cx="373792" cy="3445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9" idx="4"/>
            <a:endCxn id="12" idx="0"/>
          </p:cNvCxnSpPr>
          <p:nvPr/>
        </p:nvCxnSpPr>
        <p:spPr>
          <a:xfrm>
            <a:off x="3408405" y="3925331"/>
            <a:ext cx="595184" cy="3445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stCxn id="9" idx="4"/>
            <a:endCxn id="17" idx="0"/>
          </p:cNvCxnSpPr>
          <p:nvPr/>
        </p:nvCxnSpPr>
        <p:spPr>
          <a:xfrm flipH="1">
            <a:off x="2916195" y="3925331"/>
            <a:ext cx="492210" cy="3445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10" idx="4"/>
            <a:endCxn id="18" idx="0"/>
          </p:cNvCxnSpPr>
          <p:nvPr/>
        </p:nvCxnSpPr>
        <p:spPr>
          <a:xfrm>
            <a:off x="823784" y="3898687"/>
            <a:ext cx="804221" cy="3712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10" idx="4"/>
            <a:endCxn id="19" idx="0"/>
          </p:cNvCxnSpPr>
          <p:nvPr/>
        </p:nvCxnSpPr>
        <p:spPr>
          <a:xfrm flipH="1">
            <a:off x="681168" y="3898687"/>
            <a:ext cx="142616" cy="3802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6" idx="4"/>
            <a:endCxn id="10" idx="7"/>
          </p:cNvCxnSpPr>
          <p:nvPr/>
        </p:nvCxnSpPr>
        <p:spPr>
          <a:xfrm flipH="1">
            <a:off x="1138336" y="3004624"/>
            <a:ext cx="1576032" cy="4510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stCxn id="6" idx="4"/>
            <a:endCxn id="9" idx="0"/>
          </p:cNvCxnSpPr>
          <p:nvPr/>
        </p:nvCxnSpPr>
        <p:spPr>
          <a:xfrm>
            <a:off x="2714368" y="3004624"/>
            <a:ext cx="694037" cy="4017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stCxn id="12" idx="4"/>
            <a:endCxn id="30" idx="0"/>
          </p:cNvCxnSpPr>
          <p:nvPr/>
        </p:nvCxnSpPr>
        <p:spPr>
          <a:xfrm>
            <a:off x="4003589" y="4788889"/>
            <a:ext cx="307371" cy="235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12" idx="4"/>
            <a:endCxn id="29" idx="0"/>
          </p:cNvCxnSpPr>
          <p:nvPr/>
        </p:nvCxnSpPr>
        <p:spPr>
          <a:xfrm flipH="1">
            <a:off x="3866117" y="4788889"/>
            <a:ext cx="137472" cy="235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2895092" y="4795330"/>
            <a:ext cx="307371" cy="235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H="1">
            <a:off x="2757620" y="4795330"/>
            <a:ext cx="137472" cy="235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5145047" y="4795330"/>
            <a:ext cx="307371" cy="235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H="1">
            <a:off x="5007575" y="4795330"/>
            <a:ext cx="137472" cy="235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6095743" y="4780488"/>
            <a:ext cx="307371" cy="235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flipH="1">
            <a:off x="5958271" y="4780488"/>
            <a:ext cx="137472" cy="235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7331933" y="4792759"/>
            <a:ext cx="307371" cy="235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flipH="1">
            <a:off x="7194461" y="4792759"/>
            <a:ext cx="137472" cy="235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8333859" y="4795330"/>
            <a:ext cx="307371" cy="235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flipH="1">
            <a:off x="8196387" y="4795330"/>
            <a:ext cx="137472" cy="235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1560429" y="4795330"/>
            <a:ext cx="307371" cy="235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flipH="1">
            <a:off x="1422957" y="4795330"/>
            <a:ext cx="137472" cy="235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634963" y="4806913"/>
            <a:ext cx="307371" cy="235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 flipH="1">
            <a:off x="497491" y="4806913"/>
            <a:ext cx="137472" cy="235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>
            <a:endCxn id="36" idx="0"/>
          </p:cNvCxnSpPr>
          <p:nvPr/>
        </p:nvCxnSpPr>
        <p:spPr>
          <a:xfrm>
            <a:off x="1881834" y="5532880"/>
            <a:ext cx="274869" cy="2460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>
            <a:endCxn id="36" idx="0"/>
          </p:cNvCxnSpPr>
          <p:nvPr/>
        </p:nvCxnSpPr>
        <p:spPr>
          <a:xfrm>
            <a:off x="1881834" y="5532880"/>
            <a:ext cx="274869" cy="2460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>
            <a:stCxn id="20" idx="4"/>
          </p:cNvCxnSpPr>
          <p:nvPr/>
        </p:nvCxnSpPr>
        <p:spPr>
          <a:xfrm>
            <a:off x="1906032" y="5543425"/>
            <a:ext cx="403071" cy="3879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>
            <a:stCxn id="20" idx="4"/>
            <a:endCxn id="37" idx="0"/>
          </p:cNvCxnSpPr>
          <p:nvPr/>
        </p:nvCxnSpPr>
        <p:spPr>
          <a:xfrm flipH="1">
            <a:off x="1758975" y="5543425"/>
            <a:ext cx="147057" cy="235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>
            <a:endCxn id="39" idx="0"/>
          </p:cNvCxnSpPr>
          <p:nvPr/>
        </p:nvCxnSpPr>
        <p:spPr>
          <a:xfrm flipH="1">
            <a:off x="2986410" y="5547543"/>
            <a:ext cx="235101" cy="3295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>
            <a:endCxn id="39" idx="0"/>
          </p:cNvCxnSpPr>
          <p:nvPr/>
        </p:nvCxnSpPr>
        <p:spPr>
          <a:xfrm flipH="1">
            <a:off x="2986410" y="5547543"/>
            <a:ext cx="235102" cy="3295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 flipH="1">
            <a:off x="3692868" y="5508492"/>
            <a:ext cx="102780" cy="4860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>
            <a:off x="3213380" y="5543425"/>
            <a:ext cx="241395" cy="3559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>
            <a:stCxn id="29" idx="4"/>
            <a:endCxn id="40" idx="0"/>
          </p:cNvCxnSpPr>
          <p:nvPr/>
        </p:nvCxnSpPr>
        <p:spPr>
          <a:xfrm>
            <a:off x="3866117" y="5543425"/>
            <a:ext cx="213994" cy="3336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>
            <a:stCxn id="30" idx="4"/>
            <a:endCxn id="49" idx="0"/>
          </p:cNvCxnSpPr>
          <p:nvPr/>
        </p:nvCxnSpPr>
        <p:spPr>
          <a:xfrm>
            <a:off x="4310960" y="5543425"/>
            <a:ext cx="50528" cy="3096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>
            <a:stCxn id="30" idx="4"/>
            <a:endCxn id="48" idx="0"/>
          </p:cNvCxnSpPr>
          <p:nvPr/>
        </p:nvCxnSpPr>
        <p:spPr>
          <a:xfrm>
            <a:off x="4310960" y="5543425"/>
            <a:ext cx="349983" cy="2626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>
            <a:stCxn id="22" idx="4"/>
            <a:endCxn id="43" idx="0"/>
          </p:cNvCxnSpPr>
          <p:nvPr/>
        </p:nvCxnSpPr>
        <p:spPr>
          <a:xfrm flipH="1">
            <a:off x="5202517" y="5543425"/>
            <a:ext cx="214116" cy="3029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>
            <a:stCxn id="22" idx="4"/>
            <a:endCxn id="42" idx="0"/>
          </p:cNvCxnSpPr>
          <p:nvPr/>
        </p:nvCxnSpPr>
        <p:spPr>
          <a:xfrm>
            <a:off x="5416633" y="5543425"/>
            <a:ext cx="137795" cy="3269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>
            <a:stCxn id="27" idx="4"/>
            <a:endCxn id="45" idx="0"/>
          </p:cNvCxnSpPr>
          <p:nvPr/>
        </p:nvCxnSpPr>
        <p:spPr>
          <a:xfrm flipH="1">
            <a:off x="5863220" y="5543425"/>
            <a:ext cx="132381" cy="2790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>
            <a:stCxn id="27" idx="4"/>
            <a:endCxn id="44" idx="0"/>
          </p:cNvCxnSpPr>
          <p:nvPr/>
        </p:nvCxnSpPr>
        <p:spPr>
          <a:xfrm>
            <a:off x="5995601" y="5543425"/>
            <a:ext cx="219530" cy="3029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>
            <a:stCxn id="28" idx="4"/>
            <a:endCxn id="51" idx="0"/>
          </p:cNvCxnSpPr>
          <p:nvPr/>
        </p:nvCxnSpPr>
        <p:spPr>
          <a:xfrm flipH="1">
            <a:off x="6417604" y="5543425"/>
            <a:ext cx="22840" cy="1158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>
            <a:stCxn id="28" idx="4"/>
            <a:endCxn id="50" idx="0"/>
          </p:cNvCxnSpPr>
          <p:nvPr/>
        </p:nvCxnSpPr>
        <p:spPr>
          <a:xfrm>
            <a:off x="6440444" y="5543425"/>
            <a:ext cx="276615" cy="688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>
            <a:stCxn id="23" idx="4"/>
            <a:endCxn id="47" idx="7"/>
          </p:cNvCxnSpPr>
          <p:nvPr/>
        </p:nvCxnSpPr>
        <p:spPr>
          <a:xfrm flipH="1">
            <a:off x="7043854" y="5543425"/>
            <a:ext cx="50984" cy="3551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>
            <a:stCxn id="23" idx="4"/>
            <a:endCxn id="46" idx="0"/>
          </p:cNvCxnSpPr>
          <p:nvPr/>
        </p:nvCxnSpPr>
        <p:spPr>
          <a:xfrm>
            <a:off x="7094838" y="5543425"/>
            <a:ext cx="166815" cy="3269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>
            <a:stCxn id="24" idx="4"/>
            <a:endCxn id="53" idx="0"/>
          </p:cNvCxnSpPr>
          <p:nvPr/>
        </p:nvCxnSpPr>
        <p:spPr>
          <a:xfrm flipH="1">
            <a:off x="7499983" y="5543425"/>
            <a:ext cx="39698" cy="2080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>
            <a:stCxn id="24" idx="4"/>
            <a:endCxn id="52" idx="0"/>
          </p:cNvCxnSpPr>
          <p:nvPr/>
        </p:nvCxnSpPr>
        <p:spPr>
          <a:xfrm>
            <a:off x="7539681" y="5543425"/>
            <a:ext cx="259757" cy="1610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>
            <a:stCxn id="25" idx="4"/>
            <a:endCxn id="55" idx="0"/>
          </p:cNvCxnSpPr>
          <p:nvPr/>
        </p:nvCxnSpPr>
        <p:spPr>
          <a:xfrm flipH="1">
            <a:off x="8121419" y="5543425"/>
            <a:ext cx="59784" cy="3434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>
            <a:stCxn id="25" idx="4"/>
            <a:endCxn id="54" idx="0"/>
          </p:cNvCxnSpPr>
          <p:nvPr/>
        </p:nvCxnSpPr>
        <p:spPr>
          <a:xfrm>
            <a:off x="8181203" y="5543425"/>
            <a:ext cx="239671" cy="2964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9" name="Picture 12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2310" y="142103"/>
            <a:ext cx="1758522" cy="1758522"/>
          </a:xfrm>
          <a:prstGeom prst="rect">
            <a:avLst/>
          </a:prstGeom>
        </p:spPr>
      </p:pic>
      <p:sp>
        <p:nvSpPr>
          <p:cNvPr id="130" name="TextBox 129"/>
          <p:cNvSpPr txBox="1"/>
          <p:nvPr/>
        </p:nvSpPr>
        <p:spPr>
          <a:xfrm rot="21436367">
            <a:off x="7004541" y="462584"/>
            <a:ext cx="16233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halkboard" charset="0"/>
                <a:ea typeface="Chalkboard" charset="0"/>
                <a:cs typeface="Chalkboard" charset="0"/>
              </a:rPr>
              <a:t>Collapse repeated nodes and don’t do the same work twice!</a:t>
            </a:r>
          </a:p>
        </p:txBody>
      </p:sp>
      <p:sp>
        <p:nvSpPr>
          <p:cNvPr id="68" name="Slide Number Placeholder 67">
            <a:extLst>
              <a:ext uri="{FF2B5EF4-FFF2-40B4-BE49-F238E27FC236}">
                <a16:creationId xmlns:a16="http://schemas.microsoft.com/office/drawing/2014/main" id="{69A27DC1-E6D2-F840-AB6C-408CFF3F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882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65" grpId="0" animBg="1"/>
      <p:bldP spid="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Memo-</a:t>
            </a:r>
            <a:r>
              <a:rPr lang="en-US" dirty="0" err="1"/>
              <a:t>ization</a:t>
            </a:r>
            <a:r>
              <a:rPr lang="en-US" dirty="0"/>
              <a:t> Visualization</a:t>
            </a:r>
            <a:br>
              <a:rPr lang="en-US" dirty="0"/>
            </a:br>
            <a:r>
              <a:rPr lang="en-US" sz="2800" dirty="0" err="1"/>
              <a:t>ctd</a:t>
            </a:r>
            <a:endParaRPr lang="en-US" sz="2800" dirty="0"/>
          </a:p>
        </p:txBody>
      </p:sp>
      <p:sp>
        <p:nvSpPr>
          <p:cNvPr id="4" name="Oval 3"/>
          <p:cNvSpPr/>
          <p:nvPr/>
        </p:nvSpPr>
        <p:spPr>
          <a:xfrm>
            <a:off x="7328487" y="779056"/>
            <a:ext cx="889686" cy="5189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8</a:t>
            </a:r>
          </a:p>
        </p:txBody>
      </p:sp>
      <p:sp>
        <p:nvSpPr>
          <p:cNvPr id="5" name="Oval 4"/>
          <p:cNvSpPr/>
          <p:nvPr/>
        </p:nvSpPr>
        <p:spPr>
          <a:xfrm>
            <a:off x="7328487" y="1690689"/>
            <a:ext cx="889686" cy="51898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7</a:t>
            </a:r>
          </a:p>
        </p:txBody>
      </p:sp>
      <p:sp>
        <p:nvSpPr>
          <p:cNvPr id="6" name="Oval 5"/>
          <p:cNvSpPr/>
          <p:nvPr/>
        </p:nvSpPr>
        <p:spPr>
          <a:xfrm>
            <a:off x="7328487" y="2602322"/>
            <a:ext cx="889686" cy="518984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7" name="Oval 6"/>
          <p:cNvSpPr/>
          <p:nvPr/>
        </p:nvSpPr>
        <p:spPr>
          <a:xfrm>
            <a:off x="7495301" y="3371154"/>
            <a:ext cx="556057" cy="518984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5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7466471" y="4119249"/>
            <a:ext cx="584887" cy="51898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4</a:t>
            </a:r>
            <a:endParaRPr lang="en-US" dirty="0"/>
          </a:p>
        </p:txBody>
      </p:sp>
      <p:cxnSp>
        <p:nvCxnSpPr>
          <p:cNvPr id="9" name="Straight Connector 8"/>
          <p:cNvCxnSpPr>
            <a:stCxn id="6" idx="4"/>
            <a:endCxn id="7" idx="0"/>
          </p:cNvCxnSpPr>
          <p:nvPr/>
        </p:nvCxnSpPr>
        <p:spPr>
          <a:xfrm>
            <a:off x="7773330" y="1298040"/>
            <a:ext cx="0" cy="3926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7" idx="4"/>
            <a:endCxn id="9" idx="0"/>
          </p:cNvCxnSpPr>
          <p:nvPr/>
        </p:nvCxnSpPr>
        <p:spPr>
          <a:xfrm>
            <a:off x="7773330" y="2209673"/>
            <a:ext cx="0" cy="3926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9" idx="4"/>
            <a:endCxn id="15" idx="0"/>
          </p:cNvCxnSpPr>
          <p:nvPr/>
        </p:nvCxnSpPr>
        <p:spPr>
          <a:xfrm>
            <a:off x="7773330" y="3121306"/>
            <a:ext cx="0" cy="2498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15" idx="4"/>
          </p:cNvCxnSpPr>
          <p:nvPr/>
        </p:nvCxnSpPr>
        <p:spPr>
          <a:xfrm flipH="1">
            <a:off x="7758915" y="3890138"/>
            <a:ext cx="14415" cy="2291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7466471" y="4683040"/>
            <a:ext cx="556057" cy="444846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4" name="Oval 13"/>
          <p:cNvSpPr/>
          <p:nvPr/>
        </p:nvSpPr>
        <p:spPr>
          <a:xfrm>
            <a:off x="7480886" y="5222931"/>
            <a:ext cx="527225" cy="369332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7528258" y="5687308"/>
            <a:ext cx="401596" cy="374906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7554835" y="6157259"/>
            <a:ext cx="379326" cy="356033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7744500" y="4638233"/>
            <a:ext cx="14415" cy="448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7744499" y="5127886"/>
            <a:ext cx="1" cy="950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7729056" y="5592263"/>
            <a:ext cx="15443" cy="950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7729056" y="6062214"/>
            <a:ext cx="15442" cy="950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20"/>
          <p:cNvSpPr/>
          <p:nvPr/>
        </p:nvSpPr>
        <p:spPr>
          <a:xfrm>
            <a:off x="7773330" y="1321466"/>
            <a:ext cx="741413" cy="1297459"/>
          </a:xfrm>
          <a:custGeom>
            <a:avLst/>
            <a:gdLst>
              <a:gd name="connsiteX0" fmla="*/ 12357 w 741413"/>
              <a:gd name="connsiteY0" fmla="*/ 0 h 1297459"/>
              <a:gd name="connsiteX1" fmla="*/ 741405 w 741413"/>
              <a:gd name="connsiteY1" fmla="*/ 556054 h 1297459"/>
              <a:gd name="connsiteX2" fmla="*/ 0 w 741413"/>
              <a:gd name="connsiteY2" fmla="*/ 1297459 h 1297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1413" h="1297459">
                <a:moveTo>
                  <a:pt x="12357" y="0"/>
                </a:moveTo>
                <a:cubicBezTo>
                  <a:pt x="377911" y="169905"/>
                  <a:pt x="743465" y="339811"/>
                  <a:pt x="741405" y="556054"/>
                </a:cubicBezTo>
                <a:cubicBezTo>
                  <a:pt x="739346" y="772297"/>
                  <a:pt x="369673" y="1034878"/>
                  <a:pt x="0" y="1297459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7798043" y="2248223"/>
            <a:ext cx="717307" cy="1149178"/>
          </a:xfrm>
          <a:custGeom>
            <a:avLst/>
            <a:gdLst>
              <a:gd name="connsiteX0" fmla="*/ 0 w 717307"/>
              <a:gd name="connsiteY0" fmla="*/ 0 h 1149178"/>
              <a:gd name="connsiteX1" fmla="*/ 716692 w 717307"/>
              <a:gd name="connsiteY1" fmla="*/ 407773 h 1149178"/>
              <a:gd name="connsiteX2" fmla="*/ 98854 w 717307"/>
              <a:gd name="connsiteY2" fmla="*/ 1149178 h 1149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307" h="1149178">
                <a:moveTo>
                  <a:pt x="0" y="0"/>
                </a:moveTo>
                <a:cubicBezTo>
                  <a:pt x="350108" y="108121"/>
                  <a:pt x="700216" y="216243"/>
                  <a:pt x="716692" y="407773"/>
                </a:cubicBezTo>
                <a:cubicBezTo>
                  <a:pt x="733168" y="599303"/>
                  <a:pt x="416011" y="874240"/>
                  <a:pt x="98854" y="1149178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7822756" y="3113992"/>
            <a:ext cx="659032" cy="1111312"/>
          </a:xfrm>
          <a:custGeom>
            <a:avLst/>
            <a:gdLst>
              <a:gd name="connsiteX0" fmla="*/ 0 w 717307"/>
              <a:gd name="connsiteY0" fmla="*/ 0 h 1149178"/>
              <a:gd name="connsiteX1" fmla="*/ 716692 w 717307"/>
              <a:gd name="connsiteY1" fmla="*/ 407773 h 1149178"/>
              <a:gd name="connsiteX2" fmla="*/ 98854 w 717307"/>
              <a:gd name="connsiteY2" fmla="*/ 1149178 h 1149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307" h="1149178">
                <a:moveTo>
                  <a:pt x="0" y="0"/>
                </a:moveTo>
                <a:cubicBezTo>
                  <a:pt x="350108" y="108121"/>
                  <a:pt x="700216" y="216243"/>
                  <a:pt x="716692" y="407773"/>
                </a:cubicBezTo>
                <a:cubicBezTo>
                  <a:pt x="733168" y="599303"/>
                  <a:pt x="416011" y="874240"/>
                  <a:pt x="98854" y="1149178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7829971" y="3871481"/>
            <a:ext cx="659032" cy="918819"/>
          </a:xfrm>
          <a:custGeom>
            <a:avLst/>
            <a:gdLst>
              <a:gd name="connsiteX0" fmla="*/ 0 w 717307"/>
              <a:gd name="connsiteY0" fmla="*/ 0 h 1149178"/>
              <a:gd name="connsiteX1" fmla="*/ 716692 w 717307"/>
              <a:gd name="connsiteY1" fmla="*/ 407773 h 1149178"/>
              <a:gd name="connsiteX2" fmla="*/ 98854 w 717307"/>
              <a:gd name="connsiteY2" fmla="*/ 1149178 h 1149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307" h="1149178">
                <a:moveTo>
                  <a:pt x="0" y="0"/>
                </a:moveTo>
                <a:cubicBezTo>
                  <a:pt x="350108" y="108121"/>
                  <a:pt x="700216" y="216243"/>
                  <a:pt x="716692" y="407773"/>
                </a:cubicBezTo>
                <a:cubicBezTo>
                  <a:pt x="733168" y="599303"/>
                  <a:pt x="416011" y="874240"/>
                  <a:pt x="98854" y="1149178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7798043" y="4585032"/>
            <a:ext cx="659032" cy="696019"/>
          </a:xfrm>
          <a:custGeom>
            <a:avLst/>
            <a:gdLst>
              <a:gd name="connsiteX0" fmla="*/ 0 w 717307"/>
              <a:gd name="connsiteY0" fmla="*/ 0 h 1149178"/>
              <a:gd name="connsiteX1" fmla="*/ 716692 w 717307"/>
              <a:gd name="connsiteY1" fmla="*/ 407773 h 1149178"/>
              <a:gd name="connsiteX2" fmla="*/ 98854 w 717307"/>
              <a:gd name="connsiteY2" fmla="*/ 1149178 h 1149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307" h="1149178">
                <a:moveTo>
                  <a:pt x="0" y="0"/>
                </a:moveTo>
                <a:cubicBezTo>
                  <a:pt x="350108" y="108121"/>
                  <a:pt x="700216" y="216243"/>
                  <a:pt x="716692" y="407773"/>
                </a:cubicBezTo>
                <a:cubicBezTo>
                  <a:pt x="733168" y="599303"/>
                  <a:pt x="416011" y="874240"/>
                  <a:pt x="98854" y="1149178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7802684" y="5113103"/>
            <a:ext cx="659032" cy="637899"/>
          </a:xfrm>
          <a:custGeom>
            <a:avLst/>
            <a:gdLst>
              <a:gd name="connsiteX0" fmla="*/ 0 w 717307"/>
              <a:gd name="connsiteY0" fmla="*/ 0 h 1149178"/>
              <a:gd name="connsiteX1" fmla="*/ 716692 w 717307"/>
              <a:gd name="connsiteY1" fmla="*/ 407773 h 1149178"/>
              <a:gd name="connsiteX2" fmla="*/ 98854 w 717307"/>
              <a:gd name="connsiteY2" fmla="*/ 1149178 h 1149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307" h="1149178">
                <a:moveTo>
                  <a:pt x="0" y="0"/>
                </a:moveTo>
                <a:cubicBezTo>
                  <a:pt x="350108" y="108121"/>
                  <a:pt x="700216" y="216243"/>
                  <a:pt x="716692" y="407773"/>
                </a:cubicBezTo>
                <a:cubicBezTo>
                  <a:pt x="733168" y="599303"/>
                  <a:pt x="416011" y="874240"/>
                  <a:pt x="98854" y="1149178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7758914" y="5587659"/>
            <a:ext cx="659032" cy="637899"/>
          </a:xfrm>
          <a:custGeom>
            <a:avLst/>
            <a:gdLst>
              <a:gd name="connsiteX0" fmla="*/ 0 w 717307"/>
              <a:gd name="connsiteY0" fmla="*/ 0 h 1149178"/>
              <a:gd name="connsiteX1" fmla="*/ 716692 w 717307"/>
              <a:gd name="connsiteY1" fmla="*/ 407773 h 1149178"/>
              <a:gd name="connsiteX2" fmla="*/ 98854 w 717307"/>
              <a:gd name="connsiteY2" fmla="*/ 1149178 h 1149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307" h="1149178">
                <a:moveTo>
                  <a:pt x="0" y="0"/>
                </a:moveTo>
                <a:cubicBezTo>
                  <a:pt x="350108" y="108121"/>
                  <a:pt x="700216" y="216243"/>
                  <a:pt x="716692" y="407773"/>
                </a:cubicBezTo>
                <a:cubicBezTo>
                  <a:pt x="733168" y="599303"/>
                  <a:pt x="416011" y="874240"/>
                  <a:pt x="98854" y="1149178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983" y="1616989"/>
            <a:ext cx="2677399" cy="2677399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 rot="21436367">
            <a:off x="1248334" y="2123147"/>
            <a:ext cx="24466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halkboard" charset="0"/>
                <a:ea typeface="Chalkboard" charset="0"/>
                <a:cs typeface="Chalkboard" charset="0"/>
              </a:rPr>
              <a:t>Collapse repeated nodes and don’t do the same work twice!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4082" y="1690689"/>
            <a:ext cx="2677399" cy="267739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 rot="21436367">
            <a:off x="4369433" y="2196847"/>
            <a:ext cx="24466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halkboard" charset="0"/>
                <a:ea typeface="Chalkboard" charset="0"/>
                <a:cs typeface="Chalkboard" charset="0"/>
              </a:rPr>
              <a:t>But otherwise treat it like the same old recursive algorithm.</a:t>
            </a: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121411" y="4585032"/>
            <a:ext cx="6739460" cy="213660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define a global list F = [0,1,None, None, </a:t>
            </a:r>
            <a:r>
              <a:rPr lang="mr-IN" sz="1600" dirty="0">
                <a:latin typeface="Courier" charset="0"/>
                <a:ea typeface="Courier" charset="0"/>
                <a:cs typeface="Courier" charset="0"/>
              </a:rPr>
              <a:t>…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, None]</a:t>
            </a:r>
          </a:p>
          <a:p>
            <a:r>
              <a:rPr lang="en-US" sz="1600" b="1" dirty="0" err="1">
                <a:latin typeface="Courier" charset="0"/>
                <a:ea typeface="Courier" charset="0"/>
                <a:cs typeface="Courier" charset="0"/>
              </a:rPr>
              <a:t>def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 Fibonacci(n):</a:t>
            </a:r>
          </a:p>
          <a:p>
            <a:pPr lvl="1"/>
            <a:r>
              <a:rPr lang="en-US" sz="1600" b="1" dirty="0">
                <a:latin typeface="Courier" charset="0"/>
                <a:ea typeface="Courier" charset="0"/>
                <a:cs typeface="Courier" charset="0"/>
              </a:rPr>
              <a:t>if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 F[n] != None:</a:t>
            </a:r>
          </a:p>
          <a:p>
            <a:pPr lvl="2"/>
            <a:r>
              <a:rPr lang="en-US" sz="1600" b="1" dirty="0">
                <a:latin typeface="Courier" charset="0"/>
                <a:ea typeface="Courier" charset="0"/>
                <a:cs typeface="Courier" charset="0"/>
              </a:rPr>
              <a:t>return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 F[n]    </a:t>
            </a:r>
          </a:p>
          <a:p>
            <a:pPr lvl="1"/>
            <a:r>
              <a:rPr lang="en-US" sz="1600" b="1" dirty="0">
                <a:latin typeface="Courier" charset="0"/>
                <a:ea typeface="Courier" charset="0"/>
                <a:cs typeface="Courier" charset="0"/>
              </a:rPr>
              <a:t>else:</a:t>
            </a:r>
          </a:p>
          <a:p>
            <a:pPr lvl="2"/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F[n] = Fibonacci(n-1) + Fibonacci(n-2)</a:t>
            </a:r>
          </a:p>
          <a:p>
            <a:pPr lvl="1"/>
            <a:r>
              <a:rPr lang="en-US" sz="1600" b="1" dirty="0">
                <a:latin typeface="Courier" charset="0"/>
                <a:ea typeface="Courier" charset="0"/>
                <a:cs typeface="Courier" charset="0"/>
              </a:rPr>
              <a:t>return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 F[n]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029C44-8721-0C45-A3CC-89B3D8CE7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15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have we learned?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F6E6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Dynamic programming:</a:t>
            </a:r>
          </a:p>
          <a:p>
            <a:pPr lvl="1"/>
            <a:r>
              <a:rPr lang="en-US" dirty="0"/>
              <a:t>Paradigm in algorithm design.</a:t>
            </a:r>
          </a:p>
          <a:p>
            <a:pPr lvl="1"/>
            <a:r>
              <a:rPr lang="en-US" dirty="0"/>
              <a:t>Uses </a:t>
            </a:r>
            <a:r>
              <a:rPr lang="en-US" b="1" dirty="0">
                <a:solidFill>
                  <a:schemeClr val="accent4"/>
                </a:solidFill>
              </a:rPr>
              <a:t>optimal substructure</a:t>
            </a:r>
          </a:p>
          <a:p>
            <a:pPr lvl="1"/>
            <a:r>
              <a:rPr lang="en-US" dirty="0"/>
              <a:t>Uses </a:t>
            </a:r>
            <a:r>
              <a:rPr lang="en-US" b="1" dirty="0">
                <a:solidFill>
                  <a:schemeClr val="accent4"/>
                </a:solidFill>
              </a:rPr>
              <a:t>overlapping </a:t>
            </a:r>
            <a:r>
              <a:rPr lang="en-US" b="1" dirty="0" err="1">
                <a:solidFill>
                  <a:schemeClr val="accent4"/>
                </a:solidFill>
              </a:rPr>
              <a:t>subproblems</a:t>
            </a:r>
            <a:endParaRPr lang="en-US" dirty="0">
              <a:solidFill>
                <a:schemeClr val="accent4"/>
              </a:solidFill>
            </a:endParaRPr>
          </a:p>
          <a:p>
            <a:pPr lvl="1"/>
            <a:r>
              <a:rPr lang="en-US" dirty="0"/>
              <a:t>Can be implemented </a:t>
            </a:r>
            <a:r>
              <a:rPr lang="en-US" b="1" dirty="0">
                <a:solidFill>
                  <a:schemeClr val="accent4"/>
                </a:solidFill>
              </a:rPr>
              <a:t>bottom-up</a:t>
            </a:r>
            <a:r>
              <a:rPr lang="en-US" dirty="0"/>
              <a:t> or </a:t>
            </a:r>
            <a:r>
              <a:rPr lang="en-US" b="1" dirty="0">
                <a:solidFill>
                  <a:schemeClr val="accent4"/>
                </a:solidFill>
              </a:rPr>
              <a:t>top-down</a:t>
            </a:r>
            <a:r>
              <a:rPr lang="en-US" dirty="0">
                <a:solidFill>
                  <a:schemeClr val="accent4"/>
                </a:solidFill>
              </a:rPr>
              <a:t>.</a:t>
            </a:r>
          </a:p>
          <a:p>
            <a:pPr lvl="1"/>
            <a:r>
              <a:rPr lang="en-US" dirty="0"/>
              <a:t>It’s a fancy name for a pretty common-sense idea: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227" y="4300151"/>
            <a:ext cx="2243166" cy="22431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1436367">
            <a:off x="3607676" y="4703997"/>
            <a:ext cx="20346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halkboard" charset="0"/>
                <a:ea typeface="Chalkboard" charset="0"/>
                <a:cs typeface="Chalkboard" charset="0"/>
              </a:rPr>
              <a:t>Don’t duplicate </a:t>
            </a:r>
            <a:r>
              <a:rPr lang="en-US" sz="2400">
                <a:latin typeface="Chalkboard" charset="0"/>
                <a:ea typeface="Chalkboard" charset="0"/>
                <a:cs typeface="Chalkboard" charset="0"/>
              </a:rPr>
              <a:t>work if you don’t have to!</a:t>
            </a:r>
            <a:endParaRPr lang="en-US" sz="2400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A496E3-774A-1543-865D-8AECE6509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8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“</a:t>
            </a:r>
            <a:r>
              <a:rPr lang="en-US" b="1" i="1" dirty="0">
                <a:solidFill>
                  <a:srgbClr val="CF6E6C"/>
                </a:solidFill>
              </a:rPr>
              <a:t>dynamic programming</a:t>
            </a:r>
            <a:r>
              <a:rPr lang="en-US" dirty="0"/>
              <a:t>”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354712" cy="4351338"/>
          </a:xfrm>
        </p:spPr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Programming</a:t>
            </a:r>
            <a:r>
              <a:rPr lang="en-US" dirty="0"/>
              <a:t> refers to finding the optimal “program.” </a:t>
            </a:r>
          </a:p>
          <a:p>
            <a:pPr lvl="1"/>
            <a:r>
              <a:rPr lang="en-US" dirty="0"/>
              <a:t>as in, a shortest route is a </a:t>
            </a:r>
            <a:r>
              <a:rPr lang="en-US" i="1" dirty="0"/>
              <a:t>plan</a:t>
            </a:r>
            <a:r>
              <a:rPr lang="en-US" dirty="0"/>
              <a:t> aka a </a:t>
            </a:r>
            <a:r>
              <a:rPr lang="en-US" i="1" dirty="0"/>
              <a:t>program</a:t>
            </a:r>
            <a:r>
              <a:rPr lang="en-US" dirty="0"/>
              <a:t>.</a:t>
            </a:r>
          </a:p>
          <a:p>
            <a:r>
              <a:rPr lang="en-US" dirty="0">
                <a:solidFill>
                  <a:schemeClr val="accent4"/>
                </a:solidFill>
              </a:rPr>
              <a:t>Dynamic</a:t>
            </a:r>
            <a:r>
              <a:rPr lang="en-US" dirty="0"/>
              <a:t> refers to the fact that it’s multi-stage.</a:t>
            </a:r>
          </a:p>
          <a:p>
            <a:r>
              <a:rPr lang="en-US" dirty="0">
                <a:solidFill>
                  <a:schemeClr val="accent4"/>
                </a:solidFill>
              </a:rPr>
              <a:t>But also it’s just a fancy-sounding name.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59490">
            <a:off x="123314" y="4220513"/>
            <a:ext cx="3569473" cy="21589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76785">
            <a:off x="6214300" y="4098151"/>
            <a:ext cx="2844683" cy="19220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4390" y="4210866"/>
            <a:ext cx="2983232" cy="198882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02443" y="6355511"/>
            <a:ext cx="5350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Manipulating computer code in an action movie?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F80F3D-547B-1B40-8D28-FC5985E2A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46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“</a:t>
            </a:r>
            <a:r>
              <a:rPr lang="en-US" b="1" i="1" dirty="0">
                <a:solidFill>
                  <a:srgbClr val="CF6E6C"/>
                </a:solidFill>
              </a:rPr>
              <a:t>dynamic programming</a:t>
            </a:r>
            <a:r>
              <a:rPr lang="en-US" dirty="0"/>
              <a:t>”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772883"/>
          </a:xfrm>
        </p:spPr>
        <p:txBody>
          <a:bodyPr>
            <a:normAutofit/>
          </a:bodyPr>
          <a:lstStyle/>
          <a:p>
            <a:r>
              <a:rPr lang="en-US" dirty="0"/>
              <a:t>Richard Bellman invented the name in the 1950’s.</a:t>
            </a:r>
          </a:p>
          <a:p>
            <a:r>
              <a:rPr lang="en-US" dirty="0"/>
              <a:t>At the time, he was working for the RAND Corporation, which was basically working for the Air Force, and government projects needed flashy names to get funded.</a:t>
            </a:r>
          </a:p>
          <a:p>
            <a:r>
              <a:rPr lang="en-US" dirty="0"/>
              <a:t>From Bellman’s autobiography:</a:t>
            </a:r>
          </a:p>
          <a:p>
            <a:pPr lvl="1"/>
            <a:r>
              <a:rPr lang="en-US" dirty="0">
                <a:solidFill>
                  <a:schemeClr val="accent4"/>
                </a:solidFill>
                <a:latin typeface="Bell MT" charset="0"/>
                <a:ea typeface="Bell MT" charset="0"/>
                <a:cs typeface="Bell MT" charset="0"/>
              </a:rPr>
              <a:t>“It’s impossible to use the word, dynamic, in the pejorative sense</a:t>
            </a:r>
            <a:r>
              <a:rPr lang="mr-IN" dirty="0">
                <a:solidFill>
                  <a:schemeClr val="accent4"/>
                </a:solidFill>
                <a:latin typeface="Bell MT" charset="0"/>
                <a:ea typeface="Bell MT" charset="0"/>
                <a:cs typeface="Bell MT" charset="0"/>
              </a:rPr>
              <a:t>…</a:t>
            </a:r>
            <a:r>
              <a:rPr lang="en-US" dirty="0">
                <a:solidFill>
                  <a:schemeClr val="accent4"/>
                </a:solidFill>
                <a:latin typeface="Bell MT" charset="0"/>
                <a:ea typeface="Bell MT" charset="0"/>
                <a:cs typeface="Bell MT" charset="0"/>
              </a:rPr>
              <a:t>I thought dynamic programming was a good name.  It was something not even a Congressman could object to.”</a:t>
            </a:r>
          </a:p>
          <a:p>
            <a:endParaRPr lang="en-US" dirty="0">
              <a:solidFill>
                <a:schemeClr val="accent4"/>
              </a:solidFill>
              <a:ea typeface="Bell MT" charset="0"/>
              <a:cs typeface="Bell MT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6C9864-C301-6942-B573-4A3E41033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35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Floyd-</a:t>
            </a:r>
            <a:r>
              <a:rPr lang="en-US" dirty="0" err="1"/>
              <a:t>Warshall</a:t>
            </a:r>
            <a:r>
              <a:rPr lang="en-US" dirty="0"/>
              <a:t> Algorithm</a:t>
            </a:r>
            <a:br>
              <a:rPr lang="en-US" dirty="0"/>
            </a:br>
            <a:r>
              <a:rPr lang="en-US" sz="3200" dirty="0"/>
              <a:t>Another example of DP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292928" cy="4351338"/>
          </a:xfrm>
        </p:spPr>
        <p:txBody>
          <a:bodyPr>
            <a:normAutofit/>
          </a:bodyPr>
          <a:lstStyle/>
          <a:p>
            <a:r>
              <a:rPr lang="en-US" dirty="0"/>
              <a:t>This is an algorithm for </a:t>
            </a:r>
            <a:r>
              <a:rPr lang="en-US" b="1" dirty="0"/>
              <a:t>All-Pairs Shortest Paths </a:t>
            </a:r>
            <a:r>
              <a:rPr lang="en-US" dirty="0"/>
              <a:t>(APSP)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That is, I want to know the shortest path from u to v for </a:t>
            </a:r>
            <a:r>
              <a:rPr lang="en-US" b="1" dirty="0">
                <a:solidFill>
                  <a:schemeClr val="accent4"/>
                </a:solidFill>
              </a:rPr>
              <a:t>ALL pairs </a:t>
            </a:r>
            <a:r>
              <a:rPr lang="en-US" dirty="0" err="1">
                <a:solidFill>
                  <a:schemeClr val="accent4"/>
                </a:solidFill>
              </a:rPr>
              <a:t>u,v</a:t>
            </a:r>
            <a:r>
              <a:rPr lang="en-US" dirty="0">
                <a:solidFill>
                  <a:schemeClr val="accent4"/>
                </a:solidFill>
              </a:rPr>
              <a:t> of vertices in the graph.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Not just from a special single source s.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013325" y="4085891"/>
            <a:ext cx="3819582" cy="2617648"/>
            <a:chOff x="4695768" y="3523242"/>
            <a:chExt cx="3819582" cy="2617648"/>
          </a:xfrm>
        </p:grpSpPr>
        <p:sp>
          <p:nvSpPr>
            <p:cNvPr id="6" name="Oval 5"/>
            <p:cNvSpPr/>
            <p:nvPr/>
          </p:nvSpPr>
          <p:spPr>
            <a:xfrm>
              <a:off x="4695768" y="5366971"/>
              <a:ext cx="605481" cy="60548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t</a:t>
              </a:r>
            </a:p>
          </p:txBody>
        </p:sp>
        <p:cxnSp>
          <p:nvCxnSpPr>
            <p:cNvPr id="7" name="Straight Arrow Connector 6"/>
            <p:cNvCxnSpPr>
              <a:stCxn id="14" idx="2"/>
              <a:endCxn id="9" idx="6"/>
            </p:cNvCxnSpPr>
            <p:nvPr/>
          </p:nvCxnSpPr>
          <p:spPr>
            <a:xfrm flipH="1" flipV="1">
              <a:off x="5301249" y="5669712"/>
              <a:ext cx="1702859" cy="168438"/>
            </a:xfrm>
            <a:prstGeom prst="straightConnector1">
              <a:avLst/>
            </a:prstGeom>
            <a:ln w="44450">
              <a:solidFill>
                <a:schemeClr val="accent4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5849124" y="5753931"/>
              <a:ext cx="4984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-2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5884391" y="3523242"/>
              <a:ext cx="605481" cy="60548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7909869" y="4128723"/>
              <a:ext cx="605481" cy="60548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u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7004108" y="5535409"/>
              <a:ext cx="605481" cy="60548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v</a:t>
              </a:r>
            </a:p>
          </p:txBody>
        </p:sp>
        <p:cxnSp>
          <p:nvCxnSpPr>
            <p:cNvPr id="12" name="Straight Arrow Connector 11"/>
            <p:cNvCxnSpPr>
              <a:stCxn id="12" idx="4"/>
              <a:endCxn id="14" idx="1"/>
            </p:cNvCxnSpPr>
            <p:nvPr/>
          </p:nvCxnSpPr>
          <p:spPr>
            <a:xfrm>
              <a:off x="6187132" y="4128723"/>
              <a:ext cx="905647" cy="1495357"/>
            </a:xfrm>
            <a:prstGeom prst="straightConnector1">
              <a:avLst/>
            </a:prstGeom>
            <a:ln w="44450">
              <a:solidFill>
                <a:schemeClr val="accent4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12" idx="6"/>
              <a:endCxn id="13" idx="1"/>
            </p:cNvCxnSpPr>
            <p:nvPr/>
          </p:nvCxnSpPr>
          <p:spPr>
            <a:xfrm>
              <a:off x="6489872" y="3825983"/>
              <a:ext cx="1508668" cy="391411"/>
            </a:xfrm>
            <a:prstGeom prst="straightConnector1">
              <a:avLst/>
            </a:prstGeom>
            <a:ln w="44450">
              <a:solidFill>
                <a:schemeClr val="accent4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13" idx="4"/>
              <a:endCxn id="14" idx="7"/>
            </p:cNvCxnSpPr>
            <p:nvPr/>
          </p:nvCxnSpPr>
          <p:spPr>
            <a:xfrm flipH="1">
              <a:off x="7520918" y="4734204"/>
              <a:ext cx="691692" cy="889876"/>
            </a:xfrm>
            <a:prstGeom prst="straightConnector1">
              <a:avLst/>
            </a:prstGeom>
            <a:ln w="44450">
              <a:solidFill>
                <a:schemeClr val="accent4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13" idx="2"/>
              <a:endCxn id="12" idx="5"/>
            </p:cNvCxnSpPr>
            <p:nvPr/>
          </p:nvCxnSpPr>
          <p:spPr>
            <a:xfrm flipH="1" flipV="1">
              <a:off x="6401201" y="4040052"/>
              <a:ext cx="1508668" cy="391412"/>
            </a:xfrm>
            <a:prstGeom prst="straightConnector1">
              <a:avLst/>
            </a:prstGeom>
            <a:ln w="44450">
              <a:solidFill>
                <a:schemeClr val="accent4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6301960" y="4788014"/>
              <a:ext cx="4984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accent5"/>
                  </a:solidFill>
                </a:rPr>
                <a:t>5</a:t>
              </a:r>
              <a:endParaRPr lang="en-US" dirty="0">
                <a:solidFill>
                  <a:schemeClr val="accent5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232421" y="3652356"/>
              <a:ext cx="4984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accent5"/>
                  </a:solidFill>
                </a:rPr>
                <a:t>2</a:t>
              </a:r>
              <a:endParaRPr lang="en-US" dirty="0">
                <a:solidFill>
                  <a:schemeClr val="accent5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919051" y="5086251"/>
              <a:ext cx="4984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accent5"/>
                  </a:solidFill>
                </a:rPr>
                <a:t>2</a:t>
              </a:r>
              <a:endParaRPr lang="en-US" dirty="0">
                <a:solidFill>
                  <a:schemeClr val="accent5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111143" y="4300057"/>
              <a:ext cx="4984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le 2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15799840"/>
                  </p:ext>
                </p:extLst>
              </p:nvPr>
            </p:nvGraphicFramePr>
            <p:xfrm>
              <a:off x="718843" y="4215005"/>
              <a:ext cx="3237085" cy="2381930"/>
            </p:xfrm>
            <a:graphic>
              <a:graphicData uri="http://schemas.openxmlformats.org/drawingml/2006/table">
                <a:tbl>
                  <a:tblPr firstRow="1" firstCol="1" bandRow="1">
                    <a:tableStyleId>{93296810-A885-4BE3-A3E7-6D5BEEA58F35}</a:tableStyleId>
                  </a:tblPr>
                  <a:tblGrid>
                    <a:gridCol w="64741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4741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4741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4741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47417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476386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763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763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763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763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le 2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15799840"/>
                  </p:ext>
                </p:extLst>
              </p:nvPr>
            </p:nvGraphicFramePr>
            <p:xfrm>
              <a:off x="718843" y="4215005"/>
              <a:ext cx="3237085" cy="2381930"/>
            </p:xfrm>
            <a:graphic>
              <a:graphicData uri="http://schemas.openxmlformats.org/drawingml/2006/table">
                <a:tbl>
                  <a:tblPr firstRow="1" firstCol="1" bandRow="1">
                    <a:tableStyleId>{93296810-A885-4BE3-A3E7-6D5BEEA58F35}</a:tableStyleId>
                  </a:tblPr>
                  <a:tblGrid>
                    <a:gridCol w="647417"/>
                    <a:gridCol w="647417"/>
                    <a:gridCol w="647417"/>
                    <a:gridCol w="647417"/>
                    <a:gridCol w="647417"/>
                  </a:tblGrid>
                  <a:tr h="476386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u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v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4763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4763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u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4763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v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000" t="-303797" r="-302804" b="-1012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1887" t="-303797" r="-205660" b="-1012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-2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4763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000" t="-408974" r="-302804" b="-25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1887" t="-408974" r="-205660" b="-25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99065" t="-408974" r="-103738" b="-25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25" name="TextBox 24"/>
          <p:cNvSpPr txBox="1"/>
          <p:nvPr/>
        </p:nvSpPr>
        <p:spPr>
          <a:xfrm rot="16200000">
            <a:off x="-61924" y="4219353"/>
            <a:ext cx="11862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Source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18842" y="3932845"/>
            <a:ext cx="1500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Destination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7C1118-A977-9945-AE8A-C23AC3BC9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874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5" grpId="0"/>
      <p:bldP spid="2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8292928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This is an algorithm for </a:t>
                </a:r>
                <a:r>
                  <a:rPr lang="en-US" b="1" dirty="0"/>
                  <a:t>All-Pairs Shortest Paths (</a:t>
                </a:r>
                <a:r>
                  <a:rPr lang="en-US" dirty="0"/>
                  <a:t>APSP)</a:t>
                </a:r>
              </a:p>
              <a:p>
                <a:pPr lvl="1"/>
                <a:r>
                  <a:rPr lang="en-US" dirty="0">
                    <a:solidFill>
                      <a:schemeClr val="accent4"/>
                    </a:solidFill>
                  </a:rPr>
                  <a:t>That is, I want to know the shortest path from u to v for </a:t>
                </a:r>
                <a:r>
                  <a:rPr lang="en-US" b="1" dirty="0">
                    <a:solidFill>
                      <a:schemeClr val="accent4"/>
                    </a:solidFill>
                  </a:rPr>
                  <a:t>ALL pairs </a:t>
                </a:r>
                <a:r>
                  <a:rPr lang="en-US" dirty="0" err="1">
                    <a:solidFill>
                      <a:schemeClr val="accent4"/>
                    </a:solidFill>
                  </a:rPr>
                  <a:t>u,v</a:t>
                </a:r>
                <a:r>
                  <a:rPr lang="en-US" dirty="0">
                    <a:solidFill>
                      <a:schemeClr val="accent4"/>
                    </a:solidFill>
                  </a:rPr>
                  <a:t> of vertices in the graph.</a:t>
                </a:r>
              </a:p>
              <a:p>
                <a:pPr lvl="1"/>
                <a:r>
                  <a:rPr lang="en-US" dirty="0">
                    <a:solidFill>
                      <a:schemeClr val="accent4"/>
                    </a:solidFill>
                  </a:rPr>
                  <a:t>Not just from a special single source s.</a:t>
                </a:r>
              </a:p>
              <a:p>
                <a:r>
                  <a:rPr lang="en-US" dirty="0"/>
                  <a:t>Naïve solution </a:t>
                </a:r>
                <a:r>
                  <a:rPr lang="en-US" sz="2400" dirty="0">
                    <a:solidFill>
                      <a:schemeClr val="bg2">
                        <a:lumMod val="50000"/>
                      </a:schemeClr>
                    </a:solidFill>
                  </a:rPr>
                  <a:t>(if we want to handle negative edge weights):</a:t>
                </a:r>
              </a:p>
              <a:p>
                <a:pPr lvl="1"/>
                <a:r>
                  <a:rPr lang="en-US" dirty="0">
                    <a:solidFill>
                      <a:srgbClr val="CF6E6C"/>
                    </a:solidFill>
                  </a:rPr>
                  <a:t>For all s in G:</a:t>
                </a:r>
              </a:p>
              <a:p>
                <a:pPr lvl="2"/>
                <a:r>
                  <a:rPr lang="en-US" sz="2400" dirty="0">
                    <a:solidFill>
                      <a:srgbClr val="CF6E6C"/>
                    </a:solidFill>
                  </a:rPr>
                  <a:t>Run Bellman-Ford on G starting at s.</a:t>
                </a:r>
                <a:endParaRPr lang="en-US" dirty="0">
                  <a:solidFill>
                    <a:srgbClr val="CF6E6C"/>
                  </a:solidFill>
                </a:endParaRPr>
              </a:p>
              <a:p>
                <a:pPr lvl="1"/>
                <a:endParaRPr lang="en-US" dirty="0">
                  <a:solidFill>
                    <a:schemeClr val="accent4"/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accent4"/>
                    </a:solidFill>
                  </a:rPr>
                  <a:t>Time O(n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charset="0"/>
                      </a:rPr>
                      <m:t>⋅</m:t>
                    </m:r>
                  </m:oMath>
                </a14:m>
                <a:r>
                  <a:rPr lang="en-US" dirty="0">
                    <a:solidFill>
                      <a:schemeClr val="accent4"/>
                    </a:solidFill>
                  </a:rPr>
                  <a:t>nm) = O(n</a:t>
                </a:r>
                <a:r>
                  <a:rPr lang="en-US" baseline="30000" dirty="0">
                    <a:solidFill>
                      <a:schemeClr val="accent4"/>
                    </a:solidFill>
                  </a:rPr>
                  <a:t>2</a:t>
                </a:r>
                <a:r>
                  <a:rPr lang="en-US" dirty="0">
                    <a:solidFill>
                      <a:schemeClr val="accent4"/>
                    </a:solidFill>
                  </a:rPr>
                  <a:t>m), </a:t>
                </a:r>
              </a:p>
              <a:p>
                <a:pPr lvl="2"/>
                <a:r>
                  <a:rPr lang="en-US" dirty="0">
                    <a:solidFill>
                      <a:schemeClr val="accent4"/>
                    </a:solidFill>
                  </a:rPr>
                  <a:t>may be as bad as n</a:t>
                </a:r>
                <a:r>
                  <a:rPr lang="en-US" baseline="30000" dirty="0">
                    <a:solidFill>
                      <a:schemeClr val="accent4"/>
                    </a:solidFill>
                  </a:rPr>
                  <a:t>4</a:t>
                </a:r>
                <a:r>
                  <a:rPr lang="en-US" dirty="0">
                    <a:solidFill>
                      <a:schemeClr val="accent4"/>
                    </a:solidFill>
                  </a:rPr>
                  <a:t> if m=n</a:t>
                </a:r>
                <a:r>
                  <a:rPr lang="en-US" baseline="30000" dirty="0">
                    <a:solidFill>
                      <a:schemeClr val="accent4"/>
                    </a:solidFill>
                  </a:rPr>
                  <a:t>2</a:t>
                </a:r>
                <a:endParaRPr lang="en-US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8292928" cy="4351338"/>
              </a:xfrm>
              <a:blipFill>
                <a:blip r:embed="rId2"/>
                <a:stretch>
                  <a:fillRect l="-1378" t="-2632" r="-10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 rot="21020892">
            <a:off x="5263979" y="5586947"/>
            <a:ext cx="4289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F6E6C"/>
                </a:solidFill>
              </a:rPr>
              <a:t>Can we do better?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28650" y="40120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Floyd-</a:t>
            </a:r>
            <a:r>
              <a:rPr lang="en-US" dirty="0" err="1"/>
              <a:t>Warshall</a:t>
            </a:r>
            <a:r>
              <a:rPr lang="en-US" dirty="0"/>
              <a:t> Algorithm</a:t>
            </a:r>
            <a:br>
              <a:rPr lang="en-US" dirty="0"/>
            </a:br>
            <a:r>
              <a:rPr lang="en-US" sz="3200" dirty="0"/>
              <a:t>Another example of DP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DA23C9-3C87-4443-9A9E-FCE5952A3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82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8601847" cy="4351338"/>
          </a:xfrm>
        </p:spPr>
        <p:txBody>
          <a:bodyPr/>
          <a:lstStyle/>
          <a:p>
            <a:r>
              <a:rPr lang="en-US" dirty="0"/>
              <a:t>Dijkstra’s algorithm!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Solves the single-source shortest path problem in weighted graphs.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4940136" y="3789865"/>
            <a:ext cx="3575214" cy="2790076"/>
            <a:chOff x="2351897" y="2919294"/>
            <a:chExt cx="5004485" cy="3689020"/>
          </a:xfrm>
        </p:grpSpPr>
        <p:sp>
          <p:nvSpPr>
            <p:cNvPr id="4" name="Oval 3"/>
            <p:cNvSpPr/>
            <p:nvPr/>
          </p:nvSpPr>
          <p:spPr>
            <a:xfrm>
              <a:off x="5128048" y="2919294"/>
              <a:ext cx="605481" cy="60548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u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6750901" y="4331849"/>
              <a:ext cx="605481" cy="60548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v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2351897" y="4937330"/>
              <a:ext cx="605481" cy="60548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4522567" y="4331849"/>
              <a:ext cx="605481" cy="60548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4959172" y="6002833"/>
              <a:ext cx="605481" cy="60548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t</a:t>
              </a:r>
            </a:p>
          </p:txBody>
        </p:sp>
        <p:cxnSp>
          <p:nvCxnSpPr>
            <p:cNvPr id="9" name="Straight Arrow Connector 8"/>
            <p:cNvCxnSpPr>
              <a:stCxn id="6" idx="6"/>
              <a:endCxn id="7" idx="2"/>
            </p:cNvCxnSpPr>
            <p:nvPr/>
          </p:nvCxnSpPr>
          <p:spPr>
            <a:xfrm flipV="1">
              <a:off x="3731734" y="3222035"/>
              <a:ext cx="1396314" cy="240958"/>
            </a:xfrm>
            <a:prstGeom prst="straightConnector1">
              <a:avLst/>
            </a:prstGeom>
            <a:ln w="44450">
              <a:solidFill>
                <a:schemeClr val="accent4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6" idx="5"/>
              <a:endCxn id="10" idx="1"/>
            </p:cNvCxnSpPr>
            <p:nvPr/>
          </p:nvCxnSpPr>
          <p:spPr>
            <a:xfrm>
              <a:off x="3643063" y="3677062"/>
              <a:ext cx="968175" cy="743458"/>
            </a:xfrm>
            <a:prstGeom prst="straightConnector1">
              <a:avLst/>
            </a:prstGeom>
            <a:ln w="44450">
              <a:solidFill>
                <a:schemeClr val="accent4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endCxn id="8" idx="3"/>
            </p:cNvCxnSpPr>
            <p:nvPr/>
          </p:nvCxnSpPr>
          <p:spPr>
            <a:xfrm>
              <a:off x="5128048" y="4634589"/>
              <a:ext cx="1711524" cy="214070"/>
            </a:xfrm>
            <a:prstGeom prst="straightConnector1">
              <a:avLst/>
            </a:prstGeom>
            <a:ln w="44450">
              <a:solidFill>
                <a:schemeClr val="accent4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7" idx="4"/>
              <a:endCxn id="8" idx="2"/>
            </p:cNvCxnSpPr>
            <p:nvPr/>
          </p:nvCxnSpPr>
          <p:spPr>
            <a:xfrm>
              <a:off x="5430789" y="3524775"/>
              <a:ext cx="1320112" cy="1109815"/>
            </a:xfrm>
            <a:prstGeom prst="straightConnector1">
              <a:avLst/>
            </a:prstGeom>
            <a:ln w="44450">
              <a:solidFill>
                <a:schemeClr val="accent4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8" idx="0"/>
              <a:endCxn id="7" idx="6"/>
            </p:cNvCxnSpPr>
            <p:nvPr/>
          </p:nvCxnSpPr>
          <p:spPr>
            <a:xfrm flipH="1" flipV="1">
              <a:off x="5733529" y="3222035"/>
              <a:ext cx="1320113" cy="1109814"/>
            </a:xfrm>
            <a:prstGeom prst="straightConnector1">
              <a:avLst/>
            </a:prstGeom>
            <a:ln w="44450">
              <a:solidFill>
                <a:schemeClr val="accent4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8" idx="4"/>
              <a:endCxn id="11" idx="7"/>
            </p:cNvCxnSpPr>
            <p:nvPr/>
          </p:nvCxnSpPr>
          <p:spPr>
            <a:xfrm flipH="1">
              <a:off x="5475982" y="4937330"/>
              <a:ext cx="1577660" cy="1154174"/>
            </a:xfrm>
            <a:prstGeom prst="straightConnector1">
              <a:avLst/>
            </a:prstGeom>
            <a:ln w="44450">
              <a:solidFill>
                <a:schemeClr val="accent4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10" idx="4"/>
              <a:endCxn id="11" idx="0"/>
            </p:cNvCxnSpPr>
            <p:nvPr/>
          </p:nvCxnSpPr>
          <p:spPr>
            <a:xfrm>
              <a:off x="4825308" y="4937330"/>
              <a:ext cx="436605" cy="1065503"/>
            </a:xfrm>
            <a:prstGeom prst="straightConnector1">
              <a:avLst/>
            </a:prstGeom>
            <a:ln w="44450">
              <a:solidFill>
                <a:schemeClr val="accent4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11" idx="2"/>
              <a:endCxn id="9" idx="5"/>
            </p:cNvCxnSpPr>
            <p:nvPr/>
          </p:nvCxnSpPr>
          <p:spPr>
            <a:xfrm flipH="1" flipV="1">
              <a:off x="2868707" y="5454140"/>
              <a:ext cx="2090465" cy="851434"/>
            </a:xfrm>
            <a:prstGeom prst="straightConnector1">
              <a:avLst/>
            </a:prstGeom>
            <a:ln w="44450">
              <a:solidFill>
                <a:schemeClr val="accent4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9" idx="7"/>
              <a:endCxn id="6" idx="3"/>
            </p:cNvCxnSpPr>
            <p:nvPr/>
          </p:nvCxnSpPr>
          <p:spPr>
            <a:xfrm flipV="1">
              <a:off x="2868707" y="3677062"/>
              <a:ext cx="346217" cy="1348939"/>
            </a:xfrm>
            <a:prstGeom prst="straightConnector1">
              <a:avLst/>
            </a:prstGeom>
            <a:ln w="44450">
              <a:solidFill>
                <a:schemeClr val="accent4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4331237" y="3329406"/>
              <a:ext cx="4984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3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295362" y="3377061"/>
              <a:ext cx="1056647" cy="488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32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046139" y="3804664"/>
              <a:ext cx="747669" cy="488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5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008010" y="5165446"/>
              <a:ext cx="4984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2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467573" y="4663993"/>
              <a:ext cx="980588" cy="488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13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561211" y="5976444"/>
              <a:ext cx="792480" cy="488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16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692631" y="4144831"/>
              <a:ext cx="4984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accent5"/>
                  </a:solidFill>
                </a:rPr>
                <a:t>1</a:t>
              </a:r>
              <a:endParaRPr lang="en-US" dirty="0">
                <a:solidFill>
                  <a:schemeClr val="accent5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138222" y="3720413"/>
              <a:ext cx="4984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accent5"/>
                  </a:solidFill>
                </a:rPr>
                <a:t>1</a:t>
              </a:r>
              <a:endParaRPr lang="en-US" dirty="0">
                <a:solidFill>
                  <a:schemeClr val="accent5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066206" y="5154967"/>
              <a:ext cx="4984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21</a:t>
              </a:r>
            </a:p>
          </p:txBody>
        </p:sp>
        <p:sp>
          <p:nvSpPr>
            <p:cNvPr id="30" name="Oval 29"/>
            <p:cNvSpPr/>
            <p:nvPr/>
          </p:nvSpPr>
          <p:spPr>
            <a:xfrm>
              <a:off x="3126253" y="3160252"/>
              <a:ext cx="605481" cy="60548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s</a:t>
              </a:r>
            </a:p>
          </p:txBody>
        </p:sp>
      </p:grp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A6A64E07-C0CC-ED44-BF4E-76C5EA0A5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17975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89068"/>
            <a:ext cx="7886700" cy="1254727"/>
          </a:xfrm>
        </p:spPr>
        <p:txBody>
          <a:bodyPr>
            <a:normAutofit/>
          </a:bodyPr>
          <a:lstStyle/>
          <a:p>
            <a:r>
              <a:rPr lang="en-US" dirty="0"/>
              <a:t>Optimal substructure</a:t>
            </a:r>
          </a:p>
        </p:txBody>
      </p:sp>
      <p:sp>
        <p:nvSpPr>
          <p:cNvPr id="5" name="Oval 4"/>
          <p:cNvSpPr/>
          <p:nvPr/>
        </p:nvSpPr>
        <p:spPr>
          <a:xfrm>
            <a:off x="5453449" y="4979773"/>
            <a:ext cx="700216" cy="7146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k-1</a:t>
            </a:r>
          </a:p>
        </p:txBody>
      </p:sp>
      <p:sp>
        <p:nvSpPr>
          <p:cNvPr id="14" name="Oval 13"/>
          <p:cNvSpPr/>
          <p:nvPr/>
        </p:nvSpPr>
        <p:spPr>
          <a:xfrm>
            <a:off x="4897395" y="3778851"/>
            <a:ext cx="700216" cy="7146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" name="Oval 14"/>
          <p:cNvSpPr/>
          <p:nvPr/>
        </p:nvSpPr>
        <p:spPr>
          <a:xfrm>
            <a:off x="3836773" y="4938580"/>
            <a:ext cx="700216" cy="7146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r-IN" dirty="0">
                <a:solidFill>
                  <a:schemeClr val="tx1"/>
                </a:solidFill>
              </a:rPr>
              <a:t>…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3566984" y="3718352"/>
            <a:ext cx="700216" cy="7146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7" name="Oval 16"/>
          <p:cNvSpPr/>
          <p:nvPr/>
        </p:nvSpPr>
        <p:spPr>
          <a:xfrm>
            <a:off x="2426044" y="4400035"/>
            <a:ext cx="700216" cy="7146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8" name="Oval 17"/>
          <p:cNvSpPr/>
          <p:nvPr/>
        </p:nvSpPr>
        <p:spPr>
          <a:xfrm>
            <a:off x="3836773" y="2224603"/>
            <a:ext cx="700216" cy="7146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19" name="Oval 18"/>
          <p:cNvSpPr/>
          <p:nvPr/>
        </p:nvSpPr>
        <p:spPr>
          <a:xfrm>
            <a:off x="7080421" y="2515374"/>
            <a:ext cx="778475" cy="6973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k+1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762001" y="3718352"/>
            <a:ext cx="778475" cy="6973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</a:t>
            </a:r>
          </a:p>
        </p:txBody>
      </p:sp>
      <p:sp>
        <p:nvSpPr>
          <p:cNvPr id="21" name="Oval 20"/>
          <p:cNvSpPr/>
          <p:nvPr/>
        </p:nvSpPr>
        <p:spPr>
          <a:xfrm>
            <a:off x="7589108" y="4037443"/>
            <a:ext cx="778475" cy="6973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v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1023551" y="5413419"/>
            <a:ext cx="778475" cy="6973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70140" y="186394"/>
            <a:ext cx="2837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Label the vertices 1,2,</a:t>
            </a:r>
            <a:r>
              <a:rPr lang="mr-IN" dirty="0"/>
              <a:t>…</a:t>
            </a:r>
            <a:r>
              <a:rPr lang="en-US" dirty="0"/>
              <a:t>,n</a:t>
            </a:r>
          </a:p>
        </p:txBody>
      </p:sp>
      <p:cxnSp>
        <p:nvCxnSpPr>
          <p:cNvPr id="27" name="Straight Arrow Connector 26"/>
          <p:cNvCxnSpPr>
            <a:stCxn id="20" idx="5"/>
            <a:endCxn id="17" idx="2"/>
          </p:cNvCxnSpPr>
          <p:nvPr/>
        </p:nvCxnSpPr>
        <p:spPr>
          <a:xfrm>
            <a:off x="1426471" y="4313606"/>
            <a:ext cx="999573" cy="443746"/>
          </a:xfrm>
          <a:prstGeom prst="straightConnector1">
            <a:avLst/>
          </a:prstGeom>
          <a:ln w="31750"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7" idx="6"/>
            <a:endCxn id="16" idx="3"/>
          </p:cNvCxnSpPr>
          <p:nvPr/>
        </p:nvCxnSpPr>
        <p:spPr>
          <a:xfrm flipV="1">
            <a:off x="3126260" y="4328329"/>
            <a:ext cx="543268" cy="429023"/>
          </a:xfrm>
          <a:prstGeom prst="straightConnector1">
            <a:avLst/>
          </a:prstGeom>
          <a:ln w="31750"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6" idx="5"/>
            <a:endCxn id="5" idx="1"/>
          </p:cNvCxnSpPr>
          <p:nvPr/>
        </p:nvCxnSpPr>
        <p:spPr>
          <a:xfrm>
            <a:off x="4164656" y="4328329"/>
            <a:ext cx="1391337" cy="756100"/>
          </a:xfrm>
          <a:prstGeom prst="straightConnector1">
            <a:avLst/>
          </a:prstGeom>
          <a:ln w="31750"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5" idx="7"/>
            <a:endCxn id="21" idx="2"/>
          </p:cNvCxnSpPr>
          <p:nvPr/>
        </p:nvCxnSpPr>
        <p:spPr>
          <a:xfrm flipV="1">
            <a:off x="6051121" y="4386135"/>
            <a:ext cx="1537987" cy="698294"/>
          </a:xfrm>
          <a:prstGeom prst="straightConnector1">
            <a:avLst/>
          </a:prstGeom>
          <a:ln w="31750"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5C41B5C-7D4C-FE49-99A3-4BE2223B6A78}"/>
              </a:ext>
            </a:extLst>
          </p:cNvPr>
          <p:cNvCxnSpPr>
            <a:cxnSpLocks/>
            <a:stCxn id="14" idx="1"/>
          </p:cNvCxnSpPr>
          <p:nvPr/>
        </p:nvCxnSpPr>
        <p:spPr>
          <a:xfrm flipH="1" flipV="1">
            <a:off x="4267200" y="2939236"/>
            <a:ext cx="732739" cy="944271"/>
          </a:xfrm>
          <a:prstGeom prst="straightConnector1">
            <a:avLst/>
          </a:prstGeom>
          <a:ln w="31750"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E47C716-9A75-C648-8786-D9421CC3A58A}"/>
              </a:ext>
            </a:extLst>
          </p:cNvPr>
          <p:cNvCxnSpPr>
            <a:cxnSpLocks/>
            <a:stCxn id="18" idx="2"/>
            <a:endCxn id="20" idx="7"/>
          </p:cNvCxnSpPr>
          <p:nvPr/>
        </p:nvCxnSpPr>
        <p:spPr>
          <a:xfrm flipH="1">
            <a:off x="1426471" y="2581920"/>
            <a:ext cx="2410302" cy="1238562"/>
          </a:xfrm>
          <a:prstGeom prst="straightConnector1">
            <a:avLst/>
          </a:prstGeom>
          <a:ln w="31750"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2209ACB-C87D-1942-B7F1-CBB1DF9AADF1}"/>
              </a:ext>
            </a:extLst>
          </p:cNvPr>
          <p:cNvCxnSpPr>
            <a:cxnSpLocks/>
            <a:stCxn id="18" idx="6"/>
            <a:endCxn id="19" idx="2"/>
          </p:cNvCxnSpPr>
          <p:nvPr/>
        </p:nvCxnSpPr>
        <p:spPr>
          <a:xfrm>
            <a:off x="4536989" y="2581920"/>
            <a:ext cx="2543432" cy="282146"/>
          </a:xfrm>
          <a:prstGeom prst="straightConnector1">
            <a:avLst/>
          </a:prstGeom>
          <a:ln w="31750"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25B5834-AA60-6C4A-9AD1-8486485D1BFE}"/>
              </a:ext>
            </a:extLst>
          </p:cNvPr>
          <p:cNvCxnSpPr>
            <a:cxnSpLocks/>
            <a:stCxn id="22" idx="7"/>
            <a:endCxn id="17" idx="3"/>
          </p:cNvCxnSpPr>
          <p:nvPr/>
        </p:nvCxnSpPr>
        <p:spPr>
          <a:xfrm flipV="1">
            <a:off x="1688021" y="5010012"/>
            <a:ext cx="840567" cy="505537"/>
          </a:xfrm>
          <a:prstGeom prst="straightConnector1">
            <a:avLst/>
          </a:prstGeom>
          <a:ln w="31750"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5858AABD-AC0B-7A40-9107-7F278FC5E548}"/>
              </a:ext>
            </a:extLst>
          </p:cNvPr>
          <p:cNvCxnSpPr>
            <a:cxnSpLocks/>
            <a:stCxn id="19" idx="4"/>
          </p:cNvCxnSpPr>
          <p:nvPr/>
        </p:nvCxnSpPr>
        <p:spPr>
          <a:xfrm>
            <a:off x="7469659" y="3212758"/>
            <a:ext cx="389237" cy="862910"/>
          </a:xfrm>
          <a:prstGeom prst="straightConnector1">
            <a:avLst/>
          </a:prstGeom>
          <a:ln w="31750"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E9130DD7-011E-7147-971A-4FA30A70CDD6}"/>
              </a:ext>
            </a:extLst>
          </p:cNvPr>
          <p:cNvCxnSpPr>
            <a:cxnSpLocks/>
            <a:stCxn id="19" idx="3"/>
            <a:endCxn id="14" idx="7"/>
          </p:cNvCxnSpPr>
          <p:nvPr/>
        </p:nvCxnSpPr>
        <p:spPr>
          <a:xfrm flipH="1">
            <a:off x="5495067" y="3110628"/>
            <a:ext cx="1699359" cy="772879"/>
          </a:xfrm>
          <a:prstGeom prst="straightConnector1">
            <a:avLst/>
          </a:prstGeom>
          <a:ln w="31750"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ED08B20-B54D-1044-903D-A90869FC86D3}"/>
              </a:ext>
            </a:extLst>
          </p:cNvPr>
          <p:cNvCxnSpPr>
            <a:cxnSpLocks/>
            <a:endCxn id="14" idx="6"/>
          </p:cNvCxnSpPr>
          <p:nvPr/>
        </p:nvCxnSpPr>
        <p:spPr>
          <a:xfrm flipH="1" flipV="1">
            <a:off x="5597611" y="4136168"/>
            <a:ext cx="1991498" cy="57808"/>
          </a:xfrm>
          <a:prstGeom prst="straightConnector1">
            <a:avLst/>
          </a:prstGeom>
          <a:ln w="31750"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5BDA854A-AA35-3A42-ACDA-356E3F6C6ABA}"/>
              </a:ext>
            </a:extLst>
          </p:cNvPr>
          <p:cNvCxnSpPr>
            <a:cxnSpLocks/>
            <a:stCxn id="16" idx="1"/>
            <a:endCxn id="20" idx="6"/>
          </p:cNvCxnSpPr>
          <p:nvPr/>
        </p:nvCxnSpPr>
        <p:spPr>
          <a:xfrm flipH="1">
            <a:off x="1540476" y="3823008"/>
            <a:ext cx="2129052" cy="244036"/>
          </a:xfrm>
          <a:prstGeom prst="straightConnector1">
            <a:avLst/>
          </a:prstGeom>
          <a:ln w="31750"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036021AE-3192-DB47-BC39-5481A591103E}"/>
              </a:ext>
            </a:extLst>
          </p:cNvPr>
          <p:cNvCxnSpPr>
            <a:cxnSpLocks/>
            <a:stCxn id="16" idx="0"/>
            <a:endCxn id="18" idx="4"/>
          </p:cNvCxnSpPr>
          <p:nvPr/>
        </p:nvCxnSpPr>
        <p:spPr>
          <a:xfrm flipV="1">
            <a:off x="3917092" y="2939236"/>
            <a:ext cx="269789" cy="779116"/>
          </a:xfrm>
          <a:prstGeom prst="straightConnector1">
            <a:avLst/>
          </a:prstGeom>
          <a:ln w="31750"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0846CDB7-7AC4-E24E-9FC5-06BA180CEEE1}"/>
              </a:ext>
            </a:extLst>
          </p:cNvPr>
          <p:cNvCxnSpPr>
            <a:cxnSpLocks/>
            <a:stCxn id="22" idx="5"/>
            <a:endCxn id="5" idx="3"/>
          </p:cNvCxnSpPr>
          <p:nvPr/>
        </p:nvCxnSpPr>
        <p:spPr>
          <a:xfrm flipV="1">
            <a:off x="1688021" y="5589750"/>
            <a:ext cx="3867972" cy="418923"/>
          </a:xfrm>
          <a:prstGeom prst="straightConnector1">
            <a:avLst/>
          </a:prstGeom>
          <a:ln w="31750"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Slide Number Placeholder 55">
            <a:extLst>
              <a:ext uri="{FF2B5EF4-FFF2-40B4-BE49-F238E27FC236}">
                <a16:creationId xmlns:a16="http://schemas.microsoft.com/office/drawing/2014/main" id="{30BADC36-995B-8243-9B16-DC5F14AFD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48614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89068"/>
            <a:ext cx="7886700" cy="1254727"/>
          </a:xfrm>
        </p:spPr>
        <p:txBody>
          <a:bodyPr>
            <a:normAutofit/>
          </a:bodyPr>
          <a:lstStyle/>
          <a:p>
            <a:r>
              <a:rPr lang="en-US" dirty="0"/>
              <a:t>Optimal substructure</a:t>
            </a:r>
          </a:p>
        </p:txBody>
      </p:sp>
      <p:sp>
        <p:nvSpPr>
          <p:cNvPr id="4" name="Oval 3"/>
          <p:cNvSpPr/>
          <p:nvPr/>
        </p:nvSpPr>
        <p:spPr>
          <a:xfrm>
            <a:off x="2236573" y="3212757"/>
            <a:ext cx="4411362" cy="308919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49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453449" y="4979773"/>
            <a:ext cx="700216" cy="7146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k-1</a:t>
            </a:r>
          </a:p>
        </p:txBody>
      </p:sp>
      <p:sp>
        <p:nvSpPr>
          <p:cNvPr id="14" name="Oval 13"/>
          <p:cNvSpPr/>
          <p:nvPr/>
        </p:nvSpPr>
        <p:spPr>
          <a:xfrm>
            <a:off x="4897395" y="3778851"/>
            <a:ext cx="700216" cy="7146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" name="Oval 14"/>
          <p:cNvSpPr/>
          <p:nvPr/>
        </p:nvSpPr>
        <p:spPr>
          <a:xfrm>
            <a:off x="3836773" y="4938580"/>
            <a:ext cx="700216" cy="7146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r-IN" dirty="0">
                <a:solidFill>
                  <a:schemeClr val="tx1"/>
                </a:solidFill>
              </a:rPr>
              <a:t>…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3566984" y="3718352"/>
            <a:ext cx="700216" cy="7146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7" name="Oval 16"/>
          <p:cNvSpPr/>
          <p:nvPr/>
        </p:nvSpPr>
        <p:spPr>
          <a:xfrm>
            <a:off x="2426044" y="4400035"/>
            <a:ext cx="700216" cy="7146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8" name="Oval 17"/>
          <p:cNvSpPr/>
          <p:nvPr/>
        </p:nvSpPr>
        <p:spPr>
          <a:xfrm>
            <a:off x="3836773" y="2224603"/>
            <a:ext cx="700216" cy="7146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19" name="Oval 18"/>
          <p:cNvSpPr/>
          <p:nvPr/>
        </p:nvSpPr>
        <p:spPr>
          <a:xfrm>
            <a:off x="7080421" y="2515374"/>
            <a:ext cx="778475" cy="6973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k+1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762001" y="3718352"/>
            <a:ext cx="778475" cy="6973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</a:t>
            </a:r>
          </a:p>
        </p:txBody>
      </p:sp>
      <p:sp>
        <p:nvSpPr>
          <p:cNvPr id="21" name="Oval 20"/>
          <p:cNvSpPr/>
          <p:nvPr/>
        </p:nvSpPr>
        <p:spPr>
          <a:xfrm>
            <a:off x="7589108" y="4037443"/>
            <a:ext cx="778475" cy="6973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v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1023551" y="5413419"/>
            <a:ext cx="778475" cy="6973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70140" y="186394"/>
            <a:ext cx="28379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Label the vertices 1,2,</a:t>
            </a:r>
            <a:r>
              <a:rPr lang="mr-IN" dirty="0"/>
              <a:t>…</a:t>
            </a:r>
            <a:r>
              <a:rPr lang="en-US" dirty="0"/>
              <a:t>,n</a:t>
            </a:r>
          </a:p>
          <a:p>
            <a:pPr algn="ctr"/>
            <a:r>
              <a:rPr lang="en-US" sz="1600" dirty="0">
                <a:solidFill>
                  <a:srgbClr val="7030A0"/>
                </a:solidFill>
              </a:rPr>
              <a:t>(We omit some edges in the picture below – meant to be a cartoon, not an example).</a:t>
            </a:r>
          </a:p>
        </p:txBody>
      </p:sp>
      <p:cxnSp>
        <p:nvCxnSpPr>
          <p:cNvPr id="27" name="Straight Arrow Connector 26"/>
          <p:cNvCxnSpPr>
            <a:stCxn id="20" idx="5"/>
            <a:endCxn id="17" idx="2"/>
          </p:cNvCxnSpPr>
          <p:nvPr/>
        </p:nvCxnSpPr>
        <p:spPr>
          <a:xfrm>
            <a:off x="1426471" y="4313606"/>
            <a:ext cx="999573" cy="443746"/>
          </a:xfrm>
          <a:prstGeom prst="straightConnector1">
            <a:avLst/>
          </a:prstGeom>
          <a:ln w="31750">
            <a:solidFill>
              <a:srgbClr val="FF6625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7" idx="6"/>
            <a:endCxn id="16" idx="3"/>
          </p:cNvCxnSpPr>
          <p:nvPr/>
        </p:nvCxnSpPr>
        <p:spPr>
          <a:xfrm flipV="1">
            <a:off x="3126260" y="4328329"/>
            <a:ext cx="543268" cy="429023"/>
          </a:xfrm>
          <a:prstGeom prst="straightConnector1">
            <a:avLst/>
          </a:prstGeom>
          <a:ln w="31750">
            <a:solidFill>
              <a:srgbClr val="FF6625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6" idx="5"/>
            <a:endCxn id="5" idx="1"/>
          </p:cNvCxnSpPr>
          <p:nvPr/>
        </p:nvCxnSpPr>
        <p:spPr>
          <a:xfrm>
            <a:off x="4164656" y="4328329"/>
            <a:ext cx="1391337" cy="756100"/>
          </a:xfrm>
          <a:prstGeom prst="straightConnector1">
            <a:avLst/>
          </a:prstGeom>
          <a:ln w="31750">
            <a:solidFill>
              <a:srgbClr val="FF6625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5" idx="7"/>
            <a:endCxn id="21" idx="2"/>
          </p:cNvCxnSpPr>
          <p:nvPr/>
        </p:nvCxnSpPr>
        <p:spPr>
          <a:xfrm flipV="1">
            <a:off x="6051121" y="4386135"/>
            <a:ext cx="1537987" cy="698294"/>
          </a:xfrm>
          <a:prstGeom prst="straightConnector1">
            <a:avLst/>
          </a:prstGeom>
          <a:ln w="31750">
            <a:solidFill>
              <a:srgbClr val="FF6625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46902" y="2486370"/>
            <a:ext cx="2990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Let D</a:t>
            </a:r>
            <a:r>
              <a:rPr lang="en-US" baseline="30000" dirty="0"/>
              <a:t>(k-1)</a:t>
            </a:r>
            <a:r>
              <a:rPr lang="en-US" dirty="0"/>
              <a:t>[</a:t>
            </a:r>
            <a:r>
              <a:rPr lang="en-US" dirty="0" err="1"/>
              <a:t>u,v</a:t>
            </a:r>
            <a:r>
              <a:rPr lang="en-US" dirty="0"/>
              <a:t>] be the solution to Sub-problem(k-1). 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7395" y="1190012"/>
            <a:ext cx="2073749" cy="2073749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 rot="21436367">
            <a:off x="4969323" y="1565142"/>
            <a:ext cx="1951016" cy="159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halkboard" charset="0"/>
                <a:ea typeface="Chalkboard" charset="0"/>
                <a:cs typeface="Chalkboard" charset="0"/>
              </a:rPr>
              <a:t>Our DP algorithm will fill in the </a:t>
            </a:r>
          </a:p>
          <a:p>
            <a:pPr algn="ctr"/>
            <a:r>
              <a:rPr lang="en-US" sz="1600" dirty="0">
                <a:latin typeface="Chalkboard" charset="0"/>
                <a:ea typeface="Chalkboard" charset="0"/>
                <a:cs typeface="Chalkboard" charset="0"/>
              </a:rPr>
              <a:t>n-by-n arrays </a:t>
            </a:r>
          </a:p>
          <a:p>
            <a:pPr algn="ctr"/>
            <a:r>
              <a:rPr lang="en-US" sz="1600" dirty="0">
                <a:latin typeface="Chalkboard" charset="0"/>
                <a:ea typeface="Chalkboard" charset="0"/>
                <a:cs typeface="Chalkboard" charset="0"/>
              </a:rPr>
              <a:t>D</a:t>
            </a:r>
            <a:r>
              <a:rPr lang="en-US" sz="1600" baseline="30000" dirty="0">
                <a:latin typeface="Chalkboard" charset="0"/>
                <a:ea typeface="Chalkboard" charset="0"/>
                <a:cs typeface="Chalkboard" charset="0"/>
              </a:rPr>
              <a:t>(0)</a:t>
            </a:r>
            <a:r>
              <a:rPr lang="en-US" sz="1600" dirty="0">
                <a:latin typeface="Chalkboard" charset="0"/>
                <a:ea typeface="Chalkboard" charset="0"/>
                <a:cs typeface="Chalkboard" charset="0"/>
              </a:rPr>
              <a:t>, D</a:t>
            </a:r>
            <a:r>
              <a:rPr lang="en-US" sz="1600" baseline="30000" dirty="0">
                <a:latin typeface="Chalkboard" charset="0"/>
                <a:ea typeface="Chalkboard" charset="0"/>
                <a:cs typeface="Chalkboard" charset="0"/>
              </a:rPr>
              <a:t>(1)</a:t>
            </a:r>
            <a:r>
              <a:rPr lang="en-US" sz="1600" dirty="0">
                <a:latin typeface="Chalkboard" charset="0"/>
                <a:ea typeface="Chalkboard" charset="0"/>
                <a:cs typeface="Chalkboard" charset="0"/>
              </a:rPr>
              <a:t>, </a:t>
            </a:r>
            <a:r>
              <a:rPr lang="mr-IN" sz="1600" dirty="0">
                <a:latin typeface="Chalkboard" charset="0"/>
                <a:ea typeface="Chalkboard" charset="0"/>
                <a:cs typeface="Chalkboard" charset="0"/>
              </a:rPr>
              <a:t>…</a:t>
            </a:r>
            <a:r>
              <a:rPr lang="en-US" sz="1600" dirty="0">
                <a:latin typeface="Chalkboard" charset="0"/>
                <a:ea typeface="Chalkboard" charset="0"/>
                <a:cs typeface="Chalkboard" charset="0"/>
              </a:rPr>
              <a:t>, D</a:t>
            </a:r>
            <a:r>
              <a:rPr lang="en-US" sz="1600" baseline="30000" dirty="0">
                <a:latin typeface="Chalkboard" charset="0"/>
                <a:ea typeface="Chalkboard" charset="0"/>
                <a:cs typeface="Chalkboard" charset="0"/>
              </a:rPr>
              <a:t>(n)</a:t>
            </a:r>
            <a:r>
              <a:rPr lang="en-US" sz="1600" dirty="0">
                <a:latin typeface="Chalkboard" charset="0"/>
                <a:ea typeface="Chalkboard" charset="0"/>
                <a:cs typeface="Chalkboard" charset="0"/>
              </a:rPr>
              <a:t> iteratively and then we’ll be done.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635373" y="4961123"/>
            <a:ext cx="22589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FF6625"/>
                </a:solidFill>
              </a:rPr>
              <a:t>This is the shortest path from u to v through the blue set.  It has cost D</a:t>
            </a:r>
            <a:r>
              <a:rPr lang="en-US" baseline="30000" dirty="0">
                <a:solidFill>
                  <a:srgbClr val="FF6625"/>
                </a:solidFill>
              </a:rPr>
              <a:t>(k-1)</a:t>
            </a:r>
            <a:r>
              <a:rPr lang="en-US" dirty="0">
                <a:solidFill>
                  <a:srgbClr val="FF6625"/>
                </a:solidFill>
              </a:rPr>
              <a:t>[</a:t>
            </a:r>
            <a:r>
              <a:rPr lang="en-US" dirty="0" err="1">
                <a:solidFill>
                  <a:srgbClr val="FF6625"/>
                </a:solidFill>
              </a:rPr>
              <a:t>u,v</a:t>
            </a:r>
            <a:r>
              <a:rPr lang="en-US" dirty="0">
                <a:solidFill>
                  <a:srgbClr val="FF6625"/>
                </a:solidFill>
              </a:rPr>
              <a:t>]</a:t>
            </a:r>
          </a:p>
        </p:txBody>
      </p:sp>
      <p:sp>
        <p:nvSpPr>
          <p:cNvPr id="42" name="TextBox 41"/>
          <p:cNvSpPr txBox="1"/>
          <p:nvPr/>
        </p:nvSpPr>
        <p:spPr>
          <a:xfrm rot="593209">
            <a:off x="2899504" y="5796910"/>
            <a:ext cx="3274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Vertices 1, </a:t>
            </a:r>
            <a:r>
              <a:rPr lang="mr-IN" dirty="0">
                <a:solidFill>
                  <a:schemeClr val="accent4"/>
                </a:solidFill>
              </a:rPr>
              <a:t>…</a:t>
            </a:r>
            <a:r>
              <a:rPr lang="en-US" dirty="0">
                <a:solidFill>
                  <a:schemeClr val="accent4"/>
                </a:solidFill>
              </a:rPr>
              <a:t>, k-1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57198" y="1152177"/>
            <a:ext cx="44752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Sub-problem(k-1)</a:t>
            </a:r>
            <a:r>
              <a:rPr lang="en-US" dirty="0">
                <a:solidFill>
                  <a:schemeClr val="accent4"/>
                </a:solidFill>
              </a:rPr>
              <a:t>: </a:t>
            </a:r>
          </a:p>
          <a:p>
            <a:r>
              <a:rPr lang="en-US" dirty="0">
                <a:solidFill>
                  <a:schemeClr val="accent4"/>
                </a:solidFill>
              </a:rPr>
              <a:t>For all pairs, </a:t>
            </a:r>
            <a:r>
              <a:rPr lang="en-US" dirty="0" err="1">
                <a:solidFill>
                  <a:schemeClr val="accent4"/>
                </a:solidFill>
              </a:rPr>
              <a:t>u,v</a:t>
            </a:r>
            <a:r>
              <a:rPr lang="en-US" dirty="0">
                <a:solidFill>
                  <a:schemeClr val="accent4"/>
                </a:solidFill>
              </a:rPr>
              <a:t>, find the cost of the  shortest path from u to v, so that all the internal vertices on that path are in {1,</a:t>
            </a:r>
            <a:r>
              <a:rPr lang="mr-IN" dirty="0">
                <a:solidFill>
                  <a:schemeClr val="accent4"/>
                </a:solidFill>
              </a:rPr>
              <a:t>…</a:t>
            </a:r>
            <a:r>
              <a:rPr lang="en-US" dirty="0">
                <a:solidFill>
                  <a:schemeClr val="accent4"/>
                </a:solidFill>
              </a:rPr>
              <a:t>,k-1}.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5E5223-7F58-E94A-B6F1-B1E3EEA7F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39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7" grpId="0"/>
      <p:bldP spid="40" grpId="0"/>
      <p:bldP spid="41" grpId="0"/>
      <p:bldP spid="42" grpId="0"/>
      <p:bldP spid="4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89068"/>
            <a:ext cx="7886700" cy="1254727"/>
          </a:xfrm>
        </p:spPr>
        <p:txBody>
          <a:bodyPr>
            <a:normAutofit/>
          </a:bodyPr>
          <a:lstStyle/>
          <a:p>
            <a:r>
              <a:rPr lang="en-US" dirty="0"/>
              <a:t>Optimal substructure</a:t>
            </a:r>
          </a:p>
        </p:txBody>
      </p:sp>
      <p:sp>
        <p:nvSpPr>
          <p:cNvPr id="4" name="Oval 3"/>
          <p:cNvSpPr/>
          <p:nvPr/>
        </p:nvSpPr>
        <p:spPr>
          <a:xfrm>
            <a:off x="2236573" y="3212757"/>
            <a:ext cx="4411362" cy="308919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49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453449" y="4979773"/>
            <a:ext cx="700216" cy="7146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k-1</a:t>
            </a:r>
          </a:p>
        </p:txBody>
      </p:sp>
      <p:sp>
        <p:nvSpPr>
          <p:cNvPr id="14" name="Oval 13"/>
          <p:cNvSpPr/>
          <p:nvPr/>
        </p:nvSpPr>
        <p:spPr>
          <a:xfrm>
            <a:off x="4897395" y="3778851"/>
            <a:ext cx="700216" cy="7146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" name="Oval 14"/>
          <p:cNvSpPr/>
          <p:nvPr/>
        </p:nvSpPr>
        <p:spPr>
          <a:xfrm>
            <a:off x="3836773" y="4938580"/>
            <a:ext cx="700216" cy="7146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r-IN" dirty="0">
                <a:solidFill>
                  <a:schemeClr val="tx1"/>
                </a:solidFill>
              </a:rPr>
              <a:t>…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3566984" y="3718352"/>
            <a:ext cx="700216" cy="7146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7" name="Oval 16"/>
          <p:cNvSpPr/>
          <p:nvPr/>
        </p:nvSpPr>
        <p:spPr>
          <a:xfrm>
            <a:off x="2426044" y="4400035"/>
            <a:ext cx="700216" cy="7146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8" name="Oval 17"/>
          <p:cNvSpPr/>
          <p:nvPr/>
        </p:nvSpPr>
        <p:spPr>
          <a:xfrm>
            <a:off x="3836773" y="2224603"/>
            <a:ext cx="700216" cy="7146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19" name="Oval 18"/>
          <p:cNvSpPr/>
          <p:nvPr/>
        </p:nvSpPr>
        <p:spPr>
          <a:xfrm>
            <a:off x="7080421" y="2515374"/>
            <a:ext cx="778475" cy="6973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k+1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762001" y="3718352"/>
            <a:ext cx="778475" cy="6973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</a:t>
            </a:r>
          </a:p>
        </p:txBody>
      </p:sp>
      <p:sp>
        <p:nvSpPr>
          <p:cNvPr id="21" name="Oval 20"/>
          <p:cNvSpPr/>
          <p:nvPr/>
        </p:nvSpPr>
        <p:spPr>
          <a:xfrm>
            <a:off x="7589108" y="4037443"/>
            <a:ext cx="778475" cy="6973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v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1023551" y="5413419"/>
            <a:ext cx="778475" cy="6973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</a:p>
        </p:txBody>
      </p:sp>
      <p:cxnSp>
        <p:nvCxnSpPr>
          <p:cNvPr id="27" name="Straight Arrow Connector 26"/>
          <p:cNvCxnSpPr>
            <a:stCxn id="20" idx="5"/>
            <a:endCxn id="17" idx="2"/>
          </p:cNvCxnSpPr>
          <p:nvPr/>
        </p:nvCxnSpPr>
        <p:spPr>
          <a:xfrm>
            <a:off x="1426471" y="4313606"/>
            <a:ext cx="999573" cy="443746"/>
          </a:xfrm>
          <a:prstGeom prst="straightConnector1">
            <a:avLst/>
          </a:prstGeom>
          <a:ln w="31750">
            <a:solidFill>
              <a:srgbClr val="FF6625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7" idx="6"/>
            <a:endCxn id="16" idx="3"/>
          </p:cNvCxnSpPr>
          <p:nvPr/>
        </p:nvCxnSpPr>
        <p:spPr>
          <a:xfrm flipV="1">
            <a:off x="3126260" y="4328329"/>
            <a:ext cx="543268" cy="429023"/>
          </a:xfrm>
          <a:prstGeom prst="straightConnector1">
            <a:avLst/>
          </a:prstGeom>
          <a:ln w="31750">
            <a:solidFill>
              <a:srgbClr val="FF6625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6" idx="5"/>
            <a:endCxn id="5" idx="1"/>
          </p:cNvCxnSpPr>
          <p:nvPr/>
        </p:nvCxnSpPr>
        <p:spPr>
          <a:xfrm>
            <a:off x="4164656" y="4328329"/>
            <a:ext cx="1391337" cy="756100"/>
          </a:xfrm>
          <a:prstGeom prst="straightConnector1">
            <a:avLst/>
          </a:prstGeom>
          <a:ln w="31750">
            <a:solidFill>
              <a:srgbClr val="FF6625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5" idx="7"/>
            <a:endCxn id="21" idx="2"/>
          </p:cNvCxnSpPr>
          <p:nvPr/>
        </p:nvCxnSpPr>
        <p:spPr>
          <a:xfrm flipV="1">
            <a:off x="6051121" y="4386135"/>
            <a:ext cx="1537987" cy="698294"/>
          </a:xfrm>
          <a:prstGeom prst="straightConnector1">
            <a:avLst/>
          </a:prstGeom>
          <a:ln w="31750">
            <a:solidFill>
              <a:srgbClr val="FF6625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46902" y="2486370"/>
            <a:ext cx="2990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Let D</a:t>
            </a:r>
            <a:r>
              <a:rPr lang="en-US" baseline="30000" dirty="0"/>
              <a:t>(k-1)</a:t>
            </a:r>
            <a:r>
              <a:rPr lang="en-US" dirty="0"/>
              <a:t>[</a:t>
            </a:r>
            <a:r>
              <a:rPr lang="en-US" dirty="0" err="1"/>
              <a:t>u,v</a:t>
            </a:r>
            <a:r>
              <a:rPr lang="en-US" dirty="0"/>
              <a:t>] be the solution to Sub-problem(k-1). 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7395" y="1190012"/>
            <a:ext cx="2073749" cy="2073749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 rot="21436367">
            <a:off x="4969323" y="1565142"/>
            <a:ext cx="1951016" cy="159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halkboard" charset="0"/>
                <a:ea typeface="Chalkboard" charset="0"/>
                <a:cs typeface="Chalkboard" charset="0"/>
              </a:rPr>
              <a:t>Our DP algorithm will fill in the </a:t>
            </a:r>
          </a:p>
          <a:p>
            <a:pPr algn="ctr"/>
            <a:r>
              <a:rPr lang="en-US" sz="1600" dirty="0">
                <a:latin typeface="Chalkboard" charset="0"/>
                <a:ea typeface="Chalkboard" charset="0"/>
                <a:cs typeface="Chalkboard" charset="0"/>
              </a:rPr>
              <a:t>n-by-n arrays </a:t>
            </a:r>
          </a:p>
          <a:p>
            <a:pPr algn="ctr"/>
            <a:r>
              <a:rPr lang="en-US" sz="1600" dirty="0">
                <a:latin typeface="Chalkboard" charset="0"/>
                <a:ea typeface="Chalkboard" charset="0"/>
                <a:cs typeface="Chalkboard" charset="0"/>
              </a:rPr>
              <a:t>D</a:t>
            </a:r>
            <a:r>
              <a:rPr lang="en-US" sz="1600" baseline="30000" dirty="0">
                <a:latin typeface="Chalkboard" charset="0"/>
                <a:ea typeface="Chalkboard" charset="0"/>
                <a:cs typeface="Chalkboard" charset="0"/>
              </a:rPr>
              <a:t>(0)</a:t>
            </a:r>
            <a:r>
              <a:rPr lang="en-US" sz="1600" dirty="0">
                <a:latin typeface="Chalkboard" charset="0"/>
                <a:ea typeface="Chalkboard" charset="0"/>
                <a:cs typeface="Chalkboard" charset="0"/>
              </a:rPr>
              <a:t>, D</a:t>
            </a:r>
            <a:r>
              <a:rPr lang="en-US" sz="1600" baseline="30000" dirty="0">
                <a:latin typeface="Chalkboard" charset="0"/>
                <a:ea typeface="Chalkboard" charset="0"/>
                <a:cs typeface="Chalkboard" charset="0"/>
              </a:rPr>
              <a:t>(1)</a:t>
            </a:r>
            <a:r>
              <a:rPr lang="en-US" sz="1600" dirty="0">
                <a:latin typeface="Chalkboard" charset="0"/>
                <a:ea typeface="Chalkboard" charset="0"/>
                <a:cs typeface="Chalkboard" charset="0"/>
              </a:rPr>
              <a:t>, </a:t>
            </a:r>
            <a:r>
              <a:rPr lang="mr-IN" sz="1600" dirty="0">
                <a:latin typeface="Chalkboard" charset="0"/>
                <a:ea typeface="Chalkboard" charset="0"/>
                <a:cs typeface="Chalkboard" charset="0"/>
              </a:rPr>
              <a:t>…</a:t>
            </a:r>
            <a:r>
              <a:rPr lang="en-US" sz="1600" dirty="0">
                <a:latin typeface="Chalkboard" charset="0"/>
                <a:ea typeface="Chalkboard" charset="0"/>
                <a:cs typeface="Chalkboard" charset="0"/>
              </a:rPr>
              <a:t>, D</a:t>
            </a:r>
            <a:r>
              <a:rPr lang="en-US" sz="1600" baseline="30000" dirty="0">
                <a:latin typeface="Chalkboard" charset="0"/>
                <a:ea typeface="Chalkboard" charset="0"/>
                <a:cs typeface="Chalkboard" charset="0"/>
              </a:rPr>
              <a:t>(n)</a:t>
            </a:r>
            <a:r>
              <a:rPr lang="en-US" sz="1600" dirty="0">
                <a:latin typeface="Chalkboard" charset="0"/>
                <a:ea typeface="Chalkboard" charset="0"/>
                <a:cs typeface="Chalkboard" charset="0"/>
              </a:rPr>
              <a:t> iteratively and then we’ll be done.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635373" y="4961123"/>
            <a:ext cx="22589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FF6625"/>
                </a:solidFill>
              </a:rPr>
              <a:t>This is the shortest path from u to v through the blue set.  It has cost D</a:t>
            </a:r>
            <a:r>
              <a:rPr lang="en-US" baseline="30000" dirty="0">
                <a:solidFill>
                  <a:srgbClr val="FF6625"/>
                </a:solidFill>
              </a:rPr>
              <a:t>(k-1)</a:t>
            </a:r>
            <a:r>
              <a:rPr lang="en-US" dirty="0">
                <a:solidFill>
                  <a:srgbClr val="FF6625"/>
                </a:solidFill>
              </a:rPr>
              <a:t>[</a:t>
            </a:r>
            <a:r>
              <a:rPr lang="en-US" dirty="0" err="1">
                <a:solidFill>
                  <a:srgbClr val="FF6625"/>
                </a:solidFill>
              </a:rPr>
              <a:t>u,v</a:t>
            </a:r>
            <a:r>
              <a:rPr lang="en-US" dirty="0">
                <a:solidFill>
                  <a:srgbClr val="FF6625"/>
                </a:solidFill>
              </a:rPr>
              <a:t>]</a:t>
            </a:r>
          </a:p>
        </p:txBody>
      </p:sp>
      <p:sp>
        <p:nvSpPr>
          <p:cNvPr id="42" name="TextBox 41"/>
          <p:cNvSpPr txBox="1"/>
          <p:nvPr/>
        </p:nvSpPr>
        <p:spPr>
          <a:xfrm rot="593209">
            <a:off x="2899504" y="5796910"/>
            <a:ext cx="3274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Vertices 1, </a:t>
            </a:r>
            <a:r>
              <a:rPr lang="mr-IN" dirty="0">
                <a:solidFill>
                  <a:schemeClr val="accent4"/>
                </a:solidFill>
              </a:rPr>
              <a:t>…</a:t>
            </a:r>
            <a:r>
              <a:rPr lang="en-US" dirty="0">
                <a:solidFill>
                  <a:schemeClr val="accent4"/>
                </a:solidFill>
              </a:rPr>
              <a:t>, k-1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57198" y="1152177"/>
            <a:ext cx="44752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Sub-problem(k-1)</a:t>
            </a:r>
            <a:r>
              <a:rPr lang="en-US" dirty="0">
                <a:solidFill>
                  <a:schemeClr val="accent4"/>
                </a:solidFill>
              </a:rPr>
              <a:t>: </a:t>
            </a:r>
          </a:p>
          <a:p>
            <a:r>
              <a:rPr lang="en-US" dirty="0">
                <a:solidFill>
                  <a:schemeClr val="accent4"/>
                </a:solidFill>
              </a:rPr>
              <a:t>For all pairs, </a:t>
            </a:r>
            <a:r>
              <a:rPr lang="en-US" dirty="0" err="1">
                <a:solidFill>
                  <a:schemeClr val="accent4"/>
                </a:solidFill>
              </a:rPr>
              <a:t>u,v</a:t>
            </a:r>
            <a:r>
              <a:rPr lang="en-US" dirty="0">
                <a:solidFill>
                  <a:schemeClr val="accent4"/>
                </a:solidFill>
              </a:rPr>
              <a:t>, find the cost of the  shortest path from u to v, so that all the internal vertices on that path are in {1,</a:t>
            </a:r>
            <a:r>
              <a:rPr lang="mr-IN" dirty="0">
                <a:solidFill>
                  <a:schemeClr val="accent4"/>
                </a:solidFill>
              </a:rPr>
              <a:t>…</a:t>
            </a:r>
            <a:r>
              <a:rPr lang="en-US" dirty="0">
                <a:solidFill>
                  <a:schemeClr val="accent4"/>
                </a:solidFill>
              </a:rPr>
              <a:t>,k-1}.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23551" y="3207208"/>
            <a:ext cx="7481504" cy="523220"/>
          </a:xfrm>
          <a:prstGeom prst="rect">
            <a:avLst/>
          </a:prstGeom>
          <a:solidFill>
            <a:schemeClr val="bg1"/>
          </a:solidFill>
          <a:ln>
            <a:solidFill>
              <a:srgbClr val="CF6E6C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F6E6C"/>
                </a:solidFill>
              </a:rPr>
              <a:t>Question: How can we find D</a:t>
            </a:r>
            <a:r>
              <a:rPr lang="en-US" sz="2800" b="1" baseline="30000" dirty="0">
                <a:solidFill>
                  <a:srgbClr val="CF6E6C"/>
                </a:solidFill>
              </a:rPr>
              <a:t>(k)</a:t>
            </a:r>
            <a:r>
              <a:rPr lang="en-US" sz="2800" b="1" dirty="0">
                <a:solidFill>
                  <a:srgbClr val="CF6E6C"/>
                </a:solidFill>
              </a:rPr>
              <a:t>[</a:t>
            </a:r>
            <a:r>
              <a:rPr lang="en-US" sz="2800" b="1" dirty="0" err="1">
                <a:solidFill>
                  <a:srgbClr val="CF6E6C"/>
                </a:solidFill>
              </a:rPr>
              <a:t>u,v</a:t>
            </a:r>
            <a:r>
              <a:rPr lang="en-US" sz="2800" b="1" dirty="0">
                <a:solidFill>
                  <a:srgbClr val="CF6E6C"/>
                </a:solidFill>
              </a:rPr>
              <a:t>] using D</a:t>
            </a:r>
            <a:r>
              <a:rPr lang="en-US" sz="2800" b="1" baseline="30000" dirty="0">
                <a:solidFill>
                  <a:srgbClr val="CF6E6C"/>
                </a:solidFill>
              </a:rPr>
              <a:t>(k-1)</a:t>
            </a:r>
            <a:r>
              <a:rPr lang="en-US" sz="2800" b="1" dirty="0">
                <a:solidFill>
                  <a:srgbClr val="CF6E6C"/>
                </a:solidFill>
              </a:rPr>
              <a:t>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830284A-6560-2E45-8418-3C34C92A45BE}"/>
              </a:ext>
            </a:extLst>
          </p:cNvPr>
          <p:cNvSpPr txBox="1"/>
          <p:nvPr/>
        </p:nvSpPr>
        <p:spPr>
          <a:xfrm>
            <a:off x="6170140" y="186394"/>
            <a:ext cx="28379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Label the vertices 1,2,</a:t>
            </a:r>
            <a:r>
              <a:rPr lang="mr-IN" dirty="0"/>
              <a:t>…</a:t>
            </a:r>
            <a:r>
              <a:rPr lang="en-US" dirty="0"/>
              <a:t>,n</a:t>
            </a:r>
          </a:p>
          <a:p>
            <a:pPr algn="ctr"/>
            <a:r>
              <a:rPr lang="en-US" sz="1600" dirty="0">
                <a:solidFill>
                  <a:srgbClr val="7030A0"/>
                </a:solidFill>
              </a:rPr>
              <a:t>(We omit some edges in the picture below – meant to be a cartoon, not an example).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061719-B5BF-2A4B-9907-951D47FAE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54776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4"/>
          <p:cNvSpPr/>
          <p:nvPr/>
        </p:nvSpPr>
        <p:spPr>
          <a:xfrm>
            <a:off x="1901579" y="1927507"/>
            <a:ext cx="4988547" cy="4769869"/>
          </a:xfrm>
          <a:custGeom>
            <a:avLst/>
            <a:gdLst>
              <a:gd name="connsiteX0" fmla="*/ 4956421 w 4988547"/>
              <a:gd name="connsiteY0" fmla="*/ 2088439 h 4769869"/>
              <a:gd name="connsiteX1" fmla="*/ 4845210 w 4988547"/>
              <a:gd name="connsiteY1" fmla="*/ 3410612 h 4769869"/>
              <a:gd name="connsiteX2" fmla="*/ 3807243 w 4988547"/>
              <a:gd name="connsiteY2" fmla="*/ 4572147 h 4769869"/>
              <a:gd name="connsiteX3" fmla="*/ 1261751 w 4988547"/>
              <a:gd name="connsiteY3" fmla="*/ 4633931 h 4769869"/>
              <a:gd name="connsiteX4" fmla="*/ 50789 w 4988547"/>
              <a:gd name="connsiteY4" fmla="*/ 3200547 h 4769869"/>
              <a:gd name="connsiteX5" fmla="*/ 384421 w 4988547"/>
              <a:gd name="connsiteY5" fmla="*/ 1507671 h 4769869"/>
              <a:gd name="connsiteX6" fmla="*/ 1805448 w 4988547"/>
              <a:gd name="connsiteY6" fmla="*/ 136071 h 4769869"/>
              <a:gd name="connsiteX7" fmla="*/ 3004053 w 4988547"/>
              <a:gd name="connsiteY7" fmla="*/ 197855 h 4769869"/>
              <a:gd name="connsiteX8" fmla="*/ 4622789 w 4988547"/>
              <a:gd name="connsiteY8" fmla="*/ 1445888 h 4769869"/>
              <a:gd name="connsiteX9" fmla="*/ 4956421 w 4988547"/>
              <a:gd name="connsiteY9" fmla="*/ 2088439 h 4769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88547" h="4769869">
                <a:moveTo>
                  <a:pt x="4956421" y="2088439"/>
                </a:moveTo>
                <a:cubicBezTo>
                  <a:pt x="4993491" y="2415893"/>
                  <a:pt x="5036740" y="2996661"/>
                  <a:pt x="4845210" y="3410612"/>
                </a:cubicBezTo>
                <a:cubicBezTo>
                  <a:pt x="4653680" y="3824563"/>
                  <a:pt x="4404486" y="4368261"/>
                  <a:pt x="3807243" y="4572147"/>
                </a:cubicBezTo>
                <a:cubicBezTo>
                  <a:pt x="3210000" y="4776033"/>
                  <a:pt x="1887827" y="4862531"/>
                  <a:pt x="1261751" y="4633931"/>
                </a:cubicBezTo>
                <a:cubicBezTo>
                  <a:pt x="635675" y="4405331"/>
                  <a:pt x="197011" y="3721590"/>
                  <a:pt x="50789" y="3200547"/>
                </a:cubicBezTo>
                <a:cubicBezTo>
                  <a:pt x="-95433" y="2679504"/>
                  <a:pt x="91978" y="2018417"/>
                  <a:pt x="384421" y="1507671"/>
                </a:cubicBezTo>
                <a:cubicBezTo>
                  <a:pt x="676864" y="996925"/>
                  <a:pt x="1368843" y="354374"/>
                  <a:pt x="1805448" y="136071"/>
                </a:cubicBezTo>
                <a:cubicBezTo>
                  <a:pt x="2242053" y="-82232"/>
                  <a:pt x="2534496" y="-20448"/>
                  <a:pt x="3004053" y="197855"/>
                </a:cubicBezTo>
                <a:cubicBezTo>
                  <a:pt x="3473610" y="416158"/>
                  <a:pt x="4297394" y="1136969"/>
                  <a:pt x="4622789" y="1445888"/>
                </a:cubicBezTo>
                <a:cubicBezTo>
                  <a:pt x="4948184" y="1754807"/>
                  <a:pt x="4919351" y="1760985"/>
                  <a:pt x="4956421" y="2088439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 rot="1992514">
            <a:off x="4480429" y="3155705"/>
            <a:ext cx="3274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Vertices 1, </a:t>
            </a:r>
            <a:r>
              <a:rPr lang="mr-IN" dirty="0"/>
              <a:t>…</a:t>
            </a:r>
            <a:r>
              <a:rPr lang="en-US" dirty="0"/>
              <a:t>, k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89068"/>
            <a:ext cx="7886700" cy="1254727"/>
          </a:xfrm>
        </p:spPr>
        <p:txBody>
          <a:bodyPr>
            <a:normAutofit fontScale="90000"/>
          </a:bodyPr>
          <a:lstStyle/>
          <a:p>
            <a:r>
              <a:rPr lang="en-US" dirty="0"/>
              <a:t>How can we find D</a:t>
            </a:r>
            <a:r>
              <a:rPr lang="en-US" baseline="30000" dirty="0"/>
              <a:t>(k)</a:t>
            </a:r>
            <a:r>
              <a:rPr lang="en-US" dirty="0"/>
              <a:t>[</a:t>
            </a:r>
            <a:r>
              <a:rPr lang="en-US" dirty="0" err="1"/>
              <a:t>u,v</a:t>
            </a:r>
            <a:r>
              <a:rPr lang="en-US" dirty="0"/>
              <a:t>] using D</a:t>
            </a:r>
            <a:r>
              <a:rPr lang="en-US" baseline="30000" dirty="0"/>
              <a:t>(k-1)</a:t>
            </a:r>
            <a:r>
              <a:rPr lang="en-US" dirty="0"/>
              <a:t>?</a:t>
            </a:r>
          </a:p>
        </p:txBody>
      </p:sp>
      <p:sp>
        <p:nvSpPr>
          <p:cNvPr id="4" name="Oval 3"/>
          <p:cNvSpPr/>
          <p:nvPr/>
        </p:nvSpPr>
        <p:spPr>
          <a:xfrm>
            <a:off x="2236573" y="3212757"/>
            <a:ext cx="4411362" cy="308919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49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453449" y="4979773"/>
            <a:ext cx="700216" cy="7146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k-1</a:t>
            </a:r>
          </a:p>
        </p:txBody>
      </p:sp>
      <p:sp>
        <p:nvSpPr>
          <p:cNvPr id="14" name="Oval 13"/>
          <p:cNvSpPr/>
          <p:nvPr/>
        </p:nvSpPr>
        <p:spPr>
          <a:xfrm>
            <a:off x="4897395" y="3778851"/>
            <a:ext cx="700216" cy="7146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" name="Oval 14"/>
          <p:cNvSpPr/>
          <p:nvPr/>
        </p:nvSpPr>
        <p:spPr>
          <a:xfrm>
            <a:off x="3836773" y="4938580"/>
            <a:ext cx="700216" cy="7146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r-IN" dirty="0">
                <a:solidFill>
                  <a:schemeClr val="tx1"/>
                </a:solidFill>
              </a:rPr>
              <a:t>…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3566984" y="3718352"/>
            <a:ext cx="700216" cy="7146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7" name="Oval 16"/>
          <p:cNvSpPr/>
          <p:nvPr/>
        </p:nvSpPr>
        <p:spPr>
          <a:xfrm>
            <a:off x="2426044" y="4400035"/>
            <a:ext cx="700216" cy="7146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8" name="Oval 17"/>
          <p:cNvSpPr/>
          <p:nvPr/>
        </p:nvSpPr>
        <p:spPr>
          <a:xfrm>
            <a:off x="3836773" y="2224603"/>
            <a:ext cx="700216" cy="7146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19" name="Oval 18"/>
          <p:cNvSpPr/>
          <p:nvPr/>
        </p:nvSpPr>
        <p:spPr>
          <a:xfrm>
            <a:off x="7080421" y="2515374"/>
            <a:ext cx="778475" cy="6973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k+1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762001" y="3718352"/>
            <a:ext cx="778475" cy="6973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</a:t>
            </a:r>
          </a:p>
        </p:txBody>
      </p:sp>
      <p:sp>
        <p:nvSpPr>
          <p:cNvPr id="21" name="Oval 20"/>
          <p:cNvSpPr/>
          <p:nvPr/>
        </p:nvSpPr>
        <p:spPr>
          <a:xfrm>
            <a:off x="7589108" y="4037443"/>
            <a:ext cx="778475" cy="6973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v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1023551" y="5413419"/>
            <a:ext cx="778475" cy="6973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70166" y="1134750"/>
            <a:ext cx="5907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</a:t>
            </a:r>
            <a:r>
              <a:rPr lang="en-US" sz="2000" baseline="30000" dirty="0"/>
              <a:t>(k)</a:t>
            </a:r>
            <a:r>
              <a:rPr lang="en-US" sz="2000" dirty="0"/>
              <a:t>[</a:t>
            </a:r>
            <a:r>
              <a:rPr lang="en-US" sz="2000" dirty="0" err="1"/>
              <a:t>u,v</a:t>
            </a:r>
            <a:r>
              <a:rPr lang="en-US" sz="2000" dirty="0"/>
              <a:t>] is the cost of the shortest path from u to v so that all internal vertices on that path are in {1, </a:t>
            </a:r>
            <a:r>
              <a:rPr lang="mr-IN" sz="2000" dirty="0"/>
              <a:t>…</a:t>
            </a:r>
            <a:r>
              <a:rPr lang="en-US" sz="2000" dirty="0"/>
              <a:t>, k}.</a:t>
            </a:r>
          </a:p>
        </p:txBody>
      </p:sp>
      <p:sp>
        <p:nvSpPr>
          <p:cNvPr id="42" name="TextBox 41"/>
          <p:cNvSpPr txBox="1"/>
          <p:nvPr/>
        </p:nvSpPr>
        <p:spPr>
          <a:xfrm rot="593209">
            <a:off x="2899504" y="5796910"/>
            <a:ext cx="3274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Vertices 1, </a:t>
            </a:r>
            <a:r>
              <a:rPr lang="mr-IN" dirty="0">
                <a:solidFill>
                  <a:schemeClr val="accent4"/>
                </a:solidFill>
              </a:rPr>
              <a:t>…</a:t>
            </a:r>
            <a:r>
              <a:rPr lang="en-US" dirty="0">
                <a:solidFill>
                  <a:schemeClr val="accent4"/>
                </a:solidFill>
              </a:rPr>
              <a:t>, k-1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6CD90B-AB03-154E-BF37-B01E5F707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04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901579" y="1927507"/>
            <a:ext cx="4988547" cy="4769869"/>
          </a:xfrm>
          <a:custGeom>
            <a:avLst/>
            <a:gdLst>
              <a:gd name="connsiteX0" fmla="*/ 4956421 w 4988547"/>
              <a:gd name="connsiteY0" fmla="*/ 2088439 h 4769869"/>
              <a:gd name="connsiteX1" fmla="*/ 4845210 w 4988547"/>
              <a:gd name="connsiteY1" fmla="*/ 3410612 h 4769869"/>
              <a:gd name="connsiteX2" fmla="*/ 3807243 w 4988547"/>
              <a:gd name="connsiteY2" fmla="*/ 4572147 h 4769869"/>
              <a:gd name="connsiteX3" fmla="*/ 1261751 w 4988547"/>
              <a:gd name="connsiteY3" fmla="*/ 4633931 h 4769869"/>
              <a:gd name="connsiteX4" fmla="*/ 50789 w 4988547"/>
              <a:gd name="connsiteY4" fmla="*/ 3200547 h 4769869"/>
              <a:gd name="connsiteX5" fmla="*/ 384421 w 4988547"/>
              <a:gd name="connsiteY5" fmla="*/ 1507671 h 4769869"/>
              <a:gd name="connsiteX6" fmla="*/ 1805448 w 4988547"/>
              <a:gd name="connsiteY6" fmla="*/ 136071 h 4769869"/>
              <a:gd name="connsiteX7" fmla="*/ 3004053 w 4988547"/>
              <a:gd name="connsiteY7" fmla="*/ 197855 h 4769869"/>
              <a:gd name="connsiteX8" fmla="*/ 4622789 w 4988547"/>
              <a:gd name="connsiteY8" fmla="*/ 1445888 h 4769869"/>
              <a:gd name="connsiteX9" fmla="*/ 4956421 w 4988547"/>
              <a:gd name="connsiteY9" fmla="*/ 2088439 h 4769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88547" h="4769869">
                <a:moveTo>
                  <a:pt x="4956421" y="2088439"/>
                </a:moveTo>
                <a:cubicBezTo>
                  <a:pt x="4993491" y="2415893"/>
                  <a:pt x="5036740" y="2996661"/>
                  <a:pt x="4845210" y="3410612"/>
                </a:cubicBezTo>
                <a:cubicBezTo>
                  <a:pt x="4653680" y="3824563"/>
                  <a:pt x="4404486" y="4368261"/>
                  <a:pt x="3807243" y="4572147"/>
                </a:cubicBezTo>
                <a:cubicBezTo>
                  <a:pt x="3210000" y="4776033"/>
                  <a:pt x="1887827" y="4862531"/>
                  <a:pt x="1261751" y="4633931"/>
                </a:cubicBezTo>
                <a:cubicBezTo>
                  <a:pt x="635675" y="4405331"/>
                  <a:pt x="197011" y="3721590"/>
                  <a:pt x="50789" y="3200547"/>
                </a:cubicBezTo>
                <a:cubicBezTo>
                  <a:pt x="-95433" y="2679504"/>
                  <a:pt x="91978" y="2018417"/>
                  <a:pt x="384421" y="1507671"/>
                </a:cubicBezTo>
                <a:cubicBezTo>
                  <a:pt x="676864" y="996925"/>
                  <a:pt x="1368843" y="354374"/>
                  <a:pt x="1805448" y="136071"/>
                </a:cubicBezTo>
                <a:cubicBezTo>
                  <a:pt x="2242053" y="-82232"/>
                  <a:pt x="2534496" y="-20448"/>
                  <a:pt x="3004053" y="197855"/>
                </a:cubicBezTo>
                <a:cubicBezTo>
                  <a:pt x="3473610" y="416158"/>
                  <a:pt x="4297394" y="1136969"/>
                  <a:pt x="4622789" y="1445888"/>
                </a:cubicBezTo>
                <a:cubicBezTo>
                  <a:pt x="4948184" y="1754807"/>
                  <a:pt x="4919351" y="1760985"/>
                  <a:pt x="4956421" y="2088439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89068"/>
            <a:ext cx="7886700" cy="1254727"/>
          </a:xfrm>
        </p:spPr>
        <p:txBody>
          <a:bodyPr>
            <a:normAutofit fontScale="90000"/>
          </a:bodyPr>
          <a:lstStyle/>
          <a:p>
            <a:r>
              <a:rPr lang="en-US" dirty="0"/>
              <a:t>How can we find D</a:t>
            </a:r>
            <a:r>
              <a:rPr lang="en-US" baseline="30000" dirty="0"/>
              <a:t>(k)</a:t>
            </a:r>
            <a:r>
              <a:rPr lang="en-US" dirty="0"/>
              <a:t>[</a:t>
            </a:r>
            <a:r>
              <a:rPr lang="en-US" dirty="0" err="1"/>
              <a:t>u,v</a:t>
            </a:r>
            <a:r>
              <a:rPr lang="en-US" dirty="0"/>
              <a:t>] using D</a:t>
            </a:r>
            <a:r>
              <a:rPr lang="en-US" baseline="30000" dirty="0"/>
              <a:t>(k-1)</a:t>
            </a:r>
            <a:r>
              <a:rPr lang="en-US" dirty="0"/>
              <a:t>?</a:t>
            </a:r>
          </a:p>
        </p:txBody>
      </p:sp>
      <p:sp>
        <p:nvSpPr>
          <p:cNvPr id="4" name="Oval 3"/>
          <p:cNvSpPr/>
          <p:nvPr/>
        </p:nvSpPr>
        <p:spPr>
          <a:xfrm>
            <a:off x="2236573" y="3212757"/>
            <a:ext cx="4411362" cy="308919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49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453449" y="4979773"/>
            <a:ext cx="700216" cy="7146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k-1</a:t>
            </a:r>
          </a:p>
        </p:txBody>
      </p:sp>
      <p:sp>
        <p:nvSpPr>
          <p:cNvPr id="14" name="Oval 13"/>
          <p:cNvSpPr/>
          <p:nvPr/>
        </p:nvSpPr>
        <p:spPr>
          <a:xfrm>
            <a:off x="4897395" y="3778851"/>
            <a:ext cx="700216" cy="7146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" name="Oval 14"/>
          <p:cNvSpPr/>
          <p:nvPr/>
        </p:nvSpPr>
        <p:spPr>
          <a:xfrm>
            <a:off x="3836773" y="4938580"/>
            <a:ext cx="700216" cy="7146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r-IN" dirty="0">
                <a:solidFill>
                  <a:schemeClr val="tx1"/>
                </a:solidFill>
              </a:rPr>
              <a:t>…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3566984" y="3718352"/>
            <a:ext cx="700216" cy="7146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7" name="Oval 16"/>
          <p:cNvSpPr/>
          <p:nvPr/>
        </p:nvSpPr>
        <p:spPr>
          <a:xfrm>
            <a:off x="2426044" y="4400035"/>
            <a:ext cx="700216" cy="7146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8" name="Oval 17"/>
          <p:cNvSpPr/>
          <p:nvPr/>
        </p:nvSpPr>
        <p:spPr>
          <a:xfrm>
            <a:off x="3836773" y="2224603"/>
            <a:ext cx="700216" cy="7146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19" name="Oval 18"/>
          <p:cNvSpPr/>
          <p:nvPr/>
        </p:nvSpPr>
        <p:spPr>
          <a:xfrm>
            <a:off x="7080421" y="2515374"/>
            <a:ext cx="778475" cy="6973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k+1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762001" y="3718352"/>
            <a:ext cx="778475" cy="6973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</a:t>
            </a:r>
          </a:p>
        </p:txBody>
      </p:sp>
      <p:sp>
        <p:nvSpPr>
          <p:cNvPr id="21" name="Oval 20"/>
          <p:cNvSpPr/>
          <p:nvPr/>
        </p:nvSpPr>
        <p:spPr>
          <a:xfrm>
            <a:off x="7589108" y="4037443"/>
            <a:ext cx="778475" cy="6973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v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1023551" y="5413419"/>
            <a:ext cx="778475" cy="6973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</a:p>
        </p:txBody>
      </p:sp>
      <p:cxnSp>
        <p:nvCxnSpPr>
          <p:cNvPr id="27" name="Straight Arrow Connector 26"/>
          <p:cNvCxnSpPr>
            <a:stCxn id="20" idx="5"/>
            <a:endCxn id="17" idx="2"/>
          </p:cNvCxnSpPr>
          <p:nvPr/>
        </p:nvCxnSpPr>
        <p:spPr>
          <a:xfrm>
            <a:off x="1426471" y="4313606"/>
            <a:ext cx="999573" cy="443746"/>
          </a:xfrm>
          <a:prstGeom prst="straightConnector1">
            <a:avLst/>
          </a:prstGeom>
          <a:ln w="31750">
            <a:solidFill>
              <a:srgbClr val="FF6625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7" idx="6"/>
            <a:endCxn id="16" idx="3"/>
          </p:cNvCxnSpPr>
          <p:nvPr/>
        </p:nvCxnSpPr>
        <p:spPr>
          <a:xfrm flipV="1">
            <a:off x="3126260" y="4328329"/>
            <a:ext cx="543268" cy="429023"/>
          </a:xfrm>
          <a:prstGeom prst="straightConnector1">
            <a:avLst/>
          </a:prstGeom>
          <a:ln w="31750">
            <a:solidFill>
              <a:srgbClr val="FF6625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6" idx="5"/>
            <a:endCxn id="5" idx="1"/>
          </p:cNvCxnSpPr>
          <p:nvPr/>
        </p:nvCxnSpPr>
        <p:spPr>
          <a:xfrm>
            <a:off x="4164656" y="4328329"/>
            <a:ext cx="1391337" cy="756100"/>
          </a:xfrm>
          <a:prstGeom prst="straightConnector1">
            <a:avLst/>
          </a:prstGeom>
          <a:ln w="31750">
            <a:solidFill>
              <a:srgbClr val="FF6625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5" idx="7"/>
            <a:endCxn id="21" idx="2"/>
          </p:cNvCxnSpPr>
          <p:nvPr/>
        </p:nvCxnSpPr>
        <p:spPr>
          <a:xfrm flipV="1">
            <a:off x="6051121" y="4386135"/>
            <a:ext cx="1537987" cy="698294"/>
          </a:xfrm>
          <a:prstGeom prst="straightConnector1">
            <a:avLst/>
          </a:prstGeom>
          <a:ln w="31750">
            <a:solidFill>
              <a:srgbClr val="FF6625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70166" y="1134750"/>
            <a:ext cx="5907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D</a:t>
            </a:r>
            <a:r>
              <a:rPr lang="en-US" sz="2000" baseline="30000"/>
              <a:t>(k</a:t>
            </a:r>
            <a:r>
              <a:rPr lang="en-US" sz="2000" baseline="30000" dirty="0"/>
              <a:t>)</a:t>
            </a:r>
            <a:r>
              <a:rPr lang="en-US" sz="2000" dirty="0"/>
              <a:t>[</a:t>
            </a:r>
            <a:r>
              <a:rPr lang="en-US" sz="2000" dirty="0" err="1"/>
              <a:t>u,v</a:t>
            </a:r>
            <a:r>
              <a:rPr lang="en-US" sz="2000" dirty="0"/>
              <a:t>] is the cost of the shortest path from u to v so that all internal vertices on that path are in {1, </a:t>
            </a:r>
            <a:r>
              <a:rPr lang="mr-IN" sz="2000" dirty="0"/>
              <a:t>…</a:t>
            </a:r>
            <a:r>
              <a:rPr lang="en-US" sz="2000" dirty="0"/>
              <a:t>, k}.</a:t>
            </a:r>
          </a:p>
        </p:txBody>
      </p:sp>
      <p:sp>
        <p:nvSpPr>
          <p:cNvPr id="42" name="TextBox 41"/>
          <p:cNvSpPr txBox="1"/>
          <p:nvPr/>
        </p:nvSpPr>
        <p:spPr>
          <a:xfrm rot="593209">
            <a:off x="2899504" y="5796910"/>
            <a:ext cx="3274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Vertices 1, </a:t>
            </a:r>
            <a:r>
              <a:rPr lang="mr-IN" dirty="0">
                <a:solidFill>
                  <a:schemeClr val="accent4"/>
                </a:solidFill>
              </a:rPr>
              <a:t>…</a:t>
            </a:r>
            <a:r>
              <a:rPr lang="en-US" dirty="0">
                <a:solidFill>
                  <a:schemeClr val="accent4"/>
                </a:solidFill>
              </a:rPr>
              <a:t>, k-1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0166" y="2084248"/>
            <a:ext cx="26319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Case 1: </a:t>
            </a:r>
            <a:r>
              <a:rPr lang="en-US" sz="2800" dirty="0">
                <a:solidFill>
                  <a:schemeClr val="accent1"/>
                </a:solidFill>
              </a:rPr>
              <a:t>we don</a:t>
            </a:r>
            <a:r>
              <a:rPr lang="mr-IN" sz="2800" dirty="0">
                <a:solidFill>
                  <a:schemeClr val="accent1"/>
                </a:solidFill>
              </a:rPr>
              <a:t>’</a:t>
            </a:r>
            <a:r>
              <a:rPr lang="en-US" sz="2800" dirty="0">
                <a:solidFill>
                  <a:schemeClr val="accent1"/>
                </a:solidFill>
              </a:rPr>
              <a:t>t need vertex k.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91866" y="5919085"/>
            <a:ext cx="3253312" cy="523220"/>
          </a:xfrm>
          <a:prstGeom prst="rect">
            <a:avLst/>
          </a:prstGeom>
          <a:solidFill>
            <a:schemeClr val="bg1"/>
          </a:solidFill>
          <a:ln>
            <a:solidFill>
              <a:srgbClr val="CF6E6C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F6E6C"/>
                </a:solidFill>
              </a:rPr>
              <a:t>D</a:t>
            </a:r>
            <a:r>
              <a:rPr lang="en-US" sz="2800" baseline="30000" dirty="0">
                <a:solidFill>
                  <a:srgbClr val="CF6E6C"/>
                </a:solidFill>
              </a:rPr>
              <a:t>(k)</a:t>
            </a:r>
            <a:r>
              <a:rPr lang="en-US" sz="2800" dirty="0">
                <a:solidFill>
                  <a:srgbClr val="CF6E6C"/>
                </a:solidFill>
              </a:rPr>
              <a:t>[</a:t>
            </a:r>
            <a:r>
              <a:rPr lang="en-US" sz="2800" dirty="0" err="1">
                <a:solidFill>
                  <a:srgbClr val="CF6E6C"/>
                </a:solidFill>
              </a:rPr>
              <a:t>u,v</a:t>
            </a:r>
            <a:r>
              <a:rPr lang="en-US" sz="2800" dirty="0">
                <a:solidFill>
                  <a:srgbClr val="CF6E6C"/>
                </a:solidFill>
              </a:rPr>
              <a:t>] = D</a:t>
            </a:r>
            <a:r>
              <a:rPr lang="en-US" sz="2800" baseline="30000" dirty="0">
                <a:solidFill>
                  <a:srgbClr val="CF6E6C"/>
                </a:solidFill>
              </a:rPr>
              <a:t>(k-1)</a:t>
            </a:r>
            <a:r>
              <a:rPr lang="en-US" sz="2800" dirty="0">
                <a:solidFill>
                  <a:srgbClr val="CF6E6C"/>
                </a:solidFill>
              </a:rPr>
              <a:t>[</a:t>
            </a:r>
            <a:r>
              <a:rPr lang="en-US" sz="2800" dirty="0" err="1">
                <a:solidFill>
                  <a:srgbClr val="CF6E6C"/>
                </a:solidFill>
              </a:rPr>
              <a:t>u,v</a:t>
            </a:r>
            <a:r>
              <a:rPr lang="en-US" sz="2800" dirty="0">
                <a:solidFill>
                  <a:srgbClr val="CF6E6C"/>
                </a:solidFill>
              </a:rPr>
              <a:t>] </a:t>
            </a:r>
          </a:p>
        </p:txBody>
      </p:sp>
      <p:sp>
        <p:nvSpPr>
          <p:cNvPr id="7" name="TextBox 6"/>
          <p:cNvSpPr txBox="1"/>
          <p:nvPr/>
        </p:nvSpPr>
        <p:spPr>
          <a:xfrm rot="587502">
            <a:off x="6950664" y="4995434"/>
            <a:ext cx="24679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25"/>
                </a:solidFill>
              </a:rPr>
              <a:t>This path was the shortest before, so it’s still the shortest now.</a:t>
            </a:r>
          </a:p>
        </p:txBody>
      </p:sp>
      <p:sp>
        <p:nvSpPr>
          <p:cNvPr id="30" name="TextBox 29"/>
          <p:cNvSpPr txBox="1"/>
          <p:nvPr/>
        </p:nvSpPr>
        <p:spPr>
          <a:xfrm rot="1992514">
            <a:off x="4480429" y="3155705"/>
            <a:ext cx="3274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Vertices 1, </a:t>
            </a:r>
            <a:r>
              <a:rPr lang="mr-IN" dirty="0"/>
              <a:t>…</a:t>
            </a:r>
            <a:r>
              <a:rPr lang="en-US" dirty="0"/>
              <a:t>, 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1C1B6D-9DC4-4E49-9F07-41627D804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839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 35"/>
          <p:cNvSpPr/>
          <p:nvPr/>
        </p:nvSpPr>
        <p:spPr>
          <a:xfrm>
            <a:off x="1901579" y="1927507"/>
            <a:ext cx="4988547" cy="4769869"/>
          </a:xfrm>
          <a:custGeom>
            <a:avLst/>
            <a:gdLst>
              <a:gd name="connsiteX0" fmla="*/ 4956421 w 4988547"/>
              <a:gd name="connsiteY0" fmla="*/ 2088439 h 4769869"/>
              <a:gd name="connsiteX1" fmla="*/ 4845210 w 4988547"/>
              <a:gd name="connsiteY1" fmla="*/ 3410612 h 4769869"/>
              <a:gd name="connsiteX2" fmla="*/ 3807243 w 4988547"/>
              <a:gd name="connsiteY2" fmla="*/ 4572147 h 4769869"/>
              <a:gd name="connsiteX3" fmla="*/ 1261751 w 4988547"/>
              <a:gd name="connsiteY3" fmla="*/ 4633931 h 4769869"/>
              <a:gd name="connsiteX4" fmla="*/ 50789 w 4988547"/>
              <a:gd name="connsiteY4" fmla="*/ 3200547 h 4769869"/>
              <a:gd name="connsiteX5" fmla="*/ 384421 w 4988547"/>
              <a:gd name="connsiteY5" fmla="*/ 1507671 h 4769869"/>
              <a:gd name="connsiteX6" fmla="*/ 1805448 w 4988547"/>
              <a:gd name="connsiteY6" fmla="*/ 136071 h 4769869"/>
              <a:gd name="connsiteX7" fmla="*/ 3004053 w 4988547"/>
              <a:gd name="connsiteY7" fmla="*/ 197855 h 4769869"/>
              <a:gd name="connsiteX8" fmla="*/ 4622789 w 4988547"/>
              <a:gd name="connsiteY8" fmla="*/ 1445888 h 4769869"/>
              <a:gd name="connsiteX9" fmla="*/ 4956421 w 4988547"/>
              <a:gd name="connsiteY9" fmla="*/ 2088439 h 4769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88547" h="4769869">
                <a:moveTo>
                  <a:pt x="4956421" y="2088439"/>
                </a:moveTo>
                <a:cubicBezTo>
                  <a:pt x="4993491" y="2415893"/>
                  <a:pt x="5036740" y="2996661"/>
                  <a:pt x="4845210" y="3410612"/>
                </a:cubicBezTo>
                <a:cubicBezTo>
                  <a:pt x="4653680" y="3824563"/>
                  <a:pt x="4404486" y="4368261"/>
                  <a:pt x="3807243" y="4572147"/>
                </a:cubicBezTo>
                <a:cubicBezTo>
                  <a:pt x="3210000" y="4776033"/>
                  <a:pt x="1887827" y="4862531"/>
                  <a:pt x="1261751" y="4633931"/>
                </a:cubicBezTo>
                <a:cubicBezTo>
                  <a:pt x="635675" y="4405331"/>
                  <a:pt x="197011" y="3721590"/>
                  <a:pt x="50789" y="3200547"/>
                </a:cubicBezTo>
                <a:cubicBezTo>
                  <a:pt x="-95433" y="2679504"/>
                  <a:pt x="91978" y="2018417"/>
                  <a:pt x="384421" y="1507671"/>
                </a:cubicBezTo>
                <a:cubicBezTo>
                  <a:pt x="676864" y="996925"/>
                  <a:pt x="1368843" y="354374"/>
                  <a:pt x="1805448" y="136071"/>
                </a:cubicBezTo>
                <a:cubicBezTo>
                  <a:pt x="2242053" y="-82232"/>
                  <a:pt x="2534496" y="-20448"/>
                  <a:pt x="3004053" y="197855"/>
                </a:cubicBezTo>
                <a:cubicBezTo>
                  <a:pt x="3473610" y="416158"/>
                  <a:pt x="4297394" y="1136969"/>
                  <a:pt x="4622789" y="1445888"/>
                </a:cubicBezTo>
                <a:cubicBezTo>
                  <a:pt x="4948184" y="1754807"/>
                  <a:pt x="4919351" y="1760985"/>
                  <a:pt x="4956421" y="2088439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 rot="1992514">
            <a:off x="4480429" y="3155705"/>
            <a:ext cx="3274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Vertices 1, </a:t>
            </a:r>
            <a:r>
              <a:rPr lang="mr-IN" dirty="0"/>
              <a:t>…</a:t>
            </a:r>
            <a:r>
              <a:rPr lang="en-US" dirty="0"/>
              <a:t>, k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89068"/>
            <a:ext cx="7886700" cy="1254727"/>
          </a:xfrm>
        </p:spPr>
        <p:txBody>
          <a:bodyPr>
            <a:normAutofit fontScale="90000"/>
          </a:bodyPr>
          <a:lstStyle/>
          <a:p>
            <a:r>
              <a:rPr lang="en-US" dirty="0"/>
              <a:t>How can we find D</a:t>
            </a:r>
            <a:r>
              <a:rPr lang="en-US" baseline="30000" dirty="0"/>
              <a:t>(k)</a:t>
            </a:r>
            <a:r>
              <a:rPr lang="en-US" dirty="0"/>
              <a:t>[</a:t>
            </a:r>
            <a:r>
              <a:rPr lang="en-US" dirty="0" err="1"/>
              <a:t>u,v</a:t>
            </a:r>
            <a:r>
              <a:rPr lang="en-US" dirty="0"/>
              <a:t>] using D</a:t>
            </a:r>
            <a:r>
              <a:rPr lang="en-US" baseline="30000" dirty="0"/>
              <a:t>(k-1)</a:t>
            </a:r>
            <a:r>
              <a:rPr lang="en-US" dirty="0"/>
              <a:t>?</a:t>
            </a:r>
          </a:p>
        </p:txBody>
      </p:sp>
      <p:sp>
        <p:nvSpPr>
          <p:cNvPr id="4" name="Oval 3"/>
          <p:cNvSpPr/>
          <p:nvPr/>
        </p:nvSpPr>
        <p:spPr>
          <a:xfrm>
            <a:off x="2236573" y="3212757"/>
            <a:ext cx="4411362" cy="308919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49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453449" y="4979773"/>
            <a:ext cx="700216" cy="7146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k-1</a:t>
            </a:r>
          </a:p>
        </p:txBody>
      </p:sp>
      <p:sp>
        <p:nvSpPr>
          <p:cNvPr id="14" name="Oval 13"/>
          <p:cNvSpPr/>
          <p:nvPr/>
        </p:nvSpPr>
        <p:spPr>
          <a:xfrm>
            <a:off x="4897395" y="3778851"/>
            <a:ext cx="700216" cy="7146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" name="Oval 14"/>
          <p:cNvSpPr/>
          <p:nvPr/>
        </p:nvSpPr>
        <p:spPr>
          <a:xfrm>
            <a:off x="3836773" y="4938580"/>
            <a:ext cx="700216" cy="7146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r-IN" dirty="0">
                <a:solidFill>
                  <a:schemeClr val="tx1"/>
                </a:solidFill>
              </a:rPr>
              <a:t>…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3566984" y="3718352"/>
            <a:ext cx="700216" cy="7146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7" name="Oval 16"/>
          <p:cNvSpPr/>
          <p:nvPr/>
        </p:nvSpPr>
        <p:spPr>
          <a:xfrm>
            <a:off x="2426044" y="4400035"/>
            <a:ext cx="700216" cy="7146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8" name="Oval 17"/>
          <p:cNvSpPr/>
          <p:nvPr/>
        </p:nvSpPr>
        <p:spPr>
          <a:xfrm>
            <a:off x="3836773" y="2224603"/>
            <a:ext cx="700216" cy="7146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19" name="Oval 18"/>
          <p:cNvSpPr/>
          <p:nvPr/>
        </p:nvSpPr>
        <p:spPr>
          <a:xfrm>
            <a:off x="7080421" y="2515374"/>
            <a:ext cx="778475" cy="6973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k+1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762001" y="3718352"/>
            <a:ext cx="778475" cy="6973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</a:t>
            </a:r>
          </a:p>
        </p:txBody>
      </p:sp>
      <p:sp>
        <p:nvSpPr>
          <p:cNvPr id="21" name="Oval 20"/>
          <p:cNvSpPr/>
          <p:nvPr/>
        </p:nvSpPr>
        <p:spPr>
          <a:xfrm>
            <a:off x="7589108" y="4037443"/>
            <a:ext cx="778475" cy="6973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v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1023551" y="5413419"/>
            <a:ext cx="778475" cy="6973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</a:p>
        </p:txBody>
      </p:sp>
      <p:cxnSp>
        <p:nvCxnSpPr>
          <p:cNvPr id="27" name="Straight Arrow Connector 26"/>
          <p:cNvCxnSpPr>
            <a:stCxn id="20" idx="5"/>
            <a:endCxn id="17" idx="2"/>
          </p:cNvCxnSpPr>
          <p:nvPr/>
        </p:nvCxnSpPr>
        <p:spPr>
          <a:xfrm>
            <a:off x="1426471" y="4313606"/>
            <a:ext cx="999573" cy="443746"/>
          </a:xfrm>
          <a:prstGeom prst="straightConnector1">
            <a:avLst/>
          </a:prstGeom>
          <a:ln w="31750">
            <a:solidFill>
              <a:srgbClr val="7030A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7" idx="6"/>
            <a:endCxn id="16" idx="3"/>
          </p:cNvCxnSpPr>
          <p:nvPr/>
        </p:nvCxnSpPr>
        <p:spPr>
          <a:xfrm flipV="1">
            <a:off x="3126260" y="4328329"/>
            <a:ext cx="543268" cy="429023"/>
          </a:xfrm>
          <a:prstGeom prst="straightConnector1">
            <a:avLst/>
          </a:prstGeom>
          <a:ln w="31750">
            <a:solidFill>
              <a:srgbClr val="7030A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6" idx="0"/>
            <a:endCxn id="18" idx="4"/>
          </p:cNvCxnSpPr>
          <p:nvPr/>
        </p:nvCxnSpPr>
        <p:spPr>
          <a:xfrm flipV="1">
            <a:off x="3917092" y="2939236"/>
            <a:ext cx="269789" cy="779116"/>
          </a:xfrm>
          <a:prstGeom prst="straightConnector1">
            <a:avLst/>
          </a:prstGeom>
          <a:ln w="31750">
            <a:solidFill>
              <a:srgbClr val="7030A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21" idx="3"/>
          </p:cNvCxnSpPr>
          <p:nvPr/>
        </p:nvCxnSpPr>
        <p:spPr>
          <a:xfrm flipV="1">
            <a:off x="6177778" y="4632697"/>
            <a:ext cx="1525335" cy="588420"/>
          </a:xfrm>
          <a:prstGeom prst="straightConnector1">
            <a:avLst/>
          </a:prstGeom>
          <a:ln w="31750">
            <a:solidFill>
              <a:srgbClr val="FF00EB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70166" y="1134750"/>
            <a:ext cx="5907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D</a:t>
            </a:r>
            <a:r>
              <a:rPr lang="en-US" sz="2000" baseline="30000"/>
              <a:t>(k</a:t>
            </a:r>
            <a:r>
              <a:rPr lang="en-US" sz="2000" baseline="30000" dirty="0"/>
              <a:t>)</a:t>
            </a:r>
            <a:r>
              <a:rPr lang="en-US" sz="2000" dirty="0"/>
              <a:t>[</a:t>
            </a:r>
            <a:r>
              <a:rPr lang="en-US" sz="2000" dirty="0" err="1"/>
              <a:t>u,v</a:t>
            </a:r>
            <a:r>
              <a:rPr lang="en-US" sz="2000" dirty="0"/>
              <a:t>] is the cost of the shortest path from u to v so that all internal vertices on that path are in {1, </a:t>
            </a:r>
            <a:r>
              <a:rPr lang="mr-IN" sz="2000" dirty="0"/>
              <a:t>…</a:t>
            </a:r>
            <a:r>
              <a:rPr lang="en-US" sz="2000" dirty="0"/>
              <a:t>, k}.</a:t>
            </a:r>
          </a:p>
        </p:txBody>
      </p:sp>
      <p:sp>
        <p:nvSpPr>
          <p:cNvPr id="42" name="TextBox 41"/>
          <p:cNvSpPr txBox="1"/>
          <p:nvPr/>
        </p:nvSpPr>
        <p:spPr>
          <a:xfrm rot="593209">
            <a:off x="2899504" y="5796910"/>
            <a:ext cx="3274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Vertices 1, </a:t>
            </a:r>
            <a:r>
              <a:rPr lang="mr-IN" dirty="0">
                <a:solidFill>
                  <a:schemeClr val="accent4"/>
                </a:solidFill>
              </a:rPr>
              <a:t>…</a:t>
            </a:r>
            <a:r>
              <a:rPr lang="en-US" dirty="0">
                <a:solidFill>
                  <a:schemeClr val="accent4"/>
                </a:solidFill>
              </a:rPr>
              <a:t>, k-1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0166" y="2084248"/>
            <a:ext cx="26319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Case 2: </a:t>
            </a:r>
            <a:r>
              <a:rPr lang="en-US" sz="2800" dirty="0">
                <a:solidFill>
                  <a:schemeClr val="accent1"/>
                </a:solidFill>
              </a:rPr>
              <a:t>we need vertex k.</a:t>
            </a:r>
          </a:p>
        </p:txBody>
      </p:sp>
      <p:cxnSp>
        <p:nvCxnSpPr>
          <p:cNvPr id="24" name="Straight Arrow Connector 23"/>
          <p:cNvCxnSpPr>
            <a:stCxn id="14" idx="4"/>
            <a:endCxn id="5" idx="1"/>
          </p:cNvCxnSpPr>
          <p:nvPr/>
        </p:nvCxnSpPr>
        <p:spPr>
          <a:xfrm>
            <a:off x="5247503" y="4493484"/>
            <a:ext cx="308490" cy="590945"/>
          </a:xfrm>
          <a:prstGeom prst="straightConnector1">
            <a:avLst/>
          </a:prstGeom>
          <a:ln w="31750">
            <a:solidFill>
              <a:srgbClr val="FF00EB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8" idx="5"/>
            <a:endCxn id="14" idx="1"/>
          </p:cNvCxnSpPr>
          <p:nvPr/>
        </p:nvCxnSpPr>
        <p:spPr>
          <a:xfrm>
            <a:off x="4434445" y="2834580"/>
            <a:ext cx="565494" cy="1048927"/>
          </a:xfrm>
          <a:prstGeom prst="straightConnector1">
            <a:avLst/>
          </a:prstGeom>
          <a:ln w="31750">
            <a:solidFill>
              <a:srgbClr val="FF00EB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7CADEE-AAC2-DD4B-BA3B-F5514A14C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743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5230481" y="2286467"/>
            <a:ext cx="3484632" cy="3336471"/>
            <a:chOff x="1901579" y="1927507"/>
            <a:chExt cx="5853819" cy="4769869"/>
          </a:xfrm>
        </p:grpSpPr>
        <p:sp>
          <p:nvSpPr>
            <p:cNvPr id="30" name="Freeform 29"/>
            <p:cNvSpPr/>
            <p:nvPr/>
          </p:nvSpPr>
          <p:spPr>
            <a:xfrm>
              <a:off x="1901579" y="1927507"/>
              <a:ext cx="4988547" cy="4769869"/>
            </a:xfrm>
            <a:custGeom>
              <a:avLst/>
              <a:gdLst>
                <a:gd name="connsiteX0" fmla="*/ 4956421 w 4988547"/>
                <a:gd name="connsiteY0" fmla="*/ 2088439 h 4769869"/>
                <a:gd name="connsiteX1" fmla="*/ 4845210 w 4988547"/>
                <a:gd name="connsiteY1" fmla="*/ 3410612 h 4769869"/>
                <a:gd name="connsiteX2" fmla="*/ 3807243 w 4988547"/>
                <a:gd name="connsiteY2" fmla="*/ 4572147 h 4769869"/>
                <a:gd name="connsiteX3" fmla="*/ 1261751 w 4988547"/>
                <a:gd name="connsiteY3" fmla="*/ 4633931 h 4769869"/>
                <a:gd name="connsiteX4" fmla="*/ 50789 w 4988547"/>
                <a:gd name="connsiteY4" fmla="*/ 3200547 h 4769869"/>
                <a:gd name="connsiteX5" fmla="*/ 384421 w 4988547"/>
                <a:gd name="connsiteY5" fmla="*/ 1507671 h 4769869"/>
                <a:gd name="connsiteX6" fmla="*/ 1805448 w 4988547"/>
                <a:gd name="connsiteY6" fmla="*/ 136071 h 4769869"/>
                <a:gd name="connsiteX7" fmla="*/ 3004053 w 4988547"/>
                <a:gd name="connsiteY7" fmla="*/ 197855 h 4769869"/>
                <a:gd name="connsiteX8" fmla="*/ 4622789 w 4988547"/>
                <a:gd name="connsiteY8" fmla="*/ 1445888 h 4769869"/>
                <a:gd name="connsiteX9" fmla="*/ 4956421 w 4988547"/>
                <a:gd name="connsiteY9" fmla="*/ 2088439 h 4769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88547" h="4769869">
                  <a:moveTo>
                    <a:pt x="4956421" y="2088439"/>
                  </a:moveTo>
                  <a:cubicBezTo>
                    <a:pt x="4993491" y="2415893"/>
                    <a:pt x="5036740" y="2996661"/>
                    <a:pt x="4845210" y="3410612"/>
                  </a:cubicBezTo>
                  <a:cubicBezTo>
                    <a:pt x="4653680" y="3824563"/>
                    <a:pt x="4404486" y="4368261"/>
                    <a:pt x="3807243" y="4572147"/>
                  </a:cubicBezTo>
                  <a:cubicBezTo>
                    <a:pt x="3210000" y="4776033"/>
                    <a:pt x="1887827" y="4862531"/>
                    <a:pt x="1261751" y="4633931"/>
                  </a:cubicBezTo>
                  <a:cubicBezTo>
                    <a:pt x="635675" y="4405331"/>
                    <a:pt x="197011" y="3721590"/>
                    <a:pt x="50789" y="3200547"/>
                  </a:cubicBezTo>
                  <a:cubicBezTo>
                    <a:pt x="-95433" y="2679504"/>
                    <a:pt x="91978" y="2018417"/>
                    <a:pt x="384421" y="1507671"/>
                  </a:cubicBezTo>
                  <a:cubicBezTo>
                    <a:pt x="676864" y="996925"/>
                    <a:pt x="1368843" y="354374"/>
                    <a:pt x="1805448" y="136071"/>
                  </a:cubicBezTo>
                  <a:cubicBezTo>
                    <a:pt x="2242053" y="-82232"/>
                    <a:pt x="2534496" y="-20448"/>
                    <a:pt x="3004053" y="197855"/>
                  </a:cubicBezTo>
                  <a:cubicBezTo>
                    <a:pt x="3473610" y="416158"/>
                    <a:pt x="4297394" y="1136969"/>
                    <a:pt x="4622789" y="1445888"/>
                  </a:cubicBezTo>
                  <a:cubicBezTo>
                    <a:pt x="4948184" y="1754807"/>
                    <a:pt x="4919351" y="1760985"/>
                    <a:pt x="4956421" y="2088439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 rot="2579088">
              <a:off x="4480429" y="3155705"/>
              <a:ext cx="32749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Vertices 1, </a:t>
              </a:r>
              <a:r>
                <a:rPr lang="mr-IN" dirty="0"/>
                <a:t>…</a:t>
              </a:r>
              <a:r>
                <a:rPr lang="en-US" dirty="0"/>
                <a:t>, k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89068"/>
            <a:ext cx="7886700" cy="1032531"/>
          </a:xfrm>
        </p:spPr>
        <p:txBody>
          <a:bodyPr>
            <a:normAutofit/>
          </a:bodyPr>
          <a:lstStyle/>
          <a:p>
            <a:r>
              <a:rPr lang="en-US" dirty="0"/>
              <a:t>Case 2 continued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559644" y="2570205"/>
            <a:ext cx="4438134" cy="2594920"/>
            <a:chOff x="762001" y="2224603"/>
            <a:chExt cx="7605582" cy="4077344"/>
          </a:xfrm>
        </p:grpSpPr>
        <p:sp>
          <p:nvSpPr>
            <p:cNvPr id="4" name="Oval 3"/>
            <p:cNvSpPr/>
            <p:nvPr/>
          </p:nvSpPr>
          <p:spPr>
            <a:xfrm>
              <a:off x="2236573" y="3212757"/>
              <a:ext cx="4411362" cy="308919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492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5233084" y="4979773"/>
              <a:ext cx="1182811" cy="714633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49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k-1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4897395" y="3778851"/>
              <a:ext cx="700216" cy="714633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49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4046536" y="4686241"/>
              <a:ext cx="746262" cy="71463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49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r-IN" dirty="0">
                  <a:solidFill>
                    <a:schemeClr val="tx1"/>
                  </a:solidFill>
                </a:rPr>
                <a:t>…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3566984" y="3718352"/>
              <a:ext cx="700216" cy="714633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49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2426044" y="4400035"/>
              <a:ext cx="700216" cy="714633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49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3836773" y="2224603"/>
              <a:ext cx="700216" cy="714633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49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k</a:t>
              </a:r>
            </a:p>
          </p:txBody>
        </p:sp>
        <p:sp>
          <p:nvSpPr>
            <p:cNvPr id="20" name="Oval 19"/>
            <p:cNvSpPr/>
            <p:nvPr/>
          </p:nvSpPr>
          <p:spPr>
            <a:xfrm>
              <a:off x="762001" y="3718352"/>
              <a:ext cx="778475" cy="69738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49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u</a:t>
              </a:r>
            </a:p>
          </p:txBody>
        </p:sp>
        <p:sp>
          <p:nvSpPr>
            <p:cNvPr id="21" name="Oval 20"/>
            <p:cNvSpPr/>
            <p:nvPr/>
          </p:nvSpPr>
          <p:spPr>
            <a:xfrm>
              <a:off x="7589108" y="4037443"/>
              <a:ext cx="778475" cy="69738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49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v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1023551" y="5413419"/>
              <a:ext cx="778475" cy="69738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49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n</a:t>
              </a:r>
            </a:p>
          </p:txBody>
        </p:sp>
        <p:cxnSp>
          <p:nvCxnSpPr>
            <p:cNvPr id="27" name="Straight Arrow Connector 26"/>
            <p:cNvCxnSpPr>
              <a:stCxn id="20" idx="5"/>
              <a:endCxn id="17" idx="2"/>
            </p:cNvCxnSpPr>
            <p:nvPr/>
          </p:nvCxnSpPr>
          <p:spPr>
            <a:xfrm>
              <a:off x="1426471" y="4313606"/>
              <a:ext cx="999573" cy="443746"/>
            </a:xfrm>
            <a:prstGeom prst="straightConnector1">
              <a:avLst/>
            </a:prstGeom>
            <a:ln w="31750">
              <a:solidFill>
                <a:srgbClr val="7030A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17" idx="6"/>
              <a:endCxn id="16" idx="3"/>
            </p:cNvCxnSpPr>
            <p:nvPr/>
          </p:nvCxnSpPr>
          <p:spPr>
            <a:xfrm flipV="1">
              <a:off x="3126260" y="4328329"/>
              <a:ext cx="543268" cy="429023"/>
            </a:xfrm>
            <a:prstGeom prst="straightConnector1">
              <a:avLst/>
            </a:prstGeom>
            <a:ln w="31750">
              <a:solidFill>
                <a:srgbClr val="7030A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16" idx="0"/>
              <a:endCxn id="18" idx="4"/>
            </p:cNvCxnSpPr>
            <p:nvPr/>
          </p:nvCxnSpPr>
          <p:spPr>
            <a:xfrm flipV="1">
              <a:off x="3917092" y="2939236"/>
              <a:ext cx="269789" cy="779116"/>
            </a:xfrm>
            <a:prstGeom prst="straightConnector1">
              <a:avLst/>
            </a:prstGeom>
            <a:ln w="31750">
              <a:solidFill>
                <a:srgbClr val="7030A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endCxn id="21" idx="3"/>
            </p:cNvCxnSpPr>
            <p:nvPr/>
          </p:nvCxnSpPr>
          <p:spPr>
            <a:xfrm flipV="1">
              <a:off x="6177778" y="4632697"/>
              <a:ext cx="1525335" cy="588420"/>
            </a:xfrm>
            <a:prstGeom prst="straightConnector1">
              <a:avLst/>
            </a:prstGeom>
            <a:ln w="31750">
              <a:solidFill>
                <a:srgbClr val="FF00EB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 rot="867166">
              <a:off x="2455899" y="5405356"/>
              <a:ext cx="32749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4"/>
                  </a:solidFill>
                </a:rPr>
                <a:t>Vertices 1, </a:t>
              </a:r>
              <a:r>
                <a:rPr lang="mr-IN" dirty="0">
                  <a:solidFill>
                    <a:schemeClr val="accent4"/>
                  </a:solidFill>
                </a:rPr>
                <a:t>…</a:t>
              </a:r>
              <a:r>
                <a:rPr lang="en-US" dirty="0">
                  <a:solidFill>
                    <a:schemeClr val="accent4"/>
                  </a:solidFill>
                </a:rPr>
                <a:t>, k-1</a:t>
              </a:r>
            </a:p>
          </p:txBody>
        </p:sp>
        <p:cxnSp>
          <p:nvCxnSpPr>
            <p:cNvPr id="24" name="Straight Arrow Connector 23"/>
            <p:cNvCxnSpPr>
              <a:stCxn id="14" idx="4"/>
              <a:endCxn id="5" idx="1"/>
            </p:cNvCxnSpPr>
            <p:nvPr/>
          </p:nvCxnSpPr>
          <p:spPr>
            <a:xfrm>
              <a:off x="5247503" y="4493484"/>
              <a:ext cx="158799" cy="590944"/>
            </a:xfrm>
            <a:prstGeom prst="straightConnector1">
              <a:avLst/>
            </a:prstGeom>
            <a:ln w="31750">
              <a:solidFill>
                <a:srgbClr val="FF00EB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18" idx="5"/>
              <a:endCxn id="14" idx="1"/>
            </p:cNvCxnSpPr>
            <p:nvPr/>
          </p:nvCxnSpPr>
          <p:spPr>
            <a:xfrm>
              <a:off x="4434445" y="2834580"/>
              <a:ext cx="565494" cy="1048927"/>
            </a:xfrm>
            <a:prstGeom prst="straightConnector1">
              <a:avLst/>
            </a:prstGeom>
            <a:ln w="31750">
              <a:solidFill>
                <a:srgbClr val="FF00EB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224663" y="1121599"/>
            <a:ext cx="468880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endParaRPr lang="en-US" sz="2000" dirty="0">
              <a:solidFill>
                <a:schemeClr val="accent4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dirty="0"/>
              <a:t>Suppose there are </a:t>
            </a:r>
            <a:r>
              <a:rPr lang="en-US" sz="2400" dirty="0">
                <a:solidFill>
                  <a:srgbClr val="CF6E6C"/>
                </a:solidFill>
              </a:rPr>
              <a:t>no negative cycles.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>
                <a:solidFill>
                  <a:schemeClr val="accent4"/>
                </a:solidFill>
              </a:rPr>
              <a:t>Then WLOG the shortest path from u to v through {1,</a:t>
            </a:r>
            <a:r>
              <a:rPr lang="mr-IN" sz="2000" dirty="0">
                <a:solidFill>
                  <a:schemeClr val="accent4"/>
                </a:solidFill>
              </a:rPr>
              <a:t>…</a:t>
            </a:r>
            <a:r>
              <a:rPr lang="en-US" sz="2000" dirty="0">
                <a:solidFill>
                  <a:schemeClr val="accent4"/>
                </a:solidFill>
              </a:rPr>
              <a:t>,k} is </a:t>
            </a:r>
            <a:r>
              <a:rPr lang="en-US" sz="2000" b="1" dirty="0">
                <a:solidFill>
                  <a:schemeClr val="accent4"/>
                </a:solidFill>
              </a:rPr>
              <a:t>simple</a:t>
            </a:r>
            <a:r>
              <a:rPr lang="en-US" sz="2000" dirty="0">
                <a:solidFill>
                  <a:schemeClr val="accent4"/>
                </a:solidFill>
              </a:rPr>
              <a:t>.</a:t>
            </a:r>
          </a:p>
          <a:p>
            <a:pPr marL="800100" lvl="1" indent="-342900">
              <a:buFont typeface="Arial" charset="0"/>
              <a:buChar char="•"/>
            </a:pPr>
            <a:endParaRPr lang="en-US" sz="2000" dirty="0">
              <a:solidFill>
                <a:schemeClr val="accent4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dirty="0"/>
              <a:t>If </a:t>
            </a:r>
            <a:r>
              <a:rPr lang="en-US" sz="2400" b="1" u="sng" dirty="0">
                <a:solidFill>
                  <a:srgbClr val="7030A0"/>
                </a:solidFill>
              </a:rPr>
              <a:t>that </a:t>
            </a:r>
            <a:r>
              <a:rPr lang="en-US" sz="2400" b="1" u="sng" dirty="0">
                <a:solidFill>
                  <a:srgbClr val="FF00EB"/>
                </a:solidFill>
              </a:rPr>
              <a:t>path</a:t>
            </a:r>
            <a:r>
              <a:rPr lang="en-US" sz="2400" b="1" dirty="0"/>
              <a:t> </a:t>
            </a:r>
            <a:r>
              <a:rPr lang="en-US" sz="2400" dirty="0"/>
              <a:t>passes through k, it must look like this:</a:t>
            </a:r>
          </a:p>
          <a:p>
            <a:pPr marL="342900" indent="-342900">
              <a:buFont typeface="Arial" charset="0"/>
              <a:buChar char="•"/>
            </a:pPr>
            <a:endParaRPr lang="en-US" sz="2400" dirty="0"/>
          </a:p>
          <a:p>
            <a:pPr marL="342900" indent="-342900">
              <a:buFont typeface="Arial" charset="0"/>
              <a:buChar char="•"/>
            </a:pPr>
            <a:r>
              <a:rPr lang="en-US" sz="2400" b="1" u="sng" dirty="0">
                <a:solidFill>
                  <a:srgbClr val="7030A0"/>
                </a:solidFill>
              </a:rPr>
              <a:t>This path </a:t>
            </a:r>
            <a:r>
              <a:rPr lang="en-US" sz="2400" dirty="0"/>
              <a:t>is the shortest path from u to k through {1,</a:t>
            </a:r>
            <a:r>
              <a:rPr lang="mr-IN" sz="2400" dirty="0"/>
              <a:t>…</a:t>
            </a:r>
            <a:r>
              <a:rPr lang="en-US" sz="2400" dirty="0"/>
              <a:t>,k-1}.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>
                <a:solidFill>
                  <a:schemeClr val="accent4"/>
                </a:solidFill>
              </a:rPr>
              <a:t>sub-paths of shortest paths are shortest paths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/>
              <a:t>Similarly for </a:t>
            </a:r>
            <a:r>
              <a:rPr lang="en-US" sz="2400" b="1" u="sng" dirty="0">
                <a:solidFill>
                  <a:srgbClr val="FF00EB"/>
                </a:solidFill>
              </a:rPr>
              <a:t>this path</a:t>
            </a:r>
            <a:r>
              <a:rPr lang="en-US" sz="2400" dirty="0"/>
              <a:t>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656802" y="1110988"/>
            <a:ext cx="26319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Case 2: </a:t>
            </a:r>
            <a:r>
              <a:rPr lang="en-US" sz="2800" dirty="0">
                <a:solidFill>
                  <a:schemeClr val="accent1"/>
                </a:solidFill>
              </a:rPr>
              <a:t>we need vertex k.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781880" y="6139502"/>
            <a:ext cx="5266038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D</a:t>
            </a:r>
            <a:r>
              <a:rPr lang="en-US" sz="2800" baseline="30000" dirty="0"/>
              <a:t>(k)</a:t>
            </a:r>
            <a:r>
              <a:rPr lang="en-US" sz="2800" dirty="0"/>
              <a:t>[</a:t>
            </a:r>
            <a:r>
              <a:rPr lang="en-US" sz="2800" dirty="0" err="1"/>
              <a:t>u,v</a:t>
            </a:r>
            <a:r>
              <a:rPr lang="en-US" sz="2800" dirty="0"/>
              <a:t>] = </a:t>
            </a:r>
            <a:r>
              <a:rPr lang="en-US" sz="2800" dirty="0">
                <a:solidFill>
                  <a:srgbClr val="7030A0"/>
                </a:solidFill>
              </a:rPr>
              <a:t>D</a:t>
            </a:r>
            <a:r>
              <a:rPr lang="en-US" sz="2800" baseline="30000" dirty="0">
                <a:solidFill>
                  <a:srgbClr val="7030A0"/>
                </a:solidFill>
              </a:rPr>
              <a:t>(k-1)</a:t>
            </a:r>
            <a:r>
              <a:rPr lang="en-US" sz="2800" dirty="0">
                <a:solidFill>
                  <a:srgbClr val="7030A0"/>
                </a:solidFill>
              </a:rPr>
              <a:t>[</a:t>
            </a:r>
            <a:r>
              <a:rPr lang="en-US" sz="2800" dirty="0" err="1">
                <a:solidFill>
                  <a:srgbClr val="7030A0"/>
                </a:solidFill>
              </a:rPr>
              <a:t>u,k</a:t>
            </a:r>
            <a:r>
              <a:rPr lang="en-US" sz="2800" dirty="0">
                <a:solidFill>
                  <a:srgbClr val="7030A0"/>
                </a:solidFill>
              </a:rPr>
              <a:t>] </a:t>
            </a:r>
            <a:r>
              <a:rPr lang="en-US" sz="2800" dirty="0"/>
              <a:t>+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>
                <a:solidFill>
                  <a:srgbClr val="FF00EB"/>
                </a:solidFill>
              </a:rPr>
              <a:t>D</a:t>
            </a:r>
            <a:r>
              <a:rPr lang="en-US" sz="2800" baseline="30000" dirty="0">
                <a:solidFill>
                  <a:srgbClr val="FF00EB"/>
                </a:solidFill>
              </a:rPr>
              <a:t>(k-1)</a:t>
            </a:r>
            <a:r>
              <a:rPr lang="en-US" sz="2800" dirty="0">
                <a:solidFill>
                  <a:srgbClr val="FF00EB"/>
                </a:solidFill>
              </a:rPr>
              <a:t>[</a:t>
            </a:r>
            <a:r>
              <a:rPr lang="en-US" sz="2800" dirty="0" err="1">
                <a:solidFill>
                  <a:srgbClr val="FF00EB"/>
                </a:solidFill>
              </a:rPr>
              <a:t>k,v</a:t>
            </a:r>
            <a:r>
              <a:rPr lang="en-US" sz="2800" dirty="0">
                <a:solidFill>
                  <a:srgbClr val="FF00EB"/>
                </a:solidFill>
              </a:rPr>
              <a:t>] 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076832" y="3723940"/>
            <a:ext cx="119860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eeform 5">
            <a:extLst>
              <a:ext uri="{FF2B5EF4-FFF2-40B4-BE49-F238E27FC236}">
                <a16:creationId xmlns:a16="http://schemas.microsoft.com/office/drawing/2014/main" id="{3370703D-D4ED-0B4B-9B51-6A3F40EDA9D2}"/>
              </a:ext>
            </a:extLst>
          </p:cNvPr>
          <p:cNvSpPr/>
          <p:nvPr/>
        </p:nvSpPr>
        <p:spPr>
          <a:xfrm>
            <a:off x="1121568" y="4045454"/>
            <a:ext cx="3913895" cy="225921"/>
          </a:xfrm>
          <a:custGeom>
            <a:avLst/>
            <a:gdLst>
              <a:gd name="connsiteX0" fmla="*/ 68405 w 3913895"/>
              <a:gd name="connsiteY0" fmla="*/ 225921 h 225921"/>
              <a:gd name="connsiteX1" fmla="*/ 331451 w 3913895"/>
              <a:gd name="connsiteY1" fmla="*/ 453 h 225921"/>
              <a:gd name="connsiteX2" fmla="*/ 2661292 w 3913895"/>
              <a:gd name="connsiteY2" fmla="*/ 163291 h 225921"/>
              <a:gd name="connsiteX3" fmla="*/ 3913895 w 3913895"/>
              <a:gd name="connsiteY3" fmla="*/ 453 h 225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13895" h="225921">
                <a:moveTo>
                  <a:pt x="68405" y="225921"/>
                </a:moveTo>
                <a:cubicBezTo>
                  <a:pt x="-16146" y="118406"/>
                  <a:pt x="-100697" y="10891"/>
                  <a:pt x="331451" y="453"/>
                </a:cubicBezTo>
                <a:cubicBezTo>
                  <a:pt x="763599" y="-9985"/>
                  <a:pt x="2064218" y="163291"/>
                  <a:pt x="2661292" y="163291"/>
                </a:cubicBezTo>
                <a:cubicBezTo>
                  <a:pt x="3258366" y="163291"/>
                  <a:pt x="3586130" y="81872"/>
                  <a:pt x="3913895" y="453"/>
                </a:cubicBezTo>
              </a:path>
            </a:pathLst>
          </a:custGeom>
          <a:noFill/>
          <a:ln>
            <a:solidFill>
              <a:srgbClr val="7030A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9A7B93A2-7129-0149-9D34-A650C7D54933}"/>
              </a:ext>
            </a:extLst>
          </p:cNvPr>
          <p:cNvSpPr/>
          <p:nvPr/>
        </p:nvSpPr>
        <p:spPr>
          <a:xfrm>
            <a:off x="2570568" y="4359058"/>
            <a:ext cx="5802079" cy="1798361"/>
          </a:xfrm>
          <a:custGeom>
            <a:avLst/>
            <a:gdLst>
              <a:gd name="connsiteX0" fmla="*/ 122528 w 5802079"/>
              <a:gd name="connsiteY0" fmla="*/ 1565753 h 1798361"/>
              <a:gd name="connsiteX1" fmla="*/ 322944 w 5802079"/>
              <a:gd name="connsiteY1" fmla="*/ 1791221 h 1798361"/>
              <a:gd name="connsiteX2" fmla="*/ 2890780 w 5802079"/>
              <a:gd name="connsiteY2" fmla="*/ 1327758 h 1798361"/>
              <a:gd name="connsiteX3" fmla="*/ 5370933 w 5802079"/>
              <a:gd name="connsiteY3" fmla="*/ 1540701 h 1798361"/>
              <a:gd name="connsiteX4" fmla="*/ 5784292 w 5802079"/>
              <a:gd name="connsiteY4" fmla="*/ 0 h 1798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02079" h="1798361">
                <a:moveTo>
                  <a:pt x="122528" y="1565753"/>
                </a:moveTo>
                <a:cubicBezTo>
                  <a:pt x="-7952" y="1698320"/>
                  <a:pt x="-138431" y="1830887"/>
                  <a:pt x="322944" y="1791221"/>
                </a:cubicBezTo>
                <a:cubicBezTo>
                  <a:pt x="784319" y="1751555"/>
                  <a:pt x="2049449" y="1369511"/>
                  <a:pt x="2890780" y="1327758"/>
                </a:cubicBezTo>
                <a:cubicBezTo>
                  <a:pt x="3732112" y="1286005"/>
                  <a:pt x="4888681" y="1761994"/>
                  <a:pt x="5370933" y="1540701"/>
                </a:cubicBezTo>
                <a:cubicBezTo>
                  <a:pt x="5853185" y="1319408"/>
                  <a:pt x="5818738" y="659704"/>
                  <a:pt x="5784292" y="0"/>
                </a:cubicBezTo>
              </a:path>
            </a:pathLst>
          </a:custGeom>
          <a:noFill/>
          <a:ln>
            <a:solidFill>
              <a:srgbClr val="FF00EB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5B2332F-2E4A-1046-BAE9-845214740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569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35" grpId="0" animBg="1"/>
      <p:bldP spid="6" grpId="0" animBg="1"/>
      <p:bldP spid="7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963" y="253915"/>
            <a:ext cx="8194074" cy="1325563"/>
          </a:xfrm>
        </p:spPr>
        <p:txBody>
          <a:bodyPr>
            <a:normAutofit/>
          </a:bodyPr>
          <a:lstStyle/>
          <a:p>
            <a:r>
              <a:rPr lang="en-US" sz="4000" dirty="0"/>
              <a:t>How can we find D</a:t>
            </a:r>
            <a:r>
              <a:rPr lang="en-US" sz="4000" baseline="30000" dirty="0"/>
              <a:t>(k)</a:t>
            </a:r>
            <a:r>
              <a:rPr lang="en-US" sz="4000" dirty="0"/>
              <a:t>[</a:t>
            </a:r>
            <a:r>
              <a:rPr lang="en-US" sz="4000" dirty="0" err="1"/>
              <a:t>u,v</a:t>
            </a:r>
            <a:r>
              <a:rPr lang="en-US" sz="4000" dirty="0"/>
              <a:t>] using D</a:t>
            </a:r>
            <a:r>
              <a:rPr lang="en-US" sz="4000" baseline="30000" dirty="0"/>
              <a:t>(k-1)</a:t>
            </a:r>
            <a:r>
              <a:rPr lang="en-US" sz="4000" dirty="0"/>
              <a:t>?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5305BC72-2EA6-CD4D-9395-543D3E3C6F15}"/>
              </a:ext>
            </a:extLst>
          </p:cNvPr>
          <p:cNvGrpSpPr/>
          <p:nvPr/>
        </p:nvGrpSpPr>
        <p:grpSpPr>
          <a:xfrm>
            <a:off x="4687168" y="2364730"/>
            <a:ext cx="4438134" cy="3336471"/>
            <a:chOff x="4559644" y="2286467"/>
            <a:chExt cx="4438134" cy="3336471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6FEC9AB-B7E4-4249-B6AE-903447AAF08C}"/>
                </a:ext>
              </a:extLst>
            </p:cNvPr>
            <p:cNvGrpSpPr/>
            <p:nvPr/>
          </p:nvGrpSpPr>
          <p:grpSpPr>
            <a:xfrm>
              <a:off x="5230481" y="2286467"/>
              <a:ext cx="3484632" cy="3336471"/>
              <a:chOff x="1901579" y="1927507"/>
              <a:chExt cx="5853819" cy="4769869"/>
            </a:xfrm>
          </p:grpSpPr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1D096D11-0E2A-5A41-8448-8DE0E0A8CB14}"/>
                  </a:ext>
                </a:extLst>
              </p:cNvPr>
              <p:cNvSpPr/>
              <p:nvPr/>
            </p:nvSpPr>
            <p:spPr>
              <a:xfrm>
                <a:off x="1901579" y="1927507"/>
                <a:ext cx="4988547" cy="4769869"/>
              </a:xfrm>
              <a:custGeom>
                <a:avLst/>
                <a:gdLst>
                  <a:gd name="connsiteX0" fmla="*/ 4956421 w 4988547"/>
                  <a:gd name="connsiteY0" fmla="*/ 2088439 h 4769869"/>
                  <a:gd name="connsiteX1" fmla="*/ 4845210 w 4988547"/>
                  <a:gd name="connsiteY1" fmla="*/ 3410612 h 4769869"/>
                  <a:gd name="connsiteX2" fmla="*/ 3807243 w 4988547"/>
                  <a:gd name="connsiteY2" fmla="*/ 4572147 h 4769869"/>
                  <a:gd name="connsiteX3" fmla="*/ 1261751 w 4988547"/>
                  <a:gd name="connsiteY3" fmla="*/ 4633931 h 4769869"/>
                  <a:gd name="connsiteX4" fmla="*/ 50789 w 4988547"/>
                  <a:gd name="connsiteY4" fmla="*/ 3200547 h 4769869"/>
                  <a:gd name="connsiteX5" fmla="*/ 384421 w 4988547"/>
                  <a:gd name="connsiteY5" fmla="*/ 1507671 h 4769869"/>
                  <a:gd name="connsiteX6" fmla="*/ 1805448 w 4988547"/>
                  <a:gd name="connsiteY6" fmla="*/ 136071 h 4769869"/>
                  <a:gd name="connsiteX7" fmla="*/ 3004053 w 4988547"/>
                  <a:gd name="connsiteY7" fmla="*/ 197855 h 4769869"/>
                  <a:gd name="connsiteX8" fmla="*/ 4622789 w 4988547"/>
                  <a:gd name="connsiteY8" fmla="*/ 1445888 h 4769869"/>
                  <a:gd name="connsiteX9" fmla="*/ 4956421 w 4988547"/>
                  <a:gd name="connsiteY9" fmla="*/ 2088439 h 4769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88547" h="4769869">
                    <a:moveTo>
                      <a:pt x="4956421" y="2088439"/>
                    </a:moveTo>
                    <a:cubicBezTo>
                      <a:pt x="4993491" y="2415893"/>
                      <a:pt x="5036740" y="2996661"/>
                      <a:pt x="4845210" y="3410612"/>
                    </a:cubicBezTo>
                    <a:cubicBezTo>
                      <a:pt x="4653680" y="3824563"/>
                      <a:pt x="4404486" y="4368261"/>
                      <a:pt x="3807243" y="4572147"/>
                    </a:cubicBezTo>
                    <a:cubicBezTo>
                      <a:pt x="3210000" y="4776033"/>
                      <a:pt x="1887827" y="4862531"/>
                      <a:pt x="1261751" y="4633931"/>
                    </a:cubicBezTo>
                    <a:cubicBezTo>
                      <a:pt x="635675" y="4405331"/>
                      <a:pt x="197011" y="3721590"/>
                      <a:pt x="50789" y="3200547"/>
                    </a:cubicBezTo>
                    <a:cubicBezTo>
                      <a:pt x="-95433" y="2679504"/>
                      <a:pt x="91978" y="2018417"/>
                      <a:pt x="384421" y="1507671"/>
                    </a:cubicBezTo>
                    <a:cubicBezTo>
                      <a:pt x="676864" y="996925"/>
                      <a:pt x="1368843" y="354374"/>
                      <a:pt x="1805448" y="136071"/>
                    </a:cubicBezTo>
                    <a:cubicBezTo>
                      <a:pt x="2242053" y="-82232"/>
                      <a:pt x="2534496" y="-20448"/>
                      <a:pt x="3004053" y="197855"/>
                    </a:cubicBezTo>
                    <a:cubicBezTo>
                      <a:pt x="3473610" y="416158"/>
                      <a:pt x="4297394" y="1136969"/>
                      <a:pt x="4622789" y="1445888"/>
                    </a:cubicBezTo>
                    <a:cubicBezTo>
                      <a:pt x="4948184" y="1754807"/>
                      <a:pt x="4919351" y="1760985"/>
                      <a:pt x="4956421" y="2088439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 w="381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23D8077-4094-AB41-A7D6-A3506B0C6FDC}"/>
                  </a:ext>
                </a:extLst>
              </p:cNvPr>
              <p:cNvSpPr txBox="1"/>
              <p:nvPr/>
            </p:nvSpPr>
            <p:spPr>
              <a:xfrm rot="2579088">
                <a:off x="4480429" y="3155705"/>
                <a:ext cx="32749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Vertices 1, </a:t>
                </a:r>
                <a:r>
                  <a:rPr lang="mr-IN" dirty="0"/>
                  <a:t>…</a:t>
                </a:r>
                <a:r>
                  <a:rPr lang="en-US" dirty="0"/>
                  <a:t>, k</a:t>
                </a: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672937D-73FC-2342-BF94-3FB61F9FCCC6}"/>
                </a:ext>
              </a:extLst>
            </p:cNvPr>
            <p:cNvGrpSpPr/>
            <p:nvPr/>
          </p:nvGrpSpPr>
          <p:grpSpPr>
            <a:xfrm>
              <a:off x="4559644" y="2570205"/>
              <a:ext cx="4438134" cy="2594920"/>
              <a:chOff x="762001" y="2224603"/>
              <a:chExt cx="7605582" cy="4077344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0F137A7A-93AA-DB42-9DFD-800138CCE4F3}"/>
                  </a:ext>
                </a:extLst>
              </p:cNvPr>
              <p:cNvSpPr/>
              <p:nvPr/>
            </p:nvSpPr>
            <p:spPr>
              <a:xfrm>
                <a:off x="2236573" y="3212757"/>
                <a:ext cx="4411362" cy="3089190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3492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43D894FE-6372-D749-B3B4-A8D2C49034B1}"/>
                  </a:ext>
                </a:extLst>
              </p:cNvPr>
              <p:cNvSpPr/>
              <p:nvPr/>
            </p:nvSpPr>
            <p:spPr>
              <a:xfrm>
                <a:off x="5233084" y="4979773"/>
                <a:ext cx="1182811" cy="714633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49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solidFill>
                      <a:schemeClr val="tx1"/>
                    </a:solidFill>
                  </a:rPr>
                  <a:t>k-1</a:t>
                </a: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1C0FE002-C55C-CA4E-9BA9-BD673ACCFD3B}"/>
                  </a:ext>
                </a:extLst>
              </p:cNvPr>
              <p:cNvSpPr/>
              <p:nvPr/>
            </p:nvSpPr>
            <p:spPr>
              <a:xfrm>
                <a:off x="4897395" y="3778851"/>
                <a:ext cx="700216" cy="714633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49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F2317DD8-8308-0D49-BBE8-1B0C6CC99C3A}"/>
                  </a:ext>
                </a:extLst>
              </p:cNvPr>
              <p:cNvSpPr/>
              <p:nvPr/>
            </p:nvSpPr>
            <p:spPr>
              <a:xfrm>
                <a:off x="4046536" y="4686241"/>
                <a:ext cx="746262" cy="714634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49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mr-IN" dirty="0">
                    <a:solidFill>
                      <a:schemeClr val="tx1"/>
                    </a:solidFill>
                  </a:rPr>
                  <a:t>…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7D9A4167-B90E-A947-9D46-661E631E38EF}"/>
                  </a:ext>
                </a:extLst>
              </p:cNvPr>
              <p:cNvSpPr/>
              <p:nvPr/>
            </p:nvSpPr>
            <p:spPr>
              <a:xfrm>
                <a:off x="3566984" y="3718352"/>
                <a:ext cx="700216" cy="714633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49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29BBF14B-1A18-B342-9A40-999CDD7196AE}"/>
                  </a:ext>
                </a:extLst>
              </p:cNvPr>
              <p:cNvSpPr/>
              <p:nvPr/>
            </p:nvSpPr>
            <p:spPr>
              <a:xfrm>
                <a:off x="2426044" y="4400035"/>
                <a:ext cx="700216" cy="714633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49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07B80E6B-1475-4E43-93F1-1CFD9AFE0BD5}"/>
                  </a:ext>
                </a:extLst>
              </p:cNvPr>
              <p:cNvSpPr/>
              <p:nvPr/>
            </p:nvSpPr>
            <p:spPr>
              <a:xfrm>
                <a:off x="3836773" y="2224603"/>
                <a:ext cx="700216" cy="714633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49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k</a:t>
                </a: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5F31B132-9F4C-ED46-A683-416D5EE2591D}"/>
                  </a:ext>
                </a:extLst>
              </p:cNvPr>
              <p:cNvSpPr/>
              <p:nvPr/>
            </p:nvSpPr>
            <p:spPr>
              <a:xfrm>
                <a:off x="762001" y="3718352"/>
                <a:ext cx="778475" cy="697384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49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u</a:t>
                </a: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996C0A1E-9FBE-F64A-BF4D-E29028366D09}"/>
                  </a:ext>
                </a:extLst>
              </p:cNvPr>
              <p:cNvSpPr/>
              <p:nvPr/>
            </p:nvSpPr>
            <p:spPr>
              <a:xfrm>
                <a:off x="7589108" y="4037443"/>
                <a:ext cx="778475" cy="697384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49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solidFill>
                      <a:schemeClr val="tx1"/>
                    </a:solidFill>
                  </a:rPr>
                  <a:t>v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0D380D80-F782-7844-9EA2-4065CEBC1C4E}"/>
                  </a:ext>
                </a:extLst>
              </p:cNvPr>
              <p:cNvCxnSpPr>
                <a:stCxn id="21" idx="5"/>
                <a:endCxn id="19" idx="2"/>
              </p:cNvCxnSpPr>
              <p:nvPr/>
            </p:nvCxnSpPr>
            <p:spPr>
              <a:xfrm>
                <a:off x="1426471" y="4313606"/>
                <a:ext cx="999573" cy="443746"/>
              </a:xfrm>
              <a:prstGeom prst="straightConnector1">
                <a:avLst/>
              </a:prstGeom>
              <a:ln w="31750">
                <a:solidFill>
                  <a:srgbClr val="7030A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DD9BB973-8B9D-9248-9DD6-3E190A8E2BC9}"/>
                  </a:ext>
                </a:extLst>
              </p:cNvPr>
              <p:cNvCxnSpPr>
                <a:stCxn id="19" idx="6"/>
                <a:endCxn id="18" idx="3"/>
              </p:cNvCxnSpPr>
              <p:nvPr/>
            </p:nvCxnSpPr>
            <p:spPr>
              <a:xfrm flipV="1">
                <a:off x="3126260" y="4328329"/>
                <a:ext cx="543268" cy="429023"/>
              </a:xfrm>
              <a:prstGeom prst="straightConnector1">
                <a:avLst/>
              </a:prstGeom>
              <a:ln w="31750">
                <a:solidFill>
                  <a:srgbClr val="7030A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5150A7A1-BD63-3342-8B2A-546C21D65A6A}"/>
                  </a:ext>
                </a:extLst>
              </p:cNvPr>
              <p:cNvCxnSpPr>
                <a:stCxn id="18" idx="0"/>
                <a:endCxn id="20" idx="4"/>
              </p:cNvCxnSpPr>
              <p:nvPr/>
            </p:nvCxnSpPr>
            <p:spPr>
              <a:xfrm flipV="1">
                <a:off x="3917092" y="2939236"/>
                <a:ext cx="269789" cy="779116"/>
              </a:xfrm>
              <a:prstGeom prst="straightConnector1">
                <a:avLst/>
              </a:prstGeom>
              <a:ln w="31750">
                <a:solidFill>
                  <a:srgbClr val="7030A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AC8CE6D9-F148-3B45-94DD-8B5692FB2C67}"/>
                  </a:ext>
                </a:extLst>
              </p:cNvPr>
              <p:cNvCxnSpPr>
                <a:endCxn id="22" idx="3"/>
              </p:cNvCxnSpPr>
              <p:nvPr/>
            </p:nvCxnSpPr>
            <p:spPr>
              <a:xfrm flipV="1">
                <a:off x="6177778" y="4632697"/>
                <a:ext cx="1525335" cy="588420"/>
              </a:xfrm>
              <a:prstGeom prst="straightConnector1">
                <a:avLst/>
              </a:prstGeom>
              <a:ln w="31750">
                <a:solidFill>
                  <a:srgbClr val="FF00EB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7B1309A-FD62-FA44-AC42-C0171063C1BC}"/>
                  </a:ext>
                </a:extLst>
              </p:cNvPr>
              <p:cNvSpPr txBox="1"/>
              <p:nvPr/>
            </p:nvSpPr>
            <p:spPr>
              <a:xfrm rot="867166">
                <a:off x="2455899" y="5405356"/>
                <a:ext cx="32749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accent4"/>
                    </a:solidFill>
                  </a:rPr>
                  <a:t>Vertices 1, </a:t>
                </a:r>
                <a:r>
                  <a:rPr lang="mr-IN" dirty="0">
                    <a:solidFill>
                      <a:schemeClr val="accent4"/>
                    </a:solidFill>
                  </a:rPr>
                  <a:t>…</a:t>
                </a:r>
                <a:r>
                  <a:rPr lang="en-US" dirty="0">
                    <a:solidFill>
                      <a:schemeClr val="accent4"/>
                    </a:solidFill>
                  </a:rPr>
                  <a:t>, k-1</a:t>
                </a:r>
              </a:p>
            </p:txBody>
          </p: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68983716-CE7E-3D44-BEF4-1A1B3272A586}"/>
                  </a:ext>
                </a:extLst>
              </p:cNvPr>
              <p:cNvCxnSpPr>
                <a:stCxn id="16" idx="4"/>
                <a:endCxn id="15" idx="1"/>
              </p:cNvCxnSpPr>
              <p:nvPr/>
            </p:nvCxnSpPr>
            <p:spPr>
              <a:xfrm>
                <a:off x="5247503" y="4493484"/>
                <a:ext cx="158799" cy="590944"/>
              </a:xfrm>
              <a:prstGeom prst="straightConnector1">
                <a:avLst/>
              </a:prstGeom>
              <a:ln w="31750">
                <a:solidFill>
                  <a:srgbClr val="FF00EB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DA52601A-43B7-574A-A2E6-36BF0434D684}"/>
                  </a:ext>
                </a:extLst>
              </p:cNvPr>
              <p:cNvCxnSpPr>
                <a:stCxn id="20" idx="5"/>
                <a:endCxn id="16" idx="1"/>
              </p:cNvCxnSpPr>
              <p:nvPr/>
            </p:nvCxnSpPr>
            <p:spPr>
              <a:xfrm>
                <a:off x="4434445" y="2834580"/>
                <a:ext cx="565494" cy="1048927"/>
              </a:xfrm>
              <a:prstGeom prst="straightConnector1">
                <a:avLst/>
              </a:prstGeom>
              <a:ln w="31750">
                <a:solidFill>
                  <a:srgbClr val="FF00EB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1497D663-8BE8-1B49-86D3-B517B22CE0CA}"/>
              </a:ext>
            </a:extLst>
          </p:cNvPr>
          <p:cNvSpPr txBox="1"/>
          <p:nvPr/>
        </p:nvSpPr>
        <p:spPr>
          <a:xfrm>
            <a:off x="4572000" y="1661341"/>
            <a:ext cx="44625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</a:rPr>
              <a:t>Case 2: </a:t>
            </a:r>
            <a:r>
              <a:rPr lang="en-US" sz="2400" dirty="0">
                <a:solidFill>
                  <a:schemeClr val="accent1"/>
                </a:solidFill>
              </a:rPr>
              <a:t>we need vertex k.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7820825-C4E5-E84F-BDCA-6873FEA4418F}"/>
              </a:ext>
            </a:extLst>
          </p:cNvPr>
          <p:cNvSpPr txBox="1"/>
          <p:nvPr/>
        </p:nvSpPr>
        <p:spPr>
          <a:xfrm>
            <a:off x="3972037" y="6044634"/>
            <a:ext cx="526603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</a:t>
            </a:r>
            <a:r>
              <a:rPr lang="en-US" sz="2400" baseline="30000" dirty="0"/>
              <a:t>(k)</a:t>
            </a:r>
            <a:r>
              <a:rPr lang="en-US" sz="2400" dirty="0"/>
              <a:t>[</a:t>
            </a:r>
            <a:r>
              <a:rPr lang="en-US" sz="2400" dirty="0" err="1"/>
              <a:t>u,v</a:t>
            </a:r>
            <a:r>
              <a:rPr lang="en-US" sz="2400" dirty="0"/>
              <a:t>] = </a:t>
            </a:r>
            <a:r>
              <a:rPr lang="en-US" sz="2400" dirty="0">
                <a:solidFill>
                  <a:srgbClr val="7030A0"/>
                </a:solidFill>
              </a:rPr>
              <a:t>D</a:t>
            </a:r>
            <a:r>
              <a:rPr lang="en-US" sz="2400" baseline="30000" dirty="0">
                <a:solidFill>
                  <a:srgbClr val="7030A0"/>
                </a:solidFill>
              </a:rPr>
              <a:t>(k-1)</a:t>
            </a:r>
            <a:r>
              <a:rPr lang="en-US" sz="2400" dirty="0">
                <a:solidFill>
                  <a:srgbClr val="7030A0"/>
                </a:solidFill>
              </a:rPr>
              <a:t>[</a:t>
            </a:r>
            <a:r>
              <a:rPr lang="en-US" sz="2400" dirty="0" err="1">
                <a:solidFill>
                  <a:srgbClr val="7030A0"/>
                </a:solidFill>
              </a:rPr>
              <a:t>u,k</a:t>
            </a:r>
            <a:r>
              <a:rPr lang="en-US" sz="2400" dirty="0">
                <a:solidFill>
                  <a:srgbClr val="7030A0"/>
                </a:solidFill>
              </a:rPr>
              <a:t>] </a:t>
            </a:r>
            <a:r>
              <a:rPr lang="en-US" sz="2400" dirty="0"/>
              <a:t>+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>
                <a:solidFill>
                  <a:srgbClr val="FF00EB"/>
                </a:solidFill>
              </a:rPr>
              <a:t>D</a:t>
            </a:r>
            <a:r>
              <a:rPr lang="en-US" sz="2400" baseline="30000" dirty="0">
                <a:solidFill>
                  <a:srgbClr val="FF00EB"/>
                </a:solidFill>
              </a:rPr>
              <a:t>(k-1)</a:t>
            </a:r>
            <a:r>
              <a:rPr lang="en-US" sz="2400" dirty="0">
                <a:solidFill>
                  <a:srgbClr val="FF00EB"/>
                </a:solidFill>
              </a:rPr>
              <a:t>[</a:t>
            </a:r>
            <a:r>
              <a:rPr lang="en-US" sz="2400" dirty="0" err="1">
                <a:solidFill>
                  <a:srgbClr val="FF00EB"/>
                </a:solidFill>
              </a:rPr>
              <a:t>k,v</a:t>
            </a:r>
            <a:r>
              <a:rPr lang="en-US" sz="2400" dirty="0">
                <a:solidFill>
                  <a:srgbClr val="FF00EB"/>
                </a:solidFill>
              </a:rPr>
              <a:t>] 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AE6536BE-C645-CA4F-96D9-FF996747F816}"/>
              </a:ext>
            </a:extLst>
          </p:cNvPr>
          <p:cNvGrpSpPr/>
          <p:nvPr/>
        </p:nvGrpSpPr>
        <p:grpSpPr>
          <a:xfrm>
            <a:off x="-29977" y="2483965"/>
            <a:ext cx="4529281" cy="3237618"/>
            <a:chOff x="762001" y="1927507"/>
            <a:chExt cx="7605582" cy="4769869"/>
          </a:xfrm>
        </p:grpSpPr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15A8415D-1781-654A-8D76-0AD5418C2486}"/>
                </a:ext>
              </a:extLst>
            </p:cNvPr>
            <p:cNvSpPr/>
            <p:nvPr/>
          </p:nvSpPr>
          <p:spPr>
            <a:xfrm>
              <a:off x="1901579" y="1927507"/>
              <a:ext cx="4988547" cy="4769869"/>
            </a:xfrm>
            <a:custGeom>
              <a:avLst/>
              <a:gdLst>
                <a:gd name="connsiteX0" fmla="*/ 4956421 w 4988547"/>
                <a:gd name="connsiteY0" fmla="*/ 2088439 h 4769869"/>
                <a:gd name="connsiteX1" fmla="*/ 4845210 w 4988547"/>
                <a:gd name="connsiteY1" fmla="*/ 3410612 h 4769869"/>
                <a:gd name="connsiteX2" fmla="*/ 3807243 w 4988547"/>
                <a:gd name="connsiteY2" fmla="*/ 4572147 h 4769869"/>
                <a:gd name="connsiteX3" fmla="*/ 1261751 w 4988547"/>
                <a:gd name="connsiteY3" fmla="*/ 4633931 h 4769869"/>
                <a:gd name="connsiteX4" fmla="*/ 50789 w 4988547"/>
                <a:gd name="connsiteY4" fmla="*/ 3200547 h 4769869"/>
                <a:gd name="connsiteX5" fmla="*/ 384421 w 4988547"/>
                <a:gd name="connsiteY5" fmla="*/ 1507671 h 4769869"/>
                <a:gd name="connsiteX6" fmla="*/ 1805448 w 4988547"/>
                <a:gd name="connsiteY6" fmla="*/ 136071 h 4769869"/>
                <a:gd name="connsiteX7" fmla="*/ 3004053 w 4988547"/>
                <a:gd name="connsiteY7" fmla="*/ 197855 h 4769869"/>
                <a:gd name="connsiteX8" fmla="*/ 4622789 w 4988547"/>
                <a:gd name="connsiteY8" fmla="*/ 1445888 h 4769869"/>
                <a:gd name="connsiteX9" fmla="*/ 4956421 w 4988547"/>
                <a:gd name="connsiteY9" fmla="*/ 2088439 h 4769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88547" h="4769869">
                  <a:moveTo>
                    <a:pt x="4956421" y="2088439"/>
                  </a:moveTo>
                  <a:cubicBezTo>
                    <a:pt x="4993491" y="2415893"/>
                    <a:pt x="5036740" y="2996661"/>
                    <a:pt x="4845210" y="3410612"/>
                  </a:cubicBezTo>
                  <a:cubicBezTo>
                    <a:pt x="4653680" y="3824563"/>
                    <a:pt x="4404486" y="4368261"/>
                    <a:pt x="3807243" y="4572147"/>
                  </a:cubicBezTo>
                  <a:cubicBezTo>
                    <a:pt x="3210000" y="4776033"/>
                    <a:pt x="1887827" y="4862531"/>
                    <a:pt x="1261751" y="4633931"/>
                  </a:cubicBezTo>
                  <a:cubicBezTo>
                    <a:pt x="635675" y="4405331"/>
                    <a:pt x="197011" y="3721590"/>
                    <a:pt x="50789" y="3200547"/>
                  </a:cubicBezTo>
                  <a:cubicBezTo>
                    <a:pt x="-95433" y="2679504"/>
                    <a:pt x="91978" y="2018417"/>
                    <a:pt x="384421" y="1507671"/>
                  </a:cubicBezTo>
                  <a:cubicBezTo>
                    <a:pt x="676864" y="996925"/>
                    <a:pt x="1368843" y="354374"/>
                    <a:pt x="1805448" y="136071"/>
                  </a:cubicBezTo>
                  <a:cubicBezTo>
                    <a:pt x="2242053" y="-82232"/>
                    <a:pt x="2534496" y="-20448"/>
                    <a:pt x="3004053" y="197855"/>
                  </a:cubicBezTo>
                  <a:cubicBezTo>
                    <a:pt x="3473610" y="416158"/>
                    <a:pt x="4297394" y="1136969"/>
                    <a:pt x="4622789" y="1445888"/>
                  </a:cubicBezTo>
                  <a:cubicBezTo>
                    <a:pt x="4948184" y="1754807"/>
                    <a:pt x="4919351" y="1760985"/>
                    <a:pt x="4956421" y="2088439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0C0273C1-374E-E045-B28D-1BF139638433}"/>
                </a:ext>
              </a:extLst>
            </p:cNvPr>
            <p:cNvSpPr/>
            <p:nvPr/>
          </p:nvSpPr>
          <p:spPr>
            <a:xfrm>
              <a:off x="2236573" y="3212757"/>
              <a:ext cx="4411362" cy="308919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492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83E0C626-9E1D-BB45-9300-9086B5A1573D}"/>
                </a:ext>
              </a:extLst>
            </p:cNvPr>
            <p:cNvSpPr/>
            <p:nvPr/>
          </p:nvSpPr>
          <p:spPr>
            <a:xfrm>
              <a:off x="5012097" y="4979773"/>
              <a:ext cx="1174199" cy="71463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49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k-1</a:t>
              </a: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9DD84A56-42DC-D241-B258-C6774CF5796D}"/>
                </a:ext>
              </a:extLst>
            </p:cNvPr>
            <p:cNvSpPr/>
            <p:nvPr/>
          </p:nvSpPr>
          <p:spPr>
            <a:xfrm>
              <a:off x="4897395" y="3778851"/>
              <a:ext cx="700216" cy="714633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49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B3633E42-F0E0-2A45-9911-9F1AF41D0FD9}"/>
                </a:ext>
              </a:extLst>
            </p:cNvPr>
            <p:cNvSpPr/>
            <p:nvPr/>
          </p:nvSpPr>
          <p:spPr>
            <a:xfrm>
              <a:off x="3653839" y="4706379"/>
              <a:ext cx="700216" cy="71463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49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r-IN" dirty="0">
                  <a:solidFill>
                    <a:schemeClr val="tx1"/>
                  </a:solidFill>
                </a:rPr>
                <a:t>…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27B21398-0D41-D042-A7BB-74DE2442E381}"/>
                </a:ext>
              </a:extLst>
            </p:cNvPr>
            <p:cNvSpPr/>
            <p:nvPr/>
          </p:nvSpPr>
          <p:spPr>
            <a:xfrm>
              <a:off x="3566984" y="3718352"/>
              <a:ext cx="700216" cy="714633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49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53F23E39-D5A6-9340-B714-0B9CD81E72B0}"/>
                </a:ext>
              </a:extLst>
            </p:cNvPr>
            <p:cNvSpPr/>
            <p:nvPr/>
          </p:nvSpPr>
          <p:spPr>
            <a:xfrm>
              <a:off x="2426044" y="4400035"/>
              <a:ext cx="700216" cy="714633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49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2D59AB3-725D-BC4E-ADA2-5378365CB906}"/>
                </a:ext>
              </a:extLst>
            </p:cNvPr>
            <p:cNvSpPr/>
            <p:nvPr/>
          </p:nvSpPr>
          <p:spPr>
            <a:xfrm>
              <a:off x="3836773" y="2224603"/>
              <a:ext cx="700216" cy="714633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49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k</a:t>
              </a: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3D63D01-3095-A74E-A0FD-54825FEE9902}"/>
                </a:ext>
              </a:extLst>
            </p:cNvPr>
            <p:cNvSpPr/>
            <p:nvPr/>
          </p:nvSpPr>
          <p:spPr>
            <a:xfrm>
              <a:off x="762001" y="3718352"/>
              <a:ext cx="778475" cy="69738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49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u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9A13642F-FB95-BA45-A4BF-86C742323AE3}"/>
                </a:ext>
              </a:extLst>
            </p:cNvPr>
            <p:cNvSpPr/>
            <p:nvPr/>
          </p:nvSpPr>
          <p:spPr>
            <a:xfrm>
              <a:off x="7589108" y="4037443"/>
              <a:ext cx="778475" cy="69738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49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v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ECFAE773-989F-024B-A96E-50E1FF00415C}"/>
                </a:ext>
              </a:extLst>
            </p:cNvPr>
            <p:cNvCxnSpPr>
              <a:stCxn id="42" idx="5"/>
              <a:endCxn id="39" idx="2"/>
            </p:cNvCxnSpPr>
            <p:nvPr/>
          </p:nvCxnSpPr>
          <p:spPr>
            <a:xfrm>
              <a:off x="1426471" y="4313606"/>
              <a:ext cx="999573" cy="443746"/>
            </a:xfrm>
            <a:prstGeom prst="straightConnector1">
              <a:avLst/>
            </a:prstGeom>
            <a:ln w="31750">
              <a:solidFill>
                <a:srgbClr val="FF6625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FD1A4024-1F96-DF4B-B069-39F317525134}"/>
                </a:ext>
              </a:extLst>
            </p:cNvPr>
            <p:cNvCxnSpPr>
              <a:stCxn id="39" idx="6"/>
              <a:endCxn id="38" idx="3"/>
            </p:cNvCxnSpPr>
            <p:nvPr/>
          </p:nvCxnSpPr>
          <p:spPr>
            <a:xfrm flipV="1">
              <a:off x="3126260" y="4328329"/>
              <a:ext cx="543268" cy="429023"/>
            </a:xfrm>
            <a:prstGeom prst="straightConnector1">
              <a:avLst/>
            </a:prstGeom>
            <a:ln w="31750">
              <a:solidFill>
                <a:srgbClr val="FF6625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F30438F8-517C-CA48-8DD8-B2913755F0F8}"/>
                </a:ext>
              </a:extLst>
            </p:cNvPr>
            <p:cNvCxnSpPr>
              <a:cxnSpLocks/>
              <a:stCxn id="38" idx="5"/>
              <a:endCxn id="35" idx="1"/>
            </p:cNvCxnSpPr>
            <p:nvPr/>
          </p:nvCxnSpPr>
          <p:spPr>
            <a:xfrm>
              <a:off x="4164656" y="4328329"/>
              <a:ext cx="1019399" cy="756100"/>
            </a:xfrm>
            <a:prstGeom prst="straightConnector1">
              <a:avLst/>
            </a:prstGeom>
            <a:ln w="31750">
              <a:solidFill>
                <a:srgbClr val="FF6625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852B7C01-C414-2447-B640-219FC866EAD6}"/>
                </a:ext>
              </a:extLst>
            </p:cNvPr>
            <p:cNvCxnSpPr>
              <a:cxnSpLocks/>
              <a:stCxn id="35" idx="7"/>
              <a:endCxn id="43" idx="2"/>
            </p:cNvCxnSpPr>
            <p:nvPr/>
          </p:nvCxnSpPr>
          <p:spPr>
            <a:xfrm flipV="1">
              <a:off x="6014340" y="4386136"/>
              <a:ext cx="1574768" cy="698294"/>
            </a:xfrm>
            <a:prstGeom prst="straightConnector1">
              <a:avLst/>
            </a:prstGeom>
            <a:ln w="31750">
              <a:solidFill>
                <a:srgbClr val="FF6625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EF3AB855-E84F-2B44-88DB-9FE5B2158310}"/>
                </a:ext>
              </a:extLst>
            </p:cNvPr>
            <p:cNvSpPr txBox="1"/>
            <p:nvPr/>
          </p:nvSpPr>
          <p:spPr>
            <a:xfrm rot="593209">
              <a:off x="2527171" y="5453837"/>
              <a:ext cx="3274970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4"/>
                  </a:solidFill>
                </a:rPr>
                <a:t>Vertices 1, </a:t>
              </a:r>
              <a:r>
                <a:rPr lang="mr-IN" dirty="0">
                  <a:solidFill>
                    <a:schemeClr val="accent4"/>
                  </a:solidFill>
                </a:rPr>
                <a:t>…</a:t>
              </a:r>
              <a:r>
                <a:rPr lang="en-US" dirty="0">
                  <a:solidFill>
                    <a:schemeClr val="accent4"/>
                  </a:solidFill>
                </a:rPr>
                <a:t>, k-1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3F13600-8361-BC4D-ADBD-5856C37F8821}"/>
                </a:ext>
              </a:extLst>
            </p:cNvPr>
            <p:cNvSpPr txBox="1"/>
            <p:nvPr/>
          </p:nvSpPr>
          <p:spPr>
            <a:xfrm rot="2481110">
              <a:off x="4439984" y="3064686"/>
              <a:ext cx="3274970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Vertices 1, </a:t>
              </a:r>
              <a:r>
                <a:rPr lang="mr-IN" dirty="0"/>
                <a:t>…</a:t>
              </a:r>
              <a:r>
                <a:rPr lang="en-US" dirty="0"/>
                <a:t>, k</a:t>
              </a: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9D8892A9-CDB3-564C-B9AE-9F731341063E}"/>
              </a:ext>
            </a:extLst>
          </p:cNvPr>
          <p:cNvSpPr txBox="1"/>
          <p:nvPr/>
        </p:nvSpPr>
        <p:spPr>
          <a:xfrm>
            <a:off x="170582" y="1658415"/>
            <a:ext cx="4258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</a:rPr>
              <a:t>Case 1: </a:t>
            </a:r>
            <a:r>
              <a:rPr lang="en-US" sz="2400" dirty="0">
                <a:solidFill>
                  <a:schemeClr val="accent1"/>
                </a:solidFill>
              </a:rPr>
              <a:t>we don</a:t>
            </a:r>
            <a:r>
              <a:rPr lang="mr-IN" sz="2400" dirty="0">
                <a:solidFill>
                  <a:schemeClr val="accent1"/>
                </a:solidFill>
              </a:rPr>
              <a:t>’</a:t>
            </a:r>
            <a:r>
              <a:rPr lang="en-US" sz="2400" dirty="0">
                <a:solidFill>
                  <a:schemeClr val="accent1"/>
                </a:solidFill>
              </a:rPr>
              <a:t>t need vertex k.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4BE35A5-F091-DF4E-88F7-2A8DAF99732B}"/>
              </a:ext>
            </a:extLst>
          </p:cNvPr>
          <p:cNvSpPr txBox="1"/>
          <p:nvPr/>
        </p:nvSpPr>
        <p:spPr>
          <a:xfrm>
            <a:off x="474963" y="6051658"/>
            <a:ext cx="320425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</a:t>
            </a:r>
            <a:r>
              <a:rPr lang="en-US" sz="2400" baseline="30000" dirty="0"/>
              <a:t>(k)</a:t>
            </a:r>
            <a:r>
              <a:rPr lang="en-US" sz="2400" dirty="0"/>
              <a:t>[</a:t>
            </a:r>
            <a:r>
              <a:rPr lang="en-US" sz="2400" dirty="0" err="1"/>
              <a:t>u,v</a:t>
            </a:r>
            <a:r>
              <a:rPr lang="en-US" sz="2400" dirty="0"/>
              <a:t>] = </a:t>
            </a:r>
            <a:r>
              <a:rPr lang="en-US" sz="2400" dirty="0">
                <a:solidFill>
                  <a:srgbClr val="FF6625"/>
                </a:solidFill>
              </a:rPr>
              <a:t>D</a:t>
            </a:r>
            <a:r>
              <a:rPr lang="en-US" sz="2400" baseline="30000" dirty="0">
                <a:solidFill>
                  <a:srgbClr val="FF6625"/>
                </a:solidFill>
              </a:rPr>
              <a:t>(k-1)</a:t>
            </a:r>
            <a:r>
              <a:rPr lang="en-US" sz="2400" dirty="0">
                <a:solidFill>
                  <a:srgbClr val="FF6625"/>
                </a:solidFill>
              </a:rPr>
              <a:t>[</a:t>
            </a:r>
            <a:r>
              <a:rPr lang="en-US" sz="2400" dirty="0" err="1">
                <a:solidFill>
                  <a:srgbClr val="FF6625"/>
                </a:solidFill>
              </a:rPr>
              <a:t>u,v</a:t>
            </a:r>
            <a:r>
              <a:rPr lang="en-US" sz="2400" dirty="0">
                <a:solidFill>
                  <a:srgbClr val="FF6625"/>
                </a:solidFill>
              </a:rPr>
              <a:t>] </a:t>
            </a:r>
          </a:p>
        </p:txBody>
      </p:sp>
      <p:sp>
        <p:nvSpPr>
          <p:cNvPr id="62" name="Slide Number Placeholder 61">
            <a:extLst>
              <a:ext uri="{FF2B5EF4-FFF2-40B4-BE49-F238E27FC236}">
                <a16:creationId xmlns:a16="http://schemas.microsoft.com/office/drawing/2014/main" id="{B9117A7C-3DC5-1949-9F26-8ABBADB79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77189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963" y="253915"/>
            <a:ext cx="8194074" cy="1325563"/>
          </a:xfrm>
        </p:spPr>
        <p:txBody>
          <a:bodyPr>
            <a:normAutofit/>
          </a:bodyPr>
          <a:lstStyle/>
          <a:p>
            <a:r>
              <a:rPr lang="en-US" sz="4000" dirty="0"/>
              <a:t>How can we find D</a:t>
            </a:r>
            <a:r>
              <a:rPr lang="en-US" sz="4000" baseline="30000" dirty="0"/>
              <a:t>(k)</a:t>
            </a:r>
            <a:r>
              <a:rPr lang="en-US" sz="4000" dirty="0"/>
              <a:t>[</a:t>
            </a:r>
            <a:r>
              <a:rPr lang="en-US" sz="4000" dirty="0" err="1"/>
              <a:t>u,v</a:t>
            </a:r>
            <a:r>
              <a:rPr lang="en-US" sz="4000" dirty="0"/>
              <a:t>] using D</a:t>
            </a:r>
            <a:r>
              <a:rPr lang="en-US" sz="4000" baseline="30000" dirty="0"/>
              <a:t>(k-1)</a:t>
            </a:r>
            <a:r>
              <a:rPr lang="en-US" sz="4000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</a:t>
            </a:r>
            <a:r>
              <a:rPr lang="en-US" baseline="30000" dirty="0"/>
              <a:t>(k)</a:t>
            </a:r>
            <a:r>
              <a:rPr lang="en-US" dirty="0"/>
              <a:t>[</a:t>
            </a:r>
            <a:r>
              <a:rPr lang="en-US" dirty="0" err="1"/>
              <a:t>u,v</a:t>
            </a:r>
            <a:r>
              <a:rPr lang="en-US" dirty="0"/>
              <a:t>] = min{ </a:t>
            </a:r>
            <a:r>
              <a:rPr lang="en-US" dirty="0">
                <a:solidFill>
                  <a:srgbClr val="FF6625"/>
                </a:solidFill>
              </a:rPr>
              <a:t>D</a:t>
            </a:r>
            <a:r>
              <a:rPr lang="en-US" baseline="30000" dirty="0">
                <a:solidFill>
                  <a:srgbClr val="FF6625"/>
                </a:solidFill>
              </a:rPr>
              <a:t>(k-1)</a:t>
            </a:r>
            <a:r>
              <a:rPr lang="en-US" dirty="0">
                <a:solidFill>
                  <a:srgbClr val="FF6625"/>
                </a:solidFill>
              </a:rPr>
              <a:t>[</a:t>
            </a:r>
            <a:r>
              <a:rPr lang="en-US" dirty="0" err="1">
                <a:solidFill>
                  <a:srgbClr val="FF6625"/>
                </a:solidFill>
              </a:rPr>
              <a:t>u,v</a:t>
            </a:r>
            <a:r>
              <a:rPr lang="en-US" dirty="0">
                <a:solidFill>
                  <a:srgbClr val="FF6625"/>
                </a:solidFill>
              </a:rPr>
              <a:t>]</a:t>
            </a:r>
            <a:r>
              <a:rPr lang="en-US" dirty="0"/>
              <a:t>,</a:t>
            </a:r>
            <a:r>
              <a:rPr lang="en-US" dirty="0">
                <a:solidFill>
                  <a:srgbClr val="FF6625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D</a:t>
            </a:r>
            <a:r>
              <a:rPr lang="en-US" baseline="30000" dirty="0">
                <a:solidFill>
                  <a:srgbClr val="7030A0"/>
                </a:solidFill>
              </a:rPr>
              <a:t>(k-1)</a:t>
            </a:r>
            <a:r>
              <a:rPr lang="en-US" dirty="0">
                <a:solidFill>
                  <a:srgbClr val="7030A0"/>
                </a:solidFill>
              </a:rPr>
              <a:t>[</a:t>
            </a:r>
            <a:r>
              <a:rPr lang="en-US" dirty="0" err="1">
                <a:solidFill>
                  <a:srgbClr val="7030A0"/>
                </a:solidFill>
              </a:rPr>
              <a:t>u,k</a:t>
            </a:r>
            <a:r>
              <a:rPr lang="en-US" dirty="0">
                <a:solidFill>
                  <a:srgbClr val="7030A0"/>
                </a:solidFill>
              </a:rPr>
              <a:t>]</a:t>
            </a:r>
            <a:r>
              <a:rPr lang="en-US" dirty="0"/>
              <a:t> + </a:t>
            </a:r>
            <a:r>
              <a:rPr lang="en-US" dirty="0">
                <a:solidFill>
                  <a:srgbClr val="FF00EB"/>
                </a:solidFill>
              </a:rPr>
              <a:t>D</a:t>
            </a:r>
            <a:r>
              <a:rPr lang="en-US" baseline="30000" dirty="0">
                <a:solidFill>
                  <a:srgbClr val="FF00EB"/>
                </a:solidFill>
              </a:rPr>
              <a:t>(k-1)</a:t>
            </a:r>
            <a:r>
              <a:rPr lang="en-US" dirty="0">
                <a:solidFill>
                  <a:srgbClr val="FF00EB"/>
                </a:solidFill>
              </a:rPr>
              <a:t>[</a:t>
            </a:r>
            <a:r>
              <a:rPr lang="en-US" dirty="0" err="1">
                <a:solidFill>
                  <a:srgbClr val="FF00EB"/>
                </a:solidFill>
              </a:rPr>
              <a:t>k,v</a:t>
            </a:r>
            <a:r>
              <a:rPr lang="en-US" dirty="0">
                <a:solidFill>
                  <a:srgbClr val="FF00EB"/>
                </a:solidFill>
              </a:rPr>
              <a:t>] </a:t>
            </a:r>
            <a:r>
              <a:rPr lang="en-US" dirty="0"/>
              <a:t>}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Optimal substructure: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We can solve the big problem using solutions to smaller problems.</a:t>
            </a:r>
          </a:p>
          <a:p>
            <a:r>
              <a:rPr lang="en-US" dirty="0"/>
              <a:t>Overlapping sub-problems: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D</a:t>
            </a:r>
            <a:r>
              <a:rPr lang="en-US" baseline="30000" dirty="0">
                <a:solidFill>
                  <a:schemeClr val="accent4"/>
                </a:solidFill>
              </a:rPr>
              <a:t>(k-1)</a:t>
            </a:r>
            <a:r>
              <a:rPr lang="en-US" dirty="0">
                <a:solidFill>
                  <a:schemeClr val="accent4"/>
                </a:solidFill>
              </a:rPr>
              <a:t>[</a:t>
            </a:r>
            <a:r>
              <a:rPr lang="en-US" dirty="0" err="1">
                <a:solidFill>
                  <a:schemeClr val="accent4"/>
                </a:solidFill>
              </a:rPr>
              <a:t>k,v</a:t>
            </a:r>
            <a:r>
              <a:rPr lang="en-US" dirty="0">
                <a:solidFill>
                  <a:schemeClr val="accent4"/>
                </a:solidFill>
              </a:rPr>
              <a:t>] can be used to help compute D</a:t>
            </a:r>
            <a:r>
              <a:rPr lang="en-US" baseline="30000" dirty="0">
                <a:solidFill>
                  <a:schemeClr val="accent4"/>
                </a:solidFill>
              </a:rPr>
              <a:t>(k)</a:t>
            </a:r>
            <a:r>
              <a:rPr lang="en-US" dirty="0">
                <a:solidFill>
                  <a:schemeClr val="accent4"/>
                </a:solidFill>
              </a:rPr>
              <a:t>[</a:t>
            </a:r>
            <a:r>
              <a:rPr lang="en-US" dirty="0" err="1">
                <a:solidFill>
                  <a:schemeClr val="accent4"/>
                </a:solidFill>
              </a:rPr>
              <a:t>u,v</a:t>
            </a:r>
            <a:r>
              <a:rPr lang="en-US" dirty="0">
                <a:solidFill>
                  <a:schemeClr val="accent4"/>
                </a:solidFill>
              </a:rPr>
              <a:t>] for lots of different u’s.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80270" y="2379581"/>
            <a:ext cx="19029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6625"/>
                </a:solidFill>
              </a:rPr>
              <a:t>Case 1</a:t>
            </a:r>
            <a:r>
              <a:rPr lang="en-US" dirty="0">
                <a:solidFill>
                  <a:srgbClr val="FF6625"/>
                </a:solidFill>
              </a:rPr>
              <a:t>: Cost of shortest path through {1,</a:t>
            </a:r>
            <a:r>
              <a:rPr lang="mr-IN" dirty="0">
                <a:solidFill>
                  <a:srgbClr val="FF6625"/>
                </a:solidFill>
              </a:rPr>
              <a:t>…</a:t>
            </a:r>
            <a:r>
              <a:rPr lang="en-US" dirty="0">
                <a:solidFill>
                  <a:srgbClr val="FF6625"/>
                </a:solidFill>
              </a:rPr>
              <a:t>,k-1}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7645" y="2379581"/>
            <a:ext cx="32577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Case 2</a:t>
            </a:r>
            <a:r>
              <a:rPr lang="en-US" dirty="0"/>
              <a:t>: Cost of shortest path from </a:t>
            </a:r>
            <a:r>
              <a:rPr lang="en-US" b="1" dirty="0">
                <a:solidFill>
                  <a:srgbClr val="7030A0"/>
                </a:solidFill>
              </a:rPr>
              <a:t>u to k </a:t>
            </a:r>
            <a:r>
              <a:rPr lang="en-US" dirty="0"/>
              <a:t>and then from </a:t>
            </a:r>
            <a:r>
              <a:rPr lang="en-US" b="1" dirty="0">
                <a:solidFill>
                  <a:srgbClr val="FF00EB"/>
                </a:solidFill>
              </a:rPr>
              <a:t>k to v</a:t>
            </a:r>
            <a:r>
              <a:rPr lang="en-US" b="1" dirty="0">
                <a:solidFill>
                  <a:schemeClr val="accent4"/>
                </a:solidFill>
              </a:rPr>
              <a:t> </a:t>
            </a:r>
            <a:r>
              <a:rPr lang="en-US" dirty="0"/>
              <a:t>through {1,</a:t>
            </a:r>
            <a:r>
              <a:rPr lang="mr-IN" dirty="0"/>
              <a:t>…</a:t>
            </a:r>
            <a:r>
              <a:rPr lang="en-US" dirty="0"/>
              <a:t>,k-1}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1C7192-393B-6543-B538-B22EA9629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169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  <p:bldP spid="7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963" y="253915"/>
            <a:ext cx="8194074" cy="1325563"/>
          </a:xfrm>
        </p:spPr>
        <p:txBody>
          <a:bodyPr>
            <a:normAutofit/>
          </a:bodyPr>
          <a:lstStyle/>
          <a:p>
            <a:r>
              <a:rPr lang="en-US" sz="4000" dirty="0"/>
              <a:t>How can we find D</a:t>
            </a:r>
            <a:r>
              <a:rPr lang="en-US" sz="4000" baseline="30000" dirty="0"/>
              <a:t>(k)</a:t>
            </a:r>
            <a:r>
              <a:rPr lang="en-US" sz="4000" dirty="0"/>
              <a:t>[</a:t>
            </a:r>
            <a:r>
              <a:rPr lang="en-US" sz="4000" dirty="0" err="1"/>
              <a:t>u,v</a:t>
            </a:r>
            <a:r>
              <a:rPr lang="en-US" sz="4000" dirty="0"/>
              <a:t>] using D</a:t>
            </a:r>
            <a:r>
              <a:rPr lang="en-US" sz="4000" baseline="30000" dirty="0"/>
              <a:t>(k-1)</a:t>
            </a:r>
            <a:r>
              <a:rPr lang="en-US" sz="4000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baseline="30000" dirty="0"/>
              <a:t>(k)</a:t>
            </a:r>
            <a:r>
              <a:rPr lang="en-US" dirty="0"/>
              <a:t>[</a:t>
            </a:r>
            <a:r>
              <a:rPr lang="en-US" dirty="0" err="1"/>
              <a:t>u,v</a:t>
            </a:r>
            <a:r>
              <a:rPr lang="en-US" dirty="0"/>
              <a:t>] = min{ </a:t>
            </a:r>
            <a:r>
              <a:rPr lang="en-US" dirty="0">
                <a:solidFill>
                  <a:srgbClr val="FF6625"/>
                </a:solidFill>
              </a:rPr>
              <a:t>D</a:t>
            </a:r>
            <a:r>
              <a:rPr lang="en-US" baseline="30000" dirty="0">
                <a:solidFill>
                  <a:srgbClr val="FF6625"/>
                </a:solidFill>
              </a:rPr>
              <a:t>(k-1)</a:t>
            </a:r>
            <a:r>
              <a:rPr lang="en-US" dirty="0">
                <a:solidFill>
                  <a:srgbClr val="FF6625"/>
                </a:solidFill>
              </a:rPr>
              <a:t>[</a:t>
            </a:r>
            <a:r>
              <a:rPr lang="en-US" dirty="0" err="1">
                <a:solidFill>
                  <a:srgbClr val="FF6625"/>
                </a:solidFill>
              </a:rPr>
              <a:t>u,v</a:t>
            </a:r>
            <a:r>
              <a:rPr lang="en-US" dirty="0">
                <a:solidFill>
                  <a:srgbClr val="FF6625"/>
                </a:solidFill>
              </a:rPr>
              <a:t>]</a:t>
            </a:r>
            <a:r>
              <a:rPr lang="en-US" dirty="0"/>
              <a:t>,</a:t>
            </a:r>
            <a:r>
              <a:rPr lang="en-US" dirty="0">
                <a:solidFill>
                  <a:srgbClr val="FF6625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D</a:t>
            </a:r>
            <a:r>
              <a:rPr lang="en-US" baseline="30000" dirty="0">
                <a:solidFill>
                  <a:srgbClr val="7030A0"/>
                </a:solidFill>
              </a:rPr>
              <a:t>(k-1)</a:t>
            </a:r>
            <a:r>
              <a:rPr lang="en-US" dirty="0">
                <a:solidFill>
                  <a:srgbClr val="7030A0"/>
                </a:solidFill>
              </a:rPr>
              <a:t>[</a:t>
            </a:r>
            <a:r>
              <a:rPr lang="en-US" dirty="0" err="1">
                <a:solidFill>
                  <a:srgbClr val="7030A0"/>
                </a:solidFill>
              </a:rPr>
              <a:t>u,k</a:t>
            </a:r>
            <a:r>
              <a:rPr lang="en-US" dirty="0">
                <a:solidFill>
                  <a:srgbClr val="7030A0"/>
                </a:solidFill>
              </a:rPr>
              <a:t>]</a:t>
            </a:r>
            <a:r>
              <a:rPr lang="en-US" dirty="0"/>
              <a:t> + </a:t>
            </a:r>
            <a:r>
              <a:rPr lang="en-US" dirty="0">
                <a:solidFill>
                  <a:srgbClr val="FF00EB"/>
                </a:solidFill>
              </a:rPr>
              <a:t>D</a:t>
            </a:r>
            <a:r>
              <a:rPr lang="en-US" baseline="30000" dirty="0">
                <a:solidFill>
                  <a:srgbClr val="FF00EB"/>
                </a:solidFill>
              </a:rPr>
              <a:t>(k-1)</a:t>
            </a:r>
            <a:r>
              <a:rPr lang="en-US" dirty="0">
                <a:solidFill>
                  <a:srgbClr val="FF00EB"/>
                </a:solidFill>
              </a:rPr>
              <a:t>[</a:t>
            </a:r>
            <a:r>
              <a:rPr lang="en-US" dirty="0" err="1">
                <a:solidFill>
                  <a:srgbClr val="FF00EB"/>
                </a:solidFill>
              </a:rPr>
              <a:t>k,v</a:t>
            </a:r>
            <a:r>
              <a:rPr lang="en-US" dirty="0">
                <a:solidFill>
                  <a:srgbClr val="FF00EB"/>
                </a:solidFill>
              </a:rPr>
              <a:t>] </a:t>
            </a:r>
            <a:r>
              <a:rPr lang="en-US" dirty="0"/>
              <a:t>}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Using our </a:t>
            </a:r>
            <a:r>
              <a:rPr lang="en-US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F6E6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Dynamic programming</a:t>
            </a:r>
            <a:r>
              <a:rPr lang="en-US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dirty="0"/>
              <a:t>paradigm, this immediately gives us an algorithm!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79150">
            <a:off x="5846443" y="4567392"/>
            <a:ext cx="2983232" cy="19888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80270" y="2379581"/>
            <a:ext cx="19029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6625"/>
                </a:solidFill>
              </a:rPr>
              <a:t>Case 1</a:t>
            </a:r>
            <a:r>
              <a:rPr lang="en-US" dirty="0">
                <a:solidFill>
                  <a:srgbClr val="FF6625"/>
                </a:solidFill>
              </a:rPr>
              <a:t>: Cost of shortest path through {1,</a:t>
            </a:r>
            <a:r>
              <a:rPr lang="mr-IN" dirty="0">
                <a:solidFill>
                  <a:srgbClr val="FF6625"/>
                </a:solidFill>
              </a:rPr>
              <a:t>…</a:t>
            </a:r>
            <a:r>
              <a:rPr lang="en-US" dirty="0">
                <a:solidFill>
                  <a:srgbClr val="FF6625"/>
                </a:solidFill>
              </a:rPr>
              <a:t>,k-1}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57645" y="2379581"/>
            <a:ext cx="32577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Case 2</a:t>
            </a:r>
            <a:r>
              <a:rPr lang="en-US" dirty="0"/>
              <a:t>: Cost of shortest path from </a:t>
            </a:r>
            <a:r>
              <a:rPr lang="en-US" b="1" dirty="0">
                <a:solidFill>
                  <a:srgbClr val="7030A0"/>
                </a:solidFill>
              </a:rPr>
              <a:t>u to k </a:t>
            </a:r>
            <a:r>
              <a:rPr lang="en-US" dirty="0"/>
              <a:t>and then from </a:t>
            </a:r>
            <a:r>
              <a:rPr lang="en-US" b="1" dirty="0">
                <a:solidFill>
                  <a:srgbClr val="FF00EB"/>
                </a:solidFill>
              </a:rPr>
              <a:t>k to v</a:t>
            </a:r>
            <a:r>
              <a:rPr lang="en-US" b="1" dirty="0">
                <a:solidFill>
                  <a:schemeClr val="accent4"/>
                </a:solidFill>
              </a:rPr>
              <a:t> </a:t>
            </a:r>
            <a:r>
              <a:rPr lang="en-US" dirty="0"/>
              <a:t>through {1,</a:t>
            </a:r>
            <a:r>
              <a:rPr lang="mr-IN" dirty="0"/>
              <a:t>…</a:t>
            </a:r>
            <a:r>
              <a:rPr lang="en-US" dirty="0"/>
              <a:t>,k-1}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8A85FC-2105-B444-854D-E4A6F525D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836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05165"/>
            <a:ext cx="7886700" cy="1325563"/>
          </a:xfrm>
        </p:spPr>
        <p:txBody>
          <a:bodyPr/>
          <a:lstStyle/>
          <a:p>
            <a:r>
              <a:rPr lang="en-US" dirty="0"/>
              <a:t>Dijkstra Drawbacks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1307" y="1840615"/>
            <a:ext cx="6941384" cy="4351338"/>
          </a:xfrm>
        </p:spPr>
        <p:txBody>
          <a:bodyPr/>
          <a:lstStyle/>
          <a:p>
            <a:r>
              <a:rPr lang="en-US" dirty="0"/>
              <a:t>Needs </a:t>
            </a:r>
            <a:r>
              <a:rPr lang="en-US" dirty="0">
                <a:solidFill>
                  <a:srgbClr val="FF5C00"/>
                </a:solidFill>
              </a:rPr>
              <a:t>non-negative edge weights</a:t>
            </a:r>
            <a:r>
              <a:rPr lang="en-US" dirty="0">
                <a:solidFill>
                  <a:srgbClr val="7030A0"/>
                </a:solidFill>
              </a:rPr>
              <a:t>.</a:t>
            </a:r>
          </a:p>
          <a:p>
            <a:r>
              <a:rPr lang="en-US" dirty="0"/>
              <a:t>If the weights change, we need to re-run the whole thing.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2EF195-842F-B443-ADB1-B147F1AB6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72726-1625-1D48-938C-A194C6675DE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358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Floyd-</a:t>
            </a:r>
            <a:r>
              <a:rPr lang="en-US" dirty="0" err="1"/>
              <a:t>Warshall</a:t>
            </a:r>
            <a:r>
              <a:rPr lang="en-US" dirty="0"/>
              <a:t>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Initialize n-by-n arrays D</a:t>
                </a:r>
                <a:r>
                  <a:rPr lang="en-US" baseline="30000" dirty="0"/>
                  <a:t>(k) </a:t>
                </a:r>
                <a:r>
                  <a:rPr lang="en-US" dirty="0"/>
                  <a:t>for k = 0,</a:t>
                </a:r>
                <a:r>
                  <a:rPr lang="mr-IN" dirty="0"/>
                  <a:t>…</a:t>
                </a:r>
                <a:r>
                  <a:rPr lang="en-US" dirty="0"/>
                  <a:t>,n</a:t>
                </a:r>
              </a:p>
              <a:p>
                <a:pPr lvl="1"/>
                <a:r>
                  <a:rPr lang="en-US" dirty="0">
                    <a:solidFill>
                      <a:schemeClr val="accent4"/>
                    </a:solidFill>
                  </a:rPr>
                  <a:t>D</a:t>
                </a:r>
                <a:r>
                  <a:rPr lang="en-US" baseline="30000" dirty="0">
                    <a:solidFill>
                      <a:schemeClr val="accent4"/>
                    </a:solidFill>
                  </a:rPr>
                  <a:t>(k)</a:t>
                </a:r>
                <a:r>
                  <a:rPr lang="en-US" dirty="0">
                    <a:solidFill>
                      <a:schemeClr val="accent4"/>
                    </a:solidFill>
                  </a:rPr>
                  <a:t>[</a:t>
                </a:r>
                <a:r>
                  <a:rPr lang="en-US" dirty="0" err="1">
                    <a:solidFill>
                      <a:schemeClr val="accent4"/>
                    </a:solidFill>
                  </a:rPr>
                  <a:t>u,u</a:t>
                </a:r>
                <a:r>
                  <a:rPr lang="en-US" dirty="0">
                    <a:solidFill>
                      <a:schemeClr val="accent4"/>
                    </a:solidFill>
                  </a:rPr>
                  <a:t>] = 0 for all u, for all k</a:t>
                </a:r>
              </a:p>
              <a:p>
                <a:pPr lvl="1"/>
                <a:r>
                  <a:rPr lang="en-US" dirty="0">
                    <a:solidFill>
                      <a:schemeClr val="accent4"/>
                    </a:solidFill>
                  </a:rPr>
                  <a:t>D</a:t>
                </a:r>
                <a:r>
                  <a:rPr lang="en-US" baseline="30000" dirty="0">
                    <a:solidFill>
                      <a:schemeClr val="accent4"/>
                    </a:solidFill>
                  </a:rPr>
                  <a:t>(k)</a:t>
                </a:r>
                <a:r>
                  <a:rPr lang="en-US" dirty="0">
                    <a:solidFill>
                      <a:schemeClr val="accent4"/>
                    </a:solidFill>
                  </a:rPr>
                  <a:t>[</a:t>
                </a:r>
                <a:r>
                  <a:rPr lang="en-US" dirty="0" err="1">
                    <a:solidFill>
                      <a:schemeClr val="accent4"/>
                    </a:solidFill>
                  </a:rPr>
                  <a:t>u,v</a:t>
                </a:r>
                <a:r>
                  <a:rPr lang="en-US" dirty="0">
                    <a:solidFill>
                      <a:schemeClr val="accent4"/>
                    </a:solidFill>
                  </a:rPr>
                  <a:t>] =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charset="0"/>
                      </a:rPr>
                      <m:t>∞</m:t>
                    </m:r>
                  </m:oMath>
                </a14:m>
                <a:r>
                  <a:rPr lang="en-US" dirty="0">
                    <a:solidFill>
                      <a:schemeClr val="accent4"/>
                    </a:solidFill>
                  </a:rPr>
                  <a:t> for all u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charset="0"/>
                      </a:rPr>
                      <m:t>≠</m:t>
                    </m:r>
                  </m:oMath>
                </a14:m>
                <a:r>
                  <a:rPr lang="en-US" dirty="0">
                    <a:solidFill>
                      <a:schemeClr val="accent4"/>
                    </a:solidFill>
                  </a:rPr>
                  <a:t> v, for all k </a:t>
                </a:r>
              </a:p>
              <a:p>
                <a:pPr lvl="1"/>
                <a:r>
                  <a:rPr lang="en-US" dirty="0">
                    <a:solidFill>
                      <a:schemeClr val="accent4"/>
                    </a:solidFill>
                  </a:rPr>
                  <a:t>D</a:t>
                </a:r>
                <a:r>
                  <a:rPr lang="en-US" baseline="30000" dirty="0">
                    <a:solidFill>
                      <a:schemeClr val="accent4"/>
                    </a:solidFill>
                  </a:rPr>
                  <a:t>(0)</a:t>
                </a:r>
                <a:r>
                  <a:rPr lang="en-US" dirty="0">
                    <a:solidFill>
                      <a:schemeClr val="accent4"/>
                    </a:solidFill>
                  </a:rPr>
                  <a:t>[</a:t>
                </a:r>
                <a:r>
                  <a:rPr lang="en-US" dirty="0" err="1">
                    <a:solidFill>
                      <a:schemeClr val="accent4"/>
                    </a:solidFill>
                  </a:rPr>
                  <a:t>u,v</a:t>
                </a:r>
                <a:r>
                  <a:rPr lang="en-US" dirty="0">
                    <a:solidFill>
                      <a:schemeClr val="accent4"/>
                    </a:solidFill>
                  </a:rPr>
                  <a:t>] = weight(</a:t>
                </a:r>
                <a:r>
                  <a:rPr lang="en-US" dirty="0" err="1">
                    <a:solidFill>
                      <a:schemeClr val="accent4"/>
                    </a:solidFill>
                  </a:rPr>
                  <a:t>u,v</a:t>
                </a:r>
                <a:r>
                  <a:rPr lang="en-US" dirty="0">
                    <a:solidFill>
                      <a:schemeClr val="accent4"/>
                    </a:solidFill>
                  </a:rPr>
                  <a:t>) for all (</a:t>
                </a:r>
                <a:r>
                  <a:rPr lang="en-US" dirty="0" err="1">
                    <a:solidFill>
                      <a:schemeClr val="accent4"/>
                    </a:solidFill>
                  </a:rPr>
                  <a:t>u,v</a:t>
                </a:r>
                <a:r>
                  <a:rPr lang="en-US" dirty="0">
                    <a:solidFill>
                      <a:schemeClr val="accent4"/>
                    </a:solidFill>
                  </a:rPr>
                  <a:t>) in E.</a:t>
                </a:r>
              </a:p>
              <a:p>
                <a:r>
                  <a:rPr lang="en-US" b="1" dirty="0"/>
                  <a:t>For</a:t>
                </a:r>
                <a:r>
                  <a:rPr lang="en-US" dirty="0"/>
                  <a:t> k = 1, </a:t>
                </a:r>
                <a:r>
                  <a:rPr lang="mr-IN" dirty="0"/>
                  <a:t>…</a:t>
                </a:r>
                <a:r>
                  <a:rPr lang="en-US" dirty="0"/>
                  <a:t>, n:</a:t>
                </a:r>
              </a:p>
              <a:p>
                <a:pPr lvl="1"/>
                <a:r>
                  <a:rPr lang="en-US" b="1" dirty="0"/>
                  <a:t>For</a:t>
                </a:r>
                <a:r>
                  <a:rPr lang="en-US" dirty="0"/>
                  <a:t> pairs </a:t>
                </a:r>
                <a:r>
                  <a:rPr lang="en-US" dirty="0" err="1"/>
                  <a:t>u,v</a:t>
                </a:r>
                <a:r>
                  <a:rPr lang="en-US" dirty="0"/>
                  <a:t> in V</a:t>
                </a:r>
                <a:r>
                  <a:rPr lang="en-US" baseline="30000" dirty="0"/>
                  <a:t>2</a:t>
                </a:r>
                <a:r>
                  <a:rPr lang="en-US" dirty="0"/>
                  <a:t>:</a:t>
                </a:r>
              </a:p>
              <a:p>
                <a:pPr lvl="2"/>
                <a:r>
                  <a:rPr lang="en-US" sz="2400" dirty="0"/>
                  <a:t>D</a:t>
                </a:r>
                <a:r>
                  <a:rPr lang="en-US" sz="2400" baseline="30000" dirty="0"/>
                  <a:t>(k)</a:t>
                </a:r>
                <a:r>
                  <a:rPr lang="en-US" sz="2400" dirty="0"/>
                  <a:t>[</a:t>
                </a:r>
                <a:r>
                  <a:rPr lang="en-US" sz="2400" dirty="0" err="1"/>
                  <a:t>u,v</a:t>
                </a:r>
                <a:r>
                  <a:rPr lang="en-US" sz="2400" dirty="0"/>
                  <a:t>] = min{ </a:t>
                </a:r>
                <a:r>
                  <a:rPr lang="en-US" sz="2400" dirty="0">
                    <a:solidFill>
                      <a:srgbClr val="FF6625"/>
                    </a:solidFill>
                  </a:rPr>
                  <a:t>D</a:t>
                </a:r>
                <a:r>
                  <a:rPr lang="en-US" sz="2400" baseline="30000" dirty="0">
                    <a:solidFill>
                      <a:srgbClr val="FF6625"/>
                    </a:solidFill>
                  </a:rPr>
                  <a:t>(k-1)</a:t>
                </a:r>
                <a:r>
                  <a:rPr lang="en-US" sz="2400" dirty="0">
                    <a:solidFill>
                      <a:srgbClr val="FF6625"/>
                    </a:solidFill>
                  </a:rPr>
                  <a:t>[</a:t>
                </a:r>
                <a:r>
                  <a:rPr lang="en-US" sz="2400" dirty="0" err="1">
                    <a:solidFill>
                      <a:srgbClr val="FF6625"/>
                    </a:solidFill>
                  </a:rPr>
                  <a:t>u,v</a:t>
                </a:r>
                <a:r>
                  <a:rPr lang="en-US" sz="2400" dirty="0">
                    <a:solidFill>
                      <a:srgbClr val="FF6625"/>
                    </a:solidFill>
                  </a:rPr>
                  <a:t>]</a:t>
                </a:r>
                <a:r>
                  <a:rPr lang="en-US" sz="2400" dirty="0"/>
                  <a:t>,</a:t>
                </a:r>
                <a:r>
                  <a:rPr lang="en-US" sz="2400" dirty="0">
                    <a:solidFill>
                      <a:srgbClr val="FF6625"/>
                    </a:solidFill>
                  </a:rPr>
                  <a:t> </a:t>
                </a:r>
                <a:r>
                  <a:rPr lang="en-US" sz="2400" dirty="0">
                    <a:solidFill>
                      <a:srgbClr val="7030A0"/>
                    </a:solidFill>
                  </a:rPr>
                  <a:t>D</a:t>
                </a:r>
                <a:r>
                  <a:rPr lang="en-US" sz="2400" baseline="30000" dirty="0">
                    <a:solidFill>
                      <a:srgbClr val="7030A0"/>
                    </a:solidFill>
                  </a:rPr>
                  <a:t>(k-1)</a:t>
                </a:r>
                <a:r>
                  <a:rPr lang="en-US" sz="2400" dirty="0">
                    <a:solidFill>
                      <a:srgbClr val="7030A0"/>
                    </a:solidFill>
                  </a:rPr>
                  <a:t>[</a:t>
                </a:r>
                <a:r>
                  <a:rPr lang="en-US" sz="2400" dirty="0" err="1">
                    <a:solidFill>
                      <a:srgbClr val="7030A0"/>
                    </a:solidFill>
                  </a:rPr>
                  <a:t>u,k</a:t>
                </a:r>
                <a:r>
                  <a:rPr lang="en-US" sz="2400" dirty="0">
                    <a:solidFill>
                      <a:srgbClr val="7030A0"/>
                    </a:solidFill>
                  </a:rPr>
                  <a:t>]</a:t>
                </a:r>
                <a:r>
                  <a:rPr lang="en-US" sz="2400" dirty="0"/>
                  <a:t> + </a:t>
                </a:r>
                <a:r>
                  <a:rPr lang="en-US" sz="2400" dirty="0">
                    <a:solidFill>
                      <a:srgbClr val="FF00EB"/>
                    </a:solidFill>
                  </a:rPr>
                  <a:t>D</a:t>
                </a:r>
                <a:r>
                  <a:rPr lang="en-US" sz="2400" baseline="30000" dirty="0">
                    <a:solidFill>
                      <a:srgbClr val="FF00EB"/>
                    </a:solidFill>
                  </a:rPr>
                  <a:t>(k-1)</a:t>
                </a:r>
                <a:r>
                  <a:rPr lang="en-US" sz="2400" dirty="0">
                    <a:solidFill>
                      <a:srgbClr val="FF00EB"/>
                    </a:solidFill>
                  </a:rPr>
                  <a:t>[</a:t>
                </a:r>
                <a:r>
                  <a:rPr lang="en-US" sz="2400" dirty="0" err="1">
                    <a:solidFill>
                      <a:srgbClr val="FF00EB"/>
                    </a:solidFill>
                  </a:rPr>
                  <a:t>k,v</a:t>
                </a:r>
                <a:r>
                  <a:rPr lang="en-US" sz="2400" dirty="0">
                    <a:solidFill>
                      <a:srgbClr val="FF00EB"/>
                    </a:solidFill>
                  </a:rPr>
                  <a:t>] </a:t>
                </a:r>
                <a:r>
                  <a:rPr lang="en-US" sz="2400" dirty="0"/>
                  <a:t>}</a:t>
                </a:r>
              </a:p>
              <a:p>
                <a:r>
                  <a:rPr lang="en-US" b="1" dirty="0"/>
                  <a:t>Return</a:t>
                </a:r>
                <a:r>
                  <a:rPr lang="en-US" dirty="0"/>
                  <a:t> D</a:t>
                </a:r>
                <a:r>
                  <a:rPr lang="en-US" baseline="30000" dirty="0"/>
                  <a:t>(n)</a:t>
                </a:r>
                <a:endParaRPr lang="en-US" dirty="0"/>
              </a:p>
              <a:p>
                <a:pPr lvl="2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6944497" y="2179500"/>
            <a:ext cx="19523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accent4"/>
                </a:solidFill>
              </a:rPr>
              <a:t>The base case checks out: the only path through zero other vertices are edges directly from u to v.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6176963"/>
            <a:ext cx="8600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This is a bottom-up </a:t>
            </a:r>
            <a:r>
              <a:rPr lang="en-US" sz="28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F6E6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Dynamic programming</a:t>
            </a:r>
            <a:r>
              <a:rPr lang="en-US" sz="28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dirty="0"/>
              <a:t> algorithm. </a:t>
            </a:r>
          </a:p>
        </p:txBody>
      </p:sp>
      <p:cxnSp>
        <p:nvCxnSpPr>
          <p:cNvPr id="7" name="Straight Arrow Connector 6"/>
          <p:cNvCxnSpPr>
            <a:stCxn id="4" idx="1"/>
          </p:cNvCxnSpPr>
          <p:nvPr/>
        </p:nvCxnSpPr>
        <p:spPr>
          <a:xfrm flipH="1">
            <a:off x="6105832" y="3056663"/>
            <a:ext cx="838665" cy="173234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BCDC46-EED1-2D49-B961-71A122BD7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66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0105"/>
            <a:ext cx="7886700" cy="1325563"/>
          </a:xfrm>
        </p:spPr>
        <p:txBody>
          <a:bodyPr/>
          <a:lstStyle/>
          <a:p>
            <a:r>
              <a:rPr lang="en-US" dirty="0"/>
              <a:t>We’ve basically just shown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75668"/>
            <a:ext cx="8268215" cy="4962202"/>
          </a:xfrm>
        </p:spPr>
        <p:txBody>
          <a:bodyPr>
            <a:normAutofit/>
          </a:bodyPr>
          <a:lstStyle/>
          <a:p>
            <a:r>
              <a:rPr lang="en-US" dirty="0"/>
              <a:t>Theorem:</a:t>
            </a:r>
          </a:p>
          <a:p>
            <a:pPr marL="457200" lvl="1" indent="0">
              <a:buNone/>
            </a:pPr>
            <a:r>
              <a:rPr lang="en-US" dirty="0"/>
              <a:t>If there are </a:t>
            </a:r>
            <a:r>
              <a:rPr lang="en-US" dirty="0">
                <a:solidFill>
                  <a:srgbClr val="CF6E6C"/>
                </a:solidFill>
              </a:rPr>
              <a:t>no negative cycles </a:t>
            </a:r>
            <a:r>
              <a:rPr lang="en-US" dirty="0"/>
              <a:t>in a weighted directed graph G, then the Floyd-</a:t>
            </a:r>
            <a:r>
              <a:rPr lang="en-US" dirty="0" err="1"/>
              <a:t>Warshall</a:t>
            </a:r>
            <a:r>
              <a:rPr lang="en-US" dirty="0"/>
              <a:t> algorithm, running on G, returns a matrix D</a:t>
            </a:r>
            <a:r>
              <a:rPr lang="en-US" baseline="30000" dirty="0"/>
              <a:t>(n)</a:t>
            </a:r>
            <a:r>
              <a:rPr lang="en-US" dirty="0"/>
              <a:t> so that</a:t>
            </a:r>
            <a:r>
              <a:rPr lang="en-US" dirty="0">
                <a:solidFill>
                  <a:schemeClr val="accent4"/>
                </a:solidFill>
              </a:rPr>
              <a:t>: </a:t>
            </a:r>
          </a:p>
          <a:p>
            <a:pPr marL="0" indent="0" algn="ctr">
              <a:buNone/>
            </a:pPr>
            <a:r>
              <a:rPr lang="en-US" sz="2400" dirty="0"/>
              <a:t>D</a:t>
            </a:r>
            <a:r>
              <a:rPr lang="en-US" sz="2400" baseline="30000" dirty="0"/>
              <a:t>(n)</a:t>
            </a:r>
            <a:r>
              <a:rPr lang="en-US" sz="2400" dirty="0"/>
              <a:t>[</a:t>
            </a:r>
            <a:r>
              <a:rPr lang="en-US" sz="2400" dirty="0" err="1"/>
              <a:t>u,v</a:t>
            </a:r>
            <a:r>
              <a:rPr lang="en-US" sz="2400" dirty="0"/>
              <a:t>] = distance between u and v in G.</a:t>
            </a:r>
          </a:p>
          <a:p>
            <a:pPr marL="0" indent="0" algn="ctr">
              <a:buNone/>
            </a:pPr>
            <a:endParaRPr lang="en-US" sz="2000" dirty="0"/>
          </a:p>
          <a:p>
            <a:r>
              <a:rPr lang="en-US" dirty="0"/>
              <a:t>Running time: O(n</a:t>
            </a:r>
            <a:r>
              <a:rPr lang="en-US" baseline="30000" dirty="0"/>
              <a:t>3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Better than running Bellman-Ford n times!</a:t>
            </a:r>
          </a:p>
          <a:p>
            <a:endParaRPr lang="en-US" dirty="0"/>
          </a:p>
          <a:p>
            <a:r>
              <a:rPr lang="en-US" dirty="0"/>
              <a:t>Storage: </a:t>
            </a:r>
          </a:p>
          <a:p>
            <a:pPr lvl="1"/>
            <a:r>
              <a:rPr lang="en-US" dirty="0"/>
              <a:t>Need to store </a:t>
            </a:r>
            <a:r>
              <a:rPr lang="en-US" b="1" dirty="0"/>
              <a:t>two</a:t>
            </a:r>
            <a:r>
              <a:rPr lang="en-US" dirty="0"/>
              <a:t> n-by-n arrays, and the original graph.</a:t>
            </a:r>
          </a:p>
          <a:p>
            <a:pPr lvl="1"/>
            <a:endParaRPr lang="en-US" dirty="0">
              <a:solidFill>
                <a:schemeClr val="accent1"/>
              </a:solidFill>
            </a:endParaRPr>
          </a:p>
          <a:p>
            <a:pPr marL="914400" lvl="2" indent="0" algn="ctr">
              <a:buNone/>
            </a:pPr>
            <a:endParaRPr lang="en-US" sz="2400" dirty="0">
              <a:solidFill>
                <a:schemeClr val="accent1"/>
              </a:solidFill>
            </a:endParaRPr>
          </a:p>
          <a:p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63847" y="3694735"/>
            <a:ext cx="1595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7030A0"/>
                </a:solidFill>
              </a:rPr>
              <a:t>Work out the details of a proof!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27579" y="6299172"/>
            <a:ext cx="6870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As with Bellman-Ford, we don’t really need to store all n of the D</a:t>
            </a:r>
            <a:r>
              <a:rPr lang="en-US" baseline="30000" dirty="0">
                <a:solidFill>
                  <a:schemeClr val="accent4"/>
                </a:solidFill>
              </a:rPr>
              <a:t>(k)</a:t>
            </a:r>
            <a:r>
              <a:rPr lang="en-US" dirty="0">
                <a:solidFill>
                  <a:schemeClr val="accent4"/>
                </a:solidFill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9005" y="3648767"/>
            <a:ext cx="1084743" cy="100007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131B40-F861-6B44-B9C4-41FA87C91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61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8E20C4-F8B3-2D4A-9FD2-AC58488B55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7116" y="4918409"/>
            <a:ext cx="1446632" cy="19839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EAAE3BB-F1F3-244E-8683-BEA39F84987E}"/>
              </a:ext>
            </a:extLst>
          </p:cNvPr>
          <p:cNvSpPr txBox="1"/>
          <p:nvPr/>
        </p:nvSpPr>
        <p:spPr>
          <a:xfrm>
            <a:off x="6807487" y="4546665"/>
            <a:ext cx="22712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We don’t even need two, just one array is fine. Why?</a:t>
            </a:r>
            <a:endParaRPr lang="en-US" baseline="300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06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7" grpId="0"/>
      <p:bldP spid="9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there </a:t>
            </a:r>
            <a:r>
              <a:rPr lang="en-US" i="1" dirty="0"/>
              <a:t>are</a:t>
            </a:r>
            <a:r>
              <a:rPr lang="en-US" dirty="0"/>
              <a:t> negative cycles?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/>
              <a:t>Just like Bellman-Ford, Floyd-</a:t>
            </a:r>
            <a:r>
              <a:rPr lang="en-US" dirty="0" err="1"/>
              <a:t>Warshall</a:t>
            </a:r>
            <a:r>
              <a:rPr lang="en-US" dirty="0"/>
              <a:t> can detect negative cycles: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“Negative cycle” means that there’s some v so that there is a path from v to v that has cost &lt; 0.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Aka, D</a:t>
            </a:r>
            <a:r>
              <a:rPr lang="en-US" baseline="30000" dirty="0">
                <a:solidFill>
                  <a:schemeClr val="accent4"/>
                </a:solidFill>
              </a:rPr>
              <a:t>(n)</a:t>
            </a:r>
            <a:r>
              <a:rPr lang="en-US" dirty="0">
                <a:solidFill>
                  <a:schemeClr val="accent4"/>
                </a:solidFill>
              </a:rPr>
              <a:t>[</a:t>
            </a:r>
            <a:r>
              <a:rPr lang="en-US" dirty="0" err="1">
                <a:solidFill>
                  <a:schemeClr val="accent4"/>
                </a:solidFill>
              </a:rPr>
              <a:t>v,v</a:t>
            </a:r>
            <a:r>
              <a:rPr lang="en-US" dirty="0">
                <a:solidFill>
                  <a:schemeClr val="accent4"/>
                </a:solidFill>
              </a:rPr>
              <a:t>] &lt; 0.</a:t>
            </a:r>
          </a:p>
          <a:p>
            <a:pPr lvl="1"/>
            <a:endParaRPr lang="en-US" dirty="0">
              <a:solidFill>
                <a:schemeClr val="accent4"/>
              </a:solidFill>
            </a:endParaRPr>
          </a:p>
          <a:p>
            <a:r>
              <a:rPr lang="en-US" dirty="0"/>
              <a:t>Algorithm: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Run Floyd-</a:t>
            </a:r>
            <a:r>
              <a:rPr lang="en-US" dirty="0" err="1">
                <a:solidFill>
                  <a:schemeClr val="accent4"/>
                </a:solidFill>
              </a:rPr>
              <a:t>Warshall</a:t>
            </a:r>
            <a:r>
              <a:rPr lang="en-US" dirty="0">
                <a:solidFill>
                  <a:schemeClr val="accent4"/>
                </a:solidFill>
              </a:rPr>
              <a:t> as before.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If there is some v so that D</a:t>
            </a:r>
            <a:r>
              <a:rPr lang="en-US" baseline="30000" dirty="0">
                <a:solidFill>
                  <a:schemeClr val="accent4"/>
                </a:solidFill>
              </a:rPr>
              <a:t>(n)</a:t>
            </a:r>
            <a:r>
              <a:rPr lang="en-US" dirty="0">
                <a:solidFill>
                  <a:schemeClr val="accent4"/>
                </a:solidFill>
              </a:rPr>
              <a:t>[</a:t>
            </a:r>
            <a:r>
              <a:rPr lang="en-US" dirty="0" err="1">
                <a:solidFill>
                  <a:schemeClr val="accent4"/>
                </a:solidFill>
              </a:rPr>
              <a:t>v,v</a:t>
            </a:r>
            <a:r>
              <a:rPr lang="en-US" dirty="0">
                <a:solidFill>
                  <a:schemeClr val="accent4"/>
                </a:solidFill>
              </a:rPr>
              <a:t>] &lt; 0:</a:t>
            </a:r>
          </a:p>
          <a:p>
            <a:pPr lvl="2"/>
            <a:r>
              <a:rPr lang="en-US" sz="2400" b="1" dirty="0">
                <a:solidFill>
                  <a:schemeClr val="accent4"/>
                </a:solidFill>
              </a:rPr>
              <a:t>return</a:t>
            </a:r>
            <a:r>
              <a:rPr lang="en-US" sz="2400" dirty="0">
                <a:solidFill>
                  <a:schemeClr val="accent4"/>
                </a:solidFill>
              </a:rPr>
              <a:t> </a:t>
            </a:r>
            <a:r>
              <a:rPr lang="en-US" sz="2400" dirty="0">
                <a:solidFill>
                  <a:schemeClr val="accent4"/>
                </a:solidFill>
                <a:latin typeface="Courier" charset="0"/>
                <a:ea typeface="Courier" charset="0"/>
                <a:cs typeface="Courier" charset="0"/>
              </a:rPr>
              <a:t>negative cycle.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EB7CB8-1BE0-B746-8021-EE3D0405E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91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have we learned?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Floyd-</a:t>
            </a:r>
            <a:r>
              <a:rPr lang="en-US" dirty="0" err="1"/>
              <a:t>Warshall</a:t>
            </a:r>
            <a:r>
              <a:rPr lang="en-US" dirty="0"/>
              <a:t> algorithm is another example of </a:t>
            </a:r>
            <a:r>
              <a:rPr lang="en-US" i="1" dirty="0">
                <a:solidFill>
                  <a:srgbClr val="CF6E6C"/>
                </a:solidFill>
              </a:rPr>
              <a:t>dynamic programming</a:t>
            </a:r>
            <a:r>
              <a:rPr lang="en-US" dirty="0"/>
              <a:t>.</a:t>
            </a:r>
          </a:p>
          <a:p>
            <a:r>
              <a:rPr lang="en-US" dirty="0"/>
              <a:t>It computes All Pairs Shortest Paths in a directed weighted graph in time O(n</a:t>
            </a:r>
            <a:r>
              <a:rPr lang="en-US" baseline="30000" dirty="0"/>
              <a:t>3</a:t>
            </a:r>
            <a:r>
              <a:rPr lang="en-US" dirty="0"/>
              <a:t>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B71695-FD66-9749-803C-D6B397693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0622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46088-4925-6C4F-BA98-46B2B8E38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Can we do better than O(n</a:t>
            </a:r>
            <a:r>
              <a:rPr lang="en-US" baseline="30000" dirty="0"/>
              <a:t>3</a:t>
            </a:r>
            <a:r>
              <a:rPr lang="en-US" dirty="0"/>
              <a:t>)?</a:t>
            </a:r>
            <a:br>
              <a:rPr lang="en-US" dirty="0"/>
            </a:br>
            <a:r>
              <a:rPr lang="en-US" sz="2700" dirty="0"/>
              <a:t>Nothing on this slide is required knowledge for this class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FCC85C-5A7A-CB4B-BFDF-8453E1A34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463" y="1690689"/>
            <a:ext cx="8343073" cy="4351338"/>
          </a:xfrm>
        </p:spPr>
        <p:txBody>
          <a:bodyPr>
            <a:normAutofit/>
          </a:bodyPr>
          <a:lstStyle/>
          <a:p>
            <a:r>
              <a:rPr lang="en-US" dirty="0"/>
              <a:t>There is an algorithm that runs in time O(n</a:t>
            </a:r>
            <a:r>
              <a:rPr lang="en-US" baseline="30000" dirty="0"/>
              <a:t>3</a:t>
            </a:r>
            <a:r>
              <a:rPr lang="en-US" dirty="0"/>
              <a:t>/log</a:t>
            </a:r>
            <a:r>
              <a:rPr lang="en-US" baseline="30000" dirty="0"/>
              <a:t>100</a:t>
            </a:r>
            <a:r>
              <a:rPr lang="en-US" dirty="0"/>
              <a:t>(n)).</a:t>
            </a:r>
          </a:p>
          <a:p>
            <a:pPr lvl="1"/>
            <a:r>
              <a:rPr lang="en-US" i="1" dirty="0">
                <a:solidFill>
                  <a:schemeClr val="accent4"/>
                </a:solidFill>
              </a:rPr>
              <a:t>[Williams, “Faster APSP via Circuit Complexity”, STOC 2014]</a:t>
            </a:r>
          </a:p>
          <a:p>
            <a:r>
              <a:rPr lang="en-US" dirty="0"/>
              <a:t>If you can come up with an algorithm for All-Pairs-Shortest-Path that runs in time O(n</a:t>
            </a:r>
            <a:r>
              <a:rPr lang="en-US" baseline="30000" dirty="0"/>
              <a:t>2.99</a:t>
            </a:r>
            <a:r>
              <a:rPr lang="en-US" dirty="0"/>
              <a:t>), that would be a really big deal.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Let me know if you can!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See </a:t>
            </a:r>
            <a:r>
              <a:rPr lang="en-US" i="1" dirty="0">
                <a:solidFill>
                  <a:schemeClr val="accent4"/>
                </a:solidFill>
              </a:rPr>
              <a:t>[</a:t>
            </a:r>
            <a:r>
              <a:rPr lang="en-US" i="1" dirty="0" err="1">
                <a:solidFill>
                  <a:schemeClr val="accent4"/>
                </a:solidFill>
              </a:rPr>
              <a:t>Abboud</a:t>
            </a:r>
            <a:r>
              <a:rPr lang="en-US" i="1" dirty="0">
                <a:solidFill>
                  <a:schemeClr val="accent4"/>
                </a:solidFill>
              </a:rPr>
              <a:t>, </a:t>
            </a:r>
            <a:r>
              <a:rPr lang="en-US" i="1" dirty="0" err="1">
                <a:solidFill>
                  <a:schemeClr val="accent4"/>
                </a:solidFill>
              </a:rPr>
              <a:t>Vassilevska</a:t>
            </a:r>
            <a:r>
              <a:rPr lang="en-US" i="1" dirty="0">
                <a:solidFill>
                  <a:schemeClr val="accent4"/>
                </a:solidFill>
              </a:rPr>
              <a:t>-Williams, “Popular conjectures imply strong lower bounds for dynamic problems”, FOCS 2014] </a:t>
            </a:r>
            <a:r>
              <a:rPr lang="en-US" dirty="0">
                <a:solidFill>
                  <a:schemeClr val="accent4"/>
                </a:solidFill>
              </a:rPr>
              <a:t>for some evidence that this is a very difficult problem!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59A6AE-A37B-B54D-938A-69C89FBE8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65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600950" cy="4351338"/>
          </a:xfrm>
        </p:spPr>
        <p:txBody>
          <a:bodyPr/>
          <a:lstStyle/>
          <a:p>
            <a:r>
              <a:rPr lang="en-US" dirty="0"/>
              <a:t>Two shortest-path algorithms: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Bellman-Ford for single-source shortest path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Floyd-</a:t>
            </a:r>
            <a:r>
              <a:rPr lang="en-US" dirty="0" err="1">
                <a:solidFill>
                  <a:schemeClr val="accent4"/>
                </a:solidFill>
              </a:rPr>
              <a:t>Warshall</a:t>
            </a:r>
            <a:r>
              <a:rPr lang="en-US" dirty="0">
                <a:solidFill>
                  <a:schemeClr val="accent4"/>
                </a:solidFill>
              </a:rPr>
              <a:t> for all-pairs shortest path</a:t>
            </a:r>
          </a:p>
          <a:p>
            <a:r>
              <a:rPr lang="en-US" b="1" i="1" dirty="0">
                <a:solidFill>
                  <a:srgbClr val="CF6E6C"/>
                </a:solidFill>
              </a:rPr>
              <a:t>Dynamic programming!</a:t>
            </a:r>
          </a:p>
          <a:p>
            <a:pPr lvl="1"/>
            <a:r>
              <a:rPr lang="en-US" dirty="0"/>
              <a:t>This is a fancy name for:</a:t>
            </a:r>
          </a:p>
          <a:p>
            <a:pPr lvl="2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Break up an optimization problem into smaller problems</a:t>
            </a:r>
          </a:p>
          <a:p>
            <a:pPr lvl="3"/>
            <a:r>
              <a:rPr lang="en-US" dirty="0">
                <a:solidFill>
                  <a:schemeClr val="accent4"/>
                </a:solidFill>
              </a:rPr>
              <a:t>The optimal solutions to the sub-problems should be sub-solutions to the original problem.</a:t>
            </a:r>
          </a:p>
          <a:p>
            <a:pPr lvl="2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Build the optimal solution iteratively by filling in a table of sub-solutions.</a:t>
            </a:r>
          </a:p>
          <a:p>
            <a:pPr lvl="3"/>
            <a:r>
              <a:rPr lang="en-US" dirty="0">
                <a:solidFill>
                  <a:schemeClr val="accent4"/>
                </a:solidFill>
              </a:rPr>
              <a:t>Take advantage of overlapping sub-problems!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484AB6-0F2A-AB42-8C54-63A52BF35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82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95851"/>
          </a:xfrm>
        </p:spPr>
        <p:txBody>
          <a:bodyPr>
            <a:normAutofit/>
          </a:bodyPr>
          <a:lstStyle/>
          <a:p>
            <a:r>
              <a:rPr lang="en-US" dirty="0"/>
              <a:t>More examples of </a:t>
            </a:r>
            <a:r>
              <a:rPr lang="en-US" b="1" i="1" dirty="0">
                <a:solidFill>
                  <a:srgbClr val="CF6E6C"/>
                </a:solidFill>
              </a:rPr>
              <a:t>dynamic programming</a:t>
            </a:r>
            <a:r>
              <a:rPr lang="en-US" dirty="0"/>
              <a:t>!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 pre-lecture exercise for next time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9419" y="2480284"/>
            <a:ext cx="3425213" cy="20717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26705" y="2800965"/>
            <a:ext cx="2963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We will stop bullets with </a:t>
            </a:r>
            <a:r>
              <a:rPr lang="en-US">
                <a:solidFill>
                  <a:schemeClr val="accent4"/>
                </a:solidFill>
              </a:rPr>
              <a:t>our action-packed coding </a:t>
            </a:r>
            <a:r>
              <a:rPr lang="en-US" dirty="0">
                <a:solidFill>
                  <a:schemeClr val="accent4"/>
                </a:solidFill>
              </a:rPr>
              <a:t>skills, and also maybe find longest common subsequences.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53E95E-3F8D-9F46-B8CE-F9EBB76B8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302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Bellman-Ford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(-) Slower than Dijkstra’s algorithm</a:t>
            </a:r>
          </a:p>
          <a:p>
            <a:endParaRPr lang="en-US" dirty="0">
              <a:solidFill>
                <a:schemeClr val="accent4"/>
              </a:solidFill>
            </a:endParaRPr>
          </a:p>
          <a:p>
            <a:r>
              <a:rPr lang="en-US" dirty="0"/>
              <a:t>(+) Can handle negative edge weights.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Can be useful if you want to say that some edges are actively good to take, rather than costly.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Can be useful as a building block in other algorithms.</a:t>
            </a:r>
          </a:p>
          <a:p>
            <a:pPr lvl="1"/>
            <a:endParaRPr lang="en-US" b="1" dirty="0">
              <a:solidFill>
                <a:schemeClr val="accent5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dirty="0"/>
              <a:t>(+) Allows for some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flexibility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if the weights change.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We’ll see what this means later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43D24D-2614-A045-A775-8774DBC9C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72726-1625-1D48-938C-A194C6675DE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983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36E6F-C0EA-AC4A-AA78-975ACC426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Aside: Negative Cycles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315D1-1200-C444-A872-06882B81B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8280219" cy="4351338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negative cycle </a:t>
            </a:r>
            <a:r>
              <a:rPr lang="en-US" dirty="0"/>
              <a:t>is a cycle whose edge weights sum to a negative number.</a:t>
            </a:r>
          </a:p>
          <a:p>
            <a:r>
              <a:rPr lang="en-US" dirty="0"/>
              <a:t>Shortest paths aren’t defined when there are negative cycles!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C4A515-026A-044A-A1EE-10E95A5A4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8</a:t>
            </a:fld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C8E4FB3-F38D-FF4B-8B14-F288D2E67B79}"/>
              </a:ext>
            </a:extLst>
          </p:cNvPr>
          <p:cNvGrpSpPr/>
          <p:nvPr/>
        </p:nvGrpSpPr>
        <p:grpSpPr>
          <a:xfrm>
            <a:off x="1920681" y="3976339"/>
            <a:ext cx="3318095" cy="2562574"/>
            <a:chOff x="628649" y="4221367"/>
            <a:chExt cx="3382952" cy="2474618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4270015-DA50-F640-AEF4-89E7423A1C8B}"/>
                </a:ext>
              </a:extLst>
            </p:cNvPr>
            <p:cNvSpPr/>
            <p:nvPr/>
          </p:nvSpPr>
          <p:spPr>
            <a:xfrm>
              <a:off x="645738" y="4221367"/>
              <a:ext cx="692332" cy="67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CE53B29-0366-4943-8E84-BD2881218B0F}"/>
                </a:ext>
              </a:extLst>
            </p:cNvPr>
            <p:cNvSpPr/>
            <p:nvPr/>
          </p:nvSpPr>
          <p:spPr>
            <a:xfrm>
              <a:off x="3319269" y="5248978"/>
              <a:ext cx="692332" cy="67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6F10326-F3D2-6546-9889-52D903984EE4}"/>
                </a:ext>
              </a:extLst>
            </p:cNvPr>
            <p:cNvSpPr/>
            <p:nvPr/>
          </p:nvSpPr>
          <p:spPr>
            <a:xfrm>
              <a:off x="876515" y="6016717"/>
              <a:ext cx="692332" cy="67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C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1DC96957-E055-EA4F-80F9-3DDFE15A1981}"/>
                </a:ext>
              </a:extLst>
            </p:cNvPr>
            <p:cNvCxnSpPr>
              <a:cxnSpLocks/>
              <a:stCxn id="5" idx="6"/>
              <a:endCxn id="6" idx="1"/>
            </p:cNvCxnSpPr>
            <p:nvPr/>
          </p:nvCxnSpPr>
          <p:spPr>
            <a:xfrm>
              <a:off x="1338070" y="4561001"/>
              <a:ext cx="2082589" cy="787453"/>
            </a:xfrm>
            <a:prstGeom prst="straightConnector1">
              <a:avLst/>
            </a:prstGeom>
            <a:ln w="38100">
              <a:solidFill>
                <a:schemeClr val="accent4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071377A0-61B5-9045-8F30-2C9E1758D190}"/>
                </a:ext>
              </a:extLst>
            </p:cNvPr>
            <p:cNvCxnSpPr>
              <a:cxnSpLocks/>
              <a:stCxn id="6" idx="3"/>
              <a:endCxn id="7" idx="6"/>
            </p:cNvCxnSpPr>
            <p:nvPr/>
          </p:nvCxnSpPr>
          <p:spPr>
            <a:xfrm flipH="1">
              <a:off x="1568847" y="5828770"/>
              <a:ext cx="1851812" cy="527581"/>
            </a:xfrm>
            <a:prstGeom prst="straightConnector1">
              <a:avLst/>
            </a:prstGeom>
            <a:ln w="38100">
              <a:solidFill>
                <a:schemeClr val="accent4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30D9A27E-2726-AE43-BECE-5237E5B1B8C0}"/>
                </a:ext>
              </a:extLst>
            </p:cNvPr>
            <p:cNvCxnSpPr>
              <a:cxnSpLocks/>
              <a:stCxn id="7" idx="0"/>
              <a:endCxn id="5" idx="4"/>
            </p:cNvCxnSpPr>
            <p:nvPr/>
          </p:nvCxnSpPr>
          <p:spPr>
            <a:xfrm flipH="1" flipV="1">
              <a:off x="991904" y="4900635"/>
              <a:ext cx="230777" cy="1116082"/>
            </a:xfrm>
            <a:prstGeom prst="straightConnector1">
              <a:avLst/>
            </a:prstGeom>
            <a:ln w="38100">
              <a:solidFill>
                <a:schemeClr val="accent4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7519E2F-67A2-DC44-BE95-3B6A91AA2BF2}"/>
                </a:ext>
              </a:extLst>
            </p:cNvPr>
            <p:cNvSpPr txBox="1"/>
            <p:nvPr/>
          </p:nvSpPr>
          <p:spPr>
            <a:xfrm>
              <a:off x="2030402" y="4377415"/>
              <a:ext cx="8392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4"/>
                  </a:solidFill>
                </a:rPr>
                <a:t>-10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3F8DD52-932B-BC43-AECF-EAFEB68DA2E9}"/>
                </a:ext>
              </a:extLst>
            </p:cNvPr>
            <p:cNvSpPr txBox="1"/>
            <p:nvPr/>
          </p:nvSpPr>
          <p:spPr>
            <a:xfrm>
              <a:off x="2407613" y="6135426"/>
              <a:ext cx="8392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4"/>
                  </a:solidFill>
                </a:rPr>
                <a:t>1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E824399-AF44-894C-9E7E-44F07CB76C70}"/>
                </a:ext>
              </a:extLst>
            </p:cNvPr>
            <p:cNvSpPr txBox="1"/>
            <p:nvPr/>
          </p:nvSpPr>
          <p:spPr>
            <a:xfrm>
              <a:off x="628649" y="5279856"/>
              <a:ext cx="8392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4"/>
                  </a:solidFill>
                </a:rPr>
                <a:t>2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13F9BA8A-D519-DB47-B862-00FC3EE6A391}"/>
              </a:ext>
            </a:extLst>
          </p:cNvPr>
          <p:cNvSpPr txBox="1"/>
          <p:nvPr/>
        </p:nvSpPr>
        <p:spPr>
          <a:xfrm>
            <a:off x="5793219" y="5097555"/>
            <a:ext cx="3003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The shortest path from A to B has cost…negative infinity?</a:t>
            </a:r>
          </a:p>
        </p:txBody>
      </p:sp>
    </p:spTree>
    <p:extLst>
      <p:ext uri="{BB962C8B-B14F-4D97-AF65-F5344CB8AC3E}">
        <p14:creationId xmlns:p14="http://schemas.microsoft.com/office/powerpoint/2010/main" val="407725510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Bellman-Ford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(-) Slower than Dijkstra’s algorithm</a:t>
            </a:r>
          </a:p>
          <a:p>
            <a:endParaRPr lang="en-US" dirty="0">
              <a:solidFill>
                <a:schemeClr val="accent4"/>
              </a:solidFill>
            </a:endParaRPr>
          </a:p>
          <a:p>
            <a:r>
              <a:rPr lang="en-US" dirty="0"/>
              <a:t>(+) Can handle negative edge weights.</a:t>
            </a:r>
          </a:p>
          <a:p>
            <a:pPr lvl="1"/>
            <a:r>
              <a:rPr lang="en-US" dirty="0">
                <a:solidFill>
                  <a:srgbClr val="CF6E6C"/>
                </a:solidFill>
              </a:rPr>
              <a:t>Can </a:t>
            </a:r>
            <a:r>
              <a:rPr lang="en-US" b="1" dirty="0">
                <a:solidFill>
                  <a:srgbClr val="CF6E6C"/>
                </a:solidFill>
              </a:rPr>
              <a:t>detect</a:t>
            </a:r>
            <a:r>
              <a:rPr lang="en-US" dirty="0">
                <a:solidFill>
                  <a:srgbClr val="CF6E6C"/>
                </a:solidFill>
              </a:rPr>
              <a:t> negative cycles!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Can be useful if you want to say that some edges are actively good to take, rather than costly.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Can be useful as a building block in other algorithms.</a:t>
            </a:r>
          </a:p>
          <a:p>
            <a:pPr lvl="1"/>
            <a:endParaRPr lang="en-US" b="1" dirty="0">
              <a:solidFill>
                <a:schemeClr val="accent5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dirty="0"/>
              <a:t>(+) Allows for some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flexibility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if the weights change.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We’ll see what this means later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43D24D-2614-A045-A775-8774DBC9C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72726-1625-1D48-938C-A194C6675DE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185811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7998</TotalTime>
  <Words>5831</Words>
  <Application>Microsoft Macintosh PowerPoint</Application>
  <PresentationFormat>On-screen Show (4:3)</PresentationFormat>
  <Paragraphs>1286</Paragraphs>
  <Slides>66</Slides>
  <Notes>2</Notes>
  <HiddenSlides>3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4" baseType="lpstr">
      <vt:lpstr>Arial</vt:lpstr>
      <vt:lpstr>Bell MT</vt:lpstr>
      <vt:lpstr>Calibri</vt:lpstr>
      <vt:lpstr>Calibri Light</vt:lpstr>
      <vt:lpstr>Cambria Math</vt:lpstr>
      <vt:lpstr>Chalkboard</vt:lpstr>
      <vt:lpstr>Courier</vt:lpstr>
      <vt:lpstr>Office Theme</vt:lpstr>
      <vt:lpstr>Lecture 12</vt:lpstr>
      <vt:lpstr>Announcements</vt:lpstr>
      <vt:lpstr>Today</vt:lpstr>
      <vt:lpstr>Recall</vt:lpstr>
      <vt:lpstr>Last time</vt:lpstr>
      <vt:lpstr>Dijkstra Drawbacks</vt:lpstr>
      <vt:lpstr>Bellman-Ford algorithm</vt:lpstr>
      <vt:lpstr>Aside: Negative Cycles</vt:lpstr>
      <vt:lpstr>Bellman-Ford algorithm</vt:lpstr>
      <vt:lpstr>Bellman-Ford vs. Dijkstra</vt:lpstr>
      <vt:lpstr>Bellman-Ford</vt:lpstr>
      <vt:lpstr>Bellman-Ford</vt:lpstr>
      <vt:lpstr>Bellman-Ford</vt:lpstr>
      <vt:lpstr>Bellman-Ford</vt:lpstr>
      <vt:lpstr>Bellman-Ford</vt:lpstr>
      <vt:lpstr>Interpretation of d(i)</vt:lpstr>
      <vt:lpstr>Why does Bellman-Ford work?</vt:lpstr>
      <vt:lpstr>Aside: simple paths Assume there is no negative cycle.</vt:lpstr>
      <vt:lpstr>Why does it work?</vt:lpstr>
      <vt:lpstr>Bellman-Ford* algorithm</vt:lpstr>
      <vt:lpstr>Note on implementation</vt:lpstr>
      <vt:lpstr>Bellman-Ford take-aways</vt:lpstr>
      <vt:lpstr>BF with negative cycles </vt:lpstr>
      <vt:lpstr>BF with negative cycles </vt:lpstr>
      <vt:lpstr>Negative cycles in Bellman-Ford</vt:lpstr>
      <vt:lpstr>Bellman-Ford algorithm</vt:lpstr>
      <vt:lpstr>Important thing about B-F for the rest of this lecture</vt:lpstr>
      <vt:lpstr>Bellman-Ford is an example of… Dynamic Programming!</vt:lpstr>
      <vt:lpstr>Pre-Lecture exercise: How not to compute Fibonacci Numbers</vt:lpstr>
      <vt:lpstr>Candidate algorithm</vt:lpstr>
      <vt:lpstr>What’s going on? Consider Fib(8)</vt:lpstr>
      <vt:lpstr>Maybe this would be better:</vt:lpstr>
      <vt:lpstr>This was an example of…</vt:lpstr>
      <vt:lpstr>What is dynamic programming?</vt:lpstr>
      <vt:lpstr>Elements of dynamic programming</vt:lpstr>
      <vt:lpstr>Elements of dynamic programming</vt:lpstr>
      <vt:lpstr>Elements of dynamic programming</vt:lpstr>
      <vt:lpstr>Two ways to think about and/or implement DP algorithms</vt:lpstr>
      <vt:lpstr>Bottom up approach what we just saw.</vt:lpstr>
      <vt:lpstr>Bottom up approach what we just saw.</vt:lpstr>
      <vt:lpstr>Top down approach</vt:lpstr>
      <vt:lpstr>Example of top-down Fibonacci</vt:lpstr>
      <vt:lpstr>Memo-ization visualization</vt:lpstr>
      <vt:lpstr>Memo-ization Visualization ctd</vt:lpstr>
      <vt:lpstr>What have we learned?</vt:lpstr>
      <vt:lpstr>Why “dynamic programming” ?</vt:lpstr>
      <vt:lpstr>Why “dynamic programming” ?</vt:lpstr>
      <vt:lpstr>Floyd-Warshall Algorithm Another example of DP</vt:lpstr>
      <vt:lpstr>PowerPoint Presentation</vt:lpstr>
      <vt:lpstr>Optimal substructure</vt:lpstr>
      <vt:lpstr>Optimal substructure</vt:lpstr>
      <vt:lpstr>Optimal substructure</vt:lpstr>
      <vt:lpstr>How can we find D(k)[u,v] using D(k-1)?</vt:lpstr>
      <vt:lpstr>How can we find D(k)[u,v] using D(k-1)?</vt:lpstr>
      <vt:lpstr>How can we find D(k)[u,v] using D(k-1)?</vt:lpstr>
      <vt:lpstr>Case 2 continued</vt:lpstr>
      <vt:lpstr>How can we find D(k)[u,v] using D(k-1)?</vt:lpstr>
      <vt:lpstr>How can we find D(k)[u,v] using D(k-1)?</vt:lpstr>
      <vt:lpstr>How can we find D(k)[u,v] using D(k-1)?</vt:lpstr>
      <vt:lpstr>Floyd-Warshall algorithm</vt:lpstr>
      <vt:lpstr>We’ve basically just shown</vt:lpstr>
      <vt:lpstr>What if there are negative cycles?</vt:lpstr>
      <vt:lpstr>What have we learned?</vt:lpstr>
      <vt:lpstr>Can we do better than O(n3)? Nothing on this slide is required knowledge for this class</vt:lpstr>
      <vt:lpstr>Recap</vt:lpstr>
      <vt:lpstr>Next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12</dc:title>
  <dc:creator>Mary Katherine Wootters</dc:creator>
  <cp:lastModifiedBy>Moses Samson Charikar</cp:lastModifiedBy>
  <cp:revision>187</cp:revision>
  <cp:lastPrinted>2019-02-25T21:11:03Z</cp:lastPrinted>
  <dcterms:created xsi:type="dcterms:W3CDTF">2017-05-13T04:05:16Z</dcterms:created>
  <dcterms:modified xsi:type="dcterms:W3CDTF">2023-02-22T05:56:07Z</dcterms:modified>
</cp:coreProperties>
</file>