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9"/>
  </p:notesMasterIdLst>
  <p:handoutMasterIdLst>
    <p:handoutMasterId r:id="rId80"/>
  </p:handoutMasterIdLst>
  <p:sldIdLst>
    <p:sldId id="256" r:id="rId2"/>
    <p:sldId id="509" r:id="rId3"/>
    <p:sldId id="484" r:id="rId4"/>
    <p:sldId id="485" r:id="rId5"/>
    <p:sldId id="474" r:id="rId6"/>
    <p:sldId id="475" r:id="rId7"/>
    <p:sldId id="476" r:id="rId8"/>
    <p:sldId id="399" r:id="rId9"/>
    <p:sldId id="409" r:id="rId10"/>
    <p:sldId id="506" r:id="rId11"/>
    <p:sldId id="411" r:id="rId12"/>
    <p:sldId id="412" r:id="rId13"/>
    <p:sldId id="455" r:id="rId14"/>
    <p:sldId id="415" r:id="rId15"/>
    <p:sldId id="507" r:id="rId16"/>
    <p:sldId id="417" r:id="rId17"/>
    <p:sldId id="416" r:id="rId18"/>
    <p:sldId id="430" r:id="rId19"/>
    <p:sldId id="456" r:id="rId20"/>
    <p:sldId id="413" r:id="rId21"/>
    <p:sldId id="421" r:id="rId22"/>
    <p:sldId id="422" r:id="rId23"/>
    <p:sldId id="425" r:id="rId24"/>
    <p:sldId id="428" r:id="rId25"/>
    <p:sldId id="427" r:id="rId26"/>
    <p:sldId id="423" r:id="rId27"/>
    <p:sldId id="424" r:id="rId28"/>
    <p:sldId id="435" r:id="rId29"/>
    <p:sldId id="437" r:id="rId30"/>
    <p:sldId id="436" r:id="rId31"/>
    <p:sldId id="431" r:id="rId32"/>
    <p:sldId id="483" r:id="rId33"/>
    <p:sldId id="434" r:id="rId34"/>
    <p:sldId id="440" r:id="rId35"/>
    <p:sldId id="439" r:id="rId36"/>
    <p:sldId id="441" r:id="rId37"/>
    <p:sldId id="442" r:id="rId38"/>
    <p:sldId id="443" r:id="rId39"/>
    <p:sldId id="477" r:id="rId40"/>
    <p:sldId id="504" r:id="rId41"/>
    <p:sldId id="498" r:id="rId42"/>
    <p:sldId id="499" r:id="rId43"/>
    <p:sldId id="500" r:id="rId44"/>
    <p:sldId id="501" r:id="rId45"/>
    <p:sldId id="502" r:id="rId46"/>
    <p:sldId id="503" r:id="rId47"/>
    <p:sldId id="505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44" r:id="rId57"/>
    <p:sldId id="457" r:id="rId58"/>
    <p:sldId id="369" r:id="rId59"/>
    <p:sldId id="445" r:id="rId60"/>
    <p:sldId id="448" r:id="rId61"/>
    <p:sldId id="447" r:id="rId62"/>
    <p:sldId id="446" r:id="rId63"/>
    <p:sldId id="458" r:id="rId64"/>
    <p:sldId id="449" r:id="rId65"/>
    <p:sldId id="450" r:id="rId66"/>
    <p:sldId id="451" r:id="rId67"/>
    <p:sldId id="452" r:id="rId68"/>
    <p:sldId id="454" r:id="rId69"/>
    <p:sldId id="459" r:id="rId70"/>
    <p:sldId id="460" r:id="rId71"/>
    <p:sldId id="463" r:id="rId72"/>
    <p:sldId id="464" r:id="rId73"/>
    <p:sldId id="465" r:id="rId74"/>
    <p:sldId id="469" r:id="rId75"/>
    <p:sldId id="466" r:id="rId76"/>
    <p:sldId id="467" r:id="rId77"/>
    <p:sldId id="508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iad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1"/>
    <a:srgbClr val="FF99FF"/>
    <a:srgbClr val="F0E7FF"/>
    <a:srgbClr val="D7CBDF"/>
    <a:srgbClr val="FD7300"/>
    <a:srgbClr val="D25D00"/>
    <a:srgbClr val="A28227"/>
    <a:srgbClr val="E3BCFF"/>
    <a:srgbClr val="C73FFF"/>
    <a:srgbClr val="F7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B8501-28D5-48FF-959D-9AA9B46725AF}" v="28" dt="2019-11-20T02:32:57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6"/>
    <p:restoredTop sz="91769"/>
  </p:normalViewPr>
  <p:slideViewPr>
    <p:cSldViewPr snapToGrid="0" snapToObjects="1">
      <p:cViewPr varScale="1">
        <p:scale>
          <a:sx n="112" d="100"/>
          <a:sy n="112" d="100"/>
        </p:scale>
        <p:origin x="268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8DB8501-28D5-48FF-959D-9AA9B46725AF}"/>
    <pc:docChg chg="modSld">
      <pc:chgData name="" userId="" providerId="" clId="Web-{A8DB8501-28D5-48FF-959D-9AA9B46725AF}" dt="2019-11-20T02:32:57.524" v="27" actId="1076"/>
      <pc:docMkLst>
        <pc:docMk/>
      </pc:docMkLst>
      <pc:sldChg chg="modSp">
        <pc:chgData name="" userId="" providerId="" clId="Web-{A8DB8501-28D5-48FF-959D-9AA9B46725AF}" dt="2019-11-20T02:32:57.524" v="27" actId="1076"/>
        <pc:sldMkLst>
          <pc:docMk/>
          <pc:sldMk cId="708001881" sldId="411"/>
        </pc:sldMkLst>
        <pc:picChg chg="mod">
          <ac:chgData name="" userId="" providerId="" clId="Web-{A8DB8501-28D5-48FF-959D-9AA9B46725AF}" dt="2019-11-20T02:32:57.524" v="27" actId="1076"/>
          <ac:picMkLst>
            <pc:docMk/>
            <pc:sldMk cId="708001881" sldId="411"/>
            <ac:picMk id="1030" creationId="{00000000-0000-0000-0000-000000000000}"/>
          </ac:picMkLst>
        </pc:picChg>
        <pc:picChg chg="mod">
          <ac:chgData name="" userId="" providerId="" clId="Web-{A8DB8501-28D5-48FF-959D-9AA9B46725AF}" dt="2019-11-20T02:32:49.056" v="24" actId="1076"/>
          <ac:picMkLst>
            <pc:docMk/>
            <pc:sldMk cId="708001881" sldId="411"/>
            <ac:picMk id="1032" creationId="{00000000-0000-0000-0000-000000000000}"/>
          </ac:picMkLst>
        </pc:picChg>
      </pc:sldChg>
      <pc:sldChg chg="modSp">
        <pc:chgData name="" userId="" providerId="" clId="Web-{A8DB8501-28D5-48FF-959D-9AA9B46725AF}" dt="2019-11-20T02:29:17.195" v="18" actId="1076"/>
        <pc:sldMkLst>
          <pc:docMk/>
          <pc:sldMk cId="675219761" sldId="412"/>
        </pc:sldMkLst>
        <pc:picChg chg="mod">
          <ac:chgData name="" userId="" providerId="" clId="Web-{A8DB8501-28D5-48FF-959D-9AA9B46725AF}" dt="2019-11-20T02:29:14.289" v="17" actId="1076"/>
          <ac:picMkLst>
            <pc:docMk/>
            <pc:sldMk cId="675219761" sldId="412"/>
            <ac:picMk id="1030" creationId="{00000000-0000-0000-0000-000000000000}"/>
          </ac:picMkLst>
        </pc:picChg>
        <pc:picChg chg="mod">
          <ac:chgData name="" userId="" providerId="" clId="Web-{A8DB8501-28D5-48FF-959D-9AA9B46725AF}" dt="2019-11-20T02:29:17.195" v="18" actId="1076"/>
          <ac:picMkLst>
            <pc:docMk/>
            <pc:sldMk cId="675219761" sldId="412"/>
            <ac:picMk id="1032" creationId="{00000000-0000-0000-0000-000000000000}"/>
          </ac:picMkLst>
        </pc:picChg>
      </pc:sldChg>
      <pc:sldChg chg="modSp">
        <pc:chgData name="" userId="" providerId="" clId="Web-{A8DB8501-28D5-48FF-959D-9AA9B46725AF}" dt="2019-11-20T02:29:46.602" v="22" actId="14100"/>
        <pc:sldMkLst>
          <pc:docMk/>
          <pc:sldMk cId="2446155440" sldId="415"/>
        </pc:sldMkLst>
        <pc:picChg chg="mod">
          <ac:chgData name="" userId="" providerId="" clId="Web-{A8DB8501-28D5-48FF-959D-9AA9B46725AF}" dt="2019-11-20T02:29:46.602" v="22" actId="14100"/>
          <ac:picMkLst>
            <pc:docMk/>
            <pc:sldMk cId="2446155440" sldId="415"/>
            <ac:picMk id="1030" creationId="{00000000-0000-0000-0000-000000000000}"/>
          </ac:picMkLst>
        </pc:picChg>
      </pc:sldChg>
      <pc:sldChg chg="modSp">
        <pc:chgData name="" userId="" providerId="" clId="Web-{A8DB8501-28D5-48FF-959D-9AA9B46725AF}" dt="2019-11-20T02:29:39.133" v="21" actId="1076"/>
        <pc:sldMkLst>
          <pc:docMk/>
          <pc:sldMk cId="624320043" sldId="455"/>
        </pc:sldMkLst>
        <pc:picChg chg="mod">
          <ac:chgData name="" userId="" providerId="" clId="Web-{A8DB8501-28D5-48FF-959D-9AA9B46725AF}" dt="2019-11-20T02:29:39.133" v="21" actId="1076"/>
          <ac:picMkLst>
            <pc:docMk/>
            <pc:sldMk cId="624320043" sldId="455"/>
            <ac:picMk id="103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4E37-5C0F-8F4A-A5D7-4EA6BA8EC0F5}" type="datetimeFigureOut">
              <a:rPr lang="en-US" smtClean="0"/>
              <a:t>3/12/23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1052-3D60-994B-B8D6-15C733949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2D4A-C5C9-AC43-A119-4C32C7650FE1}" type="datetimeFigureOut">
              <a:rPr lang="en-US" smtClean="0"/>
              <a:t>3/12/23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E46C-AA82-EE4B-9CEA-5F8A4B7AC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solutions is also one way to bound the running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855D-DC3A-734F-9D09-B511FA5CB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E46C-AA82-EE4B-9CEA-5F8A4B7AC5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C31D-1E62-3342-BE3A-A4226AEACA63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148-031A-1348-A9F7-5CAA644FC3A2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99E-F5D4-ED40-A71A-A44D551881C4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CE68-9182-BF48-8EA2-81DC284CB872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21D-497A-894B-8A22-E611498BD51C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74A7-F130-C04C-B860-45B581E82DB4}" type="datetime1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0A0-C507-E141-A8E3-697AA2F14D7A}" type="datetime1">
              <a:rPr lang="en-US" smtClean="0"/>
              <a:t>3/12/23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F07-8A08-834A-8757-330360EF7979}" type="datetime1">
              <a:rPr lang="en-US" smtClean="0"/>
              <a:t>3/12/23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B1D-760C-0842-8A20-F896F56AB3B1}" type="datetime1">
              <a:rPr lang="en-US" smtClean="0"/>
              <a:t>3/12/23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BB88-7EBF-AB4B-BEE1-9C23D1424215}" type="datetime1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437D-AC00-ED47-BD28-482D4607C5D6}" type="datetime1">
              <a:rPr lang="en-US" smtClean="0"/>
              <a:t>3/12/23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9C1C-C490-E140-A667-07A6149CB6C5}" type="datetime1">
              <a:rPr lang="en-US" smtClean="0"/>
              <a:t>3/12/23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Gale-Shapley (Deferred Acceptance)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C292F-BEAA-F24E-A2AD-D14CF297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hospital residency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completing medical school, students are finally ready to start their “residency” (similar to job internship):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contrast, I’m told that many of you can get an internship after completing CS161…</a:t>
            </a:r>
          </a:p>
          <a:p>
            <a:endParaRPr lang="en-US" dirty="0"/>
          </a:p>
          <a:p>
            <a:r>
              <a:rPr lang="en-US" dirty="0"/>
              <a:t>Each </a:t>
            </a:r>
            <a:r>
              <a:rPr lang="en-US" b="1" dirty="0">
                <a:solidFill>
                  <a:srgbClr val="7030A0"/>
                </a:solidFill>
              </a:rPr>
              <a:t>doctor</a:t>
            </a:r>
            <a:r>
              <a:rPr lang="en-US" dirty="0"/>
              <a:t> has a preference over different </a:t>
            </a:r>
            <a:r>
              <a:rPr lang="en-US" b="1" dirty="0">
                <a:solidFill>
                  <a:schemeClr val="accent1"/>
                </a:solidFill>
              </a:rPr>
              <a:t>hospitals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Each </a:t>
            </a:r>
            <a:r>
              <a:rPr lang="en-US" b="1" dirty="0">
                <a:solidFill>
                  <a:schemeClr val="accent1"/>
                </a:solidFill>
              </a:rPr>
              <a:t>hospital</a:t>
            </a:r>
            <a:r>
              <a:rPr lang="en-US" dirty="0"/>
              <a:t> has a preference over the </a:t>
            </a:r>
            <a:r>
              <a:rPr lang="en-US" b="1" dirty="0">
                <a:solidFill>
                  <a:srgbClr val="7030A0"/>
                </a:solidFill>
              </a:rPr>
              <a:t>doctors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How should you match doctors with hospitals?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4900" y="6033185"/>
            <a:ext cx="3086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Simplifying assumption today: </a:t>
            </a:r>
          </a:p>
          <a:p>
            <a:pPr algn="ctr"/>
            <a:r>
              <a:rPr lang="en-US" dirty="0"/>
              <a:t>Each hospital has 1 slot</a:t>
            </a:r>
          </a:p>
        </p:txBody>
      </p:sp>
    </p:spTree>
    <p:extLst>
      <p:ext uri="{BB962C8B-B14F-4D97-AF65-F5344CB8AC3E}">
        <p14:creationId xmlns:p14="http://schemas.microsoft.com/office/powerpoint/2010/main" val="14299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449"/>
            <a:ext cx="7886700" cy="1771015"/>
          </a:xfrm>
        </p:spPr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7030A0"/>
                </a:solidFill>
              </a:rPr>
              <a:t>doctor </a:t>
            </a:r>
            <a:r>
              <a:rPr lang="en-US" dirty="0"/>
              <a:t>has a preference over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Each </a:t>
            </a:r>
            <a:r>
              <a:rPr lang="en-US" dirty="0">
                <a:solidFill>
                  <a:schemeClr val="accent1"/>
                </a:solidFill>
              </a:rPr>
              <a:t>hospital</a:t>
            </a:r>
            <a:r>
              <a:rPr lang="en-US" dirty="0"/>
              <a:t> has a preference over the </a:t>
            </a:r>
            <a:r>
              <a:rPr lang="en-US" dirty="0">
                <a:solidFill>
                  <a:srgbClr val="7030A0"/>
                </a:solidFill>
              </a:rPr>
              <a:t>doctor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How should you match doctors with hospitals?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" name="AutoShape 2" descr="Image result for stanford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67745" y="0"/>
            <a:ext cx="29762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intuition!</a:t>
            </a:r>
          </a:p>
        </p:txBody>
      </p:sp>
      <p:pic>
        <p:nvPicPr>
          <p:cNvPr id="37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3" grpId="0"/>
      <p:bldP spid="48" grpId="0"/>
      <p:bldP spid="49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  <a:br>
              <a:rPr lang="en-US" dirty="0"/>
            </a:br>
            <a:r>
              <a:rPr lang="en-US" dirty="0"/>
              <a:t>				(highest weight = most preferred)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12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67745" y="0"/>
            <a:ext cx="29762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intuition!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pic>
        <p:nvPicPr>
          <p:cNvPr id="4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“Hungarian Algorithm” (</a:t>
            </a:r>
            <a:r>
              <a:rPr lang="en-US" sz="2400" dirty="0">
                <a:solidFill>
                  <a:srgbClr val="0070C0"/>
                </a:solidFill>
              </a:rPr>
              <a:t>CS261</a:t>
            </a:r>
            <a:r>
              <a:rPr lang="en-US" dirty="0">
                <a:solidFill>
                  <a:srgbClr val="0070C0"/>
                </a:solidFill>
              </a:rPr>
              <a:t>) finds a max weight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13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67300" y="0"/>
            <a:ext cx="4076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intuition:</a:t>
            </a:r>
          </a:p>
          <a:p>
            <a:pPr algn="ctr"/>
            <a:r>
              <a:rPr lang="en-US" sz="1600" dirty="0"/>
              <a:t>You don’t need to know Hungarian Algorithm!</a:t>
            </a:r>
          </a:p>
        </p:txBody>
      </p:sp>
      <p:pic>
        <p:nvPicPr>
          <p:cNvPr id="4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“Hungarian Algorithm” (</a:t>
            </a:r>
            <a:r>
              <a:rPr lang="en-US" sz="2400" dirty="0">
                <a:solidFill>
                  <a:srgbClr val="0070C0"/>
                </a:solidFill>
              </a:rPr>
              <a:t>CS261</a:t>
            </a:r>
            <a:r>
              <a:rPr lang="en-US" dirty="0">
                <a:solidFill>
                  <a:srgbClr val="0070C0"/>
                </a:solidFill>
              </a:rPr>
              <a:t>) finds a max weight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67300" y="0"/>
            <a:ext cx="4076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intuition:</a:t>
            </a:r>
          </a:p>
          <a:p>
            <a:pPr algn="ctr"/>
            <a:r>
              <a:rPr lang="en-US" sz="1600" dirty="0"/>
              <a:t>You don’t need to know Hungarian Algorithm!</a:t>
            </a:r>
          </a:p>
        </p:txBody>
      </p:sp>
      <p:pic>
        <p:nvPicPr>
          <p:cNvPr id="40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39F7-FABB-3147-B7D6-5200EC1A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628B-C955-0446-9F94-A9CB9AA6F0CA}"/>
              </a:ext>
            </a:extLst>
          </p:cNvPr>
          <p:cNvSpPr txBox="1"/>
          <p:nvPr/>
        </p:nvSpPr>
        <p:spPr>
          <a:xfrm>
            <a:off x="862007" y="2882900"/>
            <a:ext cx="70317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“Each hospital/doctor has a list of preferences”</a:t>
            </a:r>
          </a:p>
          <a:p>
            <a:endParaRPr lang="en-US" sz="2800" dirty="0"/>
          </a:p>
          <a:p>
            <a:r>
              <a:rPr lang="en-US" sz="2800" dirty="0"/>
              <a:t>Missing step:</a:t>
            </a:r>
          </a:p>
          <a:p>
            <a:pPr algn="ctr"/>
            <a:r>
              <a:rPr lang="en-US" sz="2800" dirty="0"/>
              <a:t>How does the </a:t>
            </a:r>
            <a:r>
              <a:rPr lang="en-US" sz="2800" i="1" dirty="0"/>
              <a:t>algorithm</a:t>
            </a:r>
            <a:r>
              <a:rPr lang="en-US" sz="2800" dirty="0"/>
              <a:t> get the preferences?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5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your input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… and what can go wrong if we don’t think about it carefully: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16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2677349" y="3443514"/>
            <a:ext cx="3667426" cy="290195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837274" y="3560513"/>
            <a:ext cx="3263901" cy="11530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your input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… and what can go wrong if we don’t think about it carefully: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Some </a:t>
            </a:r>
            <a:r>
              <a:rPr lang="en-US" dirty="0" err="1">
                <a:solidFill>
                  <a:schemeClr val="accent6"/>
                </a:solidFill>
              </a:rPr>
              <a:t>doc+hospital</a:t>
            </a:r>
            <a:r>
              <a:rPr lang="en-US" dirty="0">
                <a:solidFill>
                  <a:schemeClr val="accent6"/>
                </a:solidFill>
              </a:rPr>
              <a:t> may match outside your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17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837274" y="3560513"/>
            <a:ext cx="3263901" cy="11530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77349" y="3443514"/>
            <a:ext cx="3667426" cy="290195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8" grpId="0"/>
      <p:bldP spid="59" grpId="0"/>
      <p:bldP spid="6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6115751" y="28733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19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84875" y="3513592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FCFF-3F87-AF4C-8DE4-5BE35E74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5B54-2158-374A-A2E6-FF7FDEF5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HW8 due on Wednesday.</a:t>
            </a:r>
          </a:p>
          <a:p>
            <a:endParaRPr lang="en-US" dirty="0"/>
          </a:p>
          <a:p>
            <a:r>
              <a:rPr lang="en-US" dirty="0"/>
              <a:t>This week’s lectures (including this one) are NOT on the final exam.</a:t>
            </a:r>
          </a:p>
          <a:p>
            <a:endParaRPr lang="en-US" dirty="0"/>
          </a:p>
          <a:p>
            <a:r>
              <a:rPr lang="en-US" dirty="0" err="1"/>
              <a:t>EthiCS</a:t>
            </a:r>
            <a:r>
              <a:rPr lang="en-US" dirty="0"/>
              <a:t> pre-recorded lectures (5 short videos) are fair game for the final exam.</a:t>
            </a:r>
          </a:p>
          <a:p>
            <a:endParaRPr lang="en-US" dirty="0"/>
          </a:p>
          <a:p>
            <a:r>
              <a:rPr lang="en-US" dirty="0"/>
              <a:t>Final exam: Two pages front-and-back of notes allowed.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D5CBF-8782-6842-9F7D-A6B68D3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20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84875" y="3513592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(No Border) 4"/>
          <p:cNvSpPr/>
          <p:nvPr/>
        </p:nvSpPr>
        <p:spPr>
          <a:xfrm>
            <a:off x="7810500" y="2548392"/>
            <a:ext cx="1168400" cy="965200"/>
          </a:xfrm>
          <a:prstGeom prst="callout1">
            <a:avLst>
              <a:gd name="adj1" fmla="val 18750"/>
              <a:gd name="adj2" fmla="val -2898"/>
              <a:gd name="adj3" fmla="val 75658"/>
              <a:gd name="adj4" fmla="val -4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/>
              <a:t>Stanfordwants</a:t>
            </a:r>
            <a:r>
              <a:rPr lang="en-US" b="1" i="1" dirty="0"/>
              <a:t> Doctor n</a:t>
            </a:r>
          </a:p>
        </p:txBody>
      </p:sp>
      <p:sp>
        <p:nvSpPr>
          <p:cNvPr id="39" name="Line Callout 1 (No Border) 38"/>
          <p:cNvSpPr/>
          <p:nvPr/>
        </p:nvSpPr>
        <p:spPr>
          <a:xfrm>
            <a:off x="44450" y="5414981"/>
            <a:ext cx="1168400" cy="965200"/>
          </a:xfrm>
          <a:prstGeom prst="callout1">
            <a:avLst>
              <a:gd name="adj1" fmla="val 55592"/>
              <a:gd name="adj2" fmla="val 100363"/>
              <a:gd name="adj3" fmla="val 90132"/>
              <a:gd name="adj4" fmla="val 1573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n really wants Stanford</a:t>
            </a:r>
          </a:p>
        </p:txBody>
      </p:sp>
      <p:pic>
        <p:nvPicPr>
          <p:cNvPr id="26" name="Picture 4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21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4326257"/>
            <a:ext cx="2031164" cy="65581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2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209267"/>
            <a:ext cx="87122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For every unmatched pair (</a:t>
            </a:r>
            <a:r>
              <a:rPr lang="en-US" sz="2800" dirty="0" err="1">
                <a:solidFill>
                  <a:srgbClr val="7030A0"/>
                </a:solidFill>
              </a:rPr>
              <a:t>i</a:t>
            </a:r>
            <a:r>
              <a:rPr lang="en-US" sz="2800" dirty="0" err="1">
                <a:solidFill>
                  <a:prstClr val="black"/>
                </a:solidFill>
              </a:rPr>
              <a:t>,</a:t>
            </a:r>
            <a:r>
              <a:rPr lang="en-US" sz="2800" dirty="0" err="1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):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Doctor i</a:t>
            </a:r>
            <a:r>
              <a:rPr lang="en-US" sz="2800" dirty="0">
                <a:solidFill>
                  <a:prstClr val="black"/>
                </a:solidFill>
              </a:rPr>
              <a:t> prefers Hospital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Hospital 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, or;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Hospital j</a:t>
            </a:r>
            <a:r>
              <a:rPr lang="en-US" sz="2800" dirty="0">
                <a:solidFill>
                  <a:prstClr val="black"/>
                </a:solidFill>
              </a:rPr>
              <a:t> prefers Doctor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Doctor 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>
          <a:xfrm rot="5400000">
            <a:off x="4266603" y="4305899"/>
            <a:ext cx="1485898" cy="10021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138914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b="1" i="1" dirty="0"/>
              <a:t>Un</a:t>
            </a:r>
            <a:r>
              <a:rPr lang="en-US" dirty="0"/>
              <a:t>stable Matching and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23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5511800" y="5530424"/>
            <a:ext cx="36322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Think-share!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Which of these issues is fixed by stable matchings?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85" y="4649352"/>
            <a:ext cx="2496832" cy="999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Problems we identified with unstable matchings: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19D19"/>
                </a:solidFill>
              </a:rPr>
              <a:t>Some </a:t>
            </a:r>
            <a:r>
              <a:rPr lang="en-US" dirty="0" err="1">
                <a:solidFill>
                  <a:srgbClr val="F19D19"/>
                </a:solidFill>
              </a:rPr>
              <a:t>doc+hospital</a:t>
            </a:r>
            <a:r>
              <a:rPr lang="en-US" dirty="0">
                <a:solidFill>
                  <a:srgbClr val="F19D19"/>
                </a:solidFill>
              </a:rPr>
              <a:t> may match outside your algorithm</a:t>
            </a:r>
          </a:p>
        </p:txBody>
      </p:sp>
    </p:spTree>
    <p:extLst>
      <p:ext uri="{BB962C8B-B14F-4D97-AF65-F5344CB8AC3E}">
        <p14:creationId xmlns:p14="http://schemas.microsoft.com/office/powerpoint/2010/main" val="8925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24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7986" y="2372699"/>
            <a:ext cx="26761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Not obvious!</a:t>
            </a:r>
          </a:p>
          <a:p>
            <a:pPr algn="ctr"/>
            <a:r>
              <a:rPr lang="en-US" sz="2400" dirty="0"/>
              <a:t>We’ll come back</a:t>
            </a:r>
            <a:br>
              <a:rPr lang="en-US" sz="2400" dirty="0"/>
            </a:br>
            <a:r>
              <a:rPr lang="en-US" sz="2400" dirty="0"/>
              <a:t>to this later (if time)</a:t>
            </a:r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With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Will doctors misreport their preferences?</a:t>
            </a:r>
          </a:p>
        </p:txBody>
      </p:sp>
    </p:spTree>
    <p:extLst>
      <p:ext uri="{BB962C8B-B14F-4D97-AF65-F5344CB8AC3E}">
        <p14:creationId xmlns:p14="http://schemas.microsoft.com/office/powerpoint/2010/main" val="394036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6753" y="4227890"/>
            <a:ext cx="6518147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the point of stable matching:</a:t>
            </a:r>
          </a:p>
          <a:p>
            <a:pPr algn="ctr"/>
            <a:r>
              <a:rPr lang="en-US" sz="2400" dirty="0"/>
              <a:t>Only a blocking pair would prefer to match outside.</a:t>
            </a:r>
          </a:p>
          <a:p>
            <a:pPr algn="ctr"/>
            <a:r>
              <a:rPr lang="en-US" sz="2400" b="1" dirty="0"/>
              <a:t>Stable matching = no blocking pairs</a:t>
            </a:r>
            <a:r>
              <a:rPr lang="en-US" sz="2400" dirty="0"/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With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Doctor+hospital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i="1" dirty="0">
                <a:solidFill>
                  <a:schemeClr val="accent6"/>
                </a:solidFill>
              </a:rPr>
              <a:t>never</a:t>
            </a:r>
            <a:r>
              <a:rPr lang="en-US" dirty="0">
                <a:solidFill>
                  <a:schemeClr val="accent6"/>
                </a:solidFill>
              </a:rPr>
              <a:t> prefer to match outside algorithm!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9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8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Stable Matching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199" y="3999925"/>
            <a:ext cx="5166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to find stable matchings!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(do they even exist?)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0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0200" y="3535682"/>
            <a:ext cx="2057400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1300"/>
            <a:ext cx="8826500" cy="48450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Stable Matching Problem</a:t>
            </a:r>
          </a:p>
          <a:p>
            <a:pPr marL="0" indent="0">
              <a:buNone/>
            </a:pPr>
            <a:r>
              <a:rPr lang="en-US" sz="2400" b="1" dirty="0"/>
              <a:t>Input: </a:t>
            </a:r>
            <a:r>
              <a:rPr lang="en-US" sz="2400" dirty="0"/>
              <a:t>each doctor/hospital submits </a:t>
            </a:r>
            <a:br>
              <a:rPr lang="en-US" sz="2400" dirty="0"/>
            </a:br>
            <a:r>
              <a:rPr lang="en-US" sz="2400" dirty="0"/>
              <a:t>   a ranking (permutation) of {1,…,n}</a:t>
            </a:r>
          </a:p>
          <a:p>
            <a:pPr marL="0" indent="0">
              <a:buNone/>
            </a:pPr>
            <a:r>
              <a:rPr lang="en-US" sz="2400" b="1" dirty="0"/>
              <a:t>Output: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0596"/>
              </p:ext>
            </p:extLst>
          </p:nvPr>
        </p:nvGraphicFramePr>
        <p:xfrm>
          <a:off x="7464425" y="1198881"/>
          <a:ext cx="16383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Stanford’s preferences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27635"/>
              </p:ext>
            </p:extLst>
          </p:nvPr>
        </p:nvGraphicFramePr>
        <p:xfrm>
          <a:off x="4854575" y="1307467"/>
          <a:ext cx="20574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7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Alice’s preferences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Stanford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>
                    <a:solidFill>
                      <a:srgbClr val="F0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rgbClr val="F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solidFill>
                      <a:srgbClr val="F0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UCSF</a:t>
                      </a:r>
                    </a:p>
                  </a:txBody>
                  <a:tcPr>
                    <a:solidFill>
                      <a:srgbClr val="F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832100" y="4343400"/>
            <a:ext cx="6299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Definition (blocking pair):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Given </a:t>
            </a:r>
            <a:r>
              <a:rPr lang="en-US" sz="2000" dirty="0">
                <a:solidFill>
                  <a:srgbClr val="0070C0"/>
                </a:solidFill>
              </a:rPr>
              <a:t>Matching M</a:t>
            </a:r>
            <a:r>
              <a:rPr lang="en-US" sz="2000" dirty="0"/>
              <a:t>, (</a:t>
            </a:r>
            <a:r>
              <a:rPr lang="en-US" sz="2000" dirty="0">
                <a:solidFill>
                  <a:srgbClr val="7030A0"/>
                </a:solidFill>
              </a:rPr>
              <a:t>Doctor i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/>
                </a:solidFill>
              </a:rPr>
              <a:t>Hospital j</a:t>
            </a:r>
            <a:r>
              <a:rPr lang="en-US" sz="2000" dirty="0"/>
              <a:t>) are a </a:t>
            </a:r>
            <a:r>
              <a:rPr lang="en-US" sz="2000" b="1" i="1" dirty="0">
                <a:solidFill>
                  <a:schemeClr val="accent6"/>
                </a:solidFill>
              </a:rPr>
              <a:t>blocking pair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if they prefer each other to their assignment in 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Definition (stable matching):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M </a:t>
            </a:r>
            <a:r>
              <a:rPr lang="en-US" sz="2000" dirty="0"/>
              <a:t>is a </a:t>
            </a:r>
            <a:r>
              <a:rPr lang="en-US" sz="2000" b="1" i="1" dirty="0">
                <a:solidFill>
                  <a:srgbClr val="0070C0"/>
                </a:solidFill>
              </a:rPr>
              <a:t>stable matching</a:t>
            </a:r>
            <a:r>
              <a:rPr lang="en-US" sz="2000" dirty="0"/>
              <a:t> if there are no </a:t>
            </a:r>
            <a:r>
              <a:rPr lang="en-US" sz="2000" dirty="0">
                <a:solidFill>
                  <a:schemeClr val="accent6"/>
                </a:solidFill>
              </a:rPr>
              <a:t>blocking pairs</a:t>
            </a: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Naïve attempt 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25625"/>
            <a:ext cx="82740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algorithm:</a:t>
            </a:r>
          </a:p>
          <a:p>
            <a:pPr marL="0" indent="0">
              <a:buNone/>
            </a:pPr>
            <a:r>
              <a:rPr lang="en-US" dirty="0"/>
              <a:t>Step 1- match all the pairs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) such that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/>
              <a:t> is 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/>
              <a:t>’s top choice, and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/>
              <a:t>’s top choice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Step 2- hopefully recurse on the rest somehow…</a:t>
            </a:r>
          </a:p>
          <a:p>
            <a:endParaRPr lang="en-US" dirty="0"/>
          </a:p>
          <a:p>
            <a:r>
              <a:rPr lang="en-US" dirty="0"/>
              <a:t>Observation: Step 1 never rules out any solution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25625"/>
            <a:ext cx="8470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attempt #2:</a:t>
            </a:r>
          </a:p>
          <a:p>
            <a:pPr marL="0" indent="0">
              <a:buNone/>
            </a:pPr>
            <a:r>
              <a:rPr lang="en-US" dirty="0"/>
              <a:t>Step 1- try to match every doctor to her favorite hospital</a:t>
            </a:r>
          </a:p>
          <a:p>
            <a:pPr lvl="1"/>
            <a:r>
              <a:rPr lang="en-US" dirty="0"/>
              <a:t>Break ties by hospital preference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2- hopefully recurse on the rest somehow…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29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slightly more ambitious attempt</a:t>
            </a:r>
            <a:endParaRPr lang="en-US" sz="4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8773886" cy="1325563"/>
          </a:xfrm>
        </p:spPr>
        <p:txBody>
          <a:bodyPr/>
          <a:lstStyle/>
          <a:p>
            <a:r>
              <a:rPr lang="en-US" dirty="0">
                <a:solidFill>
                  <a:srgbClr val="FD7300"/>
                </a:solidFill>
              </a:rPr>
              <a:t>Recap: </a:t>
            </a:r>
            <a:r>
              <a:rPr lang="en-US" dirty="0"/>
              <a:t>One way to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25625"/>
            <a:ext cx="8773886" cy="4351338"/>
          </a:xfrm>
        </p:spPr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dirty="0"/>
              <a:t>Show (or hope) that your choice never rules out success.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At every step, there exists an optimal solution consistent with the choices we’ve made so far.</a:t>
            </a:r>
          </a:p>
          <a:p>
            <a:pPr lvl="1"/>
            <a:r>
              <a:rPr lang="en-US" dirty="0"/>
              <a:t>At the end of the day: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you’ve built only one solution,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having ruled out success, 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so your solution must be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0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25625"/>
            <a:ext cx="8470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attempt #2:</a:t>
            </a:r>
          </a:p>
          <a:p>
            <a:pPr marL="0" indent="0">
              <a:buNone/>
            </a:pPr>
            <a:r>
              <a:rPr lang="en-US" dirty="0"/>
              <a:t>Step 1- try to match every doctor to her favorite hospital</a:t>
            </a:r>
          </a:p>
          <a:p>
            <a:pPr lvl="1"/>
            <a:r>
              <a:rPr lang="en-US" dirty="0"/>
              <a:t>Break ties by hospital preference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already wrong!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924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6924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6924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6101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6101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32258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32258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9591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9591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32258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32258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6969" y="5099722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6969" y="4645974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5663" y="5914506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5663" y="5460758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621" y="6546732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621" y="6092984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slightly more ambitious attempt</a:t>
            </a:r>
            <a:endParaRPr lang="en-US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4724400" y="878903"/>
            <a:ext cx="43307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Think-pair-share!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Matching (</a:t>
            </a:r>
            <a:r>
              <a:rPr lang="en-US" sz="2400" b="1" dirty="0" err="1">
                <a:solidFill>
                  <a:srgbClr val="7030A0"/>
                </a:solidFill>
              </a:rPr>
              <a:t>C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sz="2400" b="1" dirty="0" err="1">
                <a:solidFill>
                  <a:schemeClr val="accent1"/>
                </a:solidFill>
              </a:rPr>
              <a:t>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) was a bad idea…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How could we avoid it?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334" y="-2169"/>
            <a:ext cx="2496832" cy="999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/>
          <p:cNvSpPr txBox="1"/>
          <p:nvPr/>
        </p:nvSpPr>
        <p:spPr>
          <a:xfrm>
            <a:off x="4876800" y="4020988"/>
            <a:ext cx="412600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none" lIns="91440" rIns="91440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sz="2400" dirty="0"/>
              <a:t>Step 1: </a:t>
            </a:r>
            <a:r>
              <a:rPr lang="en-US" sz="2400" dirty="0">
                <a:solidFill>
                  <a:srgbClr val="7030A0"/>
                </a:solidFill>
              </a:rPr>
              <a:t>A,B</a:t>
            </a:r>
            <a:r>
              <a:rPr lang="en-US" sz="2400" dirty="0"/>
              <a:t> want </a:t>
            </a:r>
            <a:r>
              <a:rPr lang="en-US" sz="2400" dirty="0">
                <a:solidFill>
                  <a:schemeClr val="accent1"/>
                </a:solidFill>
              </a:rPr>
              <a:t>x,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C</a:t>
            </a:r>
            <a:r>
              <a:rPr lang="en-US" sz="2400" dirty="0"/>
              <a:t> wants </a:t>
            </a:r>
            <a:r>
              <a:rPr lang="en-US" sz="24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400" dirty="0"/>
              <a:t>       so we </a:t>
            </a:r>
            <a:r>
              <a:rPr lang="en-US" sz="2400" b="1" dirty="0">
                <a:solidFill>
                  <a:srgbClr val="0070C0"/>
                </a:solidFill>
              </a:rPr>
              <a:t>match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x</a:t>
            </a:r>
            <a:r>
              <a:rPr lang="en-US" sz="2400" dirty="0"/>
              <a:t>) and (</a:t>
            </a:r>
            <a:r>
              <a:rPr lang="en-US" sz="2400" dirty="0" err="1">
                <a:solidFill>
                  <a:srgbClr val="7030A0"/>
                </a:solidFill>
              </a:rPr>
              <a:t>C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dirty="0"/>
              <a:t>) 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2400" dirty="0"/>
              <a:t>But now (</a:t>
            </a:r>
            <a:r>
              <a:rPr lang="en-US" sz="2400" dirty="0" err="1">
                <a:solidFill>
                  <a:srgbClr val="7030A0"/>
                </a:solidFill>
              </a:rPr>
              <a:t>B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dirty="0"/>
              <a:t>) is </a:t>
            </a:r>
            <a:r>
              <a:rPr lang="en-US" sz="2400" b="1" dirty="0">
                <a:solidFill>
                  <a:schemeClr val="accent6"/>
                </a:solidFill>
              </a:rPr>
              <a:t>blocking</a:t>
            </a:r>
            <a:r>
              <a:rPr lang="en-US" sz="2400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 rot="17039409">
            <a:off x="2123633" y="5382203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doctors</a:t>
            </a:r>
          </a:p>
        </p:txBody>
      </p:sp>
      <p:sp>
        <p:nvSpPr>
          <p:cNvPr id="2" name="Rectangle 1"/>
          <p:cNvSpPr/>
          <p:nvPr/>
        </p:nvSpPr>
        <p:spPr>
          <a:xfrm rot="5044938">
            <a:off x="4845943" y="5728181"/>
            <a:ext cx="10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hospitals 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9F29A1-5F2C-4E8F-A623-A67D8A1C9A10}"/>
              </a:ext>
            </a:extLst>
          </p:cNvPr>
          <p:cNvSpPr/>
          <p:nvPr/>
        </p:nvSpPr>
        <p:spPr>
          <a:xfrm>
            <a:off x="2964581" y="4615808"/>
            <a:ext cx="1944303" cy="620335"/>
          </a:xfrm>
          <a:custGeom>
            <a:avLst/>
            <a:gdLst>
              <a:gd name="connsiteX0" fmla="*/ 0 w 1944303"/>
              <a:gd name="connsiteY0" fmla="*/ 4318 h 620335"/>
              <a:gd name="connsiteX1" fmla="*/ 1376413 w 1944303"/>
              <a:gd name="connsiteY1" fmla="*/ 90946 h 620335"/>
              <a:gd name="connsiteX2" fmla="*/ 1944303 w 1944303"/>
              <a:gd name="connsiteY2" fmla="*/ 620335 h 62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4303" h="620335">
                <a:moveTo>
                  <a:pt x="0" y="4318"/>
                </a:moveTo>
                <a:cubicBezTo>
                  <a:pt x="526181" y="-3703"/>
                  <a:pt x="1052363" y="-11723"/>
                  <a:pt x="1376413" y="90946"/>
                </a:cubicBezTo>
                <a:cubicBezTo>
                  <a:pt x="1700463" y="193615"/>
                  <a:pt x="1822383" y="406975"/>
                  <a:pt x="1944303" y="620335"/>
                </a:cubicBezTo>
              </a:path>
            </a:pathLst>
          </a:custGeom>
          <a:noFill/>
          <a:ln w="1016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E76D87-67CD-4EC9-A1C8-B064A92A6428}"/>
              </a:ext>
            </a:extLst>
          </p:cNvPr>
          <p:cNvSpPr/>
          <p:nvPr/>
        </p:nvSpPr>
        <p:spPr>
          <a:xfrm>
            <a:off x="3033221" y="6477801"/>
            <a:ext cx="1712034" cy="268803"/>
          </a:xfrm>
          <a:custGeom>
            <a:avLst/>
            <a:gdLst>
              <a:gd name="connsiteX0" fmla="*/ 0 w 1568918"/>
              <a:gd name="connsiteY0" fmla="*/ 211756 h 264512"/>
              <a:gd name="connsiteX1" fmla="*/ 1106905 w 1568918"/>
              <a:gd name="connsiteY1" fmla="*/ 250257 h 264512"/>
              <a:gd name="connsiteX2" fmla="*/ 1568918 w 1568918"/>
              <a:gd name="connsiteY2" fmla="*/ 0 h 26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918" h="264512">
                <a:moveTo>
                  <a:pt x="0" y="211756"/>
                </a:moveTo>
                <a:cubicBezTo>
                  <a:pt x="422709" y="248653"/>
                  <a:pt x="845419" y="285550"/>
                  <a:pt x="1106905" y="250257"/>
                </a:cubicBezTo>
                <a:cubicBezTo>
                  <a:pt x="1368391" y="214964"/>
                  <a:pt x="1468654" y="107482"/>
                  <a:pt x="1568918" y="0"/>
                </a:cubicBezTo>
              </a:path>
            </a:pathLst>
          </a:custGeom>
          <a:noFill/>
          <a:ln w="1016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2DACB3-317A-A143-BAC4-B1DC11065A31}"/>
              </a:ext>
            </a:extLst>
          </p:cNvPr>
          <p:cNvSpPr txBox="1"/>
          <p:nvPr/>
        </p:nvSpPr>
        <p:spPr>
          <a:xfrm>
            <a:off x="862007" y="2882900"/>
            <a:ext cx="70317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“Each hospital/doctor has a list of preferences”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Missing step: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How does the </a:t>
            </a:r>
            <a:r>
              <a:rPr lang="en-US" sz="2800" i="1" dirty="0">
                <a:solidFill>
                  <a:srgbClr val="FFFF00"/>
                </a:solidFill>
              </a:rPr>
              <a:t>algorithm</a:t>
            </a:r>
            <a:r>
              <a:rPr lang="en-US" sz="2800" dirty="0">
                <a:solidFill>
                  <a:srgbClr val="FFFF00"/>
                </a:solidFill>
              </a:rPr>
              <a:t> get the preferences?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5" grpId="0"/>
      <p:bldP spid="57" grpId="0"/>
      <p:bldP spid="59" grpId="0"/>
      <p:bldP spid="39" grpId="0" animBg="1"/>
      <p:bldP spid="27" grpId="0" animBg="1"/>
      <p:bldP spid="28" grpId="0"/>
      <p:bldP spid="2" grpId="0"/>
      <p:bldP spid="24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5516026" y="44735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6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209267"/>
            <a:ext cx="87122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For every unmatched pair (</a:t>
            </a:r>
            <a:r>
              <a:rPr lang="en-US" sz="2800" dirty="0" err="1">
                <a:solidFill>
                  <a:srgbClr val="7030A0"/>
                </a:solidFill>
              </a:rPr>
              <a:t>i</a:t>
            </a:r>
            <a:r>
              <a:rPr lang="en-US" sz="2800" dirty="0" err="1">
                <a:solidFill>
                  <a:prstClr val="black"/>
                </a:solidFill>
              </a:rPr>
              <a:t>,</a:t>
            </a:r>
            <a:r>
              <a:rPr lang="en-US" sz="2800" dirty="0" err="1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):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Doctor i</a:t>
            </a:r>
            <a:r>
              <a:rPr lang="en-US" sz="2800" dirty="0">
                <a:solidFill>
                  <a:prstClr val="black"/>
                </a:solidFill>
              </a:rPr>
              <a:t> prefers Hospital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Hospital 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, or;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Hospital j</a:t>
            </a:r>
            <a:r>
              <a:rPr lang="en-US" sz="2800" dirty="0">
                <a:solidFill>
                  <a:prstClr val="black"/>
                </a:solidFill>
              </a:rPr>
              <a:t> prefers Doctor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Doctor 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>
          <a:xfrm rot="5400000">
            <a:off x="4266603" y="4305899"/>
            <a:ext cx="1485898" cy="10021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2592078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968625"/>
            <a:ext cx="8162925" cy="26350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dirty="0"/>
              <a:t>[Gale Shapley ‘62] -&gt; 2012 Nobel Prize* in Econ!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*- Joint w/ Al Roth from Stanford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05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2360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921" y="2670205"/>
            <a:ext cx="3035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1: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7030A0"/>
                </a:solidFill>
              </a:rPr>
              <a:t>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So we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6"/>
            <a:endCxn id="30" idx="2"/>
          </p:cNvCxnSpPr>
          <p:nvPr/>
        </p:nvCxnSpPr>
        <p:spPr>
          <a:xfrm flipV="1">
            <a:off x="5285084" y="4200050"/>
            <a:ext cx="1172866" cy="274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5431" y="6351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35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04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6"/>
            <a:endCxn id="30" idx="2"/>
          </p:cNvCxnSpPr>
          <p:nvPr/>
        </p:nvCxnSpPr>
        <p:spPr>
          <a:xfrm flipV="1">
            <a:off x="5285084" y="4200050"/>
            <a:ext cx="1172866" cy="274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921" y="2670205"/>
            <a:ext cx="3843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2(a):</a:t>
            </a:r>
          </a:p>
          <a:p>
            <a:r>
              <a:rPr lang="en-US" sz="2000" dirty="0"/>
              <a:t>Now notice that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is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8580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921" y="2670205"/>
            <a:ext cx="3214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2(b):</a:t>
            </a:r>
          </a:p>
          <a:p>
            <a:r>
              <a:rPr lang="en-US" sz="2000" dirty="0"/>
              <a:t>Add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to the </a:t>
            </a:r>
            <a:r>
              <a:rPr lang="en-US" sz="2000" dirty="0">
                <a:solidFill>
                  <a:srgbClr val="0070C0"/>
                </a:solidFill>
              </a:rPr>
              <a:t>matching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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(and remove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5556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921" y="2670205"/>
            <a:ext cx="3214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2(b):</a:t>
            </a:r>
          </a:p>
          <a:p>
            <a:r>
              <a:rPr lang="en-US" sz="2000" dirty="0"/>
              <a:t>Add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to the </a:t>
            </a:r>
            <a:r>
              <a:rPr lang="en-US" sz="2000" dirty="0">
                <a:solidFill>
                  <a:srgbClr val="0070C0"/>
                </a:solidFill>
              </a:rPr>
              <a:t>matching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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(and remove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0750"/>
            <a:ext cx="2511144" cy="2387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7112" y="6476040"/>
            <a:ext cx="31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the Lackadaisical Lemur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A0D0D-915E-3543-B6ED-1F22BE6862E5}"/>
              </a:ext>
            </a:extLst>
          </p:cNvPr>
          <p:cNvSpPr txBox="1"/>
          <p:nvPr/>
        </p:nvSpPr>
        <p:spPr>
          <a:xfrm>
            <a:off x="2345772" y="4667953"/>
            <a:ext cx="2320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worry </a:t>
            </a:r>
            <a:br>
              <a:rPr lang="en-US" dirty="0"/>
            </a:br>
            <a:r>
              <a:rPr lang="en-US" dirty="0"/>
              <a:t>Just switch around </a:t>
            </a:r>
            <a:br>
              <a:rPr lang="en-US" dirty="0"/>
            </a:br>
            <a:r>
              <a:rPr lang="en-US" dirty="0"/>
              <a:t>until no blocking pairs!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73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796" y="2696235"/>
            <a:ext cx="89087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Almost-pseudo-code:</a:t>
            </a:r>
          </a:p>
          <a:p>
            <a:r>
              <a:rPr lang="en-US" sz="2200" b="1" dirty="0"/>
              <a:t>While</a:t>
            </a:r>
            <a:r>
              <a:rPr lang="en-US" sz="2200" dirty="0"/>
              <a:t> there is an unmatched 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:</a:t>
            </a:r>
          </a:p>
          <a:p>
            <a:r>
              <a:rPr lang="en-US" sz="2200" dirty="0"/>
              <a:t>	Try to match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 to next-favorite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on her list;</a:t>
            </a:r>
          </a:p>
          <a:p>
            <a:endParaRPr lang="en-US" sz="2200" dirty="0"/>
          </a:p>
          <a:p>
            <a:r>
              <a:rPr lang="en-US" sz="2200" dirty="0"/>
              <a:t>	</a:t>
            </a:r>
            <a:r>
              <a:rPr lang="en-US" sz="2200" b="1" dirty="0"/>
              <a:t>If</a:t>
            </a:r>
            <a:r>
              <a:rPr lang="en-US" sz="2200" dirty="0"/>
              <a:t> this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doesn’t have a doctor yet:</a:t>
            </a:r>
          </a:p>
          <a:p>
            <a:r>
              <a:rPr lang="en-US" sz="2200" dirty="0"/>
              <a:t>		Both 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are happy with this new match </a:t>
            </a:r>
            <a:r>
              <a:rPr lang="en-US" sz="2200" dirty="0">
                <a:sym typeface="Wingdings" pitchFamily="2" charset="2"/>
              </a:rPr>
              <a:t>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	</a:t>
            </a:r>
            <a:r>
              <a:rPr lang="en-US" sz="2200" b="1" dirty="0">
                <a:sym typeface="Wingdings" pitchFamily="2" charset="2"/>
              </a:rPr>
              <a:t>Else-if</a:t>
            </a:r>
            <a:r>
              <a:rPr lang="en-US" sz="2200" dirty="0">
                <a:sym typeface="Wingdings" pitchFamily="2" charset="2"/>
              </a:rPr>
              <a:t> this 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hospital</a:t>
            </a:r>
            <a:r>
              <a:rPr lang="en-US" sz="2200" dirty="0">
                <a:sym typeface="Wingdings" pitchFamily="2" charset="2"/>
              </a:rPr>
              <a:t> prefers its current match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i’</a:t>
            </a:r>
            <a:r>
              <a:rPr lang="en-US" sz="2200" dirty="0">
                <a:sym typeface="Wingdings" pitchFamily="2" charset="2"/>
              </a:rPr>
              <a:t> over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:</a:t>
            </a:r>
          </a:p>
          <a:p>
            <a:r>
              <a:rPr lang="en-US" sz="2200" dirty="0">
                <a:sym typeface="Wingdings" pitchFamily="2" charset="2"/>
              </a:rPr>
              <a:t>		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 remains unmatched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	</a:t>
            </a:r>
            <a:r>
              <a:rPr lang="en-US" sz="2200" b="1" dirty="0">
                <a:sym typeface="Wingdings" pitchFamily="2" charset="2"/>
              </a:rPr>
              <a:t>Else-if</a:t>
            </a:r>
            <a:r>
              <a:rPr lang="en-US" sz="2200" dirty="0">
                <a:sym typeface="Wingdings" pitchFamily="2" charset="2"/>
              </a:rPr>
              <a:t> this 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hospital</a:t>
            </a:r>
            <a:r>
              <a:rPr lang="en-US" sz="2200" dirty="0">
                <a:sym typeface="Wingdings" pitchFamily="2" charset="2"/>
              </a:rPr>
              <a:t> prefers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 over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i’</a:t>
            </a:r>
            <a:r>
              <a:rPr lang="en-US" sz="2200" dirty="0">
                <a:sym typeface="Wingdings" pitchFamily="2" charset="2"/>
              </a:rPr>
              <a:t>:</a:t>
            </a:r>
          </a:p>
          <a:p>
            <a:r>
              <a:rPr lang="en-US" sz="2200" dirty="0">
                <a:sym typeface="Wingdings" pitchFamily="2" charset="2"/>
              </a:rPr>
              <a:t>		</a:t>
            </a:r>
            <a:r>
              <a:rPr lang="en-US" sz="2200" dirty="0" err="1">
                <a:sym typeface="Wingdings" pitchFamily="2" charset="2"/>
              </a:rPr>
              <a:t>Unmatch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’</a:t>
            </a:r>
            <a:r>
              <a:rPr lang="en-US" sz="2200" dirty="0">
                <a:sym typeface="Wingdings" pitchFamily="2" charset="2"/>
              </a:rPr>
              <a:t>; Match (</a:t>
            </a:r>
            <a:r>
              <a:rPr lang="en-US" sz="2200" b="1" dirty="0" err="1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,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 hospital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803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0412F3-7BAF-4713-8681-18725D1C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8773886" cy="4351338"/>
          </a:xfrm>
        </p:spPr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Instead:</a:t>
            </a:r>
            <a:r>
              <a:rPr lang="en-US" dirty="0"/>
              <a:t> At each step, free to revert any of the choices we’ve already made – as long as the solution is improving!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347D72-7EA2-4522-8DEF-AE1613CEF5AF}"/>
              </a:ext>
            </a:extLst>
          </p:cNvPr>
          <p:cNvCxnSpPr>
            <a:cxnSpLocks/>
          </p:cNvCxnSpPr>
          <p:nvPr/>
        </p:nvCxnSpPr>
        <p:spPr>
          <a:xfrm>
            <a:off x="990600" y="3130778"/>
            <a:ext cx="235131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CD35A44-30CB-4346-A3EF-9D9F156D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6"/>
            <a:ext cx="8773886" cy="1325563"/>
          </a:xfrm>
        </p:spPr>
        <p:txBody>
          <a:bodyPr/>
          <a:lstStyle/>
          <a:p>
            <a:r>
              <a:rPr lang="en-US" dirty="0">
                <a:solidFill>
                  <a:srgbClr val="FD7300"/>
                </a:solidFill>
              </a:rPr>
              <a:t>Recap: </a:t>
            </a:r>
            <a:r>
              <a:rPr lang="en-US" dirty="0"/>
              <a:t>A different approach to greedy</a:t>
            </a:r>
          </a:p>
        </p:txBody>
      </p:sp>
    </p:spTree>
    <p:extLst>
      <p:ext uri="{BB962C8B-B14F-4D97-AF65-F5344CB8AC3E}">
        <p14:creationId xmlns:p14="http://schemas.microsoft.com/office/powerpoint/2010/main" val="2130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08D1E3-47D1-49D5-AC7E-4AA8BCE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run-through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9EA08-E205-4D86-BF23-805EEFC55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4D859-8C9F-4BED-B127-1326A81F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70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</p:spTree>
    <p:extLst>
      <p:ext uri="{BB962C8B-B14F-4D97-AF65-F5344CB8AC3E}">
        <p14:creationId xmlns:p14="http://schemas.microsoft.com/office/powerpoint/2010/main" val="2661252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4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151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54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1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02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025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055041" y="4578183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3560014"/>
            <a:ext cx="4797803" cy="147034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0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88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159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281347" y="4578126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4774333"/>
            <a:ext cx="4862322" cy="256023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90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88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124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281347" y="4578126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4774333"/>
            <a:ext cx="4862322" cy="256023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61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08D1E3-47D1-49D5-AC7E-4AA8BCE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9EA08-E205-4D86-BF23-805EEFC55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4D859-8C9F-4BED-B127-1326A81F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2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40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</p:spTree>
    <p:extLst>
      <p:ext uri="{BB962C8B-B14F-4D97-AF65-F5344CB8AC3E}">
        <p14:creationId xmlns:p14="http://schemas.microsoft.com/office/powerpoint/2010/main" val="3383233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1129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100" y="2891791"/>
            <a:ext cx="7803494" cy="3496472"/>
            <a:chOff x="658100" y="2891791"/>
            <a:chExt cx="7803494" cy="3496472"/>
          </a:xfrm>
        </p:grpSpPr>
        <p:sp>
          <p:nvSpPr>
            <p:cNvPr id="5" name="Oval 4"/>
            <p:cNvSpPr/>
            <p:nvPr/>
          </p:nvSpPr>
          <p:spPr>
            <a:xfrm>
              <a:off x="7893183" y="4371090"/>
              <a:ext cx="568411" cy="568411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58100" y="4371092"/>
              <a:ext cx="568411" cy="568411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13440" y="306479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13439" y="4371091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13438" y="567738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71722" y="4371091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71722" y="3064795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71722" y="567738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32" idx="5"/>
              <a:endCxn id="35" idx="2"/>
            </p:cNvCxnSpPr>
            <p:nvPr/>
          </p:nvCxnSpPr>
          <p:spPr>
            <a:xfrm>
              <a:off x="1143269" y="4856261"/>
              <a:ext cx="1570169" cy="110533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2" idx="6"/>
              <a:endCxn id="34" idx="2"/>
            </p:cNvCxnSpPr>
            <p:nvPr/>
          </p:nvCxnSpPr>
          <p:spPr>
            <a:xfrm flipV="1">
              <a:off x="1226511" y="4655297"/>
              <a:ext cx="1486928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2" idx="7"/>
              <a:endCxn id="33" idx="2"/>
            </p:cNvCxnSpPr>
            <p:nvPr/>
          </p:nvCxnSpPr>
          <p:spPr>
            <a:xfrm flipV="1">
              <a:off x="1143269" y="3349002"/>
              <a:ext cx="1570171" cy="1105332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3" idx="4"/>
              <a:endCxn id="34" idx="0"/>
            </p:cNvCxnSpPr>
            <p:nvPr/>
          </p:nvCxnSpPr>
          <p:spPr>
            <a:xfrm flipH="1">
              <a:off x="2997645" y="3633207"/>
              <a:ext cx="1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4" idx="4"/>
              <a:endCxn id="35" idx="0"/>
            </p:cNvCxnSpPr>
            <p:nvPr/>
          </p:nvCxnSpPr>
          <p:spPr>
            <a:xfrm flipH="1">
              <a:off x="2997644" y="4939502"/>
              <a:ext cx="1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8" idx="1"/>
              <a:endCxn id="34" idx="5"/>
            </p:cNvCxnSpPr>
            <p:nvPr/>
          </p:nvCxnSpPr>
          <p:spPr>
            <a:xfrm flipH="1" flipV="1">
              <a:off x="3198608" y="4856260"/>
              <a:ext cx="2756356" cy="904368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3" idx="5"/>
              <a:endCxn id="36" idx="1"/>
            </p:cNvCxnSpPr>
            <p:nvPr/>
          </p:nvCxnSpPr>
          <p:spPr>
            <a:xfrm>
              <a:off x="3198609" y="3549965"/>
              <a:ext cx="2756355" cy="904368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37" idx="2"/>
            </p:cNvCxnSpPr>
            <p:nvPr/>
          </p:nvCxnSpPr>
          <p:spPr>
            <a:xfrm flipV="1">
              <a:off x="3281851" y="3349001"/>
              <a:ext cx="2589871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4" idx="6"/>
              <a:endCxn id="36" idx="2"/>
            </p:cNvCxnSpPr>
            <p:nvPr/>
          </p:nvCxnSpPr>
          <p:spPr>
            <a:xfrm>
              <a:off x="3281850" y="4655297"/>
              <a:ext cx="2589872" cy="0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5" idx="6"/>
              <a:endCxn id="38" idx="2"/>
            </p:cNvCxnSpPr>
            <p:nvPr/>
          </p:nvCxnSpPr>
          <p:spPr>
            <a:xfrm>
              <a:off x="3281849" y="5961592"/>
              <a:ext cx="2589873" cy="0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7" idx="4"/>
              <a:endCxn id="36" idx="0"/>
            </p:cNvCxnSpPr>
            <p:nvPr/>
          </p:nvCxnSpPr>
          <p:spPr>
            <a:xfrm>
              <a:off x="6155928" y="3633206"/>
              <a:ext cx="0" cy="737885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6" idx="4"/>
              <a:endCxn id="38" idx="0"/>
            </p:cNvCxnSpPr>
            <p:nvPr/>
          </p:nvCxnSpPr>
          <p:spPr>
            <a:xfrm>
              <a:off x="6155928" y="4939502"/>
              <a:ext cx="0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7" idx="6"/>
              <a:endCxn id="7" idx="1"/>
            </p:cNvCxnSpPr>
            <p:nvPr/>
          </p:nvCxnSpPr>
          <p:spPr>
            <a:xfrm>
              <a:off x="6440133" y="3349001"/>
              <a:ext cx="1536292" cy="110533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6" idx="6"/>
              <a:endCxn id="7" idx="2"/>
            </p:cNvCxnSpPr>
            <p:nvPr/>
          </p:nvCxnSpPr>
          <p:spPr>
            <a:xfrm flipV="1">
              <a:off x="6440133" y="4655296"/>
              <a:ext cx="1453050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8" idx="6"/>
              <a:endCxn id="7" idx="3"/>
            </p:cNvCxnSpPr>
            <p:nvPr/>
          </p:nvCxnSpPr>
          <p:spPr>
            <a:xfrm flipV="1">
              <a:off x="6440133" y="4856259"/>
              <a:ext cx="1536292" cy="1105333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67422" y="355509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4224" y="424188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45464" y="5357406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74496" y="289179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7680" y="3846775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2958" y="4625427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3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66645" y="5178093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3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75640" y="592659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1856" y="529383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5210" y="4194633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1083" y="332425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80210" y="3716449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058" y="5022744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36728" y="364288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754" y="501815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341419" y="3899127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327659" y="3139905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66739" y="3764770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508014" y="3334962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066138" y="4438866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98824" y="4410959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663943" y="5438840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470554" y="5019904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47534" y="5755503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622702" y="5156488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390000" y="4454424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397" y="1691462"/>
            <a:ext cx="5287883" cy="1200329"/>
          </a:xfrm>
          <a:prstGeom prst="rect">
            <a:avLst/>
          </a:prstGeom>
          <a:noFill/>
          <a:ln>
            <a:solidFill>
              <a:srgbClr val="F2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200"/>
                </a:solidFill>
              </a:rPr>
              <a:t>The value of a max flow from s to t </a:t>
            </a:r>
          </a:p>
          <a:p>
            <a:pPr algn="ctr"/>
            <a:r>
              <a:rPr lang="en-US" sz="2400" i="1" dirty="0">
                <a:solidFill>
                  <a:srgbClr val="F25200"/>
                </a:solidFill>
              </a:rPr>
              <a:t>is equal to </a:t>
            </a:r>
          </a:p>
          <a:p>
            <a:pPr algn="ctr"/>
            <a:r>
              <a:rPr lang="en-US" sz="2400" b="1" dirty="0">
                <a:solidFill>
                  <a:srgbClr val="F25200"/>
                </a:solidFill>
              </a:rPr>
              <a:t>the cost of a min s-t cut.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11" y="1404190"/>
            <a:ext cx="2434407" cy="177487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968669" y="1404190"/>
            <a:ext cx="19946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USA: s-t Min-Cut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USSR: s-t Max-Flow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Recap:</a:t>
            </a:r>
            <a:r>
              <a:rPr lang="en-US" dirty="0"/>
              <a:t> Ford-Fulkerson algorithm</a:t>
            </a:r>
            <a:br>
              <a:rPr lang="en-US" dirty="0"/>
            </a:br>
            <a:r>
              <a:rPr lang="en-US" dirty="0"/>
              <a:t>for s-t min-cut / max-flow</a:t>
            </a:r>
          </a:p>
        </p:txBody>
      </p:sp>
    </p:spTree>
    <p:extLst>
      <p:ext uri="{BB962C8B-B14F-4D97-AF65-F5344CB8AC3E}">
        <p14:creationId xmlns:p14="http://schemas.microsoft.com/office/powerpoint/2010/main" val="40314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171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02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059314" y="340500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/>
          <p:nvPr/>
        </p:nvCxnSpPr>
        <p:spPr>
          <a:xfrm flipV="1">
            <a:off x="2071985" y="3582119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2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159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529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059314" y="340500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/>
          <p:nvPr/>
        </p:nvCxnSpPr>
        <p:spPr>
          <a:xfrm flipV="1">
            <a:off x="2071985" y="3582119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14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4" y="2089203"/>
            <a:ext cx="1163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4573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1481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65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880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0A35386-E607-4A37-AEDA-BE5946543F3D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9952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35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561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281401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020742" y="4785874"/>
            <a:ext cx="5037294" cy="265654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52A65A9-B81C-4FC3-B4D1-2968230A29E7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3771127-9B18-44F4-B2D1-370834928493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2805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55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231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216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281401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020742" y="4785874"/>
            <a:ext cx="5037294" cy="26565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52A65A9-B81C-4FC3-B4D1-2968230A29E7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3771127-9B18-44F4-B2D1-370834928493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AC123CA-63FE-4DDB-B306-563594ED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</p:spTree>
    <p:extLst>
      <p:ext uri="{BB962C8B-B14F-4D97-AF65-F5344CB8AC3E}">
        <p14:creationId xmlns:p14="http://schemas.microsoft.com/office/powerpoint/2010/main" val="152373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0FD5A8-237F-904B-A5F0-A60CDF18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56</a:t>
            </a:fld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9553" y="1657358"/>
            <a:ext cx="3183547" cy="24334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freeDoctors</a:t>
            </a:r>
            <a:r>
              <a:rPr lang="en-US" sz="2200" dirty="0"/>
              <a:t> ← Doctors</a:t>
            </a:r>
          </a:p>
          <a:p>
            <a:pPr marL="0" indent="0">
              <a:buNone/>
            </a:pPr>
            <a:r>
              <a:rPr lang="en-US" sz="2200" b="1" dirty="0"/>
              <a:t>for</a:t>
            </a:r>
            <a:r>
              <a:rPr lang="en-US" sz="2200" dirty="0"/>
              <a:t> all d in Doctors: </a:t>
            </a:r>
          </a:p>
          <a:p>
            <a:pPr marL="457200" lvl="1" indent="0">
              <a:buNone/>
            </a:pPr>
            <a:r>
              <a:rPr lang="en-US" sz="2200" dirty="0" err="1"/>
              <a:t>d.current</a:t>
            </a:r>
            <a:r>
              <a:rPr lang="en-US" sz="2200" dirty="0"/>
              <a:t> ← 0  </a:t>
            </a:r>
          </a:p>
          <a:p>
            <a:pPr marL="0" indent="0">
              <a:buNone/>
            </a:pPr>
            <a:r>
              <a:rPr lang="en-US" sz="2200" b="1" dirty="0"/>
              <a:t>for</a:t>
            </a:r>
            <a:r>
              <a:rPr lang="en-US" sz="2200" dirty="0"/>
              <a:t> all h in Hospitals: </a:t>
            </a:r>
          </a:p>
          <a:p>
            <a:pPr marL="457200" lvl="1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NIL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" y="1153966"/>
            <a:ext cx="53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Deferred-Acceptance(</a:t>
            </a:r>
            <a:r>
              <a:rPr lang="en-US" sz="2000" b="1" dirty="0" err="1"/>
              <a:t>Doctors,Hospitals</a:t>
            </a:r>
            <a:r>
              <a:rPr lang="en-US" sz="2000" b="1" dirty="0"/>
              <a:t>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33" y="1706371"/>
            <a:ext cx="13635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initialize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14276"/>
            <a:ext cx="7886700" cy="10508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931789" y="1657357"/>
            <a:ext cx="5009011" cy="5162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while</a:t>
            </a:r>
            <a:r>
              <a:rPr lang="en-US" sz="2200" dirty="0"/>
              <a:t> (exists d in </a:t>
            </a:r>
            <a:r>
              <a:rPr lang="en-US" sz="2200" dirty="0" err="1"/>
              <a:t>freeDoctors</a:t>
            </a:r>
            <a:r>
              <a:rPr lang="en-US" sz="2200" dirty="0"/>
              <a:t>)</a:t>
            </a:r>
          </a:p>
          <a:p>
            <a:pPr marL="457200" lvl="1" indent="0">
              <a:buNone/>
            </a:pPr>
            <a:r>
              <a:rPr lang="en-US" sz="2200" dirty="0"/>
              <a:t>h ← </a:t>
            </a:r>
            <a:r>
              <a:rPr lang="en-US" sz="2200" dirty="0" err="1"/>
              <a:t>d.ranking</a:t>
            </a:r>
            <a:r>
              <a:rPr lang="en-US" sz="2200" dirty="0"/>
              <a:t>[</a:t>
            </a:r>
            <a:r>
              <a:rPr lang="en-US" sz="2200" dirty="0" err="1"/>
              <a:t>d.current</a:t>
            </a:r>
            <a:r>
              <a:rPr lang="en-US" sz="2200" dirty="0"/>
              <a:t>++]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if</a:t>
            </a:r>
            <a:r>
              <a:rPr lang="en-US" sz="2200" dirty="0"/>
              <a:t> (h is free)</a:t>
            </a:r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else-if</a:t>
            </a:r>
            <a:r>
              <a:rPr lang="en-US" sz="2200" dirty="0"/>
              <a:t> (</a:t>
            </a:r>
            <a:r>
              <a:rPr lang="en-US" sz="2200" dirty="0" err="1"/>
              <a:t>h.rank</a:t>
            </a:r>
            <a:r>
              <a:rPr lang="en-US" sz="2200" dirty="0"/>
              <a:t>[d] &lt; </a:t>
            </a:r>
            <a:r>
              <a:rPr lang="en-US" sz="2200" dirty="0" err="1"/>
              <a:t>h.rank</a:t>
            </a:r>
            <a:r>
              <a:rPr lang="en-US" sz="2200" dirty="0"/>
              <a:t>[</a:t>
            </a:r>
            <a:r>
              <a:rPr lang="en-US" sz="2200" dirty="0" err="1"/>
              <a:t>h.doctor</a:t>
            </a:r>
            <a:r>
              <a:rPr lang="en-US" sz="2200" dirty="0"/>
              <a:t>])</a:t>
            </a:r>
          </a:p>
          <a:p>
            <a:pPr marL="914400" lvl="2" indent="0">
              <a:buNone/>
            </a:pPr>
            <a:r>
              <a:rPr lang="en-US" sz="2200" dirty="0"/>
              <a:t>add </a:t>
            </a:r>
            <a:r>
              <a:rPr lang="en-US" sz="2200" dirty="0" err="1"/>
              <a:t>h.doctor</a:t>
            </a:r>
            <a:r>
              <a:rPr lang="en-US" sz="2200" dirty="0"/>
              <a:t> to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b="1" dirty="0"/>
              <a:t>return</a:t>
            </a:r>
            <a:r>
              <a:rPr lang="en-US" sz="2200" dirty="0"/>
              <a:t> (</a:t>
            </a:r>
            <a:r>
              <a:rPr lang="en-US" sz="2200" dirty="0" err="1"/>
              <a:t>h,h.doctor</a:t>
            </a:r>
            <a:r>
              <a:rPr lang="en-US" sz="2200" dirty="0"/>
              <a:t>) for all h in Hospitals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8683" y="1706371"/>
            <a:ext cx="15424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main loop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9743" y="4892683"/>
            <a:ext cx="189378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prefers d to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previous match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1540" y="2331315"/>
            <a:ext cx="15008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is d’s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next favorite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278547" y="5985156"/>
            <a:ext cx="25911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Think-share!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Running time?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10" y="5104084"/>
            <a:ext cx="2496832" cy="9998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Image result for images fire">
            <a:extLst>
              <a:ext uri="{FF2B5EF4-FFF2-40B4-BE49-F238E27FC236}">
                <a16:creationId xmlns:a16="http://schemas.microsoft.com/office/drawing/2014/main" id="{0813BD77-D75F-4434-A6A0-78DF9196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73" y="5161057"/>
            <a:ext cx="483577" cy="6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images fire">
            <a:extLst>
              <a:ext uri="{FF2B5EF4-FFF2-40B4-BE49-F238E27FC236}">
                <a16:creationId xmlns:a16="http://schemas.microsoft.com/office/drawing/2014/main" id="{831F58E2-247E-424C-AA09-778D74D9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754" y="5435269"/>
            <a:ext cx="483577" cy="6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  <p:bldP spid="16" grpId="0" animBg="1"/>
      <p:bldP spid="20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0FD5A8-237F-904B-A5F0-A60CDF18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57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14276"/>
            <a:ext cx="7886700" cy="10508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931789" y="1657357"/>
            <a:ext cx="5009011" cy="5162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while</a:t>
            </a:r>
            <a:r>
              <a:rPr lang="en-US" sz="2200" dirty="0"/>
              <a:t> (exists d in </a:t>
            </a:r>
            <a:r>
              <a:rPr lang="en-US" sz="2200" dirty="0" err="1"/>
              <a:t>freeDoctors</a:t>
            </a:r>
            <a:r>
              <a:rPr lang="en-US" sz="2200" dirty="0"/>
              <a:t>)</a:t>
            </a:r>
          </a:p>
          <a:p>
            <a:pPr marL="457200" lvl="1" indent="0">
              <a:buNone/>
            </a:pPr>
            <a:r>
              <a:rPr lang="en-US" sz="2200" dirty="0"/>
              <a:t>h ← </a:t>
            </a:r>
            <a:r>
              <a:rPr lang="en-US" sz="2200" dirty="0" err="1"/>
              <a:t>d.ranking</a:t>
            </a:r>
            <a:r>
              <a:rPr lang="en-US" sz="2200" dirty="0"/>
              <a:t>[</a:t>
            </a:r>
            <a:r>
              <a:rPr lang="en-US" sz="2200" dirty="0" err="1">
                <a:solidFill>
                  <a:srgbClr val="990001"/>
                </a:solidFill>
              </a:rPr>
              <a:t>d.current</a:t>
            </a:r>
            <a:r>
              <a:rPr lang="en-US" sz="2200" dirty="0">
                <a:solidFill>
                  <a:srgbClr val="990001"/>
                </a:solidFill>
              </a:rPr>
              <a:t>++</a:t>
            </a:r>
            <a:r>
              <a:rPr lang="en-US" sz="2200" dirty="0"/>
              <a:t>]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if</a:t>
            </a:r>
            <a:r>
              <a:rPr lang="en-US" sz="2200" dirty="0"/>
              <a:t> (h is free)</a:t>
            </a:r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else-if</a:t>
            </a:r>
            <a:r>
              <a:rPr lang="en-US" sz="2200" dirty="0"/>
              <a:t> (</a:t>
            </a:r>
            <a:r>
              <a:rPr lang="en-US" sz="2200" dirty="0" err="1"/>
              <a:t>h.rank</a:t>
            </a:r>
            <a:r>
              <a:rPr lang="en-US" sz="2200" dirty="0"/>
              <a:t>[d] &lt; </a:t>
            </a:r>
            <a:r>
              <a:rPr lang="en-US" sz="2200" dirty="0" err="1"/>
              <a:t>h.rank</a:t>
            </a:r>
            <a:r>
              <a:rPr lang="en-US" sz="2200" dirty="0"/>
              <a:t>[</a:t>
            </a:r>
            <a:r>
              <a:rPr lang="en-US" sz="2200" dirty="0" err="1"/>
              <a:t>h.doctor</a:t>
            </a:r>
            <a:r>
              <a:rPr lang="en-US" sz="2200" dirty="0"/>
              <a:t>])</a:t>
            </a:r>
          </a:p>
          <a:p>
            <a:pPr marL="914400" lvl="2" indent="0">
              <a:buNone/>
            </a:pPr>
            <a:r>
              <a:rPr lang="en-US" sz="2200" dirty="0"/>
              <a:t>add </a:t>
            </a:r>
            <a:r>
              <a:rPr lang="en-US" sz="2200" dirty="0" err="1"/>
              <a:t>h.doctor</a:t>
            </a:r>
            <a:r>
              <a:rPr lang="en-US" sz="2200" dirty="0"/>
              <a:t> to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b="1" dirty="0"/>
              <a:t>return</a:t>
            </a:r>
            <a:r>
              <a:rPr lang="en-US" sz="2200" dirty="0"/>
              <a:t> (</a:t>
            </a:r>
            <a:r>
              <a:rPr lang="en-US" sz="2200" dirty="0" err="1"/>
              <a:t>h,h.doctor</a:t>
            </a:r>
            <a:r>
              <a:rPr lang="en-US" sz="2200" dirty="0"/>
              <a:t>) for all h in Hospitals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8683" y="1706371"/>
            <a:ext cx="15424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main loop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1540" y="2331315"/>
            <a:ext cx="15008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is d’s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next favorite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D96C8-5EDC-7149-81B9-F8641FE2F940}"/>
                  </a:ext>
                </a:extLst>
              </p:cNvPr>
              <p:cNvSpPr txBox="1"/>
              <p:nvPr/>
            </p:nvSpPr>
            <p:spPr>
              <a:xfrm>
                <a:off x="101600" y="1427814"/>
                <a:ext cx="2591196" cy="5262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Running time:</a:t>
                </a: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Each iteration of while loop = </a:t>
                </a:r>
                <a:r>
                  <a:rPr lang="en-US" sz="2400" dirty="0">
                    <a:solidFill>
                      <a:srgbClr val="7030A0"/>
                    </a:solidFill>
                  </a:rPr>
                  <a:t>O(1)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Each iteration:</a:t>
                </a:r>
                <a:b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We +1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current</m:t>
                    </m:r>
                  </m:oMath>
                </a14:m>
                <a:br>
                  <a:rPr lang="en-US" sz="2400" b="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US" sz="2400" b="0" dirty="0">
                    <a:solidFill>
                      <a:schemeClr val="accent4">
                        <a:lumMod val="50000"/>
                      </a:schemeClr>
                    </a:solidFill>
                  </a:rPr>
                  <a:t>for some </a:t>
                </a:r>
                <a:r>
                  <a:rPr lang="en-US" sz="2400" b="0" dirty="0">
                    <a:solidFill>
                      <a:srgbClr val="990001"/>
                    </a:solidFill>
                  </a:rPr>
                  <a:t>doctor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We always have:</a:t>
                </a:r>
                <a:b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current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for every </a:t>
                </a:r>
                <a:r>
                  <a:rPr lang="en-US" sz="2400" dirty="0">
                    <a:solidFill>
                      <a:srgbClr val="990001"/>
                    </a:solidFill>
                  </a:rPr>
                  <a:t>doctor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Therefore, total run-time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D96C8-5EDC-7149-81B9-F8641FE2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427814"/>
                <a:ext cx="2591196" cy="5262979"/>
              </a:xfrm>
              <a:prstGeom prst="rect">
                <a:avLst/>
              </a:prstGeom>
              <a:blipFill>
                <a:blip r:embed="rId2"/>
                <a:stretch>
                  <a:fillRect t="-808" b="-1501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5977" y="5049729"/>
                <a:ext cx="1515812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(There are </a:t>
                </a:r>
                <a:b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rgbClr val="990001"/>
                    </a:solidFill>
                  </a:rPr>
                  <a:t>doctors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…)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77" y="5049729"/>
                <a:ext cx="1515812" cy="760914"/>
              </a:xfrm>
              <a:prstGeom prst="rect">
                <a:avLst/>
              </a:prstGeom>
              <a:blipFill>
                <a:blip r:embed="rId3"/>
                <a:stretch>
                  <a:fillRect l="-4016" t="-4000" r="-402" b="-1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1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5450" cy="4351338"/>
          </a:xfrm>
        </p:spPr>
        <p:txBody>
          <a:bodyPr/>
          <a:lstStyle/>
          <a:p>
            <a:r>
              <a:rPr lang="en-US" dirty="0"/>
              <a:t>Does it work?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Yes!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it fast?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O(n</a:t>
            </a:r>
            <a:r>
              <a:rPr lang="en-US" sz="2800" baseline="30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)  - this is linear in the input size!</a:t>
            </a:r>
          </a:p>
          <a:p>
            <a:pPr marL="457200" lvl="1" indent="0">
              <a:buNone/>
            </a:pPr>
            <a:r>
              <a:rPr lang="en-US" sz="2800" dirty="0"/>
              <a:t>At worst exhaust through every doctor’s 								preference list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4823795">
            <a:off x="3300843" y="1696461"/>
            <a:ext cx="526473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735B8-8D23-464E-809B-8F1CEFDE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Acceptance works!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Corollary:</a:t>
            </a:r>
            <a:r>
              <a:rPr lang="en-US" dirty="0"/>
              <a:t> A stable matching exists.</a:t>
            </a:r>
          </a:p>
          <a:p>
            <a:pPr marL="0" indent="0">
              <a:buNone/>
            </a:pPr>
            <a:r>
              <a:rPr lang="en-US" dirty="0"/>
              <a:t>(This is not obvious!)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604" y="1766389"/>
            <a:ext cx="8351020" cy="4888168"/>
            <a:chOff x="386604" y="1171950"/>
            <a:chExt cx="8351020" cy="54826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1171950"/>
              <a:ext cx="510490" cy="8551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2175687"/>
              <a:ext cx="510490" cy="8551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3179424"/>
              <a:ext cx="510490" cy="8551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4214691"/>
              <a:ext cx="510490" cy="8551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5249958"/>
              <a:ext cx="510490" cy="8551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0675" y="1174555"/>
              <a:ext cx="791130" cy="8104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2084743"/>
              <a:ext cx="894914" cy="89491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3103799"/>
              <a:ext cx="1341821" cy="10063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4270380"/>
              <a:ext cx="905147" cy="905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5335742"/>
              <a:ext cx="1136356" cy="852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83268" y="6285225"/>
              <a:ext cx="2554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</a:t>
              </a:r>
              <a:r>
                <a:rPr lang="en-US" dirty="0"/>
                <a:t>Students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2001" y="6272990"/>
              <a:ext cx="2159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Swag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034855" y="1579789"/>
              <a:ext cx="2928675" cy="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5" idx="1"/>
            </p:cNvCxnSpPr>
            <p:nvPr/>
          </p:nvCxnSpPr>
          <p:spPr>
            <a:xfrm>
              <a:off x="3034855" y="1599508"/>
              <a:ext cx="3075820" cy="932692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34855" y="1664771"/>
              <a:ext cx="2953854" cy="867430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3"/>
            </p:cNvCxnSpPr>
            <p:nvPr/>
          </p:nvCxnSpPr>
          <p:spPr>
            <a:xfrm>
              <a:off x="2860507" y="3606983"/>
              <a:ext cx="3250168" cy="96422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3"/>
            </p:cNvCxnSpPr>
            <p:nvPr/>
          </p:nvCxnSpPr>
          <p:spPr>
            <a:xfrm flipV="1">
              <a:off x="2860507" y="1766389"/>
              <a:ext cx="3175536" cy="184059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6" idx="1"/>
            </p:cNvCxnSpPr>
            <p:nvPr/>
          </p:nvCxnSpPr>
          <p:spPr>
            <a:xfrm flipV="1">
              <a:off x="2860507" y="3606982"/>
              <a:ext cx="3103023" cy="1035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3"/>
              <a:endCxn id="17" idx="1"/>
            </p:cNvCxnSpPr>
            <p:nvPr/>
          </p:nvCxnSpPr>
          <p:spPr>
            <a:xfrm>
              <a:off x="2860507" y="4642250"/>
              <a:ext cx="3250168" cy="8070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3"/>
              <a:endCxn id="18" idx="1"/>
            </p:cNvCxnSpPr>
            <p:nvPr/>
          </p:nvCxnSpPr>
          <p:spPr>
            <a:xfrm>
              <a:off x="2860507" y="4642250"/>
              <a:ext cx="3103023" cy="1119626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2" idx="3"/>
            </p:cNvCxnSpPr>
            <p:nvPr/>
          </p:nvCxnSpPr>
          <p:spPr>
            <a:xfrm flipV="1">
              <a:off x="2860507" y="2712350"/>
              <a:ext cx="3250168" cy="296516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205146" y="3271514"/>
              <a:ext cx="532478" cy="517690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86604" y="3195700"/>
              <a:ext cx="532478" cy="517690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cxnSp>
          <p:nvCxnSpPr>
            <p:cNvPr id="33" name="Straight Connector 32"/>
            <p:cNvCxnSpPr>
              <a:stCxn id="27" idx="0"/>
              <a:endCxn id="7" idx="1"/>
            </p:cNvCxnSpPr>
            <p:nvPr/>
          </p:nvCxnSpPr>
          <p:spPr>
            <a:xfrm flipV="1">
              <a:off x="652843" y="1599509"/>
              <a:ext cx="1697174" cy="159619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7"/>
              <a:endCxn id="9" idx="1"/>
            </p:cNvCxnSpPr>
            <p:nvPr/>
          </p:nvCxnSpPr>
          <p:spPr>
            <a:xfrm flipV="1">
              <a:off x="841102" y="2603246"/>
              <a:ext cx="1508915" cy="668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10" idx="1"/>
            </p:cNvCxnSpPr>
            <p:nvPr/>
          </p:nvCxnSpPr>
          <p:spPr>
            <a:xfrm>
              <a:off x="919082" y="3454545"/>
              <a:ext cx="1430935" cy="15243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5"/>
              <a:endCxn id="11" idx="1"/>
            </p:cNvCxnSpPr>
            <p:nvPr/>
          </p:nvCxnSpPr>
          <p:spPr>
            <a:xfrm>
              <a:off x="841102" y="3637576"/>
              <a:ext cx="1508915" cy="100467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4"/>
              <a:endCxn id="12" idx="1"/>
            </p:cNvCxnSpPr>
            <p:nvPr/>
          </p:nvCxnSpPr>
          <p:spPr>
            <a:xfrm>
              <a:off x="652843" y="3713390"/>
              <a:ext cx="1697174" cy="196412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5" idx="4"/>
            </p:cNvCxnSpPr>
            <p:nvPr/>
          </p:nvCxnSpPr>
          <p:spPr>
            <a:xfrm flipV="1">
              <a:off x="7099886" y="3789204"/>
              <a:ext cx="1371499" cy="1962599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25" idx="3"/>
            </p:cNvCxnSpPr>
            <p:nvPr/>
          </p:nvCxnSpPr>
          <p:spPr>
            <a:xfrm flipV="1">
              <a:off x="7015822" y="3713390"/>
              <a:ext cx="1267304" cy="100956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2"/>
            </p:cNvCxnSpPr>
            <p:nvPr/>
          </p:nvCxnSpPr>
          <p:spPr>
            <a:xfrm flipV="1">
              <a:off x="7327920" y="3530359"/>
              <a:ext cx="877226" cy="65493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3"/>
              <a:endCxn id="25" idx="1"/>
            </p:cNvCxnSpPr>
            <p:nvPr/>
          </p:nvCxnSpPr>
          <p:spPr>
            <a:xfrm>
              <a:off x="7005589" y="2532200"/>
              <a:ext cx="1277537" cy="81512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1"/>
              <a:endCxn id="25" idx="0"/>
            </p:cNvCxnSpPr>
            <p:nvPr/>
          </p:nvCxnSpPr>
          <p:spPr>
            <a:xfrm>
              <a:off x="6901805" y="1579790"/>
              <a:ext cx="1569580" cy="169172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1275276" y="442418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04891" y="38907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499826" y="339526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240715" y="2319145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33103" y="140310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30495" y="211537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626956" y="373268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147370" y="501410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355036" y="3116159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343452" y="26820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435602" y="408909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532599" y="476302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Recap:</a:t>
            </a:r>
            <a:r>
              <a:rPr lang="en-US" dirty="0"/>
              <a:t> used s-t max-flow</a:t>
            </a:r>
            <a:br>
              <a:rPr lang="en-US" dirty="0"/>
            </a:br>
            <a:r>
              <a:rPr lang="en-US" dirty="0"/>
              <a:t>to solve assignment problems</a:t>
            </a:r>
          </a:p>
        </p:txBody>
      </p:sp>
    </p:spTree>
    <p:extLst>
      <p:ext uri="{BB962C8B-B14F-4D97-AF65-F5344CB8AC3E}">
        <p14:creationId xmlns:p14="http://schemas.microsoft.com/office/powerpoint/2010/main" val="41634098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Proof:</a:t>
            </a:r>
            <a:r>
              <a:rPr lang="en-US" dirty="0">
                <a:solidFill>
                  <a:srgbClr val="0070C0"/>
                </a:solidFill>
              </a:rPr>
              <a:t> Follows from Claims 1+3 below…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3851256"/>
            <a:ext cx="850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4"/>
                </a:solidFill>
              </a:rPr>
              <a:t>Claim 1:</a:t>
            </a:r>
            <a:r>
              <a:rPr lang="en-US" sz="240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w.r.t. non-free doctors and hospitals.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chemeClr val="accent1"/>
                </a:solidFill>
              </a:rPr>
              <a:t>Claim 2:</a:t>
            </a:r>
            <a:r>
              <a:rPr lang="en-US" sz="240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endParaRPr lang="en-US" sz="2400" b="1" u="sng" dirty="0"/>
          </a:p>
          <a:p>
            <a:r>
              <a:rPr lang="en-US" sz="2400" b="1" u="sng" dirty="0">
                <a:solidFill>
                  <a:srgbClr val="7030A0"/>
                </a:solidFill>
              </a:rPr>
              <a:t>Claim 3:</a:t>
            </a:r>
            <a:r>
              <a:rPr lang="en-US" sz="2400" dirty="0">
                <a:solidFill>
                  <a:srgbClr val="7030A0"/>
                </a:solidFill>
              </a:rPr>
              <a:t> At the end of algorithm, every doctor/hospital is matched.</a:t>
            </a:r>
          </a:p>
        </p:txBody>
      </p:sp>
    </p:spTree>
    <p:extLst>
      <p:ext uri="{BB962C8B-B14F-4D97-AF65-F5344CB8AC3E}">
        <p14:creationId xmlns:p14="http://schemas.microsoft.com/office/powerpoint/2010/main" val="3994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2822"/>
            <a:ext cx="7886700" cy="714374"/>
          </a:xfrm>
        </p:spPr>
        <p:txBody>
          <a:bodyPr/>
          <a:lstStyle/>
          <a:p>
            <a:r>
              <a:rPr lang="en-US" dirty="0"/>
              <a:t>Proof of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1079501"/>
            <a:ext cx="8509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20" b="1" u="sng" dirty="0">
                <a:solidFill>
                  <a:schemeClr val="accent4"/>
                </a:solidFill>
              </a:rPr>
              <a:t>Claim 1:</a:t>
            </a:r>
            <a:r>
              <a:rPr lang="en-US" sz="232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320" dirty="0">
                <a:solidFill>
                  <a:schemeClr val="accent4"/>
                </a:solidFill>
              </a:rPr>
            </a:br>
            <a:r>
              <a:rPr lang="en-US" sz="2320" dirty="0">
                <a:solidFill>
                  <a:schemeClr val="accent4"/>
                </a:solidFill>
              </a:rPr>
              <a:t>w.r.t. non-free doctors and hospitals.</a:t>
            </a:r>
          </a:p>
          <a:p>
            <a:r>
              <a:rPr lang="en-US" sz="2320" b="1" dirty="0"/>
              <a:t>Proof by contradiction: </a:t>
            </a:r>
            <a:r>
              <a:rPr lang="en-US" sz="2320" dirty="0"/>
              <a:t>Suppose (</a:t>
            </a:r>
            <a:r>
              <a:rPr lang="en-US" sz="2320" i="1" dirty="0" err="1"/>
              <a:t>d</a:t>
            </a:r>
            <a:r>
              <a:rPr lang="en-US" sz="2320" dirty="0" err="1"/>
              <a:t>,</a:t>
            </a:r>
            <a:r>
              <a:rPr lang="en-US" sz="2320" i="1" dirty="0" err="1"/>
              <a:t>h</a:t>
            </a:r>
            <a:r>
              <a:rPr lang="en-US" sz="2320" dirty="0"/>
              <a:t>) blocking pair. 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d</a:t>
            </a:r>
            <a:r>
              <a:rPr lang="en-US" sz="2320" dirty="0"/>
              <a:t> is currently matched to worse hospital than </a:t>
            </a:r>
            <a:r>
              <a:rPr lang="en-US" sz="2320" i="1" dirty="0"/>
              <a:t>h</a:t>
            </a:r>
            <a:r>
              <a:rPr lang="en-US" sz="2320" dirty="0"/>
              <a:t>. 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d</a:t>
            </a:r>
            <a:r>
              <a:rPr lang="en-US" sz="2320" dirty="0"/>
              <a:t> already tried to match to </a:t>
            </a:r>
            <a:r>
              <a:rPr lang="en-US" sz="2320" i="1" dirty="0"/>
              <a:t>h</a:t>
            </a:r>
            <a:r>
              <a:rPr lang="en-US" sz="2320" dirty="0"/>
              <a:t>.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h</a:t>
            </a:r>
            <a:r>
              <a:rPr lang="en-US" sz="2320" dirty="0"/>
              <a:t> either refused </a:t>
            </a:r>
            <a:r>
              <a:rPr lang="en-US" sz="2320" i="1" dirty="0"/>
              <a:t>d</a:t>
            </a:r>
            <a:r>
              <a:rPr lang="en-US" sz="2320" dirty="0"/>
              <a:t> or left </a:t>
            </a:r>
            <a:r>
              <a:rPr lang="en-US" sz="2320" i="1" dirty="0"/>
              <a:t>d</a:t>
            </a:r>
            <a:r>
              <a:rPr lang="en-US" sz="2320" dirty="0"/>
              <a:t> later. Why?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h</a:t>
            </a:r>
            <a:r>
              <a:rPr lang="en-US" sz="2320" dirty="0"/>
              <a:t> must be matched to better doctor than </a:t>
            </a:r>
            <a:r>
              <a:rPr lang="en-US" sz="2320" i="1" dirty="0"/>
              <a:t>d</a:t>
            </a:r>
            <a:r>
              <a:rPr lang="en-US" sz="2320" dirty="0"/>
              <a:t> – contradiction!</a:t>
            </a:r>
          </a:p>
          <a:p>
            <a:endParaRPr lang="en-US" sz="2320" dirty="0"/>
          </a:p>
          <a:p>
            <a:r>
              <a:rPr lang="en-US" sz="2320" b="1" u="sng" dirty="0">
                <a:solidFill>
                  <a:schemeClr val="accent1"/>
                </a:solidFill>
              </a:rPr>
              <a:t>Claim 2:</a:t>
            </a:r>
            <a:r>
              <a:rPr lang="en-US" sz="232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320" dirty="0">
                <a:solidFill>
                  <a:schemeClr val="accent1"/>
                </a:solidFill>
              </a:rPr>
            </a:br>
            <a:r>
              <a:rPr lang="en-US" sz="232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r>
              <a:rPr lang="en-US" sz="2320" dirty="0"/>
              <a:t>“</a:t>
            </a:r>
            <a:r>
              <a:rPr lang="en-US" sz="2320" b="1" dirty="0"/>
              <a:t>Proof</a:t>
            </a:r>
            <a:r>
              <a:rPr lang="en-US" sz="2320" dirty="0"/>
              <a:t>”: obvious from algorithm</a:t>
            </a:r>
          </a:p>
          <a:p>
            <a:endParaRPr lang="en-US" sz="2320" b="1" u="sng" dirty="0"/>
          </a:p>
          <a:p>
            <a:r>
              <a:rPr lang="en-US" sz="2320" b="1" u="sng" dirty="0">
                <a:solidFill>
                  <a:srgbClr val="7030A0"/>
                </a:solidFill>
              </a:rPr>
              <a:t>Claim 3:</a:t>
            </a:r>
            <a:r>
              <a:rPr lang="en-US" sz="2320" dirty="0">
                <a:solidFill>
                  <a:srgbClr val="7030A0"/>
                </a:solidFill>
              </a:rPr>
              <a:t> At the end of algorithm, every doctor/hospital is matched.</a:t>
            </a:r>
          </a:p>
          <a:p>
            <a:r>
              <a:rPr lang="en-US" sz="2320" b="1" dirty="0"/>
              <a:t>Proof by contradiction:</a:t>
            </a:r>
            <a:r>
              <a:rPr lang="en-US" sz="2320" dirty="0"/>
              <a:t>  Suppose (</a:t>
            </a:r>
            <a:r>
              <a:rPr lang="en-US" sz="2320" i="1" dirty="0" err="1"/>
              <a:t>d</a:t>
            </a:r>
            <a:r>
              <a:rPr lang="en-US" sz="2320" dirty="0" err="1"/>
              <a:t>,</a:t>
            </a:r>
            <a:r>
              <a:rPr lang="en-US" sz="2320" i="1" dirty="0" err="1"/>
              <a:t>h</a:t>
            </a:r>
            <a:r>
              <a:rPr lang="en-US" sz="2320" dirty="0"/>
              <a:t>) still free.</a:t>
            </a:r>
          </a:p>
          <a:p>
            <a:r>
              <a:rPr lang="en-US" sz="2320" dirty="0"/>
              <a:t>End of algorithm → </a:t>
            </a:r>
            <a:r>
              <a:rPr lang="en-US" sz="2320" i="1" dirty="0"/>
              <a:t>d</a:t>
            </a:r>
            <a:r>
              <a:rPr lang="en-US" sz="2320" dirty="0"/>
              <a:t> already tried to match to </a:t>
            </a:r>
            <a:r>
              <a:rPr lang="en-US" sz="2320" i="1" dirty="0"/>
              <a:t>h</a:t>
            </a:r>
            <a:r>
              <a:rPr lang="en-US" sz="2320" dirty="0"/>
              <a:t>.</a:t>
            </a:r>
          </a:p>
          <a:p>
            <a:r>
              <a:rPr lang="en-US" sz="2320" dirty="0"/>
              <a:t>→ after that step, </a:t>
            </a:r>
            <a:r>
              <a:rPr lang="en-US" sz="2320" i="1" dirty="0"/>
              <a:t>h</a:t>
            </a:r>
            <a:r>
              <a:rPr lang="en-US" sz="2320" dirty="0"/>
              <a:t> wasn’t free → by Claim 2, contradiction!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49D0D-1C0C-564D-94FF-98C307A60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12" y="115098"/>
            <a:ext cx="3072588" cy="102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F7384-8FF3-2F4A-B2E4-1026CB74535B}"/>
              </a:ext>
            </a:extLst>
          </p:cNvPr>
          <p:cNvSpPr txBox="1"/>
          <p:nvPr/>
        </p:nvSpPr>
        <p:spPr>
          <a:xfrm>
            <a:off x="6589268" y="307362"/>
            <a:ext cx="2950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Think-share: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Prove these!</a:t>
            </a:r>
          </a:p>
        </p:txBody>
      </p:sp>
    </p:spTree>
    <p:extLst>
      <p:ext uri="{BB962C8B-B14F-4D97-AF65-F5344CB8AC3E}">
        <p14:creationId xmlns:p14="http://schemas.microsoft.com/office/powerpoint/2010/main" val="28380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r>
              <a:rPr lang="en-US" b="1" u="sng" dirty="0"/>
              <a:t>Corollary:</a:t>
            </a:r>
            <a:r>
              <a:rPr lang="en-US" dirty="0"/>
              <a:t> A stable matching exists.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3851256"/>
            <a:ext cx="850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4"/>
                </a:solidFill>
              </a:rPr>
              <a:t>Claim 1:</a:t>
            </a:r>
            <a:r>
              <a:rPr lang="en-US" sz="240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w.r.t. non-free doctors and hospitals.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chemeClr val="accent1"/>
                </a:solidFill>
              </a:rPr>
              <a:t>Claim 2:</a:t>
            </a:r>
            <a:r>
              <a:rPr lang="en-US" sz="240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endParaRPr lang="en-US" sz="2400" b="1" u="sng" dirty="0"/>
          </a:p>
          <a:p>
            <a:r>
              <a:rPr lang="en-US" sz="2400" b="1" u="sng" dirty="0">
                <a:solidFill>
                  <a:srgbClr val="7030A0"/>
                </a:solidFill>
              </a:rPr>
              <a:t>Claim 3:</a:t>
            </a:r>
            <a:r>
              <a:rPr lang="en-US" sz="2400" dirty="0">
                <a:solidFill>
                  <a:srgbClr val="7030A0"/>
                </a:solidFill>
              </a:rPr>
              <a:t> At the end of algorithm, every doctor/hospital is matched.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Deferred Acceptance works!</a:t>
            </a:r>
          </a:p>
        </p:txBody>
      </p:sp>
    </p:spTree>
    <p:extLst>
      <p:ext uri="{BB962C8B-B14F-4D97-AF65-F5344CB8AC3E}">
        <p14:creationId xmlns:p14="http://schemas.microsoft.com/office/powerpoint/2010/main" val="2315947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43100"/>
                <a:ext cx="8597900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solidFill>
                      <a:schemeClr val="accent6"/>
                    </a:solidFill>
                  </a:rPr>
                  <a:t>Blocking Pair</a:t>
                </a:r>
                <a:r>
                  <a:rPr lang="en-US" sz="2400" u="sng" dirty="0">
                    <a:solidFill>
                      <a:schemeClr val="accent6"/>
                    </a:solidFill>
                  </a:rPr>
                  <a:t>:</a:t>
                </a:r>
                <a:r>
                  <a:rPr lang="en-US" sz="2400" dirty="0"/>
                  <a:t> A doctor and hospital that prefer each other over their respective matches.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0070C0"/>
                    </a:solidFill>
                  </a:rPr>
                  <a:t>Stable Matching: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 matching without blocking pairs!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990001"/>
                    </a:solidFill>
                  </a:rPr>
                  <a:t>Deferred Acceptance Algorithm</a:t>
                </a:r>
              </a:p>
              <a:p>
                <a:pPr marL="0" indent="0" algn="ctr">
                  <a:buNone/>
                </a:pPr>
                <a:r>
                  <a:rPr lang="en-US" sz="2400" i="1" dirty="0"/>
                  <a:t>“Tentatively match each free doctor to best interested hospital.</a:t>
                </a:r>
                <a:br>
                  <a:rPr lang="en-US" sz="2400" i="1" dirty="0"/>
                </a:br>
                <a:r>
                  <a:rPr lang="en-US" sz="2400" i="1" dirty="0"/>
                  <a:t>Allow the hospital to leave match when a better doctor arrives.”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linear in input size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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990001"/>
                  </a:solidFill>
                </a:endParaRPr>
              </a:p>
              <a:p>
                <a:pPr marL="0" indent="0">
                  <a:buNone/>
                </a:pPr>
                <a:endParaRPr lang="en-US" sz="2400" u="sng" dirty="0">
                  <a:solidFill>
                    <a:srgbClr val="99000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43100"/>
                <a:ext cx="8597900" cy="4652963"/>
              </a:xfrm>
              <a:blipFill rotWithShape="1">
                <a:blip r:embed="rId2"/>
                <a:stretch>
                  <a:fillRect l="-106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0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2143474" y="5584080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stable matching?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90689"/>
            <a:ext cx="8712200" cy="4486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DA algorithm found </a:t>
            </a:r>
            <a:r>
              <a:rPr lang="en-US" i="1" dirty="0"/>
              <a:t>a </a:t>
            </a:r>
            <a:r>
              <a:rPr lang="en-US" dirty="0"/>
              <a:t>stable matching…</a:t>
            </a:r>
          </a:p>
          <a:p>
            <a:r>
              <a:rPr lang="en-US" dirty="0">
                <a:solidFill>
                  <a:srgbClr val="0070C0"/>
                </a:solidFill>
              </a:rPr>
              <a:t>Is it </a:t>
            </a:r>
            <a:r>
              <a:rPr lang="en-US" i="1" dirty="0">
                <a:solidFill>
                  <a:srgbClr val="0070C0"/>
                </a:solidFill>
              </a:rPr>
              <a:t>optimal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olidFill>
                  <a:srgbClr val="0070C0"/>
                </a:solidFill>
              </a:rPr>
              <a:t>What does optimality mean?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Theorem:</a:t>
            </a:r>
            <a:r>
              <a:rPr lang="en-US" dirty="0"/>
              <a:t> The matching returned by DA is </a:t>
            </a:r>
            <a:r>
              <a:rPr lang="en-US" b="1" dirty="0">
                <a:solidFill>
                  <a:srgbClr val="7030A0"/>
                </a:solidFill>
              </a:rPr>
              <a:t>doctor-optimal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i.e. every doctor is matched to favorite hospital possible in any stable matching.</a:t>
            </a:r>
          </a:p>
          <a:p>
            <a:pPr marL="0" indent="0">
              <a:buNone/>
            </a:pPr>
            <a:endParaRPr lang="en-US" u="sng" dirty="0">
              <a:solidFill>
                <a:srgbClr val="99000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Corollary:</a:t>
            </a:r>
            <a:r>
              <a:rPr lang="en-US" dirty="0">
                <a:solidFill>
                  <a:srgbClr val="990001"/>
                </a:solidFill>
              </a:rPr>
              <a:t> Order of popping from </a:t>
            </a:r>
            <a:r>
              <a:rPr lang="en-US" dirty="0" err="1">
                <a:solidFill>
                  <a:srgbClr val="990001"/>
                </a:solidFill>
              </a:rPr>
              <a:t>freeDoctors</a:t>
            </a:r>
            <a:r>
              <a:rPr lang="en-US" dirty="0">
                <a:solidFill>
                  <a:srgbClr val="990001"/>
                </a:solidFill>
              </a:rPr>
              <a:t> does not change the output.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Theorem:</a:t>
            </a:r>
            <a:r>
              <a:rPr lang="en-US" dirty="0">
                <a:solidFill>
                  <a:srgbClr val="990001"/>
                </a:solidFill>
              </a:rPr>
              <a:t> Doctors cannot gain from </a:t>
            </a:r>
            <a:br>
              <a:rPr lang="en-US" dirty="0">
                <a:solidFill>
                  <a:srgbClr val="990001"/>
                </a:solidFill>
              </a:rPr>
            </a:br>
            <a:r>
              <a:rPr lang="en-US" dirty="0">
                <a:solidFill>
                  <a:srgbClr val="990001"/>
                </a:solidFill>
              </a:rPr>
              <a:t>misreporting their preferences.</a:t>
            </a:r>
            <a:endParaRPr lang="en-US" u="sng" dirty="0">
              <a:solidFill>
                <a:srgbClr val="990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5905" y="6075145"/>
            <a:ext cx="12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Prove this</a:t>
            </a:r>
            <a:br>
              <a:rPr lang="en-US">
                <a:solidFill>
                  <a:srgbClr val="FD7300"/>
                </a:solidFill>
              </a:rPr>
            </a:br>
            <a:r>
              <a:rPr lang="en-US">
                <a:solidFill>
                  <a:srgbClr val="FD7300"/>
                </a:solidFill>
              </a:rPr>
              <a:t>theorem! </a:t>
            </a:r>
            <a:endParaRPr lang="en-US" dirty="0">
              <a:solidFill>
                <a:srgbClr val="FD7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91" y="4870742"/>
            <a:ext cx="2081709" cy="1784582"/>
          </a:xfrm>
          <a:prstGeom prst="rect">
            <a:avLst/>
          </a:prstGeom>
        </p:spPr>
      </p:pic>
      <p:pic>
        <p:nvPicPr>
          <p:cNvPr id="1026" name="Picture 2" descr="darinaÂ copakova doctor female free pic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905" y="1470178"/>
            <a:ext cx="2320925" cy="15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950"/>
            <a:ext cx="8826500" cy="1445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Doctor 2 may tell you he only wants to go to Stanford, but…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66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67395" y="2119467"/>
            <a:ext cx="458971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Corollary: This won’t help him </a:t>
            </a:r>
            <a:br>
              <a:rPr lang="en-US" sz="2400" dirty="0"/>
            </a:br>
            <a:r>
              <a:rPr lang="en-US" sz="2400" dirty="0"/>
              <a:t>if we find Stable Matching with DA!</a:t>
            </a:r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325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stable matching?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90689"/>
            <a:ext cx="87122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Theorem:</a:t>
            </a:r>
            <a:r>
              <a:rPr lang="en-US" dirty="0"/>
              <a:t> The matching returned by DA is </a:t>
            </a:r>
            <a:r>
              <a:rPr lang="en-US" b="1" dirty="0">
                <a:solidFill>
                  <a:srgbClr val="7030A0"/>
                </a:solidFill>
              </a:rPr>
              <a:t>hospital-</a:t>
            </a:r>
            <a:r>
              <a:rPr lang="en-US" b="1" i="1" dirty="0">
                <a:solidFill>
                  <a:srgbClr val="7030A0"/>
                </a:solidFill>
              </a:rPr>
              <a:t>worst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i.e. every hospital is matched to </a:t>
            </a:r>
            <a:r>
              <a:rPr lang="en-US" i="1" dirty="0"/>
              <a:t>least</a:t>
            </a:r>
            <a:r>
              <a:rPr lang="en-US" dirty="0"/>
              <a:t>-favorite doctor possible in any stable matching.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Caution:</a:t>
            </a:r>
            <a:r>
              <a:rPr lang="en-US" dirty="0">
                <a:solidFill>
                  <a:srgbClr val="990001"/>
                </a:solidFill>
              </a:rPr>
              <a:t> Hospitals </a:t>
            </a:r>
            <a:r>
              <a:rPr lang="en-US" i="1" dirty="0">
                <a:solidFill>
                  <a:srgbClr val="990001"/>
                </a:solidFill>
              </a:rPr>
              <a:t>can</a:t>
            </a:r>
            <a:r>
              <a:rPr lang="en-US" dirty="0">
                <a:solidFill>
                  <a:srgbClr val="990001"/>
                </a:solidFill>
              </a:rPr>
              <a:t> gain from </a:t>
            </a:r>
            <a:br>
              <a:rPr lang="en-US" dirty="0">
                <a:solidFill>
                  <a:srgbClr val="990001"/>
                </a:solidFill>
              </a:rPr>
            </a:br>
            <a:r>
              <a:rPr lang="en-US" dirty="0">
                <a:solidFill>
                  <a:srgbClr val="990001"/>
                </a:solidFill>
              </a:rPr>
              <a:t>misreporting their preferences.</a:t>
            </a:r>
            <a:endParaRPr lang="en-US" u="sng" dirty="0">
              <a:solidFill>
                <a:srgbClr val="990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49D0D-1C0C-564D-94FF-98C307A60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612" y="4814539"/>
            <a:ext cx="3072588" cy="102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F7384-8FF3-2F4A-B2E4-1026CB74535B}"/>
              </a:ext>
            </a:extLst>
          </p:cNvPr>
          <p:cNvSpPr txBox="1"/>
          <p:nvPr/>
        </p:nvSpPr>
        <p:spPr>
          <a:xfrm>
            <a:off x="1498600" y="5513310"/>
            <a:ext cx="63055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Think-share: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How would you find a hospital-optimal stable matching?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Should actual matching be doctor- or hospital-optimal?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018" y="-20643"/>
            <a:ext cx="186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Prove this</a:t>
            </a:r>
            <a:br>
              <a:rPr lang="en-US" dirty="0">
                <a:solidFill>
                  <a:srgbClr val="FD7300"/>
                </a:solidFill>
              </a:rPr>
            </a:br>
            <a:r>
              <a:rPr lang="en-US" dirty="0">
                <a:solidFill>
                  <a:srgbClr val="FD7300"/>
                </a:solidFill>
              </a:rPr>
              <a:t>theorem too!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44" y="142809"/>
            <a:ext cx="945984" cy="8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Doctor-optimality</a:t>
            </a:r>
            <a:r>
              <a:rPr lang="en-US" sz="2400" u="sng" dirty="0"/>
              <a:t>:</a:t>
            </a:r>
            <a:r>
              <a:rPr lang="en-US" sz="2400" dirty="0"/>
              <a:t> The matching returned by DA is </a:t>
            </a:r>
            <a:r>
              <a:rPr lang="en-US" sz="2400" b="1" dirty="0">
                <a:solidFill>
                  <a:srgbClr val="7030A0"/>
                </a:solidFill>
              </a:rPr>
              <a:t>doctor-optimal</a:t>
            </a:r>
            <a:br>
              <a:rPr lang="en-US" sz="2400" dirty="0"/>
            </a:br>
            <a:r>
              <a:rPr lang="en-US" sz="2400" dirty="0"/>
              <a:t>(but hospital-</a:t>
            </a:r>
            <a:r>
              <a:rPr lang="en-US" sz="2400" i="1" dirty="0"/>
              <a:t>worst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990001"/>
                </a:solidFill>
              </a:rPr>
              <a:t>Truthful preferences corollary:</a:t>
            </a:r>
            <a:r>
              <a:rPr lang="en-US" sz="2400" dirty="0">
                <a:solidFill>
                  <a:srgbClr val="990001"/>
                </a:solidFill>
              </a:rPr>
              <a:t> Doctors cannot gain from misreporting their preferences (but hospitals </a:t>
            </a:r>
            <a:r>
              <a:rPr lang="en-US" sz="2400" i="1" dirty="0">
                <a:solidFill>
                  <a:srgbClr val="990001"/>
                </a:solidFill>
              </a:rPr>
              <a:t>can</a:t>
            </a:r>
            <a:r>
              <a:rPr lang="en-US" sz="2400" dirty="0">
                <a:solidFill>
                  <a:srgbClr val="990001"/>
                </a:solidFill>
              </a:rPr>
              <a:t>).</a:t>
            </a: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990001"/>
              </a:solidFill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22900"/>
            <a:ext cx="9144000" cy="1435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Point:</a:t>
            </a:r>
          </a:p>
          <a:p>
            <a:pPr algn="ctr"/>
            <a:r>
              <a:rPr lang="en-US" sz="2600" dirty="0"/>
              <a:t>It’s important to </a:t>
            </a:r>
            <a:r>
              <a:rPr lang="en-US" sz="2600" b="1" dirty="0"/>
              <a:t>think</a:t>
            </a:r>
            <a:r>
              <a:rPr lang="en-US" sz="2600" dirty="0"/>
              <a:t> about how </a:t>
            </a:r>
            <a:r>
              <a:rPr lang="en-US" sz="2600" b="1" dirty="0"/>
              <a:t>our algorithms affect people</a:t>
            </a:r>
            <a:r>
              <a:rPr lang="en-US" sz="2600" dirty="0"/>
              <a:t>.</a:t>
            </a:r>
          </a:p>
          <a:p>
            <a:pPr algn="ctr"/>
            <a:r>
              <a:rPr lang="en-US" sz="2600" b="1" dirty="0"/>
              <a:t>Theorems </a:t>
            </a:r>
            <a:r>
              <a:rPr lang="en-US" sz="2600" dirty="0"/>
              <a:t>can help!</a:t>
            </a:r>
          </a:p>
        </p:txBody>
      </p:sp>
    </p:spTree>
    <p:extLst>
      <p:ext uri="{BB962C8B-B14F-4D97-AF65-F5344CB8AC3E}">
        <p14:creationId xmlns:p14="http://schemas.microsoft.com/office/powerpoint/2010/main" val="4056904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102143">
            <a:off x="4842997" y="5501651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604" y="1766389"/>
            <a:ext cx="8351020" cy="4888168"/>
            <a:chOff x="386604" y="1171950"/>
            <a:chExt cx="8351020" cy="54826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1171950"/>
              <a:ext cx="510490" cy="8551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2175687"/>
              <a:ext cx="510490" cy="8551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3179424"/>
              <a:ext cx="510490" cy="8551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4214691"/>
              <a:ext cx="510490" cy="8551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5249958"/>
              <a:ext cx="510490" cy="8551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0675" y="1174555"/>
              <a:ext cx="791130" cy="8104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2084743"/>
              <a:ext cx="894914" cy="89491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3103799"/>
              <a:ext cx="1341821" cy="10063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4270380"/>
              <a:ext cx="905147" cy="905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5335742"/>
              <a:ext cx="1136356" cy="852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83268" y="6285225"/>
              <a:ext cx="2554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</a:t>
              </a:r>
              <a:r>
                <a:rPr lang="en-US" dirty="0"/>
                <a:t>Students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2001" y="6272990"/>
              <a:ext cx="2159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Swag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034855" y="1579789"/>
              <a:ext cx="2928675" cy="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5" idx="1"/>
            </p:cNvCxnSpPr>
            <p:nvPr/>
          </p:nvCxnSpPr>
          <p:spPr>
            <a:xfrm>
              <a:off x="3034855" y="1599508"/>
              <a:ext cx="3075820" cy="932692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34855" y="1664771"/>
              <a:ext cx="2953854" cy="867430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3"/>
            </p:cNvCxnSpPr>
            <p:nvPr/>
          </p:nvCxnSpPr>
          <p:spPr>
            <a:xfrm>
              <a:off x="2860507" y="3606983"/>
              <a:ext cx="3250168" cy="96422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3"/>
            </p:cNvCxnSpPr>
            <p:nvPr/>
          </p:nvCxnSpPr>
          <p:spPr>
            <a:xfrm flipV="1">
              <a:off x="2860507" y="1766389"/>
              <a:ext cx="3175536" cy="184059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6" idx="1"/>
            </p:cNvCxnSpPr>
            <p:nvPr/>
          </p:nvCxnSpPr>
          <p:spPr>
            <a:xfrm flipV="1">
              <a:off x="2860507" y="3606982"/>
              <a:ext cx="3103023" cy="1035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3"/>
              <a:endCxn id="17" idx="1"/>
            </p:cNvCxnSpPr>
            <p:nvPr/>
          </p:nvCxnSpPr>
          <p:spPr>
            <a:xfrm>
              <a:off x="2860507" y="4642250"/>
              <a:ext cx="3250168" cy="8070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3"/>
              <a:endCxn id="18" idx="1"/>
            </p:cNvCxnSpPr>
            <p:nvPr/>
          </p:nvCxnSpPr>
          <p:spPr>
            <a:xfrm>
              <a:off x="2860507" y="4642250"/>
              <a:ext cx="3103023" cy="1119626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2" idx="3"/>
            </p:cNvCxnSpPr>
            <p:nvPr/>
          </p:nvCxnSpPr>
          <p:spPr>
            <a:xfrm flipV="1">
              <a:off x="2860507" y="2712350"/>
              <a:ext cx="3250168" cy="296516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205146" y="3271514"/>
              <a:ext cx="532478" cy="517690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86604" y="3195700"/>
              <a:ext cx="532478" cy="517690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cxnSp>
          <p:nvCxnSpPr>
            <p:cNvPr id="33" name="Straight Connector 32"/>
            <p:cNvCxnSpPr>
              <a:stCxn id="27" idx="0"/>
              <a:endCxn id="7" idx="1"/>
            </p:cNvCxnSpPr>
            <p:nvPr/>
          </p:nvCxnSpPr>
          <p:spPr>
            <a:xfrm flipV="1">
              <a:off x="652843" y="1599509"/>
              <a:ext cx="1697174" cy="159619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7"/>
              <a:endCxn id="9" idx="1"/>
            </p:cNvCxnSpPr>
            <p:nvPr/>
          </p:nvCxnSpPr>
          <p:spPr>
            <a:xfrm flipV="1">
              <a:off x="841102" y="2603246"/>
              <a:ext cx="1508915" cy="668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10" idx="1"/>
            </p:cNvCxnSpPr>
            <p:nvPr/>
          </p:nvCxnSpPr>
          <p:spPr>
            <a:xfrm>
              <a:off x="919082" y="3454545"/>
              <a:ext cx="1430935" cy="15243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5"/>
              <a:endCxn id="11" idx="1"/>
            </p:cNvCxnSpPr>
            <p:nvPr/>
          </p:nvCxnSpPr>
          <p:spPr>
            <a:xfrm>
              <a:off x="841102" y="3637576"/>
              <a:ext cx="1508915" cy="100467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4"/>
              <a:endCxn id="12" idx="1"/>
            </p:cNvCxnSpPr>
            <p:nvPr/>
          </p:nvCxnSpPr>
          <p:spPr>
            <a:xfrm>
              <a:off x="652843" y="3713390"/>
              <a:ext cx="1697174" cy="196412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5" idx="4"/>
            </p:cNvCxnSpPr>
            <p:nvPr/>
          </p:nvCxnSpPr>
          <p:spPr>
            <a:xfrm flipV="1">
              <a:off x="7099886" y="3789204"/>
              <a:ext cx="1371499" cy="1962599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25" idx="3"/>
            </p:cNvCxnSpPr>
            <p:nvPr/>
          </p:nvCxnSpPr>
          <p:spPr>
            <a:xfrm flipV="1">
              <a:off x="7015822" y="3713390"/>
              <a:ext cx="1267304" cy="100956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2"/>
            </p:cNvCxnSpPr>
            <p:nvPr/>
          </p:nvCxnSpPr>
          <p:spPr>
            <a:xfrm flipV="1">
              <a:off x="7327920" y="3530359"/>
              <a:ext cx="877226" cy="65493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3"/>
              <a:endCxn id="25" idx="1"/>
            </p:cNvCxnSpPr>
            <p:nvPr/>
          </p:nvCxnSpPr>
          <p:spPr>
            <a:xfrm>
              <a:off x="7005589" y="2532200"/>
              <a:ext cx="1277537" cy="81512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1"/>
              <a:endCxn id="25" idx="0"/>
            </p:cNvCxnSpPr>
            <p:nvPr/>
          </p:nvCxnSpPr>
          <p:spPr>
            <a:xfrm>
              <a:off x="6901805" y="1579790"/>
              <a:ext cx="1569580" cy="169172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1275276" y="442418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04891" y="38907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499826" y="339526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240715" y="2319145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33103" y="140310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30495" y="211537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626956" y="373268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147370" y="501410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355036" y="3116159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343452" y="26820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435602" y="408909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532599" y="476302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Today: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matching when both sides have preferences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85EE998-A586-4CF6-B208-DF22903C1818}"/>
              </a:ext>
            </a:extLst>
          </p:cNvPr>
          <p:cNvSpPr/>
          <p:nvPr/>
        </p:nvSpPr>
        <p:spPr>
          <a:xfrm>
            <a:off x="7099886" y="1096173"/>
            <a:ext cx="1919835" cy="676109"/>
          </a:xfrm>
          <a:prstGeom prst="wedgeRoundRectCallout">
            <a:avLst>
              <a:gd name="adj1" fmla="val -66457"/>
              <a:gd name="adj2" fmla="val 6107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a CS161 CA to wear me!</a:t>
            </a:r>
          </a:p>
        </p:txBody>
      </p:sp>
    </p:spTree>
    <p:extLst>
      <p:ext uri="{BB962C8B-B14F-4D97-AF65-F5344CB8AC3E}">
        <p14:creationId xmlns:p14="http://schemas.microsoft.com/office/powerpoint/2010/main" val="22675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788670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9" name="Oval 28"/>
          <p:cNvSpPr/>
          <p:nvPr/>
        </p:nvSpPr>
        <p:spPr>
          <a:xfrm>
            <a:off x="2121614" y="5060299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14201" y="5385973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erv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21" y="4147899"/>
            <a:ext cx="554499" cy="10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780" y="2589274"/>
            <a:ext cx="1079500" cy="1524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1277" y="3086416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Lecture17.pptx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1277" y="429726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Lecture17.pdf</a:t>
            </a:r>
          </a:p>
        </p:txBody>
      </p:sp>
      <p:sp>
        <p:nvSpPr>
          <p:cNvPr id="47" name="Freeform 46"/>
          <p:cNvSpPr/>
          <p:nvPr/>
        </p:nvSpPr>
        <p:spPr>
          <a:xfrm>
            <a:off x="968908" y="2717800"/>
            <a:ext cx="5383393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175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31215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you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own all the servers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you don’t have to worry about them matching outside your algorithm...</a:t>
            </a:r>
          </a:p>
          <a:p>
            <a:r>
              <a:rPr lang="en-US" dirty="0">
                <a:solidFill>
                  <a:srgbClr val="990001"/>
                </a:solidFill>
              </a:rPr>
              <a:t>But it turns out that Deferred Acceptance is just very fast in practice </a:t>
            </a:r>
            <a:r>
              <a:rPr lang="en-US" dirty="0">
                <a:solidFill>
                  <a:srgbClr val="990001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9900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71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9" name="Oval 28"/>
          <p:cNvSpPr/>
          <p:nvPr/>
        </p:nvSpPr>
        <p:spPr>
          <a:xfrm>
            <a:off x="2121614" y="5060299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14201" y="5385973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erv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21" y="4147899"/>
            <a:ext cx="554499" cy="10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291277" y="429726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2886786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31215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you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own all the servers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you don’t have to worry about them matching outside your algorithm...</a:t>
            </a:r>
          </a:p>
          <a:p>
            <a:r>
              <a:rPr lang="en-US" dirty="0">
                <a:solidFill>
                  <a:srgbClr val="990001"/>
                </a:solidFill>
              </a:rPr>
              <a:t>But it turns out that Deferred Acceptance is just very fast in practice </a:t>
            </a:r>
            <a:r>
              <a:rPr lang="en-US" dirty="0">
                <a:solidFill>
                  <a:srgbClr val="990001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9900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72</a:t>
            </a:fld>
            <a:endParaRPr lang="en-US"/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194830">
            <a:off x="5956299" y="4638080"/>
            <a:ext cx="2157963" cy="101566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Highly </a:t>
            </a:r>
            <a:r>
              <a:rPr lang="en-US" sz="2000" b="1" dirty="0">
                <a:solidFill>
                  <a:schemeClr val="bg1"/>
                </a:solidFill>
              </a:rPr>
              <a:t>distributed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</a:rPr>
              <a:t>Every packet looks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for its own server!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660004">
                <a:off x="612775" y="4719440"/>
                <a:ext cx="4218975" cy="101566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Truncated preference lists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Packets typically get one of top servers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Total running time closer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60004">
                <a:off x="612775" y="4719440"/>
                <a:ext cx="4218975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683" t="-2020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09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9300" y="1619249"/>
            <a:ext cx="5372100" cy="37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50" y="5556250"/>
            <a:ext cx="773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“Algorithmic Nuggets in Content Delivery“ (</a:t>
            </a:r>
            <a:r>
              <a:rPr lang="en-US" dirty="0" err="1"/>
              <a:t>Maggs</a:t>
            </a:r>
            <a:r>
              <a:rPr lang="en-US" dirty="0"/>
              <a:t> &amp; </a:t>
            </a:r>
            <a:r>
              <a:rPr lang="en-US" dirty="0" err="1"/>
              <a:t>Sitaraman</a:t>
            </a:r>
            <a:r>
              <a:rPr lang="en-US" dirty="0"/>
              <a:t>, CCR’15)</a:t>
            </a:r>
            <a:br>
              <a:rPr lang="en-US" dirty="0"/>
            </a:br>
            <a:r>
              <a:rPr lang="en-US" dirty="0"/>
              <a:t>for details on how Akamai uses Deferred Acceptance to match packets to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2105" y="9525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0962636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3"/>
          </a:xfrm>
        </p:spPr>
        <p:txBody>
          <a:bodyPr/>
          <a:lstStyle/>
          <a:p>
            <a:pPr algn="ctr"/>
            <a:r>
              <a:rPr lang="en-US" dirty="0"/>
              <a:t>Stanford Marriage 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5311"/>
            <a:ext cx="9144000" cy="514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7950" y="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(Non)application #2</a:t>
            </a:r>
          </a:p>
        </p:txBody>
      </p:sp>
    </p:spTree>
    <p:extLst>
      <p:ext uri="{BB962C8B-B14F-4D97-AF65-F5344CB8AC3E}">
        <p14:creationId xmlns:p14="http://schemas.microsoft.com/office/powerpoint/2010/main" val="742548081"/>
      </p:ext>
    </p:extLst>
  </p:cSld>
  <p:clrMapOvr>
    <a:masterClrMapping/>
  </p:clrMapOvr>
  <p:transition spd="slow">
    <p:push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21434">
            <a:off x="1623828" y="4328001"/>
            <a:ext cx="1812037" cy="25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3"/>
          </a:xfrm>
        </p:spPr>
        <p:txBody>
          <a:bodyPr/>
          <a:lstStyle/>
          <a:p>
            <a:pPr algn="ctr"/>
            <a:r>
              <a:rPr lang="en-US" dirty="0"/>
              <a:t>Stanford Marriage 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435100"/>
            <a:ext cx="8229600" cy="47418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Matches between Stanford students who want to make a </a:t>
            </a:r>
            <a:r>
              <a:rPr lang="en-US" sz="2200" i="1" dirty="0">
                <a:solidFill>
                  <a:srgbClr val="0070C0"/>
                </a:solidFill>
              </a:rPr>
              <a:t>pact</a:t>
            </a:r>
            <a:r>
              <a:rPr lang="en-US" sz="2200" dirty="0">
                <a:solidFill>
                  <a:srgbClr val="0070C0"/>
                </a:solidFill>
              </a:rPr>
              <a:t>: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“If we don’t get married by time X, we’ll marry each other.”</a:t>
            </a:r>
          </a:p>
          <a:p>
            <a:endParaRPr lang="en-US" sz="2400" dirty="0"/>
          </a:p>
          <a:p>
            <a:r>
              <a:rPr lang="en-US" sz="2000" dirty="0"/>
              <a:t>Historically, Gale-Shapley’s original paper talked about </a:t>
            </a:r>
            <a:r>
              <a:rPr lang="en-US" sz="2000" i="1" dirty="0"/>
              <a:t>Stable Marriage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men = doctors</a:t>
            </a:r>
            <a:r>
              <a:rPr lang="en-US" sz="2000" dirty="0"/>
              <a:t>; </a:t>
            </a:r>
            <a:r>
              <a:rPr lang="en-US" sz="2000" dirty="0">
                <a:solidFill>
                  <a:schemeClr val="accent1"/>
                </a:solidFill>
              </a:rPr>
              <a:t>women = hospitals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r>
              <a:rPr lang="en-US" sz="2200" dirty="0"/>
              <a:t>Original Marriage Pact used variant of Deferred Acceptance</a:t>
            </a:r>
          </a:p>
          <a:p>
            <a:pPr lvl="1"/>
            <a:r>
              <a:rPr lang="en-US" sz="2200" dirty="0"/>
              <a:t>It doesn’t any more…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52494">
            <a:off x="3751833" y="5213350"/>
            <a:ext cx="5294334" cy="1015663"/>
          </a:xfrm>
          <a:prstGeom prst="rect">
            <a:avLst/>
          </a:prstGeom>
          <a:solidFill>
            <a:srgbClr val="99000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Marriage Pact doesn’t need stability:</a:t>
            </a:r>
          </a:p>
          <a:p>
            <a:r>
              <a:rPr lang="en-US" sz="2000" dirty="0">
                <a:solidFill>
                  <a:schemeClr val="bg1"/>
                </a:solidFill>
              </a:rPr>
              <a:t>It is meant to be a back-up match-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Couples are </a:t>
            </a:r>
            <a:r>
              <a:rPr lang="en-US" sz="2000" i="1" dirty="0">
                <a:solidFill>
                  <a:schemeClr val="bg1"/>
                </a:solidFill>
              </a:rPr>
              <a:t>encouraged</a:t>
            </a:r>
            <a:r>
              <a:rPr lang="en-US" sz="2000" dirty="0">
                <a:solidFill>
                  <a:schemeClr val="bg1"/>
                </a:solidFill>
              </a:rPr>
              <a:t> to find outside matches!</a:t>
            </a:r>
          </a:p>
        </p:txBody>
      </p:sp>
      <p:sp>
        <p:nvSpPr>
          <p:cNvPr id="6" name="TextBox 5"/>
          <p:cNvSpPr txBox="1"/>
          <p:nvPr/>
        </p:nvSpPr>
        <p:spPr>
          <a:xfrm rot="20395741">
            <a:off x="-16931" y="5783324"/>
            <a:ext cx="1815049" cy="646331"/>
          </a:xfrm>
          <a:prstGeom prst="callout3">
            <a:avLst>
              <a:gd name="adj1" fmla="val -2033"/>
              <a:gd name="adj2" fmla="val 63112"/>
              <a:gd name="adj3" fmla="val -70657"/>
              <a:gd name="adj4" fmla="val 43143"/>
              <a:gd name="adj5" fmla="val -131252"/>
              <a:gd name="adj6" fmla="val 66609"/>
              <a:gd name="adj7" fmla="val -106577"/>
              <a:gd name="adj8" fmla="val 86121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41000">
                <a:srgbClr val="1A8D48"/>
              </a:gs>
              <a:gs pos="52000">
                <a:srgbClr val="FFFF00"/>
              </a:gs>
              <a:gs pos="62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Preference graph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is not bipartite!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950" y="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(Non)application #2</a:t>
            </a:r>
          </a:p>
        </p:txBody>
      </p:sp>
    </p:spTree>
    <p:extLst>
      <p:ext uri="{BB962C8B-B14F-4D97-AF65-F5344CB8AC3E}">
        <p14:creationId xmlns:p14="http://schemas.microsoft.com/office/powerpoint/2010/main" val="37471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17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5046-5933-6548-B55E-A68BD5EC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E323-C18B-604D-A6B5-CC79CF18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and hand-wavey recap of past lectures.</a:t>
            </a:r>
          </a:p>
          <a:p>
            <a:r>
              <a:rPr lang="en-US" dirty="0"/>
              <a:t>Algorithms beyond 161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B0D6A-6B29-E445-95AC-1F7136B8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77</a:t>
            </a:fld>
            <a:endParaRPr lang="en-US"/>
          </a:p>
        </p:txBody>
      </p:sp>
      <p:pic>
        <p:nvPicPr>
          <p:cNvPr id="8" name="Picture 7" descr="Silhouette of four hikers reaching mountain top at sunset">
            <a:extLst>
              <a:ext uri="{FF2B5EF4-FFF2-40B4-BE49-F238E27FC236}">
                <a16:creationId xmlns:a16="http://schemas.microsoft.com/office/drawing/2014/main" id="{38BAF36E-2753-534C-8CF6-4A92FA3B0A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43" y="2944132"/>
            <a:ext cx="5323114" cy="35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5175951" y="15017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hospital residency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completing medical school, students are finally ready to start their “residency” (similar to job internship):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contrast, I’m told that many of you can get an internship after completing CS161…</a:t>
            </a:r>
          </a:p>
          <a:p>
            <a:endParaRPr lang="en-US" dirty="0"/>
          </a:p>
          <a:p>
            <a:r>
              <a:rPr lang="en-US" dirty="0"/>
              <a:t>Each </a:t>
            </a:r>
            <a:r>
              <a:rPr lang="en-US" dirty="0">
                <a:solidFill>
                  <a:srgbClr val="7030A0"/>
                </a:solidFill>
              </a:rPr>
              <a:t>applicant</a:t>
            </a:r>
            <a:r>
              <a:rPr lang="en-US" dirty="0"/>
              <a:t> has a preference over different </a:t>
            </a:r>
            <a:r>
              <a:rPr lang="en-US" dirty="0">
                <a:solidFill>
                  <a:schemeClr val="accent1"/>
                </a:solidFill>
              </a:rPr>
              <a:t>residency programs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Each </a:t>
            </a:r>
            <a:r>
              <a:rPr lang="en-US" dirty="0">
                <a:solidFill>
                  <a:schemeClr val="accent1"/>
                </a:solidFill>
              </a:rPr>
              <a:t>program</a:t>
            </a:r>
            <a:r>
              <a:rPr lang="en-US" dirty="0"/>
              <a:t> has a preference over the </a:t>
            </a:r>
            <a:r>
              <a:rPr lang="en-US" dirty="0">
                <a:solidFill>
                  <a:srgbClr val="7030A0"/>
                </a:solidFill>
              </a:rPr>
              <a:t>applicants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How should you match applicants to residencies?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4900" y="6033185"/>
            <a:ext cx="3086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Simplifying assumption today: </a:t>
            </a:r>
          </a:p>
          <a:p>
            <a:pPr algn="ctr"/>
            <a:r>
              <a:rPr lang="en-US" dirty="0"/>
              <a:t>Each program has 1 slot</a:t>
            </a:r>
          </a:p>
        </p:txBody>
      </p:sp>
    </p:spTree>
    <p:extLst>
      <p:ext uri="{BB962C8B-B14F-4D97-AF65-F5344CB8AC3E}">
        <p14:creationId xmlns:p14="http://schemas.microsoft.com/office/powerpoint/2010/main" val="21865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24219</TotalTime>
  <Words>4410</Words>
  <Application>Microsoft Macintosh PowerPoint</Application>
  <PresentationFormat>On-screen Show (4:3)</PresentationFormat>
  <Paragraphs>1015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Consolas</vt:lpstr>
      <vt:lpstr>Office Theme</vt:lpstr>
      <vt:lpstr>Lecture 17</vt:lpstr>
      <vt:lpstr>Announcements</vt:lpstr>
      <vt:lpstr>Recap: One way to greedy algorithms</vt:lpstr>
      <vt:lpstr>Recap: A different approach to greedy</vt:lpstr>
      <vt:lpstr>Recap: Ford-Fulkerson algorithm for s-t min-cut / max-flow</vt:lpstr>
      <vt:lpstr>Recap: used s-t max-flow to solve assignment problems</vt:lpstr>
      <vt:lpstr>Today: matching when both sides have preferences</vt:lpstr>
      <vt:lpstr>Today</vt:lpstr>
      <vt:lpstr>The hospital residency problem</vt:lpstr>
      <vt:lpstr>The hospital residency problem</vt:lpstr>
      <vt:lpstr>One way to model this problem</vt:lpstr>
      <vt:lpstr>One way to model this problem</vt:lpstr>
      <vt:lpstr>One way to model this problem</vt:lpstr>
      <vt:lpstr>One way to model this problem</vt:lpstr>
      <vt:lpstr>PowerPoint Presentation</vt:lpstr>
      <vt:lpstr>Where does your input come from?</vt:lpstr>
      <vt:lpstr>Where does your input come from?</vt:lpstr>
      <vt:lpstr>Today</vt:lpstr>
      <vt:lpstr>Stable Matching</vt:lpstr>
      <vt:lpstr>Stable Matching</vt:lpstr>
      <vt:lpstr>Stable Matching</vt:lpstr>
      <vt:lpstr>Stable Matching</vt:lpstr>
      <vt:lpstr>Unstable Matching and incentives</vt:lpstr>
      <vt:lpstr>Stable Matching and incentives</vt:lpstr>
      <vt:lpstr>Stable Matching and incentives</vt:lpstr>
      <vt:lpstr>Stable Matching Problem</vt:lpstr>
      <vt:lpstr>Stable Matching Problem</vt:lpstr>
      <vt:lpstr>Naïve attempt #1</vt:lpstr>
      <vt:lpstr>A slightly more ambitious attempt</vt:lpstr>
      <vt:lpstr>A slightly more ambitious attempt</vt:lpstr>
      <vt:lpstr>Today</vt:lpstr>
      <vt:lpstr>Questions?</vt:lpstr>
      <vt:lpstr>Deferred Acceptance Algorithm [Gale Shapley ‘62] -&gt; 2012 Nobel Prize* in Econ!  *- Joint w/ Al Roth from Stanford</vt:lpstr>
      <vt:lpstr>Deferred Acceptance Algorithm</vt:lpstr>
      <vt:lpstr>Deferred Acceptance Algorithm</vt:lpstr>
      <vt:lpstr>Deferred Acceptance Algorithm</vt:lpstr>
      <vt:lpstr>Deferred Acceptance Algorithm</vt:lpstr>
      <vt:lpstr>Deferred Acceptance Algorithm</vt:lpstr>
      <vt:lpstr>Deferred Acceptance Algorithm</vt:lpstr>
      <vt:lpstr>Example run-through</vt:lpstr>
      <vt:lpstr>DA Example Run 1 </vt:lpstr>
      <vt:lpstr>DA Example Run 1 </vt:lpstr>
      <vt:lpstr>DA Example Run 1 </vt:lpstr>
      <vt:lpstr>DA Example Run 1 </vt:lpstr>
      <vt:lpstr>DA Example Run 1 </vt:lpstr>
      <vt:lpstr>DA Example Run 1 </vt:lpstr>
      <vt:lpstr>Another example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Deferred Acceptance Algorithm</vt:lpstr>
      <vt:lpstr>Deferred Acceptance Algorithm</vt:lpstr>
      <vt:lpstr>DA algorithm</vt:lpstr>
      <vt:lpstr>Deferred Acceptance works!</vt:lpstr>
      <vt:lpstr>Proof of Theorem</vt:lpstr>
      <vt:lpstr>Proof of claims</vt:lpstr>
      <vt:lpstr>Deferred Acceptance works!</vt:lpstr>
      <vt:lpstr>What have we learned?</vt:lpstr>
      <vt:lpstr>Today</vt:lpstr>
      <vt:lpstr>The optimal stable matching?</vt:lpstr>
      <vt:lpstr>Stable Matching and Incentives</vt:lpstr>
      <vt:lpstr>The optimal stable matching?</vt:lpstr>
      <vt:lpstr>What have we learned?</vt:lpstr>
      <vt:lpstr>Today</vt:lpstr>
      <vt:lpstr>Doctors vs Packets</vt:lpstr>
      <vt:lpstr>Doctors vs Packets</vt:lpstr>
      <vt:lpstr>Doctors vs Packets</vt:lpstr>
      <vt:lpstr>Doctors vs Packets</vt:lpstr>
      <vt:lpstr>Stanford Marriage Pact</vt:lpstr>
      <vt:lpstr>Stanford Marriage Pact</vt:lpstr>
      <vt:lpstr>Recap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Mary Katherine Wootters</dc:creator>
  <cp:lastModifiedBy>Moses Samson Charikar</cp:lastModifiedBy>
  <cp:revision>328</cp:revision>
  <cp:lastPrinted>2019-03-11T06:39:17Z</cp:lastPrinted>
  <dcterms:created xsi:type="dcterms:W3CDTF">2017-05-28T00:31:04Z</dcterms:created>
  <dcterms:modified xsi:type="dcterms:W3CDTF">2023-03-13T09:04:46Z</dcterms:modified>
</cp:coreProperties>
</file>